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AV" ContentType="audio/x-wav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3.xml" ContentType="application/vnd.openxmlformats-officedocument.theme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  <p:sldMasterId id="2147483669" r:id="rId3"/>
    <p:sldMasterId id="2147483682" r:id="rId4"/>
  </p:sldMasterIdLst>
  <p:notesMasterIdLst>
    <p:notesMasterId r:id="rId87"/>
  </p:notesMasterIdLst>
  <p:sldIdLst>
    <p:sldId id="321" r:id="rId5"/>
    <p:sldId id="278" r:id="rId6"/>
    <p:sldId id="536" r:id="rId7"/>
    <p:sldId id="534" r:id="rId8"/>
    <p:sldId id="299" r:id="rId9"/>
    <p:sldId id="300" r:id="rId10"/>
    <p:sldId id="525" r:id="rId11"/>
    <p:sldId id="526" r:id="rId12"/>
    <p:sldId id="527" r:id="rId13"/>
    <p:sldId id="303" r:id="rId14"/>
    <p:sldId id="344" r:id="rId15"/>
    <p:sldId id="535" r:id="rId16"/>
    <p:sldId id="304" r:id="rId17"/>
    <p:sldId id="305" r:id="rId18"/>
    <p:sldId id="529" r:id="rId19"/>
    <p:sldId id="530" r:id="rId20"/>
    <p:sldId id="528" r:id="rId21"/>
    <p:sldId id="531" r:id="rId22"/>
    <p:sldId id="532" r:id="rId23"/>
    <p:sldId id="533" r:id="rId24"/>
    <p:sldId id="553" r:id="rId25"/>
    <p:sldId id="552" r:id="rId26"/>
    <p:sldId id="280" r:id="rId27"/>
    <p:sldId id="306" r:id="rId28"/>
    <p:sldId id="537" r:id="rId29"/>
    <p:sldId id="538" r:id="rId30"/>
    <p:sldId id="539" r:id="rId31"/>
    <p:sldId id="540" r:id="rId32"/>
    <p:sldId id="541" r:id="rId33"/>
    <p:sldId id="550" r:id="rId34"/>
    <p:sldId id="346" r:id="rId35"/>
    <p:sldId id="543" r:id="rId36"/>
    <p:sldId id="544" r:id="rId37"/>
    <p:sldId id="545" r:id="rId38"/>
    <p:sldId id="546" r:id="rId39"/>
    <p:sldId id="551" r:id="rId40"/>
    <p:sldId id="547" r:id="rId41"/>
    <p:sldId id="548" r:id="rId42"/>
    <p:sldId id="549" r:id="rId43"/>
    <p:sldId id="554" r:id="rId44"/>
    <p:sldId id="284" r:id="rId45"/>
    <p:sldId id="357" r:id="rId46"/>
    <p:sldId id="359" r:id="rId47"/>
    <p:sldId id="358" r:id="rId48"/>
    <p:sldId id="360" r:id="rId49"/>
    <p:sldId id="361" r:id="rId50"/>
    <p:sldId id="362" r:id="rId51"/>
    <p:sldId id="363" r:id="rId52"/>
    <p:sldId id="364" r:id="rId53"/>
    <p:sldId id="365" r:id="rId54"/>
    <p:sldId id="366" r:id="rId55"/>
    <p:sldId id="367" r:id="rId56"/>
    <p:sldId id="369" r:id="rId57"/>
    <p:sldId id="370" r:id="rId58"/>
    <p:sldId id="377" r:id="rId59"/>
    <p:sldId id="345" r:id="rId60"/>
    <p:sldId id="340" r:id="rId61"/>
    <p:sldId id="341" r:id="rId62"/>
    <p:sldId id="322" r:id="rId63"/>
    <p:sldId id="557" r:id="rId64"/>
    <p:sldId id="378" r:id="rId65"/>
    <p:sldId id="380" r:id="rId66"/>
    <p:sldId id="381" r:id="rId67"/>
    <p:sldId id="379" r:id="rId68"/>
    <p:sldId id="320" r:id="rId69"/>
    <p:sldId id="556" r:id="rId70"/>
    <p:sldId id="285" r:id="rId71"/>
    <p:sldId id="286" r:id="rId72"/>
    <p:sldId id="287" r:id="rId73"/>
    <p:sldId id="288" r:id="rId74"/>
    <p:sldId id="307" r:id="rId75"/>
    <p:sldId id="289" r:id="rId76"/>
    <p:sldId id="308" r:id="rId77"/>
    <p:sldId id="309" r:id="rId78"/>
    <p:sldId id="310" r:id="rId79"/>
    <p:sldId id="311" r:id="rId80"/>
    <p:sldId id="312" r:id="rId81"/>
    <p:sldId id="313" r:id="rId82"/>
    <p:sldId id="314" r:id="rId83"/>
    <p:sldId id="315" r:id="rId84"/>
    <p:sldId id="342" r:id="rId85"/>
    <p:sldId id="298" r:id="rId8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265" autoAdjust="0"/>
    <p:restoredTop sz="94660"/>
  </p:normalViewPr>
  <p:slideViewPr>
    <p:cSldViewPr snapToGrid="0">
      <p:cViewPr varScale="1">
        <p:scale>
          <a:sx n="68" d="100"/>
          <a:sy n="68" d="100"/>
        </p:scale>
        <p:origin x="76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84" Type="http://schemas.openxmlformats.org/officeDocument/2006/relationships/slide" Target="slides/slide80.xml"/><Relationship Id="rId89" Type="http://schemas.openxmlformats.org/officeDocument/2006/relationships/viewProps" Target="viewProps.xml"/><Relationship Id="rId16" Type="http://schemas.openxmlformats.org/officeDocument/2006/relationships/slide" Target="slides/slide12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5" Type="http://schemas.openxmlformats.org/officeDocument/2006/relationships/slide" Target="slides/slide1.xml"/><Relationship Id="rId90" Type="http://schemas.openxmlformats.org/officeDocument/2006/relationships/theme" Target="theme/theme1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77" Type="http://schemas.openxmlformats.org/officeDocument/2006/relationships/slide" Target="slides/slide73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80" Type="http://schemas.openxmlformats.org/officeDocument/2006/relationships/slide" Target="slides/slide76.xml"/><Relationship Id="rId85" Type="http://schemas.openxmlformats.org/officeDocument/2006/relationships/slide" Target="slides/slide8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83" Type="http://schemas.openxmlformats.org/officeDocument/2006/relationships/slide" Target="slides/slide79.xml"/><Relationship Id="rId88" Type="http://schemas.openxmlformats.org/officeDocument/2006/relationships/presProps" Target="presProps.xml"/><Relationship Id="rId9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81" Type="http://schemas.openxmlformats.org/officeDocument/2006/relationships/slide" Target="slides/slide77.xml"/><Relationship Id="rId86" Type="http://schemas.openxmlformats.org/officeDocument/2006/relationships/slide" Target="slides/slide82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notesMaster" Target="notesMasters/notesMaster1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9" Type="http://schemas.openxmlformats.org/officeDocument/2006/relationships/slide" Target="slides/slide15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97.wmf"/><Relationship Id="rId1" Type="http://schemas.openxmlformats.org/officeDocument/2006/relationships/image" Target="../media/image9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EDEF35-A930-4343-A400-7824EC5E4A59}" type="datetimeFigureOut">
              <a:rPr lang="en-US" smtClean="0"/>
              <a:t>15/01/2022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2B31B5-E6FC-4093-8B79-5A1F0ABE7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44834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Hiệu</a:t>
            </a:r>
            <a:r>
              <a:rPr lang="en-US" dirty="0"/>
              <a:t> </a:t>
            </a:r>
            <a:r>
              <a:rPr lang="en-US" dirty="0" err="1"/>
              <a:t>ứng</a:t>
            </a:r>
            <a:r>
              <a:rPr lang="en-US" dirty="0"/>
              <a:t> </a:t>
            </a:r>
            <a:r>
              <a:rPr lang="en-US" dirty="0" err="1"/>
              <a:t>ch</a:t>
            </a:r>
            <a:r>
              <a:rPr lang="vi-VN" dirty="0"/>
              <a:t>ư</a:t>
            </a:r>
            <a:r>
              <a:rPr lang="en-US" dirty="0"/>
              <a:t>a </a:t>
            </a:r>
            <a:r>
              <a:rPr lang="en-US" dirty="0" err="1"/>
              <a:t>đồng</a:t>
            </a:r>
            <a:r>
              <a:rPr lang="en-US" dirty="0"/>
              <a:t> </a:t>
            </a:r>
            <a:r>
              <a:rPr lang="en-US" dirty="0" err="1"/>
              <a:t>nhất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hợp</a:t>
            </a:r>
            <a:r>
              <a:rPr lang="en-US" dirty="0"/>
              <a:t> </a:t>
            </a:r>
            <a:r>
              <a:rPr lang="en-US" dirty="0" err="1"/>
              <a:t>lí</a:t>
            </a:r>
            <a:r>
              <a:rPr lang="en-US" dirty="0"/>
              <a:t>. </a:t>
            </a:r>
            <a:r>
              <a:rPr lang="en-US" dirty="0" err="1"/>
              <a:t>Nên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khung</a:t>
            </a:r>
            <a:r>
              <a:rPr lang="en-US" dirty="0"/>
              <a:t> </a:t>
            </a:r>
            <a:r>
              <a:rPr lang="en-US" dirty="0" err="1"/>
              <a:t>xuất</a:t>
            </a:r>
            <a:r>
              <a:rPr lang="en-US" dirty="0"/>
              <a:t> </a:t>
            </a:r>
            <a:r>
              <a:rPr lang="en-US" dirty="0" err="1"/>
              <a:t>hiện</a:t>
            </a:r>
            <a:r>
              <a:rPr lang="en-US" dirty="0"/>
              <a:t> tr</a:t>
            </a:r>
            <a:r>
              <a:rPr lang="vi-VN" dirty="0"/>
              <a:t>ư</a:t>
            </a:r>
            <a:r>
              <a:rPr lang="en-US" dirty="0" err="1"/>
              <a:t>ớc</a:t>
            </a:r>
            <a:r>
              <a:rPr lang="en-US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623D8C-BCC6-453A-B078-455701A55423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455595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dirty="0"/>
                  <a:t>.</a:t>
                </a:r>
                <a:r>
                  <a:rPr lang="en-US" dirty="0" err="1"/>
                  <a:t>Nên</a:t>
                </a:r>
                <a:r>
                  <a:rPr lang="en-US" dirty="0"/>
                  <a:t> </a:t>
                </a:r>
                <a:r>
                  <a:rPr lang="en-US" dirty="0" err="1"/>
                  <a:t>đảo</a:t>
                </a:r>
                <a:r>
                  <a:rPr lang="en-US" dirty="0"/>
                  <a:t> </a:t>
                </a:r>
                <a:r>
                  <a:rPr lang="en-US" dirty="0" err="1"/>
                  <a:t>lại</a:t>
                </a:r>
                <a:r>
                  <a:rPr lang="en-US" dirty="0"/>
                  <a:t> </a:t>
                </a:r>
                <a:r>
                  <a:rPr lang="en-US" dirty="0" err="1"/>
                  <a:t>tử</a:t>
                </a:r>
                <a:r>
                  <a:rPr lang="en-US" dirty="0"/>
                  <a:t> </a:t>
                </a:r>
                <a:r>
                  <a:rPr lang="en-US" dirty="0" err="1"/>
                  <a:t>mẫu</a:t>
                </a:r>
                <a:r>
                  <a:rPr lang="en-US" dirty="0"/>
                  <a:t> </a:t>
                </a:r>
                <a:r>
                  <a:rPr lang="en-US" dirty="0" err="1"/>
                  <a:t>giống</a:t>
                </a:r>
                <a:r>
                  <a:rPr lang="en-US" dirty="0"/>
                  <a:t> SGK </a:t>
                </a:r>
                <a:r>
                  <a:rPr lang="en-US" dirty="0" err="1"/>
                  <a:t>cho</a:t>
                </a:r>
                <a:r>
                  <a:rPr lang="en-US" dirty="0"/>
                  <a:t> HS </a:t>
                </a:r>
                <a:r>
                  <a:rPr lang="en-US" dirty="0" err="1"/>
                  <a:t>dễ</a:t>
                </a:r>
                <a:r>
                  <a:rPr lang="en-US" dirty="0"/>
                  <a:t> </a:t>
                </a:r>
                <a:r>
                  <a:rPr lang="en-US" dirty="0" err="1"/>
                  <a:t>theo</a:t>
                </a:r>
                <a:r>
                  <a:rPr lang="en-US" dirty="0"/>
                  <a:t> </a:t>
                </a:r>
                <a:r>
                  <a:rPr lang="en-US" dirty="0" err="1"/>
                  <a:t>dõi</a:t>
                </a:r>
                <a:r>
                  <a:rPr lang="en-US" dirty="0"/>
                  <a:t>. </a:t>
                </a:r>
                <a:r>
                  <a:rPr lang="en-US" dirty="0" err="1"/>
                  <a:t>Chỗ</a:t>
                </a:r>
                <a:r>
                  <a:rPr lang="en-US" dirty="0"/>
                  <a:t> </a:t>
                </a:r>
                <a:r>
                  <a:rPr lang="en-US" dirty="0" err="1"/>
                  <a:t>nhận</a:t>
                </a:r>
                <a:r>
                  <a:rPr lang="en-US" dirty="0"/>
                  <a:t> </a:t>
                </a:r>
                <a:r>
                  <a:rPr lang="en-US" dirty="0" err="1"/>
                  <a:t>xét</a:t>
                </a:r>
                <a:r>
                  <a:rPr lang="en-US" dirty="0"/>
                  <a:t> </a:t>
                </a:r>
                <a:r>
                  <a:rPr lang="en-US" dirty="0" err="1"/>
                  <a:t>ch</a:t>
                </a:r>
                <a:r>
                  <a:rPr lang="vi-VN" dirty="0"/>
                  <a:t>ư</a:t>
                </a:r>
                <a:r>
                  <a:rPr lang="en-US" dirty="0"/>
                  <a:t>a </a:t>
                </a:r>
                <a:r>
                  <a:rPr lang="en-US" dirty="0" err="1"/>
                  <a:t>đúng</a:t>
                </a:r>
                <a:r>
                  <a:rPr lang="en-US" dirty="0"/>
                  <a:t> . </a:t>
                </a:r>
                <a:r>
                  <a:rPr lang="en-US" dirty="0" err="1"/>
                  <a:t>Phải</a:t>
                </a:r>
                <a:r>
                  <a:rPr lang="en-US" dirty="0"/>
                  <a:t> </a:t>
                </a:r>
                <a:r>
                  <a:rPr lang="en-US" dirty="0" err="1"/>
                  <a:t>thay</a:t>
                </a:r>
                <a:r>
                  <a:rPr lang="en-US" dirty="0"/>
                  <a:t> </a:t>
                </a:r>
                <a:r>
                  <a:rPr lang="en-US" dirty="0" err="1"/>
                  <a:t>là</a:t>
                </a:r>
                <a:r>
                  <a:rPr lang="en-US" dirty="0"/>
                  <a:t> “ Th</a:t>
                </a:r>
                <a:r>
                  <a:rPr lang="vi-VN" dirty="0"/>
                  <a:t>ư</a:t>
                </a:r>
                <a:r>
                  <a:rPr lang="en-US" dirty="0" err="1"/>
                  <a:t>ơng</a:t>
                </a:r>
                <a:r>
                  <a:rPr lang="en-US" dirty="0"/>
                  <a:t> ….” </a:t>
                </a:r>
                <a:r>
                  <a:rPr lang="en-US" dirty="0" err="1"/>
                  <a:t>nh</a:t>
                </a:r>
                <a:r>
                  <a:rPr lang="vi-VN" dirty="0"/>
                  <a:t>ư</a:t>
                </a:r>
                <a:r>
                  <a:rPr lang="en-US" dirty="0"/>
                  <a:t> </a:t>
                </a:r>
                <a:r>
                  <a:rPr lang="en-US" dirty="0" err="1"/>
                  <a:t>sách</a:t>
                </a:r>
                <a:r>
                  <a:rPr lang="en-US" dirty="0"/>
                  <a:t> </a:t>
                </a:r>
                <a:r>
                  <a:rPr lang="en-US" dirty="0" err="1"/>
                  <a:t>giáo</a:t>
                </a:r>
                <a:r>
                  <a:rPr lang="en-US" dirty="0"/>
                  <a:t> khoa.</a:t>
                </a:r>
              </a:p>
              <a:p>
                <a:r>
                  <a:rPr lang="en-US" dirty="0" err="1"/>
                  <a:t>Số</a:t>
                </a:r>
                <a:r>
                  <a:rPr lang="en-US" dirty="0"/>
                  <a:t> </a:t>
                </a:r>
                <a:r>
                  <a:rPr lang="en-US" dirty="0" err="1"/>
                  <a:t>phức</a:t>
                </a:r>
                <a:r>
                  <a:rPr lang="en-US" dirty="0"/>
                  <a:t> </a:t>
                </a:r>
                <a:r>
                  <a:rPr lang="en-US" dirty="0" err="1"/>
                  <a:t>nghịch</a:t>
                </a:r>
                <a:r>
                  <a:rPr lang="en-US" dirty="0"/>
                  <a:t> </a:t>
                </a:r>
                <a:r>
                  <a:rPr lang="en-US" dirty="0" err="1"/>
                  <a:t>đảo</a:t>
                </a:r>
                <a:r>
                  <a:rPr lang="en-US" dirty="0"/>
                  <a:t> </a:t>
                </a:r>
                <a:r>
                  <a:rPr lang="en-US" dirty="0" err="1"/>
                  <a:t>không</a:t>
                </a:r>
                <a:r>
                  <a:rPr lang="en-US" dirty="0"/>
                  <a:t> đ</a:t>
                </a:r>
                <a:r>
                  <a:rPr lang="vi-VN" dirty="0"/>
                  <a:t>ư</a:t>
                </a:r>
                <a:r>
                  <a:rPr lang="en-US" dirty="0" err="1"/>
                  <a:t>ợc</a:t>
                </a:r>
                <a:r>
                  <a:rPr lang="en-US" dirty="0"/>
                  <a:t> </a:t>
                </a:r>
                <a:r>
                  <a:rPr lang="en-US" dirty="0" err="1"/>
                  <a:t>kí</a:t>
                </a:r>
                <a:r>
                  <a:rPr lang="en-US" dirty="0"/>
                  <a:t>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là</a:t>
                </a:r>
                <a:r>
                  <a:rPr lang="en-US" dirty="0"/>
                  <a:t> </a:t>
                </a:r>
                <a:r>
                  <a:rPr lang="en-US" baseline="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dirty="0"/>
                  <a:t>.</a:t>
                </a: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dirty="0"/>
                  <a:t>.</a:t>
                </a:r>
                <a:r>
                  <a:rPr lang="en-US" dirty="0" err="1"/>
                  <a:t>Nên</a:t>
                </a:r>
                <a:r>
                  <a:rPr lang="en-US" dirty="0"/>
                  <a:t> </a:t>
                </a:r>
                <a:r>
                  <a:rPr lang="en-US" dirty="0" err="1"/>
                  <a:t>đảo</a:t>
                </a:r>
                <a:r>
                  <a:rPr lang="en-US" dirty="0"/>
                  <a:t> </a:t>
                </a:r>
                <a:r>
                  <a:rPr lang="en-US" dirty="0" err="1"/>
                  <a:t>lại</a:t>
                </a:r>
                <a:r>
                  <a:rPr lang="en-US" dirty="0"/>
                  <a:t> </a:t>
                </a:r>
                <a:r>
                  <a:rPr lang="en-US" dirty="0" err="1"/>
                  <a:t>tử</a:t>
                </a:r>
                <a:r>
                  <a:rPr lang="en-US" dirty="0"/>
                  <a:t> </a:t>
                </a:r>
                <a:r>
                  <a:rPr lang="en-US" dirty="0" err="1"/>
                  <a:t>mẫu</a:t>
                </a:r>
                <a:r>
                  <a:rPr lang="en-US" dirty="0"/>
                  <a:t> </a:t>
                </a:r>
                <a:r>
                  <a:rPr lang="en-US" dirty="0" err="1"/>
                  <a:t>giống</a:t>
                </a:r>
                <a:r>
                  <a:rPr lang="en-US" dirty="0"/>
                  <a:t> SGK </a:t>
                </a:r>
                <a:r>
                  <a:rPr lang="en-US" dirty="0" err="1"/>
                  <a:t>cho</a:t>
                </a:r>
                <a:r>
                  <a:rPr lang="en-US" dirty="0"/>
                  <a:t> HS </a:t>
                </a:r>
                <a:r>
                  <a:rPr lang="en-US" dirty="0" err="1"/>
                  <a:t>dễ</a:t>
                </a:r>
                <a:r>
                  <a:rPr lang="en-US" dirty="0"/>
                  <a:t> </a:t>
                </a:r>
                <a:r>
                  <a:rPr lang="en-US" dirty="0" err="1"/>
                  <a:t>theo</a:t>
                </a:r>
                <a:r>
                  <a:rPr lang="en-US" dirty="0"/>
                  <a:t> </a:t>
                </a:r>
                <a:r>
                  <a:rPr lang="en-US" dirty="0" err="1"/>
                  <a:t>dõi</a:t>
                </a:r>
                <a:r>
                  <a:rPr lang="en-US" dirty="0"/>
                  <a:t>. </a:t>
                </a:r>
                <a:r>
                  <a:rPr lang="en-US" dirty="0" err="1"/>
                  <a:t>Chỗ</a:t>
                </a:r>
                <a:r>
                  <a:rPr lang="en-US" dirty="0"/>
                  <a:t> </a:t>
                </a:r>
                <a:r>
                  <a:rPr lang="en-US" dirty="0" err="1"/>
                  <a:t>nhận</a:t>
                </a:r>
                <a:r>
                  <a:rPr lang="en-US" dirty="0"/>
                  <a:t> </a:t>
                </a:r>
                <a:r>
                  <a:rPr lang="en-US" dirty="0" err="1"/>
                  <a:t>xét</a:t>
                </a:r>
                <a:r>
                  <a:rPr lang="en-US" dirty="0"/>
                  <a:t> </a:t>
                </a:r>
                <a:r>
                  <a:rPr lang="en-US" dirty="0" err="1"/>
                  <a:t>ch</a:t>
                </a:r>
                <a:r>
                  <a:rPr lang="vi-VN" dirty="0"/>
                  <a:t>ư</a:t>
                </a:r>
                <a:r>
                  <a:rPr lang="en-US" dirty="0"/>
                  <a:t>a </a:t>
                </a:r>
                <a:r>
                  <a:rPr lang="en-US" dirty="0" err="1"/>
                  <a:t>đúng</a:t>
                </a:r>
                <a:r>
                  <a:rPr lang="en-US" dirty="0"/>
                  <a:t> . </a:t>
                </a:r>
                <a:r>
                  <a:rPr lang="en-US" dirty="0" err="1"/>
                  <a:t>Phải</a:t>
                </a:r>
                <a:r>
                  <a:rPr lang="en-US" dirty="0"/>
                  <a:t> </a:t>
                </a:r>
                <a:r>
                  <a:rPr lang="en-US" dirty="0" err="1"/>
                  <a:t>thay</a:t>
                </a:r>
                <a:r>
                  <a:rPr lang="en-US" dirty="0"/>
                  <a:t> </a:t>
                </a:r>
                <a:r>
                  <a:rPr lang="en-US" dirty="0" err="1"/>
                  <a:t>là</a:t>
                </a:r>
                <a:r>
                  <a:rPr lang="en-US" dirty="0"/>
                  <a:t> “ Th</a:t>
                </a:r>
                <a:r>
                  <a:rPr lang="vi-VN" dirty="0"/>
                  <a:t>ư</a:t>
                </a:r>
                <a:r>
                  <a:rPr lang="en-US" dirty="0" err="1"/>
                  <a:t>ơng</a:t>
                </a:r>
                <a:r>
                  <a:rPr lang="en-US" dirty="0"/>
                  <a:t> ….” </a:t>
                </a:r>
                <a:r>
                  <a:rPr lang="en-US" dirty="0" err="1"/>
                  <a:t>nh</a:t>
                </a:r>
                <a:r>
                  <a:rPr lang="vi-VN" dirty="0"/>
                  <a:t>ư</a:t>
                </a:r>
                <a:r>
                  <a:rPr lang="en-US" dirty="0"/>
                  <a:t> </a:t>
                </a:r>
                <a:r>
                  <a:rPr lang="en-US" dirty="0" err="1"/>
                  <a:t>sách</a:t>
                </a:r>
                <a:r>
                  <a:rPr lang="en-US" dirty="0"/>
                  <a:t> </a:t>
                </a:r>
                <a:r>
                  <a:rPr lang="en-US" dirty="0" err="1"/>
                  <a:t>giáo</a:t>
                </a:r>
                <a:r>
                  <a:rPr lang="en-US" dirty="0"/>
                  <a:t> khoa.</a:t>
                </a:r>
              </a:p>
              <a:p>
                <a:r>
                  <a:rPr lang="en-US" dirty="0" err="1"/>
                  <a:t>Số</a:t>
                </a:r>
                <a:r>
                  <a:rPr lang="en-US" dirty="0"/>
                  <a:t> </a:t>
                </a:r>
                <a:r>
                  <a:rPr lang="en-US" dirty="0" err="1"/>
                  <a:t>phức</a:t>
                </a:r>
                <a:r>
                  <a:rPr lang="en-US" dirty="0"/>
                  <a:t> </a:t>
                </a:r>
                <a:r>
                  <a:rPr lang="en-US" dirty="0" err="1"/>
                  <a:t>nghịch</a:t>
                </a:r>
                <a:r>
                  <a:rPr lang="en-US" dirty="0"/>
                  <a:t> </a:t>
                </a:r>
                <a:r>
                  <a:rPr lang="en-US" dirty="0" err="1"/>
                  <a:t>đảo</a:t>
                </a:r>
                <a:r>
                  <a:rPr lang="en-US" dirty="0"/>
                  <a:t> </a:t>
                </a:r>
                <a:r>
                  <a:rPr lang="en-US" dirty="0" err="1"/>
                  <a:t>không</a:t>
                </a:r>
                <a:r>
                  <a:rPr lang="en-US" dirty="0"/>
                  <a:t> đ</a:t>
                </a:r>
                <a:r>
                  <a:rPr lang="vi-VN" dirty="0"/>
                  <a:t>ư</a:t>
                </a:r>
                <a:r>
                  <a:rPr lang="en-US" dirty="0" err="1"/>
                  <a:t>ợc</a:t>
                </a:r>
                <a:r>
                  <a:rPr lang="en-US" dirty="0"/>
                  <a:t> </a:t>
                </a:r>
                <a:r>
                  <a:rPr lang="en-US" dirty="0" err="1"/>
                  <a:t>kí</a:t>
                </a:r>
                <a:r>
                  <a:rPr lang="en-US" dirty="0"/>
                  <a:t>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là</a:t>
                </a:r>
                <a:r>
                  <a:rPr lang="en-US" dirty="0"/>
                  <a:t> </a:t>
                </a:r>
                <a:r>
                  <a:rPr lang="en-US" baseline="0" dirty="0"/>
                  <a:t> </a:t>
                </a:r>
                <a:r>
                  <a:rPr lang="en-US" b="0" i="0">
                    <a:latin typeface="Cambria Math" panose="02040503050406030204" pitchFamily="18" charset="0"/>
                  </a:rPr>
                  <a:t>𝑧^(−1)</a:t>
                </a:r>
                <a:r>
                  <a:rPr lang="en-US" dirty="0"/>
                  <a:t>.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EA8B73-FCCD-4D4C-BC4E-0CE5120A1B5B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2458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Theo </a:t>
            </a:r>
            <a:r>
              <a:rPr lang="en-US" dirty="0" err="1"/>
              <a:t>mình</a:t>
            </a:r>
            <a:r>
              <a:rPr lang="en-US" dirty="0"/>
              <a:t> </a:t>
            </a:r>
            <a:r>
              <a:rPr lang="en-US" dirty="0" err="1"/>
              <a:t>đây</a:t>
            </a:r>
            <a:r>
              <a:rPr lang="en-US" dirty="0"/>
              <a:t> </a:t>
            </a:r>
            <a:r>
              <a:rPr lang="en-US" dirty="0" err="1"/>
              <a:t>là</a:t>
            </a:r>
            <a:r>
              <a:rPr lang="en-US" dirty="0"/>
              <a:t> </a:t>
            </a:r>
            <a:r>
              <a:rPr lang="en-US" dirty="0" err="1"/>
              <a:t>tiết</a:t>
            </a:r>
            <a:r>
              <a:rPr lang="en-US" dirty="0"/>
              <a:t> 2 </a:t>
            </a:r>
            <a:r>
              <a:rPr lang="en-US" dirty="0" err="1"/>
              <a:t>luyện</a:t>
            </a:r>
            <a:r>
              <a:rPr lang="en-US" dirty="0"/>
              <a:t> </a:t>
            </a:r>
            <a:r>
              <a:rPr lang="en-US" dirty="0" err="1"/>
              <a:t>tập</a:t>
            </a:r>
            <a:r>
              <a:rPr lang="en-US" dirty="0"/>
              <a:t>. </a:t>
            </a:r>
            <a:r>
              <a:rPr lang="en-US" dirty="0" err="1"/>
              <a:t>Vì</a:t>
            </a:r>
            <a:r>
              <a:rPr lang="en-US" dirty="0"/>
              <a:t> </a:t>
            </a:r>
            <a:r>
              <a:rPr lang="en-US" dirty="0" err="1"/>
              <a:t>vậy</a:t>
            </a:r>
            <a:r>
              <a:rPr lang="en-US" dirty="0"/>
              <a:t> </a:t>
            </a:r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tập</a:t>
            </a:r>
            <a:r>
              <a:rPr lang="en-US" dirty="0"/>
              <a:t> </a:t>
            </a:r>
            <a:r>
              <a:rPr lang="en-US" dirty="0" err="1"/>
              <a:t>nên</a:t>
            </a:r>
            <a:r>
              <a:rPr lang="en-US" dirty="0"/>
              <a:t> chia </a:t>
            </a:r>
            <a:r>
              <a:rPr lang="en-US" dirty="0" err="1"/>
              <a:t>dạng</a:t>
            </a:r>
            <a:r>
              <a:rPr lang="en-US" dirty="0"/>
              <a:t>. </a:t>
            </a:r>
            <a:r>
              <a:rPr lang="en-US" dirty="0" err="1"/>
              <a:t>Nêu</a:t>
            </a:r>
            <a:r>
              <a:rPr lang="en-US" dirty="0"/>
              <a:t> </a:t>
            </a:r>
            <a:r>
              <a:rPr lang="en-US" dirty="0" err="1"/>
              <a:t>cách</a:t>
            </a:r>
            <a:r>
              <a:rPr lang="en-US" dirty="0"/>
              <a:t> </a:t>
            </a:r>
            <a:r>
              <a:rPr lang="en-US" dirty="0" err="1"/>
              <a:t>giải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từng</a:t>
            </a:r>
            <a:r>
              <a:rPr lang="en-US" dirty="0"/>
              <a:t> </a:t>
            </a:r>
            <a:r>
              <a:rPr lang="en-US" dirty="0" err="1"/>
              <a:t>dạng</a:t>
            </a:r>
            <a:r>
              <a:rPr lang="en-US" dirty="0"/>
              <a:t>.</a:t>
            </a:r>
          </a:p>
          <a:p>
            <a:r>
              <a:rPr lang="en-US" dirty="0" err="1"/>
              <a:t>Ví</a:t>
            </a:r>
            <a:r>
              <a:rPr lang="en-US" dirty="0"/>
              <a:t> </a:t>
            </a:r>
            <a:r>
              <a:rPr lang="en-US" dirty="0" err="1"/>
              <a:t>dụ</a:t>
            </a:r>
            <a:r>
              <a:rPr lang="en-US" dirty="0"/>
              <a:t>: </a:t>
            </a:r>
            <a:r>
              <a:rPr lang="en-US" dirty="0" err="1"/>
              <a:t>Dạng</a:t>
            </a:r>
            <a:r>
              <a:rPr lang="en-US" dirty="0"/>
              <a:t> 1: </a:t>
            </a:r>
            <a:r>
              <a:rPr lang="en-US" dirty="0" err="1"/>
              <a:t>Tính</a:t>
            </a:r>
            <a:r>
              <a:rPr lang="en-US" dirty="0"/>
              <a:t> </a:t>
            </a:r>
            <a:r>
              <a:rPr lang="en-US" dirty="0" err="1"/>
              <a:t>giá</a:t>
            </a:r>
            <a:r>
              <a:rPr lang="en-US" dirty="0"/>
              <a:t> </a:t>
            </a:r>
            <a:r>
              <a:rPr lang="en-US" dirty="0" err="1"/>
              <a:t>trị</a:t>
            </a:r>
            <a:r>
              <a:rPr lang="en-US" dirty="0"/>
              <a:t> </a:t>
            </a:r>
            <a:r>
              <a:rPr lang="en-US" dirty="0" err="1"/>
              <a:t>biểu</a:t>
            </a:r>
            <a:r>
              <a:rPr lang="en-US" dirty="0"/>
              <a:t> </a:t>
            </a:r>
            <a:r>
              <a:rPr lang="en-US" dirty="0" err="1"/>
              <a:t>thức</a:t>
            </a:r>
            <a:endParaRPr lang="en-US" dirty="0"/>
          </a:p>
          <a:p>
            <a:r>
              <a:rPr lang="en-US" dirty="0" err="1"/>
              <a:t>Dạng</a:t>
            </a:r>
            <a:r>
              <a:rPr lang="en-US" dirty="0"/>
              <a:t> 2: </a:t>
            </a:r>
            <a:r>
              <a:rPr lang="en-US" dirty="0" err="1"/>
              <a:t>Tìm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phức</a:t>
            </a:r>
            <a:r>
              <a:rPr lang="en-US" dirty="0"/>
              <a:t> z</a:t>
            </a:r>
          </a:p>
          <a:p>
            <a:r>
              <a:rPr lang="en-US" dirty="0" err="1"/>
              <a:t>Dạng</a:t>
            </a:r>
            <a:r>
              <a:rPr lang="en-US" dirty="0"/>
              <a:t> 3. </a:t>
            </a:r>
            <a:r>
              <a:rPr lang="en-US" dirty="0" err="1"/>
              <a:t>Biểu</a:t>
            </a:r>
            <a:r>
              <a:rPr lang="en-US" dirty="0"/>
              <a:t> </a:t>
            </a:r>
            <a:r>
              <a:rPr lang="en-US" dirty="0" err="1"/>
              <a:t>diễn</a:t>
            </a:r>
            <a:r>
              <a:rPr lang="en-US" dirty="0"/>
              <a:t> </a:t>
            </a:r>
            <a:r>
              <a:rPr lang="en-US" dirty="0" err="1"/>
              <a:t>hình</a:t>
            </a:r>
            <a:r>
              <a:rPr lang="en-US" dirty="0"/>
              <a:t> </a:t>
            </a:r>
            <a:r>
              <a:rPr lang="en-US" dirty="0" err="1"/>
              <a:t>học</a:t>
            </a:r>
            <a:r>
              <a:rPr lang="en-US" dirty="0"/>
              <a:t>.</a:t>
            </a:r>
          </a:p>
          <a:p>
            <a:r>
              <a:rPr lang="en-US" dirty="0" err="1"/>
              <a:t>Hiệu</a:t>
            </a:r>
            <a:r>
              <a:rPr lang="en-US" dirty="0"/>
              <a:t> </a:t>
            </a:r>
            <a:r>
              <a:rPr lang="en-US" dirty="0" err="1"/>
              <a:t>ứng</a:t>
            </a:r>
            <a:r>
              <a:rPr lang="en-US" dirty="0"/>
              <a:t> </a:t>
            </a:r>
            <a:r>
              <a:rPr lang="en-US" dirty="0" err="1"/>
              <a:t>ch</a:t>
            </a:r>
            <a:r>
              <a:rPr lang="vi-VN" dirty="0"/>
              <a:t>ư</a:t>
            </a:r>
            <a:r>
              <a:rPr lang="en-US" dirty="0"/>
              <a:t> </a:t>
            </a:r>
            <a:r>
              <a:rPr lang="en-US" dirty="0" err="1"/>
              <a:t>đồng</a:t>
            </a:r>
            <a:r>
              <a:rPr lang="en-US" dirty="0"/>
              <a:t> </a:t>
            </a:r>
            <a:r>
              <a:rPr lang="en-US" dirty="0" err="1"/>
              <a:t>nhất</a:t>
            </a:r>
            <a:endParaRPr lang="en-US" dirty="0"/>
          </a:p>
          <a:p>
            <a:r>
              <a:rPr lang="en-US" dirty="0" err="1"/>
              <a:t>Phần</a:t>
            </a:r>
            <a:r>
              <a:rPr lang="en-US" dirty="0"/>
              <a:t> </a:t>
            </a:r>
            <a:r>
              <a:rPr lang="en-US" dirty="0" err="1"/>
              <a:t>hiệu</a:t>
            </a:r>
            <a:r>
              <a:rPr lang="en-US" dirty="0"/>
              <a:t> </a:t>
            </a:r>
            <a:r>
              <a:rPr lang="en-US" dirty="0" err="1"/>
              <a:t>ứng</a:t>
            </a:r>
            <a:r>
              <a:rPr lang="en-US" dirty="0"/>
              <a:t> 5 </a:t>
            </a:r>
            <a:r>
              <a:rPr lang="en-US" dirty="0" err="1"/>
              <a:t>nên</a:t>
            </a:r>
            <a:r>
              <a:rPr lang="en-US" dirty="0"/>
              <a:t> </a:t>
            </a:r>
            <a:r>
              <a:rPr lang="en-US" dirty="0" err="1"/>
              <a:t>tách</a:t>
            </a:r>
            <a:r>
              <a:rPr lang="en-US" dirty="0"/>
              <a:t> </a:t>
            </a:r>
            <a:r>
              <a:rPr lang="en-US" dirty="0" err="1"/>
              <a:t>thành</a:t>
            </a:r>
            <a:r>
              <a:rPr lang="en-US" dirty="0"/>
              <a:t> 3 </a:t>
            </a:r>
            <a:r>
              <a:rPr lang="en-US" dirty="0" err="1"/>
              <a:t>hiệu</a:t>
            </a:r>
            <a:r>
              <a:rPr lang="en-US" dirty="0"/>
              <a:t> </a:t>
            </a:r>
            <a:r>
              <a:rPr lang="en-US" dirty="0" err="1"/>
              <a:t>ứng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tiện</a:t>
            </a:r>
            <a:r>
              <a:rPr lang="en-US" dirty="0"/>
              <a:t> </a:t>
            </a:r>
            <a:r>
              <a:rPr lang="en-US" dirty="0" err="1"/>
              <a:t>giảng</a:t>
            </a:r>
            <a:r>
              <a:rPr lang="en-US" dirty="0"/>
              <a:t> </a:t>
            </a:r>
            <a:r>
              <a:rPr lang="en-US" dirty="0" err="1"/>
              <a:t>cho</a:t>
            </a:r>
            <a:r>
              <a:rPr lang="en-US" dirty="0"/>
              <a:t> HS, </a:t>
            </a:r>
            <a:r>
              <a:rPr lang="en-US" dirty="0" err="1"/>
              <a:t>cần</a:t>
            </a:r>
            <a:r>
              <a:rPr lang="en-US" dirty="0"/>
              <a:t> </a:t>
            </a:r>
            <a:r>
              <a:rPr lang="en-US" dirty="0" err="1"/>
              <a:t>thêm</a:t>
            </a:r>
            <a:r>
              <a:rPr lang="en-US" dirty="0"/>
              <a:t> b</a:t>
            </a:r>
            <a:r>
              <a:rPr lang="vi-VN" dirty="0"/>
              <a:t>ư</a:t>
            </a:r>
            <a:r>
              <a:rPr lang="en-US" dirty="0" err="1"/>
              <a:t>ớc</a:t>
            </a:r>
            <a:r>
              <a:rPr lang="en-US" dirty="0"/>
              <a:t> </a:t>
            </a:r>
            <a:r>
              <a:rPr lang="en-US" dirty="0" err="1"/>
              <a:t>nhân</a:t>
            </a:r>
            <a:r>
              <a:rPr lang="en-US" dirty="0"/>
              <a:t>.</a:t>
            </a:r>
          </a:p>
          <a:p>
            <a:r>
              <a:rPr lang="en-US" dirty="0" err="1"/>
              <a:t>Hiệu</a:t>
            </a:r>
            <a:r>
              <a:rPr lang="en-US" dirty="0"/>
              <a:t> </a:t>
            </a:r>
            <a:r>
              <a:rPr lang="en-US" dirty="0" err="1"/>
              <a:t>ứng</a:t>
            </a:r>
            <a:r>
              <a:rPr lang="en-US" dirty="0"/>
              <a:t> 6 </a:t>
            </a:r>
            <a:r>
              <a:rPr lang="en-US" dirty="0" err="1"/>
              <a:t>cần</a:t>
            </a:r>
            <a:r>
              <a:rPr lang="en-US" dirty="0"/>
              <a:t> </a:t>
            </a:r>
            <a:r>
              <a:rPr lang="en-US" dirty="0" err="1"/>
              <a:t>chỉnh</a:t>
            </a:r>
            <a:r>
              <a:rPr lang="en-US" dirty="0"/>
              <a:t>: </a:t>
            </a:r>
            <a:r>
              <a:rPr lang="en-US" dirty="0" err="1"/>
              <a:t>Phần</a:t>
            </a:r>
            <a:r>
              <a:rPr lang="en-US" dirty="0"/>
              <a:t> </a:t>
            </a:r>
            <a:r>
              <a:rPr lang="en-US" dirty="0" err="1"/>
              <a:t>thực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z…., </a:t>
            </a:r>
            <a:r>
              <a:rPr lang="en-US" dirty="0" err="1"/>
              <a:t>phần</a:t>
            </a:r>
            <a:r>
              <a:rPr lang="en-US" dirty="0"/>
              <a:t> </a:t>
            </a:r>
            <a:r>
              <a:rPr lang="en-US" dirty="0" err="1"/>
              <a:t>ảo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z….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EA8B73-FCCD-4D4C-BC4E-0CE5120A1B5B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100264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Theo </a:t>
            </a:r>
            <a:r>
              <a:rPr lang="en-US" dirty="0" err="1"/>
              <a:t>mình</a:t>
            </a:r>
            <a:r>
              <a:rPr lang="en-US" dirty="0"/>
              <a:t> </a:t>
            </a:r>
            <a:r>
              <a:rPr lang="en-US" dirty="0" err="1"/>
              <a:t>đây</a:t>
            </a:r>
            <a:r>
              <a:rPr lang="en-US" dirty="0"/>
              <a:t> </a:t>
            </a:r>
            <a:r>
              <a:rPr lang="en-US" dirty="0" err="1"/>
              <a:t>là</a:t>
            </a:r>
            <a:r>
              <a:rPr lang="en-US" dirty="0"/>
              <a:t> </a:t>
            </a:r>
            <a:r>
              <a:rPr lang="en-US" dirty="0" err="1"/>
              <a:t>tiết</a:t>
            </a:r>
            <a:r>
              <a:rPr lang="en-US" dirty="0"/>
              <a:t> 2 </a:t>
            </a:r>
            <a:r>
              <a:rPr lang="en-US" dirty="0" err="1"/>
              <a:t>luyện</a:t>
            </a:r>
            <a:r>
              <a:rPr lang="en-US" dirty="0"/>
              <a:t> </a:t>
            </a:r>
            <a:r>
              <a:rPr lang="en-US" dirty="0" err="1"/>
              <a:t>tập</a:t>
            </a:r>
            <a:r>
              <a:rPr lang="en-US" dirty="0"/>
              <a:t>. </a:t>
            </a:r>
            <a:r>
              <a:rPr lang="en-US" dirty="0" err="1"/>
              <a:t>Vì</a:t>
            </a:r>
            <a:r>
              <a:rPr lang="en-US" dirty="0"/>
              <a:t> </a:t>
            </a:r>
            <a:r>
              <a:rPr lang="en-US" dirty="0" err="1"/>
              <a:t>vậy</a:t>
            </a:r>
            <a:r>
              <a:rPr lang="en-US" dirty="0"/>
              <a:t> </a:t>
            </a:r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tập</a:t>
            </a:r>
            <a:r>
              <a:rPr lang="en-US" dirty="0"/>
              <a:t> </a:t>
            </a:r>
            <a:r>
              <a:rPr lang="en-US" dirty="0" err="1"/>
              <a:t>nên</a:t>
            </a:r>
            <a:r>
              <a:rPr lang="en-US" dirty="0"/>
              <a:t> chia </a:t>
            </a:r>
            <a:r>
              <a:rPr lang="en-US" dirty="0" err="1"/>
              <a:t>dạng</a:t>
            </a:r>
            <a:r>
              <a:rPr lang="en-US" dirty="0"/>
              <a:t>. </a:t>
            </a:r>
            <a:r>
              <a:rPr lang="en-US" dirty="0" err="1"/>
              <a:t>Nêu</a:t>
            </a:r>
            <a:r>
              <a:rPr lang="en-US" dirty="0"/>
              <a:t> </a:t>
            </a:r>
            <a:r>
              <a:rPr lang="en-US" dirty="0" err="1"/>
              <a:t>cách</a:t>
            </a:r>
            <a:r>
              <a:rPr lang="en-US" dirty="0"/>
              <a:t> </a:t>
            </a:r>
            <a:r>
              <a:rPr lang="en-US" dirty="0" err="1"/>
              <a:t>giải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từng</a:t>
            </a:r>
            <a:r>
              <a:rPr lang="en-US" dirty="0"/>
              <a:t> </a:t>
            </a:r>
            <a:r>
              <a:rPr lang="en-US" dirty="0" err="1"/>
              <a:t>dạng</a:t>
            </a:r>
            <a:r>
              <a:rPr lang="en-US" dirty="0"/>
              <a:t>.</a:t>
            </a:r>
          </a:p>
          <a:p>
            <a:r>
              <a:rPr lang="en-US" dirty="0" err="1"/>
              <a:t>Ví</a:t>
            </a:r>
            <a:r>
              <a:rPr lang="en-US" dirty="0"/>
              <a:t> </a:t>
            </a:r>
            <a:r>
              <a:rPr lang="en-US" dirty="0" err="1"/>
              <a:t>dụ</a:t>
            </a:r>
            <a:r>
              <a:rPr lang="en-US" dirty="0"/>
              <a:t>: </a:t>
            </a:r>
            <a:r>
              <a:rPr lang="en-US" dirty="0" err="1"/>
              <a:t>Dạng</a:t>
            </a:r>
            <a:r>
              <a:rPr lang="en-US" dirty="0"/>
              <a:t> 1: </a:t>
            </a:r>
            <a:r>
              <a:rPr lang="en-US" dirty="0" err="1"/>
              <a:t>Tính</a:t>
            </a:r>
            <a:r>
              <a:rPr lang="en-US" dirty="0"/>
              <a:t> </a:t>
            </a:r>
            <a:r>
              <a:rPr lang="en-US" dirty="0" err="1"/>
              <a:t>giá</a:t>
            </a:r>
            <a:r>
              <a:rPr lang="en-US" dirty="0"/>
              <a:t> </a:t>
            </a:r>
            <a:r>
              <a:rPr lang="en-US" dirty="0" err="1"/>
              <a:t>trị</a:t>
            </a:r>
            <a:r>
              <a:rPr lang="en-US" dirty="0"/>
              <a:t> </a:t>
            </a:r>
            <a:r>
              <a:rPr lang="en-US" dirty="0" err="1"/>
              <a:t>biểu</a:t>
            </a:r>
            <a:r>
              <a:rPr lang="en-US" dirty="0"/>
              <a:t> </a:t>
            </a:r>
            <a:r>
              <a:rPr lang="en-US" dirty="0" err="1"/>
              <a:t>thức</a:t>
            </a:r>
            <a:endParaRPr lang="en-US" dirty="0"/>
          </a:p>
          <a:p>
            <a:r>
              <a:rPr lang="en-US" dirty="0" err="1"/>
              <a:t>Dạng</a:t>
            </a:r>
            <a:r>
              <a:rPr lang="en-US" dirty="0"/>
              <a:t> 2: </a:t>
            </a:r>
            <a:r>
              <a:rPr lang="en-US" dirty="0" err="1"/>
              <a:t>Tìm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phức</a:t>
            </a:r>
            <a:r>
              <a:rPr lang="en-US" dirty="0"/>
              <a:t> z</a:t>
            </a:r>
          </a:p>
          <a:p>
            <a:r>
              <a:rPr lang="en-US" dirty="0" err="1"/>
              <a:t>Dạng</a:t>
            </a:r>
            <a:r>
              <a:rPr lang="en-US" dirty="0"/>
              <a:t> 3. </a:t>
            </a:r>
            <a:r>
              <a:rPr lang="en-US" dirty="0" err="1"/>
              <a:t>Biểu</a:t>
            </a:r>
            <a:r>
              <a:rPr lang="en-US" dirty="0"/>
              <a:t> </a:t>
            </a:r>
            <a:r>
              <a:rPr lang="en-US" dirty="0" err="1"/>
              <a:t>diễn</a:t>
            </a:r>
            <a:r>
              <a:rPr lang="en-US" dirty="0"/>
              <a:t> </a:t>
            </a:r>
            <a:r>
              <a:rPr lang="en-US" dirty="0" err="1"/>
              <a:t>hình</a:t>
            </a:r>
            <a:r>
              <a:rPr lang="en-US" dirty="0"/>
              <a:t> </a:t>
            </a:r>
            <a:r>
              <a:rPr lang="en-US" dirty="0" err="1"/>
              <a:t>học</a:t>
            </a:r>
            <a:r>
              <a:rPr lang="en-US" dirty="0"/>
              <a:t>.</a:t>
            </a:r>
          </a:p>
          <a:p>
            <a:r>
              <a:rPr lang="en-US" dirty="0" err="1"/>
              <a:t>Hiệu</a:t>
            </a:r>
            <a:r>
              <a:rPr lang="en-US" dirty="0"/>
              <a:t> </a:t>
            </a:r>
            <a:r>
              <a:rPr lang="en-US" dirty="0" err="1"/>
              <a:t>ứng</a:t>
            </a:r>
            <a:r>
              <a:rPr lang="en-US" dirty="0"/>
              <a:t> </a:t>
            </a:r>
            <a:r>
              <a:rPr lang="en-US" dirty="0" err="1"/>
              <a:t>ch</a:t>
            </a:r>
            <a:r>
              <a:rPr lang="vi-VN" dirty="0"/>
              <a:t>ư</a:t>
            </a:r>
            <a:r>
              <a:rPr lang="en-US" dirty="0"/>
              <a:t> </a:t>
            </a:r>
            <a:r>
              <a:rPr lang="en-US" dirty="0" err="1"/>
              <a:t>đồng</a:t>
            </a:r>
            <a:r>
              <a:rPr lang="en-US" dirty="0"/>
              <a:t> </a:t>
            </a:r>
            <a:r>
              <a:rPr lang="en-US" dirty="0" err="1"/>
              <a:t>nhất</a:t>
            </a:r>
            <a:endParaRPr lang="en-US" dirty="0"/>
          </a:p>
          <a:p>
            <a:r>
              <a:rPr lang="en-US" dirty="0" err="1"/>
              <a:t>Phần</a:t>
            </a:r>
            <a:r>
              <a:rPr lang="en-US" dirty="0"/>
              <a:t> </a:t>
            </a:r>
            <a:r>
              <a:rPr lang="en-US" dirty="0" err="1"/>
              <a:t>hiệu</a:t>
            </a:r>
            <a:r>
              <a:rPr lang="en-US" dirty="0"/>
              <a:t> </a:t>
            </a:r>
            <a:r>
              <a:rPr lang="en-US" dirty="0" err="1"/>
              <a:t>ứng</a:t>
            </a:r>
            <a:r>
              <a:rPr lang="en-US" dirty="0"/>
              <a:t> 5 </a:t>
            </a:r>
            <a:r>
              <a:rPr lang="en-US" dirty="0" err="1"/>
              <a:t>nên</a:t>
            </a:r>
            <a:r>
              <a:rPr lang="en-US" dirty="0"/>
              <a:t> </a:t>
            </a:r>
            <a:r>
              <a:rPr lang="en-US" dirty="0" err="1"/>
              <a:t>tách</a:t>
            </a:r>
            <a:r>
              <a:rPr lang="en-US" dirty="0"/>
              <a:t> </a:t>
            </a:r>
            <a:r>
              <a:rPr lang="en-US" dirty="0" err="1"/>
              <a:t>thành</a:t>
            </a:r>
            <a:r>
              <a:rPr lang="en-US" dirty="0"/>
              <a:t> 3 </a:t>
            </a:r>
            <a:r>
              <a:rPr lang="en-US" dirty="0" err="1"/>
              <a:t>hiệu</a:t>
            </a:r>
            <a:r>
              <a:rPr lang="en-US" dirty="0"/>
              <a:t> </a:t>
            </a:r>
            <a:r>
              <a:rPr lang="en-US" dirty="0" err="1"/>
              <a:t>ứng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tiện</a:t>
            </a:r>
            <a:r>
              <a:rPr lang="en-US" dirty="0"/>
              <a:t> </a:t>
            </a:r>
            <a:r>
              <a:rPr lang="en-US" dirty="0" err="1"/>
              <a:t>giảng</a:t>
            </a:r>
            <a:r>
              <a:rPr lang="en-US" dirty="0"/>
              <a:t> </a:t>
            </a:r>
            <a:r>
              <a:rPr lang="en-US" dirty="0" err="1"/>
              <a:t>cho</a:t>
            </a:r>
            <a:r>
              <a:rPr lang="en-US" dirty="0"/>
              <a:t> HS, </a:t>
            </a:r>
            <a:r>
              <a:rPr lang="en-US" dirty="0" err="1"/>
              <a:t>cần</a:t>
            </a:r>
            <a:r>
              <a:rPr lang="en-US" dirty="0"/>
              <a:t> </a:t>
            </a:r>
            <a:r>
              <a:rPr lang="en-US" dirty="0" err="1"/>
              <a:t>thêm</a:t>
            </a:r>
            <a:r>
              <a:rPr lang="en-US" dirty="0"/>
              <a:t> b</a:t>
            </a:r>
            <a:r>
              <a:rPr lang="vi-VN" dirty="0"/>
              <a:t>ư</a:t>
            </a:r>
            <a:r>
              <a:rPr lang="en-US" dirty="0" err="1"/>
              <a:t>ớc</a:t>
            </a:r>
            <a:r>
              <a:rPr lang="en-US" dirty="0"/>
              <a:t> </a:t>
            </a:r>
            <a:r>
              <a:rPr lang="en-US" dirty="0" err="1"/>
              <a:t>nhân</a:t>
            </a:r>
            <a:r>
              <a:rPr lang="en-US" dirty="0"/>
              <a:t>.</a:t>
            </a:r>
          </a:p>
          <a:p>
            <a:r>
              <a:rPr lang="en-US" dirty="0" err="1"/>
              <a:t>Hiệu</a:t>
            </a:r>
            <a:r>
              <a:rPr lang="en-US" dirty="0"/>
              <a:t> </a:t>
            </a:r>
            <a:r>
              <a:rPr lang="en-US" dirty="0" err="1"/>
              <a:t>ứng</a:t>
            </a:r>
            <a:r>
              <a:rPr lang="en-US" dirty="0"/>
              <a:t> 6 </a:t>
            </a:r>
            <a:r>
              <a:rPr lang="en-US" dirty="0" err="1"/>
              <a:t>cần</a:t>
            </a:r>
            <a:r>
              <a:rPr lang="en-US" dirty="0"/>
              <a:t> </a:t>
            </a:r>
            <a:r>
              <a:rPr lang="en-US" dirty="0" err="1"/>
              <a:t>chỉnh</a:t>
            </a:r>
            <a:r>
              <a:rPr lang="en-US" dirty="0"/>
              <a:t>: </a:t>
            </a:r>
            <a:r>
              <a:rPr lang="en-US" dirty="0" err="1"/>
              <a:t>Phần</a:t>
            </a:r>
            <a:r>
              <a:rPr lang="en-US" dirty="0"/>
              <a:t> </a:t>
            </a:r>
            <a:r>
              <a:rPr lang="en-US" dirty="0" err="1"/>
              <a:t>thực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z…., </a:t>
            </a:r>
            <a:r>
              <a:rPr lang="en-US" dirty="0" err="1"/>
              <a:t>phần</a:t>
            </a:r>
            <a:r>
              <a:rPr lang="en-US" dirty="0"/>
              <a:t> </a:t>
            </a:r>
            <a:r>
              <a:rPr lang="en-US" dirty="0" err="1"/>
              <a:t>ảo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z….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EA8B73-FCCD-4D4C-BC4E-0CE5120A1B5B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346822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Theo </a:t>
            </a:r>
            <a:r>
              <a:rPr lang="en-US" dirty="0" err="1"/>
              <a:t>mình</a:t>
            </a:r>
            <a:r>
              <a:rPr lang="en-US" dirty="0"/>
              <a:t> </a:t>
            </a:r>
            <a:r>
              <a:rPr lang="en-US" dirty="0" err="1"/>
              <a:t>đây</a:t>
            </a:r>
            <a:r>
              <a:rPr lang="en-US" dirty="0"/>
              <a:t> </a:t>
            </a:r>
            <a:r>
              <a:rPr lang="en-US" dirty="0" err="1"/>
              <a:t>là</a:t>
            </a:r>
            <a:r>
              <a:rPr lang="en-US" dirty="0"/>
              <a:t> </a:t>
            </a:r>
            <a:r>
              <a:rPr lang="en-US" dirty="0" err="1"/>
              <a:t>tiết</a:t>
            </a:r>
            <a:r>
              <a:rPr lang="en-US" dirty="0"/>
              <a:t> 2 </a:t>
            </a:r>
            <a:r>
              <a:rPr lang="en-US" dirty="0" err="1"/>
              <a:t>luyện</a:t>
            </a:r>
            <a:r>
              <a:rPr lang="en-US" dirty="0"/>
              <a:t> </a:t>
            </a:r>
            <a:r>
              <a:rPr lang="en-US" dirty="0" err="1"/>
              <a:t>tập</a:t>
            </a:r>
            <a:r>
              <a:rPr lang="en-US" dirty="0"/>
              <a:t>. </a:t>
            </a:r>
            <a:r>
              <a:rPr lang="en-US" dirty="0" err="1"/>
              <a:t>Vì</a:t>
            </a:r>
            <a:r>
              <a:rPr lang="en-US" dirty="0"/>
              <a:t> </a:t>
            </a:r>
            <a:r>
              <a:rPr lang="en-US" dirty="0" err="1"/>
              <a:t>vậy</a:t>
            </a:r>
            <a:r>
              <a:rPr lang="en-US" dirty="0"/>
              <a:t> </a:t>
            </a:r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tập</a:t>
            </a:r>
            <a:r>
              <a:rPr lang="en-US" dirty="0"/>
              <a:t> </a:t>
            </a:r>
            <a:r>
              <a:rPr lang="en-US" dirty="0" err="1"/>
              <a:t>nên</a:t>
            </a:r>
            <a:r>
              <a:rPr lang="en-US" dirty="0"/>
              <a:t> chia </a:t>
            </a:r>
            <a:r>
              <a:rPr lang="en-US" dirty="0" err="1"/>
              <a:t>dạng</a:t>
            </a:r>
            <a:r>
              <a:rPr lang="en-US" dirty="0"/>
              <a:t>. </a:t>
            </a:r>
            <a:r>
              <a:rPr lang="en-US" dirty="0" err="1"/>
              <a:t>Nêu</a:t>
            </a:r>
            <a:r>
              <a:rPr lang="en-US" dirty="0"/>
              <a:t> </a:t>
            </a:r>
            <a:r>
              <a:rPr lang="en-US" dirty="0" err="1"/>
              <a:t>cách</a:t>
            </a:r>
            <a:r>
              <a:rPr lang="en-US" dirty="0"/>
              <a:t> </a:t>
            </a:r>
            <a:r>
              <a:rPr lang="en-US" dirty="0" err="1"/>
              <a:t>giải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từng</a:t>
            </a:r>
            <a:r>
              <a:rPr lang="en-US" dirty="0"/>
              <a:t> </a:t>
            </a:r>
            <a:r>
              <a:rPr lang="en-US" dirty="0" err="1"/>
              <a:t>dạng</a:t>
            </a:r>
            <a:r>
              <a:rPr lang="en-US" dirty="0"/>
              <a:t>.</a:t>
            </a:r>
          </a:p>
          <a:p>
            <a:r>
              <a:rPr lang="en-US" dirty="0" err="1"/>
              <a:t>Ví</a:t>
            </a:r>
            <a:r>
              <a:rPr lang="en-US" dirty="0"/>
              <a:t> </a:t>
            </a:r>
            <a:r>
              <a:rPr lang="en-US" dirty="0" err="1"/>
              <a:t>dụ</a:t>
            </a:r>
            <a:r>
              <a:rPr lang="en-US" dirty="0"/>
              <a:t>: </a:t>
            </a:r>
            <a:r>
              <a:rPr lang="en-US" dirty="0" err="1"/>
              <a:t>Dạng</a:t>
            </a:r>
            <a:r>
              <a:rPr lang="en-US" dirty="0"/>
              <a:t> 1: </a:t>
            </a:r>
            <a:r>
              <a:rPr lang="en-US" dirty="0" err="1"/>
              <a:t>Tính</a:t>
            </a:r>
            <a:r>
              <a:rPr lang="en-US" dirty="0"/>
              <a:t> </a:t>
            </a:r>
            <a:r>
              <a:rPr lang="en-US" dirty="0" err="1"/>
              <a:t>giá</a:t>
            </a:r>
            <a:r>
              <a:rPr lang="en-US" dirty="0"/>
              <a:t> </a:t>
            </a:r>
            <a:r>
              <a:rPr lang="en-US" dirty="0" err="1"/>
              <a:t>trị</a:t>
            </a:r>
            <a:r>
              <a:rPr lang="en-US" dirty="0"/>
              <a:t> </a:t>
            </a:r>
            <a:r>
              <a:rPr lang="en-US" dirty="0" err="1"/>
              <a:t>biểu</a:t>
            </a:r>
            <a:r>
              <a:rPr lang="en-US" dirty="0"/>
              <a:t> </a:t>
            </a:r>
            <a:r>
              <a:rPr lang="en-US" dirty="0" err="1"/>
              <a:t>thức</a:t>
            </a:r>
            <a:endParaRPr lang="en-US" dirty="0"/>
          </a:p>
          <a:p>
            <a:r>
              <a:rPr lang="en-US" dirty="0" err="1"/>
              <a:t>Dạng</a:t>
            </a:r>
            <a:r>
              <a:rPr lang="en-US" dirty="0"/>
              <a:t> 2: </a:t>
            </a:r>
            <a:r>
              <a:rPr lang="en-US" dirty="0" err="1"/>
              <a:t>Tìm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phức</a:t>
            </a:r>
            <a:r>
              <a:rPr lang="en-US" dirty="0"/>
              <a:t> z</a:t>
            </a:r>
          </a:p>
          <a:p>
            <a:r>
              <a:rPr lang="en-US" dirty="0" err="1"/>
              <a:t>Dạng</a:t>
            </a:r>
            <a:r>
              <a:rPr lang="en-US" dirty="0"/>
              <a:t> 3. </a:t>
            </a:r>
            <a:r>
              <a:rPr lang="en-US" dirty="0" err="1"/>
              <a:t>Biểu</a:t>
            </a:r>
            <a:r>
              <a:rPr lang="en-US" dirty="0"/>
              <a:t> </a:t>
            </a:r>
            <a:r>
              <a:rPr lang="en-US" dirty="0" err="1"/>
              <a:t>diễn</a:t>
            </a:r>
            <a:r>
              <a:rPr lang="en-US" dirty="0"/>
              <a:t> </a:t>
            </a:r>
            <a:r>
              <a:rPr lang="en-US" dirty="0" err="1"/>
              <a:t>hình</a:t>
            </a:r>
            <a:r>
              <a:rPr lang="en-US" dirty="0"/>
              <a:t> </a:t>
            </a:r>
            <a:r>
              <a:rPr lang="en-US" dirty="0" err="1"/>
              <a:t>học</a:t>
            </a:r>
            <a:r>
              <a:rPr lang="en-US" dirty="0"/>
              <a:t>.</a:t>
            </a:r>
          </a:p>
          <a:p>
            <a:r>
              <a:rPr lang="en-US" dirty="0" err="1"/>
              <a:t>Hiệu</a:t>
            </a:r>
            <a:r>
              <a:rPr lang="en-US" dirty="0"/>
              <a:t> </a:t>
            </a:r>
            <a:r>
              <a:rPr lang="en-US" dirty="0" err="1"/>
              <a:t>ứng</a:t>
            </a:r>
            <a:r>
              <a:rPr lang="en-US" dirty="0"/>
              <a:t> </a:t>
            </a:r>
            <a:r>
              <a:rPr lang="en-US" dirty="0" err="1"/>
              <a:t>ch</a:t>
            </a:r>
            <a:r>
              <a:rPr lang="vi-VN" dirty="0"/>
              <a:t>ư</a:t>
            </a:r>
            <a:r>
              <a:rPr lang="en-US" dirty="0"/>
              <a:t> </a:t>
            </a:r>
            <a:r>
              <a:rPr lang="en-US" dirty="0" err="1"/>
              <a:t>đồng</a:t>
            </a:r>
            <a:r>
              <a:rPr lang="en-US" dirty="0"/>
              <a:t> </a:t>
            </a:r>
            <a:r>
              <a:rPr lang="en-US" dirty="0" err="1"/>
              <a:t>nhất</a:t>
            </a:r>
            <a:endParaRPr lang="en-US" dirty="0"/>
          </a:p>
          <a:p>
            <a:r>
              <a:rPr lang="en-US" dirty="0" err="1"/>
              <a:t>Phần</a:t>
            </a:r>
            <a:r>
              <a:rPr lang="en-US" dirty="0"/>
              <a:t> </a:t>
            </a:r>
            <a:r>
              <a:rPr lang="en-US" dirty="0" err="1"/>
              <a:t>hiệu</a:t>
            </a:r>
            <a:r>
              <a:rPr lang="en-US" dirty="0"/>
              <a:t> </a:t>
            </a:r>
            <a:r>
              <a:rPr lang="en-US" dirty="0" err="1"/>
              <a:t>ứng</a:t>
            </a:r>
            <a:r>
              <a:rPr lang="en-US" dirty="0"/>
              <a:t> 5 </a:t>
            </a:r>
            <a:r>
              <a:rPr lang="en-US" dirty="0" err="1"/>
              <a:t>nên</a:t>
            </a:r>
            <a:r>
              <a:rPr lang="en-US" dirty="0"/>
              <a:t> </a:t>
            </a:r>
            <a:r>
              <a:rPr lang="en-US" dirty="0" err="1"/>
              <a:t>tách</a:t>
            </a:r>
            <a:r>
              <a:rPr lang="en-US" dirty="0"/>
              <a:t> </a:t>
            </a:r>
            <a:r>
              <a:rPr lang="en-US" dirty="0" err="1"/>
              <a:t>thành</a:t>
            </a:r>
            <a:r>
              <a:rPr lang="en-US" dirty="0"/>
              <a:t> 3 </a:t>
            </a:r>
            <a:r>
              <a:rPr lang="en-US" dirty="0" err="1"/>
              <a:t>hiệu</a:t>
            </a:r>
            <a:r>
              <a:rPr lang="en-US" dirty="0"/>
              <a:t> </a:t>
            </a:r>
            <a:r>
              <a:rPr lang="en-US" dirty="0" err="1"/>
              <a:t>ứng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tiện</a:t>
            </a:r>
            <a:r>
              <a:rPr lang="en-US" dirty="0"/>
              <a:t> </a:t>
            </a:r>
            <a:r>
              <a:rPr lang="en-US" dirty="0" err="1"/>
              <a:t>giảng</a:t>
            </a:r>
            <a:r>
              <a:rPr lang="en-US" dirty="0"/>
              <a:t> </a:t>
            </a:r>
            <a:r>
              <a:rPr lang="en-US" dirty="0" err="1"/>
              <a:t>cho</a:t>
            </a:r>
            <a:r>
              <a:rPr lang="en-US" dirty="0"/>
              <a:t> HS, </a:t>
            </a:r>
            <a:r>
              <a:rPr lang="en-US" dirty="0" err="1"/>
              <a:t>cần</a:t>
            </a:r>
            <a:r>
              <a:rPr lang="en-US" dirty="0"/>
              <a:t> </a:t>
            </a:r>
            <a:r>
              <a:rPr lang="en-US" dirty="0" err="1"/>
              <a:t>thêm</a:t>
            </a:r>
            <a:r>
              <a:rPr lang="en-US" dirty="0"/>
              <a:t> b</a:t>
            </a:r>
            <a:r>
              <a:rPr lang="vi-VN" dirty="0"/>
              <a:t>ư</a:t>
            </a:r>
            <a:r>
              <a:rPr lang="en-US" dirty="0" err="1"/>
              <a:t>ớc</a:t>
            </a:r>
            <a:r>
              <a:rPr lang="en-US" dirty="0"/>
              <a:t> </a:t>
            </a:r>
            <a:r>
              <a:rPr lang="en-US" dirty="0" err="1"/>
              <a:t>nhân</a:t>
            </a:r>
            <a:r>
              <a:rPr lang="en-US" dirty="0"/>
              <a:t>.</a:t>
            </a:r>
          </a:p>
          <a:p>
            <a:r>
              <a:rPr lang="en-US" dirty="0" err="1"/>
              <a:t>Hiệu</a:t>
            </a:r>
            <a:r>
              <a:rPr lang="en-US" dirty="0"/>
              <a:t> </a:t>
            </a:r>
            <a:r>
              <a:rPr lang="en-US" dirty="0" err="1"/>
              <a:t>ứng</a:t>
            </a:r>
            <a:r>
              <a:rPr lang="en-US" dirty="0"/>
              <a:t> 6 </a:t>
            </a:r>
            <a:r>
              <a:rPr lang="en-US" dirty="0" err="1"/>
              <a:t>cần</a:t>
            </a:r>
            <a:r>
              <a:rPr lang="en-US" dirty="0"/>
              <a:t> </a:t>
            </a:r>
            <a:r>
              <a:rPr lang="en-US" dirty="0" err="1"/>
              <a:t>chỉnh</a:t>
            </a:r>
            <a:r>
              <a:rPr lang="en-US" dirty="0"/>
              <a:t>: </a:t>
            </a:r>
            <a:r>
              <a:rPr lang="en-US" dirty="0" err="1"/>
              <a:t>Phần</a:t>
            </a:r>
            <a:r>
              <a:rPr lang="en-US" dirty="0"/>
              <a:t> </a:t>
            </a:r>
            <a:r>
              <a:rPr lang="en-US" dirty="0" err="1"/>
              <a:t>thực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z…., </a:t>
            </a:r>
            <a:r>
              <a:rPr lang="en-US" dirty="0" err="1"/>
              <a:t>phần</a:t>
            </a:r>
            <a:r>
              <a:rPr lang="en-US" dirty="0"/>
              <a:t> </a:t>
            </a:r>
            <a:r>
              <a:rPr lang="en-US" dirty="0" err="1"/>
              <a:t>ảo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z….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EA8B73-FCCD-4D4C-BC4E-0CE5120A1B5B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5749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en-US" dirty="0"/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dirty="0"/>
                  <a:t>.</a:t>
                </a:r>
                <a:r>
                  <a:rPr lang="en-US" dirty="0" err="1"/>
                  <a:t>Nên</a:t>
                </a:r>
                <a:r>
                  <a:rPr lang="en-US" dirty="0"/>
                  <a:t> </a:t>
                </a:r>
                <a:r>
                  <a:rPr lang="en-US" dirty="0" err="1"/>
                  <a:t>đảo</a:t>
                </a:r>
                <a:r>
                  <a:rPr lang="en-US" dirty="0"/>
                  <a:t> </a:t>
                </a:r>
                <a:r>
                  <a:rPr lang="en-US" dirty="0" err="1"/>
                  <a:t>lại</a:t>
                </a:r>
                <a:r>
                  <a:rPr lang="en-US" dirty="0"/>
                  <a:t> </a:t>
                </a:r>
                <a:r>
                  <a:rPr lang="en-US" dirty="0" err="1"/>
                  <a:t>tử</a:t>
                </a:r>
                <a:r>
                  <a:rPr lang="en-US" dirty="0"/>
                  <a:t> </a:t>
                </a:r>
                <a:r>
                  <a:rPr lang="en-US" dirty="0" err="1"/>
                  <a:t>mẫu</a:t>
                </a:r>
                <a:r>
                  <a:rPr lang="en-US" dirty="0"/>
                  <a:t> </a:t>
                </a:r>
                <a:r>
                  <a:rPr lang="en-US" dirty="0" err="1"/>
                  <a:t>giống</a:t>
                </a:r>
                <a:r>
                  <a:rPr lang="en-US" dirty="0"/>
                  <a:t> SGK </a:t>
                </a:r>
                <a:r>
                  <a:rPr lang="en-US" dirty="0" err="1"/>
                  <a:t>cho</a:t>
                </a:r>
                <a:r>
                  <a:rPr lang="en-US" dirty="0"/>
                  <a:t> HS </a:t>
                </a:r>
                <a:r>
                  <a:rPr lang="en-US" dirty="0" err="1"/>
                  <a:t>dễ</a:t>
                </a:r>
                <a:r>
                  <a:rPr lang="en-US" dirty="0"/>
                  <a:t> </a:t>
                </a:r>
                <a:r>
                  <a:rPr lang="en-US" dirty="0" err="1"/>
                  <a:t>theo</a:t>
                </a:r>
                <a:r>
                  <a:rPr lang="en-US" dirty="0"/>
                  <a:t> </a:t>
                </a:r>
                <a:r>
                  <a:rPr lang="en-US" dirty="0" err="1"/>
                  <a:t>dõi</a:t>
                </a:r>
                <a:r>
                  <a:rPr lang="en-US" dirty="0"/>
                  <a:t>. </a:t>
                </a:r>
                <a:r>
                  <a:rPr lang="en-US" dirty="0" err="1"/>
                  <a:t>Chỗ</a:t>
                </a:r>
                <a:r>
                  <a:rPr lang="en-US" dirty="0"/>
                  <a:t> </a:t>
                </a:r>
                <a:r>
                  <a:rPr lang="en-US" dirty="0" err="1"/>
                  <a:t>nhận</a:t>
                </a:r>
                <a:r>
                  <a:rPr lang="en-US" dirty="0"/>
                  <a:t> </a:t>
                </a:r>
                <a:r>
                  <a:rPr lang="en-US" dirty="0" err="1"/>
                  <a:t>xét</a:t>
                </a:r>
                <a:r>
                  <a:rPr lang="en-US" dirty="0"/>
                  <a:t> </a:t>
                </a:r>
                <a:r>
                  <a:rPr lang="en-US" dirty="0" err="1"/>
                  <a:t>ch</a:t>
                </a:r>
                <a:r>
                  <a:rPr lang="vi-VN" dirty="0"/>
                  <a:t>ư</a:t>
                </a:r>
                <a:r>
                  <a:rPr lang="en-US" dirty="0"/>
                  <a:t>a </a:t>
                </a:r>
                <a:r>
                  <a:rPr lang="en-US" dirty="0" err="1"/>
                  <a:t>đúng</a:t>
                </a:r>
                <a:r>
                  <a:rPr lang="en-US" dirty="0"/>
                  <a:t> . </a:t>
                </a:r>
                <a:r>
                  <a:rPr lang="en-US" dirty="0" err="1"/>
                  <a:t>Phải</a:t>
                </a:r>
                <a:r>
                  <a:rPr lang="en-US" dirty="0"/>
                  <a:t> </a:t>
                </a:r>
                <a:r>
                  <a:rPr lang="en-US" dirty="0" err="1"/>
                  <a:t>thay</a:t>
                </a:r>
                <a:r>
                  <a:rPr lang="en-US" dirty="0"/>
                  <a:t> </a:t>
                </a:r>
                <a:r>
                  <a:rPr lang="en-US" dirty="0" err="1"/>
                  <a:t>là</a:t>
                </a:r>
                <a:r>
                  <a:rPr lang="en-US" dirty="0"/>
                  <a:t> “ Th</a:t>
                </a:r>
                <a:r>
                  <a:rPr lang="vi-VN" dirty="0"/>
                  <a:t>ư</a:t>
                </a:r>
                <a:r>
                  <a:rPr lang="en-US" dirty="0" err="1"/>
                  <a:t>ơng</a:t>
                </a:r>
                <a:r>
                  <a:rPr lang="en-US" dirty="0"/>
                  <a:t> ….” </a:t>
                </a:r>
                <a:r>
                  <a:rPr lang="en-US" dirty="0" err="1"/>
                  <a:t>nh</a:t>
                </a:r>
                <a:r>
                  <a:rPr lang="vi-VN" dirty="0"/>
                  <a:t>ư</a:t>
                </a:r>
                <a:r>
                  <a:rPr lang="en-US" dirty="0"/>
                  <a:t> </a:t>
                </a:r>
                <a:r>
                  <a:rPr lang="en-US" dirty="0" err="1"/>
                  <a:t>sách</a:t>
                </a:r>
                <a:r>
                  <a:rPr lang="en-US" dirty="0"/>
                  <a:t> </a:t>
                </a:r>
                <a:r>
                  <a:rPr lang="en-US" dirty="0" err="1"/>
                  <a:t>giáo</a:t>
                </a:r>
                <a:r>
                  <a:rPr lang="en-US" dirty="0"/>
                  <a:t> khoa.</a:t>
                </a:r>
              </a:p>
              <a:p>
                <a:r>
                  <a:rPr lang="en-US" dirty="0" err="1"/>
                  <a:t>Số</a:t>
                </a:r>
                <a:r>
                  <a:rPr lang="en-US" dirty="0"/>
                  <a:t> </a:t>
                </a:r>
                <a:r>
                  <a:rPr lang="en-US" dirty="0" err="1"/>
                  <a:t>phức</a:t>
                </a:r>
                <a:r>
                  <a:rPr lang="en-US" dirty="0"/>
                  <a:t> </a:t>
                </a:r>
                <a:r>
                  <a:rPr lang="en-US" dirty="0" err="1"/>
                  <a:t>nghịch</a:t>
                </a:r>
                <a:r>
                  <a:rPr lang="en-US" dirty="0"/>
                  <a:t> </a:t>
                </a:r>
                <a:r>
                  <a:rPr lang="en-US" dirty="0" err="1"/>
                  <a:t>đảo</a:t>
                </a:r>
                <a:r>
                  <a:rPr lang="en-US" dirty="0"/>
                  <a:t> </a:t>
                </a:r>
                <a:r>
                  <a:rPr lang="en-US" dirty="0" err="1"/>
                  <a:t>không</a:t>
                </a:r>
                <a:r>
                  <a:rPr lang="en-US" dirty="0"/>
                  <a:t> đ</a:t>
                </a:r>
                <a:r>
                  <a:rPr lang="vi-VN" dirty="0"/>
                  <a:t>ư</a:t>
                </a:r>
                <a:r>
                  <a:rPr lang="en-US" dirty="0" err="1"/>
                  <a:t>ợc</a:t>
                </a:r>
                <a:r>
                  <a:rPr lang="en-US" dirty="0"/>
                  <a:t> </a:t>
                </a:r>
                <a:r>
                  <a:rPr lang="en-US" dirty="0" err="1"/>
                  <a:t>kí</a:t>
                </a:r>
                <a:r>
                  <a:rPr lang="en-US" dirty="0"/>
                  <a:t>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là</a:t>
                </a:r>
                <a:r>
                  <a:rPr lang="en-US" dirty="0"/>
                  <a:t> </a:t>
                </a:r>
                <a:r>
                  <a:rPr lang="en-US" baseline="0" dirty="0"/>
                  <a:t> </a:t>
                </a:r>
                <a:r>
                  <a:rPr lang="en-US" b="0" i="0">
                    <a:latin typeface="Cambria Math" panose="02040503050406030204" pitchFamily="18" charset="0"/>
                  </a:rPr>
                  <a:t>𝑧^(−1)</a:t>
                </a:r>
                <a:r>
                  <a:rPr lang="en-US" dirty="0"/>
                  <a:t>.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21772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EA8B73-FCCD-4D4C-BC4E-0CE5120A1B5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21772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9172628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21772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EA8B73-FCCD-4D4C-BC4E-0CE5120A1B5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21772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0575885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21772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EA8B73-FCCD-4D4C-BC4E-0CE5120A1B5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21772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1451476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21772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EA8B73-FCCD-4D4C-BC4E-0CE5120A1B5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21772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5371293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0" marR="0" lvl="0" indent="0" algn="l" defTabSz="21772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dirty="0"/>
                  <a:t>Không </a:t>
                </a:r>
                <a:r>
                  <a:rPr lang="en-US" dirty="0" err="1"/>
                  <a:t>cần</a:t>
                </a:r>
                <a:r>
                  <a:rPr lang="en-US" dirty="0"/>
                  <a:t> </a:t>
                </a:r>
                <a:r>
                  <a:rPr lang="en-US" dirty="0" err="1"/>
                  <a:t>đặt</a:t>
                </a:r>
                <a:r>
                  <a:rPr lang="en-US" dirty="0"/>
                  <a:t> </a:t>
                </a:r>
                <a:r>
                  <a:rPr lang="en-US" dirty="0" err="1"/>
                  <a:t>quá</a:t>
                </a:r>
                <a:r>
                  <a:rPr lang="en-US" dirty="0"/>
                  <a:t> </a:t>
                </a:r>
                <a:r>
                  <a:rPr lang="en-US" dirty="0" err="1"/>
                  <a:t>nhiều</a:t>
                </a:r>
                <a:r>
                  <a:rPr lang="en-US" dirty="0"/>
                  <a:t>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ứng</a:t>
                </a:r>
                <a:r>
                  <a:rPr lang="en-US" dirty="0"/>
                  <a:t>. </a:t>
                </a:r>
                <a:r>
                  <a:rPr lang="en-US" dirty="0" err="1"/>
                  <a:t>Chỉ</a:t>
                </a:r>
                <a:r>
                  <a:rPr lang="en-US" dirty="0"/>
                  <a:t> </a:t>
                </a:r>
                <a:r>
                  <a:rPr lang="en-US" dirty="0" err="1"/>
                  <a:t>giữ</a:t>
                </a:r>
                <a:r>
                  <a:rPr lang="en-US" dirty="0"/>
                  <a:t> </a:t>
                </a:r>
                <a:r>
                  <a:rPr lang="en-US" dirty="0" err="1"/>
                  <a:t>lại</a:t>
                </a:r>
                <a:r>
                  <a:rPr lang="en-US" dirty="0"/>
                  <a:t>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ứng</a:t>
                </a:r>
                <a:r>
                  <a:rPr lang="en-US" dirty="0"/>
                  <a:t> 5,6,7.</a:t>
                </a:r>
              </a:p>
              <a:p>
                <a:pPr marL="0" marR="0" lvl="0" indent="0" algn="l" defTabSz="21772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dirty="0" err="1"/>
                  <a:t>Tách</a:t>
                </a:r>
                <a:r>
                  <a:rPr lang="en-US" dirty="0"/>
                  <a:t>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ứng</a:t>
                </a:r>
                <a:r>
                  <a:rPr lang="en-US" dirty="0"/>
                  <a:t> 5 </a:t>
                </a:r>
                <a:r>
                  <a:rPr lang="en-US" dirty="0" err="1"/>
                  <a:t>thành</a:t>
                </a:r>
                <a:r>
                  <a:rPr lang="en-US" dirty="0"/>
                  <a:t> 3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ứng</a:t>
                </a:r>
                <a:r>
                  <a:rPr lang="en-US" dirty="0"/>
                  <a:t>. </a:t>
                </a:r>
                <a:r>
                  <a:rPr lang="en-US" dirty="0" err="1"/>
                  <a:t>Cần</a:t>
                </a:r>
                <a:r>
                  <a:rPr lang="en-US" dirty="0"/>
                  <a:t> </a:t>
                </a:r>
                <a:r>
                  <a:rPr lang="en-US" dirty="0" err="1"/>
                  <a:t>gõ</a:t>
                </a:r>
                <a:r>
                  <a:rPr lang="en-US" dirty="0"/>
                  <a:t> </a:t>
                </a:r>
                <a:r>
                  <a:rPr lang="en-US" dirty="0" err="1"/>
                  <a:t>thêm</a:t>
                </a:r>
                <a:r>
                  <a:rPr lang="en-US" dirty="0"/>
                  <a:t> </a:t>
                </a:r>
                <a:r>
                  <a:rPr lang="en-US" dirty="0" err="1"/>
                  <a:t>kết</a:t>
                </a:r>
                <a:r>
                  <a:rPr lang="en-US" dirty="0"/>
                  <a:t> </a:t>
                </a:r>
                <a:r>
                  <a:rPr lang="en-US" dirty="0" err="1"/>
                  <a:t>quả</a:t>
                </a:r>
                <a:r>
                  <a:rPr lang="en-US" dirty="0"/>
                  <a:t> </a:t>
                </a:r>
                <a:r>
                  <a:rPr lang="en-US" dirty="0" err="1"/>
                  <a:t>của</a:t>
                </a:r>
                <a:r>
                  <a:rPr lang="en-US" dirty="0"/>
                  <a:t> </a:t>
                </a:r>
                <a:r>
                  <a:rPr lang="en-US" dirty="0" err="1"/>
                  <a:t>phép</a:t>
                </a:r>
                <a:r>
                  <a:rPr lang="en-US" dirty="0"/>
                  <a:t> </a:t>
                </a:r>
                <a:r>
                  <a:rPr lang="en-US" dirty="0" err="1"/>
                  <a:t>nhân</a:t>
                </a:r>
                <a:r>
                  <a:rPr lang="en-US" dirty="0"/>
                  <a:t>.</a:t>
                </a:r>
              </a:p>
              <a:p>
                <a:pPr marL="0" marR="0" lvl="0" indent="0" algn="l" defTabSz="21772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dirty="0" err="1"/>
                  <a:t>Kết</a:t>
                </a:r>
                <a:r>
                  <a:rPr lang="en-US" dirty="0"/>
                  <a:t> </a:t>
                </a:r>
                <a:r>
                  <a:rPr lang="en-US" dirty="0" err="1"/>
                  <a:t>luận</a:t>
                </a:r>
                <a:r>
                  <a:rPr lang="en-US" dirty="0"/>
                  <a:t> ở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ứng</a:t>
                </a:r>
                <a:r>
                  <a:rPr lang="en-US" dirty="0"/>
                  <a:t> 7 </a:t>
                </a:r>
                <a:r>
                  <a:rPr lang="en-US" dirty="0" err="1"/>
                  <a:t>cần</a:t>
                </a:r>
                <a:r>
                  <a:rPr lang="en-US" dirty="0"/>
                  <a:t> </a:t>
                </a:r>
                <a:r>
                  <a:rPr lang="en-US" dirty="0" err="1"/>
                  <a:t>nên</a:t>
                </a:r>
                <a:r>
                  <a:rPr lang="en-US" dirty="0"/>
                  <a:t> </a:t>
                </a:r>
                <a:r>
                  <a:rPr lang="en-US" dirty="0" err="1"/>
                  <a:t>rõ</a:t>
                </a:r>
                <a:r>
                  <a:rPr lang="en-US" dirty="0"/>
                  <a:t> </a:t>
                </a:r>
                <a:r>
                  <a:rPr lang="en-US" dirty="0" err="1"/>
                  <a:t>phần</a:t>
                </a:r>
                <a:r>
                  <a:rPr lang="en-US" dirty="0"/>
                  <a:t> </a:t>
                </a:r>
                <a:r>
                  <a:rPr lang="en-US" dirty="0" err="1"/>
                  <a:t>thực</a:t>
                </a:r>
                <a:r>
                  <a:rPr lang="en-US" baseline="0" dirty="0"/>
                  <a:t> </a:t>
                </a:r>
                <a:r>
                  <a:rPr lang="en-US" dirty="0" err="1"/>
                  <a:t>của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</m:acc>
                    <m:r>
                      <a:rPr lang="en-US" b="0" i="1" smtClean="0">
                        <a:latin typeface="Cambria Math" panose="02040503050406030204" pitchFamily="18" charset="0"/>
                      </a:rPr>
                      <m:t>……</m:t>
                    </m:r>
                  </m:oMath>
                </a14:m>
                <a:endParaRPr 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0" marR="0" lvl="0" indent="0" algn="l" defTabSz="21772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dirty="0"/>
                  <a:t>Không </a:t>
                </a:r>
                <a:r>
                  <a:rPr lang="en-US" dirty="0" err="1"/>
                  <a:t>cần</a:t>
                </a:r>
                <a:r>
                  <a:rPr lang="en-US" dirty="0"/>
                  <a:t> </a:t>
                </a:r>
                <a:r>
                  <a:rPr lang="en-US" dirty="0" err="1"/>
                  <a:t>đặt</a:t>
                </a:r>
                <a:r>
                  <a:rPr lang="en-US" dirty="0"/>
                  <a:t> </a:t>
                </a:r>
                <a:r>
                  <a:rPr lang="en-US" dirty="0" err="1"/>
                  <a:t>quá</a:t>
                </a:r>
                <a:r>
                  <a:rPr lang="en-US" dirty="0"/>
                  <a:t> </a:t>
                </a:r>
                <a:r>
                  <a:rPr lang="en-US" dirty="0" err="1"/>
                  <a:t>nhiều</a:t>
                </a:r>
                <a:r>
                  <a:rPr lang="en-US" dirty="0"/>
                  <a:t>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ứng</a:t>
                </a:r>
                <a:r>
                  <a:rPr lang="en-US" dirty="0"/>
                  <a:t>. </a:t>
                </a:r>
                <a:r>
                  <a:rPr lang="en-US" dirty="0" err="1"/>
                  <a:t>Chỉ</a:t>
                </a:r>
                <a:r>
                  <a:rPr lang="en-US" dirty="0"/>
                  <a:t> </a:t>
                </a:r>
                <a:r>
                  <a:rPr lang="en-US" dirty="0" err="1"/>
                  <a:t>giữ</a:t>
                </a:r>
                <a:r>
                  <a:rPr lang="en-US" dirty="0"/>
                  <a:t> </a:t>
                </a:r>
                <a:r>
                  <a:rPr lang="en-US" dirty="0" err="1"/>
                  <a:t>lại</a:t>
                </a:r>
                <a:r>
                  <a:rPr lang="en-US" dirty="0"/>
                  <a:t>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ứng</a:t>
                </a:r>
                <a:r>
                  <a:rPr lang="en-US" dirty="0"/>
                  <a:t> 5,6,7.</a:t>
                </a:r>
              </a:p>
              <a:p>
                <a:pPr marL="0" marR="0" lvl="0" indent="0" algn="l" defTabSz="21772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dirty="0" err="1"/>
                  <a:t>Tách</a:t>
                </a:r>
                <a:r>
                  <a:rPr lang="en-US" dirty="0"/>
                  <a:t>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ứng</a:t>
                </a:r>
                <a:r>
                  <a:rPr lang="en-US" dirty="0"/>
                  <a:t> 5 </a:t>
                </a:r>
                <a:r>
                  <a:rPr lang="en-US" dirty="0" err="1"/>
                  <a:t>thành</a:t>
                </a:r>
                <a:r>
                  <a:rPr lang="en-US" dirty="0"/>
                  <a:t> 3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ứng</a:t>
                </a:r>
                <a:r>
                  <a:rPr lang="en-US" dirty="0"/>
                  <a:t>. </a:t>
                </a:r>
                <a:r>
                  <a:rPr lang="en-US" dirty="0" err="1"/>
                  <a:t>Cần</a:t>
                </a:r>
                <a:r>
                  <a:rPr lang="en-US" dirty="0"/>
                  <a:t> </a:t>
                </a:r>
                <a:r>
                  <a:rPr lang="en-US" dirty="0" err="1"/>
                  <a:t>gõ</a:t>
                </a:r>
                <a:r>
                  <a:rPr lang="en-US" dirty="0"/>
                  <a:t> </a:t>
                </a:r>
                <a:r>
                  <a:rPr lang="en-US" dirty="0" err="1"/>
                  <a:t>thêm</a:t>
                </a:r>
                <a:r>
                  <a:rPr lang="en-US" dirty="0"/>
                  <a:t> </a:t>
                </a:r>
                <a:r>
                  <a:rPr lang="en-US" dirty="0" err="1"/>
                  <a:t>kết</a:t>
                </a:r>
                <a:r>
                  <a:rPr lang="en-US" dirty="0"/>
                  <a:t> </a:t>
                </a:r>
                <a:r>
                  <a:rPr lang="en-US" dirty="0" err="1"/>
                  <a:t>quả</a:t>
                </a:r>
                <a:r>
                  <a:rPr lang="en-US" dirty="0"/>
                  <a:t> </a:t>
                </a:r>
                <a:r>
                  <a:rPr lang="en-US" dirty="0" err="1"/>
                  <a:t>của</a:t>
                </a:r>
                <a:r>
                  <a:rPr lang="en-US" dirty="0"/>
                  <a:t> </a:t>
                </a:r>
                <a:r>
                  <a:rPr lang="en-US" dirty="0" err="1"/>
                  <a:t>phép</a:t>
                </a:r>
                <a:r>
                  <a:rPr lang="en-US" dirty="0"/>
                  <a:t> </a:t>
                </a:r>
                <a:r>
                  <a:rPr lang="en-US" dirty="0" err="1"/>
                  <a:t>nhân</a:t>
                </a:r>
                <a:r>
                  <a:rPr lang="en-US" dirty="0"/>
                  <a:t>.</a:t>
                </a:r>
              </a:p>
              <a:p>
                <a:pPr marL="0" marR="0" lvl="0" indent="0" algn="l" defTabSz="21772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dirty="0" err="1"/>
                  <a:t>Kết</a:t>
                </a:r>
                <a:r>
                  <a:rPr lang="en-US" dirty="0"/>
                  <a:t> </a:t>
                </a:r>
                <a:r>
                  <a:rPr lang="en-US" dirty="0" err="1"/>
                  <a:t>luận</a:t>
                </a:r>
                <a:r>
                  <a:rPr lang="en-US" dirty="0"/>
                  <a:t> ở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ứng</a:t>
                </a:r>
                <a:r>
                  <a:rPr lang="en-US" dirty="0"/>
                  <a:t> 7 </a:t>
                </a:r>
                <a:r>
                  <a:rPr lang="en-US" dirty="0" err="1"/>
                  <a:t>cần</a:t>
                </a:r>
                <a:r>
                  <a:rPr lang="en-US" dirty="0"/>
                  <a:t> </a:t>
                </a:r>
                <a:r>
                  <a:rPr lang="en-US" dirty="0" err="1"/>
                  <a:t>nên</a:t>
                </a:r>
                <a:r>
                  <a:rPr lang="en-US" dirty="0"/>
                  <a:t> </a:t>
                </a:r>
                <a:r>
                  <a:rPr lang="en-US" dirty="0" err="1"/>
                  <a:t>rõ</a:t>
                </a:r>
                <a:r>
                  <a:rPr lang="en-US" dirty="0"/>
                  <a:t> </a:t>
                </a:r>
                <a:r>
                  <a:rPr lang="en-US" dirty="0" err="1"/>
                  <a:t>phần</a:t>
                </a:r>
                <a:r>
                  <a:rPr lang="en-US" dirty="0"/>
                  <a:t> </a:t>
                </a:r>
                <a:r>
                  <a:rPr lang="en-US" dirty="0" err="1"/>
                  <a:t>thực</a:t>
                </a:r>
                <a:r>
                  <a:rPr lang="en-US" baseline="0" dirty="0"/>
                  <a:t> </a:t>
                </a:r>
                <a:r>
                  <a:rPr lang="en-US" dirty="0" err="1"/>
                  <a:t>của</a:t>
                </a:r>
                <a:r>
                  <a:rPr lang="en-US" dirty="0"/>
                  <a:t> </a:t>
                </a:r>
                <a:r>
                  <a:rPr lang="en-US" b="0" i="0">
                    <a:latin typeface="Cambria Math" panose="02040503050406030204" pitchFamily="18" charset="0"/>
                  </a:rPr>
                  <a:t>𝑧 ̅……</a:t>
                </a:r>
                <a:endParaRPr lang="en-US" dirty="0"/>
              </a:p>
              <a:p>
                <a:endParaRPr lang="en-US" dirty="0"/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EA8B73-FCCD-4D4C-BC4E-0CE5120A1B5B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852471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21772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Giữ</a:t>
            </a:r>
            <a:r>
              <a:rPr lang="en-US" dirty="0"/>
              <a:t> </a:t>
            </a:r>
            <a:r>
              <a:rPr lang="en-US" dirty="0" err="1"/>
              <a:t>lại</a:t>
            </a:r>
            <a:r>
              <a:rPr lang="en-US" dirty="0"/>
              <a:t> </a:t>
            </a:r>
            <a:r>
              <a:rPr lang="en-US" dirty="0" err="1"/>
              <a:t>từ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hiệu</a:t>
            </a:r>
            <a:r>
              <a:rPr lang="en-US" dirty="0"/>
              <a:t> </a:t>
            </a:r>
            <a:r>
              <a:rPr lang="en-US" dirty="0" err="1"/>
              <a:t>ứng</a:t>
            </a:r>
            <a:r>
              <a:rPr lang="en-US" dirty="0"/>
              <a:t> 4.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hiệu</a:t>
            </a:r>
            <a:r>
              <a:rPr lang="en-US" dirty="0"/>
              <a:t> </a:t>
            </a:r>
            <a:r>
              <a:rPr lang="en-US" dirty="0" err="1"/>
              <a:t>ứng</a:t>
            </a:r>
            <a:r>
              <a:rPr lang="en-US" dirty="0"/>
              <a:t> </a:t>
            </a:r>
            <a:r>
              <a:rPr lang="en-US" dirty="0" err="1"/>
              <a:t>dùng</a:t>
            </a:r>
            <a:r>
              <a:rPr lang="en-US" dirty="0"/>
              <a:t> </a:t>
            </a:r>
            <a:r>
              <a:rPr lang="en-US" dirty="0" err="1"/>
              <a:t>đồng</a:t>
            </a:r>
            <a:r>
              <a:rPr lang="en-US" dirty="0"/>
              <a:t> </a:t>
            </a:r>
            <a:r>
              <a:rPr lang="en-US" dirty="0" err="1"/>
              <a:t>nhất</a:t>
            </a:r>
            <a:r>
              <a:rPr lang="en-US" dirty="0"/>
              <a:t> </a:t>
            </a:r>
            <a:r>
              <a:rPr lang="en-US" dirty="0" err="1"/>
              <a:t>từ</a:t>
            </a:r>
            <a:r>
              <a:rPr lang="en-US" dirty="0"/>
              <a:t> </a:t>
            </a:r>
            <a:r>
              <a:rPr lang="en-US" dirty="0" err="1"/>
              <a:t>trái</a:t>
            </a:r>
            <a:r>
              <a:rPr lang="en-US" dirty="0"/>
              <a:t> sang </a:t>
            </a:r>
            <a:r>
              <a:rPr lang="en-US" dirty="0" err="1"/>
              <a:t>phải</a:t>
            </a:r>
            <a:r>
              <a:rPr lang="en-US" dirty="0"/>
              <a:t>.</a:t>
            </a:r>
          </a:p>
          <a:p>
            <a:pPr marL="0" marR="0" lvl="0" indent="0" algn="l" defTabSz="21772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Hình</a:t>
            </a:r>
            <a:r>
              <a:rPr lang="en-US" dirty="0"/>
              <a:t> </a:t>
            </a:r>
            <a:r>
              <a:rPr lang="en-US" dirty="0" err="1"/>
              <a:t>vẽ</a:t>
            </a:r>
            <a:r>
              <a:rPr lang="en-US" dirty="0"/>
              <a:t> </a:t>
            </a:r>
            <a:r>
              <a:rPr lang="en-US" dirty="0" err="1"/>
              <a:t>bé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mờ</a:t>
            </a:r>
            <a:r>
              <a:rPr lang="en-US" dirty="0"/>
              <a:t>, </a:t>
            </a:r>
            <a:r>
              <a:rPr lang="en-US" dirty="0" err="1"/>
              <a:t>chiếu</a:t>
            </a:r>
            <a:r>
              <a:rPr lang="en-US" dirty="0"/>
              <a:t> </a:t>
            </a:r>
            <a:r>
              <a:rPr lang="en-US" dirty="0" err="1"/>
              <a:t>lên</a:t>
            </a:r>
            <a:r>
              <a:rPr lang="en-US" dirty="0"/>
              <a:t> </a:t>
            </a:r>
            <a:r>
              <a:rPr lang="en-US" dirty="0" err="1"/>
              <a:t>nhìn</a:t>
            </a:r>
            <a:r>
              <a:rPr lang="en-US" dirty="0"/>
              <a:t> </a:t>
            </a:r>
            <a:r>
              <a:rPr lang="en-US" dirty="0" err="1"/>
              <a:t>không</a:t>
            </a:r>
            <a:r>
              <a:rPr lang="en-US" dirty="0"/>
              <a:t> </a:t>
            </a:r>
            <a:r>
              <a:rPr lang="en-US" dirty="0" err="1"/>
              <a:t>rõ</a:t>
            </a:r>
            <a:r>
              <a:rPr lang="en-US" dirty="0"/>
              <a:t>.</a:t>
            </a:r>
          </a:p>
          <a:p>
            <a:pPr marL="0" marR="0" lvl="0" indent="0" algn="l" defTabSz="21772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Hiệu</a:t>
            </a:r>
            <a:r>
              <a:rPr lang="en-US" dirty="0"/>
              <a:t> </a:t>
            </a:r>
            <a:r>
              <a:rPr lang="en-US" dirty="0" err="1"/>
              <a:t>ứng</a:t>
            </a:r>
            <a:r>
              <a:rPr lang="en-US" dirty="0"/>
              <a:t> 8 </a:t>
            </a:r>
            <a:r>
              <a:rPr lang="en-US" dirty="0" err="1"/>
              <a:t>gõ</a:t>
            </a:r>
            <a:r>
              <a:rPr lang="en-US" dirty="0"/>
              <a:t> </a:t>
            </a:r>
            <a:r>
              <a:rPr lang="en-US" dirty="0" err="1"/>
              <a:t>sai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EA8B73-FCCD-4D4C-BC4E-0CE5120A1B5B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77876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g517abcd53c_4_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4" name="Google Shape;234;g517abcd53c_4_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624157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21772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EA8B73-FCCD-4D4C-BC4E-0CE5120A1B5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21772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49236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21772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EA8B73-FCCD-4D4C-BC4E-0CE5120A1B5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21772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220719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21772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EA8B73-FCCD-4D4C-BC4E-0CE5120A1B5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21772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9717555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21772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EA8B73-FCCD-4D4C-BC4E-0CE5120A1B5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21772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2190725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21772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EA8B73-FCCD-4D4C-BC4E-0CE5120A1B5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21772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4309272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21772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EA8B73-FCCD-4D4C-BC4E-0CE5120A1B5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21772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9930792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21772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EA8B73-FCCD-4D4C-BC4E-0CE5120A1B5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21772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9875146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21772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EA8B73-FCCD-4D4C-BC4E-0CE5120A1B5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21772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3073854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21772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EA8B73-FCCD-4D4C-BC4E-0CE5120A1B5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21772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5627125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en-US"/>
              <a:t>Hiệu ứng ch</a:t>
            </a:r>
            <a:r>
              <a:rPr lang="vi-VN" altLang="en-US"/>
              <a:t>ư</a:t>
            </a:r>
            <a:r>
              <a:rPr lang="en-US" altLang="en-US"/>
              <a:t>a đồng nhất và hợp lí. Nên để khung xuất hiện tr</a:t>
            </a:r>
            <a:r>
              <a:rPr lang="vi-VN" altLang="en-US"/>
              <a:t>ư</a:t>
            </a:r>
            <a:r>
              <a:rPr lang="en-US" altLang="en-US"/>
              <a:t>ớc.</a:t>
            </a:r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21772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19D291-D37C-4B09-8F16-B41C97802C54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21772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42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667673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dirty="0"/>
                  <a:t>.</a:t>
                </a:r>
                <a:r>
                  <a:rPr lang="en-US" dirty="0" err="1"/>
                  <a:t>Nên</a:t>
                </a:r>
                <a:r>
                  <a:rPr lang="en-US" dirty="0"/>
                  <a:t> </a:t>
                </a:r>
                <a:r>
                  <a:rPr lang="en-US" dirty="0" err="1"/>
                  <a:t>đảo</a:t>
                </a:r>
                <a:r>
                  <a:rPr lang="en-US" dirty="0"/>
                  <a:t> </a:t>
                </a:r>
                <a:r>
                  <a:rPr lang="en-US" dirty="0" err="1"/>
                  <a:t>lại</a:t>
                </a:r>
                <a:r>
                  <a:rPr lang="en-US" dirty="0"/>
                  <a:t> </a:t>
                </a:r>
                <a:r>
                  <a:rPr lang="en-US" dirty="0" err="1"/>
                  <a:t>tử</a:t>
                </a:r>
                <a:r>
                  <a:rPr lang="en-US" dirty="0"/>
                  <a:t> </a:t>
                </a:r>
                <a:r>
                  <a:rPr lang="en-US" dirty="0" err="1"/>
                  <a:t>mẫu</a:t>
                </a:r>
                <a:r>
                  <a:rPr lang="en-US" dirty="0"/>
                  <a:t> </a:t>
                </a:r>
                <a:r>
                  <a:rPr lang="en-US" dirty="0" err="1"/>
                  <a:t>giống</a:t>
                </a:r>
                <a:r>
                  <a:rPr lang="en-US" dirty="0"/>
                  <a:t> SGK </a:t>
                </a:r>
                <a:r>
                  <a:rPr lang="en-US" dirty="0" err="1"/>
                  <a:t>cho</a:t>
                </a:r>
                <a:r>
                  <a:rPr lang="en-US" dirty="0"/>
                  <a:t> HS </a:t>
                </a:r>
                <a:r>
                  <a:rPr lang="en-US" dirty="0" err="1"/>
                  <a:t>dễ</a:t>
                </a:r>
                <a:r>
                  <a:rPr lang="en-US" dirty="0"/>
                  <a:t> </a:t>
                </a:r>
                <a:r>
                  <a:rPr lang="en-US" dirty="0" err="1"/>
                  <a:t>theo</a:t>
                </a:r>
                <a:r>
                  <a:rPr lang="en-US" dirty="0"/>
                  <a:t> </a:t>
                </a:r>
                <a:r>
                  <a:rPr lang="en-US" dirty="0" err="1"/>
                  <a:t>dõi</a:t>
                </a:r>
                <a:r>
                  <a:rPr lang="en-US" dirty="0"/>
                  <a:t>. </a:t>
                </a:r>
                <a:r>
                  <a:rPr lang="en-US" dirty="0" err="1"/>
                  <a:t>Chỗ</a:t>
                </a:r>
                <a:r>
                  <a:rPr lang="en-US" dirty="0"/>
                  <a:t> </a:t>
                </a:r>
                <a:r>
                  <a:rPr lang="en-US" dirty="0" err="1"/>
                  <a:t>nhận</a:t>
                </a:r>
                <a:r>
                  <a:rPr lang="en-US" dirty="0"/>
                  <a:t> </a:t>
                </a:r>
                <a:r>
                  <a:rPr lang="en-US" dirty="0" err="1"/>
                  <a:t>xét</a:t>
                </a:r>
                <a:r>
                  <a:rPr lang="en-US" dirty="0"/>
                  <a:t> </a:t>
                </a:r>
                <a:r>
                  <a:rPr lang="en-US" dirty="0" err="1"/>
                  <a:t>ch</a:t>
                </a:r>
                <a:r>
                  <a:rPr lang="vi-VN" dirty="0"/>
                  <a:t>ư</a:t>
                </a:r>
                <a:r>
                  <a:rPr lang="en-US" dirty="0"/>
                  <a:t>a </a:t>
                </a:r>
                <a:r>
                  <a:rPr lang="en-US" dirty="0" err="1"/>
                  <a:t>đúng</a:t>
                </a:r>
                <a:r>
                  <a:rPr lang="en-US" dirty="0"/>
                  <a:t> . </a:t>
                </a:r>
                <a:r>
                  <a:rPr lang="en-US" dirty="0" err="1"/>
                  <a:t>Phải</a:t>
                </a:r>
                <a:r>
                  <a:rPr lang="en-US" dirty="0"/>
                  <a:t> </a:t>
                </a:r>
                <a:r>
                  <a:rPr lang="en-US" dirty="0" err="1"/>
                  <a:t>thay</a:t>
                </a:r>
                <a:r>
                  <a:rPr lang="en-US" dirty="0"/>
                  <a:t> </a:t>
                </a:r>
                <a:r>
                  <a:rPr lang="en-US" dirty="0" err="1"/>
                  <a:t>là</a:t>
                </a:r>
                <a:r>
                  <a:rPr lang="en-US" dirty="0"/>
                  <a:t> “ Th</a:t>
                </a:r>
                <a:r>
                  <a:rPr lang="vi-VN" dirty="0"/>
                  <a:t>ư</a:t>
                </a:r>
                <a:r>
                  <a:rPr lang="en-US" dirty="0" err="1"/>
                  <a:t>ơng</a:t>
                </a:r>
                <a:r>
                  <a:rPr lang="en-US" dirty="0"/>
                  <a:t> ….” </a:t>
                </a:r>
                <a:r>
                  <a:rPr lang="en-US" dirty="0" err="1"/>
                  <a:t>nh</a:t>
                </a:r>
                <a:r>
                  <a:rPr lang="vi-VN" dirty="0"/>
                  <a:t>ư</a:t>
                </a:r>
                <a:r>
                  <a:rPr lang="en-US" dirty="0"/>
                  <a:t> </a:t>
                </a:r>
                <a:r>
                  <a:rPr lang="en-US" dirty="0" err="1"/>
                  <a:t>sách</a:t>
                </a:r>
                <a:r>
                  <a:rPr lang="en-US" dirty="0"/>
                  <a:t> </a:t>
                </a:r>
                <a:r>
                  <a:rPr lang="en-US" dirty="0" err="1"/>
                  <a:t>giáo</a:t>
                </a:r>
                <a:r>
                  <a:rPr lang="en-US" dirty="0"/>
                  <a:t> khoa.</a:t>
                </a:r>
              </a:p>
              <a:p>
                <a:r>
                  <a:rPr lang="en-US" dirty="0" err="1"/>
                  <a:t>Số</a:t>
                </a:r>
                <a:r>
                  <a:rPr lang="en-US" dirty="0"/>
                  <a:t> </a:t>
                </a:r>
                <a:r>
                  <a:rPr lang="en-US" dirty="0" err="1"/>
                  <a:t>phức</a:t>
                </a:r>
                <a:r>
                  <a:rPr lang="en-US" dirty="0"/>
                  <a:t> </a:t>
                </a:r>
                <a:r>
                  <a:rPr lang="en-US" dirty="0" err="1"/>
                  <a:t>nghịch</a:t>
                </a:r>
                <a:r>
                  <a:rPr lang="en-US" dirty="0"/>
                  <a:t> </a:t>
                </a:r>
                <a:r>
                  <a:rPr lang="en-US" dirty="0" err="1"/>
                  <a:t>đảo</a:t>
                </a:r>
                <a:r>
                  <a:rPr lang="en-US" dirty="0"/>
                  <a:t> </a:t>
                </a:r>
                <a:r>
                  <a:rPr lang="en-US" dirty="0" err="1"/>
                  <a:t>không</a:t>
                </a:r>
                <a:r>
                  <a:rPr lang="en-US" dirty="0"/>
                  <a:t> đ</a:t>
                </a:r>
                <a:r>
                  <a:rPr lang="vi-VN" dirty="0"/>
                  <a:t>ư</a:t>
                </a:r>
                <a:r>
                  <a:rPr lang="en-US" dirty="0" err="1"/>
                  <a:t>ợc</a:t>
                </a:r>
                <a:r>
                  <a:rPr lang="en-US" dirty="0"/>
                  <a:t> </a:t>
                </a:r>
                <a:r>
                  <a:rPr lang="en-US" dirty="0" err="1"/>
                  <a:t>kí</a:t>
                </a:r>
                <a:r>
                  <a:rPr lang="en-US" dirty="0"/>
                  <a:t>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là</a:t>
                </a:r>
                <a:r>
                  <a:rPr lang="en-US" dirty="0"/>
                  <a:t> </a:t>
                </a:r>
                <a:r>
                  <a:rPr lang="en-US" baseline="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dirty="0"/>
                  <a:t>.</a:t>
                </a: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dirty="0"/>
                  <a:t>.</a:t>
                </a:r>
                <a:r>
                  <a:rPr lang="en-US" dirty="0" err="1"/>
                  <a:t>Nên</a:t>
                </a:r>
                <a:r>
                  <a:rPr lang="en-US" dirty="0"/>
                  <a:t> </a:t>
                </a:r>
                <a:r>
                  <a:rPr lang="en-US" dirty="0" err="1"/>
                  <a:t>đảo</a:t>
                </a:r>
                <a:r>
                  <a:rPr lang="en-US" dirty="0"/>
                  <a:t> </a:t>
                </a:r>
                <a:r>
                  <a:rPr lang="en-US" dirty="0" err="1"/>
                  <a:t>lại</a:t>
                </a:r>
                <a:r>
                  <a:rPr lang="en-US" dirty="0"/>
                  <a:t> </a:t>
                </a:r>
                <a:r>
                  <a:rPr lang="en-US" dirty="0" err="1"/>
                  <a:t>tử</a:t>
                </a:r>
                <a:r>
                  <a:rPr lang="en-US" dirty="0"/>
                  <a:t> </a:t>
                </a:r>
                <a:r>
                  <a:rPr lang="en-US" dirty="0" err="1"/>
                  <a:t>mẫu</a:t>
                </a:r>
                <a:r>
                  <a:rPr lang="en-US" dirty="0"/>
                  <a:t> </a:t>
                </a:r>
                <a:r>
                  <a:rPr lang="en-US" dirty="0" err="1"/>
                  <a:t>giống</a:t>
                </a:r>
                <a:r>
                  <a:rPr lang="en-US" dirty="0"/>
                  <a:t> SGK </a:t>
                </a:r>
                <a:r>
                  <a:rPr lang="en-US" dirty="0" err="1"/>
                  <a:t>cho</a:t>
                </a:r>
                <a:r>
                  <a:rPr lang="en-US" dirty="0"/>
                  <a:t> HS </a:t>
                </a:r>
                <a:r>
                  <a:rPr lang="en-US" dirty="0" err="1"/>
                  <a:t>dễ</a:t>
                </a:r>
                <a:r>
                  <a:rPr lang="en-US" dirty="0"/>
                  <a:t> </a:t>
                </a:r>
                <a:r>
                  <a:rPr lang="en-US" dirty="0" err="1"/>
                  <a:t>theo</a:t>
                </a:r>
                <a:r>
                  <a:rPr lang="en-US" dirty="0"/>
                  <a:t> </a:t>
                </a:r>
                <a:r>
                  <a:rPr lang="en-US" dirty="0" err="1"/>
                  <a:t>dõi</a:t>
                </a:r>
                <a:r>
                  <a:rPr lang="en-US" dirty="0"/>
                  <a:t>. </a:t>
                </a:r>
                <a:r>
                  <a:rPr lang="en-US" dirty="0" err="1"/>
                  <a:t>Chỗ</a:t>
                </a:r>
                <a:r>
                  <a:rPr lang="en-US" dirty="0"/>
                  <a:t> </a:t>
                </a:r>
                <a:r>
                  <a:rPr lang="en-US" dirty="0" err="1"/>
                  <a:t>nhận</a:t>
                </a:r>
                <a:r>
                  <a:rPr lang="en-US" dirty="0"/>
                  <a:t> </a:t>
                </a:r>
                <a:r>
                  <a:rPr lang="en-US" dirty="0" err="1"/>
                  <a:t>xét</a:t>
                </a:r>
                <a:r>
                  <a:rPr lang="en-US" dirty="0"/>
                  <a:t> </a:t>
                </a:r>
                <a:r>
                  <a:rPr lang="en-US" dirty="0" err="1"/>
                  <a:t>ch</a:t>
                </a:r>
                <a:r>
                  <a:rPr lang="vi-VN" dirty="0"/>
                  <a:t>ư</a:t>
                </a:r>
                <a:r>
                  <a:rPr lang="en-US" dirty="0"/>
                  <a:t>a </a:t>
                </a:r>
                <a:r>
                  <a:rPr lang="en-US" dirty="0" err="1"/>
                  <a:t>đúng</a:t>
                </a:r>
                <a:r>
                  <a:rPr lang="en-US" dirty="0"/>
                  <a:t> . </a:t>
                </a:r>
                <a:r>
                  <a:rPr lang="en-US" dirty="0" err="1"/>
                  <a:t>Phải</a:t>
                </a:r>
                <a:r>
                  <a:rPr lang="en-US" dirty="0"/>
                  <a:t> </a:t>
                </a:r>
                <a:r>
                  <a:rPr lang="en-US" dirty="0" err="1"/>
                  <a:t>thay</a:t>
                </a:r>
                <a:r>
                  <a:rPr lang="en-US" dirty="0"/>
                  <a:t> </a:t>
                </a:r>
                <a:r>
                  <a:rPr lang="en-US" dirty="0" err="1"/>
                  <a:t>là</a:t>
                </a:r>
                <a:r>
                  <a:rPr lang="en-US" dirty="0"/>
                  <a:t> “ Th</a:t>
                </a:r>
                <a:r>
                  <a:rPr lang="vi-VN" dirty="0"/>
                  <a:t>ư</a:t>
                </a:r>
                <a:r>
                  <a:rPr lang="en-US" dirty="0" err="1"/>
                  <a:t>ơng</a:t>
                </a:r>
                <a:r>
                  <a:rPr lang="en-US" dirty="0"/>
                  <a:t> ….” </a:t>
                </a:r>
                <a:r>
                  <a:rPr lang="en-US" dirty="0" err="1"/>
                  <a:t>nh</a:t>
                </a:r>
                <a:r>
                  <a:rPr lang="vi-VN" dirty="0"/>
                  <a:t>ư</a:t>
                </a:r>
                <a:r>
                  <a:rPr lang="en-US" dirty="0"/>
                  <a:t> </a:t>
                </a:r>
                <a:r>
                  <a:rPr lang="en-US" dirty="0" err="1"/>
                  <a:t>sách</a:t>
                </a:r>
                <a:r>
                  <a:rPr lang="en-US" dirty="0"/>
                  <a:t> </a:t>
                </a:r>
                <a:r>
                  <a:rPr lang="en-US" dirty="0" err="1"/>
                  <a:t>giáo</a:t>
                </a:r>
                <a:r>
                  <a:rPr lang="en-US" dirty="0"/>
                  <a:t> khoa.</a:t>
                </a:r>
              </a:p>
              <a:p>
                <a:r>
                  <a:rPr lang="en-US" dirty="0" err="1"/>
                  <a:t>Số</a:t>
                </a:r>
                <a:r>
                  <a:rPr lang="en-US" dirty="0"/>
                  <a:t> </a:t>
                </a:r>
                <a:r>
                  <a:rPr lang="en-US" dirty="0" err="1"/>
                  <a:t>phức</a:t>
                </a:r>
                <a:r>
                  <a:rPr lang="en-US" dirty="0"/>
                  <a:t> </a:t>
                </a:r>
                <a:r>
                  <a:rPr lang="en-US" dirty="0" err="1"/>
                  <a:t>nghịch</a:t>
                </a:r>
                <a:r>
                  <a:rPr lang="en-US" dirty="0"/>
                  <a:t> </a:t>
                </a:r>
                <a:r>
                  <a:rPr lang="en-US" dirty="0" err="1"/>
                  <a:t>đảo</a:t>
                </a:r>
                <a:r>
                  <a:rPr lang="en-US" dirty="0"/>
                  <a:t> </a:t>
                </a:r>
                <a:r>
                  <a:rPr lang="en-US" dirty="0" err="1"/>
                  <a:t>không</a:t>
                </a:r>
                <a:r>
                  <a:rPr lang="en-US" dirty="0"/>
                  <a:t> đ</a:t>
                </a:r>
                <a:r>
                  <a:rPr lang="vi-VN" dirty="0"/>
                  <a:t>ư</a:t>
                </a:r>
                <a:r>
                  <a:rPr lang="en-US" dirty="0" err="1"/>
                  <a:t>ợc</a:t>
                </a:r>
                <a:r>
                  <a:rPr lang="en-US" dirty="0"/>
                  <a:t> </a:t>
                </a:r>
                <a:r>
                  <a:rPr lang="en-US" dirty="0" err="1"/>
                  <a:t>kí</a:t>
                </a:r>
                <a:r>
                  <a:rPr lang="en-US" dirty="0"/>
                  <a:t>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là</a:t>
                </a:r>
                <a:r>
                  <a:rPr lang="en-US" dirty="0"/>
                  <a:t> </a:t>
                </a:r>
                <a:r>
                  <a:rPr lang="en-US" baseline="0" dirty="0"/>
                  <a:t> </a:t>
                </a:r>
                <a:r>
                  <a:rPr lang="en-US" b="0" i="0">
                    <a:latin typeface="Cambria Math" panose="02040503050406030204" pitchFamily="18" charset="0"/>
                  </a:rPr>
                  <a:t>𝑧^(−1)</a:t>
                </a:r>
                <a:r>
                  <a:rPr lang="en-US" dirty="0"/>
                  <a:t>.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EA8B73-FCCD-4D4C-BC4E-0CE5120A1B5B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967832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0" marR="0" lvl="0" indent="0" algn="l" defTabSz="21772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dirty="0"/>
                  <a:t>Giữ </a:t>
                </a:r>
                <a:r>
                  <a:rPr lang="en-US" dirty="0" err="1"/>
                  <a:t>lại</a:t>
                </a:r>
                <a:r>
                  <a:rPr lang="en-US" dirty="0"/>
                  <a:t> </a:t>
                </a:r>
                <a:r>
                  <a:rPr lang="en-US" dirty="0" err="1"/>
                  <a:t>từ</a:t>
                </a:r>
                <a:r>
                  <a:rPr lang="en-US" dirty="0"/>
                  <a:t> </a:t>
                </a:r>
                <a:r>
                  <a:rPr lang="en-US" dirty="0" err="1"/>
                  <a:t>các</a:t>
                </a:r>
                <a:r>
                  <a:rPr lang="en-US" dirty="0"/>
                  <a:t>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ứng</a:t>
                </a:r>
                <a:r>
                  <a:rPr lang="en-US" dirty="0"/>
                  <a:t> 4. </a:t>
                </a:r>
                <a:r>
                  <a:rPr lang="en-US" dirty="0" err="1"/>
                  <a:t>Các</a:t>
                </a:r>
                <a:r>
                  <a:rPr lang="en-US" dirty="0"/>
                  <a:t>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ứng</a:t>
                </a:r>
                <a:r>
                  <a:rPr lang="en-US" dirty="0"/>
                  <a:t> </a:t>
                </a:r>
                <a:r>
                  <a:rPr lang="en-US" dirty="0" err="1"/>
                  <a:t>dùng</a:t>
                </a:r>
                <a:r>
                  <a:rPr lang="en-US" dirty="0"/>
                  <a:t> </a:t>
                </a:r>
                <a:r>
                  <a:rPr lang="en-US" dirty="0" err="1"/>
                  <a:t>đồng</a:t>
                </a:r>
                <a:r>
                  <a:rPr lang="en-US" dirty="0"/>
                  <a:t> </a:t>
                </a:r>
                <a:r>
                  <a:rPr lang="en-US" dirty="0" err="1"/>
                  <a:t>nhất</a:t>
                </a:r>
                <a:r>
                  <a:rPr lang="en-US" dirty="0"/>
                  <a:t> </a:t>
                </a:r>
                <a:r>
                  <a:rPr lang="en-US" dirty="0" err="1"/>
                  <a:t>từ</a:t>
                </a:r>
                <a:r>
                  <a:rPr lang="en-US" dirty="0"/>
                  <a:t> </a:t>
                </a:r>
                <a:r>
                  <a:rPr lang="en-US" dirty="0" err="1"/>
                  <a:t>trái</a:t>
                </a:r>
                <a:r>
                  <a:rPr lang="en-US" dirty="0"/>
                  <a:t> sang </a:t>
                </a:r>
                <a:r>
                  <a:rPr lang="en-US" dirty="0" err="1"/>
                  <a:t>phải</a:t>
                </a:r>
                <a:r>
                  <a:rPr lang="en-US" dirty="0"/>
                  <a:t>.</a:t>
                </a:r>
              </a:p>
              <a:p>
                <a:pPr marL="0" marR="0" lvl="0" indent="0" algn="l" defTabSz="21772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dirty="0" err="1"/>
                  <a:t>Viết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</m:acc>
                  </m:oMath>
                </a14:m>
                <a:r>
                  <a:rPr lang="en-US" dirty="0"/>
                  <a:t> </a:t>
                </a:r>
                <a:r>
                  <a:rPr lang="en-US" dirty="0" err="1"/>
                  <a:t>sai</a:t>
                </a:r>
                <a:r>
                  <a:rPr lang="en-US" baseline="0" dirty="0"/>
                  <a:t> ở </a:t>
                </a:r>
                <a:r>
                  <a:rPr lang="en-US" baseline="0" dirty="0" err="1"/>
                  <a:t>hiệu</a:t>
                </a:r>
                <a:r>
                  <a:rPr lang="en-US" baseline="0" dirty="0"/>
                  <a:t> </a:t>
                </a:r>
                <a:r>
                  <a:rPr lang="en-US" baseline="0" dirty="0" err="1"/>
                  <a:t>ứng</a:t>
                </a:r>
                <a:r>
                  <a:rPr lang="en-US" baseline="0" dirty="0"/>
                  <a:t> 5.</a:t>
                </a:r>
                <a:endParaRPr lang="en-US" dirty="0"/>
              </a:p>
              <a:p>
                <a:pPr marL="0" marR="0" lvl="0" indent="0" algn="l" defTabSz="21772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dirty="0" err="1"/>
                  <a:t>Tách</a:t>
                </a:r>
                <a:r>
                  <a:rPr lang="en-US" dirty="0"/>
                  <a:t> 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ứng</a:t>
                </a:r>
                <a:r>
                  <a:rPr lang="en-US" dirty="0"/>
                  <a:t> 6 </a:t>
                </a:r>
                <a:r>
                  <a:rPr lang="en-US" dirty="0" err="1"/>
                  <a:t>thảnh</a:t>
                </a:r>
                <a:r>
                  <a:rPr lang="en-US" dirty="0"/>
                  <a:t> 2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ứng</a:t>
                </a:r>
                <a:r>
                  <a:rPr lang="en-US" dirty="0"/>
                  <a:t>.</a:t>
                </a: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0" marR="0" lvl="0" indent="0" algn="l" defTabSz="21772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dirty="0"/>
                  <a:t>Giữ </a:t>
                </a:r>
                <a:r>
                  <a:rPr lang="en-US" dirty="0" err="1"/>
                  <a:t>lại</a:t>
                </a:r>
                <a:r>
                  <a:rPr lang="en-US" dirty="0"/>
                  <a:t> </a:t>
                </a:r>
                <a:r>
                  <a:rPr lang="en-US" dirty="0" err="1"/>
                  <a:t>từ</a:t>
                </a:r>
                <a:r>
                  <a:rPr lang="en-US" dirty="0"/>
                  <a:t> </a:t>
                </a:r>
                <a:r>
                  <a:rPr lang="en-US" dirty="0" err="1"/>
                  <a:t>các</a:t>
                </a:r>
                <a:r>
                  <a:rPr lang="en-US" dirty="0"/>
                  <a:t>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ứng</a:t>
                </a:r>
                <a:r>
                  <a:rPr lang="en-US" dirty="0"/>
                  <a:t> 4. </a:t>
                </a:r>
                <a:r>
                  <a:rPr lang="en-US" dirty="0" err="1"/>
                  <a:t>Các</a:t>
                </a:r>
                <a:r>
                  <a:rPr lang="en-US" dirty="0"/>
                  <a:t>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ứng</a:t>
                </a:r>
                <a:r>
                  <a:rPr lang="en-US" dirty="0"/>
                  <a:t> </a:t>
                </a:r>
                <a:r>
                  <a:rPr lang="en-US" dirty="0" err="1"/>
                  <a:t>dùng</a:t>
                </a:r>
                <a:r>
                  <a:rPr lang="en-US" dirty="0"/>
                  <a:t> </a:t>
                </a:r>
                <a:r>
                  <a:rPr lang="en-US" dirty="0" err="1"/>
                  <a:t>đồng</a:t>
                </a:r>
                <a:r>
                  <a:rPr lang="en-US" dirty="0"/>
                  <a:t> </a:t>
                </a:r>
                <a:r>
                  <a:rPr lang="en-US" dirty="0" err="1"/>
                  <a:t>nhất</a:t>
                </a:r>
                <a:r>
                  <a:rPr lang="en-US" dirty="0"/>
                  <a:t> </a:t>
                </a:r>
                <a:r>
                  <a:rPr lang="en-US" dirty="0" err="1"/>
                  <a:t>từ</a:t>
                </a:r>
                <a:r>
                  <a:rPr lang="en-US" dirty="0"/>
                  <a:t> </a:t>
                </a:r>
                <a:r>
                  <a:rPr lang="en-US" dirty="0" err="1"/>
                  <a:t>trái</a:t>
                </a:r>
                <a:r>
                  <a:rPr lang="en-US" dirty="0"/>
                  <a:t> sang </a:t>
                </a:r>
                <a:r>
                  <a:rPr lang="en-US" dirty="0" err="1"/>
                  <a:t>phải</a:t>
                </a:r>
                <a:r>
                  <a:rPr lang="en-US" dirty="0"/>
                  <a:t>.</a:t>
                </a:r>
              </a:p>
              <a:p>
                <a:pPr marL="0" marR="0" lvl="0" indent="0" algn="l" defTabSz="21772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dirty="0" err="1"/>
                  <a:t>Viết</a:t>
                </a:r>
                <a:r>
                  <a:rPr lang="en-US" dirty="0"/>
                  <a:t> </a:t>
                </a:r>
                <a:r>
                  <a:rPr lang="en-US" b="0" i="0">
                    <a:latin typeface="Cambria Math" panose="02040503050406030204" pitchFamily="18" charset="0"/>
                  </a:rPr>
                  <a:t>𝑧 ̅</a:t>
                </a:r>
                <a:r>
                  <a:rPr lang="en-US" dirty="0"/>
                  <a:t> </a:t>
                </a:r>
                <a:r>
                  <a:rPr lang="en-US" dirty="0" err="1"/>
                  <a:t>sai</a:t>
                </a:r>
                <a:r>
                  <a:rPr lang="en-US" baseline="0" dirty="0"/>
                  <a:t> ở </a:t>
                </a:r>
                <a:r>
                  <a:rPr lang="en-US" baseline="0" dirty="0" err="1"/>
                  <a:t>hiệu</a:t>
                </a:r>
                <a:r>
                  <a:rPr lang="en-US" baseline="0" dirty="0"/>
                  <a:t> </a:t>
                </a:r>
                <a:r>
                  <a:rPr lang="en-US" baseline="0" dirty="0" err="1"/>
                  <a:t>ứng</a:t>
                </a:r>
                <a:r>
                  <a:rPr lang="en-US" baseline="0" dirty="0"/>
                  <a:t> 5.</a:t>
                </a:r>
                <a:endParaRPr lang="en-US" dirty="0"/>
              </a:p>
              <a:p>
                <a:pPr marL="0" marR="0" lvl="0" indent="0" algn="l" defTabSz="21772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dirty="0" err="1"/>
                  <a:t>Tách</a:t>
                </a:r>
                <a:r>
                  <a:rPr lang="en-US" dirty="0"/>
                  <a:t> 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ứng</a:t>
                </a:r>
                <a:r>
                  <a:rPr lang="en-US" dirty="0"/>
                  <a:t> 6 </a:t>
                </a:r>
                <a:r>
                  <a:rPr lang="en-US" dirty="0" err="1"/>
                  <a:t>thảnh</a:t>
                </a:r>
                <a:r>
                  <a:rPr lang="en-US" dirty="0"/>
                  <a:t> 2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ứng</a:t>
                </a:r>
                <a:r>
                  <a:rPr lang="en-US" dirty="0"/>
                  <a:t>.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EA8B73-FCCD-4D4C-BC4E-0CE5120A1B5B}" type="slidenum">
              <a:rPr lang="en-US" smtClean="0"/>
              <a:pPr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108813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21772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EA8B73-FCCD-4D4C-BC4E-0CE5120A1B5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21772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0610337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en-US" dirty="0"/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dirty="0"/>
                  <a:t>Không </a:t>
                </a:r>
                <a:r>
                  <a:rPr lang="en-US" dirty="0" err="1"/>
                  <a:t>cần</a:t>
                </a:r>
                <a:r>
                  <a:rPr lang="en-US" dirty="0"/>
                  <a:t> </a:t>
                </a:r>
                <a:r>
                  <a:rPr lang="en-US" dirty="0" err="1"/>
                  <a:t>đặt</a:t>
                </a:r>
                <a:r>
                  <a:rPr lang="en-US" dirty="0"/>
                  <a:t> </a:t>
                </a:r>
                <a:r>
                  <a:rPr lang="en-US" dirty="0" err="1"/>
                  <a:t>quá</a:t>
                </a:r>
                <a:r>
                  <a:rPr lang="en-US" dirty="0"/>
                  <a:t> </a:t>
                </a:r>
                <a:r>
                  <a:rPr lang="en-US" dirty="0" err="1"/>
                  <a:t>nhiều</a:t>
                </a:r>
                <a:r>
                  <a:rPr lang="en-US" dirty="0"/>
                  <a:t>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ứng</a:t>
                </a:r>
                <a:r>
                  <a:rPr lang="en-US" dirty="0"/>
                  <a:t>. </a:t>
                </a:r>
                <a:r>
                  <a:rPr lang="en-US" dirty="0" err="1"/>
                  <a:t>Chỉ</a:t>
                </a:r>
                <a:r>
                  <a:rPr lang="en-US" dirty="0"/>
                  <a:t> </a:t>
                </a:r>
                <a:r>
                  <a:rPr lang="en-US" dirty="0" err="1"/>
                  <a:t>giữ</a:t>
                </a:r>
                <a:r>
                  <a:rPr lang="en-US" dirty="0"/>
                  <a:t> </a:t>
                </a:r>
                <a:r>
                  <a:rPr lang="en-US" dirty="0" err="1"/>
                  <a:t>lại</a:t>
                </a:r>
                <a:r>
                  <a:rPr lang="en-US" dirty="0"/>
                  <a:t>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ứng</a:t>
                </a:r>
                <a:r>
                  <a:rPr lang="en-US" dirty="0"/>
                  <a:t> 5,6,7.</a:t>
                </a:r>
              </a:p>
              <a:p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ứng</a:t>
                </a:r>
                <a:r>
                  <a:rPr lang="en-US" dirty="0"/>
                  <a:t> 5 </a:t>
                </a:r>
                <a:r>
                  <a:rPr lang="en-US" dirty="0" err="1"/>
                  <a:t>cần</a:t>
                </a:r>
                <a:r>
                  <a:rPr lang="en-US" dirty="0"/>
                  <a:t> </a:t>
                </a:r>
                <a:r>
                  <a:rPr lang="en-US" dirty="0" err="1"/>
                  <a:t>tách</a:t>
                </a:r>
                <a:r>
                  <a:rPr lang="en-US" dirty="0"/>
                  <a:t> </a:t>
                </a:r>
                <a:r>
                  <a:rPr lang="en-US" dirty="0" err="1"/>
                  <a:t>thành</a:t>
                </a:r>
                <a:r>
                  <a:rPr lang="en-US" dirty="0"/>
                  <a:t> 2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ứng</a:t>
                </a:r>
                <a:r>
                  <a:rPr lang="en-US" dirty="0"/>
                  <a:t>.</a:t>
                </a:r>
              </a:p>
              <a:p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ứng</a:t>
                </a:r>
                <a:r>
                  <a:rPr lang="en-US" dirty="0"/>
                  <a:t> 6 </a:t>
                </a:r>
                <a:r>
                  <a:rPr lang="en-US" dirty="0" err="1"/>
                  <a:t>cần</a:t>
                </a:r>
                <a:r>
                  <a:rPr lang="en-US" dirty="0"/>
                  <a:t> </a:t>
                </a:r>
                <a:r>
                  <a:rPr lang="en-US" dirty="0" err="1"/>
                  <a:t>chỉnh</a:t>
                </a:r>
                <a:r>
                  <a:rPr lang="en-US" dirty="0"/>
                  <a:t> : </a:t>
                </a:r>
                <a:r>
                  <a:rPr lang="en-US" dirty="0" err="1"/>
                  <a:t>Vậy</a:t>
                </a:r>
                <a:r>
                  <a:rPr lang="en-US" dirty="0"/>
                  <a:t> </a:t>
                </a:r>
                <a:r>
                  <a:rPr lang="en-US" dirty="0" err="1"/>
                  <a:t>số</a:t>
                </a:r>
                <a:r>
                  <a:rPr lang="en-US" dirty="0"/>
                  <a:t> </a:t>
                </a:r>
                <a:r>
                  <a:rPr lang="en-US" dirty="0" err="1"/>
                  <a:t>phức</a:t>
                </a:r>
                <a:r>
                  <a:rPr lang="en-US" dirty="0"/>
                  <a:t>  </a:t>
                </a:r>
                <a:r>
                  <a:rPr lang="en-US" b="0" i="0">
                    <a:latin typeface="Cambria Math" panose="02040503050406030204" pitchFamily="18" charset="0"/>
                  </a:rPr>
                  <a:t>1/𝑧  </a:t>
                </a:r>
                <a:r>
                  <a:rPr lang="en-US" dirty="0"/>
                  <a:t> </a:t>
                </a:r>
                <a:r>
                  <a:rPr lang="en-US" dirty="0" err="1"/>
                  <a:t>có</a:t>
                </a:r>
                <a:r>
                  <a:rPr lang="en-US" baseline="0" dirty="0"/>
                  <a:t> </a:t>
                </a:r>
                <a:r>
                  <a:rPr lang="en-US" baseline="0" dirty="0" err="1"/>
                  <a:t>phần</a:t>
                </a:r>
                <a:r>
                  <a:rPr lang="en-US" baseline="0" dirty="0"/>
                  <a:t> </a:t>
                </a:r>
                <a:r>
                  <a:rPr lang="en-US" baseline="0" dirty="0" err="1"/>
                  <a:t>thực</a:t>
                </a:r>
                <a:r>
                  <a:rPr lang="en-US" baseline="0" dirty="0"/>
                  <a:t> </a:t>
                </a:r>
                <a:r>
                  <a:rPr lang="en-US" baseline="0" dirty="0" err="1"/>
                  <a:t>là</a:t>
                </a:r>
                <a:r>
                  <a:rPr lang="en-US" baseline="0" dirty="0"/>
                  <a:t> …..</a:t>
                </a:r>
                <a:r>
                  <a:rPr lang="en-US" baseline="0" dirty="0" err="1"/>
                  <a:t>và</a:t>
                </a:r>
                <a:r>
                  <a:rPr lang="en-US" baseline="0" dirty="0"/>
                  <a:t> </a:t>
                </a:r>
                <a:r>
                  <a:rPr lang="en-US" baseline="0" dirty="0" err="1"/>
                  <a:t>phần</a:t>
                </a:r>
                <a:r>
                  <a:rPr lang="en-US" baseline="0" dirty="0"/>
                  <a:t> </a:t>
                </a:r>
                <a:r>
                  <a:rPr lang="en-US" baseline="0" dirty="0" err="1"/>
                  <a:t>ảo</a:t>
                </a:r>
                <a:r>
                  <a:rPr lang="en-US" baseline="0" dirty="0"/>
                  <a:t> </a:t>
                </a:r>
                <a:r>
                  <a:rPr lang="en-US" baseline="0" dirty="0" err="1"/>
                  <a:t>là</a:t>
                </a:r>
                <a:r>
                  <a:rPr lang="en-US" baseline="0" dirty="0"/>
                  <a:t>…</a:t>
                </a:r>
                <a:endParaRPr lang="en-US" dirty="0"/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21772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EA8B73-FCCD-4D4C-BC4E-0CE5120A1B5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21772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8263892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Giữ</a:t>
            </a:r>
            <a:r>
              <a:rPr lang="en-US" dirty="0"/>
              <a:t> </a:t>
            </a:r>
            <a:r>
              <a:rPr lang="en-US" dirty="0" err="1"/>
              <a:t>lại</a:t>
            </a:r>
            <a:r>
              <a:rPr lang="en-US" dirty="0"/>
              <a:t> </a:t>
            </a:r>
            <a:r>
              <a:rPr lang="en-US" dirty="0" err="1"/>
              <a:t>từ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hiệu</a:t>
            </a:r>
            <a:r>
              <a:rPr lang="en-US" dirty="0"/>
              <a:t> </a:t>
            </a:r>
            <a:r>
              <a:rPr lang="en-US" dirty="0" err="1"/>
              <a:t>ứng</a:t>
            </a:r>
            <a:r>
              <a:rPr lang="en-US" dirty="0"/>
              <a:t> 4.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hiệu</a:t>
            </a:r>
            <a:r>
              <a:rPr lang="en-US" dirty="0"/>
              <a:t> </a:t>
            </a:r>
            <a:r>
              <a:rPr lang="en-US" dirty="0" err="1"/>
              <a:t>ứng</a:t>
            </a:r>
            <a:r>
              <a:rPr lang="en-US" dirty="0"/>
              <a:t> </a:t>
            </a:r>
            <a:r>
              <a:rPr lang="en-US" dirty="0" err="1"/>
              <a:t>dùng</a:t>
            </a:r>
            <a:r>
              <a:rPr lang="en-US" dirty="0"/>
              <a:t> </a:t>
            </a:r>
            <a:r>
              <a:rPr lang="en-US" dirty="0" err="1"/>
              <a:t>đồng</a:t>
            </a:r>
            <a:r>
              <a:rPr lang="en-US" dirty="0"/>
              <a:t> </a:t>
            </a:r>
            <a:r>
              <a:rPr lang="en-US" dirty="0" err="1"/>
              <a:t>nhất</a:t>
            </a:r>
            <a:r>
              <a:rPr lang="en-US" dirty="0"/>
              <a:t> </a:t>
            </a:r>
            <a:r>
              <a:rPr lang="en-US" dirty="0" err="1"/>
              <a:t>từ</a:t>
            </a:r>
            <a:r>
              <a:rPr lang="en-US" dirty="0"/>
              <a:t> </a:t>
            </a:r>
            <a:r>
              <a:rPr lang="en-US" dirty="0" err="1"/>
              <a:t>trái</a:t>
            </a:r>
            <a:r>
              <a:rPr lang="en-US" dirty="0"/>
              <a:t> sang </a:t>
            </a:r>
            <a:r>
              <a:rPr lang="en-US" dirty="0" err="1"/>
              <a:t>phải</a:t>
            </a:r>
            <a:r>
              <a:rPr lang="en-US" dirty="0"/>
              <a:t>.</a:t>
            </a:r>
          </a:p>
          <a:p>
            <a:r>
              <a:rPr lang="en-US" dirty="0" err="1"/>
              <a:t>Đề</a:t>
            </a:r>
            <a:r>
              <a:rPr lang="en-US" dirty="0"/>
              <a:t> </a:t>
            </a:r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chỗ</a:t>
            </a:r>
            <a:r>
              <a:rPr lang="en-US" dirty="0"/>
              <a:t> </a:t>
            </a:r>
            <a:r>
              <a:rPr lang="en-US" dirty="0" err="1"/>
              <a:t>đậm</a:t>
            </a:r>
            <a:r>
              <a:rPr lang="en-US" dirty="0"/>
              <a:t> </a:t>
            </a:r>
            <a:r>
              <a:rPr lang="en-US" dirty="0" err="1"/>
              <a:t>chỗ</a:t>
            </a:r>
            <a:r>
              <a:rPr lang="en-US" dirty="0"/>
              <a:t> </a:t>
            </a:r>
            <a:r>
              <a:rPr lang="en-US" dirty="0" err="1"/>
              <a:t>th</a:t>
            </a:r>
            <a:r>
              <a:rPr lang="vi-VN" dirty="0"/>
              <a:t>ư</a:t>
            </a:r>
            <a:r>
              <a:rPr lang="en-US" dirty="0" err="1"/>
              <a:t>ờng</a:t>
            </a:r>
            <a:r>
              <a:rPr lang="en-US" dirty="0"/>
              <a:t>, </a:t>
            </a:r>
            <a:r>
              <a:rPr lang="en-US" dirty="0" err="1"/>
              <a:t>cần</a:t>
            </a:r>
            <a:r>
              <a:rPr lang="en-US" dirty="0"/>
              <a:t> </a:t>
            </a:r>
            <a:r>
              <a:rPr lang="en-US" dirty="0" err="1"/>
              <a:t>chỉnh</a:t>
            </a:r>
            <a:r>
              <a:rPr lang="en-US" dirty="0"/>
              <a:t> </a:t>
            </a:r>
            <a:r>
              <a:rPr lang="en-US" dirty="0" err="1"/>
              <a:t>lại</a:t>
            </a:r>
            <a:r>
              <a:rPr lang="en-US" dirty="0"/>
              <a:t> </a:t>
            </a:r>
            <a:r>
              <a:rPr lang="en-US" dirty="0" err="1"/>
              <a:t>cho</a:t>
            </a:r>
            <a:r>
              <a:rPr lang="en-US" dirty="0"/>
              <a:t> </a:t>
            </a:r>
            <a:r>
              <a:rPr lang="en-US" dirty="0" err="1"/>
              <a:t>đồng</a:t>
            </a:r>
            <a:r>
              <a:rPr lang="en-US" dirty="0"/>
              <a:t> </a:t>
            </a:r>
            <a:r>
              <a:rPr lang="en-US" dirty="0" err="1"/>
              <a:t>nhất</a:t>
            </a:r>
            <a:endParaRPr lang="en-US" dirty="0"/>
          </a:p>
          <a:p>
            <a:r>
              <a:rPr lang="en-US" dirty="0" err="1"/>
              <a:t>Đề</a:t>
            </a:r>
            <a:r>
              <a:rPr lang="en-US" dirty="0"/>
              <a:t> </a:t>
            </a:r>
            <a:r>
              <a:rPr lang="en-US" dirty="0" err="1"/>
              <a:t>một</a:t>
            </a:r>
            <a:r>
              <a:rPr lang="en-US" dirty="0"/>
              <a:t> </a:t>
            </a:r>
            <a:r>
              <a:rPr lang="en-US" dirty="0" err="1"/>
              <a:t>kiểu</a:t>
            </a:r>
            <a:r>
              <a:rPr lang="en-US" dirty="0"/>
              <a:t>, </a:t>
            </a:r>
            <a:r>
              <a:rPr lang="en-US" dirty="0" err="1"/>
              <a:t>lời</a:t>
            </a:r>
            <a:r>
              <a:rPr lang="en-US" dirty="0"/>
              <a:t> </a:t>
            </a:r>
            <a:r>
              <a:rPr lang="en-US" dirty="0" err="1"/>
              <a:t>giải</a:t>
            </a:r>
            <a:r>
              <a:rPr lang="en-US" dirty="0"/>
              <a:t> </a:t>
            </a:r>
            <a:r>
              <a:rPr lang="en-US" dirty="0" err="1"/>
              <a:t>lại</a:t>
            </a:r>
            <a:r>
              <a:rPr lang="en-US" dirty="0"/>
              <a:t> </a:t>
            </a:r>
            <a:r>
              <a:rPr lang="en-US" dirty="0" err="1"/>
              <a:t>không</a:t>
            </a:r>
            <a:r>
              <a:rPr lang="en-US" dirty="0"/>
              <a:t> </a:t>
            </a:r>
            <a:r>
              <a:rPr lang="en-US" dirty="0" err="1"/>
              <a:t>đúng</a:t>
            </a:r>
            <a:r>
              <a:rPr lang="en-US" dirty="0"/>
              <a:t> </a:t>
            </a:r>
            <a:r>
              <a:rPr lang="en-US" dirty="0" err="1"/>
              <a:t>đề</a:t>
            </a:r>
            <a:r>
              <a:rPr lang="en-US" dirty="0"/>
              <a:t>.</a:t>
            </a:r>
          </a:p>
          <a:p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ph</a:t>
            </a:r>
            <a:r>
              <a:rPr lang="vi-VN" dirty="0"/>
              <a:t>ư</a:t>
            </a:r>
            <a:r>
              <a:rPr lang="en-US" dirty="0" err="1"/>
              <a:t>ơng</a:t>
            </a:r>
            <a:r>
              <a:rPr lang="en-US" dirty="0"/>
              <a:t> </a:t>
            </a:r>
            <a:r>
              <a:rPr lang="en-US" dirty="0" err="1"/>
              <a:t>án</a:t>
            </a:r>
            <a:r>
              <a:rPr lang="en-US" dirty="0"/>
              <a:t> </a:t>
            </a:r>
            <a:r>
              <a:rPr lang="en-US" dirty="0" err="1"/>
              <a:t>đều</a:t>
            </a:r>
            <a:r>
              <a:rPr lang="en-US" dirty="0"/>
              <a:t> </a:t>
            </a:r>
            <a:r>
              <a:rPr lang="en-US" dirty="0" err="1"/>
              <a:t>giống</a:t>
            </a:r>
            <a:r>
              <a:rPr lang="en-US" dirty="0"/>
              <a:t> </a:t>
            </a:r>
            <a:r>
              <a:rPr lang="en-US" dirty="0" err="1"/>
              <a:t>nhau</a:t>
            </a:r>
            <a:r>
              <a:rPr lang="en-US" dirty="0"/>
              <a:t>.</a:t>
            </a:r>
          </a:p>
          <a:p>
            <a:r>
              <a:rPr lang="en-US" dirty="0" err="1"/>
              <a:t>Không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ph</a:t>
            </a:r>
            <a:r>
              <a:rPr lang="vi-VN" dirty="0"/>
              <a:t>ư</a:t>
            </a:r>
            <a:r>
              <a:rPr lang="en-US" dirty="0" err="1"/>
              <a:t>ơng</a:t>
            </a:r>
            <a:r>
              <a:rPr lang="en-US" dirty="0"/>
              <a:t> </a:t>
            </a:r>
            <a:r>
              <a:rPr lang="en-US" dirty="0" err="1"/>
              <a:t>án</a:t>
            </a:r>
            <a:r>
              <a:rPr lang="en-US" dirty="0"/>
              <a:t> </a:t>
            </a:r>
            <a:r>
              <a:rPr lang="en-US" dirty="0" err="1"/>
              <a:t>đúng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21772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EA8B73-FCCD-4D4C-BC4E-0CE5120A1B5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21772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6676268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21772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Giữ</a:t>
            </a:r>
            <a:r>
              <a:rPr lang="en-US" dirty="0"/>
              <a:t> </a:t>
            </a:r>
            <a:r>
              <a:rPr lang="en-US" dirty="0" err="1"/>
              <a:t>lại</a:t>
            </a:r>
            <a:r>
              <a:rPr lang="en-US" dirty="0"/>
              <a:t> </a:t>
            </a:r>
            <a:r>
              <a:rPr lang="en-US" dirty="0" err="1"/>
              <a:t>từ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hiệu</a:t>
            </a:r>
            <a:r>
              <a:rPr lang="en-US" dirty="0"/>
              <a:t> </a:t>
            </a:r>
            <a:r>
              <a:rPr lang="en-US" dirty="0" err="1"/>
              <a:t>ứng</a:t>
            </a:r>
            <a:r>
              <a:rPr lang="en-US" dirty="0"/>
              <a:t> 4.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hiệu</a:t>
            </a:r>
            <a:r>
              <a:rPr lang="en-US" dirty="0"/>
              <a:t> </a:t>
            </a:r>
            <a:r>
              <a:rPr lang="en-US" dirty="0" err="1"/>
              <a:t>ứng</a:t>
            </a:r>
            <a:r>
              <a:rPr lang="en-US" dirty="0"/>
              <a:t> </a:t>
            </a:r>
            <a:r>
              <a:rPr lang="en-US" dirty="0" err="1"/>
              <a:t>dùng</a:t>
            </a:r>
            <a:r>
              <a:rPr lang="en-US" dirty="0"/>
              <a:t> </a:t>
            </a:r>
            <a:r>
              <a:rPr lang="en-US" dirty="0" err="1"/>
              <a:t>đồng</a:t>
            </a:r>
            <a:r>
              <a:rPr lang="en-US" dirty="0"/>
              <a:t> </a:t>
            </a:r>
            <a:r>
              <a:rPr lang="en-US" dirty="0" err="1"/>
              <a:t>nhất</a:t>
            </a:r>
            <a:r>
              <a:rPr lang="en-US" dirty="0"/>
              <a:t> </a:t>
            </a:r>
            <a:r>
              <a:rPr lang="en-US" dirty="0" err="1"/>
              <a:t>từ</a:t>
            </a:r>
            <a:r>
              <a:rPr lang="en-US" dirty="0"/>
              <a:t> </a:t>
            </a:r>
            <a:r>
              <a:rPr lang="en-US" dirty="0" err="1"/>
              <a:t>trái</a:t>
            </a:r>
            <a:r>
              <a:rPr lang="en-US" dirty="0"/>
              <a:t> sang </a:t>
            </a:r>
            <a:r>
              <a:rPr lang="en-US" dirty="0" err="1"/>
              <a:t>phải</a:t>
            </a:r>
            <a:r>
              <a:rPr lang="en-US" dirty="0"/>
              <a:t>.</a:t>
            </a:r>
          </a:p>
          <a:p>
            <a:pPr marL="0" marR="0" lvl="0" indent="0" algn="l" defTabSz="21772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Ph</a:t>
            </a:r>
            <a:r>
              <a:rPr lang="vi-VN" dirty="0"/>
              <a:t>ư</a:t>
            </a:r>
            <a:r>
              <a:rPr lang="en-US" dirty="0" err="1"/>
              <a:t>ơng</a:t>
            </a:r>
            <a:r>
              <a:rPr lang="en-US" dirty="0"/>
              <a:t> </a:t>
            </a:r>
            <a:r>
              <a:rPr lang="en-US" dirty="0" err="1"/>
              <a:t>án</a:t>
            </a:r>
            <a:r>
              <a:rPr lang="en-US" dirty="0"/>
              <a:t> </a:t>
            </a:r>
            <a:r>
              <a:rPr lang="en-US" dirty="0" err="1"/>
              <a:t>đúng</a:t>
            </a:r>
            <a:r>
              <a:rPr lang="en-US" dirty="0"/>
              <a:t> </a:t>
            </a:r>
            <a:r>
              <a:rPr lang="en-US" dirty="0" err="1"/>
              <a:t>là</a:t>
            </a:r>
            <a:r>
              <a:rPr lang="en-US" dirty="0"/>
              <a:t> A.</a:t>
            </a:r>
          </a:p>
          <a:p>
            <a:pPr marL="0" marR="0" lvl="0" indent="0" algn="l" defTabSz="21772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Tách</a:t>
            </a:r>
            <a:r>
              <a:rPr lang="en-US" dirty="0"/>
              <a:t> </a:t>
            </a:r>
            <a:r>
              <a:rPr lang="en-US" dirty="0" err="1"/>
              <a:t>hiệu</a:t>
            </a:r>
            <a:r>
              <a:rPr lang="en-US" dirty="0"/>
              <a:t> </a:t>
            </a:r>
            <a:r>
              <a:rPr lang="en-US" dirty="0" err="1"/>
              <a:t>ứng</a:t>
            </a:r>
            <a:r>
              <a:rPr lang="en-US" dirty="0"/>
              <a:t> 6 </a:t>
            </a:r>
            <a:r>
              <a:rPr lang="en-US" dirty="0" err="1"/>
              <a:t>thành</a:t>
            </a:r>
            <a:r>
              <a:rPr lang="en-US" dirty="0"/>
              <a:t> 2 </a:t>
            </a:r>
            <a:r>
              <a:rPr lang="en-US" dirty="0" err="1"/>
              <a:t>hiệu</a:t>
            </a:r>
            <a:r>
              <a:rPr lang="en-US" dirty="0"/>
              <a:t> </a:t>
            </a:r>
            <a:r>
              <a:rPr lang="en-US" dirty="0" err="1"/>
              <a:t>ứng</a:t>
            </a:r>
            <a:r>
              <a:rPr lang="en-US" dirty="0"/>
              <a:t>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21772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EA8B73-FCCD-4D4C-BC4E-0CE5120A1B5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21772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1563991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21772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Giữ</a:t>
            </a:r>
            <a:r>
              <a:rPr lang="en-US" dirty="0"/>
              <a:t> </a:t>
            </a:r>
            <a:r>
              <a:rPr lang="en-US" dirty="0" err="1"/>
              <a:t>lại</a:t>
            </a:r>
            <a:r>
              <a:rPr lang="en-US" dirty="0"/>
              <a:t> </a:t>
            </a:r>
            <a:r>
              <a:rPr lang="en-US" dirty="0" err="1"/>
              <a:t>từ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hiệu</a:t>
            </a:r>
            <a:r>
              <a:rPr lang="en-US" dirty="0"/>
              <a:t> </a:t>
            </a:r>
            <a:r>
              <a:rPr lang="en-US" dirty="0" err="1"/>
              <a:t>ứng</a:t>
            </a:r>
            <a:r>
              <a:rPr lang="en-US" dirty="0"/>
              <a:t> 5.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hiệu</a:t>
            </a:r>
            <a:r>
              <a:rPr lang="en-US" dirty="0"/>
              <a:t> </a:t>
            </a:r>
            <a:r>
              <a:rPr lang="en-US" dirty="0" err="1"/>
              <a:t>ứng</a:t>
            </a:r>
            <a:r>
              <a:rPr lang="en-US" dirty="0"/>
              <a:t> </a:t>
            </a:r>
            <a:r>
              <a:rPr lang="en-US" dirty="0" err="1"/>
              <a:t>dùng</a:t>
            </a:r>
            <a:r>
              <a:rPr lang="en-US" dirty="0"/>
              <a:t> </a:t>
            </a:r>
            <a:r>
              <a:rPr lang="en-US" dirty="0" err="1"/>
              <a:t>đồng</a:t>
            </a:r>
            <a:r>
              <a:rPr lang="en-US" dirty="0"/>
              <a:t> </a:t>
            </a:r>
            <a:r>
              <a:rPr lang="en-US" dirty="0" err="1"/>
              <a:t>nhất</a:t>
            </a:r>
            <a:r>
              <a:rPr lang="en-US" dirty="0"/>
              <a:t> </a:t>
            </a:r>
            <a:r>
              <a:rPr lang="en-US" dirty="0" err="1"/>
              <a:t>từ</a:t>
            </a:r>
            <a:r>
              <a:rPr lang="en-US" dirty="0"/>
              <a:t> </a:t>
            </a:r>
            <a:r>
              <a:rPr lang="en-US" dirty="0" err="1"/>
              <a:t>trái</a:t>
            </a:r>
            <a:r>
              <a:rPr lang="en-US" dirty="0"/>
              <a:t> sang </a:t>
            </a:r>
            <a:r>
              <a:rPr lang="en-US" dirty="0" err="1"/>
              <a:t>phải</a:t>
            </a:r>
            <a:r>
              <a:rPr lang="en-US" dirty="0"/>
              <a:t>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21772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EA8B73-FCCD-4D4C-BC4E-0CE5120A1B5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21772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2105034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21772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Giữ</a:t>
            </a:r>
            <a:r>
              <a:rPr lang="en-US" dirty="0"/>
              <a:t> </a:t>
            </a:r>
            <a:r>
              <a:rPr lang="en-US" dirty="0" err="1"/>
              <a:t>lại</a:t>
            </a:r>
            <a:r>
              <a:rPr lang="en-US" dirty="0"/>
              <a:t> </a:t>
            </a:r>
            <a:r>
              <a:rPr lang="en-US" dirty="0" err="1"/>
              <a:t>từ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hiệu</a:t>
            </a:r>
            <a:r>
              <a:rPr lang="en-US" dirty="0"/>
              <a:t> </a:t>
            </a:r>
            <a:r>
              <a:rPr lang="en-US" dirty="0" err="1"/>
              <a:t>ứng</a:t>
            </a:r>
            <a:r>
              <a:rPr lang="en-US" dirty="0"/>
              <a:t> 4.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hiệu</a:t>
            </a:r>
            <a:r>
              <a:rPr lang="en-US" dirty="0"/>
              <a:t> </a:t>
            </a:r>
            <a:r>
              <a:rPr lang="en-US" dirty="0" err="1"/>
              <a:t>ứng</a:t>
            </a:r>
            <a:r>
              <a:rPr lang="en-US" dirty="0"/>
              <a:t> </a:t>
            </a:r>
            <a:r>
              <a:rPr lang="en-US" dirty="0" err="1"/>
              <a:t>dùng</a:t>
            </a:r>
            <a:r>
              <a:rPr lang="en-US" dirty="0"/>
              <a:t> </a:t>
            </a:r>
            <a:r>
              <a:rPr lang="en-US" dirty="0" err="1"/>
              <a:t>đồng</a:t>
            </a:r>
            <a:r>
              <a:rPr lang="en-US" dirty="0"/>
              <a:t> </a:t>
            </a:r>
            <a:r>
              <a:rPr lang="en-US" dirty="0" err="1"/>
              <a:t>nhất</a:t>
            </a:r>
            <a:r>
              <a:rPr lang="en-US" dirty="0"/>
              <a:t> </a:t>
            </a:r>
            <a:r>
              <a:rPr lang="en-US" dirty="0" err="1"/>
              <a:t>từ</a:t>
            </a:r>
            <a:r>
              <a:rPr lang="en-US" dirty="0"/>
              <a:t> </a:t>
            </a:r>
            <a:r>
              <a:rPr lang="en-US" dirty="0" err="1"/>
              <a:t>trái</a:t>
            </a:r>
            <a:r>
              <a:rPr lang="en-US" dirty="0"/>
              <a:t> sang </a:t>
            </a:r>
            <a:r>
              <a:rPr lang="en-US" dirty="0" err="1"/>
              <a:t>phải</a:t>
            </a:r>
            <a:r>
              <a:rPr lang="en-US" dirty="0"/>
              <a:t>.</a:t>
            </a:r>
          </a:p>
          <a:p>
            <a:pPr marL="0" marR="0" lvl="0" indent="0" algn="l" defTabSz="21772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Ph</a:t>
            </a:r>
            <a:r>
              <a:rPr lang="vi-VN" dirty="0"/>
              <a:t>ư</a:t>
            </a:r>
            <a:r>
              <a:rPr lang="en-US" dirty="0" err="1"/>
              <a:t>ơng</a:t>
            </a:r>
            <a:r>
              <a:rPr lang="en-US" dirty="0"/>
              <a:t> </a:t>
            </a:r>
            <a:r>
              <a:rPr lang="en-US" dirty="0" err="1"/>
              <a:t>án</a:t>
            </a:r>
            <a:r>
              <a:rPr lang="en-US" dirty="0"/>
              <a:t> </a:t>
            </a:r>
            <a:r>
              <a:rPr lang="en-US" dirty="0" err="1"/>
              <a:t>đúng</a:t>
            </a:r>
            <a:r>
              <a:rPr lang="en-US" dirty="0"/>
              <a:t> </a:t>
            </a:r>
            <a:r>
              <a:rPr lang="en-US" dirty="0" err="1"/>
              <a:t>là</a:t>
            </a:r>
            <a:r>
              <a:rPr lang="en-US" dirty="0"/>
              <a:t> A.</a:t>
            </a:r>
          </a:p>
          <a:p>
            <a:pPr marL="0" marR="0" lvl="0" indent="0" algn="l" defTabSz="21772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Tách</a:t>
            </a:r>
            <a:r>
              <a:rPr lang="en-US" dirty="0"/>
              <a:t> </a:t>
            </a:r>
            <a:r>
              <a:rPr lang="en-US" dirty="0" err="1"/>
              <a:t>hiệu</a:t>
            </a:r>
            <a:r>
              <a:rPr lang="en-US" dirty="0"/>
              <a:t> </a:t>
            </a:r>
            <a:r>
              <a:rPr lang="en-US" dirty="0" err="1"/>
              <a:t>ứng</a:t>
            </a:r>
            <a:r>
              <a:rPr lang="en-US" dirty="0"/>
              <a:t> 6 </a:t>
            </a:r>
            <a:r>
              <a:rPr lang="en-US" dirty="0" err="1"/>
              <a:t>thành</a:t>
            </a:r>
            <a:r>
              <a:rPr lang="en-US" dirty="0"/>
              <a:t> 2 </a:t>
            </a:r>
            <a:r>
              <a:rPr lang="en-US" dirty="0" err="1"/>
              <a:t>hiệu</a:t>
            </a:r>
            <a:r>
              <a:rPr lang="en-US" dirty="0"/>
              <a:t> </a:t>
            </a:r>
            <a:r>
              <a:rPr lang="en-US" dirty="0" err="1"/>
              <a:t>ứng</a:t>
            </a:r>
            <a:r>
              <a:rPr lang="en-US" dirty="0"/>
              <a:t>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21772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EA8B73-FCCD-4D4C-BC4E-0CE5120A1B5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21772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14979858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0" marR="0" lvl="0" indent="0" algn="l" defTabSz="21772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dirty="0"/>
                  <a:t>Giữ </a:t>
                </a:r>
                <a:r>
                  <a:rPr lang="en-US" dirty="0" err="1"/>
                  <a:t>lại</a:t>
                </a:r>
                <a:r>
                  <a:rPr lang="en-US" dirty="0"/>
                  <a:t> </a:t>
                </a:r>
                <a:r>
                  <a:rPr lang="en-US" dirty="0" err="1"/>
                  <a:t>từ</a:t>
                </a:r>
                <a:r>
                  <a:rPr lang="en-US" dirty="0"/>
                  <a:t> </a:t>
                </a:r>
                <a:r>
                  <a:rPr lang="en-US" dirty="0" err="1"/>
                  <a:t>các</a:t>
                </a:r>
                <a:r>
                  <a:rPr lang="en-US" dirty="0"/>
                  <a:t>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ứng</a:t>
                </a:r>
                <a:r>
                  <a:rPr lang="en-US" dirty="0"/>
                  <a:t> 4. </a:t>
                </a:r>
                <a:r>
                  <a:rPr lang="en-US" dirty="0" err="1"/>
                  <a:t>Các</a:t>
                </a:r>
                <a:r>
                  <a:rPr lang="en-US" dirty="0"/>
                  <a:t>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ứng</a:t>
                </a:r>
                <a:r>
                  <a:rPr lang="en-US" dirty="0"/>
                  <a:t> </a:t>
                </a:r>
                <a:r>
                  <a:rPr lang="en-US" dirty="0" err="1"/>
                  <a:t>dùng</a:t>
                </a:r>
                <a:r>
                  <a:rPr lang="en-US" dirty="0"/>
                  <a:t> </a:t>
                </a:r>
                <a:r>
                  <a:rPr lang="en-US" dirty="0" err="1"/>
                  <a:t>đồng</a:t>
                </a:r>
                <a:r>
                  <a:rPr lang="en-US" dirty="0"/>
                  <a:t> </a:t>
                </a:r>
                <a:r>
                  <a:rPr lang="en-US" dirty="0" err="1"/>
                  <a:t>nhất</a:t>
                </a:r>
                <a:r>
                  <a:rPr lang="en-US" dirty="0"/>
                  <a:t> </a:t>
                </a:r>
                <a:r>
                  <a:rPr lang="en-US" dirty="0" err="1"/>
                  <a:t>từ</a:t>
                </a:r>
                <a:r>
                  <a:rPr lang="en-US" dirty="0"/>
                  <a:t> </a:t>
                </a:r>
                <a:r>
                  <a:rPr lang="en-US" dirty="0" err="1"/>
                  <a:t>trái</a:t>
                </a:r>
                <a:r>
                  <a:rPr lang="en-US" dirty="0"/>
                  <a:t> sang </a:t>
                </a:r>
                <a:r>
                  <a:rPr lang="en-US" dirty="0" err="1"/>
                  <a:t>phải</a:t>
                </a:r>
                <a:r>
                  <a:rPr lang="en-US" dirty="0"/>
                  <a:t>.</a:t>
                </a:r>
              </a:p>
              <a:p>
                <a:pPr marL="0" marR="0" lvl="0" indent="0" algn="l" defTabSz="21772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dirty="0" err="1"/>
                  <a:t>Viết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</m:acc>
                  </m:oMath>
                </a14:m>
                <a:r>
                  <a:rPr lang="en-US" dirty="0"/>
                  <a:t> </a:t>
                </a:r>
                <a:r>
                  <a:rPr lang="en-US" dirty="0" err="1"/>
                  <a:t>sai</a:t>
                </a:r>
                <a:r>
                  <a:rPr lang="en-US" baseline="0" dirty="0"/>
                  <a:t> ở </a:t>
                </a:r>
                <a:r>
                  <a:rPr lang="en-US" baseline="0" dirty="0" err="1"/>
                  <a:t>hiệu</a:t>
                </a:r>
                <a:r>
                  <a:rPr lang="en-US" baseline="0" dirty="0"/>
                  <a:t> </a:t>
                </a:r>
                <a:r>
                  <a:rPr lang="en-US" baseline="0" dirty="0" err="1"/>
                  <a:t>ứng</a:t>
                </a:r>
                <a:r>
                  <a:rPr lang="en-US" baseline="0" dirty="0"/>
                  <a:t> 5.</a:t>
                </a:r>
                <a:endParaRPr lang="en-US" dirty="0"/>
              </a:p>
              <a:p>
                <a:pPr marL="0" marR="0" lvl="0" indent="0" algn="l" defTabSz="21772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dirty="0" err="1"/>
                  <a:t>Tách</a:t>
                </a:r>
                <a:r>
                  <a:rPr lang="en-US" dirty="0"/>
                  <a:t> 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ứng</a:t>
                </a:r>
                <a:r>
                  <a:rPr lang="en-US" dirty="0"/>
                  <a:t> 6 </a:t>
                </a:r>
                <a:r>
                  <a:rPr lang="en-US" dirty="0" err="1"/>
                  <a:t>thảnh</a:t>
                </a:r>
                <a:r>
                  <a:rPr lang="en-US" dirty="0"/>
                  <a:t> 2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ứng</a:t>
                </a:r>
                <a:r>
                  <a:rPr lang="en-US" dirty="0"/>
                  <a:t>.</a:t>
                </a: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0" marR="0" lvl="0" indent="0" algn="l" defTabSz="21772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dirty="0"/>
                  <a:t>Giữ </a:t>
                </a:r>
                <a:r>
                  <a:rPr lang="en-US" dirty="0" err="1"/>
                  <a:t>lại</a:t>
                </a:r>
                <a:r>
                  <a:rPr lang="en-US" dirty="0"/>
                  <a:t> </a:t>
                </a:r>
                <a:r>
                  <a:rPr lang="en-US" dirty="0" err="1"/>
                  <a:t>từ</a:t>
                </a:r>
                <a:r>
                  <a:rPr lang="en-US" dirty="0"/>
                  <a:t> </a:t>
                </a:r>
                <a:r>
                  <a:rPr lang="en-US" dirty="0" err="1"/>
                  <a:t>các</a:t>
                </a:r>
                <a:r>
                  <a:rPr lang="en-US" dirty="0"/>
                  <a:t>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ứng</a:t>
                </a:r>
                <a:r>
                  <a:rPr lang="en-US" dirty="0"/>
                  <a:t> 4. </a:t>
                </a:r>
                <a:r>
                  <a:rPr lang="en-US" dirty="0" err="1"/>
                  <a:t>Các</a:t>
                </a:r>
                <a:r>
                  <a:rPr lang="en-US" dirty="0"/>
                  <a:t>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ứng</a:t>
                </a:r>
                <a:r>
                  <a:rPr lang="en-US" dirty="0"/>
                  <a:t> </a:t>
                </a:r>
                <a:r>
                  <a:rPr lang="en-US" dirty="0" err="1"/>
                  <a:t>dùng</a:t>
                </a:r>
                <a:r>
                  <a:rPr lang="en-US" dirty="0"/>
                  <a:t> </a:t>
                </a:r>
                <a:r>
                  <a:rPr lang="en-US" dirty="0" err="1"/>
                  <a:t>đồng</a:t>
                </a:r>
                <a:r>
                  <a:rPr lang="en-US" dirty="0"/>
                  <a:t> </a:t>
                </a:r>
                <a:r>
                  <a:rPr lang="en-US" dirty="0" err="1"/>
                  <a:t>nhất</a:t>
                </a:r>
                <a:r>
                  <a:rPr lang="en-US" dirty="0"/>
                  <a:t> </a:t>
                </a:r>
                <a:r>
                  <a:rPr lang="en-US" dirty="0" err="1"/>
                  <a:t>từ</a:t>
                </a:r>
                <a:r>
                  <a:rPr lang="en-US" dirty="0"/>
                  <a:t> </a:t>
                </a:r>
                <a:r>
                  <a:rPr lang="en-US" dirty="0" err="1"/>
                  <a:t>trái</a:t>
                </a:r>
                <a:r>
                  <a:rPr lang="en-US" dirty="0"/>
                  <a:t> sang </a:t>
                </a:r>
                <a:r>
                  <a:rPr lang="en-US" dirty="0" err="1"/>
                  <a:t>phải</a:t>
                </a:r>
                <a:r>
                  <a:rPr lang="en-US" dirty="0"/>
                  <a:t>.</a:t>
                </a:r>
              </a:p>
              <a:p>
                <a:pPr marL="0" marR="0" lvl="0" indent="0" algn="l" defTabSz="21772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dirty="0" err="1"/>
                  <a:t>Viết</a:t>
                </a:r>
                <a:r>
                  <a:rPr lang="en-US" dirty="0"/>
                  <a:t> </a:t>
                </a:r>
                <a:r>
                  <a:rPr lang="en-US" b="0" i="0" smtClean="0">
                    <a:latin typeface="Cambria Math" panose="02040503050406030204" pitchFamily="18" charset="0"/>
                  </a:rPr>
                  <a:t>𝑧 ̅</a:t>
                </a:r>
                <a:r>
                  <a:rPr lang="en-US" dirty="0"/>
                  <a:t> </a:t>
                </a:r>
                <a:r>
                  <a:rPr lang="en-US" dirty="0" err="1"/>
                  <a:t>sai</a:t>
                </a:r>
                <a:r>
                  <a:rPr lang="en-US" baseline="0" dirty="0"/>
                  <a:t> ở </a:t>
                </a:r>
                <a:r>
                  <a:rPr lang="en-US" baseline="0" dirty="0" err="1"/>
                  <a:t>hiệu</a:t>
                </a:r>
                <a:r>
                  <a:rPr lang="en-US" baseline="0" dirty="0"/>
                  <a:t> </a:t>
                </a:r>
                <a:r>
                  <a:rPr lang="en-US" baseline="0" dirty="0" err="1"/>
                  <a:t>ứng</a:t>
                </a:r>
                <a:r>
                  <a:rPr lang="en-US" baseline="0" dirty="0"/>
                  <a:t> 5.</a:t>
                </a:r>
                <a:endParaRPr lang="en-US" dirty="0"/>
              </a:p>
              <a:p>
                <a:pPr marL="0" marR="0" lvl="0" indent="0" algn="l" defTabSz="21772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dirty="0" err="1"/>
                  <a:t>Tách</a:t>
                </a:r>
                <a:r>
                  <a:rPr lang="en-US" dirty="0"/>
                  <a:t> 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ứng</a:t>
                </a:r>
                <a:r>
                  <a:rPr lang="en-US" dirty="0"/>
                  <a:t> 6 </a:t>
                </a:r>
                <a:r>
                  <a:rPr lang="en-US" dirty="0" err="1"/>
                  <a:t>thảnh</a:t>
                </a:r>
                <a:r>
                  <a:rPr lang="en-US" dirty="0"/>
                  <a:t> 2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ứng</a:t>
                </a:r>
                <a:r>
                  <a:rPr lang="en-US" dirty="0"/>
                  <a:t>.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21772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EA8B73-FCCD-4D4C-BC4E-0CE5120A1B5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21772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499086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21772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Bỏ</a:t>
            </a:r>
            <a:r>
              <a:rPr lang="en-US" dirty="0"/>
              <a:t> </a:t>
            </a:r>
            <a:r>
              <a:rPr lang="en-US" dirty="0" err="1"/>
              <a:t>hiệu</a:t>
            </a:r>
            <a:r>
              <a:rPr lang="en-US" dirty="0"/>
              <a:t> </a:t>
            </a:r>
            <a:r>
              <a:rPr lang="en-US" dirty="0" err="1"/>
              <a:t>ứng</a:t>
            </a:r>
            <a:r>
              <a:rPr lang="en-US" dirty="0"/>
              <a:t> 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21772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EA8B73-FCCD-4D4C-BC4E-0CE5120A1B5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21772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3180607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Giữ</a:t>
            </a:r>
            <a:r>
              <a:rPr lang="en-US" dirty="0"/>
              <a:t> </a:t>
            </a:r>
            <a:r>
              <a:rPr lang="en-US" dirty="0" err="1"/>
              <a:t>lại</a:t>
            </a:r>
            <a:r>
              <a:rPr lang="en-US" dirty="0"/>
              <a:t> </a:t>
            </a:r>
            <a:r>
              <a:rPr lang="en-US" dirty="0" err="1"/>
              <a:t>từ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hiệu</a:t>
            </a:r>
            <a:r>
              <a:rPr lang="en-US" dirty="0"/>
              <a:t> </a:t>
            </a:r>
            <a:r>
              <a:rPr lang="en-US" dirty="0" err="1"/>
              <a:t>ứng</a:t>
            </a:r>
            <a:r>
              <a:rPr lang="en-US" dirty="0"/>
              <a:t> 4.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hiệu</a:t>
            </a:r>
            <a:r>
              <a:rPr lang="en-US" dirty="0"/>
              <a:t> </a:t>
            </a:r>
            <a:r>
              <a:rPr lang="en-US" dirty="0" err="1"/>
              <a:t>ứng</a:t>
            </a:r>
            <a:r>
              <a:rPr lang="en-US" dirty="0"/>
              <a:t> </a:t>
            </a:r>
            <a:r>
              <a:rPr lang="en-US" dirty="0" err="1"/>
              <a:t>dùng</a:t>
            </a:r>
            <a:r>
              <a:rPr lang="en-US" dirty="0"/>
              <a:t> </a:t>
            </a:r>
            <a:r>
              <a:rPr lang="en-US" dirty="0" err="1"/>
              <a:t>đồng</a:t>
            </a:r>
            <a:r>
              <a:rPr lang="en-US" dirty="0"/>
              <a:t> </a:t>
            </a:r>
            <a:r>
              <a:rPr lang="en-US" dirty="0" err="1"/>
              <a:t>nhất</a:t>
            </a:r>
            <a:r>
              <a:rPr lang="en-US" dirty="0"/>
              <a:t> </a:t>
            </a:r>
            <a:r>
              <a:rPr lang="en-US" dirty="0" err="1"/>
              <a:t>từ</a:t>
            </a:r>
            <a:r>
              <a:rPr lang="en-US" dirty="0"/>
              <a:t> </a:t>
            </a:r>
            <a:r>
              <a:rPr lang="en-US" dirty="0" err="1"/>
              <a:t>trái</a:t>
            </a:r>
            <a:r>
              <a:rPr lang="en-US" dirty="0"/>
              <a:t> sang </a:t>
            </a:r>
            <a:r>
              <a:rPr lang="en-US" dirty="0" err="1"/>
              <a:t>phải</a:t>
            </a:r>
            <a:r>
              <a:rPr lang="en-US" dirty="0"/>
              <a:t>.</a:t>
            </a:r>
          </a:p>
          <a:p>
            <a:r>
              <a:rPr lang="en-US" dirty="0" err="1"/>
              <a:t>Đề</a:t>
            </a:r>
            <a:r>
              <a:rPr lang="en-US" dirty="0"/>
              <a:t> </a:t>
            </a:r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chỗ</a:t>
            </a:r>
            <a:r>
              <a:rPr lang="en-US" dirty="0"/>
              <a:t> </a:t>
            </a:r>
            <a:r>
              <a:rPr lang="en-US" dirty="0" err="1"/>
              <a:t>đậm</a:t>
            </a:r>
            <a:r>
              <a:rPr lang="en-US" dirty="0"/>
              <a:t> </a:t>
            </a:r>
            <a:r>
              <a:rPr lang="en-US" dirty="0" err="1"/>
              <a:t>chỗ</a:t>
            </a:r>
            <a:r>
              <a:rPr lang="en-US" dirty="0"/>
              <a:t> </a:t>
            </a:r>
            <a:r>
              <a:rPr lang="en-US" dirty="0" err="1"/>
              <a:t>th</a:t>
            </a:r>
            <a:r>
              <a:rPr lang="vi-VN" dirty="0"/>
              <a:t>ư</a:t>
            </a:r>
            <a:r>
              <a:rPr lang="en-US" dirty="0" err="1"/>
              <a:t>ờng</a:t>
            </a:r>
            <a:r>
              <a:rPr lang="en-US" dirty="0"/>
              <a:t>, </a:t>
            </a:r>
            <a:r>
              <a:rPr lang="en-US" dirty="0" err="1"/>
              <a:t>cần</a:t>
            </a:r>
            <a:r>
              <a:rPr lang="en-US" dirty="0"/>
              <a:t> </a:t>
            </a:r>
            <a:r>
              <a:rPr lang="en-US" dirty="0" err="1"/>
              <a:t>chỉnh</a:t>
            </a:r>
            <a:r>
              <a:rPr lang="en-US" dirty="0"/>
              <a:t> </a:t>
            </a:r>
            <a:r>
              <a:rPr lang="en-US" dirty="0" err="1"/>
              <a:t>lại</a:t>
            </a:r>
            <a:r>
              <a:rPr lang="en-US" dirty="0"/>
              <a:t> </a:t>
            </a:r>
            <a:r>
              <a:rPr lang="en-US" dirty="0" err="1"/>
              <a:t>cho</a:t>
            </a:r>
            <a:r>
              <a:rPr lang="en-US" dirty="0"/>
              <a:t> </a:t>
            </a:r>
            <a:r>
              <a:rPr lang="en-US" dirty="0" err="1"/>
              <a:t>đồng</a:t>
            </a:r>
            <a:r>
              <a:rPr lang="en-US" dirty="0"/>
              <a:t> </a:t>
            </a:r>
            <a:r>
              <a:rPr lang="en-US" dirty="0" err="1"/>
              <a:t>nhất</a:t>
            </a:r>
            <a:endParaRPr lang="en-US" dirty="0"/>
          </a:p>
          <a:p>
            <a:r>
              <a:rPr lang="en-US" dirty="0" err="1"/>
              <a:t>Đề</a:t>
            </a:r>
            <a:r>
              <a:rPr lang="en-US" dirty="0"/>
              <a:t> </a:t>
            </a:r>
            <a:r>
              <a:rPr lang="en-US" dirty="0" err="1"/>
              <a:t>một</a:t>
            </a:r>
            <a:r>
              <a:rPr lang="en-US" dirty="0"/>
              <a:t> </a:t>
            </a:r>
            <a:r>
              <a:rPr lang="en-US" dirty="0" err="1"/>
              <a:t>kiểu</a:t>
            </a:r>
            <a:r>
              <a:rPr lang="en-US" dirty="0"/>
              <a:t>, </a:t>
            </a:r>
            <a:r>
              <a:rPr lang="en-US" dirty="0" err="1"/>
              <a:t>lời</a:t>
            </a:r>
            <a:r>
              <a:rPr lang="en-US" dirty="0"/>
              <a:t> </a:t>
            </a:r>
            <a:r>
              <a:rPr lang="en-US" dirty="0" err="1"/>
              <a:t>giải</a:t>
            </a:r>
            <a:r>
              <a:rPr lang="en-US" dirty="0"/>
              <a:t> </a:t>
            </a:r>
            <a:r>
              <a:rPr lang="en-US" dirty="0" err="1"/>
              <a:t>lại</a:t>
            </a:r>
            <a:r>
              <a:rPr lang="en-US" dirty="0"/>
              <a:t> </a:t>
            </a:r>
            <a:r>
              <a:rPr lang="en-US" dirty="0" err="1"/>
              <a:t>không</a:t>
            </a:r>
            <a:r>
              <a:rPr lang="en-US" dirty="0"/>
              <a:t> </a:t>
            </a:r>
            <a:r>
              <a:rPr lang="en-US" dirty="0" err="1"/>
              <a:t>đúng</a:t>
            </a:r>
            <a:r>
              <a:rPr lang="en-US" dirty="0"/>
              <a:t> </a:t>
            </a:r>
            <a:r>
              <a:rPr lang="en-US" dirty="0" err="1"/>
              <a:t>đề</a:t>
            </a:r>
            <a:r>
              <a:rPr lang="en-US" dirty="0"/>
              <a:t>.</a:t>
            </a:r>
          </a:p>
          <a:p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ph</a:t>
            </a:r>
            <a:r>
              <a:rPr lang="vi-VN" dirty="0"/>
              <a:t>ư</a:t>
            </a:r>
            <a:r>
              <a:rPr lang="en-US" dirty="0" err="1"/>
              <a:t>ơng</a:t>
            </a:r>
            <a:r>
              <a:rPr lang="en-US" dirty="0"/>
              <a:t> </a:t>
            </a:r>
            <a:r>
              <a:rPr lang="en-US" dirty="0" err="1"/>
              <a:t>án</a:t>
            </a:r>
            <a:r>
              <a:rPr lang="en-US" dirty="0"/>
              <a:t> </a:t>
            </a:r>
            <a:r>
              <a:rPr lang="en-US" dirty="0" err="1"/>
              <a:t>đều</a:t>
            </a:r>
            <a:r>
              <a:rPr lang="en-US" dirty="0"/>
              <a:t> </a:t>
            </a:r>
            <a:r>
              <a:rPr lang="en-US" dirty="0" err="1"/>
              <a:t>giống</a:t>
            </a:r>
            <a:r>
              <a:rPr lang="en-US" dirty="0"/>
              <a:t> </a:t>
            </a:r>
            <a:r>
              <a:rPr lang="en-US" dirty="0" err="1"/>
              <a:t>nhau</a:t>
            </a:r>
            <a:r>
              <a:rPr lang="en-US" dirty="0"/>
              <a:t>.</a:t>
            </a:r>
          </a:p>
          <a:p>
            <a:r>
              <a:rPr lang="en-US" dirty="0" err="1"/>
              <a:t>Không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ph</a:t>
            </a:r>
            <a:r>
              <a:rPr lang="vi-VN" dirty="0"/>
              <a:t>ư</a:t>
            </a:r>
            <a:r>
              <a:rPr lang="en-US" dirty="0" err="1"/>
              <a:t>ơng</a:t>
            </a:r>
            <a:r>
              <a:rPr lang="en-US" dirty="0"/>
              <a:t> </a:t>
            </a:r>
            <a:r>
              <a:rPr lang="en-US" dirty="0" err="1"/>
              <a:t>án</a:t>
            </a:r>
            <a:r>
              <a:rPr lang="en-US" dirty="0"/>
              <a:t> </a:t>
            </a:r>
            <a:r>
              <a:rPr lang="en-US" dirty="0" err="1"/>
              <a:t>đúng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EA8B73-FCCD-4D4C-BC4E-0CE5120A1B5B}" type="slidenum">
              <a:rPr lang="en-US" smtClean="0"/>
              <a:pPr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2718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dirty="0"/>
                  <a:t>.</a:t>
                </a:r>
                <a:r>
                  <a:rPr lang="en-US" dirty="0" err="1"/>
                  <a:t>Nên</a:t>
                </a:r>
                <a:r>
                  <a:rPr lang="en-US" dirty="0"/>
                  <a:t> </a:t>
                </a:r>
                <a:r>
                  <a:rPr lang="en-US" dirty="0" err="1"/>
                  <a:t>đảo</a:t>
                </a:r>
                <a:r>
                  <a:rPr lang="en-US" dirty="0"/>
                  <a:t> </a:t>
                </a:r>
                <a:r>
                  <a:rPr lang="en-US" dirty="0" err="1"/>
                  <a:t>lại</a:t>
                </a:r>
                <a:r>
                  <a:rPr lang="en-US" dirty="0"/>
                  <a:t> </a:t>
                </a:r>
                <a:r>
                  <a:rPr lang="en-US" dirty="0" err="1"/>
                  <a:t>tử</a:t>
                </a:r>
                <a:r>
                  <a:rPr lang="en-US" dirty="0"/>
                  <a:t> </a:t>
                </a:r>
                <a:r>
                  <a:rPr lang="en-US" dirty="0" err="1"/>
                  <a:t>mẫu</a:t>
                </a:r>
                <a:r>
                  <a:rPr lang="en-US" dirty="0"/>
                  <a:t> </a:t>
                </a:r>
                <a:r>
                  <a:rPr lang="en-US" dirty="0" err="1"/>
                  <a:t>giống</a:t>
                </a:r>
                <a:r>
                  <a:rPr lang="en-US" dirty="0"/>
                  <a:t> SGK </a:t>
                </a:r>
                <a:r>
                  <a:rPr lang="en-US" dirty="0" err="1"/>
                  <a:t>cho</a:t>
                </a:r>
                <a:r>
                  <a:rPr lang="en-US" dirty="0"/>
                  <a:t> HS </a:t>
                </a:r>
                <a:r>
                  <a:rPr lang="en-US" dirty="0" err="1"/>
                  <a:t>dễ</a:t>
                </a:r>
                <a:r>
                  <a:rPr lang="en-US" dirty="0"/>
                  <a:t> </a:t>
                </a:r>
                <a:r>
                  <a:rPr lang="en-US" dirty="0" err="1"/>
                  <a:t>theo</a:t>
                </a:r>
                <a:r>
                  <a:rPr lang="en-US" dirty="0"/>
                  <a:t> </a:t>
                </a:r>
                <a:r>
                  <a:rPr lang="en-US" dirty="0" err="1"/>
                  <a:t>dõi</a:t>
                </a:r>
                <a:r>
                  <a:rPr lang="en-US" dirty="0"/>
                  <a:t>. </a:t>
                </a:r>
                <a:r>
                  <a:rPr lang="en-US" dirty="0" err="1"/>
                  <a:t>Chỗ</a:t>
                </a:r>
                <a:r>
                  <a:rPr lang="en-US" dirty="0"/>
                  <a:t> </a:t>
                </a:r>
                <a:r>
                  <a:rPr lang="en-US" dirty="0" err="1"/>
                  <a:t>nhận</a:t>
                </a:r>
                <a:r>
                  <a:rPr lang="en-US" dirty="0"/>
                  <a:t> </a:t>
                </a:r>
                <a:r>
                  <a:rPr lang="en-US" dirty="0" err="1"/>
                  <a:t>xét</a:t>
                </a:r>
                <a:r>
                  <a:rPr lang="en-US" dirty="0"/>
                  <a:t> </a:t>
                </a:r>
                <a:r>
                  <a:rPr lang="en-US" dirty="0" err="1"/>
                  <a:t>ch</a:t>
                </a:r>
                <a:r>
                  <a:rPr lang="vi-VN" dirty="0"/>
                  <a:t>ư</a:t>
                </a:r>
                <a:r>
                  <a:rPr lang="en-US" dirty="0"/>
                  <a:t>a </a:t>
                </a:r>
                <a:r>
                  <a:rPr lang="en-US" dirty="0" err="1"/>
                  <a:t>đúng</a:t>
                </a:r>
                <a:r>
                  <a:rPr lang="en-US" dirty="0"/>
                  <a:t> . </a:t>
                </a:r>
                <a:r>
                  <a:rPr lang="en-US" dirty="0" err="1"/>
                  <a:t>Phải</a:t>
                </a:r>
                <a:r>
                  <a:rPr lang="en-US" dirty="0"/>
                  <a:t> </a:t>
                </a:r>
                <a:r>
                  <a:rPr lang="en-US" dirty="0" err="1"/>
                  <a:t>thay</a:t>
                </a:r>
                <a:r>
                  <a:rPr lang="en-US" dirty="0"/>
                  <a:t> </a:t>
                </a:r>
                <a:r>
                  <a:rPr lang="en-US" dirty="0" err="1"/>
                  <a:t>là</a:t>
                </a:r>
                <a:r>
                  <a:rPr lang="en-US" dirty="0"/>
                  <a:t> “ Th</a:t>
                </a:r>
                <a:r>
                  <a:rPr lang="vi-VN" dirty="0"/>
                  <a:t>ư</a:t>
                </a:r>
                <a:r>
                  <a:rPr lang="en-US" dirty="0" err="1"/>
                  <a:t>ơng</a:t>
                </a:r>
                <a:r>
                  <a:rPr lang="en-US" dirty="0"/>
                  <a:t> ….” </a:t>
                </a:r>
                <a:r>
                  <a:rPr lang="en-US" dirty="0" err="1"/>
                  <a:t>nh</a:t>
                </a:r>
                <a:r>
                  <a:rPr lang="vi-VN" dirty="0"/>
                  <a:t>ư</a:t>
                </a:r>
                <a:r>
                  <a:rPr lang="en-US" dirty="0"/>
                  <a:t> </a:t>
                </a:r>
                <a:r>
                  <a:rPr lang="en-US" dirty="0" err="1"/>
                  <a:t>sách</a:t>
                </a:r>
                <a:r>
                  <a:rPr lang="en-US" dirty="0"/>
                  <a:t> </a:t>
                </a:r>
                <a:r>
                  <a:rPr lang="en-US" dirty="0" err="1"/>
                  <a:t>giáo</a:t>
                </a:r>
                <a:r>
                  <a:rPr lang="en-US" dirty="0"/>
                  <a:t> khoa.</a:t>
                </a:r>
              </a:p>
              <a:p>
                <a:r>
                  <a:rPr lang="en-US" dirty="0" err="1"/>
                  <a:t>Số</a:t>
                </a:r>
                <a:r>
                  <a:rPr lang="en-US" dirty="0"/>
                  <a:t> </a:t>
                </a:r>
                <a:r>
                  <a:rPr lang="en-US" dirty="0" err="1"/>
                  <a:t>phức</a:t>
                </a:r>
                <a:r>
                  <a:rPr lang="en-US" dirty="0"/>
                  <a:t> </a:t>
                </a:r>
                <a:r>
                  <a:rPr lang="en-US" dirty="0" err="1"/>
                  <a:t>nghịch</a:t>
                </a:r>
                <a:r>
                  <a:rPr lang="en-US" dirty="0"/>
                  <a:t> </a:t>
                </a:r>
                <a:r>
                  <a:rPr lang="en-US" dirty="0" err="1"/>
                  <a:t>đảo</a:t>
                </a:r>
                <a:r>
                  <a:rPr lang="en-US" dirty="0"/>
                  <a:t> </a:t>
                </a:r>
                <a:r>
                  <a:rPr lang="en-US" dirty="0" err="1"/>
                  <a:t>không</a:t>
                </a:r>
                <a:r>
                  <a:rPr lang="en-US" dirty="0"/>
                  <a:t> đ</a:t>
                </a:r>
                <a:r>
                  <a:rPr lang="vi-VN" dirty="0"/>
                  <a:t>ư</a:t>
                </a:r>
                <a:r>
                  <a:rPr lang="en-US" dirty="0" err="1"/>
                  <a:t>ợc</a:t>
                </a:r>
                <a:r>
                  <a:rPr lang="en-US" dirty="0"/>
                  <a:t> </a:t>
                </a:r>
                <a:r>
                  <a:rPr lang="en-US" dirty="0" err="1"/>
                  <a:t>kí</a:t>
                </a:r>
                <a:r>
                  <a:rPr lang="en-US" dirty="0"/>
                  <a:t>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là</a:t>
                </a:r>
                <a:r>
                  <a:rPr lang="en-US" dirty="0"/>
                  <a:t> </a:t>
                </a:r>
                <a:r>
                  <a:rPr lang="en-US" baseline="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dirty="0"/>
                  <a:t>.</a:t>
                </a: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dirty="0"/>
                  <a:t>.</a:t>
                </a:r>
                <a:r>
                  <a:rPr lang="en-US" dirty="0" err="1"/>
                  <a:t>Nên</a:t>
                </a:r>
                <a:r>
                  <a:rPr lang="en-US" dirty="0"/>
                  <a:t> </a:t>
                </a:r>
                <a:r>
                  <a:rPr lang="en-US" dirty="0" err="1"/>
                  <a:t>đảo</a:t>
                </a:r>
                <a:r>
                  <a:rPr lang="en-US" dirty="0"/>
                  <a:t> </a:t>
                </a:r>
                <a:r>
                  <a:rPr lang="en-US" dirty="0" err="1"/>
                  <a:t>lại</a:t>
                </a:r>
                <a:r>
                  <a:rPr lang="en-US" dirty="0"/>
                  <a:t> </a:t>
                </a:r>
                <a:r>
                  <a:rPr lang="en-US" dirty="0" err="1"/>
                  <a:t>tử</a:t>
                </a:r>
                <a:r>
                  <a:rPr lang="en-US" dirty="0"/>
                  <a:t> </a:t>
                </a:r>
                <a:r>
                  <a:rPr lang="en-US" dirty="0" err="1"/>
                  <a:t>mẫu</a:t>
                </a:r>
                <a:r>
                  <a:rPr lang="en-US" dirty="0"/>
                  <a:t> </a:t>
                </a:r>
                <a:r>
                  <a:rPr lang="en-US" dirty="0" err="1"/>
                  <a:t>giống</a:t>
                </a:r>
                <a:r>
                  <a:rPr lang="en-US" dirty="0"/>
                  <a:t> SGK </a:t>
                </a:r>
                <a:r>
                  <a:rPr lang="en-US" dirty="0" err="1"/>
                  <a:t>cho</a:t>
                </a:r>
                <a:r>
                  <a:rPr lang="en-US" dirty="0"/>
                  <a:t> HS </a:t>
                </a:r>
                <a:r>
                  <a:rPr lang="en-US" dirty="0" err="1"/>
                  <a:t>dễ</a:t>
                </a:r>
                <a:r>
                  <a:rPr lang="en-US" dirty="0"/>
                  <a:t> </a:t>
                </a:r>
                <a:r>
                  <a:rPr lang="en-US" dirty="0" err="1"/>
                  <a:t>theo</a:t>
                </a:r>
                <a:r>
                  <a:rPr lang="en-US" dirty="0"/>
                  <a:t> </a:t>
                </a:r>
                <a:r>
                  <a:rPr lang="en-US" dirty="0" err="1"/>
                  <a:t>dõi</a:t>
                </a:r>
                <a:r>
                  <a:rPr lang="en-US" dirty="0"/>
                  <a:t>. </a:t>
                </a:r>
                <a:r>
                  <a:rPr lang="en-US" dirty="0" err="1"/>
                  <a:t>Chỗ</a:t>
                </a:r>
                <a:r>
                  <a:rPr lang="en-US" dirty="0"/>
                  <a:t> </a:t>
                </a:r>
                <a:r>
                  <a:rPr lang="en-US" dirty="0" err="1"/>
                  <a:t>nhận</a:t>
                </a:r>
                <a:r>
                  <a:rPr lang="en-US" dirty="0"/>
                  <a:t> </a:t>
                </a:r>
                <a:r>
                  <a:rPr lang="en-US" dirty="0" err="1"/>
                  <a:t>xét</a:t>
                </a:r>
                <a:r>
                  <a:rPr lang="en-US" dirty="0"/>
                  <a:t> </a:t>
                </a:r>
                <a:r>
                  <a:rPr lang="en-US" dirty="0" err="1"/>
                  <a:t>ch</a:t>
                </a:r>
                <a:r>
                  <a:rPr lang="vi-VN" dirty="0"/>
                  <a:t>ư</a:t>
                </a:r>
                <a:r>
                  <a:rPr lang="en-US" dirty="0"/>
                  <a:t>a </a:t>
                </a:r>
                <a:r>
                  <a:rPr lang="en-US" dirty="0" err="1"/>
                  <a:t>đúng</a:t>
                </a:r>
                <a:r>
                  <a:rPr lang="en-US" dirty="0"/>
                  <a:t> . </a:t>
                </a:r>
                <a:r>
                  <a:rPr lang="en-US" dirty="0" err="1"/>
                  <a:t>Phải</a:t>
                </a:r>
                <a:r>
                  <a:rPr lang="en-US" dirty="0"/>
                  <a:t> </a:t>
                </a:r>
                <a:r>
                  <a:rPr lang="en-US" dirty="0" err="1"/>
                  <a:t>thay</a:t>
                </a:r>
                <a:r>
                  <a:rPr lang="en-US" dirty="0"/>
                  <a:t> </a:t>
                </a:r>
                <a:r>
                  <a:rPr lang="en-US" dirty="0" err="1"/>
                  <a:t>là</a:t>
                </a:r>
                <a:r>
                  <a:rPr lang="en-US" dirty="0"/>
                  <a:t> “ Th</a:t>
                </a:r>
                <a:r>
                  <a:rPr lang="vi-VN" dirty="0"/>
                  <a:t>ư</a:t>
                </a:r>
                <a:r>
                  <a:rPr lang="en-US" dirty="0" err="1"/>
                  <a:t>ơng</a:t>
                </a:r>
                <a:r>
                  <a:rPr lang="en-US" dirty="0"/>
                  <a:t> ….” </a:t>
                </a:r>
                <a:r>
                  <a:rPr lang="en-US" dirty="0" err="1"/>
                  <a:t>nh</a:t>
                </a:r>
                <a:r>
                  <a:rPr lang="vi-VN" dirty="0"/>
                  <a:t>ư</a:t>
                </a:r>
                <a:r>
                  <a:rPr lang="en-US" dirty="0"/>
                  <a:t> </a:t>
                </a:r>
                <a:r>
                  <a:rPr lang="en-US" dirty="0" err="1"/>
                  <a:t>sách</a:t>
                </a:r>
                <a:r>
                  <a:rPr lang="en-US" dirty="0"/>
                  <a:t> </a:t>
                </a:r>
                <a:r>
                  <a:rPr lang="en-US" dirty="0" err="1"/>
                  <a:t>giáo</a:t>
                </a:r>
                <a:r>
                  <a:rPr lang="en-US" dirty="0"/>
                  <a:t> khoa.</a:t>
                </a:r>
              </a:p>
              <a:p>
                <a:r>
                  <a:rPr lang="en-US" dirty="0" err="1"/>
                  <a:t>Số</a:t>
                </a:r>
                <a:r>
                  <a:rPr lang="en-US" dirty="0"/>
                  <a:t> </a:t>
                </a:r>
                <a:r>
                  <a:rPr lang="en-US" dirty="0" err="1"/>
                  <a:t>phức</a:t>
                </a:r>
                <a:r>
                  <a:rPr lang="en-US" dirty="0"/>
                  <a:t> </a:t>
                </a:r>
                <a:r>
                  <a:rPr lang="en-US" dirty="0" err="1"/>
                  <a:t>nghịch</a:t>
                </a:r>
                <a:r>
                  <a:rPr lang="en-US" dirty="0"/>
                  <a:t> </a:t>
                </a:r>
                <a:r>
                  <a:rPr lang="en-US" dirty="0" err="1"/>
                  <a:t>đảo</a:t>
                </a:r>
                <a:r>
                  <a:rPr lang="en-US" dirty="0"/>
                  <a:t> </a:t>
                </a:r>
                <a:r>
                  <a:rPr lang="en-US" dirty="0" err="1"/>
                  <a:t>không</a:t>
                </a:r>
                <a:r>
                  <a:rPr lang="en-US" dirty="0"/>
                  <a:t> đ</a:t>
                </a:r>
                <a:r>
                  <a:rPr lang="vi-VN" dirty="0"/>
                  <a:t>ư</a:t>
                </a:r>
                <a:r>
                  <a:rPr lang="en-US" dirty="0" err="1"/>
                  <a:t>ợc</a:t>
                </a:r>
                <a:r>
                  <a:rPr lang="en-US" dirty="0"/>
                  <a:t> </a:t>
                </a:r>
                <a:r>
                  <a:rPr lang="en-US" dirty="0" err="1"/>
                  <a:t>kí</a:t>
                </a:r>
                <a:r>
                  <a:rPr lang="en-US" dirty="0"/>
                  <a:t>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là</a:t>
                </a:r>
                <a:r>
                  <a:rPr lang="en-US" dirty="0"/>
                  <a:t> </a:t>
                </a:r>
                <a:r>
                  <a:rPr lang="en-US" baseline="0" dirty="0"/>
                  <a:t> </a:t>
                </a:r>
                <a:r>
                  <a:rPr lang="en-US" b="0" i="0">
                    <a:latin typeface="Cambria Math" panose="02040503050406030204" pitchFamily="18" charset="0"/>
                  </a:rPr>
                  <a:t>𝑧^(−1)</a:t>
                </a:r>
                <a:r>
                  <a:rPr lang="en-US" dirty="0"/>
                  <a:t>.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EA8B73-FCCD-4D4C-BC4E-0CE5120A1B5B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485286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21772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Giữ</a:t>
            </a:r>
            <a:r>
              <a:rPr lang="en-US" dirty="0"/>
              <a:t> </a:t>
            </a:r>
            <a:r>
              <a:rPr lang="en-US" dirty="0" err="1"/>
              <a:t>lại</a:t>
            </a:r>
            <a:r>
              <a:rPr lang="en-US" dirty="0"/>
              <a:t> </a:t>
            </a:r>
            <a:r>
              <a:rPr lang="en-US" dirty="0" err="1"/>
              <a:t>từ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hiệu</a:t>
            </a:r>
            <a:r>
              <a:rPr lang="en-US" dirty="0"/>
              <a:t> </a:t>
            </a:r>
            <a:r>
              <a:rPr lang="en-US" dirty="0" err="1"/>
              <a:t>ứng</a:t>
            </a:r>
            <a:r>
              <a:rPr lang="en-US" dirty="0"/>
              <a:t> 4.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hiệu</a:t>
            </a:r>
            <a:r>
              <a:rPr lang="en-US" dirty="0"/>
              <a:t> </a:t>
            </a:r>
            <a:r>
              <a:rPr lang="en-US" dirty="0" err="1"/>
              <a:t>ứng</a:t>
            </a:r>
            <a:r>
              <a:rPr lang="en-US" dirty="0"/>
              <a:t> </a:t>
            </a:r>
            <a:r>
              <a:rPr lang="en-US" dirty="0" err="1"/>
              <a:t>dùng</a:t>
            </a:r>
            <a:r>
              <a:rPr lang="en-US" dirty="0"/>
              <a:t> </a:t>
            </a:r>
            <a:r>
              <a:rPr lang="en-US" dirty="0" err="1"/>
              <a:t>đồng</a:t>
            </a:r>
            <a:r>
              <a:rPr lang="en-US" dirty="0"/>
              <a:t> </a:t>
            </a:r>
            <a:r>
              <a:rPr lang="en-US" dirty="0" err="1"/>
              <a:t>nhất</a:t>
            </a:r>
            <a:r>
              <a:rPr lang="en-US" dirty="0"/>
              <a:t> </a:t>
            </a:r>
            <a:r>
              <a:rPr lang="en-US" dirty="0" err="1"/>
              <a:t>từ</a:t>
            </a:r>
            <a:r>
              <a:rPr lang="en-US" dirty="0"/>
              <a:t> </a:t>
            </a:r>
            <a:r>
              <a:rPr lang="en-US" dirty="0" err="1"/>
              <a:t>trái</a:t>
            </a:r>
            <a:r>
              <a:rPr lang="en-US" dirty="0"/>
              <a:t> sang </a:t>
            </a:r>
            <a:r>
              <a:rPr lang="en-US" dirty="0" err="1"/>
              <a:t>phải</a:t>
            </a:r>
            <a:r>
              <a:rPr lang="en-US" dirty="0"/>
              <a:t>.</a:t>
            </a:r>
          </a:p>
          <a:p>
            <a:pPr marL="0" marR="0" lvl="0" indent="0" algn="l" defTabSz="21772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Ph</a:t>
            </a:r>
            <a:r>
              <a:rPr lang="vi-VN" dirty="0"/>
              <a:t>ư</a:t>
            </a:r>
            <a:r>
              <a:rPr lang="en-US" dirty="0" err="1"/>
              <a:t>ơng</a:t>
            </a:r>
            <a:r>
              <a:rPr lang="en-US" dirty="0"/>
              <a:t> </a:t>
            </a:r>
            <a:r>
              <a:rPr lang="en-US" dirty="0" err="1"/>
              <a:t>án</a:t>
            </a:r>
            <a:r>
              <a:rPr lang="en-US" dirty="0"/>
              <a:t> </a:t>
            </a:r>
            <a:r>
              <a:rPr lang="en-US" dirty="0" err="1"/>
              <a:t>đúng</a:t>
            </a:r>
            <a:r>
              <a:rPr lang="en-US" dirty="0"/>
              <a:t> </a:t>
            </a:r>
            <a:r>
              <a:rPr lang="en-US" dirty="0" err="1"/>
              <a:t>là</a:t>
            </a:r>
            <a:r>
              <a:rPr lang="en-US" dirty="0"/>
              <a:t> A.</a:t>
            </a:r>
          </a:p>
          <a:p>
            <a:pPr marL="0" marR="0" lvl="0" indent="0" algn="l" defTabSz="21772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Tách</a:t>
            </a:r>
            <a:r>
              <a:rPr lang="en-US" dirty="0"/>
              <a:t> </a:t>
            </a:r>
            <a:r>
              <a:rPr lang="en-US" dirty="0" err="1"/>
              <a:t>hiệu</a:t>
            </a:r>
            <a:r>
              <a:rPr lang="en-US" dirty="0"/>
              <a:t> </a:t>
            </a:r>
            <a:r>
              <a:rPr lang="en-US" dirty="0" err="1"/>
              <a:t>ứng</a:t>
            </a:r>
            <a:r>
              <a:rPr lang="en-US" dirty="0"/>
              <a:t> 6 </a:t>
            </a:r>
            <a:r>
              <a:rPr lang="en-US" dirty="0" err="1"/>
              <a:t>thành</a:t>
            </a:r>
            <a:r>
              <a:rPr lang="en-US" dirty="0"/>
              <a:t> 2 </a:t>
            </a:r>
            <a:r>
              <a:rPr lang="en-US" dirty="0" err="1"/>
              <a:t>hiệu</a:t>
            </a:r>
            <a:r>
              <a:rPr lang="en-US" dirty="0"/>
              <a:t> </a:t>
            </a:r>
            <a:r>
              <a:rPr lang="en-US" dirty="0" err="1"/>
              <a:t>ứng</a:t>
            </a:r>
            <a:r>
              <a:rPr lang="en-US" dirty="0"/>
              <a:t>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EA8B73-FCCD-4D4C-BC4E-0CE5120A1B5B}" type="slidenum">
              <a:rPr lang="en-US" smtClean="0"/>
              <a:pPr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0186489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0" marR="0" lvl="0" indent="0" algn="l" defTabSz="21772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dirty="0"/>
                  <a:t>Giữ </a:t>
                </a:r>
                <a:r>
                  <a:rPr lang="en-US" dirty="0" err="1"/>
                  <a:t>lại</a:t>
                </a:r>
                <a:r>
                  <a:rPr lang="en-US" dirty="0"/>
                  <a:t> </a:t>
                </a:r>
                <a:r>
                  <a:rPr lang="en-US" dirty="0" err="1"/>
                  <a:t>từ</a:t>
                </a:r>
                <a:r>
                  <a:rPr lang="en-US" dirty="0"/>
                  <a:t> </a:t>
                </a:r>
                <a:r>
                  <a:rPr lang="en-US" dirty="0" err="1"/>
                  <a:t>các</a:t>
                </a:r>
                <a:r>
                  <a:rPr lang="en-US" dirty="0"/>
                  <a:t>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ứng</a:t>
                </a:r>
                <a:r>
                  <a:rPr lang="en-US" dirty="0"/>
                  <a:t> 4. </a:t>
                </a:r>
                <a:r>
                  <a:rPr lang="en-US" dirty="0" err="1"/>
                  <a:t>Các</a:t>
                </a:r>
                <a:r>
                  <a:rPr lang="en-US" dirty="0"/>
                  <a:t>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ứng</a:t>
                </a:r>
                <a:r>
                  <a:rPr lang="en-US" dirty="0"/>
                  <a:t> </a:t>
                </a:r>
                <a:r>
                  <a:rPr lang="en-US" dirty="0" err="1"/>
                  <a:t>dùng</a:t>
                </a:r>
                <a:r>
                  <a:rPr lang="en-US" dirty="0"/>
                  <a:t> </a:t>
                </a:r>
                <a:r>
                  <a:rPr lang="en-US" dirty="0" err="1"/>
                  <a:t>đồng</a:t>
                </a:r>
                <a:r>
                  <a:rPr lang="en-US" dirty="0"/>
                  <a:t> </a:t>
                </a:r>
                <a:r>
                  <a:rPr lang="en-US" dirty="0" err="1"/>
                  <a:t>nhất</a:t>
                </a:r>
                <a:r>
                  <a:rPr lang="en-US" dirty="0"/>
                  <a:t> </a:t>
                </a:r>
                <a:r>
                  <a:rPr lang="en-US" dirty="0" err="1"/>
                  <a:t>từ</a:t>
                </a:r>
                <a:r>
                  <a:rPr lang="en-US" dirty="0"/>
                  <a:t> </a:t>
                </a:r>
                <a:r>
                  <a:rPr lang="en-US" dirty="0" err="1"/>
                  <a:t>trái</a:t>
                </a:r>
                <a:r>
                  <a:rPr lang="en-US" dirty="0"/>
                  <a:t> sang </a:t>
                </a:r>
                <a:r>
                  <a:rPr lang="en-US" dirty="0" err="1"/>
                  <a:t>phải</a:t>
                </a:r>
                <a:r>
                  <a:rPr lang="en-US" dirty="0"/>
                  <a:t>.</a:t>
                </a:r>
              </a:p>
              <a:p>
                <a:pPr marL="0" marR="0" lvl="0" indent="0" algn="l" defTabSz="21772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dirty="0" err="1"/>
                  <a:t>Viết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</m:acc>
                  </m:oMath>
                </a14:m>
                <a:r>
                  <a:rPr lang="en-US" dirty="0"/>
                  <a:t> </a:t>
                </a:r>
                <a:r>
                  <a:rPr lang="en-US" dirty="0" err="1"/>
                  <a:t>sai</a:t>
                </a:r>
                <a:r>
                  <a:rPr lang="en-US" baseline="0" dirty="0"/>
                  <a:t> ở </a:t>
                </a:r>
                <a:r>
                  <a:rPr lang="en-US" baseline="0" dirty="0" err="1"/>
                  <a:t>hiệu</a:t>
                </a:r>
                <a:r>
                  <a:rPr lang="en-US" baseline="0" dirty="0"/>
                  <a:t> </a:t>
                </a:r>
                <a:r>
                  <a:rPr lang="en-US" baseline="0" dirty="0" err="1"/>
                  <a:t>ứng</a:t>
                </a:r>
                <a:r>
                  <a:rPr lang="en-US" baseline="0" dirty="0"/>
                  <a:t> 5.</a:t>
                </a:r>
                <a:endParaRPr lang="en-US" dirty="0"/>
              </a:p>
              <a:p>
                <a:pPr marL="0" marR="0" lvl="0" indent="0" algn="l" defTabSz="21772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dirty="0" err="1"/>
                  <a:t>Tách</a:t>
                </a:r>
                <a:r>
                  <a:rPr lang="en-US" dirty="0"/>
                  <a:t> 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ứng</a:t>
                </a:r>
                <a:r>
                  <a:rPr lang="en-US" dirty="0"/>
                  <a:t> 6 </a:t>
                </a:r>
                <a:r>
                  <a:rPr lang="en-US" dirty="0" err="1"/>
                  <a:t>thảnh</a:t>
                </a:r>
                <a:r>
                  <a:rPr lang="en-US" dirty="0"/>
                  <a:t> 2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ứng</a:t>
                </a:r>
                <a:r>
                  <a:rPr lang="en-US" dirty="0"/>
                  <a:t>.</a:t>
                </a: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0" marR="0" lvl="0" indent="0" algn="l" defTabSz="21772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dirty="0"/>
                  <a:t>Giữ </a:t>
                </a:r>
                <a:r>
                  <a:rPr lang="en-US" dirty="0" err="1"/>
                  <a:t>lại</a:t>
                </a:r>
                <a:r>
                  <a:rPr lang="en-US" dirty="0"/>
                  <a:t> </a:t>
                </a:r>
                <a:r>
                  <a:rPr lang="en-US" dirty="0" err="1"/>
                  <a:t>từ</a:t>
                </a:r>
                <a:r>
                  <a:rPr lang="en-US" dirty="0"/>
                  <a:t> </a:t>
                </a:r>
                <a:r>
                  <a:rPr lang="en-US" dirty="0" err="1"/>
                  <a:t>các</a:t>
                </a:r>
                <a:r>
                  <a:rPr lang="en-US" dirty="0"/>
                  <a:t>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ứng</a:t>
                </a:r>
                <a:r>
                  <a:rPr lang="en-US" dirty="0"/>
                  <a:t> 4. </a:t>
                </a:r>
                <a:r>
                  <a:rPr lang="en-US" dirty="0" err="1"/>
                  <a:t>Các</a:t>
                </a:r>
                <a:r>
                  <a:rPr lang="en-US" dirty="0"/>
                  <a:t>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ứng</a:t>
                </a:r>
                <a:r>
                  <a:rPr lang="en-US" dirty="0"/>
                  <a:t> </a:t>
                </a:r>
                <a:r>
                  <a:rPr lang="en-US" dirty="0" err="1"/>
                  <a:t>dùng</a:t>
                </a:r>
                <a:r>
                  <a:rPr lang="en-US" dirty="0"/>
                  <a:t> </a:t>
                </a:r>
                <a:r>
                  <a:rPr lang="en-US" dirty="0" err="1"/>
                  <a:t>đồng</a:t>
                </a:r>
                <a:r>
                  <a:rPr lang="en-US" dirty="0"/>
                  <a:t> </a:t>
                </a:r>
                <a:r>
                  <a:rPr lang="en-US" dirty="0" err="1"/>
                  <a:t>nhất</a:t>
                </a:r>
                <a:r>
                  <a:rPr lang="en-US" dirty="0"/>
                  <a:t> </a:t>
                </a:r>
                <a:r>
                  <a:rPr lang="en-US" dirty="0" err="1"/>
                  <a:t>từ</a:t>
                </a:r>
                <a:r>
                  <a:rPr lang="en-US" dirty="0"/>
                  <a:t> </a:t>
                </a:r>
                <a:r>
                  <a:rPr lang="en-US" dirty="0" err="1"/>
                  <a:t>trái</a:t>
                </a:r>
                <a:r>
                  <a:rPr lang="en-US" dirty="0"/>
                  <a:t> sang </a:t>
                </a:r>
                <a:r>
                  <a:rPr lang="en-US" dirty="0" err="1"/>
                  <a:t>phải</a:t>
                </a:r>
                <a:r>
                  <a:rPr lang="en-US" dirty="0"/>
                  <a:t>.</a:t>
                </a:r>
              </a:p>
              <a:p>
                <a:pPr marL="0" marR="0" lvl="0" indent="0" algn="l" defTabSz="21772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dirty="0" err="1"/>
                  <a:t>Viết</a:t>
                </a:r>
                <a:r>
                  <a:rPr lang="en-US" dirty="0"/>
                  <a:t> </a:t>
                </a:r>
                <a:r>
                  <a:rPr lang="en-US" b="0" i="0">
                    <a:latin typeface="Cambria Math" panose="02040503050406030204" pitchFamily="18" charset="0"/>
                  </a:rPr>
                  <a:t>𝑧 ̅</a:t>
                </a:r>
                <a:r>
                  <a:rPr lang="en-US" dirty="0"/>
                  <a:t> </a:t>
                </a:r>
                <a:r>
                  <a:rPr lang="en-US" dirty="0" err="1"/>
                  <a:t>sai</a:t>
                </a:r>
                <a:r>
                  <a:rPr lang="en-US" baseline="0" dirty="0"/>
                  <a:t> ở </a:t>
                </a:r>
                <a:r>
                  <a:rPr lang="en-US" baseline="0" dirty="0" err="1"/>
                  <a:t>hiệu</a:t>
                </a:r>
                <a:r>
                  <a:rPr lang="en-US" baseline="0" dirty="0"/>
                  <a:t> </a:t>
                </a:r>
                <a:r>
                  <a:rPr lang="en-US" baseline="0" dirty="0" err="1"/>
                  <a:t>ứng</a:t>
                </a:r>
                <a:r>
                  <a:rPr lang="en-US" baseline="0" dirty="0"/>
                  <a:t> 5.</a:t>
                </a:r>
                <a:endParaRPr lang="en-US" dirty="0"/>
              </a:p>
              <a:p>
                <a:pPr marL="0" marR="0" lvl="0" indent="0" algn="l" defTabSz="21772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dirty="0" err="1"/>
                  <a:t>Tách</a:t>
                </a:r>
                <a:r>
                  <a:rPr lang="en-US" dirty="0"/>
                  <a:t> 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ứng</a:t>
                </a:r>
                <a:r>
                  <a:rPr lang="en-US" dirty="0"/>
                  <a:t> 6 </a:t>
                </a:r>
                <a:r>
                  <a:rPr lang="en-US" dirty="0" err="1"/>
                  <a:t>thảnh</a:t>
                </a:r>
                <a:r>
                  <a:rPr lang="en-US" dirty="0"/>
                  <a:t> 2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ứng</a:t>
                </a:r>
                <a:r>
                  <a:rPr lang="en-US" dirty="0"/>
                  <a:t>.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EA8B73-FCCD-4D4C-BC4E-0CE5120A1B5B}" type="slidenum">
              <a:rPr lang="en-US" smtClean="0"/>
              <a:pPr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0620403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21772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Giữ</a:t>
            </a:r>
            <a:r>
              <a:rPr lang="en-US" dirty="0"/>
              <a:t> </a:t>
            </a:r>
            <a:r>
              <a:rPr lang="en-US" dirty="0" err="1"/>
              <a:t>lại</a:t>
            </a:r>
            <a:r>
              <a:rPr lang="en-US" dirty="0"/>
              <a:t> </a:t>
            </a:r>
            <a:r>
              <a:rPr lang="en-US" dirty="0" err="1"/>
              <a:t>từ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hiệu</a:t>
            </a:r>
            <a:r>
              <a:rPr lang="en-US" dirty="0"/>
              <a:t> </a:t>
            </a:r>
            <a:r>
              <a:rPr lang="en-US" dirty="0" err="1"/>
              <a:t>ứng</a:t>
            </a:r>
            <a:r>
              <a:rPr lang="en-US" dirty="0"/>
              <a:t> 4.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hiệu</a:t>
            </a:r>
            <a:r>
              <a:rPr lang="en-US" dirty="0"/>
              <a:t> </a:t>
            </a:r>
            <a:r>
              <a:rPr lang="en-US" dirty="0" err="1"/>
              <a:t>ứng</a:t>
            </a:r>
            <a:r>
              <a:rPr lang="en-US" dirty="0"/>
              <a:t> </a:t>
            </a:r>
            <a:r>
              <a:rPr lang="en-US" dirty="0" err="1"/>
              <a:t>dùng</a:t>
            </a:r>
            <a:r>
              <a:rPr lang="en-US" dirty="0"/>
              <a:t> </a:t>
            </a:r>
            <a:r>
              <a:rPr lang="en-US" dirty="0" err="1"/>
              <a:t>đồng</a:t>
            </a:r>
            <a:r>
              <a:rPr lang="en-US" dirty="0"/>
              <a:t> </a:t>
            </a:r>
            <a:r>
              <a:rPr lang="en-US" dirty="0" err="1"/>
              <a:t>nhất</a:t>
            </a:r>
            <a:r>
              <a:rPr lang="en-US" dirty="0"/>
              <a:t> </a:t>
            </a:r>
            <a:r>
              <a:rPr lang="en-US" dirty="0" err="1"/>
              <a:t>từ</a:t>
            </a:r>
            <a:r>
              <a:rPr lang="en-US" dirty="0"/>
              <a:t> </a:t>
            </a:r>
            <a:r>
              <a:rPr lang="en-US" dirty="0" err="1"/>
              <a:t>trái</a:t>
            </a:r>
            <a:r>
              <a:rPr lang="en-US" dirty="0"/>
              <a:t> sang </a:t>
            </a:r>
            <a:r>
              <a:rPr lang="en-US" dirty="0" err="1"/>
              <a:t>phải</a:t>
            </a:r>
            <a:r>
              <a:rPr lang="en-US" dirty="0"/>
              <a:t>.</a:t>
            </a:r>
          </a:p>
          <a:p>
            <a:pPr marL="0" marR="0" lvl="0" indent="0" algn="l" defTabSz="21772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Hình</a:t>
            </a:r>
            <a:r>
              <a:rPr lang="en-US" dirty="0"/>
              <a:t> </a:t>
            </a:r>
            <a:r>
              <a:rPr lang="en-US" dirty="0" err="1"/>
              <a:t>vẽ</a:t>
            </a:r>
            <a:r>
              <a:rPr lang="en-US" dirty="0"/>
              <a:t> </a:t>
            </a:r>
            <a:r>
              <a:rPr lang="en-US" dirty="0" err="1"/>
              <a:t>bé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mờ</a:t>
            </a:r>
            <a:r>
              <a:rPr lang="en-US" dirty="0"/>
              <a:t>, </a:t>
            </a:r>
            <a:r>
              <a:rPr lang="en-US" dirty="0" err="1"/>
              <a:t>chiếu</a:t>
            </a:r>
            <a:r>
              <a:rPr lang="en-US" dirty="0"/>
              <a:t> </a:t>
            </a:r>
            <a:r>
              <a:rPr lang="en-US" dirty="0" err="1"/>
              <a:t>lên</a:t>
            </a:r>
            <a:r>
              <a:rPr lang="en-US" dirty="0"/>
              <a:t> </a:t>
            </a:r>
            <a:r>
              <a:rPr lang="en-US" dirty="0" err="1"/>
              <a:t>nhìn</a:t>
            </a:r>
            <a:r>
              <a:rPr lang="en-US" dirty="0"/>
              <a:t> </a:t>
            </a:r>
            <a:r>
              <a:rPr lang="en-US" dirty="0" err="1"/>
              <a:t>không</a:t>
            </a:r>
            <a:r>
              <a:rPr lang="en-US" dirty="0"/>
              <a:t> </a:t>
            </a:r>
            <a:r>
              <a:rPr lang="en-US" dirty="0" err="1"/>
              <a:t>rõ</a:t>
            </a:r>
            <a:r>
              <a:rPr lang="en-US" dirty="0"/>
              <a:t>.</a:t>
            </a:r>
          </a:p>
          <a:p>
            <a:pPr marL="0" marR="0" lvl="0" indent="0" algn="l" defTabSz="21772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Hiệu</a:t>
            </a:r>
            <a:r>
              <a:rPr lang="en-US" dirty="0"/>
              <a:t> </a:t>
            </a:r>
            <a:r>
              <a:rPr lang="en-US" dirty="0" err="1"/>
              <a:t>ứng</a:t>
            </a:r>
            <a:r>
              <a:rPr lang="en-US" dirty="0"/>
              <a:t> 8 </a:t>
            </a:r>
            <a:r>
              <a:rPr lang="en-US" dirty="0" err="1"/>
              <a:t>gõ</a:t>
            </a:r>
            <a:r>
              <a:rPr lang="en-US" dirty="0"/>
              <a:t> </a:t>
            </a:r>
            <a:r>
              <a:rPr lang="en-US" dirty="0" err="1"/>
              <a:t>sai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EA8B73-FCCD-4D4C-BC4E-0CE5120A1B5B}" type="slidenum">
              <a:rPr lang="en-US" smtClean="0"/>
              <a:pPr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046258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21772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Giữ</a:t>
            </a:r>
            <a:r>
              <a:rPr lang="en-US" dirty="0"/>
              <a:t> </a:t>
            </a:r>
            <a:r>
              <a:rPr lang="en-US" dirty="0" err="1"/>
              <a:t>lại</a:t>
            </a:r>
            <a:r>
              <a:rPr lang="en-US" dirty="0"/>
              <a:t> </a:t>
            </a:r>
            <a:r>
              <a:rPr lang="en-US" dirty="0" err="1"/>
              <a:t>từ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hiệu</a:t>
            </a:r>
            <a:r>
              <a:rPr lang="en-US" dirty="0"/>
              <a:t> </a:t>
            </a:r>
            <a:r>
              <a:rPr lang="en-US" dirty="0" err="1"/>
              <a:t>ứng</a:t>
            </a:r>
            <a:r>
              <a:rPr lang="en-US" dirty="0"/>
              <a:t> 4.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hiệu</a:t>
            </a:r>
            <a:r>
              <a:rPr lang="en-US" dirty="0"/>
              <a:t> </a:t>
            </a:r>
            <a:r>
              <a:rPr lang="en-US" dirty="0" err="1"/>
              <a:t>ứng</a:t>
            </a:r>
            <a:r>
              <a:rPr lang="en-US" dirty="0"/>
              <a:t> </a:t>
            </a:r>
            <a:r>
              <a:rPr lang="en-US" dirty="0" err="1"/>
              <a:t>dùng</a:t>
            </a:r>
            <a:r>
              <a:rPr lang="en-US" dirty="0"/>
              <a:t> </a:t>
            </a:r>
            <a:r>
              <a:rPr lang="en-US" dirty="0" err="1"/>
              <a:t>đồng</a:t>
            </a:r>
            <a:r>
              <a:rPr lang="en-US" dirty="0"/>
              <a:t> </a:t>
            </a:r>
            <a:r>
              <a:rPr lang="en-US" dirty="0" err="1"/>
              <a:t>nhất</a:t>
            </a:r>
            <a:r>
              <a:rPr lang="en-US" dirty="0"/>
              <a:t> </a:t>
            </a:r>
            <a:r>
              <a:rPr lang="en-US" dirty="0" err="1"/>
              <a:t>từ</a:t>
            </a:r>
            <a:r>
              <a:rPr lang="en-US" dirty="0"/>
              <a:t> </a:t>
            </a:r>
            <a:r>
              <a:rPr lang="en-US" dirty="0" err="1"/>
              <a:t>trái</a:t>
            </a:r>
            <a:r>
              <a:rPr lang="en-US" dirty="0"/>
              <a:t> sang </a:t>
            </a:r>
            <a:r>
              <a:rPr lang="en-US" dirty="0" err="1"/>
              <a:t>phải</a:t>
            </a:r>
            <a:r>
              <a:rPr lang="en-US" dirty="0"/>
              <a:t>.</a:t>
            </a:r>
          </a:p>
          <a:p>
            <a:pPr marL="0" marR="0" lvl="0" indent="0" algn="l" defTabSz="21772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Hình</a:t>
            </a:r>
            <a:r>
              <a:rPr lang="en-US" dirty="0"/>
              <a:t> </a:t>
            </a:r>
            <a:r>
              <a:rPr lang="en-US" dirty="0" err="1"/>
              <a:t>vẽ</a:t>
            </a:r>
            <a:r>
              <a:rPr lang="en-US" dirty="0"/>
              <a:t> </a:t>
            </a:r>
            <a:r>
              <a:rPr lang="en-US" dirty="0" err="1"/>
              <a:t>bé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mờ</a:t>
            </a:r>
            <a:r>
              <a:rPr lang="en-US" dirty="0"/>
              <a:t>, </a:t>
            </a:r>
            <a:r>
              <a:rPr lang="en-US" dirty="0" err="1"/>
              <a:t>chiếu</a:t>
            </a:r>
            <a:r>
              <a:rPr lang="en-US" dirty="0"/>
              <a:t> </a:t>
            </a:r>
            <a:r>
              <a:rPr lang="en-US" dirty="0" err="1"/>
              <a:t>lên</a:t>
            </a:r>
            <a:r>
              <a:rPr lang="en-US" dirty="0"/>
              <a:t> </a:t>
            </a:r>
            <a:r>
              <a:rPr lang="en-US" dirty="0" err="1"/>
              <a:t>nhìn</a:t>
            </a:r>
            <a:r>
              <a:rPr lang="en-US" dirty="0"/>
              <a:t> </a:t>
            </a:r>
            <a:r>
              <a:rPr lang="en-US" dirty="0" err="1"/>
              <a:t>không</a:t>
            </a:r>
            <a:r>
              <a:rPr lang="en-US" dirty="0"/>
              <a:t> </a:t>
            </a:r>
            <a:r>
              <a:rPr lang="en-US" dirty="0" err="1"/>
              <a:t>rõ</a:t>
            </a:r>
            <a:r>
              <a:rPr lang="en-US" dirty="0"/>
              <a:t>.</a:t>
            </a:r>
          </a:p>
          <a:p>
            <a:pPr marL="0" marR="0" lvl="0" indent="0" algn="l" defTabSz="21772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Hiệu</a:t>
            </a:r>
            <a:r>
              <a:rPr lang="en-US" dirty="0"/>
              <a:t> </a:t>
            </a:r>
            <a:r>
              <a:rPr lang="en-US" dirty="0" err="1"/>
              <a:t>ứng</a:t>
            </a:r>
            <a:r>
              <a:rPr lang="en-US" dirty="0"/>
              <a:t> 8 </a:t>
            </a:r>
            <a:r>
              <a:rPr lang="en-US" dirty="0" err="1"/>
              <a:t>gõ</a:t>
            </a:r>
            <a:r>
              <a:rPr lang="en-US" dirty="0"/>
              <a:t> </a:t>
            </a:r>
            <a:r>
              <a:rPr lang="en-US" dirty="0" err="1"/>
              <a:t>sai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EA8B73-FCCD-4D4C-BC4E-0CE5120A1B5B}" type="slidenum">
              <a:rPr lang="en-US" smtClean="0"/>
              <a:pPr/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3444819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21772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Không</a:t>
            </a:r>
            <a:r>
              <a:rPr lang="en-US" dirty="0"/>
              <a:t> </a:t>
            </a:r>
            <a:r>
              <a:rPr lang="en-US" dirty="0" err="1"/>
              <a:t>hiểu</a:t>
            </a:r>
            <a:r>
              <a:rPr lang="en-US" dirty="0"/>
              <a:t> </a:t>
            </a:r>
            <a:r>
              <a:rPr lang="en-US" dirty="0" err="1"/>
              <a:t>câu</a:t>
            </a:r>
            <a:r>
              <a:rPr lang="en-US" dirty="0"/>
              <a:t> 5 </a:t>
            </a:r>
            <a:r>
              <a:rPr lang="en-US" dirty="0" err="1"/>
              <a:t>này</a:t>
            </a:r>
            <a:r>
              <a:rPr lang="en-US" dirty="0"/>
              <a:t> </a:t>
            </a:r>
            <a:r>
              <a:rPr lang="en-US" dirty="0" err="1"/>
              <a:t>định</a:t>
            </a:r>
            <a:r>
              <a:rPr lang="en-US" dirty="0"/>
              <a:t> </a:t>
            </a:r>
            <a:r>
              <a:rPr lang="en-US" dirty="0" err="1"/>
              <a:t>cho</a:t>
            </a:r>
            <a:r>
              <a:rPr lang="en-US" dirty="0"/>
              <a:t> </a:t>
            </a:r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kiểu</a:t>
            </a:r>
            <a:r>
              <a:rPr lang="en-US" dirty="0"/>
              <a:t> </a:t>
            </a:r>
            <a:r>
              <a:rPr lang="en-US" dirty="0" err="1"/>
              <a:t>gì</a:t>
            </a:r>
            <a:r>
              <a:rPr lang="en-US" dirty="0"/>
              <a:t>. </a:t>
            </a:r>
            <a:r>
              <a:rPr lang="en-US" dirty="0" err="1"/>
              <a:t>Câu</a:t>
            </a:r>
            <a:r>
              <a:rPr lang="en-US" dirty="0"/>
              <a:t> </a:t>
            </a:r>
            <a:r>
              <a:rPr lang="en-US" dirty="0" err="1"/>
              <a:t>ch</a:t>
            </a:r>
            <a:r>
              <a:rPr lang="vi-VN" dirty="0"/>
              <a:t>ư</a:t>
            </a:r>
            <a:r>
              <a:rPr lang="en-US" dirty="0"/>
              <a:t>a </a:t>
            </a:r>
            <a:r>
              <a:rPr lang="en-US" dirty="0" err="1"/>
              <a:t>hoàn</a:t>
            </a:r>
            <a:r>
              <a:rPr lang="en-US" dirty="0"/>
              <a:t> </a:t>
            </a:r>
            <a:r>
              <a:rPr lang="en-US" dirty="0" err="1"/>
              <a:t>thiện</a:t>
            </a:r>
            <a:r>
              <a:rPr lang="en-US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EA8B73-FCCD-4D4C-BC4E-0CE5120A1B5B}" type="slidenum">
              <a:rPr lang="en-US" smtClean="0"/>
              <a:pPr/>
              <a:t>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042440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21772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Không</a:t>
            </a:r>
            <a:r>
              <a:rPr lang="en-US" dirty="0"/>
              <a:t> </a:t>
            </a:r>
            <a:r>
              <a:rPr lang="en-US" dirty="0" err="1"/>
              <a:t>hiểu</a:t>
            </a:r>
            <a:r>
              <a:rPr lang="en-US" dirty="0"/>
              <a:t> </a:t>
            </a:r>
            <a:r>
              <a:rPr lang="en-US" dirty="0" err="1"/>
              <a:t>câu</a:t>
            </a:r>
            <a:r>
              <a:rPr lang="en-US" dirty="0"/>
              <a:t> 5 </a:t>
            </a:r>
            <a:r>
              <a:rPr lang="en-US" dirty="0" err="1"/>
              <a:t>này</a:t>
            </a:r>
            <a:r>
              <a:rPr lang="en-US" dirty="0"/>
              <a:t> </a:t>
            </a:r>
            <a:r>
              <a:rPr lang="en-US" dirty="0" err="1"/>
              <a:t>định</a:t>
            </a:r>
            <a:r>
              <a:rPr lang="en-US" dirty="0"/>
              <a:t> </a:t>
            </a:r>
            <a:r>
              <a:rPr lang="en-US" dirty="0" err="1"/>
              <a:t>cho</a:t>
            </a:r>
            <a:r>
              <a:rPr lang="en-US" dirty="0"/>
              <a:t> </a:t>
            </a:r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kiểu</a:t>
            </a:r>
            <a:r>
              <a:rPr lang="en-US" dirty="0"/>
              <a:t> </a:t>
            </a:r>
            <a:r>
              <a:rPr lang="en-US" dirty="0" err="1"/>
              <a:t>gì</a:t>
            </a:r>
            <a:r>
              <a:rPr lang="en-US" dirty="0"/>
              <a:t>. </a:t>
            </a:r>
            <a:r>
              <a:rPr lang="en-US" dirty="0" err="1"/>
              <a:t>Câu</a:t>
            </a:r>
            <a:r>
              <a:rPr lang="en-US" dirty="0"/>
              <a:t> </a:t>
            </a:r>
            <a:r>
              <a:rPr lang="en-US" dirty="0" err="1"/>
              <a:t>ch</a:t>
            </a:r>
            <a:r>
              <a:rPr lang="vi-VN" dirty="0"/>
              <a:t>ư</a:t>
            </a:r>
            <a:r>
              <a:rPr lang="en-US" dirty="0"/>
              <a:t>a </a:t>
            </a:r>
            <a:r>
              <a:rPr lang="en-US" dirty="0" err="1"/>
              <a:t>hoàn</a:t>
            </a:r>
            <a:r>
              <a:rPr lang="en-US" dirty="0"/>
              <a:t> </a:t>
            </a:r>
            <a:r>
              <a:rPr lang="en-US" dirty="0" err="1"/>
              <a:t>thiện</a:t>
            </a:r>
            <a:r>
              <a:rPr lang="en-US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EA8B73-FCCD-4D4C-BC4E-0CE5120A1B5B}" type="slidenum">
              <a:rPr lang="en-US" smtClean="0"/>
              <a:pPr/>
              <a:t>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6220835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21772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Không</a:t>
            </a:r>
            <a:r>
              <a:rPr lang="en-US" dirty="0"/>
              <a:t> </a:t>
            </a:r>
            <a:r>
              <a:rPr lang="en-US" dirty="0" err="1"/>
              <a:t>hiểu</a:t>
            </a:r>
            <a:r>
              <a:rPr lang="en-US" dirty="0"/>
              <a:t> </a:t>
            </a:r>
            <a:r>
              <a:rPr lang="en-US" dirty="0" err="1"/>
              <a:t>câu</a:t>
            </a:r>
            <a:r>
              <a:rPr lang="en-US" dirty="0"/>
              <a:t> 5 </a:t>
            </a:r>
            <a:r>
              <a:rPr lang="en-US" dirty="0" err="1"/>
              <a:t>này</a:t>
            </a:r>
            <a:r>
              <a:rPr lang="en-US" dirty="0"/>
              <a:t> </a:t>
            </a:r>
            <a:r>
              <a:rPr lang="en-US" dirty="0" err="1"/>
              <a:t>định</a:t>
            </a:r>
            <a:r>
              <a:rPr lang="en-US" dirty="0"/>
              <a:t> </a:t>
            </a:r>
            <a:r>
              <a:rPr lang="en-US" dirty="0" err="1"/>
              <a:t>cho</a:t>
            </a:r>
            <a:r>
              <a:rPr lang="en-US" dirty="0"/>
              <a:t> </a:t>
            </a:r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kiểu</a:t>
            </a:r>
            <a:r>
              <a:rPr lang="en-US" dirty="0"/>
              <a:t> </a:t>
            </a:r>
            <a:r>
              <a:rPr lang="en-US" dirty="0" err="1"/>
              <a:t>gì</a:t>
            </a:r>
            <a:r>
              <a:rPr lang="en-US" dirty="0"/>
              <a:t>. </a:t>
            </a:r>
            <a:r>
              <a:rPr lang="en-US" dirty="0" err="1"/>
              <a:t>Câu</a:t>
            </a:r>
            <a:r>
              <a:rPr lang="en-US" dirty="0"/>
              <a:t> </a:t>
            </a:r>
            <a:r>
              <a:rPr lang="en-US" dirty="0" err="1"/>
              <a:t>ch</a:t>
            </a:r>
            <a:r>
              <a:rPr lang="vi-VN" dirty="0"/>
              <a:t>ư</a:t>
            </a:r>
            <a:r>
              <a:rPr lang="en-US" dirty="0"/>
              <a:t>a </a:t>
            </a:r>
            <a:r>
              <a:rPr lang="en-US" dirty="0" err="1"/>
              <a:t>hoàn</a:t>
            </a:r>
            <a:r>
              <a:rPr lang="en-US" dirty="0"/>
              <a:t> </a:t>
            </a:r>
            <a:r>
              <a:rPr lang="en-US" dirty="0" err="1"/>
              <a:t>thiện</a:t>
            </a:r>
            <a:r>
              <a:rPr lang="en-US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EA8B73-FCCD-4D4C-BC4E-0CE5120A1B5B}" type="slidenum">
              <a:rPr lang="en-US" smtClean="0"/>
              <a:pPr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8819432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21772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Không</a:t>
            </a:r>
            <a:r>
              <a:rPr lang="en-US" dirty="0"/>
              <a:t> </a:t>
            </a:r>
            <a:r>
              <a:rPr lang="en-US" dirty="0" err="1"/>
              <a:t>hiểu</a:t>
            </a:r>
            <a:r>
              <a:rPr lang="en-US" dirty="0"/>
              <a:t> </a:t>
            </a:r>
            <a:r>
              <a:rPr lang="en-US" dirty="0" err="1"/>
              <a:t>câu</a:t>
            </a:r>
            <a:r>
              <a:rPr lang="en-US" dirty="0"/>
              <a:t> 5 </a:t>
            </a:r>
            <a:r>
              <a:rPr lang="en-US" dirty="0" err="1"/>
              <a:t>này</a:t>
            </a:r>
            <a:r>
              <a:rPr lang="en-US" dirty="0"/>
              <a:t> </a:t>
            </a:r>
            <a:r>
              <a:rPr lang="en-US" dirty="0" err="1"/>
              <a:t>định</a:t>
            </a:r>
            <a:r>
              <a:rPr lang="en-US" dirty="0"/>
              <a:t> </a:t>
            </a:r>
            <a:r>
              <a:rPr lang="en-US" dirty="0" err="1"/>
              <a:t>cho</a:t>
            </a:r>
            <a:r>
              <a:rPr lang="en-US" dirty="0"/>
              <a:t> </a:t>
            </a:r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kiểu</a:t>
            </a:r>
            <a:r>
              <a:rPr lang="en-US" dirty="0"/>
              <a:t> </a:t>
            </a:r>
            <a:r>
              <a:rPr lang="en-US" dirty="0" err="1"/>
              <a:t>gì</a:t>
            </a:r>
            <a:r>
              <a:rPr lang="en-US" dirty="0"/>
              <a:t>. </a:t>
            </a:r>
            <a:r>
              <a:rPr lang="en-US" dirty="0" err="1"/>
              <a:t>Câu</a:t>
            </a:r>
            <a:r>
              <a:rPr lang="en-US" dirty="0"/>
              <a:t> </a:t>
            </a:r>
            <a:r>
              <a:rPr lang="en-US" dirty="0" err="1"/>
              <a:t>ch</a:t>
            </a:r>
            <a:r>
              <a:rPr lang="vi-VN" dirty="0"/>
              <a:t>ư</a:t>
            </a:r>
            <a:r>
              <a:rPr lang="en-US" dirty="0"/>
              <a:t>a </a:t>
            </a:r>
            <a:r>
              <a:rPr lang="en-US" dirty="0" err="1"/>
              <a:t>hoàn</a:t>
            </a:r>
            <a:r>
              <a:rPr lang="en-US" dirty="0"/>
              <a:t> </a:t>
            </a:r>
            <a:r>
              <a:rPr lang="en-US" dirty="0" err="1"/>
              <a:t>thiện</a:t>
            </a:r>
            <a:r>
              <a:rPr lang="en-US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EA8B73-FCCD-4D4C-BC4E-0CE5120A1B5B}" type="slidenum">
              <a:rPr lang="en-US" smtClean="0"/>
              <a:pPr/>
              <a:t>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591379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21772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Không</a:t>
            </a:r>
            <a:r>
              <a:rPr lang="en-US" dirty="0"/>
              <a:t> </a:t>
            </a:r>
            <a:r>
              <a:rPr lang="en-US" dirty="0" err="1"/>
              <a:t>hiểu</a:t>
            </a:r>
            <a:r>
              <a:rPr lang="en-US" dirty="0"/>
              <a:t> </a:t>
            </a:r>
            <a:r>
              <a:rPr lang="en-US" dirty="0" err="1"/>
              <a:t>câu</a:t>
            </a:r>
            <a:r>
              <a:rPr lang="en-US" dirty="0"/>
              <a:t> 5 </a:t>
            </a:r>
            <a:r>
              <a:rPr lang="en-US" dirty="0" err="1"/>
              <a:t>này</a:t>
            </a:r>
            <a:r>
              <a:rPr lang="en-US" dirty="0"/>
              <a:t> </a:t>
            </a:r>
            <a:r>
              <a:rPr lang="en-US" dirty="0" err="1"/>
              <a:t>định</a:t>
            </a:r>
            <a:r>
              <a:rPr lang="en-US" dirty="0"/>
              <a:t> </a:t>
            </a:r>
            <a:r>
              <a:rPr lang="en-US" dirty="0" err="1"/>
              <a:t>cho</a:t>
            </a:r>
            <a:r>
              <a:rPr lang="en-US" dirty="0"/>
              <a:t> </a:t>
            </a:r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kiểu</a:t>
            </a:r>
            <a:r>
              <a:rPr lang="en-US" dirty="0"/>
              <a:t> </a:t>
            </a:r>
            <a:r>
              <a:rPr lang="en-US" dirty="0" err="1"/>
              <a:t>gì</a:t>
            </a:r>
            <a:r>
              <a:rPr lang="en-US" dirty="0"/>
              <a:t>. </a:t>
            </a:r>
            <a:r>
              <a:rPr lang="en-US" dirty="0" err="1"/>
              <a:t>Câu</a:t>
            </a:r>
            <a:r>
              <a:rPr lang="en-US" dirty="0"/>
              <a:t> </a:t>
            </a:r>
            <a:r>
              <a:rPr lang="en-US" dirty="0" err="1"/>
              <a:t>ch</a:t>
            </a:r>
            <a:r>
              <a:rPr lang="vi-VN" dirty="0"/>
              <a:t>ư</a:t>
            </a:r>
            <a:r>
              <a:rPr lang="en-US" dirty="0"/>
              <a:t>a </a:t>
            </a:r>
            <a:r>
              <a:rPr lang="en-US" dirty="0" err="1"/>
              <a:t>hoàn</a:t>
            </a:r>
            <a:r>
              <a:rPr lang="en-US" dirty="0"/>
              <a:t> </a:t>
            </a:r>
            <a:r>
              <a:rPr lang="en-US" dirty="0" err="1"/>
              <a:t>thiện</a:t>
            </a:r>
            <a:r>
              <a:rPr lang="en-US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EA8B73-FCCD-4D4C-BC4E-0CE5120A1B5B}" type="slidenum">
              <a:rPr lang="en-US" smtClean="0"/>
              <a:pPr/>
              <a:t>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6206535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21772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Không</a:t>
            </a:r>
            <a:r>
              <a:rPr lang="en-US" dirty="0"/>
              <a:t> </a:t>
            </a:r>
            <a:r>
              <a:rPr lang="en-US" dirty="0" err="1"/>
              <a:t>hiểu</a:t>
            </a:r>
            <a:r>
              <a:rPr lang="en-US" dirty="0"/>
              <a:t> </a:t>
            </a:r>
            <a:r>
              <a:rPr lang="en-US" dirty="0" err="1"/>
              <a:t>câu</a:t>
            </a:r>
            <a:r>
              <a:rPr lang="en-US" dirty="0"/>
              <a:t> 5 </a:t>
            </a:r>
            <a:r>
              <a:rPr lang="en-US" dirty="0" err="1"/>
              <a:t>này</a:t>
            </a:r>
            <a:r>
              <a:rPr lang="en-US" dirty="0"/>
              <a:t> </a:t>
            </a:r>
            <a:r>
              <a:rPr lang="en-US" dirty="0" err="1"/>
              <a:t>định</a:t>
            </a:r>
            <a:r>
              <a:rPr lang="en-US" dirty="0"/>
              <a:t> </a:t>
            </a:r>
            <a:r>
              <a:rPr lang="en-US" dirty="0" err="1"/>
              <a:t>cho</a:t>
            </a:r>
            <a:r>
              <a:rPr lang="en-US" dirty="0"/>
              <a:t> </a:t>
            </a:r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kiểu</a:t>
            </a:r>
            <a:r>
              <a:rPr lang="en-US" dirty="0"/>
              <a:t> </a:t>
            </a:r>
            <a:r>
              <a:rPr lang="en-US" dirty="0" err="1"/>
              <a:t>gì</a:t>
            </a:r>
            <a:r>
              <a:rPr lang="en-US" dirty="0"/>
              <a:t>. </a:t>
            </a:r>
            <a:r>
              <a:rPr lang="en-US" dirty="0" err="1"/>
              <a:t>Câu</a:t>
            </a:r>
            <a:r>
              <a:rPr lang="en-US" dirty="0"/>
              <a:t> </a:t>
            </a:r>
            <a:r>
              <a:rPr lang="en-US" dirty="0" err="1"/>
              <a:t>ch</a:t>
            </a:r>
            <a:r>
              <a:rPr lang="vi-VN" dirty="0"/>
              <a:t>ư</a:t>
            </a:r>
            <a:r>
              <a:rPr lang="en-US" dirty="0"/>
              <a:t>a </a:t>
            </a:r>
            <a:r>
              <a:rPr lang="en-US" dirty="0" err="1"/>
              <a:t>hoàn</a:t>
            </a:r>
            <a:r>
              <a:rPr lang="en-US" dirty="0"/>
              <a:t> </a:t>
            </a:r>
            <a:r>
              <a:rPr lang="en-US" dirty="0" err="1"/>
              <a:t>thiện</a:t>
            </a:r>
            <a:r>
              <a:rPr lang="en-US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EA8B73-FCCD-4D4C-BC4E-0CE5120A1B5B}" type="slidenum">
              <a:rPr lang="en-US" smtClean="0"/>
              <a:pPr/>
              <a:t>77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38480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dirty="0"/>
                  <a:t>.</a:t>
                </a:r>
                <a:r>
                  <a:rPr lang="en-US" dirty="0" err="1"/>
                  <a:t>Nên</a:t>
                </a:r>
                <a:r>
                  <a:rPr lang="en-US" dirty="0"/>
                  <a:t> </a:t>
                </a:r>
                <a:r>
                  <a:rPr lang="en-US" dirty="0" err="1"/>
                  <a:t>đảo</a:t>
                </a:r>
                <a:r>
                  <a:rPr lang="en-US" dirty="0"/>
                  <a:t> </a:t>
                </a:r>
                <a:r>
                  <a:rPr lang="en-US" dirty="0" err="1"/>
                  <a:t>lại</a:t>
                </a:r>
                <a:r>
                  <a:rPr lang="en-US" dirty="0"/>
                  <a:t> </a:t>
                </a:r>
                <a:r>
                  <a:rPr lang="en-US" dirty="0" err="1"/>
                  <a:t>tử</a:t>
                </a:r>
                <a:r>
                  <a:rPr lang="en-US" dirty="0"/>
                  <a:t> </a:t>
                </a:r>
                <a:r>
                  <a:rPr lang="en-US" dirty="0" err="1"/>
                  <a:t>mẫu</a:t>
                </a:r>
                <a:r>
                  <a:rPr lang="en-US" dirty="0"/>
                  <a:t> </a:t>
                </a:r>
                <a:r>
                  <a:rPr lang="en-US" dirty="0" err="1"/>
                  <a:t>giống</a:t>
                </a:r>
                <a:r>
                  <a:rPr lang="en-US" dirty="0"/>
                  <a:t> SGK </a:t>
                </a:r>
                <a:r>
                  <a:rPr lang="en-US" dirty="0" err="1"/>
                  <a:t>cho</a:t>
                </a:r>
                <a:r>
                  <a:rPr lang="en-US" dirty="0"/>
                  <a:t> HS </a:t>
                </a:r>
                <a:r>
                  <a:rPr lang="en-US" dirty="0" err="1"/>
                  <a:t>dễ</a:t>
                </a:r>
                <a:r>
                  <a:rPr lang="en-US" dirty="0"/>
                  <a:t> </a:t>
                </a:r>
                <a:r>
                  <a:rPr lang="en-US" dirty="0" err="1"/>
                  <a:t>theo</a:t>
                </a:r>
                <a:r>
                  <a:rPr lang="en-US" dirty="0"/>
                  <a:t> </a:t>
                </a:r>
                <a:r>
                  <a:rPr lang="en-US" dirty="0" err="1"/>
                  <a:t>dõi</a:t>
                </a:r>
                <a:r>
                  <a:rPr lang="en-US" dirty="0"/>
                  <a:t>. </a:t>
                </a:r>
                <a:r>
                  <a:rPr lang="en-US" dirty="0" err="1"/>
                  <a:t>Chỗ</a:t>
                </a:r>
                <a:r>
                  <a:rPr lang="en-US" dirty="0"/>
                  <a:t> </a:t>
                </a:r>
                <a:r>
                  <a:rPr lang="en-US" dirty="0" err="1"/>
                  <a:t>nhận</a:t>
                </a:r>
                <a:r>
                  <a:rPr lang="en-US" dirty="0"/>
                  <a:t> </a:t>
                </a:r>
                <a:r>
                  <a:rPr lang="en-US" dirty="0" err="1"/>
                  <a:t>xét</a:t>
                </a:r>
                <a:r>
                  <a:rPr lang="en-US" dirty="0"/>
                  <a:t> </a:t>
                </a:r>
                <a:r>
                  <a:rPr lang="en-US" dirty="0" err="1"/>
                  <a:t>ch</a:t>
                </a:r>
                <a:r>
                  <a:rPr lang="vi-VN" dirty="0"/>
                  <a:t>ư</a:t>
                </a:r>
                <a:r>
                  <a:rPr lang="en-US" dirty="0"/>
                  <a:t>a </a:t>
                </a:r>
                <a:r>
                  <a:rPr lang="en-US" dirty="0" err="1"/>
                  <a:t>đúng</a:t>
                </a:r>
                <a:r>
                  <a:rPr lang="en-US" dirty="0"/>
                  <a:t> . </a:t>
                </a:r>
                <a:r>
                  <a:rPr lang="en-US" dirty="0" err="1"/>
                  <a:t>Phải</a:t>
                </a:r>
                <a:r>
                  <a:rPr lang="en-US" dirty="0"/>
                  <a:t> </a:t>
                </a:r>
                <a:r>
                  <a:rPr lang="en-US" dirty="0" err="1"/>
                  <a:t>thay</a:t>
                </a:r>
                <a:r>
                  <a:rPr lang="en-US" dirty="0"/>
                  <a:t> </a:t>
                </a:r>
                <a:r>
                  <a:rPr lang="en-US" dirty="0" err="1"/>
                  <a:t>là</a:t>
                </a:r>
                <a:r>
                  <a:rPr lang="en-US" dirty="0"/>
                  <a:t> “ Th</a:t>
                </a:r>
                <a:r>
                  <a:rPr lang="vi-VN" dirty="0"/>
                  <a:t>ư</a:t>
                </a:r>
                <a:r>
                  <a:rPr lang="en-US" dirty="0" err="1"/>
                  <a:t>ơng</a:t>
                </a:r>
                <a:r>
                  <a:rPr lang="en-US" dirty="0"/>
                  <a:t> ….” </a:t>
                </a:r>
                <a:r>
                  <a:rPr lang="en-US" dirty="0" err="1"/>
                  <a:t>nh</a:t>
                </a:r>
                <a:r>
                  <a:rPr lang="vi-VN" dirty="0"/>
                  <a:t>ư</a:t>
                </a:r>
                <a:r>
                  <a:rPr lang="en-US" dirty="0"/>
                  <a:t> </a:t>
                </a:r>
                <a:r>
                  <a:rPr lang="en-US" dirty="0" err="1"/>
                  <a:t>sách</a:t>
                </a:r>
                <a:r>
                  <a:rPr lang="en-US" dirty="0"/>
                  <a:t> </a:t>
                </a:r>
                <a:r>
                  <a:rPr lang="en-US" dirty="0" err="1"/>
                  <a:t>giáo</a:t>
                </a:r>
                <a:r>
                  <a:rPr lang="en-US" dirty="0"/>
                  <a:t> khoa.</a:t>
                </a:r>
              </a:p>
              <a:p>
                <a:r>
                  <a:rPr lang="en-US" dirty="0" err="1"/>
                  <a:t>Số</a:t>
                </a:r>
                <a:r>
                  <a:rPr lang="en-US" dirty="0"/>
                  <a:t> </a:t>
                </a:r>
                <a:r>
                  <a:rPr lang="en-US" dirty="0" err="1"/>
                  <a:t>phức</a:t>
                </a:r>
                <a:r>
                  <a:rPr lang="en-US" dirty="0"/>
                  <a:t> </a:t>
                </a:r>
                <a:r>
                  <a:rPr lang="en-US" dirty="0" err="1"/>
                  <a:t>nghịch</a:t>
                </a:r>
                <a:r>
                  <a:rPr lang="en-US" dirty="0"/>
                  <a:t> </a:t>
                </a:r>
                <a:r>
                  <a:rPr lang="en-US" dirty="0" err="1"/>
                  <a:t>đảo</a:t>
                </a:r>
                <a:r>
                  <a:rPr lang="en-US" dirty="0"/>
                  <a:t> </a:t>
                </a:r>
                <a:r>
                  <a:rPr lang="en-US" dirty="0" err="1"/>
                  <a:t>không</a:t>
                </a:r>
                <a:r>
                  <a:rPr lang="en-US" dirty="0"/>
                  <a:t> đ</a:t>
                </a:r>
                <a:r>
                  <a:rPr lang="vi-VN" dirty="0"/>
                  <a:t>ư</a:t>
                </a:r>
                <a:r>
                  <a:rPr lang="en-US" dirty="0" err="1"/>
                  <a:t>ợc</a:t>
                </a:r>
                <a:r>
                  <a:rPr lang="en-US" dirty="0"/>
                  <a:t> </a:t>
                </a:r>
                <a:r>
                  <a:rPr lang="en-US" dirty="0" err="1"/>
                  <a:t>kí</a:t>
                </a:r>
                <a:r>
                  <a:rPr lang="en-US" dirty="0"/>
                  <a:t>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là</a:t>
                </a:r>
                <a:r>
                  <a:rPr lang="en-US" dirty="0"/>
                  <a:t> </a:t>
                </a:r>
                <a:r>
                  <a:rPr lang="en-US" baseline="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dirty="0"/>
                  <a:t>.</a:t>
                </a: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dirty="0"/>
                  <a:t>.</a:t>
                </a:r>
                <a:r>
                  <a:rPr lang="en-US" dirty="0" err="1"/>
                  <a:t>Nên</a:t>
                </a:r>
                <a:r>
                  <a:rPr lang="en-US" dirty="0"/>
                  <a:t> </a:t>
                </a:r>
                <a:r>
                  <a:rPr lang="en-US" dirty="0" err="1"/>
                  <a:t>đảo</a:t>
                </a:r>
                <a:r>
                  <a:rPr lang="en-US" dirty="0"/>
                  <a:t> </a:t>
                </a:r>
                <a:r>
                  <a:rPr lang="en-US" dirty="0" err="1"/>
                  <a:t>lại</a:t>
                </a:r>
                <a:r>
                  <a:rPr lang="en-US" dirty="0"/>
                  <a:t> </a:t>
                </a:r>
                <a:r>
                  <a:rPr lang="en-US" dirty="0" err="1"/>
                  <a:t>tử</a:t>
                </a:r>
                <a:r>
                  <a:rPr lang="en-US" dirty="0"/>
                  <a:t> </a:t>
                </a:r>
                <a:r>
                  <a:rPr lang="en-US" dirty="0" err="1"/>
                  <a:t>mẫu</a:t>
                </a:r>
                <a:r>
                  <a:rPr lang="en-US" dirty="0"/>
                  <a:t> </a:t>
                </a:r>
                <a:r>
                  <a:rPr lang="en-US" dirty="0" err="1"/>
                  <a:t>giống</a:t>
                </a:r>
                <a:r>
                  <a:rPr lang="en-US" dirty="0"/>
                  <a:t> SGK </a:t>
                </a:r>
                <a:r>
                  <a:rPr lang="en-US" dirty="0" err="1"/>
                  <a:t>cho</a:t>
                </a:r>
                <a:r>
                  <a:rPr lang="en-US" dirty="0"/>
                  <a:t> HS </a:t>
                </a:r>
                <a:r>
                  <a:rPr lang="en-US" dirty="0" err="1"/>
                  <a:t>dễ</a:t>
                </a:r>
                <a:r>
                  <a:rPr lang="en-US" dirty="0"/>
                  <a:t> </a:t>
                </a:r>
                <a:r>
                  <a:rPr lang="en-US" dirty="0" err="1"/>
                  <a:t>theo</a:t>
                </a:r>
                <a:r>
                  <a:rPr lang="en-US" dirty="0"/>
                  <a:t> </a:t>
                </a:r>
                <a:r>
                  <a:rPr lang="en-US" dirty="0" err="1"/>
                  <a:t>dõi</a:t>
                </a:r>
                <a:r>
                  <a:rPr lang="en-US" dirty="0"/>
                  <a:t>. </a:t>
                </a:r>
                <a:r>
                  <a:rPr lang="en-US" dirty="0" err="1"/>
                  <a:t>Chỗ</a:t>
                </a:r>
                <a:r>
                  <a:rPr lang="en-US" dirty="0"/>
                  <a:t> </a:t>
                </a:r>
                <a:r>
                  <a:rPr lang="en-US" dirty="0" err="1"/>
                  <a:t>nhận</a:t>
                </a:r>
                <a:r>
                  <a:rPr lang="en-US" dirty="0"/>
                  <a:t> </a:t>
                </a:r>
                <a:r>
                  <a:rPr lang="en-US" dirty="0" err="1"/>
                  <a:t>xét</a:t>
                </a:r>
                <a:r>
                  <a:rPr lang="en-US" dirty="0"/>
                  <a:t> </a:t>
                </a:r>
                <a:r>
                  <a:rPr lang="en-US" dirty="0" err="1"/>
                  <a:t>ch</a:t>
                </a:r>
                <a:r>
                  <a:rPr lang="vi-VN" dirty="0"/>
                  <a:t>ư</a:t>
                </a:r>
                <a:r>
                  <a:rPr lang="en-US" dirty="0"/>
                  <a:t>a </a:t>
                </a:r>
                <a:r>
                  <a:rPr lang="en-US" dirty="0" err="1"/>
                  <a:t>đúng</a:t>
                </a:r>
                <a:r>
                  <a:rPr lang="en-US" dirty="0"/>
                  <a:t> . </a:t>
                </a:r>
                <a:r>
                  <a:rPr lang="en-US" dirty="0" err="1"/>
                  <a:t>Phải</a:t>
                </a:r>
                <a:r>
                  <a:rPr lang="en-US" dirty="0"/>
                  <a:t> </a:t>
                </a:r>
                <a:r>
                  <a:rPr lang="en-US" dirty="0" err="1"/>
                  <a:t>thay</a:t>
                </a:r>
                <a:r>
                  <a:rPr lang="en-US" dirty="0"/>
                  <a:t> </a:t>
                </a:r>
                <a:r>
                  <a:rPr lang="en-US" dirty="0" err="1"/>
                  <a:t>là</a:t>
                </a:r>
                <a:r>
                  <a:rPr lang="en-US" dirty="0"/>
                  <a:t> “ Th</a:t>
                </a:r>
                <a:r>
                  <a:rPr lang="vi-VN" dirty="0"/>
                  <a:t>ư</a:t>
                </a:r>
                <a:r>
                  <a:rPr lang="en-US" dirty="0" err="1"/>
                  <a:t>ơng</a:t>
                </a:r>
                <a:r>
                  <a:rPr lang="en-US" dirty="0"/>
                  <a:t> ….” </a:t>
                </a:r>
                <a:r>
                  <a:rPr lang="en-US" dirty="0" err="1"/>
                  <a:t>nh</a:t>
                </a:r>
                <a:r>
                  <a:rPr lang="vi-VN" dirty="0"/>
                  <a:t>ư</a:t>
                </a:r>
                <a:r>
                  <a:rPr lang="en-US" dirty="0"/>
                  <a:t> </a:t>
                </a:r>
                <a:r>
                  <a:rPr lang="en-US" dirty="0" err="1"/>
                  <a:t>sách</a:t>
                </a:r>
                <a:r>
                  <a:rPr lang="en-US" dirty="0"/>
                  <a:t> </a:t>
                </a:r>
                <a:r>
                  <a:rPr lang="en-US" dirty="0" err="1"/>
                  <a:t>giáo</a:t>
                </a:r>
                <a:r>
                  <a:rPr lang="en-US" dirty="0"/>
                  <a:t> khoa.</a:t>
                </a:r>
              </a:p>
              <a:p>
                <a:r>
                  <a:rPr lang="en-US" dirty="0" err="1"/>
                  <a:t>Số</a:t>
                </a:r>
                <a:r>
                  <a:rPr lang="en-US" dirty="0"/>
                  <a:t> </a:t>
                </a:r>
                <a:r>
                  <a:rPr lang="en-US" dirty="0" err="1"/>
                  <a:t>phức</a:t>
                </a:r>
                <a:r>
                  <a:rPr lang="en-US" dirty="0"/>
                  <a:t> </a:t>
                </a:r>
                <a:r>
                  <a:rPr lang="en-US" dirty="0" err="1"/>
                  <a:t>nghịch</a:t>
                </a:r>
                <a:r>
                  <a:rPr lang="en-US" dirty="0"/>
                  <a:t> </a:t>
                </a:r>
                <a:r>
                  <a:rPr lang="en-US" dirty="0" err="1"/>
                  <a:t>đảo</a:t>
                </a:r>
                <a:r>
                  <a:rPr lang="en-US" dirty="0"/>
                  <a:t> </a:t>
                </a:r>
                <a:r>
                  <a:rPr lang="en-US" dirty="0" err="1"/>
                  <a:t>không</a:t>
                </a:r>
                <a:r>
                  <a:rPr lang="en-US" dirty="0"/>
                  <a:t> đ</a:t>
                </a:r>
                <a:r>
                  <a:rPr lang="vi-VN" dirty="0"/>
                  <a:t>ư</a:t>
                </a:r>
                <a:r>
                  <a:rPr lang="en-US" dirty="0" err="1"/>
                  <a:t>ợc</a:t>
                </a:r>
                <a:r>
                  <a:rPr lang="en-US" dirty="0"/>
                  <a:t> </a:t>
                </a:r>
                <a:r>
                  <a:rPr lang="en-US" dirty="0" err="1"/>
                  <a:t>kí</a:t>
                </a:r>
                <a:r>
                  <a:rPr lang="en-US" dirty="0"/>
                  <a:t>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là</a:t>
                </a:r>
                <a:r>
                  <a:rPr lang="en-US" dirty="0"/>
                  <a:t> </a:t>
                </a:r>
                <a:r>
                  <a:rPr lang="en-US" baseline="0" dirty="0"/>
                  <a:t> </a:t>
                </a:r>
                <a:r>
                  <a:rPr lang="en-US" b="0" i="0">
                    <a:latin typeface="Cambria Math" panose="02040503050406030204" pitchFamily="18" charset="0"/>
                  </a:rPr>
                  <a:t>𝑧^(−1)</a:t>
                </a:r>
                <a:r>
                  <a:rPr lang="en-US" dirty="0"/>
                  <a:t>.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EA8B73-FCCD-4D4C-BC4E-0CE5120A1B5B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3237159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21772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Không</a:t>
            </a:r>
            <a:r>
              <a:rPr lang="en-US" dirty="0"/>
              <a:t> </a:t>
            </a:r>
            <a:r>
              <a:rPr lang="en-US" dirty="0" err="1"/>
              <a:t>hiểu</a:t>
            </a:r>
            <a:r>
              <a:rPr lang="en-US" dirty="0"/>
              <a:t> </a:t>
            </a:r>
            <a:r>
              <a:rPr lang="en-US" dirty="0" err="1"/>
              <a:t>câu</a:t>
            </a:r>
            <a:r>
              <a:rPr lang="en-US" dirty="0"/>
              <a:t> 5 </a:t>
            </a:r>
            <a:r>
              <a:rPr lang="en-US" dirty="0" err="1"/>
              <a:t>này</a:t>
            </a:r>
            <a:r>
              <a:rPr lang="en-US" dirty="0"/>
              <a:t> </a:t>
            </a:r>
            <a:r>
              <a:rPr lang="en-US" dirty="0" err="1"/>
              <a:t>định</a:t>
            </a:r>
            <a:r>
              <a:rPr lang="en-US" dirty="0"/>
              <a:t> </a:t>
            </a:r>
            <a:r>
              <a:rPr lang="en-US" dirty="0" err="1"/>
              <a:t>cho</a:t>
            </a:r>
            <a:r>
              <a:rPr lang="en-US" dirty="0"/>
              <a:t> </a:t>
            </a:r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kiểu</a:t>
            </a:r>
            <a:r>
              <a:rPr lang="en-US" dirty="0"/>
              <a:t> </a:t>
            </a:r>
            <a:r>
              <a:rPr lang="en-US" dirty="0" err="1"/>
              <a:t>gì</a:t>
            </a:r>
            <a:r>
              <a:rPr lang="en-US" dirty="0"/>
              <a:t>. </a:t>
            </a:r>
            <a:r>
              <a:rPr lang="en-US" dirty="0" err="1"/>
              <a:t>Câu</a:t>
            </a:r>
            <a:r>
              <a:rPr lang="en-US" dirty="0"/>
              <a:t> </a:t>
            </a:r>
            <a:r>
              <a:rPr lang="en-US" dirty="0" err="1"/>
              <a:t>ch</a:t>
            </a:r>
            <a:r>
              <a:rPr lang="vi-VN" dirty="0"/>
              <a:t>ư</a:t>
            </a:r>
            <a:r>
              <a:rPr lang="en-US" dirty="0"/>
              <a:t>a </a:t>
            </a:r>
            <a:r>
              <a:rPr lang="en-US" dirty="0" err="1"/>
              <a:t>hoàn</a:t>
            </a:r>
            <a:r>
              <a:rPr lang="en-US" dirty="0"/>
              <a:t> </a:t>
            </a:r>
            <a:r>
              <a:rPr lang="en-US" dirty="0" err="1"/>
              <a:t>thiện</a:t>
            </a:r>
            <a:r>
              <a:rPr lang="en-US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EA8B73-FCCD-4D4C-BC4E-0CE5120A1B5B}" type="slidenum">
              <a:rPr lang="en-US" smtClean="0"/>
              <a:pPr/>
              <a:t>78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1235496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21772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Không</a:t>
            </a:r>
            <a:r>
              <a:rPr lang="en-US" dirty="0"/>
              <a:t> </a:t>
            </a:r>
            <a:r>
              <a:rPr lang="en-US" dirty="0" err="1"/>
              <a:t>hiểu</a:t>
            </a:r>
            <a:r>
              <a:rPr lang="en-US" dirty="0"/>
              <a:t> </a:t>
            </a:r>
            <a:r>
              <a:rPr lang="en-US" dirty="0" err="1"/>
              <a:t>câu</a:t>
            </a:r>
            <a:r>
              <a:rPr lang="en-US" dirty="0"/>
              <a:t> 5 </a:t>
            </a:r>
            <a:r>
              <a:rPr lang="en-US" dirty="0" err="1"/>
              <a:t>này</a:t>
            </a:r>
            <a:r>
              <a:rPr lang="en-US" dirty="0"/>
              <a:t> </a:t>
            </a:r>
            <a:r>
              <a:rPr lang="en-US" dirty="0" err="1"/>
              <a:t>định</a:t>
            </a:r>
            <a:r>
              <a:rPr lang="en-US" dirty="0"/>
              <a:t> </a:t>
            </a:r>
            <a:r>
              <a:rPr lang="en-US" dirty="0" err="1"/>
              <a:t>cho</a:t>
            </a:r>
            <a:r>
              <a:rPr lang="en-US" dirty="0"/>
              <a:t> </a:t>
            </a:r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kiểu</a:t>
            </a:r>
            <a:r>
              <a:rPr lang="en-US" dirty="0"/>
              <a:t> </a:t>
            </a:r>
            <a:r>
              <a:rPr lang="en-US" dirty="0" err="1"/>
              <a:t>gì</a:t>
            </a:r>
            <a:r>
              <a:rPr lang="en-US" dirty="0"/>
              <a:t>. </a:t>
            </a:r>
            <a:r>
              <a:rPr lang="en-US" dirty="0" err="1"/>
              <a:t>Câu</a:t>
            </a:r>
            <a:r>
              <a:rPr lang="en-US" dirty="0"/>
              <a:t> </a:t>
            </a:r>
            <a:r>
              <a:rPr lang="en-US" dirty="0" err="1"/>
              <a:t>ch</a:t>
            </a:r>
            <a:r>
              <a:rPr lang="vi-VN" dirty="0"/>
              <a:t>ư</a:t>
            </a:r>
            <a:r>
              <a:rPr lang="en-US" dirty="0"/>
              <a:t>a </a:t>
            </a:r>
            <a:r>
              <a:rPr lang="en-US" dirty="0" err="1"/>
              <a:t>hoàn</a:t>
            </a:r>
            <a:r>
              <a:rPr lang="en-US" dirty="0"/>
              <a:t> </a:t>
            </a:r>
            <a:r>
              <a:rPr lang="en-US" dirty="0" err="1"/>
              <a:t>thiện</a:t>
            </a:r>
            <a:r>
              <a:rPr lang="en-US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EA8B73-FCCD-4D4C-BC4E-0CE5120A1B5B}" type="slidenum">
              <a:rPr lang="en-US" smtClean="0"/>
              <a:pPr/>
              <a:t>79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713161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21772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Không</a:t>
            </a:r>
            <a:r>
              <a:rPr lang="en-US" dirty="0"/>
              <a:t> </a:t>
            </a:r>
            <a:r>
              <a:rPr lang="en-US" dirty="0" err="1"/>
              <a:t>hiểu</a:t>
            </a:r>
            <a:r>
              <a:rPr lang="en-US" dirty="0"/>
              <a:t> </a:t>
            </a:r>
            <a:r>
              <a:rPr lang="en-US" dirty="0" err="1"/>
              <a:t>câu</a:t>
            </a:r>
            <a:r>
              <a:rPr lang="en-US" dirty="0"/>
              <a:t> 5 </a:t>
            </a:r>
            <a:r>
              <a:rPr lang="en-US" dirty="0" err="1"/>
              <a:t>này</a:t>
            </a:r>
            <a:r>
              <a:rPr lang="en-US" dirty="0"/>
              <a:t> </a:t>
            </a:r>
            <a:r>
              <a:rPr lang="en-US" dirty="0" err="1"/>
              <a:t>định</a:t>
            </a:r>
            <a:r>
              <a:rPr lang="en-US" dirty="0"/>
              <a:t> </a:t>
            </a:r>
            <a:r>
              <a:rPr lang="en-US" dirty="0" err="1"/>
              <a:t>cho</a:t>
            </a:r>
            <a:r>
              <a:rPr lang="en-US" dirty="0"/>
              <a:t> </a:t>
            </a:r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kiểu</a:t>
            </a:r>
            <a:r>
              <a:rPr lang="en-US" dirty="0"/>
              <a:t> </a:t>
            </a:r>
            <a:r>
              <a:rPr lang="en-US" dirty="0" err="1"/>
              <a:t>gì</a:t>
            </a:r>
            <a:r>
              <a:rPr lang="en-US" dirty="0"/>
              <a:t>. </a:t>
            </a:r>
            <a:r>
              <a:rPr lang="en-US" dirty="0" err="1"/>
              <a:t>Câu</a:t>
            </a:r>
            <a:r>
              <a:rPr lang="en-US" dirty="0"/>
              <a:t> </a:t>
            </a:r>
            <a:r>
              <a:rPr lang="en-US" dirty="0" err="1"/>
              <a:t>ch</a:t>
            </a:r>
            <a:r>
              <a:rPr lang="vi-VN" dirty="0"/>
              <a:t>ư</a:t>
            </a:r>
            <a:r>
              <a:rPr lang="en-US" dirty="0"/>
              <a:t>a </a:t>
            </a:r>
            <a:r>
              <a:rPr lang="en-US" dirty="0" err="1"/>
              <a:t>hoàn</a:t>
            </a:r>
            <a:r>
              <a:rPr lang="en-US" dirty="0"/>
              <a:t> </a:t>
            </a:r>
            <a:r>
              <a:rPr lang="en-US" dirty="0" err="1"/>
              <a:t>thiện</a:t>
            </a:r>
            <a:r>
              <a:rPr lang="en-US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EA8B73-FCCD-4D4C-BC4E-0CE5120A1B5B}" type="slidenum">
              <a:rPr lang="en-US" smtClean="0"/>
              <a:pPr/>
              <a:t>80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876010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en-US" dirty="0"/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0" marR="0" lvl="0" indent="0" algn="l" defTabSz="21772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dirty="0"/>
                  <a:t>Không </a:t>
                </a:r>
                <a:r>
                  <a:rPr lang="en-US" dirty="0" err="1"/>
                  <a:t>cần</a:t>
                </a:r>
                <a:r>
                  <a:rPr lang="en-US" dirty="0"/>
                  <a:t> </a:t>
                </a:r>
                <a:r>
                  <a:rPr lang="en-US" dirty="0" err="1"/>
                  <a:t>đặt</a:t>
                </a:r>
                <a:r>
                  <a:rPr lang="en-US" dirty="0"/>
                  <a:t> </a:t>
                </a:r>
                <a:r>
                  <a:rPr lang="en-US" dirty="0" err="1"/>
                  <a:t>quá</a:t>
                </a:r>
                <a:r>
                  <a:rPr lang="en-US" dirty="0"/>
                  <a:t> </a:t>
                </a:r>
                <a:r>
                  <a:rPr lang="en-US" dirty="0" err="1"/>
                  <a:t>nhiều</a:t>
                </a:r>
                <a:r>
                  <a:rPr lang="en-US" dirty="0"/>
                  <a:t>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ứng</a:t>
                </a:r>
                <a:r>
                  <a:rPr lang="en-US" dirty="0"/>
                  <a:t>. </a:t>
                </a:r>
                <a:r>
                  <a:rPr lang="en-US" dirty="0" err="1"/>
                  <a:t>Chỉ</a:t>
                </a:r>
                <a:r>
                  <a:rPr lang="en-US" dirty="0"/>
                  <a:t> </a:t>
                </a:r>
                <a:r>
                  <a:rPr lang="en-US" dirty="0" err="1"/>
                  <a:t>giữ</a:t>
                </a:r>
                <a:r>
                  <a:rPr lang="en-US" dirty="0"/>
                  <a:t> </a:t>
                </a:r>
                <a:r>
                  <a:rPr lang="en-US" dirty="0" err="1"/>
                  <a:t>lại</a:t>
                </a:r>
                <a:r>
                  <a:rPr lang="en-US" dirty="0"/>
                  <a:t>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ứng</a:t>
                </a:r>
                <a:r>
                  <a:rPr lang="en-US" dirty="0"/>
                  <a:t> 5,6,7.</a:t>
                </a:r>
              </a:p>
              <a:p>
                <a:pPr marL="0" marR="0" lvl="0" indent="0" algn="l" defTabSz="21772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dirty="0" err="1"/>
                  <a:t>Tách</a:t>
                </a:r>
                <a:r>
                  <a:rPr lang="en-US" dirty="0"/>
                  <a:t>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ứng</a:t>
                </a:r>
                <a:r>
                  <a:rPr lang="en-US" dirty="0"/>
                  <a:t> 5 </a:t>
                </a:r>
                <a:r>
                  <a:rPr lang="en-US" dirty="0" err="1"/>
                  <a:t>thành</a:t>
                </a:r>
                <a:r>
                  <a:rPr lang="en-US" dirty="0"/>
                  <a:t> 3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ứng</a:t>
                </a:r>
                <a:r>
                  <a:rPr lang="en-US" dirty="0"/>
                  <a:t>. </a:t>
                </a:r>
                <a:r>
                  <a:rPr lang="en-US" dirty="0" err="1"/>
                  <a:t>Cần</a:t>
                </a:r>
                <a:r>
                  <a:rPr lang="en-US" dirty="0"/>
                  <a:t> </a:t>
                </a:r>
                <a:r>
                  <a:rPr lang="en-US" dirty="0" err="1"/>
                  <a:t>gõ</a:t>
                </a:r>
                <a:r>
                  <a:rPr lang="en-US" dirty="0"/>
                  <a:t> </a:t>
                </a:r>
                <a:r>
                  <a:rPr lang="en-US" dirty="0" err="1"/>
                  <a:t>thêm</a:t>
                </a:r>
                <a:r>
                  <a:rPr lang="en-US" dirty="0"/>
                  <a:t> </a:t>
                </a:r>
                <a:r>
                  <a:rPr lang="en-US" dirty="0" err="1"/>
                  <a:t>kết</a:t>
                </a:r>
                <a:r>
                  <a:rPr lang="en-US" dirty="0"/>
                  <a:t> </a:t>
                </a:r>
                <a:r>
                  <a:rPr lang="en-US" dirty="0" err="1"/>
                  <a:t>quả</a:t>
                </a:r>
                <a:r>
                  <a:rPr lang="en-US" dirty="0"/>
                  <a:t> </a:t>
                </a:r>
                <a:r>
                  <a:rPr lang="en-US" dirty="0" err="1"/>
                  <a:t>của</a:t>
                </a:r>
                <a:r>
                  <a:rPr lang="en-US" dirty="0"/>
                  <a:t> </a:t>
                </a:r>
                <a:r>
                  <a:rPr lang="en-US" dirty="0" err="1"/>
                  <a:t>phép</a:t>
                </a:r>
                <a:r>
                  <a:rPr lang="en-US" dirty="0"/>
                  <a:t> </a:t>
                </a:r>
                <a:r>
                  <a:rPr lang="en-US" dirty="0" err="1"/>
                  <a:t>nhân</a:t>
                </a:r>
                <a:r>
                  <a:rPr lang="en-US" dirty="0"/>
                  <a:t>.</a:t>
                </a:r>
              </a:p>
              <a:p>
                <a:pPr marL="0" marR="0" lvl="0" indent="0" algn="l" defTabSz="21772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dirty="0" err="1"/>
                  <a:t>Kết</a:t>
                </a:r>
                <a:r>
                  <a:rPr lang="en-US" dirty="0"/>
                  <a:t> </a:t>
                </a:r>
                <a:r>
                  <a:rPr lang="en-US" dirty="0" err="1"/>
                  <a:t>luận</a:t>
                </a:r>
                <a:r>
                  <a:rPr lang="en-US" dirty="0"/>
                  <a:t> ở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ứng</a:t>
                </a:r>
                <a:r>
                  <a:rPr lang="en-US" dirty="0"/>
                  <a:t> 7 </a:t>
                </a:r>
                <a:r>
                  <a:rPr lang="en-US" dirty="0" err="1"/>
                  <a:t>cần</a:t>
                </a:r>
                <a:r>
                  <a:rPr lang="en-US" dirty="0"/>
                  <a:t> </a:t>
                </a:r>
                <a:r>
                  <a:rPr lang="en-US" dirty="0" err="1"/>
                  <a:t>nên</a:t>
                </a:r>
                <a:r>
                  <a:rPr lang="en-US" dirty="0"/>
                  <a:t> </a:t>
                </a:r>
                <a:r>
                  <a:rPr lang="en-US" dirty="0" err="1"/>
                  <a:t>rõ</a:t>
                </a:r>
                <a:r>
                  <a:rPr lang="en-US" dirty="0"/>
                  <a:t> </a:t>
                </a:r>
                <a:r>
                  <a:rPr lang="en-US" dirty="0" err="1"/>
                  <a:t>phần</a:t>
                </a:r>
                <a:r>
                  <a:rPr lang="en-US" dirty="0"/>
                  <a:t> </a:t>
                </a:r>
                <a:r>
                  <a:rPr lang="en-US" dirty="0" err="1"/>
                  <a:t>thực</a:t>
                </a:r>
                <a:r>
                  <a:rPr lang="en-US" baseline="0" dirty="0"/>
                  <a:t> </a:t>
                </a:r>
                <a:r>
                  <a:rPr lang="en-US" dirty="0" err="1"/>
                  <a:t>của</a:t>
                </a:r>
                <a:r>
                  <a:rPr lang="en-US" dirty="0"/>
                  <a:t> </a:t>
                </a:r>
                <a:r>
                  <a:rPr lang="en-US" b="0" i="0">
                    <a:latin typeface="Cambria Math" panose="02040503050406030204" pitchFamily="18" charset="0"/>
                  </a:rPr>
                  <a:t>𝑧 ̅……</a:t>
                </a:r>
                <a:endParaRPr lang="en-US" dirty="0"/>
              </a:p>
              <a:p>
                <a:endParaRPr lang="en-US" dirty="0"/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21772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EA8B73-FCCD-4D4C-BC4E-0CE5120A1B5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21772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34043007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21772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Bỏ</a:t>
            </a:r>
            <a:r>
              <a:rPr lang="en-US" dirty="0"/>
              <a:t> </a:t>
            </a:r>
            <a:r>
              <a:rPr lang="en-US" dirty="0" err="1"/>
              <a:t>hiệu</a:t>
            </a:r>
            <a:r>
              <a:rPr lang="en-US" dirty="0"/>
              <a:t> </a:t>
            </a:r>
            <a:r>
              <a:rPr lang="en-US" dirty="0" err="1"/>
              <a:t>ứng</a:t>
            </a:r>
            <a:r>
              <a:rPr lang="en-US" dirty="0"/>
              <a:t> 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EA8B73-FCCD-4D4C-BC4E-0CE5120A1B5B}" type="slidenum">
              <a:rPr lang="en-US" smtClean="0"/>
              <a:pPr/>
              <a:t>82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7822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9BEC40-EF08-4FBF-AA93-FA38F7F18533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041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dirty="0"/>
                  <a:t>.</a:t>
                </a:r>
                <a:r>
                  <a:rPr lang="en-US" dirty="0" err="1"/>
                  <a:t>Nên</a:t>
                </a:r>
                <a:r>
                  <a:rPr lang="en-US" dirty="0"/>
                  <a:t> </a:t>
                </a:r>
                <a:r>
                  <a:rPr lang="en-US" dirty="0" err="1"/>
                  <a:t>đảo</a:t>
                </a:r>
                <a:r>
                  <a:rPr lang="en-US" dirty="0"/>
                  <a:t> </a:t>
                </a:r>
                <a:r>
                  <a:rPr lang="en-US" dirty="0" err="1"/>
                  <a:t>lại</a:t>
                </a:r>
                <a:r>
                  <a:rPr lang="en-US" dirty="0"/>
                  <a:t> </a:t>
                </a:r>
                <a:r>
                  <a:rPr lang="en-US" dirty="0" err="1"/>
                  <a:t>tử</a:t>
                </a:r>
                <a:r>
                  <a:rPr lang="en-US" dirty="0"/>
                  <a:t> </a:t>
                </a:r>
                <a:r>
                  <a:rPr lang="en-US" dirty="0" err="1"/>
                  <a:t>mẫu</a:t>
                </a:r>
                <a:r>
                  <a:rPr lang="en-US" dirty="0"/>
                  <a:t> </a:t>
                </a:r>
                <a:r>
                  <a:rPr lang="en-US" dirty="0" err="1"/>
                  <a:t>giống</a:t>
                </a:r>
                <a:r>
                  <a:rPr lang="en-US" dirty="0"/>
                  <a:t> SGK </a:t>
                </a:r>
                <a:r>
                  <a:rPr lang="en-US" dirty="0" err="1"/>
                  <a:t>cho</a:t>
                </a:r>
                <a:r>
                  <a:rPr lang="en-US" dirty="0"/>
                  <a:t> HS </a:t>
                </a:r>
                <a:r>
                  <a:rPr lang="en-US" dirty="0" err="1"/>
                  <a:t>dễ</a:t>
                </a:r>
                <a:r>
                  <a:rPr lang="en-US" dirty="0"/>
                  <a:t> </a:t>
                </a:r>
                <a:r>
                  <a:rPr lang="en-US" dirty="0" err="1"/>
                  <a:t>theo</a:t>
                </a:r>
                <a:r>
                  <a:rPr lang="en-US" dirty="0"/>
                  <a:t> </a:t>
                </a:r>
                <a:r>
                  <a:rPr lang="en-US" dirty="0" err="1"/>
                  <a:t>dõi</a:t>
                </a:r>
                <a:r>
                  <a:rPr lang="en-US" dirty="0"/>
                  <a:t>. </a:t>
                </a:r>
                <a:r>
                  <a:rPr lang="en-US" dirty="0" err="1"/>
                  <a:t>Chỗ</a:t>
                </a:r>
                <a:r>
                  <a:rPr lang="en-US" dirty="0"/>
                  <a:t> </a:t>
                </a:r>
                <a:r>
                  <a:rPr lang="en-US" dirty="0" err="1"/>
                  <a:t>nhận</a:t>
                </a:r>
                <a:r>
                  <a:rPr lang="en-US" dirty="0"/>
                  <a:t> </a:t>
                </a:r>
                <a:r>
                  <a:rPr lang="en-US" dirty="0" err="1"/>
                  <a:t>xét</a:t>
                </a:r>
                <a:r>
                  <a:rPr lang="en-US" dirty="0"/>
                  <a:t> </a:t>
                </a:r>
                <a:r>
                  <a:rPr lang="en-US" dirty="0" err="1"/>
                  <a:t>ch</a:t>
                </a:r>
                <a:r>
                  <a:rPr lang="vi-VN" dirty="0"/>
                  <a:t>ư</a:t>
                </a:r>
                <a:r>
                  <a:rPr lang="en-US" dirty="0"/>
                  <a:t>a </a:t>
                </a:r>
                <a:r>
                  <a:rPr lang="en-US" dirty="0" err="1"/>
                  <a:t>đúng</a:t>
                </a:r>
                <a:r>
                  <a:rPr lang="en-US" dirty="0"/>
                  <a:t> . </a:t>
                </a:r>
                <a:r>
                  <a:rPr lang="en-US" dirty="0" err="1"/>
                  <a:t>Phải</a:t>
                </a:r>
                <a:r>
                  <a:rPr lang="en-US" dirty="0"/>
                  <a:t> </a:t>
                </a:r>
                <a:r>
                  <a:rPr lang="en-US" dirty="0" err="1"/>
                  <a:t>thay</a:t>
                </a:r>
                <a:r>
                  <a:rPr lang="en-US" dirty="0"/>
                  <a:t> </a:t>
                </a:r>
                <a:r>
                  <a:rPr lang="en-US" dirty="0" err="1"/>
                  <a:t>là</a:t>
                </a:r>
                <a:r>
                  <a:rPr lang="en-US" dirty="0"/>
                  <a:t> “ Th</a:t>
                </a:r>
                <a:r>
                  <a:rPr lang="vi-VN" dirty="0"/>
                  <a:t>ư</a:t>
                </a:r>
                <a:r>
                  <a:rPr lang="en-US" dirty="0" err="1"/>
                  <a:t>ơng</a:t>
                </a:r>
                <a:r>
                  <a:rPr lang="en-US" dirty="0"/>
                  <a:t> ….” </a:t>
                </a:r>
                <a:r>
                  <a:rPr lang="en-US" dirty="0" err="1"/>
                  <a:t>nh</a:t>
                </a:r>
                <a:r>
                  <a:rPr lang="vi-VN" dirty="0"/>
                  <a:t>ư</a:t>
                </a:r>
                <a:r>
                  <a:rPr lang="en-US" dirty="0"/>
                  <a:t> </a:t>
                </a:r>
                <a:r>
                  <a:rPr lang="en-US" dirty="0" err="1"/>
                  <a:t>sách</a:t>
                </a:r>
                <a:r>
                  <a:rPr lang="en-US" dirty="0"/>
                  <a:t> </a:t>
                </a:r>
                <a:r>
                  <a:rPr lang="en-US" dirty="0" err="1"/>
                  <a:t>giáo</a:t>
                </a:r>
                <a:r>
                  <a:rPr lang="en-US" dirty="0"/>
                  <a:t> khoa.</a:t>
                </a:r>
              </a:p>
              <a:p>
                <a:r>
                  <a:rPr lang="en-US" dirty="0" err="1"/>
                  <a:t>Số</a:t>
                </a:r>
                <a:r>
                  <a:rPr lang="en-US" dirty="0"/>
                  <a:t> </a:t>
                </a:r>
                <a:r>
                  <a:rPr lang="en-US" dirty="0" err="1"/>
                  <a:t>phức</a:t>
                </a:r>
                <a:r>
                  <a:rPr lang="en-US" dirty="0"/>
                  <a:t> </a:t>
                </a:r>
                <a:r>
                  <a:rPr lang="en-US" dirty="0" err="1"/>
                  <a:t>nghịch</a:t>
                </a:r>
                <a:r>
                  <a:rPr lang="en-US" dirty="0"/>
                  <a:t> </a:t>
                </a:r>
                <a:r>
                  <a:rPr lang="en-US" dirty="0" err="1"/>
                  <a:t>đảo</a:t>
                </a:r>
                <a:r>
                  <a:rPr lang="en-US" dirty="0"/>
                  <a:t> </a:t>
                </a:r>
                <a:r>
                  <a:rPr lang="en-US" dirty="0" err="1"/>
                  <a:t>không</a:t>
                </a:r>
                <a:r>
                  <a:rPr lang="en-US" dirty="0"/>
                  <a:t> đ</a:t>
                </a:r>
                <a:r>
                  <a:rPr lang="vi-VN" dirty="0"/>
                  <a:t>ư</a:t>
                </a:r>
                <a:r>
                  <a:rPr lang="en-US" dirty="0" err="1"/>
                  <a:t>ợc</a:t>
                </a:r>
                <a:r>
                  <a:rPr lang="en-US" dirty="0"/>
                  <a:t> </a:t>
                </a:r>
                <a:r>
                  <a:rPr lang="en-US" dirty="0" err="1"/>
                  <a:t>kí</a:t>
                </a:r>
                <a:r>
                  <a:rPr lang="en-US" dirty="0"/>
                  <a:t>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là</a:t>
                </a:r>
                <a:r>
                  <a:rPr lang="en-US" dirty="0"/>
                  <a:t> </a:t>
                </a:r>
                <a:r>
                  <a:rPr lang="en-US" baseline="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dirty="0"/>
                  <a:t>.</a:t>
                </a: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dirty="0"/>
                  <a:t>.</a:t>
                </a:r>
                <a:r>
                  <a:rPr lang="en-US" dirty="0" err="1"/>
                  <a:t>Nên</a:t>
                </a:r>
                <a:r>
                  <a:rPr lang="en-US" dirty="0"/>
                  <a:t> </a:t>
                </a:r>
                <a:r>
                  <a:rPr lang="en-US" dirty="0" err="1"/>
                  <a:t>đảo</a:t>
                </a:r>
                <a:r>
                  <a:rPr lang="en-US" dirty="0"/>
                  <a:t> </a:t>
                </a:r>
                <a:r>
                  <a:rPr lang="en-US" dirty="0" err="1"/>
                  <a:t>lại</a:t>
                </a:r>
                <a:r>
                  <a:rPr lang="en-US" dirty="0"/>
                  <a:t> </a:t>
                </a:r>
                <a:r>
                  <a:rPr lang="en-US" dirty="0" err="1"/>
                  <a:t>tử</a:t>
                </a:r>
                <a:r>
                  <a:rPr lang="en-US" dirty="0"/>
                  <a:t> </a:t>
                </a:r>
                <a:r>
                  <a:rPr lang="en-US" dirty="0" err="1"/>
                  <a:t>mẫu</a:t>
                </a:r>
                <a:r>
                  <a:rPr lang="en-US" dirty="0"/>
                  <a:t> </a:t>
                </a:r>
                <a:r>
                  <a:rPr lang="en-US" dirty="0" err="1"/>
                  <a:t>giống</a:t>
                </a:r>
                <a:r>
                  <a:rPr lang="en-US" dirty="0"/>
                  <a:t> SGK </a:t>
                </a:r>
                <a:r>
                  <a:rPr lang="en-US" dirty="0" err="1"/>
                  <a:t>cho</a:t>
                </a:r>
                <a:r>
                  <a:rPr lang="en-US" dirty="0"/>
                  <a:t> HS </a:t>
                </a:r>
                <a:r>
                  <a:rPr lang="en-US" dirty="0" err="1"/>
                  <a:t>dễ</a:t>
                </a:r>
                <a:r>
                  <a:rPr lang="en-US" dirty="0"/>
                  <a:t> </a:t>
                </a:r>
                <a:r>
                  <a:rPr lang="en-US" dirty="0" err="1"/>
                  <a:t>theo</a:t>
                </a:r>
                <a:r>
                  <a:rPr lang="en-US" dirty="0"/>
                  <a:t> </a:t>
                </a:r>
                <a:r>
                  <a:rPr lang="en-US" dirty="0" err="1"/>
                  <a:t>dõi</a:t>
                </a:r>
                <a:r>
                  <a:rPr lang="en-US" dirty="0"/>
                  <a:t>. </a:t>
                </a:r>
                <a:r>
                  <a:rPr lang="en-US" dirty="0" err="1"/>
                  <a:t>Chỗ</a:t>
                </a:r>
                <a:r>
                  <a:rPr lang="en-US" dirty="0"/>
                  <a:t> </a:t>
                </a:r>
                <a:r>
                  <a:rPr lang="en-US" dirty="0" err="1"/>
                  <a:t>nhận</a:t>
                </a:r>
                <a:r>
                  <a:rPr lang="en-US" dirty="0"/>
                  <a:t> </a:t>
                </a:r>
                <a:r>
                  <a:rPr lang="en-US" dirty="0" err="1"/>
                  <a:t>xét</a:t>
                </a:r>
                <a:r>
                  <a:rPr lang="en-US" dirty="0"/>
                  <a:t> </a:t>
                </a:r>
                <a:r>
                  <a:rPr lang="en-US" dirty="0" err="1"/>
                  <a:t>ch</a:t>
                </a:r>
                <a:r>
                  <a:rPr lang="vi-VN" dirty="0"/>
                  <a:t>ư</a:t>
                </a:r>
                <a:r>
                  <a:rPr lang="en-US" dirty="0"/>
                  <a:t>a </a:t>
                </a:r>
                <a:r>
                  <a:rPr lang="en-US" dirty="0" err="1"/>
                  <a:t>đúng</a:t>
                </a:r>
                <a:r>
                  <a:rPr lang="en-US" dirty="0"/>
                  <a:t> . </a:t>
                </a:r>
                <a:r>
                  <a:rPr lang="en-US" dirty="0" err="1"/>
                  <a:t>Phải</a:t>
                </a:r>
                <a:r>
                  <a:rPr lang="en-US" dirty="0"/>
                  <a:t> </a:t>
                </a:r>
                <a:r>
                  <a:rPr lang="en-US" dirty="0" err="1"/>
                  <a:t>thay</a:t>
                </a:r>
                <a:r>
                  <a:rPr lang="en-US" dirty="0"/>
                  <a:t> </a:t>
                </a:r>
                <a:r>
                  <a:rPr lang="en-US" dirty="0" err="1"/>
                  <a:t>là</a:t>
                </a:r>
                <a:r>
                  <a:rPr lang="en-US" dirty="0"/>
                  <a:t> “ Th</a:t>
                </a:r>
                <a:r>
                  <a:rPr lang="vi-VN" dirty="0"/>
                  <a:t>ư</a:t>
                </a:r>
                <a:r>
                  <a:rPr lang="en-US" dirty="0" err="1"/>
                  <a:t>ơng</a:t>
                </a:r>
                <a:r>
                  <a:rPr lang="en-US" dirty="0"/>
                  <a:t> ….” </a:t>
                </a:r>
                <a:r>
                  <a:rPr lang="en-US" dirty="0" err="1"/>
                  <a:t>nh</a:t>
                </a:r>
                <a:r>
                  <a:rPr lang="vi-VN" dirty="0"/>
                  <a:t>ư</a:t>
                </a:r>
                <a:r>
                  <a:rPr lang="en-US" dirty="0"/>
                  <a:t> </a:t>
                </a:r>
                <a:r>
                  <a:rPr lang="en-US" dirty="0" err="1"/>
                  <a:t>sách</a:t>
                </a:r>
                <a:r>
                  <a:rPr lang="en-US" dirty="0"/>
                  <a:t> </a:t>
                </a:r>
                <a:r>
                  <a:rPr lang="en-US" dirty="0" err="1"/>
                  <a:t>giáo</a:t>
                </a:r>
                <a:r>
                  <a:rPr lang="en-US" dirty="0"/>
                  <a:t> khoa.</a:t>
                </a:r>
              </a:p>
              <a:p>
                <a:r>
                  <a:rPr lang="en-US" dirty="0" err="1"/>
                  <a:t>Số</a:t>
                </a:r>
                <a:r>
                  <a:rPr lang="en-US" dirty="0"/>
                  <a:t> </a:t>
                </a:r>
                <a:r>
                  <a:rPr lang="en-US" dirty="0" err="1"/>
                  <a:t>phức</a:t>
                </a:r>
                <a:r>
                  <a:rPr lang="en-US" dirty="0"/>
                  <a:t> </a:t>
                </a:r>
                <a:r>
                  <a:rPr lang="en-US" dirty="0" err="1"/>
                  <a:t>nghịch</a:t>
                </a:r>
                <a:r>
                  <a:rPr lang="en-US" dirty="0"/>
                  <a:t> </a:t>
                </a:r>
                <a:r>
                  <a:rPr lang="en-US" dirty="0" err="1"/>
                  <a:t>đảo</a:t>
                </a:r>
                <a:r>
                  <a:rPr lang="en-US" dirty="0"/>
                  <a:t> </a:t>
                </a:r>
                <a:r>
                  <a:rPr lang="en-US" dirty="0" err="1"/>
                  <a:t>không</a:t>
                </a:r>
                <a:r>
                  <a:rPr lang="en-US" dirty="0"/>
                  <a:t> đ</a:t>
                </a:r>
                <a:r>
                  <a:rPr lang="vi-VN" dirty="0"/>
                  <a:t>ư</a:t>
                </a:r>
                <a:r>
                  <a:rPr lang="en-US" dirty="0" err="1"/>
                  <a:t>ợc</a:t>
                </a:r>
                <a:r>
                  <a:rPr lang="en-US" dirty="0"/>
                  <a:t> </a:t>
                </a:r>
                <a:r>
                  <a:rPr lang="en-US" dirty="0" err="1"/>
                  <a:t>kí</a:t>
                </a:r>
                <a:r>
                  <a:rPr lang="en-US" dirty="0"/>
                  <a:t>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là</a:t>
                </a:r>
                <a:r>
                  <a:rPr lang="en-US" dirty="0"/>
                  <a:t> </a:t>
                </a:r>
                <a:r>
                  <a:rPr lang="en-US" baseline="0" dirty="0"/>
                  <a:t> </a:t>
                </a:r>
                <a:r>
                  <a:rPr lang="en-US" b="0" i="0">
                    <a:latin typeface="Cambria Math" panose="02040503050406030204" pitchFamily="18" charset="0"/>
                  </a:rPr>
                  <a:t>𝑧^(−1)</a:t>
                </a:r>
                <a:r>
                  <a:rPr lang="en-US" dirty="0"/>
                  <a:t>.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EA8B73-FCCD-4D4C-BC4E-0CE5120A1B5B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11032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Giữ</a:t>
            </a:r>
            <a:r>
              <a:rPr lang="en-US" dirty="0"/>
              <a:t> </a:t>
            </a:r>
            <a:r>
              <a:rPr lang="en-US" dirty="0" err="1"/>
              <a:t>lại</a:t>
            </a:r>
            <a:r>
              <a:rPr lang="en-US" dirty="0"/>
              <a:t> </a:t>
            </a:r>
            <a:r>
              <a:rPr lang="en-US" dirty="0" err="1"/>
              <a:t>từ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hiệu</a:t>
            </a:r>
            <a:r>
              <a:rPr lang="en-US" dirty="0"/>
              <a:t> </a:t>
            </a:r>
            <a:r>
              <a:rPr lang="en-US" dirty="0" err="1"/>
              <a:t>ứng</a:t>
            </a:r>
            <a:r>
              <a:rPr lang="en-US" dirty="0"/>
              <a:t> 4.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hiệu</a:t>
            </a:r>
            <a:r>
              <a:rPr lang="en-US" dirty="0"/>
              <a:t> </a:t>
            </a:r>
            <a:r>
              <a:rPr lang="en-US" dirty="0" err="1"/>
              <a:t>ứng</a:t>
            </a:r>
            <a:r>
              <a:rPr lang="en-US" dirty="0"/>
              <a:t> </a:t>
            </a:r>
            <a:r>
              <a:rPr lang="en-US" dirty="0" err="1"/>
              <a:t>dùng</a:t>
            </a:r>
            <a:r>
              <a:rPr lang="en-US" dirty="0"/>
              <a:t> </a:t>
            </a:r>
            <a:r>
              <a:rPr lang="en-US" dirty="0" err="1"/>
              <a:t>đồng</a:t>
            </a:r>
            <a:r>
              <a:rPr lang="en-US" dirty="0"/>
              <a:t> </a:t>
            </a:r>
            <a:r>
              <a:rPr lang="en-US" dirty="0" err="1"/>
              <a:t>nhất</a:t>
            </a:r>
            <a:r>
              <a:rPr lang="en-US" dirty="0"/>
              <a:t> </a:t>
            </a:r>
            <a:r>
              <a:rPr lang="en-US" dirty="0" err="1"/>
              <a:t>từ</a:t>
            </a:r>
            <a:r>
              <a:rPr lang="en-US" dirty="0"/>
              <a:t> </a:t>
            </a:r>
            <a:r>
              <a:rPr lang="en-US" dirty="0" err="1"/>
              <a:t>trái</a:t>
            </a:r>
            <a:r>
              <a:rPr lang="en-US" dirty="0"/>
              <a:t> sang </a:t>
            </a:r>
            <a:r>
              <a:rPr lang="en-US" dirty="0" err="1"/>
              <a:t>phải</a:t>
            </a:r>
            <a:r>
              <a:rPr lang="en-US" dirty="0"/>
              <a:t>.</a:t>
            </a:r>
          </a:p>
          <a:p>
            <a:r>
              <a:rPr lang="en-US" dirty="0" err="1"/>
              <a:t>Đề</a:t>
            </a:r>
            <a:r>
              <a:rPr lang="en-US" dirty="0"/>
              <a:t> </a:t>
            </a:r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chỗ</a:t>
            </a:r>
            <a:r>
              <a:rPr lang="en-US" dirty="0"/>
              <a:t> </a:t>
            </a:r>
            <a:r>
              <a:rPr lang="en-US" dirty="0" err="1"/>
              <a:t>đậm</a:t>
            </a:r>
            <a:r>
              <a:rPr lang="en-US" dirty="0"/>
              <a:t> </a:t>
            </a:r>
            <a:r>
              <a:rPr lang="en-US" dirty="0" err="1"/>
              <a:t>chỗ</a:t>
            </a:r>
            <a:r>
              <a:rPr lang="en-US" dirty="0"/>
              <a:t> </a:t>
            </a:r>
            <a:r>
              <a:rPr lang="en-US" dirty="0" err="1"/>
              <a:t>th</a:t>
            </a:r>
            <a:r>
              <a:rPr lang="vi-VN" dirty="0"/>
              <a:t>ư</a:t>
            </a:r>
            <a:r>
              <a:rPr lang="en-US" dirty="0" err="1"/>
              <a:t>ờng</a:t>
            </a:r>
            <a:r>
              <a:rPr lang="en-US" dirty="0"/>
              <a:t>, </a:t>
            </a:r>
            <a:r>
              <a:rPr lang="en-US" dirty="0" err="1"/>
              <a:t>cần</a:t>
            </a:r>
            <a:r>
              <a:rPr lang="en-US" dirty="0"/>
              <a:t> </a:t>
            </a:r>
            <a:r>
              <a:rPr lang="en-US" dirty="0" err="1"/>
              <a:t>chỉnh</a:t>
            </a:r>
            <a:r>
              <a:rPr lang="en-US" dirty="0"/>
              <a:t> </a:t>
            </a:r>
            <a:r>
              <a:rPr lang="en-US" dirty="0" err="1"/>
              <a:t>lại</a:t>
            </a:r>
            <a:r>
              <a:rPr lang="en-US" dirty="0"/>
              <a:t> </a:t>
            </a:r>
            <a:r>
              <a:rPr lang="en-US" dirty="0" err="1"/>
              <a:t>cho</a:t>
            </a:r>
            <a:r>
              <a:rPr lang="en-US" dirty="0"/>
              <a:t> </a:t>
            </a:r>
            <a:r>
              <a:rPr lang="en-US" dirty="0" err="1"/>
              <a:t>đồng</a:t>
            </a:r>
            <a:r>
              <a:rPr lang="en-US" dirty="0"/>
              <a:t> </a:t>
            </a:r>
            <a:r>
              <a:rPr lang="en-US" dirty="0" err="1"/>
              <a:t>nhất</a:t>
            </a:r>
            <a:endParaRPr lang="en-US" dirty="0"/>
          </a:p>
          <a:p>
            <a:r>
              <a:rPr lang="en-US" dirty="0" err="1"/>
              <a:t>Đề</a:t>
            </a:r>
            <a:r>
              <a:rPr lang="en-US" dirty="0"/>
              <a:t> </a:t>
            </a:r>
            <a:r>
              <a:rPr lang="en-US" dirty="0" err="1"/>
              <a:t>một</a:t>
            </a:r>
            <a:r>
              <a:rPr lang="en-US" dirty="0"/>
              <a:t> </a:t>
            </a:r>
            <a:r>
              <a:rPr lang="en-US" dirty="0" err="1"/>
              <a:t>kiểu</a:t>
            </a:r>
            <a:r>
              <a:rPr lang="en-US" dirty="0"/>
              <a:t>, </a:t>
            </a:r>
            <a:r>
              <a:rPr lang="en-US" dirty="0" err="1"/>
              <a:t>lời</a:t>
            </a:r>
            <a:r>
              <a:rPr lang="en-US" dirty="0"/>
              <a:t> </a:t>
            </a:r>
            <a:r>
              <a:rPr lang="en-US" dirty="0" err="1"/>
              <a:t>giải</a:t>
            </a:r>
            <a:r>
              <a:rPr lang="en-US" dirty="0"/>
              <a:t> </a:t>
            </a:r>
            <a:r>
              <a:rPr lang="en-US" dirty="0" err="1"/>
              <a:t>lại</a:t>
            </a:r>
            <a:r>
              <a:rPr lang="en-US" dirty="0"/>
              <a:t> </a:t>
            </a:r>
            <a:r>
              <a:rPr lang="en-US" dirty="0" err="1"/>
              <a:t>không</a:t>
            </a:r>
            <a:r>
              <a:rPr lang="en-US" dirty="0"/>
              <a:t> </a:t>
            </a:r>
            <a:r>
              <a:rPr lang="en-US" dirty="0" err="1"/>
              <a:t>đúng</a:t>
            </a:r>
            <a:r>
              <a:rPr lang="en-US" dirty="0"/>
              <a:t> </a:t>
            </a:r>
            <a:r>
              <a:rPr lang="en-US" dirty="0" err="1"/>
              <a:t>đề</a:t>
            </a:r>
            <a:r>
              <a:rPr lang="en-US" dirty="0"/>
              <a:t>.</a:t>
            </a:r>
          </a:p>
          <a:p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ph</a:t>
            </a:r>
            <a:r>
              <a:rPr lang="vi-VN" dirty="0"/>
              <a:t>ư</a:t>
            </a:r>
            <a:r>
              <a:rPr lang="en-US" dirty="0" err="1"/>
              <a:t>ơng</a:t>
            </a:r>
            <a:r>
              <a:rPr lang="en-US" dirty="0"/>
              <a:t> </a:t>
            </a:r>
            <a:r>
              <a:rPr lang="en-US" dirty="0" err="1"/>
              <a:t>án</a:t>
            </a:r>
            <a:r>
              <a:rPr lang="en-US" dirty="0"/>
              <a:t> </a:t>
            </a:r>
            <a:r>
              <a:rPr lang="en-US" dirty="0" err="1"/>
              <a:t>đều</a:t>
            </a:r>
            <a:r>
              <a:rPr lang="en-US" dirty="0"/>
              <a:t> </a:t>
            </a:r>
            <a:r>
              <a:rPr lang="en-US" dirty="0" err="1"/>
              <a:t>giống</a:t>
            </a:r>
            <a:r>
              <a:rPr lang="en-US" dirty="0"/>
              <a:t> </a:t>
            </a:r>
            <a:r>
              <a:rPr lang="en-US" dirty="0" err="1"/>
              <a:t>nhau</a:t>
            </a:r>
            <a:r>
              <a:rPr lang="en-US" dirty="0"/>
              <a:t>.</a:t>
            </a:r>
          </a:p>
          <a:p>
            <a:r>
              <a:rPr lang="en-US" dirty="0" err="1"/>
              <a:t>Không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ph</a:t>
            </a:r>
            <a:r>
              <a:rPr lang="vi-VN" dirty="0"/>
              <a:t>ư</a:t>
            </a:r>
            <a:r>
              <a:rPr lang="en-US" dirty="0" err="1"/>
              <a:t>ơng</a:t>
            </a:r>
            <a:r>
              <a:rPr lang="en-US" dirty="0"/>
              <a:t> </a:t>
            </a:r>
            <a:r>
              <a:rPr lang="en-US" dirty="0" err="1"/>
              <a:t>án</a:t>
            </a:r>
            <a:r>
              <a:rPr lang="en-US" dirty="0"/>
              <a:t> </a:t>
            </a:r>
            <a:r>
              <a:rPr lang="en-US" dirty="0" err="1"/>
              <a:t>đúng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EA8B73-FCCD-4D4C-BC4E-0CE5120A1B5B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67626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g517abcd53c_4_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4" name="Google Shape;234;g517abcd53c_4_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931832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673CB-91E5-4228-BA7A-80DB1E724258}" type="datetimeFigureOut">
              <a:rPr lang="en-US" smtClean="0"/>
              <a:t>15/01/2022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D8786-697C-4497-ABFF-988335A169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70501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673CB-91E5-4228-BA7A-80DB1E724258}" type="datetimeFigureOut">
              <a:rPr lang="en-US" smtClean="0"/>
              <a:t>15/01/2022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D8786-697C-4497-ABFF-988335A169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03937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673CB-91E5-4228-BA7A-80DB1E724258}" type="datetimeFigureOut">
              <a:rPr lang="en-US" smtClean="0"/>
              <a:t>15/01/2022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D8786-697C-4497-ABFF-988335A169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15232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1" cy="365125"/>
          </a:xfrm>
          <a:prstGeom prst="rect">
            <a:avLst/>
          </a:prstGeom>
        </p:spPr>
        <p:txBody>
          <a:bodyPr lIns="91426" tIns="45713" rIns="91426" bIns="45713"/>
          <a:lstStyle/>
          <a:p>
            <a:fld id="{D15044BE-B3F3-4258-B55D-9238C2EBFDF1}" type="datetimeFigureOut">
              <a:rPr lang="en-US" smtClean="0"/>
              <a:pPr/>
              <a:t>15/01/2022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3" y="6356353"/>
            <a:ext cx="3860800" cy="365125"/>
          </a:xfrm>
          <a:prstGeom prst="rect">
            <a:avLst/>
          </a:prstGeom>
        </p:spPr>
        <p:txBody>
          <a:bodyPr lIns="91426" tIns="45713" rIns="91426" bIns="45713"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2" y="6356353"/>
            <a:ext cx="2844801" cy="365125"/>
          </a:xfrm>
          <a:prstGeom prst="rect">
            <a:avLst/>
          </a:prstGeom>
        </p:spPr>
        <p:txBody>
          <a:bodyPr lIns="91426" tIns="45713" rIns="91426" bIns="45713"/>
          <a:lstStyle/>
          <a:p>
            <a:fld id="{E56A0A80-8336-46B1-B89F-89FB7E7362A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62321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+ TEXT ">
  <p:cSld name="NUMBERS + TEXT ">
    <p:bg>
      <p:bgPr>
        <a:noFill/>
        <a:effectLst/>
      </p:bgPr>
    </p:bg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9"/>
          <p:cNvSpPr txBox="1">
            <a:spLocks noGrp="1"/>
          </p:cNvSpPr>
          <p:nvPr>
            <p:ph type="title" hasCustomPrompt="1"/>
          </p:nvPr>
        </p:nvSpPr>
        <p:spPr>
          <a:xfrm>
            <a:off x="3919300" y="2932867"/>
            <a:ext cx="4353600" cy="81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r>
              <a:t>xx%</a:t>
            </a:r>
          </a:p>
        </p:txBody>
      </p:sp>
      <p:sp>
        <p:nvSpPr>
          <p:cNvPr id="43" name="Google Shape;43;p9"/>
          <p:cNvSpPr txBox="1">
            <a:spLocks noGrp="1"/>
          </p:cNvSpPr>
          <p:nvPr>
            <p:ph type="title" idx="2" hasCustomPrompt="1"/>
          </p:nvPr>
        </p:nvSpPr>
        <p:spPr>
          <a:xfrm>
            <a:off x="3919300" y="4259067"/>
            <a:ext cx="4353600" cy="81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r>
              <a:t>xx%</a:t>
            </a:r>
          </a:p>
        </p:txBody>
      </p:sp>
      <p:sp>
        <p:nvSpPr>
          <p:cNvPr id="44" name="Google Shape;44;p9"/>
          <p:cNvSpPr txBox="1">
            <a:spLocks noGrp="1"/>
          </p:cNvSpPr>
          <p:nvPr>
            <p:ph type="title" idx="3" hasCustomPrompt="1"/>
          </p:nvPr>
        </p:nvSpPr>
        <p:spPr>
          <a:xfrm>
            <a:off x="3919300" y="1545167"/>
            <a:ext cx="4353600" cy="81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r>
              <a:t>xx%</a:t>
            </a:r>
          </a:p>
        </p:txBody>
      </p:sp>
      <p:sp>
        <p:nvSpPr>
          <p:cNvPr id="45" name="Google Shape;45;p9"/>
          <p:cNvSpPr txBox="1">
            <a:spLocks noGrp="1"/>
          </p:cNvSpPr>
          <p:nvPr>
            <p:ph type="subTitle" idx="1"/>
          </p:nvPr>
        </p:nvSpPr>
        <p:spPr>
          <a:xfrm>
            <a:off x="3185400" y="2220584"/>
            <a:ext cx="5821200" cy="39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9pPr>
          </a:lstStyle>
          <a:p>
            <a:endParaRPr/>
          </a:p>
        </p:txBody>
      </p:sp>
      <p:sp>
        <p:nvSpPr>
          <p:cNvPr id="46" name="Google Shape;46;p9"/>
          <p:cNvSpPr txBox="1">
            <a:spLocks noGrp="1"/>
          </p:cNvSpPr>
          <p:nvPr>
            <p:ph type="subTitle" idx="4"/>
          </p:nvPr>
        </p:nvSpPr>
        <p:spPr>
          <a:xfrm>
            <a:off x="3185400" y="3546717"/>
            <a:ext cx="5821200" cy="39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9pPr>
          </a:lstStyle>
          <a:p>
            <a:endParaRPr/>
          </a:p>
        </p:txBody>
      </p:sp>
      <p:sp>
        <p:nvSpPr>
          <p:cNvPr id="47" name="Google Shape;47;p9"/>
          <p:cNvSpPr txBox="1">
            <a:spLocks noGrp="1"/>
          </p:cNvSpPr>
          <p:nvPr>
            <p:ph type="subTitle" idx="5"/>
          </p:nvPr>
        </p:nvSpPr>
        <p:spPr>
          <a:xfrm>
            <a:off x="3185400" y="4872851"/>
            <a:ext cx="5821200" cy="39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888501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SUBTITLE ">
  <p:cSld name="TITLE + SUBTITLE ">
    <p:bg>
      <p:bgPr>
        <a:noFill/>
        <a:effectLst/>
      </p:bgPr>
    </p:bg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6"/>
          <p:cNvSpPr txBox="1">
            <a:spLocks noGrp="1"/>
          </p:cNvSpPr>
          <p:nvPr>
            <p:ph type="ctrTitle"/>
          </p:nvPr>
        </p:nvSpPr>
        <p:spPr>
          <a:xfrm>
            <a:off x="7355933" y="2510467"/>
            <a:ext cx="3546800" cy="770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3000"/>
              <a:buNone/>
              <a:defRPr sz="4000">
                <a:solidFill>
                  <a:srgbClr val="466269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2400"/>
              <a:buNone/>
              <a:defRPr sz="3200">
                <a:solidFill>
                  <a:srgbClr val="466269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2400"/>
              <a:buNone/>
              <a:defRPr sz="3200">
                <a:solidFill>
                  <a:srgbClr val="466269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2400"/>
              <a:buNone/>
              <a:defRPr sz="3200">
                <a:solidFill>
                  <a:srgbClr val="466269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2400"/>
              <a:buNone/>
              <a:defRPr sz="3200">
                <a:solidFill>
                  <a:srgbClr val="466269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2400"/>
              <a:buNone/>
              <a:defRPr sz="3200">
                <a:solidFill>
                  <a:srgbClr val="466269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2400"/>
              <a:buNone/>
              <a:defRPr sz="3200">
                <a:solidFill>
                  <a:srgbClr val="466269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2400"/>
              <a:buNone/>
              <a:defRPr sz="3200">
                <a:solidFill>
                  <a:srgbClr val="466269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2400"/>
              <a:buNone/>
              <a:defRPr sz="3200">
                <a:solidFill>
                  <a:srgbClr val="466269"/>
                </a:solidFill>
              </a:defRPr>
            </a:lvl9pPr>
          </a:lstStyle>
          <a:p>
            <a:endParaRPr/>
          </a:p>
        </p:txBody>
      </p:sp>
      <p:sp>
        <p:nvSpPr>
          <p:cNvPr id="28" name="Google Shape;28;p6"/>
          <p:cNvSpPr txBox="1">
            <a:spLocks noGrp="1"/>
          </p:cNvSpPr>
          <p:nvPr>
            <p:ph type="subTitle" idx="1"/>
          </p:nvPr>
        </p:nvSpPr>
        <p:spPr>
          <a:xfrm>
            <a:off x="5751967" y="3385500"/>
            <a:ext cx="5150400" cy="268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466269"/>
                </a:solidFill>
              </a:defRPr>
            </a:lvl1pPr>
            <a:lvl2pPr lvl="1" algn="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>
                <a:solidFill>
                  <a:srgbClr val="466269"/>
                </a:solidFill>
              </a:defRPr>
            </a:lvl2pPr>
            <a:lvl3pPr lvl="2" algn="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>
                <a:solidFill>
                  <a:srgbClr val="466269"/>
                </a:solidFill>
              </a:defRPr>
            </a:lvl3pPr>
            <a:lvl4pPr lvl="3" algn="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>
                <a:solidFill>
                  <a:srgbClr val="466269"/>
                </a:solidFill>
              </a:defRPr>
            </a:lvl4pPr>
            <a:lvl5pPr lvl="4" algn="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>
                <a:solidFill>
                  <a:srgbClr val="466269"/>
                </a:solidFill>
              </a:defRPr>
            </a:lvl5pPr>
            <a:lvl6pPr lvl="5" algn="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>
                <a:solidFill>
                  <a:srgbClr val="466269"/>
                </a:solidFill>
              </a:defRPr>
            </a:lvl6pPr>
            <a:lvl7pPr lvl="6" algn="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>
                <a:solidFill>
                  <a:srgbClr val="466269"/>
                </a:solidFill>
              </a:defRPr>
            </a:lvl7pPr>
            <a:lvl8pPr lvl="7" algn="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>
                <a:solidFill>
                  <a:srgbClr val="466269"/>
                </a:solidFill>
              </a:defRPr>
            </a:lvl8pPr>
            <a:lvl9pPr lvl="8" algn="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None/>
              <a:defRPr>
                <a:solidFill>
                  <a:srgbClr val="466269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4619504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+ TEXT ">
  <p:cSld name="NUMBERS + TEXT ">
    <p:bg>
      <p:bgPr>
        <a:noFill/>
        <a:effectLst/>
      </p:bgPr>
    </p:bg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9"/>
          <p:cNvSpPr txBox="1">
            <a:spLocks noGrp="1"/>
          </p:cNvSpPr>
          <p:nvPr>
            <p:ph type="title" hasCustomPrompt="1"/>
          </p:nvPr>
        </p:nvSpPr>
        <p:spPr>
          <a:xfrm>
            <a:off x="3919300" y="2932867"/>
            <a:ext cx="4353600" cy="81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r>
              <a:t>xx%</a:t>
            </a:r>
          </a:p>
        </p:txBody>
      </p:sp>
      <p:sp>
        <p:nvSpPr>
          <p:cNvPr id="43" name="Google Shape;43;p9"/>
          <p:cNvSpPr txBox="1">
            <a:spLocks noGrp="1"/>
          </p:cNvSpPr>
          <p:nvPr>
            <p:ph type="title" idx="2" hasCustomPrompt="1"/>
          </p:nvPr>
        </p:nvSpPr>
        <p:spPr>
          <a:xfrm>
            <a:off x="3919300" y="4259067"/>
            <a:ext cx="4353600" cy="81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r>
              <a:t>xx%</a:t>
            </a:r>
          </a:p>
        </p:txBody>
      </p:sp>
      <p:sp>
        <p:nvSpPr>
          <p:cNvPr id="44" name="Google Shape;44;p9"/>
          <p:cNvSpPr txBox="1">
            <a:spLocks noGrp="1"/>
          </p:cNvSpPr>
          <p:nvPr>
            <p:ph type="title" idx="3" hasCustomPrompt="1"/>
          </p:nvPr>
        </p:nvSpPr>
        <p:spPr>
          <a:xfrm>
            <a:off x="3919300" y="1545167"/>
            <a:ext cx="4353600" cy="81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r>
              <a:t>xx%</a:t>
            </a:r>
          </a:p>
        </p:txBody>
      </p:sp>
      <p:sp>
        <p:nvSpPr>
          <p:cNvPr id="45" name="Google Shape;45;p9"/>
          <p:cNvSpPr txBox="1">
            <a:spLocks noGrp="1"/>
          </p:cNvSpPr>
          <p:nvPr>
            <p:ph type="subTitle" idx="1"/>
          </p:nvPr>
        </p:nvSpPr>
        <p:spPr>
          <a:xfrm>
            <a:off x="3185400" y="2220584"/>
            <a:ext cx="5821200" cy="39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9pPr>
          </a:lstStyle>
          <a:p>
            <a:endParaRPr/>
          </a:p>
        </p:txBody>
      </p:sp>
      <p:sp>
        <p:nvSpPr>
          <p:cNvPr id="46" name="Google Shape;46;p9"/>
          <p:cNvSpPr txBox="1">
            <a:spLocks noGrp="1"/>
          </p:cNvSpPr>
          <p:nvPr>
            <p:ph type="subTitle" idx="4"/>
          </p:nvPr>
        </p:nvSpPr>
        <p:spPr>
          <a:xfrm>
            <a:off x="3185400" y="3546717"/>
            <a:ext cx="5821200" cy="39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9pPr>
          </a:lstStyle>
          <a:p>
            <a:endParaRPr/>
          </a:p>
        </p:txBody>
      </p:sp>
      <p:sp>
        <p:nvSpPr>
          <p:cNvPr id="47" name="Google Shape;47;p9"/>
          <p:cNvSpPr txBox="1">
            <a:spLocks noGrp="1"/>
          </p:cNvSpPr>
          <p:nvPr>
            <p:ph type="subTitle" idx="5"/>
          </p:nvPr>
        </p:nvSpPr>
        <p:spPr>
          <a:xfrm>
            <a:off x="3185400" y="4872851"/>
            <a:ext cx="5821200" cy="39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3867050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SUBTITLE 4">
  <p:cSld name="TITLE + SUBTITLE 4">
    <p:bg>
      <p:bgPr>
        <a:noFill/>
        <a:effectLst/>
      </p:bgPr>
    </p:bg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8"/>
          <p:cNvSpPr txBox="1">
            <a:spLocks noGrp="1"/>
          </p:cNvSpPr>
          <p:nvPr>
            <p:ph type="subTitle" idx="1"/>
          </p:nvPr>
        </p:nvSpPr>
        <p:spPr>
          <a:xfrm>
            <a:off x="5304067" y="3251500"/>
            <a:ext cx="4130400" cy="77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466269"/>
                </a:solidFill>
              </a:defRPr>
            </a:lvl1pPr>
            <a:lvl2pPr lvl="1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>
                <a:solidFill>
                  <a:srgbClr val="466269"/>
                </a:solidFill>
              </a:defRPr>
            </a:lvl2pPr>
            <a:lvl3pPr lvl="2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>
                <a:solidFill>
                  <a:srgbClr val="466269"/>
                </a:solidFill>
              </a:defRPr>
            </a:lvl3pPr>
            <a:lvl4pPr lvl="3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>
                <a:solidFill>
                  <a:srgbClr val="466269"/>
                </a:solidFill>
              </a:defRPr>
            </a:lvl4pPr>
            <a:lvl5pPr lvl="4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>
                <a:solidFill>
                  <a:srgbClr val="466269"/>
                </a:solidFill>
              </a:defRPr>
            </a:lvl5pPr>
            <a:lvl6pPr lvl="5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>
                <a:solidFill>
                  <a:srgbClr val="466269"/>
                </a:solidFill>
              </a:defRPr>
            </a:lvl6pPr>
            <a:lvl7pPr lvl="6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>
                <a:solidFill>
                  <a:srgbClr val="466269"/>
                </a:solidFill>
              </a:defRPr>
            </a:lvl7pPr>
            <a:lvl8pPr lvl="7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>
                <a:solidFill>
                  <a:srgbClr val="466269"/>
                </a:solidFill>
              </a:defRPr>
            </a:lvl8pPr>
            <a:lvl9pPr lvl="8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None/>
              <a:defRPr sz="1867">
                <a:solidFill>
                  <a:srgbClr val="466269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5014872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SLIDE">
  <p:cSld name="BLANK SLIDE">
    <p:bg>
      <p:bgPr>
        <a:noFill/>
        <a:effectLst/>
      </p:bgPr>
    </p:bg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18491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1CC9F6-0340-4ACC-B0B0-E1E8EFD32A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6DB454BC-F756-40B0-BA48-9E8634A78E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674748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0BCEB11E-DFC5-419E-9EF4-5A9EFFF69D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15/01/2022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2670199"/>
      </p:ext>
    </p:extLst>
  </p:cSld>
  <p:clrMapOvr>
    <a:masterClrMapping/>
  </p:clrMapOvr>
  <p:transition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673CB-91E5-4228-BA7A-80DB1E724258}" type="datetimeFigureOut">
              <a:rPr lang="en-US" smtClean="0"/>
              <a:t>15/01/2022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D8786-697C-4497-ABFF-988335A169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458432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442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884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326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768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7210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652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8094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3536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F9E5E443-43CC-47C0-B016-9A203293290C}" type="datetimeFigureOut">
              <a:rPr lang="en-US" smtClean="0"/>
              <a:pPr/>
              <a:t>15/01/2022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4C77148-22BA-41E4-AAE6-AAE78D0077C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75253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F9E5E443-43CC-47C0-B016-9A203293290C}" type="datetimeFigureOut">
              <a:rPr lang="en-US" smtClean="0"/>
              <a:pPr/>
              <a:t>15/01/2022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4C77148-22BA-41E4-AAE6-AAE78D0077C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992969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749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544211" indent="0">
              <a:buNone/>
              <a:defRPr sz="2150">
                <a:solidFill>
                  <a:schemeClr val="tx1">
                    <a:tint val="75000"/>
                  </a:schemeClr>
                </a:solidFill>
              </a:defRPr>
            </a:lvl2pPr>
            <a:lvl3pPr marL="1088421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32632" indent="0">
              <a:buNone/>
              <a:defRPr sz="1650">
                <a:solidFill>
                  <a:schemeClr val="tx1">
                    <a:tint val="75000"/>
                  </a:schemeClr>
                </a:solidFill>
              </a:defRPr>
            </a:lvl4pPr>
            <a:lvl5pPr marL="2176843" indent="0">
              <a:buNone/>
              <a:defRPr sz="1650">
                <a:solidFill>
                  <a:schemeClr val="tx1">
                    <a:tint val="75000"/>
                  </a:schemeClr>
                </a:solidFill>
              </a:defRPr>
            </a:lvl5pPr>
            <a:lvl6pPr marL="2721053" indent="0">
              <a:buNone/>
              <a:defRPr sz="1650">
                <a:solidFill>
                  <a:schemeClr val="tx1">
                    <a:tint val="75000"/>
                  </a:schemeClr>
                </a:solidFill>
              </a:defRPr>
            </a:lvl6pPr>
            <a:lvl7pPr marL="3265264" indent="0">
              <a:buNone/>
              <a:defRPr sz="1650">
                <a:solidFill>
                  <a:schemeClr val="tx1">
                    <a:tint val="75000"/>
                  </a:schemeClr>
                </a:solidFill>
              </a:defRPr>
            </a:lvl7pPr>
            <a:lvl8pPr marL="3809474" indent="0">
              <a:buNone/>
              <a:defRPr sz="1650">
                <a:solidFill>
                  <a:schemeClr val="tx1">
                    <a:tint val="75000"/>
                  </a:schemeClr>
                </a:solidFill>
              </a:defRPr>
            </a:lvl8pPr>
            <a:lvl9pPr marL="4353685" indent="0">
              <a:buNone/>
              <a:defRPr sz="16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F9E5E443-43CC-47C0-B016-9A203293290C}" type="datetimeFigureOut">
              <a:rPr lang="en-US" smtClean="0"/>
              <a:pPr/>
              <a:t>15/01/2022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4C77148-22BA-41E4-AAE6-AAE78D0077C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33563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3349"/>
            </a:lvl1pPr>
            <a:lvl2pPr>
              <a:defRPr sz="2849"/>
            </a:lvl2pPr>
            <a:lvl3pPr>
              <a:defRPr sz="2400"/>
            </a:lvl3pPr>
            <a:lvl4pPr>
              <a:defRPr sz="2150"/>
            </a:lvl4pPr>
            <a:lvl5pPr>
              <a:defRPr sz="2150"/>
            </a:lvl5pPr>
            <a:lvl6pPr>
              <a:defRPr sz="2150"/>
            </a:lvl6pPr>
            <a:lvl7pPr>
              <a:defRPr sz="2150"/>
            </a:lvl7pPr>
            <a:lvl8pPr>
              <a:defRPr sz="2150"/>
            </a:lvl8pPr>
            <a:lvl9pPr>
              <a:defRPr sz="21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3349"/>
            </a:lvl1pPr>
            <a:lvl2pPr>
              <a:defRPr sz="2849"/>
            </a:lvl2pPr>
            <a:lvl3pPr>
              <a:defRPr sz="2400"/>
            </a:lvl3pPr>
            <a:lvl4pPr>
              <a:defRPr sz="2150"/>
            </a:lvl4pPr>
            <a:lvl5pPr>
              <a:defRPr sz="2150"/>
            </a:lvl5pPr>
            <a:lvl6pPr>
              <a:defRPr sz="2150"/>
            </a:lvl6pPr>
            <a:lvl7pPr>
              <a:defRPr sz="2150"/>
            </a:lvl7pPr>
            <a:lvl8pPr>
              <a:defRPr sz="2150"/>
            </a:lvl8pPr>
            <a:lvl9pPr>
              <a:defRPr sz="21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F9E5E443-43CC-47C0-B016-9A203293290C}" type="datetimeFigureOut">
              <a:rPr lang="en-US" smtClean="0"/>
              <a:pPr/>
              <a:t>15/01/2022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4C77148-22BA-41E4-AAE6-AAE78D0077C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875386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849" b="1"/>
            </a:lvl1pPr>
            <a:lvl2pPr marL="544211" indent="0">
              <a:buNone/>
              <a:defRPr sz="2400" b="1"/>
            </a:lvl2pPr>
            <a:lvl3pPr marL="1088421" indent="0">
              <a:buNone/>
              <a:defRPr sz="2150" b="1"/>
            </a:lvl3pPr>
            <a:lvl4pPr marL="1632632" indent="0">
              <a:buNone/>
              <a:defRPr sz="1900" b="1"/>
            </a:lvl4pPr>
            <a:lvl5pPr marL="2176843" indent="0">
              <a:buNone/>
              <a:defRPr sz="1900" b="1"/>
            </a:lvl5pPr>
            <a:lvl6pPr marL="2721053" indent="0">
              <a:buNone/>
              <a:defRPr sz="1900" b="1"/>
            </a:lvl6pPr>
            <a:lvl7pPr marL="3265264" indent="0">
              <a:buNone/>
              <a:defRPr sz="1900" b="1"/>
            </a:lvl7pPr>
            <a:lvl8pPr marL="3809474" indent="0">
              <a:buNone/>
              <a:defRPr sz="1900" b="1"/>
            </a:lvl8pPr>
            <a:lvl9pPr marL="4353685" indent="0">
              <a:buNone/>
              <a:defRPr sz="1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8" cy="3951288"/>
          </a:xfrm>
          <a:prstGeom prst="rect">
            <a:avLst/>
          </a:prstGeom>
        </p:spPr>
        <p:txBody>
          <a:bodyPr/>
          <a:lstStyle>
            <a:lvl1pPr>
              <a:defRPr sz="2849"/>
            </a:lvl1pPr>
            <a:lvl2pPr>
              <a:defRPr sz="2400"/>
            </a:lvl2pPr>
            <a:lvl3pPr>
              <a:defRPr sz="215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849" b="1"/>
            </a:lvl1pPr>
            <a:lvl2pPr marL="544211" indent="0">
              <a:buNone/>
              <a:defRPr sz="2400" b="1"/>
            </a:lvl2pPr>
            <a:lvl3pPr marL="1088421" indent="0">
              <a:buNone/>
              <a:defRPr sz="2150" b="1"/>
            </a:lvl3pPr>
            <a:lvl4pPr marL="1632632" indent="0">
              <a:buNone/>
              <a:defRPr sz="1900" b="1"/>
            </a:lvl4pPr>
            <a:lvl5pPr marL="2176843" indent="0">
              <a:buNone/>
              <a:defRPr sz="1900" b="1"/>
            </a:lvl5pPr>
            <a:lvl6pPr marL="2721053" indent="0">
              <a:buNone/>
              <a:defRPr sz="1900" b="1"/>
            </a:lvl6pPr>
            <a:lvl7pPr marL="3265264" indent="0">
              <a:buNone/>
              <a:defRPr sz="1900" b="1"/>
            </a:lvl7pPr>
            <a:lvl8pPr marL="3809474" indent="0">
              <a:buNone/>
              <a:defRPr sz="1900" b="1"/>
            </a:lvl8pPr>
            <a:lvl9pPr marL="4353685" indent="0">
              <a:buNone/>
              <a:defRPr sz="1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2849"/>
            </a:lvl1pPr>
            <a:lvl2pPr>
              <a:defRPr sz="2400"/>
            </a:lvl2pPr>
            <a:lvl3pPr>
              <a:defRPr sz="215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F9E5E443-43CC-47C0-B016-9A203293290C}" type="datetimeFigureOut">
              <a:rPr lang="en-US" smtClean="0"/>
              <a:pPr/>
              <a:t>15/01/2022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4C77148-22BA-41E4-AAE6-AAE78D0077C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44876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F9E5E443-43CC-47C0-B016-9A203293290C}" type="datetimeFigureOut">
              <a:rPr lang="en-US" smtClean="0"/>
              <a:pPr/>
              <a:t>15/01/2022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4C77148-22BA-41E4-AAE6-AAE78D0077C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93445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F9E5E443-43CC-47C0-B016-9A203293290C}" type="datetimeFigureOut">
              <a:rPr lang="en-US" smtClean="0"/>
              <a:pPr/>
              <a:t>15/01/2022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4C77148-22BA-41E4-AAE6-AAE78D0077C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014910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50"/>
            </a:lvl1pPr>
            <a:lvl2pPr marL="544211" indent="0">
              <a:buNone/>
              <a:defRPr sz="1450"/>
            </a:lvl2pPr>
            <a:lvl3pPr marL="1088421" indent="0">
              <a:buNone/>
              <a:defRPr sz="1200"/>
            </a:lvl3pPr>
            <a:lvl4pPr marL="1632632" indent="0">
              <a:buNone/>
              <a:defRPr sz="1050"/>
            </a:lvl4pPr>
            <a:lvl5pPr marL="2176843" indent="0">
              <a:buNone/>
              <a:defRPr sz="1050"/>
            </a:lvl5pPr>
            <a:lvl6pPr marL="2721053" indent="0">
              <a:buNone/>
              <a:defRPr sz="1050"/>
            </a:lvl6pPr>
            <a:lvl7pPr marL="3265264" indent="0">
              <a:buNone/>
              <a:defRPr sz="1050"/>
            </a:lvl7pPr>
            <a:lvl8pPr marL="3809474" indent="0">
              <a:buNone/>
              <a:defRPr sz="1050"/>
            </a:lvl8pPr>
            <a:lvl9pPr marL="4353685" indent="0">
              <a:buNone/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F9E5E443-43CC-47C0-B016-9A203293290C}" type="datetimeFigureOut">
              <a:rPr lang="en-US" smtClean="0"/>
              <a:pPr/>
              <a:t>15/01/2022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4C77148-22BA-41E4-AAE6-AAE78D0077C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329274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799"/>
            </a:lvl1pPr>
            <a:lvl2pPr marL="544211" indent="0">
              <a:buNone/>
              <a:defRPr sz="3349"/>
            </a:lvl2pPr>
            <a:lvl3pPr marL="1088421" indent="0">
              <a:buNone/>
              <a:defRPr sz="2849"/>
            </a:lvl3pPr>
            <a:lvl4pPr marL="1632632" indent="0">
              <a:buNone/>
              <a:defRPr sz="2400"/>
            </a:lvl4pPr>
            <a:lvl5pPr marL="2176843" indent="0">
              <a:buNone/>
              <a:defRPr sz="2400"/>
            </a:lvl5pPr>
            <a:lvl6pPr marL="2721053" indent="0">
              <a:buNone/>
              <a:defRPr sz="2400"/>
            </a:lvl6pPr>
            <a:lvl7pPr marL="3265264" indent="0">
              <a:buNone/>
              <a:defRPr sz="2400"/>
            </a:lvl7pPr>
            <a:lvl8pPr marL="3809474" indent="0">
              <a:buNone/>
              <a:defRPr sz="2400"/>
            </a:lvl8pPr>
            <a:lvl9pPr marL="4353685" indent="0">
              <a:buNone/>
              <a:defRPr sz="24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50"/>
            </a:lvl1pPr>
            <a:lvl2pPr marL="544211" indent="0">
              <a:buNone/>
              <a:defRPr sz="1450"/>
            </a:lvl2pPr>
            <a:lvl3pPr marL="1088421" indent="0">
              <a:buNone/>
              <a:defRPr sz="1200"/>
            </a:lvl3pPr>
            <a:lvl4pPr marL="1632632" indent="0">
              <a:buNone/>
              <a:defRPr sz="1050"/>
            </a:lvl4pPr>
            <a:lvl5pPr marL="2176843" indent="0">
              <a:buNone/>
              <a:defRPr sz="1050"/>
            </a:lvl5pPr>
            <a:lvl6pPr marL="2721053" indent="0">
              <a:buNone/>
              <a:defRPr sz="1050"/>
            </a:lvl6pPr>
            <a:lvl7pPr marL="3265264" indent="0">
              <a:buNone/>
              <a:defRPr sz="1050"/>
            </a:lvl7pPr>
            <a:lvl8pPr marL="3809474" indent="0">
              <a:buNone/>
              <a:defRPr sz="1050"/>
            </a:lvl8pPr>
            <a:lvl9pPr marL="4353685" indent="0">
              <a:buNone/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F9E5E443-43CC-47C0-B016-9A203293290C}" type="datetimeFigureOut">
              <a:rPr lang="en-US" smtClean="0"/>
              <a:pPr/>
              <a:t>15/01/2022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4C77148-22BA-41E4-AAE6-AAE78D0077C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38950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F9E5E443-43CC-47C0-B016-9A203293290C}" type="datetimeFigureOut">
              <a:rPr lang="en-US" smtClean="0"/>
              <a:pPr/>
              <a:t>15/01/2022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4C77148-22BA-41E4-AAE6-AAE78D0077C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45214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673CB-91E5-4228-BA7A-80DB1E724258}" type="datetimeFigureOut">
              <a:rPr lang="en-US" smtClean="0"/>
              <a:t>15/01/2022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D8786-697C-4497-ABFF-988335A169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918902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F9E5E443-43CC-47C0-B016-9A203293290C}" type="datetimeFigureOut">
              <a:rPr lang="en-US" smtClean="0"/>
              <a:pPr/>
              <a:t>15/01/2022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4C77148-22BA-41E4-AAE6-AAE78D0077C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517682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1" cy="365125"/>
          </a:xfrm>
          <a:prstGeom prst="rect">
            <a:avLst/>
          </a:prstGeom>
        </p:spPr>
        <p:txBody>
          <a:bodyPr lIns="91426" tIns="45713" rIns="91426" bIns="45713"/>
          <a:lstStyle/>
          <a:p>
            <a:fld id="{D15044BE-B3F3-4258-B55D-9238C2EBFDF1}" type="datetimeFigureOut">
              <a:rPr lang="en-US" smtClean="0"/>
              <a:pPr/>
              <a:t>15/01/2022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3" y="6356353"/>
            <a:ext cx="3860800" cy="365125"/>
          </a:xfrm>
          <a:prstGeom prst="rect">
            <a:avLst/>
          </a:prstGeom>
        </p:spPr>
        <p:txBody>
          <a:bodyPr lIns="91426" tIns="45713" rIns="91426" bIns="45713"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2" y="6356353"/>
            <a:ext cx="2844801" cy="365125"/>
          </a:xfrm>
          <a:prstGeom prst="rect">
            <a:avLst/>
          </a:prstGeom>
        </p:spPr>
        <p:txBody>
          <a:bodyPr lIns="91426" tIns="45713" rIns="91426" bIns="45713"/>
          <a:lstStyle/>
          <a:p>
            <a:fld id="{E56A0A80-8336-46B1-B89F-89FB7E7362A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96286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442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885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327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770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7213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655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8098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3541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1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F9E5E443-43CC-47C0-B016-9A203293290C}" type="datetimeFigureOut">
              <a:rPr lang="en-US" smtClean="0"/>
              <a:pPr/>
              <a:t>15/01/2022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4C77148-22BA-41E4-AAE6-AAE78D0077C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873156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1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F9E5E443-43CC-47C0-B016-9A203293290C}" type="datetimeFigureOut">
              <a:rPr lang="en-US" smtClean="0"/>
              <a:pPr/>
              <a:t>15/01/2022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4C77148-22BA-41E4-AAE6-AAE78D0077C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310336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5" y="4406901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75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5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544265" indent="0">
              <a:buNone/>
              <a:defRPr sz="2150">
                <a:solidFill>
                  <a:schemeClr val="tx1">
                    <a:tint val="75000"/>
                  </a:schemeClr>
                </a:solidFill>
              </a:defRPr>
            </a:lvl2pPr>
            <a:lvl3pPr marL="108853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32795" indent="0">
              <a:buNone/>
              <a:defRPr sz="1650">
                <a:solidFill>
                  <a:schemeClr val="tx1">
                    <a:tint val="75000"/>
                  </a:schemeClr>
                </a:solidFill>
              </a:defRPr>
            </a:lvl4pPr>
            <a:lvl5pPr marL="2177061" indent="0">
              <a:buNone/>
              <a:defRPr sz="1650">
                <a:solidFill>
                  <a:schemeClr val="tx1">
                    <a:tint val="75000"/>
                  </a:schemeClr>
                </a:solidFill>
              </a:defRPr>
            </a:lvl5pPr>
            <a:lvl6pPr marL="2721326" indent="0">
              <a:buNone/>
              <a:defRPr sz="1650">
                <a:solidFill>
                  <a:schemeClr val="tx1">
                    <a:tint val="75000"/>
                  </a:schemeClr>
                </a:solidFill>
              </a:defRPr>
            </a:lvl6pPr>
            <a:lvl7pPr marL="3265591" indent="0">
              <a:buNone/>
              <a:defRPr sz="1650">
                <a:solidFill>
                  <a:schemeClr val="tx1">
                    <a:tint val="75000"/>
                  </a:schemeClr>
                </a:solidFill>
              </a:defRPr>
            </a:lvl7pPr>
            <a:lvl8pPr marL="3809855" indent="0">
              <a:buNone/>
              <a:defRPr sz="1650">
                <a:solidFill>
                  <a:schemeClr val="tx1">
                    <a:tint val="75000"/>
                  </a:schemeClr>
                </a:solidFill>
              </a:defRPr>
            </a:lvl8pPr>
            <a:lvl9pPr marL="4354120" indent="0">
              <a:buNone/>
              <a:defRPr sz="16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1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F9E5E443-43CC-47C0-B016-9A203293290C}" type="datetimeFigureOut">
              <a:rPr lang="en-US" smtClean="0"/>
              <a:pPr/>
              <a:t>15/01/2022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4C77148-22BA-41E4-AAE6-AAE78D0077C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715568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3349"/>
            </a:lvl1pPr>
            <a:lvl2pPr>
              <a:defRPr sz="2850"/>
            </a:lvl2pPr>
            <a:lvl3pPr>
              <a:defRPr sz="2400"/>
            </a:lvl3pPr>
            <a:lvl4pPr>
              <a:defRPr sz="2150"/>
            </a:lvl4pPr>
            <a:lvl5pPr>
              <a:defRPr sz="2150"/>
            </a:lvl5pPr>
            <a:lvl6pPr>
              <a:defRPr sz="2150"/>
            </a:lvl6pPr>
            <a:lvl7pPr>
              <a:defRPr sz="2150"/>
            </a:lvl7pPr>
            <a:lvl8pPr>
              <a:defRPr sz="2150"/>
            </a:lvl8pPr>
            <a:lvl9pPr>
              <a:defRPr sz="21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3349"/>
            </a:lvl1pPr>
            <a:lvl2pPr>
              <a:defRPr sz="2850"/>
            </a:lvl2pPr>
            <a:lvl3pPr>
              <a:defRPr sz="2400"/>
            </a:lvl3pPr>
            <a:lvl4pPr>
              <a:defRPr sz="2150"/>
            </a:lvl4pPr>
            <a:lvl5pPr>
              <a:defRPr sz="2150"/>
            </a:lvl5pPr>
            <a:lvl6pPr>
              <a:defRPr sz="2150"/>
            </a:lvl6pPr>
            <a:lvl7pPr>
              <a:defRPr sz="2150"/>
            </a:lvl7pPr>
            <a:lvl8pPr>
              <a:defRPr sz="2150"/>
            </a:lvl8pPr>
            <a:lvl9pPr>
              <a:defRPr sz="21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1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F9E5E443-43CC-47C0-B016-9A203293290C}" type="datetimeFigureOut">
              <a:rPr lang="en-US" smtClean="0"/>
              <a:pPr/>
              <a:t>15/01/2022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4C77148-22BA-41E4-AAE6-AAE78D0077C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579887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850" b="1"/>
            </a:lvl1pPr>
            <a:lvl2pPr marL="544265" indent="0">
              <a:buNone/>
              <a:defRPr sz="2400" b="1"/>
            </a:lvl2pPr>
            <a:lvl3pPr marL="1088530" indent="0">
              <a:buNone/>
              <a:defRPr sz="2150" b="1"/>
            </a:lvl3pPr>
            <a:lvl4pPr marL="1632795" indent="0">
              <a:buNone/>
              <a:defRPr sz="1900" b="1"/>
            </a:lvl4pPr>
            <a:lvl5pPr marL="2177061" indent="0">
              <a:buNone/>
              <a:defRPr sz="1900" b="1"/>
            </a:lvl5pPr>
            <a:lvl6pPr marL="2721326" indent="0">
              <a:buNone/>
              <a:defRPr sz="1900" b="1"/>
            </a:lvl6pPr>
            <a:lvl7pPr marL="3265591" indent="0">
              <a:buNone/>
              <a:defRPr sz="1900" b="1"/>
            </a:lvl7pPr>
            <a:lvl8pPr marL="3809855" indent="0">
              <a:buNone/>
              <a:defRPr sz="1900" b="1"/>
            </a:lvl8pPr>
            <a:lvl9pPr marL="4354120" indent="0">
              <a:buNone/>
              <a:defRPr sz="1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8" cy="3951288"/>
          </a:xfrm>
          <a:prstGeom prst="rect">
            <a:avLst/>
          </a:prstGeom>
        </p:spPr>
        <p:txBody>
          <a:bodyPr/>
          <a:lstStyle>
            <a:lvl1pPr>
              <a:defRPr sz="2850"/>
            </a:lvl1pPr>
            <a:lvl2pPr>
              <a:defRPr sz="2400"/>
            </a:lvl2pPr>
            <a:lvl3pPr>
              <a:defRPr sz="215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4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850" b="1"/>
            </a:lvl1pPr>
            <a:lvl2pPr marL="544265" indent="0">
              <a:buNone/>
              <a:defRPr sz="2400" b="1"/>
            </a:lvl2pPr>
            <a:lvl3pPr marL="1088530" indent="0">
              <a:buNone/>
              <a:defRPr sz="2150" b="1"/>
            </a:lvl3pPr>
            <a:lvl4pPr marL="1632795" indent="0">
              <a:buNone/>
              <a:defRPr sz="1900" b="1"/>
            </a:lvl4pPr>
            <a:lvl5pPr marL="2177061" indent="0">
              <a:buNone/>
              <a:defRPr sz="1900" b="1"/>
            </a:lvl5pPr>
            <a:lvl6pPr marL="2721326" indent="0">
              <a:buNone/>
              <a:defRPr sz="1900" b="1"/>
            </a:lvl6pPr>
            <a:lvl7pPr marL="3265591" indent="0">
              <a:buNone/>
              <a:defRPr sz="1900" b="1"/>
            </a:lvl7pPr>
            <a:lvl8pPr marL="3809855" indent="0">
              <a:buNone/>
              <a:defRPr sz="1900" b="1"/>
            </a:lvl8pPr>
            <a:lvl9pPr marL="4354120" indent="0">
              <a:buNone/>
              <a:defRPr sz="1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4" cy="3951288"/>
          </a:xfrm>
          <a:prstGeom prst="rect">
            <a:avLst/>
          </a:prstGeom>
        </p:spPr>
        <p:txBody>
          <a:bodyPr/>
          <a:lstStyle>
            <a:lvl1pPr>
              <a:defRPr sz="2850"/>
            </a:lvl1pPr>
            <a:lvl2pPr>
              <a:defRPr sz="2400"/>
            </a:lvl2pPr>
            <a:lvl3pPr>
              <a:defRPr sz="215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09601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F9E5E443-43CC-47C0-B016-9A203293290C}" type="datetimeFigureOut">
              <a:rPr lang="en-US" smtClean="0"/>
              <a:pPr/>
              <a:t>15/01/2022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4C77148-22BA-41E4-AAE6-AAE78D0077C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926344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09601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F9E5E443-43CC-47C0-B016-9A203293290C}" type="datetimeFigureOut">
              <a:rPr lang="en-US" smtClean="0"/>
              <a:pPr/>
              <a:t>15/01/2022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4C77148-22BA-41E4-AAE6-AAE78D0077C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178431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09601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F9E5E443-43CC-47C0-B016-9A203293290C}" type="datetimeFigureOut">
              <a:rPr lang="en-US" smtClean="0"/>
              <a:pPr/>
              <a:t>15/01/2022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4C77148-22BA-41E4-AAE6-AAE78D0077C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807424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50"/>
            </a:lvl1pPr>
            <a:lvl2pPr marL="544265" indent="0">
              <a:buNone/>
              <a:defRPr sz="1450"/>
            </a:lvl2pPr>
            <a:lvl3pPr marL="1088530" indent="0">
              <a:buNone/>
              <a:defRPr sz="1200"/>
            </a:lvl3pPr>
            <a:lvl4pPr marL="1632795" indent="0">
              <a:buNone/>
              <a:defRPr sz="1050"/>
            </a:lvl4pPr>
            <a:lvl5pPr marL="2177061" indent="0">
              <a:buNone/>
              <a:defRPr sz="1050"/>
            </a:lvl5pPr>
            <a:lvl6pPr marL="2721326" indent="0">
              <a:buNone/>
              <a:defRPr sz="1050"/>
            </a:lvl6pPr>
            <a:lvl7pPr marL="3265591" indent="0">
              <a:buNone/>
              <a:defRPr sz="1050"/>
            </a:lvl7pPr>
            <a:lvl8pPr marL="3809855" indent="0">
              <a:buNone/>
              <a:defRPr sz="1050"/>
            </a:lvl8pPr>
            <a:lvl9pPr marL="4354120" indent="0">
              <a:buNone/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1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F9E5E443-43CC-47C0-B016-9A203293290C}" type="datetimeFigureOut">
              <a:rPr lang="en-US" smtClean="0"/>
              <a:pPr/>
              <a:t>15/01/2022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4C77148-22BA-41E4-AAE6-AAE78D0077C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43473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673CB-91E5-4228-BA7A-80DB1E724258}" type="datetimeFigureOut">
              <a:rPr lang="en-US" smtClean="0"/>
              <a:t>15/01/2022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D8786-697C-4497-ABFF-988335A169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522924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799"/>
            </a:lvl1pPr>
            <a:lvl2pPr marL="544265" indent="0">
              <a:buNone/>
              <a:defRPr sz="3349"/>
            </a:lvl2pPr>
            <a:lvl3pPr marL="1088530" indent="0">
              <a:buNone/>
              <a:defRPr sz="2850"/>
            </a:lvl3pPr>
            <a:lvl4pPr marL="1632795" indent="0">
              <a:buNone/>
              <a:defRPr sz="2400"/>
            </a:lvl4pPr>
            <a:lvl5pPr marL="2177061" indent="0">
              <a:buNone/>
              <a:defRPr sz="2400"/>
            </a:lvl5pPr>
            <a:lvl6pPr marL="2721326" indent="0">
              <a:buNone/>
              <a:defRPr sz="2400"/>
            </a:lvl6pPr>
            <a:lvl7pPr marL="3265591" indent="0">
              <a:buNone/>
              <a:defRPr sz="2400"/>
            </a:lvl7pPr>
            <a:lvl8pPr marL="3809855" indent="0">
              <a:buNone/>
              <a:defRPr sz="2400"/>
            </a:lvl8pPr>
            <a:lvl9pPr marL="4354120" indent="0">
              <a:buNone/>
              <a:defRPr sz="24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50"/>
            </a:lvl1pPr>
            <a:lvl2pPr marL="544265" indent="0">
              <a:buNone/>
              <a:defRPr sz="1450"/>
            </a:lvl2pPr>
            <a:lvl3pPr marL="1088530" indent="0">
              <a:buNone/>
              <a:defRPr sz="1200"/>
            </a:lvl3pPr>
            <a:lvl4pPr marL="1632795" indent="0">
              <a:buNone/>
              <a:defRPr sz="1050"/>
            </a:lvl4pPr>
            <a:lvl5pPr marL="2177061" indent="0">
              <a:buNone/>
              <a:defRPr sz="1050"/>
            </a:lvl5pPr>
            <a:lvl6pPr marL="2721326" indent="0">
              <a:buNone/>
              <a:defRPr sz="1050"/>
            </a:lvl6pPr>
            <a:lvl7pPr marL="3265591" indent="0">
              <a:buNone/>
              <a:defRPr sz="1050"/>
            </a:lvl7pPr>
            <a:lvl8pPr marL="3809855" indent="0">
              <a:buNone/>
              <a:defRPr sz="1050"/>
            </a:lvl8pPr>
            <a:lvl9pPr marL="4354120" indent="0">
              <a:buNone/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1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F9E5E443-43CC-47C0-B016-9A203293290C}" type="datetimeFigureOut">
              <a:rPr lang="en-US" smtClean="0"/>
              <a:pPr/>
              <a:t>15/01/2022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4C77148-22BA-41E4-AAE6-AAE78D0077C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63506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1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F9E5E443-43CC-47C0-B016-9A203293290C}" type="datetimeFigureOut">
              <a:rPr lang="en-US" smtClean="0"/>
              <a:pPr/>
              <a:t>15/01/2022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4C77148-22BA-41E4-AAE6-AAE78D0077C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0971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1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F9E5E443-43CC-47C0-B016-9A203293290C}" type="datetimeFigureOut">
              <a:rPr lang="en-US" smtClean="0"/>
              <a:pPr/>
              <a:t>15/01/2022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4C77148-22BA-41E4-AAE6-AAE78D0077C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165600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1" cy="365125"/>
          </a:xfrm>
          <a:prstGeom prst="rect">
            <a:avLst/>
          </a:prstGeom>
        </p:spPr>
        <p:txBody>
          <a:bodyPr lIns="91426" tIns="45713" rIns="91426" bIns="45713"/>
          <a:lstStyle/>
          <a:p>
            <a:fld id="{D15044BE-B3F3-4258-B55D-9238C2EBFDF1}" type="datetimeFigureOut">
              <a:rPr lang="en-US" smtClean="0"/>
              <a:pPr/>
              <a:t>15/01/2022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3" y="6356353"/>
            <a:ext cx="3860801" cy="365125"/>
          </a:xfrm>
          <a:prstGeom prst="rect">
            <a:avLst/>
          </a:prstGeom>
        </p:spPr>
        <p:txBody>
          <a:bodyPr lIns="91426" tIns="45713" rIns="91426" bIns="45713"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2" y="6356353"/>
            <a:ext cx="2844801" cy="365125"/>
          </a:xfrm>
          <a:prstGeom prst="rect">
            <a:avLst/>
          </a:prstGeom>
        </p:spPr>
        <p:txBody>
          <a:bodyPr lIns="91426" tIns="45713" rIns="91426" bIns="45713"/>
          <a:lstStyle/>
          <a:p>
            <a:fld id="{E56A0A80-8336-46B1-B89F-89FB7E7362A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061799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Untitled">
            <a:hlinkClick r:id="" action="ppaction://media"/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108053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673CB-91E5-4228-BA7A-80DB1E724258}" type="datetimeFigureOut">
              <a:rPr lang="en-US" smtClean="0"/>
              <a:t>15/01/2022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D8786-697C-4497-ABFF-988335A169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3203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673CB-91E5-4228-BA7A-80DB1E724258}" type="datetimeFigureOut">
              <a:rPr lang="en-US" smtClean="0"/>
              <a:t>15/01/2022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D8786-697C-4497-ABFF-988335A169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34261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673CB-91E5-4228-BA7A-80DB1E724258}" type="datetimeFigureOut">
              <a:rPr lang="en-US" smtClean="0"/>
              <a:t>15/01/2022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D8786-697C-4497-ABFF-988335A169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31687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673CB-91E5-4228-BA7A-80DB1E724258}" type="datetimeFigureOut">
              <a:rPr lang="en-US" smtClean="0"/>
              <a:t>15/01/2022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D8786-697C-4497-ABFF-988335A169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9270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673CB-91E5-4228-BA7A-80DB1E724258}" type="datetimeFigureOut">
              <a:rPr lang="en-US" smtClean="0"/>
              <a:t>15/01/2022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D8786-697C-4497-ABFF-988335A169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06100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12" Type="http://schemas.openxmlformats.org/officeDocument/2006/relationships/slideLayout" Target="../slideLayouts/slideLayout31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Relationship Id="rId14" Type="http://schemas.openxmlformats.org/officeDocument/2006/relationships/image" Target="../media/image1.emf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.xml"/><Relationship Id="rId13" Type="http://schemas.openxmlformats.org/officeDocument/2006/relationships/slideLayout" Target="../slideLayouts/slideLayout44.xml"/><Relationship Id="rId3" Type="http://schemas.openxmlformats.org/officeDocument/2006/relationships/slideLayout" Target="../slideLayouts/slideLayout34.xml"/><Relationship Id="rId7" Type="http://schemas.openxmlformats.org/officeDocument/2006/relationships/slideLayout" Target="../slideLayouts/slideLayout38.xml"/><Relationship Id="rId12" Type="http://schemas.openxmlformats.org/officeDocument/2006/relationships/slideLayout" Target="../slideLayouts/slideLayout43.xml"/><Relationship Id="rId2" Type="http://schemas.openxmlformats.org/officeDocument/2006/relationships/slideLayout" Target="../slideLayouts/slideLayout33.xml"/><Relationship Id="rId1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42.xml"/><Relationship Id="rId5" Type="http://schemas.openxmlformats.org/officeDocument/2006/relationships/slideLayout" Target="../slideLayouts/slideLayout36.xml"/><Relationship Id="rId15" Type="http://schemas.openxmlformats.org/officeDocument/2006/relationships/image" Target="../media/image1.emf"/><Relationship Id="rId10" Type="http://schemas.openxmlformats.org/officeDocument/2006/relationships/slideLayout" Target="../slideLayouts/slideLayout41.xml"/><Relationship Id="rId4" Type="http://schemas.openxmlformats.org/officeDocument/2006/relationships/slideLayout" Target="../slideLayouts/slideLayout35.xml"/><Relationship Id="rId9" Type="http://schemas.openxmlformats.org/officeDocument/2006/relationships/slideLayout" Target="../slideLayouts/slideLayout40.xml"/><Relationship Id="rId14" Type="http://schemas.openxmlformats.org/officeDocument/2006/relationships/theme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F673CB-91E5-4228-BA7A-80DB1E724258}" type="datetimeFigureOut">
              <a:rPr lang="en-US" smtClean="0"/>
              <a:t>15/01/2022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4D8786-697C-4497-ABFF-988335A169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30616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8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2800"/>
              <a:buFont typeface="Denk One"/>
              <a:buNone/>
              <a:defRPr sz="2800">
                <a:solidFill>
                  <a:srgbClr val="466269"/>
                </a:solidFill>
                <a:latin typeface="Denk One"/>
                <a:ea typeface="Denk One"/>
                <a:cs typeface="Denk One"/>
                <a:sym typeface="Denk On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2800"/>
              <a:buFont typeface="Denk One"/>
              <a:buNone/>
              <a:defRPr sz="2800">
                <a:solidFill>
                  <a:srgbClr val="466269"/>
                </a:solidFill>
                <a:latin typeface="Denk One"/>
                <a:ea typeface="Denk One"/>
                <a:cs typeface="Denk One"/>
                <a:sym typeface="Denk On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2800"/>
              <a:buFont typeface="Denk One"/>
              <a:buNone/>
              <a:defRPr sz="2800">
                <a:solidFill>
                  <a:srgbClr val="466269"/>
                </a:solidFill>
                <a:latin typeface="Denk One"/>
                <a:ea typeface="Denk One"/>
                <a:cs typeface="Denk One"/>
                <a:sym typeface="Denk On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2800"/>
              <a:buFont typeface="Denk One"/>
              <a:buNone/>
              <a:defRPr sz="2800">
                <a:solidFill>
                  <a:srgbClr val="466269"/>
                </a:solidFill>
                <a:latin typeface="Denk One"/>
                <a:ea typeface="Denk One"/>
                <a:cs typeface="Denk One"/>
                <a:sym typeface="Denk On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2800"/>
              <a:buFont typeface="Denk One"/>
              <a:buNone/>
              <a:defRPr sz="2800">
                <a:solidFill>
                  <a:srgbClr val="466269"/>
                </a:solidFill>
                <a:latin typeface="Denk One"/>
                <a:ea typeface="Denk One"/>
                <a:cs typeface="Denk One"/>
                <a:sym typeface="Denk On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2800"/>
              <a:buFont typeface="Denk One"/>
              <a:buNone/>
              <a:defRPr sz="2800">
                <a:solidFill>
                  <a:srgbClr val="466269"/>
                </a:solidFill>
                <a:latin typeface="Denk One"/>
                <a:ea typeface="Denk One"/>
                <a:cs typeface="Denk One"/>
                <a:sym typeface="Denk On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2800"/>
              <a:buFont typeface="Denk One"/>
              <a:buNone/>
              <a:defRPr sz="2800">
                <a:solidFill>
                  <a:srgbClr val="466269"/>
                </a:solidFill>
                <a:latin typeface="Denk One"/>
                <a:ea typeface="Denk One"/>
                <a:cs typeface="Denk One"/>
                <a:sym typeface="Denk On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2800"/>
              <a:buFont typeface="Denk One"/>
              <a:buNone/>
              <a:defRPr sz="2800">
                <a:solidFill>
                  <a:srgbClr val="466269"/>
                </a:solidFill>
                <a:latin typeface="Denk One"/>
                <a:ea typeface="Denk One"/>
                <a:cs typeface="Denk One"/>
                <a:sym typeface="Denk On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2800"/>
              <a:buFont typeface="Denk One"/>
              <a:buNone/>
              <a:defRPr sz="2800">
                <a:solidFill>
                  <a:srgbClr val="466269"/>
                </a:solidFill>
                <a:latin typeface="Denk One"/>
                <a:ea typeface="Denk One"/>
                <a:cs typeface="Denk One"/>
                <a:sym typeface="Denk One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1200"/>
              <a:buFont typeface="Abel"/>
              <a:buChar char="●"/>
              <a:defRPr sz="1200">
                <a:solidFill>
                  <a:srgbClr val="466269"/>
                </a:solidFill>
                <a:latin typeface="Abel"/>
                <a:ea typeface="Abel"/>
                <a:cs typeface="Abel"/>
                <a:sym typeface="Abel"/>
              </a:defRPr>
            </a:lvl1pPr>
            <a:lvl2pPr marL="914400" lvl="1" indent="-304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66269"/>
              </a:buClr>
              <a:buSzPts val="1200"/>
              <a:buFont typeface="Abel"/>
              <a:buChar char="○"/>
              <a:defRPr sz="1200">
                <a:solidFill>
                  <a:srgbClr val="466269"/>
                </a:solidFill>
                <a:latin typeface="Abel"/>
                <a:ea typeface="Abel"/>
                <a:cs typeface="Abel"/>
                <a:sym typeface="Abel"/>
              </a:defRPr>
            </a:lvl2pPr>
            <a:lvl3pPr marL="1371600" lvl="2" indent="-304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66269"/>
              </a:buClr>
              <a:buSzPts val="1200"/>
              <a:buFont typeface="Abel"/>
              <a:buChar char="■"/>
              <a:defRPr sz="1200">
                <a:solidFill>
                  <a:srgbClr val="466269"/>
                </a:solidFill>
                <a:latin typeface="Abel"/>
                <a:ea typeface="Abel"/>
                <a:cs typeface="Abel"/>
                <a:sym typeface="Abel"/>
              </a:defRPr>
            </a:lvl3pPr>
            <a:lvl4pPr marL="1828800" lvl="3" indent="-304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66269"/>
              </a:buClr>
              <a:buSzPts val="1200"/>
              <a:buFont typeface="Abel"/>
              <a:buChar char="●"/>
              <a:defRPr sz="1200">
                <a:solidFill>
                  <a:srgbClr val="466269"/>
                </a:solidFill>
                <a:latin typeface="Abel"/>
                <a:ea typeface="Abel"/>
                <a:cs typeface="Abel"/>
                <a:sym typeface="Abel"/>
              </a:defRPr>
            </a:lvl4pPr>
            <a:lvl5pPr marL="2286000" lvl="4" indent="-304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66269"/>
              </a:buClr>
              <a:buSzPts val="1200"/>
              <a:buFont typeface="Abel"/>
              <a:buChar char="○"/>
              <a:defRPr sz="1200">
                <a:solidFill>
                  <a:srgbClr val="466269"/>
                </a:solidFill>
                <a:latin typeface="Abel"/>
                <a:ea typeface="Abel"/>
                <a:cs typeface="Abel"/>
                <a:sym typeface="Abel"/>
              </a:defRPr>
            </a:lvl5pPr>
            <a:lvl6pPr marL="2743200" lvl="5" indent="-304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66269"/>
              </a:buClr>
              <a:buSzPts val="1200"/>
              <a:buFont typeface="Abel"/>
              <a:buChar char="■"/>
              <a:defRPr sz="1200">
                <a:solidFill>
                  <a:srgbClr val="466269"/>
                </a:solidFill>
                <a:latin typeface="Abel"/>
                <a:ea typeface="Abel"/>
                <a:cs typeface="Abel"/>
                <a:sym typeface="Abel"/>
              </a:defRPr>
            </a:lvl6pPr>
            <a:lvl7pPr marL="3200400" lvl="6" indent="-304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66269"/>
              </a:buClr>
              <a:buSzPts val="1200"/>
              <a:buFont typeface="Abel"/>
              <a:buChar char="●"/>
              <a:defRPr sz="1200">
                <a:solidFill>
                  <a:srgbClr val="466269"/>
                </a:solidFill>
                <a:latin typeface="Abel"/>
                <a:ea typeface="Abel"/>
                <a:cs typeface="Abel"/>
                <a:sym typeface="Abel"/>
              </a:defRPr>
            </a:lvl7pPr>
            <a:lvl8pPr marL="3657600" lvl="7" indent="-304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66269"/>
              </a:buClr>
              <a:buSzPts val="1200"/>
              <a:buFont typeface="Abel"/>
              <a:buChar char="○"/>
              <a:defRPr sz="1200">
                <a:solidFill>
                  <a:srgbClr val="466269"/>
                </a:solidFill>
                <a:latin typeface="Abel"/>
                <a:ea typeface="Abel"/>
                <a:cs typeface="Abel"/>
                <a:sym typeface="Abel"/>
              </a:defRPr>
            </a:lvl8pPr>
            <a:lvl9pPr marL="4114800" lvl="8" indent="-30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466269"/>
              </a:buClr>
              <a:buSzPts val="1200"/>
              <a:buFont typeface="Abel"/>
              <a:buChar char="■"/>
              <a:defRPr sz="1200">
                <a:solidFill>
                  <a:srgbClr val="466269"/>
                </a:solidFill>
                <a:latin typeface="Abel"/>
                <a:ea typeface="Abel"/>
                <a:cs typeface="Abel"/>
                <a:sym typeface="Abe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255409427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bg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8" y="1762"/>
            <a:ext cx="12191937" cy="7144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 userDrawn="1"/>
        </p:nvSpPr>
        <p:spPr>
          <a:xfrm>
            <a:off x="6238817" y="166688"/>
            <a:ext cx="2956450" cy="484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vi-VN" sz="2549" b="1" dirty="0">
                <a:solidFill>
                  <a:schemeClr val="bg1"/>
                </a:solidFill>
                <a:latin typeface="AvantGarde-Demi" pitchFamily="18" charset="0"/>
                <a:ea typeface="AvantGarde-Demi" pitchFamily="18" charset="0"/>
                <a:cs typeface="AvantGarde-Demi" pitchFamily="18" charset="0"/>
              </a:rPr>
              <a:t>PHÉP</a:t>
            </a:r>
            <a:r>
              <a:rPr lang="vi-VN" sz="2549" b="1" baseline="0" dirty="0">
                <a:solidFill>
                  <a:schemeClr val="bg1"/>
                </a:solidFill>
                <a:latin typeface="AvantGarde-Demi" pitchFamily="18" charset="0"/>
                <a:ea typeface="AvantGarde-Demi" pitchFamily="18" charset="0"/>
                <a:cs typeface="AvantGarde-Demi" pitchFamily="18" charset="0"/>
              </a:rPr>
              <a:t> CHIA SỐ PHỨC</a:t>
            </a:r>
            <a:endParaRPr lang="en-US" sz="2549" b="1" dirty="0">
              <a:solidFill>
                <a:schemeClr val="bg1"/>
              </a:solidFill>
              <a:latin typeface="AvantGarde-Demi" pitchFamily="18" charset="0"/>
              <a:ea typeface="AvantGarde-Demi" pitchFamily="18" charset="0"/>
              <a:cs typeface="AvantGarde-Demi" pitchFamily="18" charset="0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1640664" y="227625"/>
            <a:ext cx="97013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0" baseline="0">
                <a:solidFill>
                  <a:schemeClr val="bg1"/>
                </a:solidFill>
                <a:latin typeface="AvantGarde-Demi" pitchFamily="18" charset="0"/>
                <a:ea typeface="AvantGarde-Demi" pitchFamily="18" charset="0"/>
                <a:cs typeface="AvantGarde-Demi" pitchFamily="18" charset="0"/>
              </a:rPr>
              <a:t>GIẢI TÍCH</a:t>
            </a:r>
            <a:endParaRPr lang="en-US" sz="1600" b="0">
              <a:solidFill>
                <a:schemeClr val="bg1"/>
              </a:solidFill>
              <a:latin typeface="AvantGarde-Demi" pitchFamily="18" charset="0"/>
              <a:ea typeface="AvantGarde-Demi" pitchFamily="18" charset="0"/>
              <a:cs typeface="AvantGarde-Demi" pitchFamily="18" charset="0"/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038091" y="92973"/>
            <a:ext cx="495650" cy="6897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2250"/>
              </a:lnSpc>
            </a:pPr>
            <a:r>
              <a:rPr lang="en-US" sz="1400" dirty="0">
                <a:solidFill>
                  <a:schemeClr val="bg1"/>
                </a:solidFill>
                <a:latin typeface="AvantGarde-Demi" pitchFamily="18" charset="0"/>
                <a:ea typeface="AvantGarde-Demi" pitchFamily="18" charset="0"/>
                <a:cs typeface="AvantGarde-Demi" pitchFamily="18" charset="0"/>
              </a:rPr>
              <a:t>LỚP</a:t>
            </a:r>
          </a:p>
          <a:p>
            <a:pPr algn="ctr">
              <a:lnSpc>
                <a:spcPts val="2250"/>
              </a:lnSpc>
            </a:pPr>
            <a:r>
              <a:rPr lang="en-US" sz="2400" dirty="0">
                <a:solidFill>
                  <a:schemeClr val="bg1"/>
                </a:solidFill>
                <a:latin typeface="AvantGarde-Demi" pitchFamily="18" charset="0"/>
                <a:ea typeface="AvantGarde-Demi" pitchFamily="18" charset="0"/>
                <a:cs typeface="AvantGarde-Demi" pitchFamily="18" charset="0"/>
              </a:rPr>
              <a:t>1</a:t>
            </a:r>
            <a:r>
              <a:rPr lang="vi-VN" sz="2400" dirty="0">
                <a:solidFill>
                  <a:schemeClr val="bg1"/>
                </a:solidFill>
                <a:latin typeface="AvantGarde-Demi" pitchFamily="18" charset="0"/>
                <a:ea typeface="AvantGarde-Demi" pitchFamily="18" charset="0"/>
                <a:cs typeface="AvantGarde-Demi" pitchFamily="18" charset="0"/>
              </a:rPr>
              <a:t>2</a:t>
            </a:r>
            <a:endParaRPr lang="en-US" sz="2400" dirty="0">
              <a:solidFill>
                <a:schemeClr val="bg1"/>
              </a:solidFill>
              <a:latin typeface="AvantGarde-Demi" pitchFamily="18" charset="0"/>
              <a:ea typeface="AvantGarde-Demi" pitchFamily="18" charset="0"/>
              <a:cs typeface="AvantGarde-Demi" pitchFamily="18" charset="0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2825392" y="228600"/>
            <a:ext cx="6154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vi-VN" sz="1600" b="0" baseline="0" dirty="0">
                <a:solidFill>
                  <a:schemeClr val="bg1"/>
                </a:solidFill>
                <a:latin typeface="AvantGarde-Demi" pitchFamily="18" charset="0"/>
                <a:ea typeface="AvantGarde-Demi" pitchFamily="18" charset="0"/>
                <a:cs typeface="AvantGarde-Demi" pitchFamily="18" charset="0"/>
              </a:rPr>
              <a:t>BÀI 3</a:t>
            </a:r>
            <a:endParaRPr lang="en-US" sz="1600" b="1" dirty="0">
              <a:solidFill>
                <a:schemeClr val="bg1"/>
              </a:solidFill>
              <a:latin typeface="AvantGarde-Demi" pitchFamily="18" charset="0"/>
              <a:ea typeface="AvantGarde-Demi" pitchFamily="18" charset="0"/>
              <a:cs typeface="AvantGarde-Demi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6061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</p:sldLayoutIdLst>
  <p:txStyles>
    <p:titleStyle>
      <a:lvl1pPr algn="ctr" defTabSz="1088421" rtl="0" eaLnBrk="1" latinLnBrk="0" hangingPunct="1">
        <a:spcBef>
          <a:spcPct val="0"/>
        </a:spcBef>
        <a:buNone/>
        <a:defRPr sz="524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8158" indent="-408158" algn="l" defTabSz="1088421" rtl="0" eaLnBrk="1" latinLnBrk="0" hangingPunct="1">
        <a:spcBef>
          <a:spcPct val="20000"/>
        </a:spcBef>
        <a:buFont typeface="Arial" pitchFamily="34" charset="0"/>
        <a:buChar char="•"/>
        <a:defRPr sz="3799" kern="1200">
          <a:solidFill>
            <a:schemeClr val="tx1"/>
          </a:solidFill>
          <a:latin typeface="+mn-lt"/>
          <a:ea typeface="+mn-ea"/>
          <a:cs typeface="+mn-cs"/>
        </a:defRPr>
      </a:lvl1pPr>
      <a:lvl2pPr marL="884342" indent="-340131" algn="l" defTabSz="1088421" rtl="0" eaLnBrk="1" latinLnBrk="0" hangingPunct="1">
        <a:spcBef>
          <a:spcPct val="20000"/>
        </a:spcBef>
        <a:buFont typeface="Arial" pitchFamily="34" charset="0"/>
        <a:buChar char="–"/>
        <a:defRPr sz="3349" kern="1200">
          <a:solidFill>
            <a:schemeClr val="tx1"/>
          </a:solidFill>
          <a:latin typeface="+mn-lt"/>
          <a:ea typeface="+mn-ea"/>
          <a:cs typeface="+mn-cs"/>
        </a:defRPr>
      </a:lvl2pPr>
      <a:lvl3pPr marL="1360526" indent="-272105" algn="l" defTabSz="1088421" rtl="0" eaLnBrk="1" latinLnBrk="0" hangingPunct="1">
        <a:spcBef>
          <a:spcPct val="20000"/>
        </a:spcBef>
        <a:buFont typeface="Arial" pitchFamily="34" charset="0"/>
        <a:buChar char="•"/>
        <a:defRPr sz="2849" kern="1200">
          <a:solidFill>
            <a:schemeClr val="tx1"/>
          </a:solidFill>
          <a:latin typeface="+mn-lt"/>
          <a:ea typeface="+mn-ea"/>
          <a:cs typeface="+mn-cs"/>
        </a:defRPr>
      </a:lvl3pPr>
      <a:lvl4pPr marL="1904737" indent="-272105" algn="l" defTabSz="1088421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8948" indent="-272105" algn="l" defTabSz="1088421" rtl="0" eaLnBrk="1" latinLnBrk="0" hangingPunct="1">
        <a:spcBef>
          <a:spcPct val="20000"/>
        </a:spcBef>
        <a:buFont typeface="Arial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993158" indent="-272105" algn="l" defTabSz="1088421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37369" indent="-272105" algn="l" defTabSz="1088421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1580" indent="-272105" algn="l" defTabSz="1088421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5790" indent="-272105" algn="l" defTabSz="1088421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88421" rtl="0" eaLnBrk="1" latinLnBrk="0" hangingPunct="1">
        <a:defRPr sz="2150" kern="1200">
          <a:solidFill>
            <a:schemeClr val="tx1"/>
          </a:solidFill>
          <a:latin typeface="+mn-lt"/>
          <a:ea typeface="+mn-ea"/>
          <a:cs typeface="+mn-cs"/>
        </a:defRPr>
      </a:lvl1pPr>
      <a:lvl2pPr marL="544211" algn="l" defTabSz="1088421" rtl="0" eaLnBrk="1" latinLnBrk="0" hangingPunct="1">
        <a:defRPr sz="2150" kern="1200">
          <a:solidFill>
            <a:schemeClr val="tx1"/>
          </a:solidFill>
          <a:latin typeface="+mn-lt"/>
          <a:ea typeface="+mn-ea"/>
          <a:cs typeface="+mn-cs"/>
        </a:defRPr>
      </a:lvl2pPr>
      <a:lvl3pPr marL="1088421" algn="l" defTabSz="1088421" rtl="0" eaLnBrk="1" latinLnBrk="0" hangingPunct="1">
        <a:defRPr sz="2150" kern="1200">
          <a:solidFill>
            <a:schemeClr val="tx1"/>
          </a:solidFill>
          <a:latin typeface="+mn-lt"/>
          <a:ea typeface="+mn-ea"/>
          <a:cs typeface="+mn-cs"/>
        </a:defRPr>
      </a:lvl3pPr>
      <a:lvl4pPr marL="1632632" algn="l" defTabSz="1088421" rtl="0" eaLnBrk="1" latinLnBrk="0" hangingPunct="1">
        <a:defRPr sz="2150" kern="1200">
          <a:solidFill>
            <a:schemeClr val="tx1"/>
          </a:solidFill>
          <a:latin typeface="+mn-lt"/>
          <a:ea typeface="+mn-ea"/>
          <a:cs typeface="+mn-cs"/>
        </a:defRPr>
      </a:lvl4pPr>
      <a:lvl5pPr marL="2176843" algn="l" defTabSz="1088421" rtl="0" eaLnBrk="1" latinLnBrk="0" hangingPunct="1">
        <a:defRPr sz="2150" kern="1200">
          <a:solidFill>
            <a:schemeClr val="tx1"/>
          </a:solidFill>
          <a:latin typeface="+mn-lt"/>
          <a:ea typeface="+mn-ea"/>
          <a:cs typeface="+mn-cs"/>
        </a:defRPr>
      </a:lvl5pPr>
      <a:lvl6pPr marL="2721053" algn="l" defTabSz="1088421" rtl="0" eaLnBrk="1" latinLnBrk="0" hangingPunct="1">
        <a:defRPr sz="2150" kern="1200">
          <a:solidFill>
            <a:schemeClr val="tx1"/>
          </a:solidFill>
          <a:latin typeface="+mn-lt"/>
          <a:ea typeface="+mn-ea"/>
          <a:cs typeface="+mn-cs"/>
        </a:defRPr>
      </a:lvl6pPr>
      <a:lvl7pPr marL="3265264" algn="l" defTabSz="1088421" rtl="0" eaLnBrk="1" latinLnBrk="0" hangingPunct="1">
        <a:defRPr sz="2150" kern="1200">
          <a:solidFill>
            <a:schemeClr val="tx1"/>
          </a:solidFill>
          <a:latin typeface="+mn-lt"/>
          <a:ea typeface="+mn-ea"/>
          <a:cs typeface="+mn-cs"/>
        </a:defRPr>
      </a:lvl7pPr>
      <a:lvl8pPr marL="3809474" algn="l" defTabSz="1088421" rtl="0" eaLnBrk="1" latinLnBrk="0" hangingPunct="1">
        <a:defRPr sz="2150" kern="1200">
          <a:solidFill>
            <a:schemeClr val="tx1"/>
          </a:solidFill>
          <a:latin typeface="+mn-lt"/>
          <a:ea typeface="+mn-ea"/>
          <a:cs typeface="+mn-cs"/>
        </a:defRPr>
      </a:lvl8pPr>
      <a:lvl9pPr marL="4353685" algn="l" defTabSz="1088421" rtl="0" eaLnBrk="1" latinLnBrk="0" hangingPunct="1">
        <a:defRPr sz="21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tDnDiag">
          <a:fgClr>
            <a:schemeClr val="accent5">
              <a:lumMod val="40000"/>
              <a:lumOff val="60000"/>
            </a:schemeClr>
          </a:fgClr>
          <a:bgClr>
            <a:schemeClr val="accent3">
              <a:lumMod val="20000"/>
              <a:lumOff val="80000"/>
            </a:schemeClr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/>
          <p:cNvPicPr>
            <a:picLocks noChangeAspect="1" noChangeArrowheads="1"/>
          </p:cNvPicPr>
          <p:nvPr userDrawn="1"/>
        </p:nvPicPr>
        <p:blipFill>
          <a:blip r:embed="rId15" cstate="print">
            <a:duotone>
              <a:prstClr val="black"/>
              <a:srgbClr val="0000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" y="16589"/>
            <a:ext cx="12191937" cy="7144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 userDrawn="1"/>
        </p:nvSpPr>
        <p:spPr>
          <a:xfrm>
            <a:off x="5627214" y="166688"/>
            <a:ext cx="4179670" cy="4847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550" b="1" dirty="0">
                <a:solidFill>
                  <a:schemeClr val="bg1"/>
                </a:solidFill>
                <a:latin typeface="AvantGarde-Demi" pitchFamily="18" charset="0"/>
                <a:ea typeface="AvantGarde-Demi" pitchFamily="18" charset="0"/>
                <a:cs typeface="AvantGarde-Demi" pitchFamily="18" charset="0"/>
              </a:rPr>
              <a:t>PHƯƠNG TRÌNH MẶT PHẲNG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1668735" y="180347"/>
            <a:ext cx="936475" cy="36093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2250"/>
              </a:lnSpc>
            </a:pPr>
            <a:r>
              <a:rPr lang="en-US" sz="1400" dirty="0">
                <a:solidFill>
                  <a:schemeClr val="bg1"/>
                </a:solidFill>
                <a:latin typeface="AvantGarde-Demi" pitchFamily="18" charset="0"/>
                <a:ea typeface="AvantGarde-Demi" pitchFamily="18" charset="0"/>
                <a:cs typeface="AvantGarde-Demi" pitchFamily="18" charset="0"/>
              </a:rPr>
              <a:t>HÌNH HỌC</a:t>
            </a:r>
            <a:endParaRPr lang="en-US" sz="2400" dirty="0">
              <a:solidFill>
                <a:schemeClr val="bg1"/>
              </a:solidFill>
              <a:latin typeface="AvantGarde-Demi" pitchFamily="18" charset="0"/>
              <a:ea typeface="AvantGarde-Demi" pitchFamily="18" charset="0"/>
              <a:cs typeface="AvantGarde-Demi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77819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  <p:sldLayoutId id="2147483694" r:id="rId12"/>
    <p:sldLayoutId id="2147483695" r:id="rId13"/>
  </p:sldLayoutIdLst>
  <p:txStyles>
    <p:titleStyle>
      <a:lvl1pPr algn="ctr" defTabSz="1088530" rtl="0" eaLnBrk="1" latinLnBrk="0" hangingPunct="1">
        <a:spcBef>
          <a:spcPct val="0"/>
        </a:spcBef>
        <a:buNone/>
        <a:defRPr sz="52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8199" indent="-408199" algn="l" defTabSz="1088530" rtl="0" eaLnBrk="1" latinLnBrk="0" hangingPunct="1">
        <a:spcBef>
          <a:spcPct val="20000"/>
        </a:spcBef>
        <a:buFont typeface="Arial" pitchFamily="34" charset="0"/>
        <a:buChar char="•"/>
        <a:defRPr sz="3799" kern="1200">
          <a:solidFill>
            <a:schemeClr val="tx1"/>
          </a:solidFill>
          <a:latin typeface="+mn-lt"/>
          <a:ea typeface="+mn-ea"/>
          <a:cs typeface="+mn-cs"/>
        </a:defRPr>
      </a:lvl1pPr>
      <a:lvl2pPr marL="884431" indent="-340166" algn="l" defTabSz="1088530" rtl="0" eaLnBrk="1" latinLnBrk="0" hangingPunct="1">
        <a:spcBef>
          <a:spcPct val="20000"/>
        </a:spcBef>
        <a:buFont typeface="Arial" pitchFamily="34" charset="0"/>
        <a:buChar char="–"/>
        <a:defRPr sz="3349" kern="1200">
          <a:solidFill>
            <a:schemeClr val="tx1"/>
          </a:solidFill>
          <a:latin typeface="+mn-lt"/>
          <a:ea typeface="+mn-ea"/>
          <a:cs typeface="+mn-cs"/>
        </a:defRPr>
      </a:lvl2pPr>
      <a:lvl3pPr marL="1360663" indent="-272133" algn="l" defTabSz="1088530" rtl="0" eaLnBrk="1" latinLnBrk="0" hangingPunct="1">
        <a:spcBef>
          <a:spcPct val="20000"/>
        </a:spcBef>
        <a:buFont typeface="Arial" pitchFamily="34" charset="0"/>
        <a:buChar char="•"/>
        <a:defRPr sz="2850" kern="1200">
          <a:solidFill>
            <a:schemeClr val="tx1"/>
          </a:solidFill>
          <a:latin typeface="+mn-lt"/>
          <a:ea typeface="+mn-ea"/>
          <a:cs typeface="+mn-cs"/>
        </a:defRPr>
      </a:lvl3pPr>
      <a:lvl4pPr marL="1904928" indent="-272133" algn="l" defTabSz="108853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9193" indent="-272133" algn="l" defTabSz="1088530" rtl="0" eaLnBrk="1" latinLnBrk="0" hangingPunct="1">
        <a:spcBef>
          <a:spcPct val="20000"/>
        </a:spcBef>
        <a:buFont typeface="Arial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993458" indent="-272133" algn="l" defTabSz="108853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37723" indent="-272133" algn="l" defTabSz="108853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1988" indent="-272133" algn="l" defTabSz="108853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6253" indent="-272133" algn="l" defTabSz="108853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88530" rtl="0" eaLnBrk="1" latinLnBrk="0" hangingPunct="1">
        <a:defRPr sz="2150" kern="1200">
          <a:solidFill>
            <a:schemeClr val="tx1"/>
          </a:solidFill>
          <a:latin typeface="+mn-lt"/>
          <a:ea typeface="+mn-ea"/>
          <a:cs typeface="+mn-cs"/>
        </a:defRPr>
      </a:lvl1pPr>
      <a:lvl2pPr marL="544265" algn="l" defTabSz="1088530" rtl="0" eaLnBrk="1" latinLnBrk="0" hangingPunct="1">
        <a:defRPr sz="2150" kern="1200">
          <a:solidFill>
            <a:schemeClr val="tx1"/>
          </a:solidFill>
          <a:latin typeface="+mn-lt"/>
          <a:ea typeface="+mn-ea"/>
          <a:cs typeface="+mn-cs"/>
        </a:defRPr>
      </a:lvl2pPr>
      <a:lvl3pPr marL="1088530" algn="l" defTabSz="1088530" rtl="0" eaLnBrk="1" latinLnBrk="0" hangingPunct="1">
        <a:defRPr sz="2150" kern="1200">
          <a:solidFill>
            <a:schemeClr val="tx1"/>
          </a:solidFill>
          <a:latin typeface="+mn-lt"/>
          <a:ea typeface="+mn-ea"/>
          <a:cs typeface="+mn-cs"/>
        </a:defRPr>
      </a:lvl3pPr>
      <a:lvl4pPr marL="1632795" algn="l" defTabSz="1088530" rtl="0" eaLnBrk="1" latinLnBrk="0" hangingPunct="1">
        <a:defRPr sz="2150" kern="1200">
          <a:solidFill>
            <a:schemeClr val="tx1"/>
          </a:solidFill>
          <a:latin typeface="+mn-lt"/>
          <a:ea typeface="+mn-ea"/>
          <a:cs typeface="+mn-cs"/>
        </a:defRPr>
      </a:lvl4pPr>
      <a:lvl5pPr marL="2177061" algn="l" defTabSz="1088530" rtl="0" eaLnBrk="1" latinLnBrk="0" hangingPunct="1">
        <a:defRPr sz="2150" kern="1200">
          <a:solidFill>
            <a:schemeClr val="tx1"/>
          </a:solidFill>
          <a:latin typeface="+mn-lt"/>
          <a:ea typeface="+mn-ea"/>
          <a:cs typeface="+mn-cs"/>
        </a:defRPr>
      </a:lvl5pPr>
      <a:lvl6pPr marL="2721326" algn="l" defTabSz="1088530" rtl="0" eaLnBrk="1" latinLnBrk="0" hangingPunct="1">
        <a:defRPr sz="2150" kern="1200">
          <a:solidFill>
            <a:schemeClr val="tx1"/>
          </a:solidFill>
          <a:latin typeface="+mn-lt"/>
          <a:ea typeface="+mn-ea"/>
          <a:cs typeface="+mn-cs"/>
        </a:defRPr>
      </a:lvl6pPr>
      <a:lvl7pPr marL="3265591" algn="l" defTabSz="1088530" rtl="0" eaLnBrk="1" latinLnBrk="0" hangingPunct="1">
        <a:defRPr sz="2150" kern="1200">
          <a:solidFill>
            <a:schemeClr val="tx1"/>
          </a:solidFill>
          <a:latin typeface="+mn-lt"/>
          <a:ea typeface="+mn-ea"/>
          <a:cs typeface="+mn-cs"/>
        </a:defRPr>
      </a:lvl7pPr>
      <a:lvl8pPr marL="3809855" algn="l" defTabSz="1088530" rtl="0" eaLnBrk="1" latinLnBrk="0" hangingPunct="1">
        <a:defRPr sz="2150" kern="1200">
          <a:solidFill>
            <a:schemeClr val="tx1"/>
          </a:solidFill>
          <a:latin typeface="+mn-lt"/>
          <a:ea typeface="+mn-ea"/>
          <a:cs typeface="+mn-cs"/>
        </a:defRPr>
      </a:lvl8pPr>
      <a:lvl9pPr marL="4354120" algn="l" defTabSz="1088530" rtl="0" eaLnBrk="1" latinLnBrk="0" hangingPunct="1">
        <a:defRPr sz="21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5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81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1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10" Type="http://schemas.openxmlformats.org/officeDocument/2006/relationships/image" Target="../media/image28.emf"/><Relationship Id="rId4" Type="http://schemas.openxmlformats.org/officeDocument/2006/relationships/image" Target="../media/image261.png"/><Relationship Id="rId9" Type="http://schemas.openxmlformats.org/officeDocument/2006/relationships/image" Target="../media/image27.e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emf"/><Relationship Id="rId13" Type="http://schemas.openxmlformats.org/officeDocument/2006/relationships/image" Target="../media/image140.png"/><Relationship Id="rId18" Type="http://schemas.openxmlformats.org/officeDocument/2006/relationships/image" Target="../media/image145.png"/><Relationship Id="rId3" Type="http://schemas.openxmlformats.org/officeDocument/2006/relationships/image" Target="../media/image62.png"/><Relationship Id="rId7" Type="http://schemas.openxmlformats.org/officeDocument/2006/relationships/image" Target="../media/image31.emf"/><Relationship Id="rId12" Type="http://schemas.openxmlformats.org/officeDocument/2006/relationships/image" Target="../media/image139.png"/><Relationship Id="rId17" Type="http://schemas.openxmlformats.org/officeDocument/2006/relationships/image" Target="../media/image144.png"/><Relationship Id="rId2" Type="http://schemas.openxmlformats.org/officeDocument/2006/relationships/notesSlide" Target="../notesSlides/notesSlide10.xml"/><Relationship Id="rId16" Type="http://schemas.openxmlformats.org/officeDocument/2006/relationships/image" Target="../media/image14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emf"/><Relationship Id="rId11" Type="http://schemas.openxmlformats.org/officeDocument/2006/relationships/image" Target="../media/image91.png"/><Relationship Id="rId5" Type="http://schemas.openxmlformats.org/officeDocument/2006/relationships/image" Target="../media/image29.emf"/><Relationship Id="rId15" Type="http://schemas.openxmlformats.org/officeDocument/2006/relationships/image" Target="../media/image142.png"/><Relationship Id="rId10" Type="http://schemas.openxmlformats.org/officeDocument/2006/relationships/image" Target="../media/image33.emf"/><Relationship Id="rId19" Type="http://schemas.openxmlformats.org/officeDocument/2006/relationships/image" Target="../media/image146.png"/><Relationship Id="rId4" Type="http://schemas.openxmlformats.org/officeDocument/2006/relationships/image" Target="../media/image75.png"/><Relationship Id="rId9" Type="http://schemas.openxmlformats.org/officeDocument/2006/relationships/image" Target="../media/image89.png"/><Relationship Id="rId14" Type="http://schemas.openxmlformats.org/officeDocument/2006/relationships/image" Target="../media/image14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4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7" Type="http://schemas.openxmlformats.org/officeDocument/2006/relationships/image" Target="../media/image49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0.png"/><Relationship Id="rId7" Type="http://schemas.openxmlformats.org/officeDocument/2006/relationships/image" Target="../media/image16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0.png"/><Relationship Id="rId5" Type="http://schemas.openxmlformats.org/officeDocument/2006/relationships/image" Target="../media/image147.png"/><Relationship Id="rId4" Type="http://schemas.openxmlformats.org/officeDocument/2006/relationships/image" Target="../media/image134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0.png"/><Relationship Id="rId3" Type="http://schemas.openxmlformats.org/officeDocument/2006/relationships/image" Target="../media/image170.png"/><Relationship Id="rId7" Type="http://schemas.openxmlformats.org/officeDocument/2006/relationships/image" Target="../media/image2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0.png"/><Relationship Id="rId5" Type="http://schemas.openxmlformats.org/officeDocument/2006/relationships/image" Target="../media/image190.png"/><Relationship Id="rId4" Type="http://schemas.openxmlformats.org/officeDocument/2006/relationships/image" Target="../media/image18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6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1.png"/><Relationship Id="rId3" Type="http://schemas.openxmlformats.org/officeDocument/2006/relationships/image" Target="../media/image51.png"/><Relationship Id="rId7" Type="http://schemas.openxmlformats.org/officeDocument/2006/relationships/image" Target="../media/image47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461.png"/><Relationship Id="rId5" Type="http://schemas.openxmlformats.org/officeDocument/2006/relationships/image" Target="../media/image53.png"/><Relationship Id="rId10" Type="http://schemas.openxmlformats.org/officeDocument/2006/relationships/image" Target="../media/image501.png"/><Relationship Id="rId4" Type="http://schemas.openxmlformats.org/officeDocument/2006/relationships/image" Target="../media/image52.png"/><Relationship Id="rId9" Type="http://schemas.openxmlformats.org/officeDocument/2006/relationships/image" Target="../media/image49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6.xml"/><Relationship Id="rId5" Type="http://schemas.openxmlformats.org/officeDocument/2006/relationships/image" Target="../media/image532.png"/><Relationship Id="rId4" Type="http://schemas.openxmlformats.org/officeDocument/2006/relationships/image" Target="../media/image5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emf"/><Relationship Id="rId3" Type="http://schemas.openxmlformats.org/officeDocument/2006/relationships/image" Target="../media/image58.png"/><Relationship Id="rId7" Type="http://schemas.openxmlformats.org/officeDocument/2006/relationships/image" Target="../media/image58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57.emf"/><Relationship Id="rId5" Type="http://schemas.openxmlformats.org/officeDocument/2006/relationships/image" Target="../media/image60.png"/><Relationship Id="rId4" Type="http://schemas.openxmlformats.org/officeDocument/2006/relationships/image" Target="../media/image56.emf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3" Type="http://schemas.openxmlformats.org/officeDocument/2006/relationships/image" Target="../media/image64.png"/><Relationship Id="rId7" Type="http://schemas.openxmlformats.org/officeDocument/2006/relationships/image" Target="../media/image6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67.png"/><Relationship Id="rId11" Type="http://schemas.openxmlformats.org/officeDocument/2006/relationships/image" Target="../media/image62.emf"/><Relationship Id="rId5" Type="http://schemas.openxmlformats.org/officeDocument/2006/relationships/image" Target="../media/image66.png"/><Relationship Id="rId10" Type="http://schemas.openxmlformats.org/officeDocument/2006/relationships/image" Target="../media/image61.emf"/><Relationship Id="rId4" Type="http://schemas.openxmlformats.org/officeDocument/2006/relationships/image" Target="../media/image65.png"/><Relationship Id="rId9" Type="http://schemas.openxmlformats.org/officeDocument/2006/relationships/image" Target="../media/image60.e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6.xml"/><Relationship Id="rId5" Type="http://schemas.openxmlformats.org/officeDocument/2006/relationships/image" Target="../media/image63.png"/><Relationship Id="rId4" Type="http://schemas.openxmlformats.org/officeDocument/2006/relationships/image" Target="../media/image7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6.xml"/><Relationship Id="rId5" Type="http://schemas.openxmlformats.org/officeDocument/2006/relationships/image" Target="../media/image70.png"/><Relationship Id="rId4" Type="http://schemas.openxmlformats.org/officeDocument/2006/relationships/image" Target="../media/image7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6.xml"/><Relationship Id="rId5" Type="http://schemas.openxmlformats.org/officeDocument/2006/relationships/image" Target="../media/image61.png"/><Relationship Id="rId4" Type="http://schemas.openxmlformats.org/officeDocument/2006/relationships/image" Target="../media/image7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78.png"/><Relationship Id="rId5" Type="http://schemas.openxmlformats.org/officeDocument/2006/relationships/image" Target="../media/image77.png"/><Relationship Id="rId4" Type="http://schemas.openxmlformats.org/officeDocument/2006/relationships/image" Target="../media/image7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81.png"/><Relationship Id="rId5" Type="http://schemas.openxmlformats.org/officeDocument/2006/relationships/image" Target="../media/image80.png"/><Relationship Id="rId4" Type="http://schemas.openxmlformats.org/officeDocument/2006/relationships/image" Target="../media/image7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83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84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6.xml"/><Relationship Id="rId5" Type="http://schemas.openxmlformats.org/officeDocument/2006/relationships/image" Target="../media/image87.png"/><Relationship Id="rId4" Type="http://schemas.openxmlformats.org/officeDocument/2006/relationships/image" Target="../media/image8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emf"/><Relationship Id="rId4" Type="http://schemas.openxmlformats.org/officeDocument/2006/relationships/image" Target="../media/image17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90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3.xml"/><Relationship Id="rId4" Type="http://schemas.openxmlformats.org/officeDocument/2006/relationships/image" Target="../media/image7.em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4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93.png"/><Relationship Id="rId5" Type="http://schemas.openxmlformats.org/officeDocument/2006/relationships/image" Target="../media/image92.png"/><Relationship Id="rId4" Type="http://schemas.openxmlformats.org/officeDocument/2006/relationships/slide" Target="slide4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emf"/><Relationship Id="rId1" Type="http://schemas.openxmlformats.org/officeDocument/2006/relationships/slideLayout" Target="../slideLayouts/slideLayout3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4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93.png"/><Relationship Id="rId5" Type="http://schemas.openxmlformats.org/officeDocument/2006/relationships/image" Target="../media/image92.png"/><Relationship Id="rId4" Type="http://schemas.openxmlformats.org/officeDocument/2006/relationships/slide" Target="slide4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emf"/><Relationship Id="rId1" Type="http://schemas.openxmlformats.org/officeDocument/2006/relationships/slideLayout" Target="../slideLayouts/slideLayout3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4.xml"/><Relationship Id="rId7" Type="http://schemas.openxmlformats.org/officeDocument/2006/relationships/image" Target="../media/image93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92.png"/><Relationship Id="rId5" Type="http://schemas.openxmlformats.org/officeDocument/2006/relationships/slide" Target="slide62.xml"/><Relationship Id="rId4" Type="http://schemas.openxmlformats.org/officeDocument/2006/relationships/slide" Target="slide48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7" Type="http://schemas.openxmlformats.org/officeDocument/2006/relationships/image" Target="../media/image97.wmf"/><Relationship Id="rId2" Type="http://schemas.openxmlformats.org/officeDocument/2006/relationships/slideLayout" Target="../slideLayouts/slideLayout38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96.wmf"/><Relationship Id="rId4" Type="http://schemas.openxmlformats.org/officeDocument/2006/relationships/oleObject" Target="../embeddings/oleObject1.bin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10.png"/><Relationship Id="rId4" Type="http://schemas.openxmlformats.org/officeDocument/2006/relationships/image" Target="../media/image18.emf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38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38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38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38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38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115.png"/><Relationship Id="rId5" Type="http://schemas.openxmlformats.org/officeDocument/2006/relationships/image" Target="../media/image114.png"/><Relationship Id="rId4" Type="http://schemas.openxmlformats.org/officeDocument/2006/relationships/image" Target="../media/image113.png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png"/><Relationship Id="rId3" Type="http://schemas.openxmlformats.org/officeDocument/2006/relationships/image" Target="../media/image871.png"/><Relationship Id="rId7" Type="http://schemas.openxmlformats.org/officeDocument/2006/relationships/image" Target="../media/image93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3.xml"/><Relationship Id="rId6" Type="http://schemas.openxmlformats.org/officeDocument/2006/relationships/image" Target="../media/image922.png"/><Relationship Id="rId11" Type="http://schemas.openxmlformats.org/officeDocument/2006/relationships/image" Target="../media/image104.emf"/><Relationship Id="rId5" Type="http://schemas.openxmlformats.org/officeDocument/2006/relationships/image" Target="../media/image901.png"/><Relationship Id="rId10" Type="http://schemas.openxmlformats.org/officeDocument/2006/relationships/image" Target="../media/image103.emf"/><Relationship Id="rId4" Type="http://schemas.openxmlformats.org/officeDocument/2006/relationships/image" Target="../media/image881.png"/><Relationship Id="rId9" Type="http://schemas.openxmlformats.org/officeDocument/2006/relationships/image" Target="../media/image102.emf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8.xml"/><Relationship Id="rId4" Type="http://schemas.openxmlformats.org/officeDocument/2006/relationships/image" Target="../media/image531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8.xml"/><Relationship Id="rId4" Type="http://schemas.openxmlformats.org/officeDocument/2006/relationships/image" Target="../media/image97.pn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emf"/><Relationship Id="rId5" Type="http://schemas.openxmlformats.org/officeDocument/2006/relationships/image" Target="../media/image19.emf"/><Relationship Id="rId4" Type="http://schemas.openxmlformats.org/officeDocument/2006/relationships/image" Target="../media/image1010.png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1.png"/><Relationship Id="rId3" Type="http://schemas.openxmlformats.org/officeDocument/2006/relationships/image" Target="../media/image116.png"/><Relationship Id="rId7" Type="http://schemas.openxmlformats.org/officeDocument/2006/relationships/image" Target="../media/image120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3.xml"/><Relationship Id="rId6" Type="http://schemas.openxmlformats.org/officeDocument/2006/relationships/image" Target="../media/image119.png"/><Relationship Id="rId5" Type="http://schemas.openxmlformats.org/officeDocument/2006/relationships/image" Target="../media/image118.png"/><Relationship Id="rId4" Type="http://schemas.openxmlformats.org/officeDocument/2006/relationships/image" Target="../media/image117.png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7.png"/><Relationship Id="rId3" Type="http://schemas.openxmlformats.org/officeDocument/2006/relationships/image" Target="../media/image122.png"/><Relationship Id="rId7" Type="http://schemas.openxmlformats.org/officeDocument/2006/relationships/image" Target="../media/image126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3.xml"/><Relationship Id="rId6" Type="http://schemas.openxmlformats.org/officeDocument/2006/relationships/image" Target="../media/image125.png"/><Relationship Id="rId5" Type="http://schemas.openxmlformats.org/officeDocument/2006/relationships/image" Target="../media/image124.png"/><Relationship Id="rId4" Type="http://schemas.openxmlformats.org/officeDocument/2006/relationships/image" Target="../media/image123.png"/><Relationship Id="rId9" Type="http://schemas.openxmlformats.org/officeDocument/2006/relationships/image" Target="../media/image128.png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6.png"/><Relationship Id="rId3" Type="http://schemas.openxmlformats.org/officeDocument/2006/relationships/image" Target="../media/image129.png"/><Relationship Id="rId7" Type="http://schemas.openxmlformats.org/officeDocument/2006/relationships/image" Target="../media/image133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3.xml"/><Relationship Id="rId6" Type="http://schemas.openxmlformats.org/officeDocument/2006/relationships/image" Target="../media/image132.png"/><Relationship Id="rId5" Type="http://schemas.openxmlformats.org/officeDocument/2006/relationships/image" Target="../media/image131.png"/><Relationship Id="rId4" Type="http://schemas.openxmlformats.org/officeDocument/2006/relationships/image" Target="../media/image130.png"/><Relationship Id="rId9" Type="http://schemas.openxmlformats.org/officeDocument/2006/relationships/image" Target="../media/image137.png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4.png"/><Relationship Id="rId3" Type="http://schemas.openxmlformats.org/officeDocument/2006/relationships/image" Target="../media/image138.png"/><Relationship Id="rId7" Type="http://schemas.openxmlformats.org/officeDocument/2006/relationships/image" Target="../media/image153.png"/><Relationship Id="rId12" Type="http://schemas.openxmlformats.org/officeDocument/2006/relationships/image" Target="../media/image106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3.xml"/><Relationship Id="rId6" Type="http://schemas.openxmlformats.org/officeDocument/2006/relationships/image" Target="../media/image152.png"/><Relationship Id="rId11" Type="http://schemas.openxmlformats.org/officeDocument/2006/relationships/image" Target="../media/image105.jpg"/><Relationship Id="rId5" Type="http://schemas.openxmlformats.org/officeDocument/2006/relationships/image" Target="../media/image151.png"/><Relationship Id="rId10" Type="http://schemas.openxmlformats.org/officeDocument/2006/relationships/image" Target="../media/image156.png"/><Relationship Id="rId4" Type="http://schemas.openxmlformats.org/officeDocument/2006/relationships/image" Target="../media/image149.png"/><Relationship Id="rId9" Type="http://schemas.openxmlformats.org/officeDocument/2006/relationships/image" Target="../media/image155.png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7.png"/><Relationship Id="rId3" Type="http://schemas.openxmlformats.org/officeDocument/2006/relationships/image" Target="../media/image159.png"/><Relationship Id="rId7" Type="http://schemas.openxmlformats.org/officeDocument/2006/relationships/image" Target="../media/image165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43.xml"/><Relationship Id="rId6" Type="http://schemas.openxmlformats.org/officeDocument/2006/relationships/image" Target="../media/image164.png"/><Relationship Id="rId5" Type="http://schemas.openxmlformats.org/officeDocument/2006/relationships/image" Target="../media/image163.png"/><Relationship Id="rId4" Type="http://schemas.openxmlformats.org/officeDocument/2006/relationships/image" Target="../media/image162.png"/><Relationship Id="rId9" Type="http://schemas.openxmlformats.org/officeDocument/2006/relationships/image" Target="../media/image168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43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0.png"/><Relationship Id="rId7" Type="http://schemas.openxmlformats.org/officeDocument/2006/relationships/image" Target="../media/image270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60.png"/><Relationship Id="rId5" Type="http://schemas.openxmlformats.org/officeDocument/2006/relationships/image" Target="../media/image250.png"/><Relationship Id="rId4" Type="http://schemas.openxmlformats.org/officeDocument/2006/relationships/image" Target="../media/image240.png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0.png"/><Relationship Id="rId13" Type="http://schemas.openxmlformats.org/officeDocument/2006/relationships/image" Target="../media/image310.png"/><Relationship Id="rId7" Type="http://schemas.openxmlformats.org/officeDocument/2006/relationships/image" Target="../media/image360.png"/><Relationship Id="rId12" Type="http://schemas.openxmlformats.org/officeDocument/2006/relationships/image" Target="../media/image300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50.png"/><Relationship Id="rId11" Type="http://schemas.openxmlformats.org/officeDocument/2006/relationships/image" Target="../media/image290.png"/><Relationship Id="rId5" Type="http://schemas.openxmlformats.org/officeDocument/2006/relationships/image" Target="../media/image176.png"/><Relationship Id="rId10" Type="http://schemas.openxmlformats.org/officeDocument/2006/relationships/image" Target="../media/image280.png"/><Relationship Id="rId9" Type="http://schemas.openxmlformats.org/officeDocument/2006/relationships/image" Target="../media/image380.png"/><Relationship Id="rId14" Type="http://schemas.openxmlformats.org/officeDocument/2006/relationships/image" Target="../media/image320.png"/></Relationships>
</file>

<file path=ppt/slides/_rels/slide6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0.png"/><Relationship Id="rId3" Type="http://schemas.openxmlformats.org/officeDocument/2006/relationships/image" Target="../media/image330.png"/><Relationship Id="rId7" Type="http://schemas.openxmlformats.org/officeDocument/2006/relationships/image" Target="../media/image410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00.png"/><Relationship Id="rId5" Type="http://schemas.openxmlformats.org/officeDocument/2006/relationships/image" Target="../media/image390.png"/><Relationship Id="rId4" Type="http://schemas.openxmlformats.org/officeDocument/2006/relationships/image" Target="../media/image340.png"/><Relationship Id="rId9" Type="http://schemas.openxmlformats.org/officeDocument/2006/relationships/image" Target="../media/image43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48.png"/></Relationships>
</file>

<file path=ppt/slides/_rels/slide7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0.png"/><Relationship Id="rId3" Type="http://schemas.openxmlformats.org/officeDocument/2006/relationships/image" Target="../media/image440.png"/><Relationship Id="rId7" Type="http://schemas.openxmlformats.org/officeDocument/2006/relationships/image" Target="../media/image470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60.png"/><Relationship Id="rId5" Type="http://schemas.openxmlformats.org/officeDocument/2006/relationships/image" Target="../media/image450.png"/><Relationship Id="rId10" Type="http://schemas.openxmlformats.org/officeDocument/2006/relationships/image" Target="../media/image520.png"/><Relationship Id="rId4" Type="http://schemas.openxmlformats.org/officeDocument/2006/relationships/image" Target="../media/image510.png"/><Relationship Id="rId9" Type="http://schemas.openxmlformats.org/officeDocument/2006/relationships/image" Target="../media/image500.png"/></Relationships>
</file>

<file path=ppt/slides/_rels/slide7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0.png"/><Relationship Id="rId3" Type="http://schemas.openxmlformats.org/officeDocument/2006/relationships/image" Target="../media/image530.png"/><Relationship Id="rId7" Type="http://schemas.openxmlformats.org/officeDocument/2006/relationships/image" Target="../media/image570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60.png"/><Relationship Id="rId5" Type="http://schemas.openxmlformats.org/officeDocument/2006/relationships/image" Target="../media/image550.png"/><Relationship Id="rId10" Type="http://schemas.openxmlformats.org/officeDocument/2006/relationships/image" Target="../media/image610.png"/><Relationship Id="rId4" Type="http://schemas.openxmlformats.org/officeDocument/2006/relationships/image" Target="../media/image540.png"/><Relationship Id="rId9" Type="http://schemas.openxmlformats.org/officeDocument/2006/relationships/image" Target="../media/image600.png"/></Relationships>
</file>

<file path=ppt/slides/_rels/slide7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0.png"/><Relationship Id="rId3" Type="http://schemas.openxmlformats.org/officeDocument/2006/relationships/image" Target="../media/image630.png"/><Relationship Id="rId7" Type="http://schemas.openxmlformats.org/officeDocument/2006/relationships/image" Target="../media/image660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50.png"/><Relationship Id="rId5" Type="http://schemas.openxmlformats.org/officeDocument/2006/relationships/image" Target="../media/image640.png"/><Relationship Id="rId10" Type="http://schemas.openxmlformats.org/officeDocument/2006/relationships/image" Target="../media/image690.png"/><Relationship Id="rId4" Type="http://schemas.openxmlformats.org/officeDocument/2006/relationships/image" Target="../media/image510.png"/><Relationship Id="rId9" Type="http://schemas.openxmlformats.org/officeDocument/2006/relationships/image" Target="../media/image680.png"/></Relationships>
</file>

<file path=ppt/slides/_rels/slide7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0.png"/><Relationship Id="rId3" Type="http://schemas.openxmlformats.org/officeDocument/2006/relationships/image" Target="../media/image700.png"/><Relationship Id="rId7" Type="http://schemas.openxmlformats.org/officeDocument/2006/relationships/image" Target="../media/image740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30.png"/><Relationship Id="rId11" Type="http://schemas.openxmlformats.org/officeDocument/2006/relationships/image" Target="../media/image790.png"/><Relationship Id="rId5" Type="http://schemas.openxmlformats.org/officeDocument/2006/relationships/image" Target="../media/image720.png"/><Relationship Id="rId10" Type="http://schemas.openxmlformats.org/officeDocument/2006/relationships/image" Target="../media/image780.png"/><Relationship Id="rId4" Type="http://schemas.openxmlformats.org/officeDocument/2006/relationships/image" Target="../media/image711.png"/><Relationship Id="rId9" Type="http://schemas.openxmlformats.org/officeDocument/2006/relationships/image" Target="../media/image770.png"/></Relationships>
</file>

<file path=ppt/slides/_rels/slide7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0.png"/><Relationship Id="rId3" Type="http://schemas.openxmlformats.org/officeDocument/2006/relationships/image" Target="../media/image800.png"/><Relationship Id="rId7" Type="http://schemas.openxmlformats.org/officeDocument/2006/relationships/image" Target="../media/image840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30.png"/><Relationship Id="rId11" Type="http://schemas.openxmlformats.org/officeDocument/2006/relationships/image" Target="../media/image880.png"/><Relationship Id="rId5" Type="http://schemas.openxmlformats.org/officeDocument/2006/relationships/image" Target="../media/image820.png"/><Relationship Id="rId10" Type="http://schemas.openxmlformats.org/officeDocument/2006/relationships/image" Target="../media/image870.png"/><Relationship Id="rId4" Type="http://schemas.openxmlformats.org/officeDocument/2006/relationships/image" Target="../media/image811.png"/><Relationship Id="rId9" Type="http://schemas.openxmlformats.org/officeDocument/2006/relationships/image" Target="../media/image860.png"/></Relationships>
</file>

<file path=ppt/slides/_rels/slide7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1.png"/><Relationship Id="rId13" Type="http://schemas.openxmlformats.org/officeDocument/2006/relationships/image" Target="../media/image1001.png"/><Relationship Id="rId3" Type="http://schemas.openxmlformats.org/officeDocument/2006/relationships/image" Target="../media/image490.png"/><Relationship Id="rId7" Type="http://schemas.openxmlformats.org/officeDocument/2006/relationships/image" Target="../media/image941.png"/><Relationship Id="rId12" Type="http://schemas.openxmlformats.org/officeDocument/2006/relationships/image" Target="../media/image990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31.png"/><Relationship Id="rId11" Type="http://schemas.openxmlformats.org/officeDocument/2006/relationships/image" Target="../media/image980.png"/><Relationship Id="rId5" Type="http://schemas.openxmlformats.org/officeDocument/2006/relationships/image" Target="../media/image921.png"/><Relationship Id="rId10" Type="http://schemas.openxmlformats.org/officeDocument/2006/relationships/image" Target="../media/image971.png"/><Relationship Id="rId4" Type="http://schemas.openxmlformats.org/officeDocument/2006/relationships/image" Target="../media/image900.png"/><Relationship Id="rId9" Type="http://schemas.openxmlformats.org/officeDocument/2006/relationships/image" Target="../media/image961.png"/></Relationships>
</file>

<file path=ppt/slides/_rels/slide7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60.png"/><Relationship Id="rId13" Type="http://schemas.openxmlformats.org/officeDocument/2006/relationships/image" Target="../media/image1011.png"/><Relationship Id="rId3" Type="http://schemas.openxmlformats.org/officeDocument/2006/relationships/image" Target="../media/image102.png"/><Relationship Id="rId7" Type="http://schemas.openxmlformats.org/officeDocument/2006/relationships/image" Target="../media/image950.png"/><Relationship Id="rId12" Type="http://schemas.openxmlformats.org/officeDocument/2006/relationships/image" Target="../media/image1000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40.png"/><Relationship Id="rId11" Type="http://schemas.openxmlformats.org/officeDocument/2006/relationships/image" Target="../media/image103.png"/><Relationship Id="rId5" Type="http://schemas.openxmlformats.org/officeDocument/2006/relationships/image" Target="../media/image930.png"/><Relationship Id="rId10" Type="http://schemas.openxmlformats.org/officeDocument/2006/relationships/image" Target="../media/image107.emf"/><Relationship Id="rId4" Type="http://schemas.openxmlformats.org/officeDocument/2006/relationships/image" Target="../media/image920.png"/><Relationship Id="rId9" Type="http://schemas.openxmlformats.org/officeDocument/2006/relationships/image" Target="../media/image970.png"/></Relationships>
</file>

<file path=ppt/slides/_rels/slide7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90.png"/><Relationship Id="rId3" Type="http://schemas.openxmlformats.org/officeDocument/2006/relationships/image" Target="../media/image1040.png"/><Relationship Id="rId7" Type="http://schemas.openxmlformats.org/officeDocument/2006/relationships/image" Target="../media/image1080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70.png"/><Relationship Id="rId11" Type="http://schemas.openxmlformats.org/officeDocument/2006/relationships/image" Target="../media/image1120.png"/><Relationship Id="rId5" Type="http://schemas.openxmlformats.org/officeDocument/2006/relationships/image" Target="../media/image1060.png"/><Relationship Id="rId10" Type="http://schemas.openxmlformats.org/officeDocument/2006/relationships/image" Target="../media/image1110.png"/><Relationship Id="rId4" Type="http://schemas.openxmlformats.org/officeDocument/2006/relationships/image" Target="../media/image1050.png"/><Relationship Id="rId9" Type="http://schemas.openxmlformats.org/officeDocument/2006/relationships/image" Target="../media/image1100.png"/></Relationships>
</file>

<file path=ppt/slides/_rels/slide7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80.png"/><Relationship Id="rId3" Type="http://schemas.openxmlformats.org/officeDocument/2006/relationships/image" Target="../media/image1130.png"/><Relationship Id="rId7" Type="http://schemas.openxmlformats.org/officeDocument/2006/relationships/image" Target="../media/image1170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60.png"/><Relationship Id="rId5" Type="http://schemas.openxmlformats.org/officeDocument/2006/relationships/image" Target="../media/image1150.png"/><Relationship Id="rId4" Type="http://schemas.openxmlformats.org/officeDocument/2006/relationships/image" Target="../media/image1140.png"/><Relationship Id="rId9" Type="http://schemas.openxmlformats.org/officeDocument/2006/relationships/image" Target="../media/image1120.png"/></Relationships>
</file>

<file path=ppt/slides/_rels/slide7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40.png"/><Relationship Id="rId3" Type="http://schemas.openxmlformats.org/officeDocument/2006/relationships/image" Target="../media/image1190.png"/><Relationship Id="rId7" Type="http://schemas.openxmlformats.org/officeDocument/2006/relationships/image" Target="../media/image1230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20.png"/><Relationship Id="rId5" Type="http://schemas.openxmlformats.org/officeDocument/2006/relationships/image" Target="../media/image1211.png"/><Relationship Id="rId4" Type="http://schemas.openxmlformats.org/officeDocument/2006/relationships/image" Target="../media/image1200.png"/><Relationship Id="rId9" Type="http://schemas.openxmlformats.org/officeDocument/2006/relationships/image" Target="../media/image125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6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8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00.png"/><Relationship Id="rId3" Type="http://schemas.openxmlformats.org/officeDocument/2006/relationships/image" Target="../media/image1190.png"/><Relationship Id="rId7" Type="http://schemas.openxmlformats.org/officeDocument/2006/relationships/image" Target="../media/image1290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80.png"/><Relationship Id="rId11" Type="http://schemas.openxmlformats.org/officeDocument/2006/relationships/image" Target="../media/image1330.png"/><Relationship Id="rId5" Type="http://schemas.openxmlformats.org/officeDocument/2006/relationships/image" Target="../media/image1270.png"/><Relationship Id="rId10" Type="http://schemas.openxmlformats.org/officeDocument/2006/relationships/image" Target="../media/image1320.png"/><Relationship Id="rId4" Type="http://schemas.openxmlformats.org/officeDocument/2006/relationships/image" Target="../media/image1260.png"/><Relationship Id="rId9" Type="http://schemas.openxmlformats.org/officeDocument/2006/relationships/image" Target="../media/image1310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0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70.png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1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209656" y="3048001"/>
            <a:ext cx="7544088" cy="12412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-US" sz="3733" b="1" kern="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Arial"/>
              </a:rPr>
              <a:t>HỌC PHẦN: TOÁN 6</a:t>
            </a:r>
          </a:p>
          <a:p>
            <a:pPr algn="ctr" defTabSz="1219170">
              <a:buClr>
                <a:srgbClr val="000000"/>
              </a:buClr>
            </a:pPr>
            <a:r>
              <a:rPr lang="en-US" sz="3733" b="1" kern="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Arial"/>
              </a:rPr>
              <a:t>MÔN: HÌNH HỌC </a:t>
            </a:r>
          </a:p>
        </p:txBody>
      </p:sp>
      <p:sp>
        <p:nvSpPr>
          <p:cNvPr id="9" name="Rectangle 8"/>
          <p:cNvSpPr/>
          <p:nvPr/>
        </p:nvSpPr>
        <p:spPr>
          <a:xfrm>
            <a:off x="137591" y="17294"/>
            <a:ext cx="11872912" cy="52322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-US" sz="28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TRƯỜNG CAO ĐẲNG LÝ TỰ TRỌNG TP. HỒ </a:t>
            </a:r>
            <a:r>
              <a:rPr lang="en-US" sz="2800" b="1" ker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CHÍ MINH</a:t>
            </a:r>
            <a:endParaRPr lang="en-US" sz="2800" b="1" kern="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24" name="Picture 2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722715"/>
            <a:ext cx="2669499" cy="2401485"/>
          </a:xfrm>
          <a:prstGeom prst="rect">
            <a:avLst/>
          </a:prstGeom>
          <a:noFill/>
          <a:ln>
            <a:noFill/>
          </a:ln>
        </p:spPr>
      </p:pic>
      <p:sp>
        <p:nvSpPr>
          <p:cNvPr id="11265" name="Text Box 2"/>
          <p:cNvSpPr txBox="1">
            <a:spLocks noChangeArrowheads="1"/>
          </p:cNvSpPr>
          <p:nvPr/>
        </p:nvSpPr>
        <p:spPr bwMode="auto">
          <a:xfrm>
            <a:off x="3200400" y="1295401"/>
            <a:ext cx="51054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defTabSz="1219170">
              <a:spcBef>
                <a:spcPct val="50000"/>
              </a:spcBef>
              <a:buClr>
                <a:srgbClr val="000000"/>
              </a:buClr>
            </a:pPr>
            <a:endParaRPr lang="en-US" altLang="en-US" sz="1800" b="0" ker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11267" name="WordArt 3"/>
          <p:cNvSpPr>
            <a:spLocks noChangeArrowheads="1" noChangeShapeType="1" noTextEdit="1"/>
          </p:cNvSpPr>
          <p:nvPr/>
        </p:nvSpPr>
        <p:spPr bwMode="auto">
          <a:xfrm>
            <a:off x="2667000" y="3743325"/>
            <a:ext cx="6629400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defTabSz="1219170">
              <a:buClr>
                <a:srgbClr val="000000"/>
              </a:buClr>
            </a:pPr>
            <a:endParaRPr lang="en-US" sz="3600" i="1" kern="10" dirty="0">
              <a:ln w="9525">
                <a:solidFill>
                  <a:srgbClr val="00FF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4419600" y="4267201"/>
            <a:ext cx="41148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defTabSz="1219170">
              <a:spcBef>
                <a:spcPct val="50000"/>
              </a:spcBef>
              <a:buClr>
                <a:srgbClr val="000000"/>
              </a:buClr>
            </a:pPr>
            <a:endParaRPr lang="en-US" altLang="en-US" sz="1800" b="0" ker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11268" name="Text Box 5"/>
          <p:cNvSpPr txBox="1">
            <a:spLocks noChangeArrowheads="1"/>
          </p:cNvSpPr>
          <p:nvPr/>
        </p:nvSpPr>
        <p:spPr bwMode="auto">
          <a:xfrm>
            <a:off x="4632327" y="417513"/>
            <a:ext cx="352107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defTabSz="1219170">
              <a:buClr>
                <a:srgbClr val="000000"/>
              </a:buClr>
            </a:pPr>
            <a:endParaRPr lang="en-US" altLang="en-US" sz="1800" b="0" ker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11270" name="WordArt 6"/>
          <p:cNvSpPr>
            <a:spLocks noChangeArrowheads="1" noChangeShapeType="1" noTextEdit="1"/>
          </p:cNvSpPr>
          <p:nvPr/>
        </p:nvSpPr>
        <p:spPr bwMode="auto">
          <a:xfrm>
            <a:off x="1853857" y="457200"/>
            <a:ext cx="8763000" cy="2286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defTabSz="1219170">
              <a:buClr>
                <a:srgbClr val="000000"/>
              </a:buClr>
            </a:pPr>
            <a:endParaRPr lang="en-US" sz="3600" i="1" kern="10" dirty="0">
              <a:ln w="9525">
                <a:solidFill>
                  <a:srgbClr val="00FF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3" name="Text Box 7"/>
          <p:cNvSpPr txBox="1">
            <a:spLocks noChangeArrowheads="1"/>
          </p:cNvSpPr>
          <p:nvPr/>
        </p:nvSpPr>
        <p:spPr bwMode="auto">
          <a:xfrm>
            <a:off x="2133600" y="5638801"/>
            <a:ext cx="9144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defTabSz="1219170">
              <a:spcBef>
                <a:spcPct val="50000"/>
              </a:spcBef>
              <a:buClr>
                <a:srgbClr val="000000"/>
              </a:buClr>
            </a:pPr>
            <a:endParaRPr lang="en-US" altLang="en-US" sz="1800" b="0" ker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128008" name="Picture 8" descr="rose001"/>
          <p:cNvPicPr>
            <a:picLocks noChangeAspect="1" noChangeArrowheads="1"/>
          </p:cNvPicPr>
          <p:nvPr/>
        </p:nvPicPr>
        <p:blipFill>
          <a:blip r:embed="rId3">
            <a:lum bright="-12000" contras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3505200"/>
            <a:ext cx="1676400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2" name="Text Box 9"/>
          <p:cNvSpPr txBox="1">
            <a:spLocks noChangeArrowheads="1"/>
          </p:cNvSpPr>
          <p:nvPr/>
        </p:nvSpPr>
        <p:spPr bwMode="auto">
          <a:xfrm>
            <a:off x="9448800" y="5486401"/>
            <a:ext cx="457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defTabSz="1219170">
              <a:spcBef>
                <a:spcPct val="50000"/>
              </a:spcBef>
              <a:buClr>
                <a:srgbClr val="000000"/>
              </a:buClr>
            </a:pPr>
            <a:endParaRPr lang="en-US" altLang="en-US" sz="1800" b="0" ker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128010" name="Picture 10" descr="rose001"/>
          <p:cNvPicPr>
            <a:picLocks noChangeAspect="1" noChangeArrowheads="1"/>
          </p:cNvPicPr>
          <p:nvPr/>
        </p:nvPicPr>
        <p:blipFill>
          <a:blip r:embed="rId3">
            <a:lum bright="-12000" contras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1600" y="3657600"/>
            <a:ext cx="19812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4" name="Text Box 11"/>
          <p:cNvSpPr txBox="1">
            <a:spLocks noChangeArrowheads="1"/>
          </p:cNvSpPr>
          <p:nvPr/>
        </p:nvSpPr>
        <p:spPr bwMode="auto">
          <a:xfrm>
            <a:off x="838200" y="6096001"/>
            <a:ext cx="838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defTabSz="1219170">
              <a:spcBef>
                <a:spcPct val="50000"/>
              </a:spcBef>
              <a:buClr>
                <a:srgbClr val="000000"/>
              </a:buClr>
            </a:pPr>
            <a:endParaRPr lang="en-US" altLang="en-US" sz="1800" b="0" ker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grpSp>
        <p:nvGrpSpPr>
          <p:cNvPr id="4" name="Group 12"/>
          <p:cNvGrpSpPr>
            <a:grpSpLocks/>
          </p:cNvGrpSpPr>
          <p:nvPr/>
        </p:nvGrpSpPr>
        <p:grpSpPr bwMode="auto">
          <a:xfrm>
            <a:off x="-14288" y="5334000"/>
            <a:ext cx="1538288" cy="1676400"/>
            <a:chOff x="0" y="2496"/>
            <a:chExt cx="1161" cy="1536"/>
          </a:xfrm>
        </p:grpSpPr>
        <p:pic>
          <p:nvPicPr>
            <p:cNvPr id="11276" name="Picture 13" descr="bocau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48973" flipH="1">
              <a:off x="105" y="2880"/>
              <a:ext cx="1056" cy="1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77" name="Picture 14" descr="bocau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48973" flipH="1">
              <a:off x="0" y="2496"/>
              <a:ext cx="1104" cy="1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278" name="Text Box 15"/>
          <p:cNvSpPr txBox="1">
            <a:spLocks noChangeArrowheads="1"/>
          </p:cNvSpPr>
          <p:nvPr/>
        </p:nvSpPr>
        <p:spPr bwMode="auto">
          <a:xfrm>
            <a:off x="9829800" y="7162800"/>
            <a:ext cx="838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defTabSz="1219170">
              <a:spcBef>
                <a:spcPct val="50000"/>
              </a:spcBef>
              <a:buClr>
                <a:srgbClr val="000000"/>
              </a:buClr>
            </a:pPr>
            <a:endParaRPr lang="en-US" altLang="en-US" sz="1800" b="0" ker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grpSp>
        <p:nvGrpSpPr>
          <p:cNvPr id="5" name="Group 16"/>
          <p:cNvGrpSpPr>
            <a:grpSpLocks/>
          </p:cNvGrpSpPr>
          <p:nvPr/>
        </p:nvGrpSpPr>
        <p:grpSpPr bwMode="auto">
          <a:xfrm>
            <a:off x="10668000" y="6553200"/>
            <a:ext cx="1676400" cy="1066800"/>
            <a:chOff x="4080" y="2496"/>
            <a:chExt cx="1296" cy="1392"/>
          </a:xfrm>
        </p:grpSpPr>
        <p:pic>
          <p:nvPicPr>
            <p:cNvPr id="11280" name="Picture 17" descr="bocau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48973">
              <a:off x="4224" y="2496"/>
              <a:ext cx="1152" cy="1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81" name="Picture 18" descr="bocau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48973">
              <a:off x="4080" y="2736"/>
              <a:ext cx="1152" cy="1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282" name="Text Box 19"/>
          <p:cNvSpPr txBox="1">
            <a:spLocks noChangeArrowheads="1"/>
          </p:cNvSpPr>
          <p:nvPr/>
        </p:nvSpPr>
        <p:spPr bwMode="auto">
          <a:xfrm>
            <a:off x="3429000" y="7467600"/>
            <a:ext cx="381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defTabSz="1219170">
              <a:spcBef>
                <a:spcPct val="50000"/>
              </a:spcBef>
              <a:buClr>
                <a:srgbClr val="000000"/>
              </a:buClr>
            </a:pPr>
            <a:endParaRPr lang="en-US" altLang="en-US" sz="1800" b="0" ker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3213842" y="6044626"/>
            <a:ext cx="57278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defTabSz="1219170">
              <a:buClr>
                <a:srgbClr val="000000"/>
              </a:buClr>
            </a:pPr>
            <a:r>
              <a:rPr lang="en-US" altLang="zh-CN" i="1" kern="0" dirty="0">
                <a:solidFill>
                  <a:srgbClr val="FF0000"/>
                </a:solidFill>
                <a:latin typeface="Times New Roman" panose="02020603050405020304" pitchFamily="18" charset="0"/>
                <a:cs typeface="Arial"/>
                <a:sym typeface="Arial"/>
              </a:rPr>
              <a:t>GV </a:t>
            </a:r>
            <a:r>
              <a:rPr lang="en-US" altLang="zh-CN" i="1" kern="0" dirty="0" err="1">
                <a:solidFill>
                  <a:srgbClr val="FF0000"/>
                </a:solidFill>
                <a:latin typeface="Times New Roman" panose="02020603050405020304" pitchFamily="18" charset="0"/>
                <a:cs typeface="Arial"/>
                <a:sym typeface="Arial"/>
              </a:rPr>
              <a:t>thực</a:t>
            </a:r>
            <a:r>
              <a:rPr lang="en-US" altLang="zh-CN" i="1" kern="0" dirty="0">
                <a:solidFill>
                  <a:srgbClr val="FF0000"/>
                </a:solidFill>
                <a:latin typeface="Times New Roman" panose="02020603050405020304" pitchFamily="18" charset="0"/>
                <a:cs typeface="Arial"/>
                <a:sym typeface="Arial"/>
              </a:rPr>
              <a:t> </a:t>
            </a:r>
            <a:r>
              <a:rPr lang="en-US" altLang="zh-CN" i="1" kern="0" dirty="0" err="1">
                <a:solidFill>
                  <a:srgbClr val="FF0000"/>
                </a:solidFill>
                <a:latin typeface="Times New Roman" panose="02020603050405020304" pitchFamily="18" charset="0"/>
                <a:cs typeface="Arial"/>
                <a:sym typeface="Arial"/>
              </a:rPr>
              <a:t>hiện</a:t>
            </a:r>
            <a:r>
              <a:rPr lang="en-US" altLang="zh-CN" i="1" kern="0" dirty="0">
                <a:solidFill>
                  <a:srgbClr val="FF0000"/>
                </a:solidFill>
                <a:latin typeface="Times New Roman" panose="02020603050405020304" pitchFamily="18" charset="0"/>
                <a:cs typeface="Arial"/>
                <a:sym typeface="Arial"/>
              </a:rPr>
              <a:t>: </a:t>
            </a:r>
            <a:r>
              <a:rPr lang="en-US" altLang="zh-CN" i="1" kern="0" dirty="0" err="1">
                <a:solidFill>
                  <a:srgbClr val="FF0000"/>
                </a:solidFill>
                <a:latin typeface="Times New Roman" panose="02020603050405020304" pitchFamily="18" charset="0"/>
                <a:cs typeface="Arial"/>
                <a:sym typeface="Arial"/>
              </a:rPr>
              <a:t>Nguyễn</a:t>
            </a:r>
            <a:r>
              <a:rPr lang="en-US" altLang="zh-CN" i="1" kern="0" dirty="0">
                <a:solidFill>
                  <a:srgbClr val="FF0000"/>
                </a:solidFill>
                <a:latin typeface="Times New Roman" panose="02020603050405020304" pitchFamily="18" charset="0"/>
                <a:cs typeface="Arial"/>
                <a:sym typeface="Arial"/>
              </a:rPr>
              <a:t> </a:t>
            </a:r>
            <a:r>
              <a:rPr lang="en-US" altLang="zh-CN" i="1" kern="0" dirty="0" err="1">
                <a:solidFill>
                  <a:srgbClr val="FF0000"/>
                </a:solidFill>
                <a:latin typeface="Times New Roman" panose="02020603050405020304" pitchFamily="18" charset="0"/>
                <a:cs typeface="Arial"/>
                <a:sym typeface="Arial"/>
              </a:rPr>
              <a:t>Thị</a:t>
            </a:r>
            <a:r>
              <a:rPr lang="en-US" altLang="zh-CN" i="1" kern="0" dirty="0">
                <a:solidFill>
                  <a:srgbClr val="FF0000"/>
                </a:solidFill>
                <a:latin typeface="Times New Roman" panose="02020603050405020304" pitchFamily="18" charset="0"/>
                <a:cs typeface="Arial"/>
                <a:sym typeface="Arial"/>
              </a:rPr>
              <a:t> </a:t>
            </a:r>
            <a:r>
              <a:rPr lang="en-US" altLang="zh-CN" i="1" kern="0" dirty="0" err="1">
                <a:solidFill>
                  <a:srgbClr val="FF0000"/>
                </a:solidFill>
                <a:latin typeface="Times New Roman" panose="02020603050405020304" pitchFamily="18" charset="0"/>
                <a:cs typeface="Arial"/>
                <a:sym typeface="Arial"/>
              </a:rPr>
              <a:t>Thủy</a:t>
            </a:r>
            <a:endParaRPr lang="en-US" altLang="zh-CN" i="1" kern="0" dirty="0">
              <a:solidFill>
                <a:srgbClr val="FF0000"/>
              </a:solidFill>
              <a:latin typeface="Times New Roman" panose="02020603050405020304" pitchFamily="18" charset="0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218338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9" presetClass="entr" presetSubtype="0" ac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5000" fill="hold"/>
                                        <p:tgtEl>
                                          <p:spTgt spid="1280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0" fill="hold"/>
                                        <p:tgtEl>
                                          <p:spTgt spid="1280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5000" fill="hold"/>
                                        <p:tgtEl>
                                          <p:spTgt spid="1280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000" fill="hold"/>
                                        <p:tgtEl>
                                          <p:spTgt spid="1280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011 -0.00417 C -0.13229 -0.00833 -0.12669 -0.01458 -0.11888 -0.01852 C -0.1155 -0.03218 -0.11927 -0.01759 -0.11289 -0.03565 C -0.11198 -0.03773 -0.11211 -0.04028 -0.11107 -0.0419 C -0.11003 -0.04352 -0.1082 -0.04329 -0.10638 -0.04375 C -0.09688 -0.05787 -0.08477 -0.06319 -0.07175 -0.06921 C -0.07083 -0.0706 -0.06979 -0.07245 -0.06862 -0.07315 C -0.06576 -0.07523 -0.05977 -0.07731 -0.05977 -0.07708 C -0.05534 -0.09468 -0.06159 -0.07431 -0.05352 -0.08611 C -0.04518 -0.09722 -0.0599 -0.08843 -0.04727 -0.09444 C -0.04271 -0.10741 -0.0444 -0.1081 -0.03359 -0.11111 C -0.02513 -0.12245 -0.01406 -0.13079 -0.00313 -0.13611 C 0.00508 -0.14444 0.01198 -0.15255 0.01979 -0.16111 C 0.02357 -0.16551 0.03333 -0.16991 0.03333 -0.16968 C 0.03698 -0.17963 0.04075 -0.18403 0.0457 -0.19282 C 0.04805 -0.19722 0.04948 -0.20278 0.05195 -0.20741 C 0.05221 -0.20926 0.05221 -0.21227 0.05325 -0.21366 C 0.05456 -0.21551 0.0569 -0.21389 0.05781 -0.21574 C 0.05898 -0.21898 0.05872 -0.22315 0.05924 -0.22662 C 0.06146 -0.24005 0.06263 -0.2669 0.07031 -0.27685 C 0.0737 -0.29306 0.0707 -0.28611 0.07917 -0.29745 C 0.08333 -0.31111 0.08685 -0.3206 0.0944 -0.33102 C 0.09831 -0.35694 0.09219 -0.32708 0.10221 -0.34792 C 0.10391 -0.35162 0.10391 -0.35625 0.10508 -0.36042 C 0.10742 -0.36968 0.11107 -0.37708 0.11419 -0.38542 C 0.11471 -0.38889 0.11419 -0.39306 0.11575 -0.39606 C 0.11667 -0.39792 0.11927 -0.39653 0.12031 -0.39815 C 0.12253 -0.40139 0.12148 -0.40741 0.12344 -0.41088 C 0.12487 -0.41273 0.12656 -0.41366 0.12799 -0.41481 C 0.12982 -0.42407 0.13529 -0.42731 0.1401 -0.43403 C 0.14648 -0.45648 0.13815 -0.43356 0.15091 -0.45093 C 0.15351 -0.45463 0.15417 -0.45972 0.1569 -0.46366 C 0.16133 -0.48032 0.15469 -0.46019 0.16315 -0.47153 C 0.16862 -0.47986 0.16042 -0.47662 0.16614 -0.48426 C 0.16758 -0.48588 0.16914 -0.48588 0.1707 -0.48634 C 0.17331 -0.49745 0.17773 -0.50486 0.18281 -0.51343 C 0.18789 -0.52176 0.18437 -0.52477 0.19206 -0.52801 C 0.19544 -0.53773 0.19987 -0.54653 0.2043 -0.55556 C 0.20612 -0.55926 0.20625 -0.56458 0.20898 -0.56806 C 0.20989 -0.56968 0.21185 -0.56944 0.21354 -0.57014 C 0.21732 -0.58611 0.21146 -0.56736 0.21966 -0.5787 C 0.22695 -0.58866 0.21406 -0.58125 0.22396 -0.59097 C 0.22643 -0.59329 0.22904 -0.59398 0.23177 -0.59537 C 0.2345 -0.60648 0.2319 -0.60046 0.24219 -0.61019 C 0.24739 -0.61435 0.24948 -0.62292 0.25469 -0.62685 C 0.27083 -0.64005 0.28138 -0.65602 0.30013 -0.66042 C 0.31458 -0.67338 0.32917 -0.67616 0.3457 -0.68148 C 0.34779 -0.68194 0.34909 -0.68241 0.35052 -0.68356 C 0.35586 -0.6875 0.36016 -0.69398 0.36575 -0.6963 C 0.38281 -0.70278 0.37279 -0.69977 0.39622 -0.7044 C 0.4095 -0.71597 0.42552 -0.71806 0.44049 -0.72315 C 0.47904 -0.73588 0.44726 -0.7294 0.49101 -0.73565 C 0.52148 -0.73426 0.52708 -0.73333 0.55052 -0.72963 C 0.58437 -0.73495 0.61029 -0.73935 0.64648 -0.74213 C 0.6625 -0.74653 0.6776 -0.75347 0.69362 -0.7588 C 0.70417 -0.75833 0.71497 -0.75787 0.72565 -0.75694 C 0.74232 -0.75556 0.77591 -0.75255 0.77591 -0.75231 C 0.79544 -0.74722 0.81575 -0.74792 0.83529 -0.7463 C 0.86732 -0.74005 0.90052 -0.7419 0.93281 -0.74005 C 0.95312 -0.73889 0.99388 -0.73773 0.99388 -0.7375 " pathEditMode="relative" rAng="0" ptsTypes="AAAAAAAAAAAAAAAAAAAAAAAAAAAAAAAAAAAAAAAAAAAAAAAAAAAAAAAAAAAA">
                                      <p:cBhvr>
                                        <p:cTn id="2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56693" y="-37731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0.00023 C -0.01632 0.00278 -0.0309 -0.00347 -0.04739 -0.00647 C -0.06302 -0.01364 -0.07986 -0.0074 -0.09323 -0.02127 C -0.09895 -0.04023 -0.10781 -0.04508 -0.12083 -0.05087 C -0.1243 -0.06636 -0.12118 -0.06127 -0.12847 -0.06798 C -0.13055 -0.0763 -0.13142 -0.08 -0.1375 -0.08277 C -0.14514 -0.09688 -0.15295 -0.10913 -0.16059 -0.123 C -0.16753 -0.13572 -0.16927 -0.15029 -0.17743 -0.16139 C -0.18003 -0.17688 -0.18524 -0.19075 -0.18802 -0.20601 C -0.19114 -0.22196 -0.19427 -0.24902 -0.20347 -0.26127 C -0.20764 -0.28508 -0.21024 -0.30913 -0.21423 -0.33341 C -0.21527 -0.34011 -0.21545 -0.34774 -0.21718 -0.35468 C -0.21805 -0.35792 -0.22048 -0.36 -0.2217 -0.363 C -0.22361 -0.3674 -0.22708 -0.38196 -0.22795 -0.38636 C -0.22864 -0.38982 -0.2283 -0.39376 -0.22934 -0.39699 C -0.23142 -0.40324 -0.23455 -0.40855 -0.23715 -0.4141 C -0.24097 -0.42243 -0.23559 -0.42104 -0.24166 -0.43098 C -0.24253 -0.43283 -0.24479 -0.43237 -0.24635 -0.43306 C -0.24687 -0.43537 -0.2467 -0.43769 -0.24774 -0.4393 C -0.24895 -0.44115 -0.25139 -0.44 -0.25225 -0.44162 C -0.25416 -0.44555 -0.25347 -0.4504 -0.25538 -0.45456 C -0.26024 -0.46428 -0.25711 -0.45896 -0.26458 -0.46913 C -0.26545 -0.47283 -0.2658 -0.47699 -0.2677 -0.48 C -0.26875 -0.48139 -0.271 -0.48023 -0.27222 -0.48185 C -0.27708 -0.48855 -0.27951 -0.4985 -0.28437 -0.50543 C -0.28576 -0.50728 -0.28784 -0.50821 -0.28906 -0.50982 C -0.30486 -0.52925 -0.29236 -0.51699 -0.30277 -0.5267 C -0.30677 -0.54358 -0.30868 -0.53942 -0.3243 -0.54358 C -0.32743 -0.55699 -0.32291 -0.54358 -0.3335 -0.55422 C -0.33489 -0.55561 -0.33507 -0.5593 -0.33645 -0.56069 C -0.34479 -0.5711 -0.35086 -0.57503 -0.36093 -0.57965 C -0.3618 -0.58104 -0.36267 -0.58289 -0.36406 -0.58381 C -0.36684 -0.58566 -0.37309 -0.58798 -0.37309 -0.58774 C -0.38871 -0.60439 -0.40816 -0.5993 -0.42656 -0.60532 C -0.5033 -0.62959 -0.57847 -0.63191 -0.65764 -0.63491 C -0.67135 -0.63954 -0.68264 -0.64809 -0.69583 -0.6541 C -0.71024 -0.66728 -0.72413 -0.67491 -0.74027 -0.6837 C -0.75156 -0.68069 -0.74757 -0.67561 -0.7585 -0.67098 C -0.77864 -0.66266 -0.80156 -0.66081 -0.82274 -0.65826 C -0.8375 -0.66613 -0.83107 -0.66243 -0.84253 -0.6689 C -0.84461 -0.67722 -0.84722 -0.67907 -0.8533 -0.68162 C -0.85625 -0.69387 -0.85225 -0.68347 -0.85955 -0.68994 C -0.86128 -0.69156 -0.8625 -0.69433 -0.86406 -0.69641 C -0.86458 -0.6985 -0.86458 -0.70104 -0.86545 -0.70266 C -0.86892 -0.70844 -0.875 -0.70844 -0.87934 -0.71144 C -0.88211 -0.71329 -0.88437 -0.71561 -0.88698 -0.71769 C -0.88958 -0.72809 -0.89652 -0.73318 -0.90382 -0.73665 C -0.90434 -0.73873 -0.90416 -0.7415 -0.90538 -0.74312 C -0.90642 -0.74474 -0.9085 -0.74428 -0.91007 -0.7452 C -0.91475 -0.74844 -0.91909 -0.7526 -0.92378 -0.75607 C -0.92621 -0.7667 -0.93177 -0.76902 -0.93889 -0.77295 C -0.94774 -0.79029 -0.97517 -0.79907 -0.98941 -0.80462 C -1.02395 -0.80277 -1.05486 -0.79491 -1.08871 -0.79191 C -1.09878 -0.78728 -1.11007 -0.78566 -1.12083 -0.78566 " pathEditMode="relative" rAng="0" ptsTypes="fffffffffffffffffffffffffffffffffffffffffffffffffffffA">
                                      <p:cBhvr>
                                        <p:cTn id="2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56000" y="-4010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animBg="1"/>
      <p:bldP spid="11270" grpId="0" animBg="1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568268" y="1150170"/>
                <a:ext cx="11168208" cy="13849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fr-FR" sz="28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Ví</a:t>
                </a:r>
                <a:r>
                  <a:rPr lang="fr-FR" sz="28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dụ</a:t>
                </a:r>
                <a:r>
                  <a:rPr lang="fr-FR" sz="28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3 :</a:t>
                </a:r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Trong</a:t>
                </a:r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không</a:t>
                </a:r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gian</a:t>
                </a:r>
                <a14:m>
                  <m:oMath xmlns:m="http://schemas.openxmlformats.org/officeDocument/2006/math">
                    <m:r>
                      <a:rPr lang="en-US" sz="28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𝑂</m:t>
                    </m:r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𝑥𝑦𝑧</m:t>
                    </m:r>
                  </m:oMath>
                </a14:m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cho</a:t>
                </a:r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3 </a:t>
                </a:r>
                <a:r>
                  <a:rPr lang="fr-FR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điểm</a:t>
                </a:r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không</a:t>
                </a:r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thẳng</a:t>
                </a:r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hàng</a:t>
                </a:r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8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A</m:t>
                    </m:r>
                    <m:d>
                      <m:dPr>
                        <m:ctrlPr>
                          <a:rPr 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8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0;1;2</m:t>
                        </m:r>
                      </m:e>
                    </m:d>
                    <m:r>
                      <a:rPr lang="en-US" sz="28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 </m:t>
                    </m:r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𝐵</m:t>
                    </m:r>
                    <m:d>
                      <m:dPr>
                        <m:ctrlPr>
                          <a:rPr 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1;−1;1</m:t>
                        </m:r>
                      </m:e>
                    </m:d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𝐶</m:t>
                    </m:r>
                    <m:d>
                      <m:dPr>
                        <m:ctrlPr>
                          <a:rPr 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−4;3;2</m:t>
                        </m:r>
                      </m:e>
                    </m:d>
                  </m:oMath>
                </a14:m>
                <a:endParaRPr lang="fr-FR" sz="2800" dirty="0"/>
              </a:p>
              <a:p>
                <a:r>
                  <a:rPr lang="fr-FR" sz="2800" dirty="0"/>
                  <a:t> </a:t>
                </a:r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a) </a:t>
                </a:r>
                <a:r>
                  <a:rPr lang="fr-FR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Tìm</a:t>
                </a:r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tọa</a:t>
                </a:r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độ</a:t>
                </a:r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một</a:t>
                </a:r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VTPT </a:t>
                </a:r>
                <a:r>
                  <a:rPr lang="fr-FR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mặt</a:t>
                </a:r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phẳng</a:t>
                </a:r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đi</a:t>
                </a:r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qua 3 </a:t>
                </a:r>
                <a:r>
                  <a:rPr lang="fr-FR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điểm</a:t>
                </a:r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𝐴</m:t>
                    </m:r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𝐵</m:t>
                    </m:r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𝐶</m:t>
                    </m:r>
                  </m:oMath>
                </a14:m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8268" y="1150170"/>
                <a:ext cx="11168208" cy="1384995"/>
              </a:xfrm>
              <a:prstGeom prst="rect">
                <a:avLst/>
              </a:prstGeom>
              <a:blipFill>
                <a:blip r:embed="rId3"/>
                <a:stretch>
                  <a:fillRect l="-382" t="-4846" b="-1101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2521130" y="3303372"/>
                <a:ext cx="5708294" cy="28774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457200" indent="-457200">
                  <a:buFont typeface="Arial" panose="020B0604020202020204" pitchFamily="34" charset="0"/>
                  <a:buChar char="•"/>
                </a:pPr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Ta </a:t>
                </a:r>
                <a:r>
                  <a:rPr lang="fr-FR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  <a:p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𝐴𝐵</m:t>
                        </m:r>
                      </m:e>
                    </m:acc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=(  1</m:t>
                    </m:r>
                    <m:r>
                      <a:rPr lang="en-US" sz="2800" b="0" i="1" dirty="0" smtClean="0">
                        <a:latin typeface="Cambria Math" panose="02040503050406030204" pitchFamily="18" charset="0"/>
                      </a:rPr>
                      <m:t>;</m:t>
                    </m:r>
                  </m:oMath>
                </a14:m>
                <a:r>
                  <a:rPr lang="en-US" sz="2800" b="0" dirty="0"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fr-FR" sz="28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;</a:t>
                </a:r>
                <a:r>
                  <a:rPr lang="fr-FR" sz="2800" dirty="0"/>
                  <a:t>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fr-FR" sz="2800" dirty="0"/>
                  <a:t>1</a:t>
                </a:r>
                <a:r>
                  <a:rPr lang="fr-FR" sz="28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</a:p>
              <a:p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𝐴𝐶</m:t>
                        </m:r>
                      </m:e>
                    </m:acc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−4; 2 ; 0</m:t>
                        </m:r>
                      </m:e>
                    </m:d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fr-FR" sz="28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⇒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𝑉𝑇𝑃𝑇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acc>
                        <m:accPr>
                          <m:chr m:val="⃗"/>
                          <m:ctrlPr>
                            <a:rPr lang="en-US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𝑛</m:t>
                          </m:r>
                        </m:e>
                      </m:acc>
                      <m:r>
                        <a:rPr lang="en-US" sz="28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acc>
                            <m:accPr>
                              <m:chr m:val="⃗"/>
                              <m:ctrlPr>
                                <a:rPr lang="en-US" sz="28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𝐴𝐵</m:t>
                              </m:r>
                            </m:e>
                          </m:acc>
                          <m:r>
                            <m:rPr>
                              <m:nor/>
                            </m:rPr>
                            <a:rPr lang="fr-FR" sz="2800" i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, </m:t>
                          </m:r>
                          <m:acc>
                            <m:accPr>
                              <m:chr m:val="⃗"/>
                              <m:ctrlPr>
                                <a:rPr lang="en-US" sz="28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𝐴𝐶</m:t>
                              </m:r>
                            </m:e>
                          </m:acc>
                        </m:e>
                      </m:d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  <m:r>
                            <a:rPr lang="en-US" sz="2800" b="0" i="1" dirty="0" smtClean="0">
                              <a:latin typeface="Cambria Math" panose="02040503050406030204" pitchFamily="18" charset="0"/>
                            </a:rPr>
                            <m:t>;4;−6</m:t>
                          </m:r>
                          <m:r>
                            <a:rPr lang="fr-FR" sz="2800" i="1" dirty="0" smtClean="0"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d>
                    </m:oMath>
                  </m:oMathPara>
                </a14:m>
                <a:endParaRPr lang="fr-FR" sz="2800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fr-FR" sz="28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  <a:endParaRPr lang="fr-FR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457200" indent="-457200">
                  <a:buFont typeface="Arial" panose="020B0604020202020204" pitchFamily="34" charset="0"/>
                  <a:buChar char="•"/>
                </a:pPr>
                <a:endPara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21130" y="3303372"/>
                <a:ext cx="5708294" cy="2877454"/>
              </a:xfrm>
              <a:prstGeom prst="rect">
                <a:avLst/>
              </a:prstGeom>
              <a:blipFill>
                <a:blip r:embed="rId4"/>
                <a:stretch>
                  <a:fillRect l="-1923" t="-23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Rectangle 7"/>
          <p:cNvSpPr/>
          <p:nvPr/>
        </p:nvSpPr>
        <p:spPr>
          <a:xfrm>
            <a:off x="3592196" y="3819670"/>
            <a:ext cx="561703" cy="92682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4251872" y="3819671"/>
            <a:ext cx="535577" cy="92682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4865827" y="3838949"/>
            <a:ext cx="496388" cy="92682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6100033" y="3838949"/>
            <a:ext cx="53557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1</a:t>
            </a:r>
          </a:p>
          <a:p>
            <a:r>
              <a:rPr lang="en-US" sz="2800" dirty="0"/>
              <a:t>-4</a:t>
            </a:r>
          </a:p>
        </p:txBody>
      </p:sp>
      <p:grpSp>
        <p:nvGrpSpPr>
          <p:cNvPr id="12" name="Group 26"/>
          <p:cNvGrpSpPr/>
          <p:nvPr/>
        </p:nvGrpSpPr>
        <p:grpSpPr>
          <a:xfrm>
            <a:off x="357805" y="221185"/>
            <a:ext cx="6696137" cy="499763"/>
            <a:chOff x="7459670" y="7543799"/>
            <a:chExt cx="22122370" cy="999657"/>
          </a:xfrm>
        </p:grpSpPr>
        <p:sp>
          <p:nvSpPr>
            <p:cNvPr id="13" name="TextBox 12"/>
            <p:cNvSpPr txBox="1"/>
            <p:nvPr/>
          </p:nvSpPr>
          <p:spPr>
            <a:xfrm>
              <a:off x="8993185" y="7620005"/>
              <a:ext cx="20588855" cy="9234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rgbClr val="135F82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VÉC TƠ PHÁP TUYẾN CỦA MẶT PHẲNG </a:t>
              </a:r>
            </a:p>
          </p:txBody>
        </p:sp>
        <p:grpSp>
          <p:nvGrpSpPr>
            <p:cNvPr id="14" name="Group 27"/>
            <p:cNvGrpSpPr/>
            <p:nvPr/>
          </p:nvGrpSpPr>
          <p:grpSpPr>
            <a:xfrm>
              <a:off x="7459670" y="7543799"/>
              <a:ext cx="1381118" cy="872846"/>
              <a:chOff x="7459669" y="7543800"/>
              <a:chExt cx="1381118" cy="872846"/>
            </a:xfrm>
          </p:grpSpPr>
          <p:sp>
            <p:nvSpPr>
              <p:cNvPr id="15" name="Isosceles Triangle 44"/>
              <p:cNvSpPr/>
              <p:nvPr/>
            </p:nvSpPr>
            <p:spPr>
              <a:xfrm rot="16200000">
                <a:off x="7469936" y="7533533"/>
                <a:ext cx="143688" cy="164221"/>
              </a:xfrm>
              <a:custGeom>
                <a:avLst/>
                <a:gdLst>
                  <a:gd name="connsiteX0" fmla="*/ 0 w 293725"/>
                  <a:gd name="connsiteY0" fmla="*/ 164224 h 164224"/>
                  <a:gd name="connsiteX1" fmla="*/ 146863 w 293725"/>
                  <a:gd name="connsiteY1" fmla="*/ 0 h 164224"/>
                  <a:gd name="connsiteX2" fmla="*/ 293725 w 293725"/>
                  <a:gd name="connsiteY2" fmla="*/ 164224 h 164224"/>
                  <a:gd name="connsiteX3" fmla="*/ 0 w 293725"/>
                  <a:gd name="connsiteY3" fmla="*/ 164224 h 164224"/>
                  <a:gd name="connsiteX0" fmla="*/ 2363 w 296088"/>
                  <a:gd name="connsiteY0" fmla="*/ 164221 h 164221"/>
                  <a:gd name="connsiteX1" fmla="*/ 0 w 296088"/>
                  <a:gd name="connsiteY1" fmla="*/ 0 h 164221"/>
                  <a:gd name="connsiteX2" fmla="*/ 296088 w 296088"/>
                  <a:gd name="connsiteY2" fmla="*/ 164221 h 164221"/>
                  <a:gd name="connsiteX3" fmla="*/ 2363 w 296088"/>
                  <a:gd name="connsiteY3" fmla="*/ 164221 h 164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6088" h="164221">
                    <a:moveTo>
                      <a:pt x="2363" y="164221"/>
                    </a:moveTo>
                    <a:cubicBezTo>
                      <a:pt x="1575" y="109481"/>
                      <a:pt x="788" y="54740"/>
                      <a:pt x="0" y="0"/>
                    </a:cubicBezTo>
                    <a:lnTo>
                      <a:pt x="296088" y="164221"/>
                    </a:lnTo>
                    <a:lnTo>
                      <a:pt x="2363" y="164221"/>
                    </a:ln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0"/>
              </a:p>
            </p:txBody>
          </p:sp>
          <p:grpSp>
            <p:nvGrpSpPr>
              <p:cNvPr id="16" name="Group 29"/>
              <p:cNvGrpSpPr/>
              <p:nvPr/>
            </p:nvGrpSpPr>
            <p:grpSpPr>
              <a:xfrm>
                <a:off x="7469187" y="7640053"/>
                <a:ext cx="1371600" cy="776593"/>
                <a:chOff x="7469187" y="7640053"/>
                <a:chExt cx="1371600" cy="776593"/>
              </a:xfrm>
            </p:grpSpPr>
            <p:sp>
              <p:nvSpPr>
                <p:cNvPr id="17" name="Round Same Side Corner Rectangle 16"/>
                <p:cNvSpPr/>
                <p:nvPr/>
              </p:nvSpPr>
              <p:spPr>
                <a:xfrm rot="5400000">
                  <a:off x="7789227" y="7365086"/>
                  <a:ext cx="731520" cy="1371600"/>
                </a:xfrm>
                <a:prstGeom prst="round2SameRect">
                  <a:avLst/>
                </a:prstGeom>
                <a:solidFill>
                  <a:srgbClr val="145F82"/>
                </a:solidFill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900"/>
                </a:p>
              </p:txBody>
            </p:sp>
            <p:sp>
              <p:nvSpPr>
                <p:cNvPr id="18" name="TextBox 17"/>
                <p:cNvSpPr txBox="1"/>
                <p:nvPr/>
              </p:nvSpPr>
              <p:spPr>
                <a:xfrm>
                  <a:off x="7765484" y="7640053"/>
                  <a:ext cx="795452" cy="46172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900" b="1">
                      <a:solidFill>
                        <a:schemeClr val="bg1"/>
                      </a:solidFill>
                      <a:latin typeface="Tahoma" pitchFamily="34" charset="0"/>
                      <a:ea typeface="Tahoma" pitchFamily="34" charset="0"/>
                      <a:cs typeface="Tahoma" pitchFamily="34" charset="0"/>
                    </a:rPr>
                    <a:t>I</a:t>
                  </a:r>
                </a:p>
              </p:txBody>
            </p:sp>
          </p:grpSp>
        </p:grpSp>
      </p:grpSp>
      <p:sp>
        <p:nvSpPr>
          <p:cNvPr id="3" name="Rectangle 2"/>
          <p:cNvSpPr/>
          <p:nvPr/>
        </p:nvSpPr>
        <p:spPr>
          <a:xfrm>
            <a:off x="1102266" y="2734602"/>
            <a:ext cx="8018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635610" y="4793056"/>
            <a:ext cx="144013" cy="419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6923314" y="4793056"/>
            <a:ext cx="222069" cy="48437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ounded Rectangle 18"/>
          <p:cNvSpPr/>
          <p:nvPr/>
        </p:nvSpPr>
        <p:spPr>
          <a:xfrm>
            <a:off x="7262949" y="4793056"/>
            <a:ext cx="535577" cy="48437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5AF949CE-72E7-4A84-8205-6DB94C524AA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27332" y="137329"/>
            <a:ext cx="4296375" cy="628738"/>
          </a:xfrm>
          <a:prstGeom prst="rect">
            <a:avLst/>
          </a:prstGeom>
          <a:ln w="28575">
            <a:solidFill>
              <a:srgbClr val="00B0F0"/>
            </a:solidFill>
          </a:ln>
        </p:spPr>
      </p:pic>
    </p:spTree>
    <p:extLst>
      <p:ext uri="{BB962C8B-B14F-4D97-AF65-F5344CB8AC3E}">
        <p14:creationId xmlns:p14="http://schemas.microsoft.com/office/powerpoint/2010/main" val="506209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7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0469 -0.00579 L -0.1573 0.03426 C -0.1474 0.04328 -0.13256 0.04814 -0.11706 0.04814 C -0.09935 0.04814 -0.08516 0.04328 -0.07526 0.03426 L -0.02774 -0.00579 " pathEditMode="relative" rAng="0" ptsTypes="AAAAA">
                                      <p:cBhvr>
                                        <p:cTn id="4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41" y="26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/>
      <p:bldP spid="11" grpId="1"/>
      <p:bldP spid="11" grpId="2"/>
      <p:bldP spid="3" grpId="0"/>
      <p:bldP spid="5" grpId="0" animBg="1"/>
      <p:bldP spid="5" grpId="1" animBg="1"/>
      <p:bldP spid="6" grpId="0" animBg="1"/>
      <p:bldP spid="6" grpId="1" animBg="1"/>
      <p:bldP spid="19" grpId="0" animBg="1"/>
      <p:bldP spid="19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2" name="Group 151"/>
          <p:cNvGrpSpPr/>
          <p:nvPr/>
        </p:nvGrpSpPr>
        <p:grpSpPr>
          <a:xfrm>
            <a:off x="289161" y="2411284"/>
            <a:ext cx="11068451" cy="3269539"/>
            <a:chOff x="1205494" y="6947472"/>
            <a:chExt cx="22139783" cy="6539928"/>
          </a:xfrm>
        </p:grpSpPr>
        <p:sp>
          <p:nvSpPr>
            <p:cNvPr id="125" name="Rounded Rectangle 124"/>
            <p:cNvSpPr/>
            <p:nvPr/>
          </p:nvSpPr>
          <p:spPr>
            <a:xfrm>
              <a:off x="1209586" y="7179457"/>
              <a:ext cx="22135691" cy="6307943"/>
            </a:xfrm>
            <a:prstGeom prst="roundRect">
              <a:avLst>
                <a:gd name="adj" fmla="val 2239"/>
              </a:avLst>
            </a:prstGeom>
            <a:solidFill>
              <a:schemeClr val="accent6">
                <a:lumMod val="20000"/>
                <a:lumOff val="80000"/>
              </a:schemeClr>
            </a:solidFill>
            <a:ln w="19050">
              <a:solidFill>
                <a:schemeClr val="accent6">
                  <a:lumMod val="50000"/>
                </a:schemeClr>
              </a:solidFill>
            </a:ln>
            <a:effectLst>
              <a:innerShdw blurRad="114300">
                <a:prstClr val="black"/>
              </a:inn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grpSp>
          <p:nvGrpSpPr>
            <p:cNvPr id="151" name="Group 150"/>
            <p:cNvGrpSpPr/>
            <p:nvPr/>
          </p:nvGrpSpPr>
          <p:grpSpPr>
            <a:xfrm>
              <a:off x="1205494" y="6947472"/>
              <a:ext cx="3322466" cy="814387"/>
              <a:chOff x="1205494" y="6947472"/>
              <a:chExt cx="3322466" cy="814387"/>
            </a:xfrm>
          </p:grpSpPr>
          <p:sp>
            <p:nvSpPr>
              <p:cNvPr id="127" name="Freeform 20"/>
              <p:cNvSpPr>
                <a:spLocks/>
              </p:cNvSpPr>
              <p:nvPr/>
            </p:nvSpPr>
            <p:spPr bwMode="auto">
              <a:xfrm rot="16200000" flipV="1">
                <a:off x="2608156" y="5810396"/>
                <a:ext cx="782727" cy="3056880"/>
              </a:xfrm>
              <a:prstGeom prst="round1Rect">
                <a:avLst/>
              </a:prstGeom>
              <a:solidFill>
                <a:schemeClr val="bg1"/>
              </a:solidFill>
              <a:ln w="57150">
                <a:solidFill>
                  <a:schemeClr val="accent6">
                    <a:lumMod val="50000"/>
                  </a:schemeClr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45714" tIns="22857" rIns="45714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/>
              </a:p>
            </p:txBody>
          </p:sp>
          <p:sp>
            <p:nvSpPr>
              <p:cNvPr id="128" name="TextBox 127"/>
              <p:cNvSpPr txBox="1"/>
              <p:nvPr/>
            </p:nvSpPr>
            <p:spPr>
              <a:xfrm>
                <a:off x="2147887" y="7023100"/>
                <a:ext cx="2111899" cy="7387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>
                    <a:solidFill>
                      <a:srgbClr val="FF0000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Bài giải</a:t>
                </a:r>
                <a:endParaRPr lang="en-US" b="1" dirty="0">
                  <a:solidFill>
                    <a:srgbClr val="FF000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29" name="Round Diagonal Corner Rectangle 128"/>
              <p:cNvSpPr/>
              <p:nvPr/>
            </p:nvSpPr>
            <p:spPr>
              <a:xfrm flipV="1">
                <a:off x="1205494" y="6951957"/>
                <a:ext cx="774046" cy="775029"/>
              </a:xfrm>
              <a:prstGeom prst="round2DiagRect">
                <a:avLst/>
              </a:prstGeom>
              <a:solidFill>
                <a:schemeClr val="accent6">
                  <a:lumMod val="75000"/>
                </a:schemeClr>
              </a:solidFill>
              <a:ln w="57150">
                <a:solidFill>
                  <a:schemeClr val="accent6">
                    <a:lumMod val="50000"/>
                  </a:schemeClr>
                </a:solidFill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/>
              </a:p>
            </p:txBody>
          </p:sp>
          <p:sp>
            <p:nvSpPr>
              <p:cNvPr id="8" name="Freeform 15"/>
              <p:cNvSpPr>
                <a:spLocks noEditPoints="1"/>
              </p:cNvSpPr>
              <p:nvPr/>
            </p:nvSpPr>
            <p:spPr bwMode="auto">
              <a:xfrm>
                <a:off x="1375232" y="7017843"/>
                <a:ext cx="501844" cy="640616"/>
              </a:xfrm>
              <a:custGeom>
                <a:avLst/>
                <a:gdLst>
                  <a:gd name="T0" fmla="*/ 135 w 145"/>
                  <a:gd name="T1" fmla="*/ 72 h 197"/>
                  <a:gd name="T2" fmla="*/ 72 w 145"/>
                  <a:gd name="T3" fmla="*/ 135 h 197"/>
                  <a:gd name="T4" fmla="*/ 9 w 145"/>
                  <a:gd name="T5" fmla="*/ 72 h 197"/>
                  <a:gd name="T6" fmla="*/ 72 w 145"/>
                  <a:gd name="T7" fmla="*/ 9 h 197"/>
                  <a:gd name="T8" fmla="*/ 115 w 145"/>
                  <a:gd name="T9" fmla="*/ 26 h 197"/>
                  <a:gd name="T10" fmla="*/ 60 w 145"/>
                  <a:gd name="T11" fmla="*/ 82 h 197"/>
                  <a:gd name="T12" fmla="*/ 30 w 145"/>
                  <a:gd name="T13" fmla="*/ 60 h 197"/>
                  <a:gd name="T14" fmla="*/ 20 w 145"/>
                  <a:gd name="T15" fmla="*/ 68 h 197"/>
                  <a:gd name="T16" fmla="*/ 61 w 145"/>
                  <a:gd name="T17" fmla="*/ 126 h 197"/>
                  <a:gd name="T18" fmla="*/ 123 w 145"/>
                  <a:gd name="T19" fmla="*/ 35 h 197"/>
                  <a:gd name="T20" fmla="*/ 135 w 145"/>
                  <a:gd name="T21" fmla="*/ 72 h 197"/>
                  <a:gd name="T22" fmla="*/ 145 w 145"/>
                  <a:gd name="T23" fmla="*/ 12 h 197"/>
                  <a:gd name="T24" fmla="*/ 135 w 145"/>
                  <a:gd name="T25" fmla="*/ 12 h 197"/>
                  <a:gd name="T26" fmla="*/ 123 w 145"/>
                  <a:gd name="T27" fmla="*/ 21 h 197"/>
                  <a:gd name="T28" fmla="*/ 72 w 145"/>
                  <a:gd name="T29" fmla="*/ 0 h 197"/>
                  <a:gd name="T30" fmla="*/ 0 w 145"/>
                  <a:gd name="T31" fmla="*/ 72 h 197"/>
                  <a:gd name="T32" fmla="*/ 30 w 145"/>
                  <a:gd name="T33" fmla="*/ 131 h 197"/>
                  <a:gd name="T34" fmla="*/ 7 w 145"/>
                  <a:gd name="T35" fmla="*/ 175 h 197"/>
                  <a:gd name="T36" fmla="*/ 13 w 145"/>
                  <a:gd name="T37" fmla="*/ 193 h 197"/>
                  <a:gd name="T38" fmla="*/ 32 w 145"/>
                  <a:gd name="T39" fmla="*/ 187 h 197"/>
                  <a:gd name="T40" fmla="*/ 51 w 145"/>
                  <a:gd name="T41" fmla="*/ 141 h 197"/>
                  <a:gd name="T42" fmla="*/ 51 w 145"/>
                  <a:gd name="T43" fmla="*/ 141 h 197"/>
                  <a:gd name="T44" fmla="*/ 72 w 145"/>
                  <a:gd name="T45" fmla="*/ 145 h 197"/>
                  <a:gd name="T46" fmla="*/ 145 w 145"/>
                  <a:gd name="T47" fmla="*/ 72 h 197"/>
                  <a:gd name="T48" fmla="*/ 129 w 145"/>
                  <a:gd name="T49" fmla="*/ 28 h 197"/>
                  <a:gd name="T50" fmla="*/ 145 w 145"/>
                  <a:gd name="T51" fmla="*/ 12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45" h="197">
                    <a:moveTo>
                      <a:pt x="135" y="72"/>
                    </a:moveTo>
                    <a:cubicBezTo>
                      <a:pt x="135" y="107"/>
                      <a:pt x="107" y="135"/>
                      <a:pt x="72" y="135"/>
                    </a:cubicBezTo>
                    <a:cubicBezTo>
                      <a:pt x="37" y="135"/>
                      <a:pt x="9" y="107"/>
                      <a:pt x="9" y="72"/>
                    </a:cubicBezTo>
                    <a:cubicBezTo>
                      <a:pt x="9" y="37"/>
                      <a:pt x="37" y="9"/>
                      <a:pt x="72" y="9"/>
                    </a:cubicBezTo>
                    <a:cubicBezTo>
                      <a:pt x="89" y="9"/>
                      <a:pt x="104" y="15"/>
                      <a:pt x="115" y="26"/>
                    </a:cubicBezTo>
                    <a:cubicBezTo>
                      <a:pt x="101" y="38"/>
                      <a:pt x="80" y="57"/>
                      <a:pt x="60" y="82"/>
                    </a:cubicBezTo>
                    <a:cubicBezTo>
                      <a:pt x="50" y="74"/>
                      <a:pt x="40" y="67"/>
                      <a:pt x="30" y="60"/>
                    </a:cubicBezTo>
                    <a:cubicBezTo>
                      <a:pt x="26" y="63"/>
                      <a:pt x="24" y="65"/>
                      <a:pt x="20" y="68"/>
                    </a:cubicBezTo>
                    <a:cubicBezTo>
                      <a:pt x="34" y="88"/>
                      <a:pt x="47" y="107"/>
                      <a:pt x="61" y="126"/>
                    </a:cubicBezTo>
                    <a:cubicBezTo>
                      <a:pt x="80" y="95"/>
                      <a:pt x="99" y="63"/>
                      <a:pt x="123" y="35"/>
                    </a:cubicBezTo>
                    <a:cubicBezTo>
                      <a:pt x="130" y="45"/>
                      <a:pt x="135" y="58"/>
                      <a:pt x="135" y="72"/>
                    </a:cubicBezTo>
                    <a:close/>
                    <a:moveTo>
                      <a:pt x="145" y="12"/>
                    </a:moveTo>
                    <a:cubicBezTo>
                      <a:pt x="141" y="12"/>
                      <a:pt x="138" y="12"/>
                      <a:pt x="135" y="12"/>
                    </a:cubicBezTo>
                    <a:cubicBezTo>
                      <a:pt x="135" y="12"/>
                      <a:pt x="130" y="15"/>
                      <a:pt x="123" y="21"/>
                    </a:cubicBezTo>
                    <a:cubicBezTo>
                      <a:pt x="110" y="8"/>
                      <a:pt x="92" y="0"/>
                      <a:pt x="72" y="0"/>
                    </a:cubicBezTo>
                    <a:cubicBezTo>
                      <a:pt x="32" y="0"/>
                      <a:pt x="0" y="32"/>
                      <a:pt x="0" y="72"/>
                    </a:cubicBezTo>
                    <a:cubicBezTo>
                      <a:pt x="0" y="97"/>
                      <a:pt x="11" y="118"/>
                      <a:pt x="30" y="131"/>
                    </a:cubicBezTo>
                    <a:cubicBezTo>
                      <a:pt x="7" y="175"/>
                      <a:pt x="7" y="175"/>
                      <a:pt x="7" y="175"/>
                    </a:cubicBezTo>
                    <a:cubicBezTo>
                      <a:pt x="3" y="182"/>
                      <a:pt x="6" y="190"/>
                      <a:pt x="13" y="193"/>
                    </a:cubicBezTo>
                    <a:cubicBezTo>
                      <a:pt x="20" y="197"/>
                      <a:pt x="28" y="194"/>
                      <a:pt x="32" y="187"/>
                    </a:cubicBezTo>
                    <a:cubicBezTo>
                      <a:pt x="51" y="141"/>
                      <a:pt x="51" y="141"/>
                      <a:pt x="51" y="141"/>
                    </a:cubicBezTo>
                    <a:cubicBezTo>
                      <a:pt x="51" y="141"/>
                      <a:pt x="51" y="141"/>
                      <a:pt x="51" y="141"/>
                    </a:cubicBezTo>
                    <a:cubicBezTo>
                      <a:pt x="58" y="143"/>
                      <a:pt x="65" y="145"/>
                      <a:pt x="72" y="145"/>
                    </a:cubicBezTo>
                    <a:cubicBezTo>
                      <a:pt x="112" y="145"/>
                      <a:pt x="145" y="112"/>
                      <a:pt x="145" y="72"/>
                    </a:cubicBezTo>
                    <a:cubicBezTo>
                      <a:pt x="145" y="55"/>
                      <a:pt x="138" y="40"/>
                      <a:pt x="129" y="28"/>
                    </a:cubicBezTo>
                    <a:cubicBezTo>
                      <a:pt x="134" y="22"/>
                      <a:pt x="139" y="17"/>
                      <a:pt x="145" y="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</p:grpSp>
      <p:grpSp>
        <p:nvGrpSpPr>
          <p:cNvPr id="148" name="Group 147"/>
          <p:cNvGrpSpPr/>
          <p:nvPr/>
        </p:nvGrpSpPr>
        <p:grpSpPr>
          <a:xfrm>
            <a:off x="182521" y="211825"/>
            <a:ext cx="11175091" cy="2043778"/>
            <a:chOff x="992187" y="2564544"/>
            <a:chExt cx="22353091" cy="4088087"/>
          </a:xfrm>
        </p:grpSpPr>
        <p:sp>
          <p:nvSpPr>
            <p:cNvPr id="134" name="Rounded Rectangle 133"/>
            <p:cNvSpPr/>
            <p:nvPr/>
          </p:nvSpPr>
          <p:spPr bwMode="auto">
            <a:xfrm>
              <a:off x="1145221" y="2667000"/>
              <a:ext cx="22200057" cy="3985631"/>
            </a:xfrm>
            <a:prstGeom prst="roundRect">
              <a:avLst>
                <a:gd name="adj" fmla="val 5492"/>
              </a:avLst>
            </a:prstGeom>
            <a:solidFill>
              <a:schemeClr val="accent3">
                <a:lumMod val="40000"/>
                <a:lumOff val="60000"/>
              </a:schemeClr>
            </a:solidFill>
            <a:ln w="190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88530">
                <a:defRPr/>
              </a:pPr>
              <a:endParaRPr lang="en-US" sz="1600"/>
            </a:p>
          </p:txBody>
        </p:sp>
        <p:grpSp>
          <p:nvGrpSpPr>
            <p:cNvPr id="135" name="Group 134"/>
            <p:cNvGrpSpPr/>
            <p:nvPr/>
          </p:nvGrpSpPr>
          <p:grpSpPr>
            <a:xfrm>
              <a:off x="992187" y="2564544"/>
              <a:ext cx="3124200" cy="1023459"/>
              <a:chOff x="534987" y="1647866"/>
              <a:chExt cx="4197167" cy="1176337"/>
            </a:xfrm>
          </p:grpSpPr>
          <p:sp>
            <p:nvSpPr>
              <p:cNvPr id="136" name="Isosceles Triangle 44"/>
              <p:cNvSpPr/>
              <p:nvPr/>
            </p:nvSpPr>
            <p:spPr bwMode="auto">
              <a:xfrm rot="5400000" flipV="1">
                <a:off x="534195" y="2602747"/>
                <a:ext cx="227012" cy="215900"/>
              </a:xfrm>
              <a:custGeom>
                <a:avLst/>
                <a:gdLst>
                  <a:gd name="connsiteX0" fmla="*/ 0 w 293725"/>
                  <a:gd name="connsiteY0" fmla="*/ 164224 h 164224"/>
                  <a:gd name="connsiteX1" fmla="*/ 146863 w 293725"/>
                  <a:gd name="connsiteY1" fmla="*/ 0 h 164224"/>
                  <a:gd name="connsiteX2" fmla="*/ 293725 w 293725"/>
                  <a:gd name="connsiteY2" fmla="*/ 164224 h 164224"/>
                  <a:gd name="connsiteX3" fmla="*/ 0 w 293725"/>
                  <a:gd name="connsiteY3" fmla="*/ 164224 h 164224"/>
                  <a:gd name="connsiteX0" fmla="*/ 2363 w 296088"/>
                  <a:gd name="connsiteY0" fmla="*/ 164221 h 164221"/>
                  <a:gd name="connsiteX1" fmla="*/ 0 w 296088"/>
                  <a:gd name="connsiteY1" fmla="*/ 0 h 164221"/>
                  <a:gd name="connsiteX2" fmla="*/ 296088 w 296088"/>
                  <a:gd name="connsiteY2" fmla="*/ 164221 h 164221"/>
                  <a:gd name="connsiteX3" fmla="*/ 2363 w 296088"/>
                  <a:gd name="connsiteY3" fmla="*/ 164221 h 164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6088" h="164221">
                    <a:moveTo>
                      <a:pt x="2363" y="164221"/>
                    </a:moveTo>
                    <a:cubicBezTo>
                      <a:pt x="1575" y="109481"/>
                      <a:pt x="788" y="54740"/>
                      <a:pt x="0" y="0"/>
                    </a:cubicBezTo>
                    <a:lnTo>
                      <a:pt x="296088" y="164221"/>
                    </a:lnTo>
                    <a:lnTo>
                      <a:pt x="2363" y="164221"/>
                    </a:lnTo>
                    <a:close/>
                  </a:path>
                </a:pathLst>
              </a:custGeom>
              <a:solidFill>
                <a:srgbClr val="135F82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530"/>
                <a:endParaRPr lang="en-US" sz="1600">
                  <a:solidFill>
                    <a:prstClr val="white"/>
                  </a:solidFill>
                </a:endParaRPr>
              </a:p>
            </p:txBody>
          </p:sp>
          <p:sp>
            <p:nvSpPr>
              <p:cNvPr id="137" name="Pentagon 136"/>
              <p:cNvSpPr/>
              <p:nvPr/>
            </p:nvSpPr>
            <p:spPr bwMode="auto">
              <a:xfrm>
                <a:off x="534987" y="1647866"/>
                <a:ext cx="4197167" cy="955674"/>
              </a:xfrm>
              <a:prstGeom prst="homePlate">
                <a:avLst>
                  <a:gd name="adj" fmla="val 12444"/>
                </a:avLst>
              </a:prstGeom>
              <a:solidFill>
                <a:srgbClr val="135F82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530"/>
                <a:endParaRPr lang="en-US" sz="160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38" name="Group 11"/>
              <p:cNvGrpSpPr/>
              <p:nvPr/>
            </p:nvGrpSpPr>
            <p:grpSpPr bwMode="auto">
              <a:xfrm>
                <a:off x="683775" y="1836907"/>
                <a:ext cx="582199" cy="537956"/>
                <a:chOff x="7440266" y="3398551"/>
                <a:chExt cx="757238" cy="765175"/>
              </a:xfrm>
              <a:solidFill>
                <a:schemeClr val="bg1">
                  <a:lumMod val="95000"/>
                </a:schemeClr>
              </a:solidFill>
            </p:grpSpPr>
            <p:sp>
              <p:nvSpPr>
                <p:cNvPr id="141" name="Freeform 140"/>
                <p:cNvSpPr>
                  <a:spLocks noEditPoints="1"/>
                </p:cNvSpPr>
                <p:nvPr/>
              </p:nvSpPr>
              <p:spPr bwMode="auto">
                <a:xfrm>
                  <a:off x="7440266" y="3436652"/>
                  <a:ext cx="344488" cy="344489"/>
                </a:xfrm>
                <a:custGeom>
                  <a:avLst/>
                  <a:gdLst/>
                  <a:ahLst/>
                  <a:cxnLst>
                    <a:cxn ang="0">
                      <a:pos x="33" y="184"/>
                    </a:cxn>
                    <a:cxn ang="0">
                      <a:pos x="181" y="184"/>
                    </a:cxn>
                    <a:cxn ang="0">
                      <a:pos x="181" y="33"/>
                    </a:cxn>
                    <a:cxn ang="0">
                      <a:pos x="33" y="33"/>
                    </a:cxn>
                    <a:cxn ang="0">
                      <a:pos x="33" y="184"/>
                    </a:cxn>
                    <a:cxn ang="0">
                      <a:pos x="217" y="217"/>
                    </a:cxn>
                    <a:cxn ang="0">
                      <a:pos x="0" y="217"/>
                    </a:cxn>
                    <a:cxn ang="0">
                      <a:pos x="0" y="0"/>
                    </a:cxn>
                    <a:cxn ang="0">
                      <a:pos x="217" y="0"/>
                    </a:cxn>
                    <a:cxn ang="0">
                      <a:pos x="217" y="217"/>
                    </a:cxn>
                  </a:cxnLst>
                  <a:rect l="0" t="0" r="r" b="b"/>
                  <a:pathLst>
                    <a:path w="217" h="217">
                      <a:moveTo>
                        <a:pt x="33" y="184"/>
                      </a:moveTo>
                      <a:lnTo>
                        <a:pt x="181" y="184"/>
                      </a:lnTo>
                      <a:lnTo>
                        <a:pt x="181" y="33"/>
                      </a:lnTo>
                      <a:lnTo>
                        <a:pt x="33" y="33"/>
                      </a:lnTo>
                      <a:lnTo>
                        <a:pt x="33" y="184"/>
                      </a:lnTo>
                      <a:close/>
                      <a:moveTo>
                        <a:pt x="217" y="217"/>
                      </a:moveTo>
                      <a:lnTo>
                        <a:pt x="0" y="217"/>
                      </a:lnTo>
                      <a:lnTo>
                        <a:pt x="0" y="0"/>
                      </a:lnTo>
                      <a:lnTo>
                        <a:pt x="217" y="0"/>
                      </a:lnTo>
                      <a:lnTo>
                        <a:pt x="217" y="21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1088530">
                    <a:defRPr/>
                  </a:pPr>
                  <a:endParaRPr lang="en-US" sz="1600"/>
                </a:p>
              </p:txBody>
            </p:sp>
            <p:sp>
              <p:nvSpPr>
                <p:cNvPr id="142" name="Freeform 141"/>
                <p:cNvSpPr>
                  <a:spLocks noEditPoints="1"/>
                </p:cNvSpPr>
                <p:nvPr/>
              </p:nvSpPr>
              <p:spPr bwMode="auto">
                <a:xfrm>
                  <a:off x="7440266" y="3814473"/>
                  <a:ext cx="344488" cy="349251"/>
                </a:xfrm>
                <a:custGeom>
                  <a:avLst/>
                  <a:gdLst/>
                  <a:ahLst/>
                  <a:cxnLst>
                    <a:cxn ang="0">
                      <a:pos x="33" y="185"/>
                    </a:cxn>
                    <a:cxn ang="0">
                      <a:pos x="181" y="185"/>
                    </a:cxn>
                    <a:cxn ang="0">
                      <a:pos x="181" y="36"/>
                    </a:cxn>
                    <a:cxn ang="0">
                      <a:pos x="33" y="36"/>
                    </a:cxn>
                    <a:cxn ang="0">
                      <a:pos x="33" y="185"/>
                    </a:cxn>
                    <a:cxn ang="0">
                      <a:pos x="217" y="220"/>
                    </a:cxn>
                    <a:cxn ang="0">
                      <a:pos x="0" y="220"/>
                    </a:cxn>
                    <a:cxn ang="0">
                      <a:pos x="0" y="0"/>
                    </a:cxn>
                    <a:cxn ang="0">
                      <a:pos x="217" y="0"/>
                    </a:cxn>
                    <a:cxn ang="0">
                      <a:pos x="217" y="220"/>
                    </a:cxn>
                  </a:cxnLst>
                  <a:rect l="0" t="0" r="r" b="b"/>
                  <a:pathLst>
                    <a:path w="217" h="220">
                      <a:moveTo>
                        <a:pt x="33" y="185"/>
                      </a:moveTo>
                      <a:lnTo>
                        <a:pt x="181" y="185"/>
                      </a:lnTo>
                      <a:lnTo>
                        <a:pt x="181" y="36"/>
                      </a:lnTo>
                      <a:lnTo>
                        <a:pt x="33" y="36"/>
                      </a:lnTo>
                      <a:lnTo>
                        <a:pt x="33" y="185"/>
                      </a:lnTo>
                      <a:close/>
                      <a:moveTo>
                        <a:pt x="217" y="220"/>
                      </a:moveTo>
                      <a:lnTo>
                        <a:pt x="0" y="220"/>
                      </a:lnTo>
                      <a:lnTo>
                        <a:pt x="0" y="0"/>
                      </a:lnTo>
                      <a:lnTo>
                        <a:pt x="217" y="0"/>
                      </a:lnTo>
                      <a:lnTo>
                        <a:pt x="217" y="22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1088530">
                    <a:defRPr/>
                  </a:pPr>
                  <a:endParaRPr lang="en-US" sz="1600"/>
                </a:p>
              </p:txBody>
            </p:sp>
            <p:sp>
              <p:nvSpPr>
                <p:cNvPr id="143" name="Freeform 142"/>
                <p:cNvSpPr>
                  <a:spLocks/>
                </p:cNvSpPr>
                <p:nvPr/>
              </p:nvSpPr>
              <p:spPr bwMode="auto">
                <a:xfrm>
                  <a:off x="7506941" y="3398551"/>
                  <a:ext cx="341313" cy="288925"/>
                </a:xfrm>
                <a:custGeom>
                  <a:avLst/>
                  <a:gdLst/>
                  <a:ahLst/>
                  <a:cxnLst>
                    <a:cxn ang="0">
                      <a:pos x="76" y="182"/>
                    </a:cxn>
                    <a:cxn ang="0">
                      <a:pos x="0" y="114"/>
                    </a:cxn>
                    <a:cxn ang="0">
                      <a:pos x="24" y="88"/>
                    </a:cxn>
                    <a:cxn ang="0">
                      <a:pos x="73" y="132"/>
                    </a:cxn>
                    <a:cxn ang="0">
                      <a:pos x="187" y="0"/>
                    </a:cxn>
                    <a:cxn ang="0">
                      <a:pos x="215" y="24"/>
                    </a:cxn>
                    <a:cxn ang="0">
                      <a:pos x="76" y="182"/>
                    </a:cxn>
                  </a:cxnLst>
                  <a:rect l="0" t="0" r="r" b="b"/>
                  <a:pathLst>
                    <a:path w="215" h="182">
                      <a:moveTo>
                        <a:pt x="76" y="182"/>
                      </a:moveTo>
                      <a:lnTo>
                        <a:pt x="0" y="114"/>
                      </a:lnTo>
                      <a:lnTo>
                        <a:pt x="24" y="88"/>
                      </a:lnTo>
                      <a:lnTo>
                        <a:pt x="73" y="132"/>
                      </a:lnTo>
                      <a:lnTo>
                        <a:pt x="187" y="0"/>
                      </a:lnTo>
                      <a:lnTo>
                        <a:pt x="215" y="24"/>
                      </a:lnTo>
                      <a:lnTo>
                        <a:pt x="76" y="1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1088530">
                    <a:defRPr/>
                  </a:pPr>
                  <a:endParaRPr lang="en-US" sz="1600"/>
                </a:p>
              </p:txBody>
            </p:sp>
            <p:sp>
              <p:nvSpPr>
                <p:cNvPr id="144" name="Rectangle 143"/>
                <p:cNvSpPr>
                  <a:spLocks noChangeArrowheads="1"/>
                </p:cNvSpPr>
                <p:nvPr/>
              </p:nvSpPr>
              <p:spPr bwMode="auto">
                <a:xfrm>
                  <a:off x="7840316" y="4100226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defTabSz="1088530">
                    <a:defRPr/>
                  </a:pPr>
                  <a:endParaRPr lang="en-US" sz="1600"/>
                </a:p>
              </p:txBody>
            </p:sp>
            <p:sp>
              <p:nvSpPr>
                <p:cNvPr id="145" name="Rectangle 144"/>
                <p:cNvSpPr>
                  <a:spLocks noChangeArrowheads="1"/>
                </p:cNvSpPr>
                <p:nvPr/>
              </p:nvSpPr>
              <p:spPr bwMode="auto">
                <a:xfrm>
                  <a:off x="7840316" y="3717639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defTabSz="1088530">
                    <a:defRPr/>
                  </a:pPr>
                  <a:endParaRPr lang="en-US" sz="1600"/>
                </a:p>
              </p:txBody>
            </p:sp>
            <p:sp>
              <p:nvSpPr>
                <p:cNvPr id="146" name="Rectangle 145"/>
                <p:cNvSpPr>
                  <a:spLocks noChangeArrowheads="1"/>
                </p:cNvSpPr>
                <p:nvPr/>
              </p:nvSpPr>
              <p:spPr bwMode="auto">
                <a:xfrm>
                  <a:off x="7840316" y="3973225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defTabSz="1088530">
                    <a:defRPr/>
                  </a:pPr>
                  <a:endParaRPr lang="en-US" sz="1600"/>
                </a:p>
              </p:txBody>
            </p:sp>
            <p:sp>
              <p:nvSpPr>
                <p:cNvPr id="147" name="Rectangle 146"/>
                <p:cNvSpPr>
                  <a:spLocks noChangeArrowheads="1"/>
                </p:cNvSpPr>
                <p:nvPr/>
              </p:nvSpPr>
              <p:spPr bwMode="auto">
                <a:xfrm>
                  <a:off x="7840316" y="3590640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defTabSz="1088530">
                    <a:defRPr/>
                  </a:pPr>
                  <a:endParaRPr lang="en-US" sz="1600"/>
                </a:p>
              </p:txBody>
            </p:sp>
          </p:grpSp>
          <p:sp>
            <p:nvSpPr>
              <p:cNvPr id="139" name="Chevron 138"/>
              <p:cNvSpPr/>
              <p:nvPr/>
            </p:nvSpPr>
            <p:spPr bwMode="auto">
              <a:xfrm>
                <a:off x="1330000" y="1771634"/>
                <a:ext cx="142625" cy="707897"/>
              </a:xfrm>
              <a:prstGeom prst="chevron">
                <a:avLst>
                  <a:gd name="adj" fmla="val 68110"/>
                </a:avLst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54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88530">
                  <a:defRPr/>
                </a:pPr>
                <a:endParaRPr lang="en-US" sz="1600">
                  <a:solidFill>
                    <a:schemeClr val="tx1"/>
                  </a:solidFill>
                </a:endParaRPr>
              </a:p>
            </p:txBody>
          </p:sp>
          <p:sp>
            <p:nvSpPr>
              <p:cNvPr id="140" name="TextBox 13"/>
              <p:cNvSpPr txBox="1">
                <a:spLocks noChangeArrowheads="1"/>
              </p:cNvSpPr>
              <p:nvPr/>
            </p:nvSpPr>
            <p:spPr bwMode="auto">
              <a:xfrm>
                <a:off x="1390817" y="1722509"/>
                <a:ext cx="3173466" cy="9198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defTabSz="21764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defTabSz="21764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defTabSz="21764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defTabSz="21764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r>
                  <a:rPr lang="en-US" sz="2000" b="1" dirty="0">
                    <a:solidFill>
                      <a:schemeClr val="bg1"/>
                    </a:solidFill>
                    <a:latin typeface="Tahoma" pitchFamily="34" charset="0"/>
                    <a:cs typeface="Tahoma" pitchFamily="34" charset="0"/>
                  </a:rPr>
                  <a:t>VÍ DỤ</a:t>
                </a:r>
              </a:p>
            </p:txBody>
          </p: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62" name="Rectangle 61"/>
              <p:cNvSpPr/>
              <p:nvPr/>
            </p:nvSpPr>
            <p:spPr>
              <a:xfrm>
                <a:off x="494136" y="3052265"/>
                <a:ext cx="1250283" cy="4308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2200" b="1" spc="-75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Ch</m:t>
                      </m:r>
                      <m:r>
                        <m:rPr>
                          <m:nor/>
                        </m:rPr>
                        <a:rPr lang="en-US" sz="2200" b="1" spc="-75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ọ</m:t>
                      </m:r>
                      <m:r>
                        <m:rPr>
                          <m:nor/>
                        </m:rPr>
                        <a:rPr lang="en-US" sz="2200" b="1" spc="-75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n</m:t>
                      </m:r>
                      <m:r>
                        <m:rPr>
                          <m:nor/>
                        </m:rPr>
                        <a:rPr lang="en-US" sz="2200" b="1" spc="-75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2200" b="1" spc="-75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B</m:t>
                      </m:r>
                      <m:r>
                        <m:rPr>
                          <m:nor/>
                        </m:rPr>
                        <a:rPr lang="en-US" sz="2200" b="1" spc="-75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.</m:t>
                      </m:r>
                    </m:oMath>
                  </m:oMathPara>
                </a14:m>
                <a:endParaRPr lang="en-US" sz="2200" b="1" spc="-75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62" name="Rectangle 6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4136" y="3052265"/>
                <a:ext cx="1250283" cy="430887"/>
              </a:xfrm>
              <a:prstGeom prst="rect">
                <a:avLst/>
              </a:prstGeom>
              <a:blipFill>
                <a:blip r:embed="rId3"/>
                <a:stretch>
                  <a:fillRect l="-3415" b="-2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9" name="Rectangle 118"/>
              <p:cNvSpPr/>
              <p:nvPr/>
            </p:nvSpPr>
            <p:spPr>
              <a:xfrm>
                <a:off x="369863" y="638074"/>
                <a:ext cx="10838401" cy="43127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2200"/>
                        <m:t>T</m:t>
                      </m:r>
                      <m:r>
                        <m:rPr>
                          <m:nor/>
                        </m:rPr>
                        <a:rPr lang="en-US" sz="2200"/>
                        <m:t>ọ</m:t>
                      </m:r>
                      <m:r>
                        <m:rPr>
                          <m:nor/>
                        </m:rPr>
                        <a:rPr lang="en-US" sz="2200"/>
                        <m:t>a</m:t>
                      </m:r>
                      <m:r>
                        <m:rPr>
                          <m:nor/>
                        </m:rPr>
                        <a:rPr lang="en-US" sz="2200"/>
                        <m:t> độ </m:t>
                      </m:r>
                      <m:r>
                        <m:rPr>
                          <m:nor/>
                        </m:rPr>
                        <a:rPr lang="en-US" sz="2200"/>
                        <m:t>vect</m:t>
                      </m:r>
                      <m:r>
                        <m:rPr>
                          <m:nor/>
                        </m:rPr>
                        <a:rPr lang="en-US" sz="2200"/>
                        <m:t>ơ </m:t>
                      </m:r>
                      <m:r>
                        <m:rPr>
                          <m:nor/>
                        </m:rPr>
                        <a:rPr lang="en-US" sz="2200"/>
                        <m:t>ph</m:t>
                      </m:r>
                      <m:r>
                        <m:rPr>
                          <m:nor/>
                        </m:rPr>
                        <a:rPr lang="en-US" sz="2200"/>
                        <m:t>á</m:t>
                      </m:r>
                      <m:r>
                        <m:rPr>
                          <m:nor/>
                        </m:rPr>
                        <a:rPr lang="en-US" sz="2200"/>
                        <m:t>p</m:t>
                      </m:r>
                      <m:r>
                        <m:rPr>
                          <m:nor/>
                        </m:rPr>
                        <a:rPr lang="en-US" sz="2200"/>
                        <m:t> </m:t>
                      </m:r>
                      <m:r>
                        <m:rPr>
                          <m:nor/>
                        </m:rPr>
                        <a:rPr lang="en-US" sz="2200"/>
                        <m:t>tuy</m:t>
                      </m:r>
                      <m:r>
                        <m:rPr>
                          <m:nor/>
                        </m:rPr>
                        <a:rPr lang="en-US" sz="2200"/>
                        <m:t>ế</m:t>
                      </m:r>
                      <m:r>
                        <m:rPr>
                          <m:nor/>
                        </m:rPr>
                        <a:rPr lang="en-US" sz="2200"/>
                        <m:t>n</m:t>
                      </m:r>
                      <m:r>
                        <m:rPr>
                          <m:nor/>
                        </m:rPr>
                        <a:rPr lang="en-US" sz="2200"/>
                        <m:t> </m:t>
                      </m:r>
                      <m:r>
                        <m:rPr>
                          <m:nor/>
                        </m:rPr>
                        <a:rPr lang="en-US" sz="2200"/>
                        <m:t>c</m:t>
                      </m:r>
                      <m:r>
                        <m:rPr>
                          <m:nor/>
                        </m:rPr>
                        <a:rPr lang="en-US" sz="2200"/>
                        <m:t>ủ</m:t>
                      </m:r>
                      <m:r>
                        <m:rPr>
                          <m:nor/>
                        </m:rPr>
                        <a:rPr lang="en-US" sz="2200"/>
                        <m:t>a</m:t>
                      </m:r>
                      <m:r>
                        <m:rPr>
                          <m:nor/>
                        </m:rPr>
                        <a:rPr lang="en-US" sz="2200"/>
                        <m:t> </m:t>
                      </m:r>
                      <m:r>
                        <m:rPr>
                          <m:nor/>
                        </m:rPr>
                        <a:rPr lang="en-US" sz="2200"/>
                        <m:t>m</m:t>
                      </m:r>
                      <m:r>
                        <m:rPr>
                          <m:nor/>
                        </m:rPr>
                        <a:rPr lang="en-US" sz="2200"/>
                        <m:t>ặ</m:t>
                      </m:r>
                      <m:r>
                        <m:rPr>
                          <m:nor/>
                        </m:rPr>
                        <a:rPr lang="en-US" sz="2200"/>
                        <m:t>t</m:t>
                      </m:r>
                      <m:r>
                        <m:rPr>
                          <m:nor/>
                        </m:rPr>
                        <a:rPr lang="en-US" sz="2200"/>
                        <m:t> </m:t>
                      </m:r>
                      <m:r>
                        <m:rPr>
                          <m:nor/>
                        </m:rPr>
                        <a:rPr lang="en-US" sz="2200"/>
                        <m:t>ph</m:t>
                      </m:r>
                      <m:r>
                        <m:rPr>
                          <m:nor/>
                        </m:rPr>
                        <a:rPr lang="en-US" sz="2200"/>
                        <m:t>ẳ</m:t>
                      </m:r>
                      <m:r>
                        <m:rPr>
                          <m:nor/>
                        </m:rPr>
                        <a:rPr lang="en-US" sz="2200"/>
                        <m:t>ng</m:t>
                      </m:r>
                      <m:r>
                        <m:rPr>
                          <m:nor/>
                        </m:rPr>
                        <a:rPr lang="en-US" sz="2200"/>
                        <m:t> đ</m:t>
                      </m:r>
                      <m:r>
                        <m:rPr>
                          <m:nor/>
                        </m:rPr>
                        <a:rPr lang="en-US" sz="2200"/>
                        <m:t>i</m:t>
                      </m:r>
                      <m:r>
                        <m:rPr>
                          <m:nor/>
                        </m:rPr>
                        <a:rPr lang="en-US" sz="2200"/>
                        <m:t> </m:t>
                      </m:r>
                      <m:r>
                        <m:rPr>
                          <m:nor/>
                        </m:rPr>
                        <a:rPr lang="en-US" sz="2200"/>
                        <m:t>qua</m:t>
                      </m:r>
                      <m:r>
                        <m:rPr>
                          <m:nor/>
                        </m:rPr>
                        <a:rPr lang="en-US" sz="2200"/>
                        <m:t> </m:t>
                      </m:r>
                      <m:r>
                        <m:rPr>
                          <m:nor/>
                        </m:rPr>
                        <a:rPr lang="en-US" sz="2200"/>
                        <m:t>ba</m:t>
                      </m:r>
                      <m:r>
                        <m:rPr>
                          <m:nor/>
                        </m:rPr>
                        <a:rPr lang="en-US" sz="2200"/>
                        <m:t> đ</m:t>
                      </m:r>
                      <m:r>
                        <m:rPr>
                          <m:nor/>
                        </m:rPr>
                        <a:rPr lang="en-US" sz="2200"/>
                        <m:t>i</m:t>
                      </m:r>
                      <m:r>
                        <m:rPr>
                          <m:nor/>
                        </m:rPr>
                        <a:rPr lang="en-US" sz="2200"/>
                        <m:t>ể</m:t>
                      </m:r>
                      <m:r>
                        <m:rPr>
                          <m:nor/>
                        </m:rPr>
                        <a:rPr lang="en-US" sz="2200"/>
                        <m:t>m</m:t>
                      </m:r>
                      <m:r>
                        <a:rPr lang="en-US" sz="220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200" i="1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sz="2200" i="1">
                          <a:latin typeface="Cambria Math" panose="02040503050406030204" pitchFamily="18" charset="0"/>
                        </a:rPr>
                        <m:t>(1;0;2, </m:t>
                      </m:r>
                      <m:r>
                        <a:rPr lang="en-US" sz="2200" i="1">
                          <a:latin typeface="Cambria Math" panose="02040503050406030204" pitchFamily="18" charset="0"/>
                        </a:rPr>
                        <m:t>𝐵</m:t>
                      </m:r>
                      <m:d>
                        <m:dPr>
                          <m:ctrlPr>
                            <a:rPr lang="en-US" sz="22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200" i="1">
                              <a:latin typeface="Cambria Math" panose="02040503050406030204" pitchFamily="18" charset="0"/>
                            </a:rPr>
                            <m:t>1;1;1</m:t>
                          </m:r>
                        </m:e>
                      </m:d>
                      <m:r>
                        <a:rPr lang="en-US" sz="2200" i="1">
                          <a:latin typeface="Cambria Math" panose="02040503050406030204" pitchFamily="18" charset="0"/>
                        </a:rPr>
                        <m:t>, </m:t>
                      </m:r>
                      <m:r>
                        <a:rPr lang="en-US" sz="2200" i="1">
                          <a:latin typeface="Cambria Math" panose="02040503050406030204" pitchFamily="18" charset="0"/>
                        </a:rPr>
                        <m:t>𝐶</m:t>
                      </m:r>
                      <m:r>
                        <a:rPr lang="en-US" sz="2200" i="1">
                          <a:latin typeface="Cambria Math" panose="02040503050406030204" pitchFamily="18" charset="0"/>
                        </a:rPr>
                        <m:t>(2;3;0)</m:t>
                      </m:r>
                      <m:r>
                        <m:rPr>
                          <m:nor/>
                        </m:rPr>
                        <a:rPr lang="fr-FR" sz="2200"/>
                        <m:t> </m:t>
                      </m:r>
                      <m:r>
                        <m:rPr>
                          <m:nor/>
                        </m:rPr>
                        <a:rPr lang="fr-FR" sz="2200"/>
                        <m:t>l</m:t>
                      </m:r>
                      <m:r>
                        <m:rPr>
                          <m:nor/>
                        </m:rPr>
                        <a:rPr lang="fr-FR" sz="2200"/>
                        <m:t>à </m:t>
                      </m:r>
                    </m:oMath>
                  </m:oMathPara>
                </a14:m>
                <a:endParaRPr lang="vi-VN" sz="2200" dirty="0"/>
              </a:p>
            </p:txBody>
          </p:sp>
        </mc:Choice>
        <mc:Fallback xmlns="">
          <p:sp>
            <p:nvSpPr>
              <p:cNvPr id="119" name="Rectangle 1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9863" y="638074"/>
                <a:ext cx="10838401" cy="431272"/>
              </a:xfrm>
              <a:prstGeom prst="rect">
                <a:avLst/>
              </a:prstGeom>
              <a:blipFill>
                <a:blip r:embed="rId4"/>
                <a:stretch>
                  <a:fillRect b="-228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4" name="Oval 153"/>
          <p:cNvSpPr/>
          <p:nvPr/>
        </p:nvSpPr>
        <p:spPr>
          <a:xfrm>
            <a:off x="3985197" y="991186"/>
            <a:ext cx="536277" cy="536277"/>
          </a:xfrm>
          <a:prstGeom prst="ellipse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1311491" y="1089994"/>
                <a:ext cx="2742844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2000" b="1" spc="-75">
                          <a:solidFill>
                            <a:srgbClr val="000099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A</m:t>
                      </m:r>
                      <m:r>
                        <m:rPr>
                          <m:nor/>
                        </m:rPr>
                        <a:rPr lang="en-US" sz="2000" b="1" spc="-75">
                          <a:solidFill>
                            <a:srgbClr val="000099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.</m:t>
                      </m:r>
                      <m:r>
                        <a:rPr lang="vi-VN" sz="2000" b="1" i="1" spc="-75">
                          <a:solidFill>
                            <a:srgbClr val="000099"/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      </m:t>
                      </m:r>
                      <m:r>
                        <a:rPr lang="vi-VN" sz="2000" b="1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000" b="1" i="1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sz="2000" b="1" i="1">
                          <a:latin typeface="Cambria Math" panose="02040503050406030204" pitchFamily="18" charset="0"/>
                        </a:rPr>
                        <m:t>𝟏</m:t>
                      </m:r>
                      <m:r>
                        <a:rPr lang="en-US" sz="2000" b="1" i="1">
                          <a:latin typeface="Cambria Math" panose="02040503050406030204" pitchFamily="18" charset="0"/>
                        </a:rPr>
                        <m:t>;</m:t>
                      </m:r>
                      <m:r>
                        <a:rPr lang="en-US" sz="2000" b="1" i="1">
                          <a:latin typeface="Cambria Math" panose="02040503050406030204" pitchFamily="18" charset="0"/>
                        </a:rPr>
                        <m:t>𝟏</m:t>
                      </m:r>
                      <m:r>
                        <a:rPr lang="en-US" sz="2000" b="1" i="1">
                          <a:latin typeface="Cambria Math" panose="02040503050406030204" pitchFamily="18" charset="0"/>
                        </a:rPr>
                        <m:t>;−</m:t>
                      </m:r>
                      <m:r>
                        <a:rPr lang="en-US" sz="2000" b="1" i="1">
                          <a:latin typeface="Cambria Math" panose="02040503050406030204" pitchFamily="18" charset="0"/>
                        </a:rPr>
                        <m:t>𝟏</m:t>
                      </m:r>
                      <m:r>
                        <a:rPr lang="en-US" sz="2000" b="1" i="1">
                          <a:latin typeface="Cambria Math" panose="02040503050406030204" pitchFamily="18" charset="0"/>
                        </a:rPr>
                        <m:t>).</m:t>
                      </m:r>
                    </m:oMath>
                  </m:oMathPara>
                </a14:m>
                <a:endParaRPr lang="en-GB" sz="9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11491" y="1089994"/>
                <a:ext cx="2742844" cy="400110"/>
              </a:xfrm>
              <a:prstGeom prst="rect">
                <a:avLst/>
              </a:prstGeom>
              <a:blipFill>
                <a:blip r:embed="rId5"/>
                <a:stretch>
                  <a:fillRect b="-1846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3" name="Rectangle 52"/>
              <p:cNvSpPr/>
              <p:nvPr/>
            </p:nvSpPr>
            <p:spPr>
              <a:xfrm>
                <a:off x="3735374" y="1089994"/>
                <a:ext cx="2742844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vi-VN" sz="2000" b="1" spc="-75">
                          <a:solidFill>
                            <a:srgbClr val="000099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B</m:t>
                      </m:r>
                      <m:r>
                        <m:rPr>
                          <m:nor/>
                        </m:rPr>
                        <a:rPr lang="en-US" sz="2000" b="1" spc="-75">
                          <a:solidFill>
                            <a:srgbClr val="000099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.</m:t>
                      </m:r>
                      <m:r>
                        <a:rPr lang="vi-VN" sz="2000" b="1" i="1" spc="-75">
                          <a:solidFill>
                            <a:srgbClr val="000099"/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      </m:t>
                      </m:r>
                      <m:r>
                        <a:rPr lang="vi-VN" sz="2000" b="1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000" b="1" i="1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sz="2000" b="1" i="1">
                          <a:latin typeface="Cambria Math" panose="02040503050406030204" pitchFamily="18" charset="0"/>
                        </a:rPr>
                        <m:t>𝟏</m:t>
                      </m:r>
                      <m:r>
                        <a:rPr lang="en-US" sz="2000" b="1" i="1">
                          <a:latin typeface="Cambria Math" panose="02040503050406030204" pitchFamily="18" charset="0"/>
                        </a:rPr>
                        <m:t>;−</m:t>
                      </m:r>
                      <m:r>
                        <a:rPr lang="en-US" sz="2000" b="1" i="1">
                          <a:latin typeface="Cambria Math" panose="02040503050406030204" pitchFamily="18" charset="0"/>
                        </a:rPr>
                        <m:t>𝟏</m:t>
                      </m:r>
                      <m:r>
                        <a:rPr lang="en-US" sz="2000" b="1" i="1">
                          <a:latin typeface="Cambria Math" panose="02040503050406030204" pitchFamily="18" charset="0"/>
                        </a:rPr>
                        <m:t>;−</m:t>
                      </m:r>
                      <m:r>
                        <a:rPr lang="en-US" sz="2000" b="1" i="1">
                          <a:latin typeface="Cambria Math" panose="02040503050406030204" pitchFamily="18" charset="0"/>
                        </a:rPr>
                        <m:t>𝟏</m:t>
                      </m:r>
                      <m:r>
                        <a:rPr lang="en-US" sz="2000" b="1" i="1">
                          <a:latin typeface="Cambria Math" panose="02040503050406030204" pitchFamily="18" charset="0"/>
                        </a:rPr>
                        <m:t>).</m:t>
                      </m:r>
                    </m:oMath>
                  </m:oMathPara>
                </a14:m>
                <a:endParaRPr lang="en-GB" sz="9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53" name="Rectangle 5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35374" y="1089994"/>
                <a:ext cx="2742844" cy="400110"/>
              </a:xfrm>
              <a:prstGeom prst="rect">
                <a:avLst/>
              </a:prstGeom>
              <a:blipFill>
                <a:blip r:embed="rId6"/>
                <a:stretch>
                  <a:fillRect b="-1846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4" name="Rectangle 53"/>
              <p:cNvSpPr/>
              <p:nvPr/>
            </p:nvSpPr>
            <p:spPr>
              <a:xfrm>
                <a:off x="6205650" y="1118725"/>
                <a:ext cx="2742844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vi-VN" sz="2000" b="1" spc="-75">
                          <a:solidFill>
                            <a:srgbClr val="000099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C</m:t>
                      </m:r>
                      <m:r>
                        <m:rPr>
                          <m:nor/>
                        </m:rPr>
                        <a:rPr lang="en-US" sz="2000" b="1" spc="-75">
                          <a:solidFill>
                            <a:srgbClr val="000099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.</m:t>
                      </m:r>
                      <m:r>
                        <a:rPr lang="vi-VN" sz="2000" b="1" i="1" spc="-75">
                          <a:solidFill>
                            <a:srgbClr val="000099"/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      </m:t>
                      </m:r>
                      <m:r>
                        <a:rPr lang="vi-VN" sz="2000" b="1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000" b="1" i="1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sz="2000" b="1" i="1">
                          <a:latin typeface="Cambria Math" panose="02040503050406030204" pitchFamily="18" charset="0"/>
                        </a:rPr>
                        <m:t>𝟏</m:t>
                      </m:r>
                      <m:r>
                        <a:rPr lang="en-US" sz="2000" b="1" i="1">
                          <a:latin typeface="Cambria Math" panose="02040503050406030204" pitchFamily="18" charset="0"/>
                        </a:rPr>
                        <m:t>;</m:t>
                      </m:r>
                      <m:r>
                        <a:rPr lang="en-US" sz="2000" b="1" i="1">
                          <a:latin typeface="Cambria Math" panose="02040503050406030204" pitchFamily="18" charset="0"/>
                        </a:rPr>
                        <m:t>𝟏</m:t>
                      </m:r>
                      <m:r>
                        <a:rPr lang="en-US" sz="2000" b="1" i="1">
                          <a:latin typeface="Cambria Math" panose="02040503050406030204" pitchFamily="18" charset="0"/>
                        </a:rPr>
                        <m:t>;</m:t>
                      </m:r>
                      <m:r>
                        <a:rPr lang="en-US" sz="2000" b="1" i="1">
                          <a:latin typeface="Cambria Math" panose="02040503050406030204" pitchFamily="18" charset="0"/>
                        </a:rPr>
                        <m:t>𝟏</m:t>
                      </m:r>
                      <m:r>
                        <a:rPr lang="en-US" sz="2000" b="1" i="1">
                          <a:latin typeface="Cambria Math" panose="02040503050406030204" pitchFamily="18" charset="0"/>
                        </a:rPr>
                        <m:t>).</m:t>
                      </m:r>
                    </m:oMath>
                  </m:oMathPara>
                </a14:m>
                <a:endParaRPr lang="en-GB" sz="9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54" name="Rectangle 5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05650" y="1118725"/>
                <a:ext cx="2742844" cy="400110"/>
              </a:xfrm>
              <a:prstGeom prst="rect">
                <a:avLst/>
              </a:prstGeom>
              <a:blipFill>
                <a:blip r:embed="rId7"/>
                <a:stretch>
                  <a:fillRect b="-1846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5" name="Rectangle 54"/>
              <p:cNvSpPr/>
              <p:nvPr/>
            </p:nvSpPr>
            <p:spPr>
              <a:xfrm>
                <a:off x="8447906" y="1118724"/>
                <a:ext cx="2742844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vi-VN" sz="2000" b="1" spc="-75">
                          <a:solidFill>
                            <a:srgbClr val="000099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D</m:t>
                      </m:r>
                      <m:r>
                        <m:rPr>
                          <m:nor/>
                        </m:rPr>
                        <a:rPr lang="en-US" sz="2000" b="1" spc="-75">
                          <a:solidFill>
                            <a:srgbClr val="000099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.</m:t>
                      </m:r>
                      <m:r>
                        <a:rPr lang="vi-VN" sz="2000" b="1" i="1" spc="-75">
                          <a:solidFill>
                            <a:srgbClr val="000099"/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      </m:t>
                      </m:r>
                      <m:r>
                        <a:rPr lang="vi-VN" sz="2000" b="1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000" b="1" i="1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sz="2000" b="1" i="1">
                          <a:latin typeface="Cambria Math" panose="02040503050406030204" pitchFamily="18" charset="0"/>
                        </a:rPr>
                        <m:t>𝟏</m:t>
                      </m:r>
                      <m:r>
                        <a:rPr lang="en-US" sz="2000" b="1" i="1">
                          <a:latin typeface="Cambria Math" panose="02040503050406030204" pitchFamily="18" charset="0"/>
                        </a:rPr>
                        <m:t>;</m:t>
                      </m:r>
                      <m:r>
                        <a:rPr lang="en-US" sz="2000" b="1" i="1">
                          <a:latin typeface="Cambria Math" panose="02040503050406030204" pitchFamily="18" charset="0"/>
                        </a:rPr>
                        <m:t>𝟏</m:t>
                      </m:r>
                      <m:r>
                        <a:rPr lang="en-US" sz="2000" b="1" i="1">
                          <a:latin typeface="Cambria Math" panose="02040503050406030204" pitchFamily="18" charset="0"/>
                        </a:rPr>
                        <m:t>;−</m:t>
                      </m:r>
                      <m:r>
                        <a:rPr lang="en-US" sz="2000" b="1" i="1">
                          <a:latin typeface="Cambria Math" panose="02040503050406030204" pitchFamily="18" charset="0"/>
                        </a:rPr>
                        <m:t>𝟐</m:t>
                      </m:r>
                      <m:r>
                        <a:rPr lang="en-US" sz="2000" b="1" i="1">
                          <a:latin typeface="Cambria Math" panose="02040503050406030204" pitchFamily="18" charset="0"/>
                        </a:rPr>
                        <m:t>).</m:t>
                      </m:r>
                    </m:oMath>
                  </m:oMathPara>
                </a14:m>
                <a:endParaRPr lang="en-GB" sz="9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55" name="Rectangle 5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47906" y="1118724"/>
                <a:ext cx="2742844" cy="400110"/>
              </a:xfrm>
              <a:prstGeom prst="rect">
                <a:avLst/>
              </a:prstGeom>
              <a:blipFill>
                <a:blip r:embed="rId8"/>
                <a:stretch>
                  <a:fillRect b="-1846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Pictur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78144" y="3515104"/>
            <a:ext cx="1913548" cy="127717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344092" y="3776254"/>
            <a:ext cx="3707425" cy="818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519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119" grpId="0"/>
      <p:bldP spid="154" grpId="0" animBg="1"/>
      <p:bldP spid="2" grpId="0"/>
      <p:bldP spid="53" grpId="0"/>
      <p:bldP spid="54" grpId="0"/>
      <p:bldP spid="5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6" name="Google Shape;236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017665" y="5857202"/>
            <a:ext cx="814480" cy="53653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7" name="Google Shape;237;p29"/>
          <p:cNvPicPr preferRelativeResize="0"/>
          <p:nvPr/>
        </p:nvPicPr>
        <p:blipFill rotWithShape="1">
          <a:blip r:embed="rId4">
            <a:alphaModFix/>
          </a:blip>
          <a:srcRect b="41410"/>
          <a:stretch/>
        </p:blipFill>
        <p:spPr>
          <a:xfrm flipH="1">
            <a:off x="3092660" y="-575948"/>
            <a:ext cx="2249733" cy="152713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4" name="Google Shape;244;p29"/>
          <p:cNvPicPr preferRelativeResize="0"/>
          <p:nvPr/>
        </p:nvPicPr>
        <p:blipFill rotWithShape="1">
          <a:blip r:embed="rId5">
            <a:alphaModFix/>
          </a:blip>
          <a:srcRect l="35769" t="-15946" b="32717"/>
          <a:stretch/>
        </p:blipFill>
        <p:spPr>
          <a:xfrm flipH="1">
            <a:off x="10017666" y="6321467"/>
            <a:ext cx="2174335" cy="536533"/>
          </a:xfrm>
          <a:prstGeom prst="rect">
            <a:avLst/>
          </a:prstGeom>
          <a:noFill/>
          <a:ln>
            <a:noFill/>
          </a:ln>
        </p:spPr>
      </p:pic>
      <p:pic>
        <p:nvPicPr>
          <p:cNvPr id="245" name="Google Shape;245;p29"/>
          <p:cNvPicPr preferRelativeResize="0"/>
          <p:nvPr/>
        </p:nvPicPr>
        <p:blipFill rotWithShape="1">
          <a:blip r:embed="rId6">
            <a:alphaModFix/>
          </a:blip>
          <a:srcRect l="-5604" t="-5890" r="-5604" b="-5879"/>
          <a:stretch/>
        </p:blipFill>
        <p:spPr>
          <a:xfrm rot="1498642">
            <a:off x="10452576" y="3753431"/>
            <a:ext cx="2571389" cy="291516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6" name="Google Shape;246;p29"/>
          <p:cNvPicPr preferRelativeResize="0"/>
          <p:nvPr/>
        </p:nvPicPr>
        <p:blipFill rotWithShape="1">
          <a:blip r:embed="rId7">
            <a:alphaModFix/>
          </a:blip>
          <a:srcRect l="-7603" t="-8044" r="-7603" b="-8032"/>
          <a:stretch/>
        </p:blipFill>
        <p:spPr>
          <a:xfrm>
            <a:off x="0" y="3468477"/>
            <a:ext cx="1342867" cy="1116967"/>
          </a:xfrm>
          <a:prstGeom prst="rect">
            <a:avLst/>
          </a:prstGeom>
          <a:noFill/>
          <a:ln>
            <a:noFill/>
          </a:ln>
        </p:spPr>
      </p:pic>
      <p:pic>
        <p:nvPicPr>
          <p:cNvPr id="247" name="Google Shape;247;p2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10800000">
            <a:off x="-8066" y="440154"/>
            <a:ext cx="827935" cy="959233"/>
          </a:xfrm>
          <a:prstGeom prst="rect">
            <a:avLst/>
          </a:prstGeom>
          <a:noFill/>
          <a:ln>
            <a:noFill/>
          </a:ln>
        </p:spPr>
      </p:pic>
      <p:pic>
        <p:nvPicPr>
          <p:cNvPr id="248" name="Google Shape;248;p2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10800000">
            <a:off x="11239653" y="754593"/>
            <a:ext cx="1245900" cy="14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0" name="Google Shape;250;p29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0377875" y="3042997"/>
            <a:ext cx="1456933" cy="607716"/>
          </a:xfrm>
          <a:prstGeom prst="rect">
            <a:avLst/>
          </a:prstGeom>
          <a:noFill/>
          <a:ln>
            <a:noFill/>
          </a:ln>
        </p:spPr>
      </p:pic>
      <p:pic>
        <p:nvPicPr>
          <p:cNvPr id="251" name="Google Shape;251;p29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9542437" y="-191793"/>
            <a:ext cx="950456" cy="536535"/>
          </a:xfrm>
          <a:prstGeom prst="rect">
            <a:avLst/>
          </a:prstGeom>
          <a:noFill/>
          <a:ln>
            <a:noFill/>
          </a:ln>
        </p:spPr>
      </p:pic>
      <p:pic>
        <p:nvPicPr>
          <p:cNvPr id="252" name="Google Shape;252;p29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182803" y="5996567"/>
            <a:ext cx="745999" cy="675533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552;p36">
            <a:extLst>
              <a:ext uri="{FF2B5EF4-FFF2-40B4-BE49-F238E27FC236}">
                <a16:creationId xmlns:a16="http://schemas.microsoft.com/office/drawing/2014/main" id="{7D5721E8-721C-48FF-9230-363E03B8B1D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011680" y="1415452"/>
            <a:ext cx="8820465" cy="1378472"/>
          </a:xfrm>
          <a:prstGeom prst="rect">
            <a:avLst/>
          </a:prstGeom>
          <a:solidFill>
            <a:srgbClr val="FFFF00"/>
          </a:solidFill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PHƯƠNG TRÌNH TỔNG QUÁT CỦA MẶT PHẲNG</a:t>
            </a:r>
            <a:endParaRPr lang="vi-VN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Picture 176">
            <a:extLst>
              <a:ext uri="{FF2B5EF4-FFF2-40B4-BE49-F238E27FC236}">
                <a16:creationId xmlns:a16="http://schemas.microsoft.com/office/drawing/2014/main" id="{9A3AE2C9-4763-4BAD-9855-D23099A162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8259" y="4460183"/>
            <a:ext cx="3655483" cy="22119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96598834"/>
      </p:ext>
    </p:extLst>
  </p:cSld>
  <p:clrMapOvr>
    <a:masterClrMapping/>
  </p:clrMapOvr>
  <p:transition spd="slow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/>
          <p:cNvSpPr/>
          <p:nvPr/>
        </p:nvSpPr>
        <p:spPr>
          <a:xfrm>
            <a:off x="1267142" y="3370233"/>
            <a:ext cx="6364895" cy="44734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ounded Rectangle 35"/>
          <p:cNvSpPr/>
          <p:nvPr/>
        </p:nvSpPr>
        <p:spPr>
          <a:xfrm>
            <a:off x="1320471" y="2328714"/>
            <a:ext cx="6492269" cy="38706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568268" y="732694"/>
                <a:ext cx="11168208" cy="97552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fr-FR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Trong</a:t>
                </a:r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không</a:t>
                </a:r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gian</a:t>
                </a:r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𝑂</m:t>
                    </m:r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𝑥𝑦𝑧</m:t>
                    </m:r>
                  </m:oMath>
                </a14:m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cho</a:t>
                </a:r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mặt</a:t>
                </a:r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phẳng</a:t>
                </a:r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𝛼</m:t>
                        </m:r>
                      </m:e>
                    </m:d>
                  </m:oMath>
                </a14:m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qua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fr-FR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đ</m:t>
                    </m:r>
                    <m:r>
                      <m:rPr>
                        <m:nor/>
                      </m:rPr>
                      <a:rPr lang="fr-FR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i</m:t>
                    </m:r>
                    <m:r>
                      <m:rPr>
                        <m:nor/>
                      </m:rPr>
                      <a:rPr lang="fr-FR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ể</m:t>
                    </m:r>
                    <m:r>
                      <m:rPr>
                        <m:nor/>
                      </m:rPr>
                      <a:rPr lang="fr-FR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m</m:t>
                    </m:r>
                    <m:r>
                      <m:rPr>
                        <m:nor/>
                      </m:rPr>
                      <a:rPr lang="en-US" sz="2800" b="0" i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 </m:t>
                    </m:r>
                    <m:sSub>
                      <m:sSubPr>
                        <m:ctrlPr>
                          <a:rPr lang="en-US" sz="2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𝑀</m:t>
                        </m:r>
                      </m:e>
                      <m:sub>
                        <m:r>
                          <a:rPr 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0</m:t>
                        </m:r>
                      </m:sub>
                    </m:sSub>
                    <m:d>
                      <m:dPr>
                        <m:ctrlPr>
                          <a:rPr 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28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8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28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  <m:r>
                          <a:rPr 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;</m:t>
                        </m:r>
                        <m:sSub>
                          <m:sSubPr>
                            <m:ctrlPr>
                              <a:rPr lang="en-US" sz="28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8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en-US" sz="28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  <m:r>
                          <a:rPr 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;</m:t>
                        </m:r>
                        <m:sSub>
                          <m:sSubPr>
                            <m:ctrlPr>
                              <a:rPr lang="en-US" sz="28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8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𝑧</m:t>
                            </m:r>
                          </m:e>
                          <m:sub>
                            <m:r>
                              <a:rPr lang="en-US" sz="28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</m:e>
                    </m:d>
                  </m:oMath>
                </a14:m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VTPT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</m:e>
                    </m:acc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𝐴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;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𝐵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;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𝐶</m:t>
                        </m:r>
                      </m:e>
                    </m:d>
                  </m:oMath>
                </a14:m>
                <a:r>
                  <a:rPr lang="fr-FR" sz="2800" dirty="0"/>
                  <a:t>. </a:t>
                </a:r>
                <a:r>
                  <a:rPr lang="fr-FR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Với</a:t>
                </a:r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14:m>
                  <m:oMath xmlns:m="http://schemas.openxmlformats.org/officeDocument/2006/math">
                    <m:r>
                      <a:rPr lang="en-US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𝑀</m:t>
                    </m:r>
                    <m:d>
                      <m:dPr>
                        <m:ctrlPr>
                          <a:rPr 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  <m:r>
                          <a:rPr 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;</m:t>
                        </m:r>
                        <m:r>
                          <a:rPr 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𝑦</m:t>
                        </m:r>
                        <m:r>
                          <a:rPr 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;</m:t>
                        </m:r>
                        <m:r>
                          <a:rPr 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𝑧</m:t>
                        </m:r>
                      </m:e>
                    </m:d>
                  </m:oMath>
                </a14:m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bất</a:t>
                </a:r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kỳ</a:t>
                </a:r>
                <a:endParaRPr lang="fr-FR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8268" y="732694"/>
                <a:ext cx="11168208" cy="975523"/>
              </a:xfrm>
              <a:prstGeom prst="rect">
                <a:avLst/>
              </a:prstGeom>
              <a:blipFill>
                <a:blip r:embed="rId3"/>
                <a:stretch>
                  <a:fillRect l="-1092" t="-3750" b="-1687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2" name="Group 26"/>
          <p:cNvGrpSpPr/>
          <p:nvPr/>
        </p:nvGrpSpPr>
        <p:grpSpPr>
          <a:xfrm>
            <a:off x="357805" y="221185"/>
            <a:ext cx="8394309" cy="869095"/>
            <a:chOff x="7459670" y="7543799"/>
            <a:chExt cx="22122370" cy="1738418"/>
          </a:xfrm>
        </p:grpSpPr>
        <p:sp>
          <p:nvSpPr>
            <p:cNvPr id="13" name="TextBox 12"/>
            <p:cNvSpPr txBox="1"/>
            <p:nvPr/>
          </p:nvSpPr>
          <p:spPr>
            <a:xfrm>
              <a:off x="8993185" y="7620005"/>
              <a:ext cx="20588855" cy="16622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rgbClr val="135F82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PHƯƠNG TRÌNH TỔNG QUÁT CỦA MẶT PHẲNG </a:t>
              </a:r>
            </a:p>
          </p:txBody>
        </p:sp>
        <p:grpSp>
          <p:nvGrpSpPr>
            <p:cNvPr id="14" name="Group 27"/>
            <p:cNvGrpSpPr/>
            <p:nvPr/>
          </p:nvGrpSpPr>
          <p:grpSpPr>
            <a:xfrm>
              <a:off x="7459670" y="7543799"/>
              <a:ext cx="1381118" cy="872846"/>
              <a:chOff x="7459669" y="7543800"/>
              <a:chExt cx="1381118" cy="872846"/>
            </a:xfrm>
          </p:grpSpPr>
          <p:sp>
            <p:nvSpPr>
              <p:cNvPr id="15" name="Isosceles Triangle 44"/>
              <p:cNvSpPr/>
              <p:nvPr/>
            </p:nvSpPr>
            <p:spPr>
              <a:xfrm rot="16200000">
                <a:off x="7469936" y="7533533"/>
                <a:ext cx="143688" cy="164221"/>
              </a:xfrm>
              <a:custGeom>
                <a:avLst/>
                <a:gdLst>
                  <a:gd name="connsiteX0" fmla="*/ 0 w 293725"/>
                  <a:gd name="connsiteY0" fmla="*/ 164224 h 164224"/>
                  <a:gd name="connsiteX1" fmla="*/ 146863 w 293725"/>
                  <a:gd name="connsiteY1" fmla="*/ 0 h 164224"/>
                  <a:gd name="connsiteX2" fmla="*/ 293725 w 293725"/>
                  <a:gd name="connsiteY2" fmla="*/ 164224 h 164224"/>
                  <a:gd name="connsiteX3" fmla="*/ 0 w 293725"/>
                  <a:gd name="connsiteY3" fmla="*/ 164224 h 164224"/>
                  <a:gd name="connsiteX0" fmla="*/ 2363 w 296088"/>
                  <a:gd name="connsiteY0" fmla="*/ 164221 h 164221"/>
                  <a:gd name="connsiteX1" fmla="*/ 0 w 296088"/>
                  <a:gd name="connsiteY1" fmla="*/ 0 h 164221"/>
                  <a:gd name="connsiteX2" fmla="*/ 296088 w 296088"/>
                  <a:gd name="connsiteY2" fmla="*/ 164221 h 164221"/>
                  <a:gd name="connsiteX3" fmla="*/ 2363 w 296088"/>
                  <a:gd name="connsiteY3" fmla="*/ 164221 h 164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6088" h="164221">
                    <a:moveTo>
                      <a:pt x="2363" y="164221"/>
                    </a:moveTo>
                    <a:cubicBezTo>
                      <a:pt x="1575" y="109481"/>
                      <a:pt x="788" y="54740"/>
                      <a:pt x="0" y="0"/>
                    </a:cubicBezTo>
                    <a:lnTo>
                      <a:pt x="296088" y="164221"/>
                    </a:lnTo>
                    <a:lnTo>
                      <a:pt x="2363" y="164221"/>
                    </a:ln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0"/>
              </a:p>
            </p:txBody>
          </p:sp>
          <p:grpSp>
            <p:nvGrpSpPr>
              <p:cNvPr id="16" name="Group 29"/>
              <p:cNvGrpSpPr/>
              <p:nvPr/>
            </p:nvGrpSpPr>
            <p:grpSpPr>
              <a:xfrm>
                <a:off x="7469187" y="7640053"/>
                <a:ext cx="1371600" cy="776593"/>
                <a:chOff x="7469187" y="7640053"/>
                <a:chExt cx="1371600" cy="776593"/>
              </a:xfrm>
            </p:grpSpPr>
            <p:sp>
              <p:nvSpPr>
                <p:cNvPr id="17" name="Round Same Side Corner Rectangle 16"/>
                <p:cNvSpPr/>
                <p:nvPr/>
              </p:nvSpPr>
              <p:spPr>
                <a:xfrm rot="5400000">
                  <a:off x="7789227" y="7365086"/>
                  <a:ext cx="731520" cy="1371600"/>
                </a:xfrm>
                <a:prstGeom prst="round2SameRect">
                  <a:avLst/>
                </a:prstGeom>
                <a:solidFill>
                  <a:srgbClr val="145F82"/>
                </a:solidFill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900"/>
                </a:p>
              </p:txBody>
            </p:sp>
            <p:sp>
              <p:nvSpPr>
                <p:cNvPr id="18" name="TextBox 17"/>
                <p:cNvSpPr txBox="1"/>
                <p:nvPr/>
              </p:nvSpPr>
              <p:spPr>
                <a:xfrm>
                  <a:off x="7765484" y="7640053"/>
                  <a:ext cx="795452" cy="46172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900" b="1" dirty="0">
                      <a:solidFill>
                        <a:schemeClr val="bg1"/>
                      </a:solidFill>
                      <a:latin typeface="Tahoma" pitchFamily="34" charset="0"/>
                      <a:ea typeface="Tahoma" pitchFamily="34" charset="0"/>
                      <a:cs typeface="Tahoma" pitchFamily="34" charset="0"/>
                    </a:rPr>
                    <a:t>II</a:t>
                  </a:r>
                </a:p>
              </p:txBody>
            </p:sp>
          </p:grp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2053160" y="1726108"/>
                <a:ext cx="2598853" cy="57547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 dirty="0" smtClean="0">
                          <a:latin typeface="Cambria Math" panose="02040503050406030204" pitchFamily="18" charset="0"/>
                        </a:rPr>
                        <m:t>⇔</m:t>
                      </m:r>
                      <m:acc>
                        <m:accPr>
                          <m:chr m:val="⃗"/>
                          <m:ctrlPr>
                            <a:rPr lang="en-US" sz="2800" i="1" dirty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800" i="1" dirty="0"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</m:acc>
                      <m:r>
                        <a:rPr lang="en-US" sz="2800" b="0" i="1" dirty="0" smtClean="0">
                          <a:latin typeface="Cambria Math" panose="02040503050406030204" pitchFamily="18" charset="0"/>
                        </a:rPr>
                        <m:t>.</m:t>
                      </m:r>
                      <m:acc>
                        <m:accPr>
                          <m:chr m:val="⃗"/>
                          <m:ctrlPr>
                            <a:rPr lang="en-US" sz="2800" i="1" dirty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800" i="1" dirty="0">
                              <a:latin typeface="Cambria Math" panose="02040503050406030204" pitchFamily="18" charset="0"/>
                            </a:rPr>
                            <m:t>𝑀</m:t>
                          </m:r>
                          <m:sSub>
                            <m:sSubPr>
                              <m:ctrlPr>
                                <a:rPr lang="en-US" sz="2800" i="1" dirty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i="1" dirty="0">
                                  <a:latin typeface="Cambria Math" panose="02040503050406030204" pitchFamily="18" charset="0"/>
                                </a:rPr>
                                <m:t>𝑀</m:t>
                              </m:r>
                            </m:e>
                            <m:sub>
                              <m:r>
                                <a:rPr lang="en-US" sz="2800" i="1" dirty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e>
                      </m:acc>
                      <m:r>
                        <a:rPr lang="en-US" sz="2800" i="1" dirty="0"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53160" y="1726108"/>
                <a:ext cx="2598853" cy="57547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30477" y="1990880"/>
            <a:ext cx="3393996" cy="299798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30477" y="1990880"/>
            <a:ext cx="3393996" cy="299798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494951" y="2637652"/>
            <a:ext cx="3241525" cy="170443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115713" y="2102367"/>
            <a:ext cx="497054" cy="50524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ectangle 19"/>
              <p:cNvSpPr/>
              <p:nvPr/>
            </p:nvSpPr>
            <p:spPr>
              <a:xfrm>
                <a:off x="780005" y="1729270"/>
                <a:ext cx="1529073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 dirty="0">
                          <a:latin typeface="Cambria Math" panose="02040503050406030204" pitchFamily="18" charset="0"/>
                        </a:rPr>
                        <m:t>𝑀</m:t>
                      </m:r>
                      <m:r>
                        <a:rPr lang="en-US" sz="2800" i="1" dirty="0">
                          <a:latin typeface="Cambria Math" panose="02040503050406030204" pitchFamily="18" charset="0"/>
                        </a:rPr>
                        <m:t>∈</m:t>
                      </m:r>
                      <m:d>
                        <m:dPr>
                          <m:ctrlPr>
                            <a:rPr lang="en-US" sz="2800" i="1" dirty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800" i="1" dirty="0">
                              <a:latin typeface="Cambria Math" panose="02040503050406030204" pitchFamily="18" charset="0"/>
                            </a:rPr>
                            <m:t>𝛼</m:t>
                          </m:r>
                        </m:e>
                      </m:d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20" name="Rectangle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0005" y="1729270"/>
                <a:ext cx="1529073" cy="52322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2" name="Picture 2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519553" y="3640780"/>
            <a:ext cx="1192320" cy="22066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3" name="Rectangle 22"/>
              <p:cNvSpPr/>
              <p:nvPr/>
            </p:nvSpPr>
            <p:spPr>
              <a:xfrm>
                <a:off x="701254" y="2252490"/>
                <a:ext cx="7268272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 dirty="0" smtClean="0">
                          <a:latin typeface="Cambria Math" panose="02040503050406030204" pitchFamily="18" charset="0"/>
                        </a:rPr>
                        <m:t>⇔</m:t>
                      </m:r>
                      <m:r>
                        <a:rPr lang="en-US" sz="2800" b="0" i="1" dirty="0" smtClean="0">
                          <a:latin typeface="Cambria Math" panose="02040503050406030204" pitchFamily="18" charset="0"/>
                        </a:rPr>
                        <m:t>𝐴</m:t>
                      </m:r>
                      <m:d>
                        <m:dPr>
                          <m:ctrlPr>
                            <a:rPr lang="en-US" sz="2800" b="0" i="1" dirty="0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800" b="0" i="1" dirty="0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2800" b="0" i="1" dirty="0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2800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b="0" i="1" dirty="0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2800" b="0" i="1" dirty="0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e>
                      </m:d>
                      <m:r>
                        <a:rPr lang="en-US" sz="2800" b="0" i="1" dirty="0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800" b="0" i="1" dirty="0" smtClean="0">
                          <a:latin typeface="Cambria Math" panose="02040503050406030204" pitchFamily="18" charset="0"/>
                        </a:rPr>
                        <m:t>𝐵</m:t>
                      </m:r>
                      <m:d>
                        <m:dPr>
                          <m:ctrlPr>
                            <a:rPr lang="en-US" sz="2800" b="0" i="1" dirty="0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800" b="0" i="1" dirty="0" smtClean="0"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lang="en-US" sz="2800" b="0" i="1" dirty="0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2800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b="0" i="1" dirty="0" smtClean="0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en-US" sz="2800" b="0" i="1" dirty="0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e>
                      </m:d>
                      <m:r>
                        <a:rPr lang="en-US" sz="2800" b="0" i="1" dirty="0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800" b="0" i="1" dirty="0" smtClean="0">
                          <a:latin typeface="Cambria Math" panose="02040503050406030204" pitchFamily="18" charset="0"/>
                        </a:rPr>
                        <m:t>𝐶</m:t>
                      </m:r>
                      <m:d>
                        <m:dPr>
                          <m:ctrlPr>
                            <a:rPr lang="en-US" sz="2800" b="0" i="1" dirty="0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800" b="0" i="1" dirty="0" smtClean="0">
                              <a:latin typeface="Cambria Math" panose="02040503050406030204" pitchFamily="18" charset="0"/>
                            </a:rPr>
                            <m:t>𝑧</m:t>
                          </m:r>
                          <m:r>
                            <a:rPr lang="en-US" sz="2800" b="0" i="1" dirty="0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2800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b="0" i="1" dirty="0" smtClean="0">
                                  <a:latin typeface="Cambria Math" panose="02040503050406030204" pitchFamily="18" charset="0"/>
                                </a:rPr>
                                <m:t>𝑧</m:t>
                              </m:r>
                            </m:e>
                            <m:sub>
                              <m:r>
                                <a:rPr lang="en-US" sz="2800" b="0" i="1" dirty="0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e>
                      </m:d>
                      <m:r>
                        <a:rPr lang="en-US" sz="2800" b="0" i="1" dirty="0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800" i="1" dirty="0">
                          <a:latin typeface="Cambria Math" panose="02040503050406030204" pitchFamily="18" charset="0"/>
                        </a:rPr>
                        <m:t>0</m:t>
                      </m:r>
                      <m:r>
                        <a:rPr lang="en-US" sz="2800" b="0" i="1" dirty="0" smtClean="0">
                          <a:latin typeface="Cambria Math" panose="02040503050406030204" pitchFamily="18" charset="0"/>
                        </a:rPr>
                        <m:t>(1)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23" name="Rectangle 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1254" y="2252490"/>
                <a:ext cx="7268272" cy="523220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ectangle 23"/>
              <p:cNvSpPr/>
              <p:nvPr/>
            </p:nvSpPr>
            <p:spPr>
              <a:xfrm>
                <a:off x="701253" y="2824807"/>
                <a:ext cx="6579045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 dirty="0" smtClean="0">
                          <a:latin typeface="Cambria Math" panose="02040503050406030204" pitchFamily="18" charset="0"/>
                        </a:rPr>
                        <m:t>⇔</m:t>
                      </m:r>
                      <m:r>
                        <a:rPr lang="en-US" sz="2800" b="0" i="1" dirty="0" smtClean="0">
                          <a:latin typeface="Cambria Math" panose="02040503050406030204" pitchFamily="18" charset="0"/>
                        </a:rPr>
                        <m:t>𝐴𝑥</m:t>
                      </m:r>
                      <m:r>
                        <a:rPr lang="en-US" sz="2800" i="1" dirty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800" i="1" dirty="0">
                          <a:latin typeface="Cambria Math" panose="02040503050406030204" pitchFamily="18" charset="0"/>
                        </a:rPr>
                        <m:t>𝐵𝑦</m:t>
                      </m:r>
                      <m:r>
                        <a:rPr lang="en-US" sz="2800" i="1" dirty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800" b="0" i="1" dirty="0" smtClean="0">
                          <a:latin typeface="Cambria Math" panose="02040503050406030204" pitchFamily="18" charset="0"/>
                        </a:rPr>
                        <m:t>𝐶</m:t>
                      </m:r>
                      <m:r>
                        <a:rPr lang="en-US" sz="2800" i="1" dirty="0">
                          <a:latin typeface="Cambria Math" panose="02040503050406030204" pitchFamily="18" charset="0"/>
                        </a:rPr>
                        <m:t>𝑧</m:t>
                      </m:r>
                      <m:r>
                        <a:rPr lang="en-US" sz="2800" i="1" dirty="0">
                          <a:latin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en-US" sz="2800" i="1" dirty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i="1" dirty="0">
                              <a:latin typeface="Cambria Math" panose="02040503050406030204" pitchFamily="18" charset="0"/>
                            </a:rPr>
                            <m:t>𝐴𝑥</m:t>
                          </m:r>
                        </m:e>
                        <m:sub>
                          <m:r>
                            <a:rPr lang="en-US" sz="2800" i="1" dirty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US" sz="2800" b="0" i="1" dirty="0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2800" i="1" dirty="0" smtClean="0">
                          <a:latin typeface="Cambria Math" panose="02040503050406030204" pitchFamily="18" charset="0"/>
                        </a:rPr>
                        <m:t>𝐵</m:t>
                      </m:r>
                      <m:sSub>
                        <m:sSubPr>
                          <m:ctrlPr>
                            <a:rPr lang="en-US" sz="2800" i="1" dirty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i="1" dirty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b>
                          <m:r>
                            <a:rPr lang="en-US" sz="2800" i="1" dirty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US" sz="2800" i="1" dirty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2800" i="1" dirty="0">
                          <a:latin typeface="Cambria Math" panose="02040503050406030204" pitchFamily="18" charset="0"/>
                        </a:rPr>
                        <m:t>𝐶</m:t>
                      </m:r>
                      <m:sSub>
                        <m:sSubPr>
                          <m:ctrlPr>
                            <a:rPr lang="en-US" sz="2800" i="1" dirty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i="1" dirty="0">
                              <a:latin typeface="Cambria Math" panose="02040503050406030204" pitchFamily="18" charset="0"/>
                            </a:rPr>
                            <m:t>𝑧</m:t>
                          </m:r>
                        </m:e>
                        <m:sub>
                          <m:r>
                            <a:rPr lang="en-US" sz="2800" i="1" dirty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US" sz="2800" b="0" i="1" dirty="0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800" i="1" dirty="0">
                          <a:latin typeface="Cambria Math" panose="02040503050406030204" pitchFamily="18" charset="0"/>
                        </a:rPr>
                        <m:t>0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24" name="Rectangle 2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1253" y="2824807"/>
                <a:ext cx="6579045" cy="523220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Rectangle 26"/>
              <p:cNvSpPr/>
              <p:nvPr/>
            </p:nvSpPr>
            <p:spPr>
              <a:xfrm>
                <a:off x="4652013" y="4012722"/>
                <a:ext cx="525400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dirty="0" smtClean="0">
                          <a:latin typeface="Cambria Math" panose="02040503050406030204" pitchFamily="18" charset="0"/>
                        </a:rPr>
                        <m:t>𝐷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27" name="Rectangle 2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52013" y="4012722"/>
                <a:ext cx="525400" cy="523220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ectangle 27"/>
              <p:cNvSpPr/>
              <p:nvPr/>
            </p:nvSpPr>
            <p:spPr>
              <a:xfrm>
                <a:off x="621643" y="3346811"/>
                <a:ext cx="6719275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 dirty="0" smtClean="0">
                          <a:latin typeface="Cambria Math" panose="02040503050406030204" pitchFamily="18" charset="0"/>
                        </a:rPr>
                        <m:t>⇔</m:t>
                      </m:r>
                      <m:r>
                        <a:rPr lang="en-US" sz="2800" b="0" i="1" dirty="0" smtClean="0">
                          <a:latin typeface="Cambria Math" panose="02040503050406030204" pitchFamily="18" charset="0"/>
                        </a:rPr>
                        <m:t>𝐴𝑥</m:t>
                      </m:r>
                      <m:r>
                        <a:rPr lang="en-US" sz="2800" i="1" dirty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800" i="1" dirty="0">
                          <a:latin typeface="Cambria Math" panose="02040503050406030204" pitchFamily="18" charset="0"/>
                        </a:rPr>
                        <m:t>𝐵𝑦</m:t>
                      </m:r>
                      <m:r>
                        <a:rPr lang="en-US" sz="2800" i="1" dirty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800" b="0" i="1" dirty="0" smtClean="0">
                          <a:latin typeface="Cambria Math" panose="02040503050406030204" pitchFamily="18" charset="0"/>
                        </a:rPr>
                        <m:t>𝐶</m:t>
                      </m:r>
                      <m:r>
                        <a:rPr lang="en-US" sz="2800" i="1" dirty="0">
                          <a:latin typeface="Cambria Math" panose="02040503050406030204" pitchFamily="18" charset="0"/>
                        </a:rPr>
                        <m:t>𝑧</m:t>
                      </m:r>
                      <m:r>
                        <a:rPr lang="en-US" sz="2800" i="1" dirty="0">
                          <a:latin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en-US" sz="2800" i="1" dirty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i="1" dirty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sz="2800" i="1" dirty="0">
                              <a:latin typeface="Cambria Math" panose="02040503050406030204" pitchFamily="18" charset="0"/>
                            </a:rPr>
                            <m:t>𝐴𝑥</m:t>
                          </m:r>
                        </m:e>
                        <m:sub>
                          <m:r>
                            <a:rPr lang="en-US" sz="2800" i="1" dirty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US" sz="2800" i="1" dirty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800" i="1" dirty="0">
                          <a:latin typeface="Cambria Math" panose="02040503050406030204" pitchFamily="18" charset="0"/>
                        </a:rPr>
                        <m:t>𝐵</m:t>
                      </m:r>
                      <m:sSub>
                        <m:sSubPr>
                          <m:ctrlPr>
                            <a:rPr lang="en-US" sz="2800" i="1" dirty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i="1" dirty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b>
                          <m:r>
                            <a:rPr lang="en-US" sz="2800" i="1" dirty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US" sz="2800" i="1" dirty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800" i="1" dirty="0">
                          <a:latin typeface="Cambria Math" panose="02040503050406030204" pitchFamily="18" charset="0"/>
                        </a:rPr>
                        <m:t>𝐶</m:t>
                      </m:r>
                      <m:sSub>
                        <m:sSubPr>
                          <m:ctrlPr>
                            <a:rPr lang="en-US" sz="280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i="1" dirty="0">
                              <a:latin typeface="Cambria Math" panose="02040503050406030204" pitchFamily="18" charset="0"/>
                            </a:rPr>
                            <m:t>𝑧</m:t>
                          </m:r>
                        </m:e>
                        <m:sub>
                          <m:r>
                            <a:rPr lang="en-US" sz="2800" i="1" dirty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US" sz="2800" b="0" i="1" dirty="0" smtClean="0">
                          <a:latin typeface="Cambria Math" panose="02040503050406030204" pitchFamily="18" charset="0"/>
                        </a:rPr>
                        <m:t>)=</m:t>
                      </m:r>
                      <m:r>
                        <a:rPr lang="en-US" sz="2800" i="1" dirty="0">
                          <a:latin typeface="Cambria Math" panose="02040503050406030204" pitchFamily="18" charset="0"/>
                        </a:rPr>
                        <m:t>0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28" name="Rectangle 2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1643" y="3346811"/>
                <a:ext cx="6719275" cy="523220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Rectangle 28"/>
              <p:cNvSpPr/>
              <p:nvPr/>
            </p:nvSpPr>
            <p:spPr>
              <a:xfrm>
                <a:off x="621643" y="3346811"/>
                <a:ext cx="669484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 dirty="0" smtClean="0">
                          <a:latin typeface="Cambria Math" panose="02040503050406030204" pitchFamily="18" charset="0"/>
                        </a:rPr>
                        <m:t>⇔</m:t>
                      </m:r>
                      <m:r>
                        <a:rPr lang="en-US" sz="2800" b="0" i="1" dirty="0" smtClean="0">
                          <a:latin typeface="Cambria Math" panose="02040503050406030204" pitchFamily="18" charset="0"/>
                        </a:rPr>
                        <m:t>𝐴𝑥</m:t>
                      </m:r>
                      <m:r>
                        <a:rPr lang="en-US" sz="2800" i="1" dirty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800" i="1" dirty="0">
                          <a:latin typeface="Cambria Math" panose="02040503050406030204" pitchFamily="18" charset="0"/>
                        </a:rPr>
                        <m:t>𝐵𝑦</m:t>
                      </m:r>
                      <m:r>
                        <a:rPr lang="en-US" sz="2800" i="1" dirty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800" b="0" i="1" dirty="0" smtClean="0">
                          <a:latin typeface="Cambria Math" panose="02040503050406030204" pitchFamily="18" charset="0"/>
                        </a:rPr>
                        <m:t>𝐶</m:t>
                      </m:r>
                      <m:r>
                        <a:rPr lang="en-US" sz="2800" i="1" dirty="0">
                          <a:latin typeface="Cambria Math" panose="02040503050406030204" pitchFamily="18" charset="0"/>
                        </a:rPr>
                        <m:t>𝑧</m:t>
                      </m:r>
                      <m:r>
                        <a:rPr lang="en-US" sz="2800" b="0" i="1" dirty="0" smtClean="0">
                          <a:latin typeface="Cambria Math" panose="02040503050406030204" pitchFamily="18" charset="0"/>
                        </a:rPr>
                        <m:t>                                        =</m:t>
                      </m:r>
                      <m:r>
                        <a:rPr lang="en-US" sz="2800" i="1" dirty="0">
                          <a:latin typeface="Cambria Math" panose="02040503050406030204" pitchFamily="18" charset="0"/>
                        </a:rPr>
                        <m:t>0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29" name="Rectangle 2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1643" y="3346811"/>
                <a:ext cx="6694846" cy="523220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Rectangle 30"/>
              <p:cNvSpPr/>
              <p:nvPr/>
            </p:nvSpPr>
            <p:spPr>
              <a:xfrm>
                <a:off x="3263102" y="3333364"/>
                <a:ext cx="3901581" cy="64985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groupChr>
                        <m:groupChrPr>
                          <m:chr m:val="⏟"/>
                          <m:ctrlPr>
                            <a:rPr lang="en-US" sz="2800" i="1" dirty="0" smtClean="0">
                              <a:latin typeface="Cambria Math" panose="02040503050406030204" pitchFamily="18" charset="0"/>
                            </a:rPr>
                          </m:ctrlPr>
                        </m:groupChrPr>
                        <m:e>
                          <m:r>
                            <a:rPr lang="en-US" sz="2800" i="1" dirty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800" b="0" i="1" dirty="0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sSub>
                            <m:sSubPr>
                              <m:ctrlPr>
                                <a:rPr lang="en-US" sz="2800" i="1" dirty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i="1" dirty="0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n-US" sz="2800" i="1" dirty="0">
                                  <a:latin typeface="Cambria Math" panose="02040503050406030204" pitchFamily="18" charset="0"/>
                                </a:rPr>
                                <m:t>𝐴𝑥</m:t>
                              </m:r>
                            </m:e>
                            <m:sub>
                              <m:r>
                                <a:rPr lang="en-US" sz="2800" i="1" dirty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  <m:r>
                            <a:rPr lang="en-US" sz="2800" i="1" dirty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sz="2800" i="1" dirty="0">
                              <a:latin typeface="Cambria Math" panose="02040503050406030204" pitchFamily="18" charset="0"/>
                            </a:rPr>
                            <m:t>𝐵</m:t>
                          </m:r>
                          <m:sSub>
                            <m:sSubPr>
                              <m:ctrlPr>
                                <a:rPr lang="en-US" sz="2800" i="1" dirty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i="1" dirty="0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en-US" sz="2800" i="1" dirty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  <m:r>
                            <a:rPr lang="en-US" sz="2800" i="1" dirty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sz="2800" i="1" dirty="0">
                              <a:latin typeface="Cambria Math" panose="02040503050406030204" pitchFamily="18" charset="0"/>
                            </a:rPr>
                            <m:t>𝐶</m:t>
                          </m:r>
                          <m:sSub>
                            <m:sSubPr>
                              <m:ctrlPr>
                                <a:rPr lang="en-US" sz="2800" i="1" dirty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i="1" dirty="0">
                                  <a:latin typeface="Cambria Math" panose="02040503050406030204" pitchFamily="18" charset="0"/>
                                </a:rPr>
                                <m:t>𝑧</m:t>
                              </m:r>
                            </m:e>
                            <m:sub>
                              <m:r>
                                <a:rPr lang="en-US" sz="2800" i="1" dirty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  <m:r>
                            <a:rPr lang="en-US" sz="2800" i="1" dirty="0">
                              <a:latin typeface="Cambria Math" panose="02040503050406030204" pitchFamily="18" charset="0"/>
                            </a:rPr>
                            <m:t>)</m:t>
                          </m:r>
                          <m:r>
                            <a:rPr lang="en-US" sz="2800" b="0" i="1" dirty="0" smtClean="0">
                              <a:latin typeface="Cambria Math" panose="02040503050406030204" pitchFamily="18" charset="0"/>
                            </a:rPr>
                            <m:t>      </m:t>
                          </m:r>
                        </m:e>
                      </m:groupCh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31" name="Rectangle 3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63102" y="3333364"/>
                <a:ext cx="3901581" cy="649858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Rectangle 31"/>
              <p:cNvSpPr/>
              <p:nvPr/>
            </p:nvSpPr>
            <p:spPr>
              <a:xfrm>
                <a:off x="3309632" y="3339249"/>
                <a:ext cx="534121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dirty="0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32" name="Rectangle 3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09632" y="3339249"/>
                <a:ext cx="534121" cy="523220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Rectangle 32"/>
              <p:cNvSpPr/>
              <p:nvPr/>
            </p:nvSpPr>
            <p:spPr>
              <a:xfrm>
                <a:off x="427772" y="3815342"/>
                <a:ext cx="4712765" cy="105349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Với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2800" b="0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2800" i="1" dirty="0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m:rPr>
                                <m:sty m:val="p"/>
                              </m:rPr>
                              <a:rPr lang="en-US" sz="2800" dirty="0">
                                <a:latin typeface="Cambria Math" panose="02040503050406030204" pitchFamily="18" charset="0"/>
                              </a:rPr>
                              <m:t>D</m:t>
                            </m:r>
                            <m:r>
                              <a:rPr lang="en-US" sz="2800" dirty="0"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sz="2800" i="1" dirty="0">
                                <a:latin typeface="Cambria Math" panose="02040503050406030204" pitchFamily="18" charset="0"/>
                              </a:rPr>
                              <m:t>−</m:t>
                            </m:r>
                            <m:sSub>
                              <m:sSubPr>
                                <m:ctrlPr>
                                  <a:rPr lang="en-US" sz="2800" i="1" dirty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800" i="1" dirty="0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en-US" sz="2800" i="1" dirty="0">
                                    <a:latin typeface="Cambria Math" panose="02040503050406030204" pitchFamily="18" charset="0"/>
                                  </a:rPr>
                                  <m:t>𝐴𝑥</m:t>
                                </m:r>
                              </m:e>
                              <m:sub>
                                <m:r>
                                  <a:rPr lang="en-US" sz="2800" i="1" dirty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</m:sSub>
                            <m:r>
                              <a:rPr lang="en-US" sz="2800" i="1" dirty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sz="2800" i="1" dirty="0">
                                <a:latin typeface="Cambria Math" panose="02040503050406030204" pitchFamily="18" charset="0"/>
                              </a:rPr>
                              <m:t>𝐵</m:t>
                            </m:r>
                            <m:sSub>
                              <m:sSubPr>
                                <m:ctrlPr>
                                  <a:rPr lang="en-US" sz="2800" i="1" dirty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800" i="1" dirty="0"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</m:e>
                              <m:sub>
                                <m:r>
                                  <a:rPr lang="en-US" sz="2800" i="1" dirty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</m:sSub>
                            <m:r>
                              <a:rPr lang="en-US" sz="2800" i="1" dirty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sz="2800" i="1" dirty="0">
                                <a:latin typeface="Cambria Math" panose="02040503050406030204" pitchFamily="18" charset="0"/>
                              </a:rPr>
                              <m:t>𝐶</m:t>
                            </m:r>
                            <m:sSub>
                              <m:sSubPr>
                                <m:ctrlPr>
                                  <a:rPr lang="en-US" sz="2800" i="1" dirty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800" i="1" dirty="0">
                                    <a:latin typeface="Cambria Math" panose="02040503050406030204" pitchFamily="18" charset="0"/>
                                  </a:rPr>
                                  <m:t>𝑧</m:t>
                                </m:r>
                              </m:e>
                              <m:sub>
                                <m:r>
                                  <a:rPr lang="en-US" sz="2800" i="1" dirty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</m:sSub>
                            <m:r>
                              <a:rPr lang="en-US" sz="2800" i="1" dirty="0">
                                <a:latin typeface="Cambria Math" panose="02040503050406030204" pitchFamily="18" charset="0"/>
                              </a:rPr>
                              <m:t>)</m:t>
                            </m:r>
                          </m:e>
                          <m:e>
                            <m:sSup>
                              <m:sSupPr>
                                <m:ctrlPr>
                                  <a:rPr lang="en-US" sz="2800" i="1" dirty="0" smtClean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800" i="1" dirty="0">
                                    <a:latin typeface="Cambria Math" panose="02040503050406030204" pitchFamily="18" charset="0"/>
                                  </a:rPr>
                                  <m:t>𝐴</m:t>
                                </m:r>
                              </m:e>
                              <m:sup>
                                <m:r>
                                  <a:rPr lang="en-US" sz="2800" i="0" dirty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sz="2800" i="0" dirty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sSup>
                              <m:sSupPr>
                                <m:ctrlPr>
                                  <a:rPr lang="en-US" sz="2800" i="1" dirty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800" i="1" dirty="0">
                                    <a:latin typeface="Cambria Math" panose="02040503050406030204" pitchFamily="18" charset="0"/>
                                  </a:rPr>
                                  <m:t>𝐵</m:t>
                                </m:r>
                              </m:e>
                              <m:sup>
                                <m:r>
                                  <a:rPr lang="en-US" sz="2800" i="0" dirty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sz="2800" i="0" dirty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sSup>
                              <m:sSupPr>
                                <m:ctrlPr>
                                  <a:rPr lang="en-US" sz="2800" i="1" dirty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800" i="1" dirty="0">
                                    <a:latin typeface="Cambria Math" panose="02040503050406030204" pitchFamily="18" charset="0"/>
                                  </a:rPr>
                                  <m:t>𝐶</m:t>
                                </m:r>
                              </m:e>
                              <m:sup>
                                <m:r>
                                  <a:rPr lang="en-US" sz="2800" i="0" dirty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sz="2800" i="0" dirty="0">
                                <a:latin typeface="Cambria Math" panose="02040503050406030204" pitchFamily="18" charset="0"/>
                              </a:rPr>
                              <m:t>≠0</m:t>
                            </m:r>
                            <m:r>
                              <m:rPr>
                                <m:nor/>
                              </m:rPr>
                              <a:rPr lang="en-US" sz="2800" dirty="0"/>
                              <m:t> </m:t>
                            </m:r>
                          </m:e>
                        </m:eqArr>
                      </m:e>
                    </m:d>
                  </m:oMath>
                </a14:m>
                <a:endParaRPr lang="en-US" sz="2800" dirty="0"/>
              </a:p>
            </p:txBody>
          </p:sp>
        </mc:Choice>
        <mc:Fallback xmlns="">
          <p:sp>
            <p:nvSpPr>
              <p:cNvPr id="33" name="Rectangle 3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7772" y="3815342"/>
                <a:ext cx="4712765" cy="1053494"/>
              </a:xfrm>
              <a:prstGeom prst="rect">
                <a:avLst/>
              </a:prstGeom>
              <a:blipFill>
                <a:blip r:embed="rId18"/>
                <a:stretch>
                  <a:fillRect l="-258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4" name="Rectangle 33"/>
          <p:cNvSpPr/>
          <p:nvPr/>
        </p:nvSpPr>
        <p:spPr>
          <a:xfrm>
            <a:off x="7129512" y="3344089"/>
            <a:ext cx="5854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/>
              <a:t>(2)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7" name="Rectangle 36"/>
              <p:cNvSpPr/>
              <p:nvPr/>
            </p:nvSpPr>
            <p:spPr>
              <a:xfrm>
                <a:off x="256265" y="4898049"/>
                <a:ext cx="11644382" cy="9541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fr-FR" sz="2800" b="1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Định </a:t>
                </a:r>
                <a:r>
                  <a:rPr lang="fr-FR" sz="2800" b="1" dirty="0" err="1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nghĩa</a:t>
                </a:r>
                <a:r>
                  <a:rPr lang="fr-FR" sz="2800" b="1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  <a:r>
                  <a:rPr lang="fr-FR" sz="2800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fr-FR" sz="2800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fr-FR" sz="2800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(2) </a:t>
                </a:r>
                <a:r>
                  <a:rPr lang="fr-FR" sz="2800" dirty="0" err="1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được</a:t>
                </a:r>
                <a:r>
                  <a:rPr lang="fr-FR" sz="2800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gọi</a:t>
                </a:r>
                <a:r>
                  <a:rPr lang="fr-FR" sz="2800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là </a:t>
                </a:r>
                <a:r>
                  <a:rPr lang="fr-FR" sz="2800" dirty="0" err="1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fr-FR" sz="2800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fr-FR" sz="2800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tổng</a:t>
                </a:r>
                <a:r>
                  <a:rPr lang="fr-FR" sz="2800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quát</a:t>
                </a:r>
                <a:r>
                  <a:rPr lang="fr-FR" sz="2800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fr-FR" sz="2800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mp</a:t>
                </a:r>
                <a:r>
                  <a:rPr lang="fr-FR" sz="2800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8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8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𝛼</m:t>
                        </m:r>
                      </m:e>
                    </m:d>
                  </m:oMath>
                </a14:m>
                <a:r>
                  <a:rPr lang="fr-FR" sz="2800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nhận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</m:e>
                    </m:acc>
                    <m:r>
                      <a:rPr lang="en-US" sz="2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𝐴</m:t>
                        </m:r>
                        <m:r>
                          <a:rPr 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;</m:t>
                        </m:r>
                        <m:r>
                          <a:rPr 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𝐵</m:t>
                        </m:r>
                        <m:r>
                          <a:rPr 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;</m:t>
                        </m:r>
                        <m:r>
                          <a:rPr 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𝐶</m:t>
                        </m:r>
                      </m:e>
                    </m:d>
                  </m:oMath>
                </a14:m>
                <a:r>
                  <a:rPr lang="fr-FR" sz="2800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làm</a:t>
                </a:r>
                <a:r>
                  <a:rPr lang="fr-FR" sz="2800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véc</a:t>
                </a:r>
                <a:r>
                  <a:rPr lang="fr-FR" sz="2800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tơ</a:t>
                </a:r>
                <a:r>
                  <a:rPr lang="fr-FR" sz="2800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pháp</a:t>
                </a:r>
                <a:r>
                  <a:rPr lang="fr-FR" sz="2800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tuyến</a:t>
                </a:r>
                <a:r>
                  <a:rPr lang="fr-FR" sz="2800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37" name="Rectangle 3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6265" y="4898049"/>
                <a:ext cx="11644382" cy="954107"/>
              </a:xfrm>
              <a:prstGeom prst="rect">
                <a:avLst/>
              </a:prstGeom>
              <a:blipFill>
                <a:blip r:embed="rId19"/>
                <a:stretch>
                  <a:fillRect l="-1047" t="-6369" b="-1656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14261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2.96296E-6 L -0.0276 -0.06065 L -0.08841 -0.05695 L -0.1138 0.00602 L -0.12695 0.06481 L -0.09948 0.14514 L -0.07839 0.17847 L -0.07292 0.18055 " pathEditMode="relative" rAng="0" ptsTypes="AAAAAAAA">
                                      <p:cBhvr>
                                        <p:cTn id="3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54" y="59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153 -0.01343 L -0.04153 -0.0132 C -0.04492 -0.01551 -0.0483 -0.01713 -0.05156 -0.01945 C -0.05273 -0.02037 -0.05364 -0.02222 -0.05481 -0.02338 C -0.05585 -0.02431 -0.05716 -0.02431 -0.0582 -0.02523 C -0.06041 -0.02755 -0.06471 -0.0331 -0.06471 -0.03287 C -0.0651 -0.03519 -0.06536 -0.03727 -0.06588 -0.03912 C -0.0664 -0.04121 -0.06757 -0.04283 -0.06809 -0.04491 C -0.06861 -0.04746 -0.06875 -0.05023 -0.06914 -0.05278 C -0.06953 -0.05949 -0.06966 -0.06597 -0.07031 -0.07246 C -0.07122 -0.08287 -0.07447 -0.07755 -0.07031 -0.09421 C -0.06979 -0.09607 -0.06796 -0.09514 -0.06692 -0.09607 C -0.06653 -0.09653 -0.06627 -0.09746 -0.06588 -0.09792 L -0.06914 -0.09607 " pathEditMode="relative" rAng="0" ptsTypes="AAAAAAAAAAAAAA">
                                      <p:cBhvr>
                                        <p:cTn id="7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49" y="-42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000"/>
                            </p:stCondLst>
                            <p:childTnLst>
                              <p:par>
                                <p:cTn id="7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2" grpId="0"/>
      <p:bldP spid="4" grpId="0"/>
      <p:bldP spid="20" grpId="0"/>
      <p:bldP spid="23" grpId="0"/>
      <p:bldP spid="24" grpId="0"/>
      <p:bldP spid="27" grpId="0"/>
      <p:bldP spid="27" grpId="1"/>
      <p:bldP spid="28" grpId="0"/>
      <p:bldP spid="28" grpId="1"/>
      <p:bldP spid="29" grpId="0"/>
      <p:bldP spid="31" grpId="0"/>
      <p:bldP spid="31" grpId="1"/>
      <p:bldP spid="32" grpId="0"/>
      <p:bldP spid="33" grpId="0"/>
      <p:bldP spid="34" grpId="0"/>
      <p:bldP spid="3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061EC9B7-0F1C-46A3-B2A3-9581E67A2AC4}"/>
                  </a:ext>
                </a:extLst>
              </p:cNvPr>
              <p:cNvSpPr txBox="1"/>
              <p:nvPr/>
            </p:nvSpPr>
            <p:spPr>
              <a:xfrm>
                <a:off x="243841" y="490032"/>
                <a:ext cx="11713028" cy="500778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85725"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800" b="1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II. 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PHƯƠNG TRÌNH TỔNG QUÁT CỦA MẶT PHẲNG</a:t>
                </a:r>
                <a:endParaRPr lang="en-US" sz="2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171450"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* </a:t>
                </a:r>
                <a:r>
                  <a:rPr lang="en-US" sz="2800" u="sng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2800" u="sng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u="sng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2800" u="sng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u="sng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tổng</a:t>
                </a:r>
                <a:r>
                  <a:rPr lang="en-US" sz="2800" u="sng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u="sng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quát</a:t>
                </a:r>
                <a:r>
                  <a:rPr lang="en-US" sz="2800" u="sng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mặt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phẳng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 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80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Ax</m:t>
                    </m:r>
                    <m:r>
                      <a:rPr lang="en-US" sz="280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𝐵𝑦</m:t>
                    </m:r>
                    <m:r>
                      <a:rPr lang="en-US" sz="280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𝐶𝑧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𝐷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=0</m:t>
                    </m:r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endParaRPr lang="en-US" sz="2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171450"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trong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đó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𝐴</m:t>
                        </m:r>
                      </m:e>
                      <m:sup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sSup>
                      <m:sSupPr>
                        <m:ctrlP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𝐵</m:t>
                        </m:r>
                      </m:e>
                      <m:sup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sSup>
                      <m:sSupPr>
                        <m:ctrlP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𝐶</m:t>
                        </m:r>
                      </m:e>
                      <m:sup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≠0</m:t>
                    </m:r>
                  </m:oMath>
                </a14:m>
                <a:endParaRPr lang="en-US" sz="2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171450"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fr-FR" sz="2800" b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171450"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2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Nhận</a:t>
                </a:r>
                <a:r>
                  <a:rPr lang="fr-FR" sz="2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xét</a:t>
                </a:r>
                <a:r>
                  <a:rPr lang="fr-FR" sz="2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  <a:endParaRPr lang="en-US" sz="2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a) (P):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fr-FR" sz="280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Ax</m:t>
                    </m:r>
                    <m:r>
                      <a:rPr lang="fr-FR" sz="280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𝐵𝑦</m:t>
                    </m:r>
                    <m:r>
                      <a:rPr lang="fr-FR" sz="280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𝐶𝑧</m:t>
                    </m:r>
                    <m:r>
                      <a:rPr lang="fr-FR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𝐷</m:t>
                    </m:r>
                    <m:r>
                      <a:rPr lang="fr-FR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=0</m:t>
                    </m:r>
                  </m:oMath>
                </a14:m>
                <a:r>
                  <a:rPr lang="fr-FR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</a:t>
                </a:r>
                <a:r>
                  <a:rPr lang="fr-FR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(P) </a:t>
                </a:r>
                <a:r>
                  <a:rPr lang="fr-FR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fr-FR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:r>
                  <a:rPr lang="fr-FR" sz="28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VTPT là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8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8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e>
                    </m:acc>
                    <m:r>
                      <a:rPr lang="fr-FR" sz="2800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=(</m:t>
                    </m:r>
                    <m:r>
                      <a:rPr lang="en-US" sz="2800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fr-FR" sz="2800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;</m:t>
                    </m:r>
                    <m:r>
                      <a:rPr lang="en-US" sz="2800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fr-FR" sz="2800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;</m:t>
                    </m:r>
                    <m:r>
                      <a:rPr lang="en-US" sz="2800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𝐶</m:t>
                    </m:r>
                    <m:r>
                      <a:rPr lang="fr-FR" sz="2800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fr-FR" sz="28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pPr marL="0"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28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Ví</a:t>
                </a:r>
                <a:r>
                  <a:rPr lang="fr-FR" sz="28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dụ</a:t>
                </a:r>
                <a:r>
                  <a:rPr lang="fr-FR" sz="28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 </a:t>
                </a:r>
                <a:r>
                  <a:rPr lang="fr-FR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(P):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800" b="0" i="0" smtClean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2</m:t>
                    </m:r>
                    <m:r>
                      <m:rPr>
                        <m:nor/>
                      </m:rPr>
                      <a:rPr lang="fr-FR" sz="280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  <m:r>
                      <a:rPr lang="en-US" sz="2800" b="0" i="1" smtClean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−3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fr-FR" sz="280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sz="2800" b="0" i="1" smtClean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5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𝑧</m:t>
                    </m:r>
                    <m:r>
                      <a:rPr lang="fr-FR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sz="2800" b="0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1</m:t>
                    </m:r>
                    <m:r>
                      <a:rPr lang="fr-FR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=0</m:t>
                    </m:r>
                  </m:oMath>
                </a14:m>
                <a:r>
                  <a:rPr lang="fr-FR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</a:t>
                </a:r>
                <a:r>
                  <a:rPr lang="fr-FR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(P) </a:t>
                </a:r>
                <a:r>
                  <a:rPr lang="fr-FR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fr-FR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:r>
                  <a:rPr lang="fr-FR" sz="28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VTPT là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8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8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e>
                    </m:acc>
                    <m:r>
                      <a:rPr lang="fr-FR" sz="2800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=(</m:t>
                    </m:r>
                    <m:r>
                      <a:rPr lang="en-US" sz="2800" b="0" i="1" smtClean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2</m:t>
                    </m:r>
                    <m:r>
                      <a:rPr lang="fr-FR" sz="2800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;</m:t>
                    </m:r>
                    <m:r>
                      <a:rPr lang="en-US" sz="2800" b="0" i="1" smtClean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−3</m:t>
                    </m:r>
                    <m:r>
                      <a:rPr lang="fr-FR" sz="2800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;</m:t>
                    </m:r>
                    <m:r>
                      <a:rPr lang="en-US" sz="2800" b="0" i="1" smtClean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5</m:t>
                    </m:r>
                    <m:r>
                      <a:rPr lang="fr-FR" sz="2800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fr-FR" sz="28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US" sz="2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</a:t>
                </a:r>
              </a:p>
              <a:p>
                <a:pPr marL="0"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b) </a:t>
                </a:r>
                <a:r>
                  <a:rPr lang="fr-FR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fr-FR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fr-FR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fr-FR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(P) qua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𝑀</m:t>
                        </m:r>
                      </m:e>
                      <m:sub>
                        <m:r>
                          <a:rPr lang="fr-FR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0</m:t>
                        </m:r>
                      </m:sub>
                    </m:sSub>
                    <m:r>
                      <a:rPr lang="fr-FR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(</m:t>
                    </m:r>
                    <m:sSub>
                      <m:sSubPr>
                        <m:ctrlP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fr-FR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0</m:t>
                        </m:r>
                      </m:sub>
                    </m:sSub>
                    <m:r>
                      <a:rPr lang="fr-FR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;</m:t>
                    </m:r>
                    <m:sSub>
                      <m:sSubPr>
                        <m:ctrlP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</m:e>
                      <m:sub>
                        <m:r>
                          <a:rPr lang="fr-FR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0</m:t>
                        </m:r>
                      </m:sub>
                    </m:sSub>
                    <m:r>
                      <a:rPr lang="fr-FR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;</m:t>
                    </m:r>
                    <m:sSub>
                      <m:sSubPr>
                        <m:ctrlP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𝑧</m:t>
                        </m:r>
                      </m:e>
                      <m:sub>
                        <m:r>
                          <a:rPr lang="fr-FR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0</m:t>
                        </m:r>
                      </m:sub>
                    </m:sSub>
                    <m:r>
                      <a:rPr lang="fr-FR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fr-FR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fr-FR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fr-FR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VTPT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e>
                    </m:acc>
                    <m:r>
                      <a:rPr lang="fr-FR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=(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fr-FR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;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fr-FR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;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𝐶</m:t>
                    </m:r>
                    <m:r>
                      <a:rPr lang="fr-FR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fr-FR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là:</a:t>
                </a:r>
                <a:endParaRPr lang="en-US" sz="2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ctr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 xmlns:m="http://schemas.openxmlformats.org/officeDocument/2006/math">
                    <m:r>
                      <a:rPr lang="en-US" sz="2800" b="1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𝑨</m:t>
                    </m:r>
                    <m:r>
                      <a:rPr lang="fr-FR" sz="2800" b="1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a:rPr lang="en-US" sz="2800" b="1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𝒙</m:t>
                    </m:r>
                    <m:r>
                      <a:rPr lang="fr-FR" sz="2800" b="1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</m:t>
                    </m:r>
                    <m:sSub>
                      <m:sSubPr>
                        <m:ctrlPr>
                          <a:rPr lang="en-US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𝒙</m:t>
                        </m:r>
                      </m:e>
                      <m:sub>
                        <m:r>
                          <a:rPr lang="fr-FR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𝟎</m:t>
                        </m:r>
                      </m:sub>
                    </m:sSub>
                    <m:r>
                      <a:rPr lang="fr-FR" sz="2800" b="1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)+</m:t>
                    </m:r>
                    <m:r>
                      <a:rPr lang="en-US" sz="2800" b="1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𝑩</m:t>
                    </m:r>
                    <m:r>
                      <a:rPr lang="fr-FR" sz="2800" b="1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a:rPr lang="en-US" sz="2800" b="1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𝒚</m:t>
                    </m:r>
                    <m:r>
                      <a:rPr lang="fr-FR" sz="2800" b="1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</m:t>
                    </m:r>
                    <m:sSub>
                      <m:sSubPr>
                        <m:ctrlPr>
                          <a:rPr lang="en-US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𝒚</m:t>
                        </m:r>
                      </m:e>
                      <m:sub>
                        <m:r>
                          <a:rPr lang="fr-FR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𝟎</m:t>
                        </m:r>
                      </m:sub>
                    </m:sSub>
                    <m:r>
                      <a:rPr lang="fr-FR" sz="2800" b="1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)+</m:t>
                    </m:r>
                    <m:r>
                      <a:rPr lang="en-US" sz="2800" b="1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𝑪</m:t>
                    </m:r>
                    <m:r>
                      <a:rPr lang="fr-FR" sz="2800" b="1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a:rPr lang="en-US" sz="2800" b="1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𝒛</m:t>
                    </m:r>
                    <m:r>
                      <a:rPr lang="fr-FR" sz="2800" b="1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</m:t>
                    </m:r>
                    <m:sSub>
                      <m:sSubPr>
                        <m:ctrlPr>
                          <a:rPr lang="en-US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𝒛</m:t>
                        </m:r>
                      </m:e>
                      <m:sub>
                        <m:r>
                          <a:rPr lang="fr-FR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𝟎</m:t>
                        </m:r>
                      </m:sub>
                    </m:sSub>
                    <m:r>
                      <a:rPr lang="fr-FR" sz="2800" b="1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)=</m:t>
                    </m:r>
                    <m:r>
                      <a:rPr lang="fr-FR" sz="2800" b="1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𝟎</m:t>
                    </m:r>
                  </m:oMath>
                </a14:m>
                <a:r>
                  <a:rPr lang="fr-FR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US" sz="2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061EC9B7-0F1C-46A3-B2A3-9581E67A2AC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3841" y="490032"/>
                <a:ext cx="11713028" cy="5007781"/>
              </a:xfrm>
              <a:prstGeom prst="rect">
                <a:avLst/>
              </a:prstGeom>
              <a:blipFill>
                <a:blip r:embed="rId2"/>
                <a:stretch>
                  <a:fillRect l="-1041" t="-730" b="-24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029823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B3D38B95-FA79-42C5-A474-293EA73B13C3}"/>
                  </a:ext>
                </a:extLst>
              </p:cNvPr>
              <p:cNvSpPr txBox="1"/>
              <p:nvPr/>
            </p:nvSpPr>
            <p:spPr>
              <a:xfrm>
                <a:off x="348342" y="225614"/>
                <a:ext cx="11843657" cy="498822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R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2800" b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DẠNG 1:Phương </a:t>
                </a:r>
                <a:r>
                  <a:rPr lang="fr-FR" sz="28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pháp</a:t>
                </a:r>
                <a:r>
                  <a:rPr lang="fr-FR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viết</a:t>
                </a:r>
                <a:r>
                  <a:rPr lang="fr-FR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fr-FR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fr-FR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mặt</a:t>
                </a:r>
                <a:r>
                  <a:rPr lang="fr-FR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phẳng</a:t>
                </a:r>
                <a:r>
                  <a:rPr lang="fr-FR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</a:t>
                </a:r>
                <a:r>
                  <a:rPr lang="fr-FR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qua 3 </a:t>
                </a:r>
                <a:r>
                  <a:rPr lang="fr-FR" sz="28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điểm</a:t>
                </a:r>
                <a:r>
                  <a:rPr lang="fr-FR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A ;B ;C </a:t>
                </a:r>
                <a:endParaRPr lang="en-US" sz="2800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914400" marR="0" algn="just">
                  <a:lnSpc>
                    <a:spcPct val="115000"/>
                  </a:lnSpc>
                  <a:spcBef>
                    <a:spcPts val="300"/>
                  </a:spcBef>
                  <a:spcAft>
                    <a:spcPts val="0"/>
                  </a:spcAft>
                </a:pPr>
                <a:r>
                  <a:rPr lang="fr-FR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( </a:t>
                </a:r>
                <a:r>
                  <a:rPr lang="fr-FR" sz="28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hay</a:t>
                </a:r>
                <a:r>
                  <a:rPr lang="fr-FR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fr-FR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fr-FR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mặt</a:t>
                </a:r>
                <a:r>
                  <a:rPr lang="fr-FR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phẳng</a:t>
                </a:r>
                <a:r>
                  <a:rPr lang="fr-FR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(ABC))</a:t>
                </a:r>
                <a:endParaRPr lang="en-US" sz="2800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2800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Bước</a:t>
                </a:r>
                <a:r>
                  <a:rPr lang="fr-FR" sz="28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1 </a:t>
                </a:r>
                <a:r>
                  <a:rPr lang="fr-FR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 </a:t>
                </a:r>
                <a:r>
                  <a:rPr lang="fr-FR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Tìm</a:t>
                </a:r>
                <a:r>
                  <a:rPr lang="fr-FR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tọa</a:t>
                </a:r>
                <a:r>
                  <a:rPr lang="fr-FR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độ</a:t>
                </a:r>
                <a:r>
                  <a:rPr lang="fr-FR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các</a:t>
                </a:r>
                <a:r>
                  <a:rPr lang="fr-FR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vectơ</a:t>
                </a:r>
                <a:r>
                  <a:rPr lang="fr-FR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  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  <m:r>
                      <a:rPr lang="fr-FR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;</m:t>
                    </m:r>
                    <m:acc>
                      <m:accPr>
                        <m:chr m:val="⃗"/>
                        <m:ctrlP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fr-FR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𝐴𝐶</m:t>
                        </m:r>
                      </m:e>
                    </m:acc>
                  </m:oMath>
                </a14:m>
                <a:r>
                  <a:rPr lang="fr-FR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;</a:t>
                </a:r>
                <a:r>
                  <a:rPr lang="fr-FR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hoặc</a:t>
                </a:r>
                <a:r>
                  <a:rPr lang="fr-FR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  <m:r>
                      <a:rPr lang="fr-FR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;</m:t>
                    </m:r>
                    <m:acc>
                      <m:accPr>
                        <m:chr m:val="⃗"/>
                        <m:ctrlP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𝐵𝐶</m:t>
                        </m:r>
                      </m:e>
                    </m:acc>
                  </m:oMath>
                </a14:m>
                <a:endParaRPr lang="en-US" sz="2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Suy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ra VTPT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e>
                    </m:acc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800" b="0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acc>
                          <m:accPr>
                            <m:chr m:val="⃗"/>
                            <m:ctrlP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𝐴𝐵</m:t>
                            </m:r>
                          </m:e>
                        </m:acc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;</m:t>
                        </m:r>
                        <m:acc>
                          <m:accPr>
                            <m:chr m:val="⃗"/>
                            <m:ctrlP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𝐴𝐶</m:t>
                            </m:r>
                          </m:e>
                        </m:acc>
                      </m:e>
                    </m:d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800" b="0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…?</m:t>
                    </m:r>
                  </m:oMath>
                </a14:m>
                <a:endParaRPr lang="en-US" sz="2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800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Bước</a:t>
                </a:r>
                <a:r>
                  <a:rPr lang="en-US" sz="28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2:</a:t>
                </a:r>
                <a:endParaRPr lang="en-US" sz="2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mặt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phẳng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(ABC)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sz="2800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Đ</m:t>
                            </m:r>
                            <m:r>
                              <m:rPr>
                                <m:sty m:val="p"/>
                              </m:rPr>
                              <a:rPr lang="en-US" sz="2800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i</m:t>
                            </m:r>
                            <m:r>
                              <a:rPr lang="en-US" sz="2800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US" sz="2800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qua</m:t>
                            </m:r>
                            <m:r>
                              <a:rPr lang="en-US" sz="2800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 đ</m:t>
                            </m:r>
                            <m:r>
                              <m:rPr>
                                <m:sty m:val="p"/>
                              </m:rPr>
                              <a:rPr lang="en-US" sz="2800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i</m:t>
                            </m:r>
                            <m:r>
                              <a:rPr lang="en-US" sz="2800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ể</m:t>
                            </m:r>
                            <m:r>
                              <m:rPr>
                                <m:sty m:val="p"/>
                              </m:rPr>
                              <a:rPr lang="en-US" sz="2800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m</m:t>
                            </m:r>
                            <m:r>
                              <a:rPr lang="en-US" sz="2800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  </m:t>
                            </m:r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𝐴</m:t>
                            </m:r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h𝑜</m:t>
                            </m:r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ặ</m:t>
                            </m:r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𝑐</m:t>
                            </m:r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𝐶</m:t>
                            </m:r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h𝑜</m:t>
                            </m:r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ặ</m:t>
                            </m:r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𝑐</m:t>
                            </m:r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𝐶</m:t>
                            </m:r>
                          </m:e>
                          <m:e>
                            <m:r>
                              <m:rPr>
                                <m:sty m:val="p"/>
                              </m:rPr>
                              <a:rPr lang="en-US" sz="2800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C</m:t>
                            </m:r>
                            <m:r>
                              <a:rPr lang="en-US" sz="2800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ó </m:t>
                            </m:r>
                            <m:r>
                              <m:rPr>
                                <m:sty m:val="p"/>
                              </m:rPr>
                              <a:rPr lang="en-US" sz="2800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VTPT</m:t>
                            </m:r>
                            <m:r>
                              <a:rPr lang="en-US" sz="2800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acc>
                              <m:accPr>
                                <m:chr m:val="⃗"/>
                                <m:ctrlPr>
                                  <a:rPr lang="en-US" sz="28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28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𝑛</m:t>
                                </m:r>
                              </m:e>
                            </m:acc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=</m:t>
                            </m:r>
                            <m:d>
                              <m:dPr>
                                <m:begChr m:val="["/>
                                <m:endChr m:val="]"/>
                                <m:ctrlPr>
                                  <a:rPr lang="en-US" sz="28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2800" b="0" i="1" smtClean="0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 </m:t>
                                </m:r>
                                <m:acc>
                                  <m:accPr>
                                    <m:chr m:val="⃗"/>
                                    <m:ctrlPr>
                                      <a:rPr lang="en-US" sz="2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sz="2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𝐴𝐵</m:t>
                                    </m:r>
                                  </m:e>
                                </m:acc>
                                <m:r>
                                  <a:rPr lang="en-US" sz="28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;</m:t>
                                </m:r>
                                <m:acc>
                                  <m:accPr>
                                    <m:chr m:val="⃗"/>
                                    <m:ctrlPr>
                                      <a:rPr lang="en-US" sz="2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sz="2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𝐴𝐶</m:t>
                                    </m:r>
                                  </m:e>
                                </m:acc>
                              </m:e>
                            </m:d>
                            <m:r>
                              <a:rPr lang="en-US" sz="2800" b="0" i="1" smtClean="0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=</m:t>
                            </m:r>
                          </m:e>
                        </m:eqArr>
                      </m:e>
                    </m:d>
                  </m:oMath>
                </a14:m>
                <a:endParaRPr lang="en-US" sz="2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>
                          <a:solidFill>
                            <a:srgbClr val="FF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𝐴</m:t>
                      </m:r>
                      <m:d>
                        <m:dPr>
                          <m:ctrlPr>
                            <a:rPr lang="en-US" sz="2800" i="1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800" i="1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en-US" sz="2800" i="1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280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280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sub>
                          </m:sSub>
                        </m:e>
                      </m:d>
                      <m:r>
                        <a:rPr lang="en-US" sz="2800" i="1">
                          <a:solidFill>
                            <a:srgbClr val="FF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2800" i="1">
                          <a:solidFill>
                            <a:srgbClr val="FF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𝐵</m:t>
                      </m:r>
                      <m:d>
                        <m:dPr>
                          <m:ctrlPr>
                            <a:rPr lang="en-US" sz="2800" i="1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800" i="1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𝑦</m:t>
                          </m:r>
                          <m:r>
                            <a:rPr lang="en-US" sz="2800" i="1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280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en-US" sz="280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sub>
                          </m:sSub>
                        </m:e>
                      </m:d>
                      <m:r>
                        <a:rPr lang="en-US" sz="2800" i="1">
                          <a:solidFill>
                            <a:srgbClr val="FF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2800" i="1">
                          <a:solidFill>
                            <a:srgbClr val="FF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𝐶</m:t>
                      </m:r>
                      <m:d>
                        <m:dPr>
                          <m:ctrlPr>
                            <a:rPr lang="en-US" sz="2800" i="1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800" i="1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𝑧</m:t>
                          </m:r>
                          <m:r>
                            <a:rPr lang="en-US" sz="2800" i="1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280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𝑧</m:t>
                              </m:r>
                            </m:e>
                            <m:sub>
                              <m:r>
                                <a:rPr lang="en-US" sz="280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sub>
                          </m:sSub>
                        </m:e>
                      </m:d>
                      <m:r>
                        <a:rPr lang="en-US" sz="2800" i="1">
                          <a:solidFill>
                            <a:srgbClr val="FF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=0</m:t>
                      </m:r>
                    </m:oMath>
                  </m:oMathPara>
                </a14:m>
                <a:endParaRPr lang="en-US" sz="2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Khai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triển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đưa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về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dạng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tổng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quát</a:t>
                </a:r>
                <a:endParaRPr lang="en-US" sz="2800" dirty="0"/>
              </a:p>
            </p:txBody>
          </p:sp>
        </mc:Choice>
        <mc:Fallback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B3D38B95-FA79-42C5-A474-293EA73B13C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8342" y="225614"/>
                <a:ext cx="11843657" cy="4988225"/>
              </a:xfrm>
              <a:prstGeom prst="rect">
                <a:avLst/>
              </a:prstGeom>
              <a:blipFill>
                <a:blip r:embed="rId2"/>
                <a:stretch>
                  <a:fillRect l="-1029" t="-733" b="-2323"/>
                </a:stretch>
              </a:blipFill>
            </p:spPr>
            <p:txBody>
              <a:bodyPr/>
              <a:lstStyle/>
              <a:p>
                <a:r>
                  <a:rPr lang="en-SG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4527898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30D95F91-27F6-48E9-8F15-6045AF3A6974}"/>
              </a:ext>
            </a:extLst>
          </p:cNvPr>
          <p:cNvCxnSpPr/>
          <p:nvPr/>
        </p:nvCxnSpPr>
        <p:spPr>
          <a:xfrm>
            <a:off x="618309" y="1379480"/>
            <a:ext cx="9805851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FBE5800E-9C46-4263-82A2-0B590EF9FFEB}"/>
                  </a:ext>
                </a:extLst>
              </p:cNvPr>
              <p:cNvSpPr txBox="1"/>
              <p:nvPr/>
            </p:nvSpPr>
            <p:spPr>
              <a:xfrm>
                <a:off x="618309" y="0"/>
                <a:ext cx="10241280" cy="13709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l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540385" algn="l"/>
                    <a:tab pos="1350645" algn="l"/>
                  </a:tabLst>
                </a:pPr>
                <a:r>
                  <a:rPr lang="en-US" sz="24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Ví</a:t>
                </a:r>
                <a:r>
                  <a:rPr lang="en-US" sz="2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dụ</a:t>
                </a:r>
                <a:r>
                  <a:rPr lang="en-US" sz="2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1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Trong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hệ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trục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tọa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độ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𝑶𝒙𝒚𝒛</m:t>
                    </m:r>
                  </m:oMath>
                </a14:m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cho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các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điểm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endParaRPr lang="en-US" sz="2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228600" marR="0" algn="l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540385" algn="l"/>
                    <a:tab pos="1350645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𝑨</m:t>
                      </m:r>
                      <m:r>
                        <a:rPr lang="en-US" sz="24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( −</m:t>
                      </m:r>
                      <m:r>
                        <a:rPr lang="en-US" sz="24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𝟏</m:t>
                      </m:r>
                      <m:r>
                        <a:rPr lang="en-US" sz="24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; </m:t>
                      </m:r>
                      <m:r>
                        <a:rPr lang="en-US" sz="24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𝟑</m:t>
                      </m:r>
                      <m:r>
                        <a:rPr lang="en-US" sz="24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;</m:t>
                      </m:r>
                      <m:r>
                        <a:rPr lang="en-US" sz="24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𝟐</m:t>
                      </m:r>
                      <m:r>
                        <a:rPr lang="en-US" sz="24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); </m:t>
                      </m:r>
                      <m:r>
                        <a:rPr lang="en-US" sz="24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𝑩</m:t>
                      </m:r>
                      <m:r>
                        <a:rPr lang="en-US" sz="24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(</m:t>
                      </m:r>
                      <m:r>
                        <a:rPr lang="en-US" sz="24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𝟐</m:t>
                      </m:r>
                      <m:r>
                        <a:rPr lang="en-US" sz="24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; −</m:t>
                      </m:r>
                      <m:r>
                        <a:rPr lang="en-US" sz="24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𝟓</m:t>
                      </m:r>
                      <m:r>
                        <a:rPr lang="en-US" sz="24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;−</m:t>
                      </m:r>
                      <m:r>
                        <a:rPr lang="en-US" sz="24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𝟒</m:t>
                      </m:r>
                      <m:r>
                        <a:rPr lang="en-US" sz="24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); </m:t>
                      </m:r>
                      <m:r>
                        <a:rPr lang="en-US" sz="24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𝑪</m:t>
                      </m:r>
                      <m:r>
                        <a:rPr lang="en-US" sz="24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(−</m:t>
                      </m:r>
                      <m:r>
                        <a:rPr lang="en-US" sz="24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𝟐</m:t>
                      </m:r>
                      <m:r>
                        <a:rPr lang="en-US" sz="24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; </m:t>
                      </m:r>
                      <m:r>
                        <a:rPr lang="en-US" sz="24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𝟏</m:t>
                      </m:r>
                      <m:r>
                        <a:rPr lang="en-US" sz="24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;</m:t>
                      </m:r>
                      <m:r>
                        <a:rPr lang="en-US" sz="24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𝟑</m:t>
                      </m:r>
                      <m:r>
                        <a:rPr lang="en-US" sz="24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).</m:t>
                      </m:r>
                    </m:oMath>
                  </m:oMathPara>
                </a14:m>
                <a:endParaRPr lang="en-US" sz="2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685800" marR="0" algn="just">
                  <a:lnSpc>
                    <a:spcPct val="115000"/>
                  </a:lnSpc>
                  <a:spcBef>
                    <a:spcPts val="300"/>
                  </a:spcBef>
                  <a:spcAft>
                    <a:spcPts val="0"/>
                  </a:spcAft>
                  <a:tabLst>
                    <a:tab pos="685800" algn="l"/>
                    <a:tab pos="1208405" algn="l"/>
                    <a:tab pos="1350645" algn="l"/>
                    <a:tab pos="3108960" algn="ctr"/>
                  </a:tabLst>
                </a:pP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Viết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mặt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phẳng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qua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ba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điểm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A; B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và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C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;</a:t>
                </a:r>
                <a:endParaRPr lang="en-US" sz="2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FBE5800E-9C46-4263-82A2-0B590EF9FFE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8309" y="0"/>
                <a:ext cx="10241280" cy="1370953"/>
              </a:xfrm>
              <a:prstGeom prst="rect">
                <a:avLst/>
              </a:prstGeom>
              <a:blipFill>
                <a:blip r:embed="rId2"/>
                <a:stretch>
                  <a:fillRect l="-893" t="-1778" b="-9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331F3710-4179-4A56-B3F9-F755BAEC1AA3}"/>
                  </a:ext>
                </a:extLst>
              </p:cNvPr>
              <p:cNvSpPr txBox="1"/>
              <p:nvPr/>
            </p:nvSpPr>
            <p:spPr>
              <a:xfrm>
                <a:off x="618308" y="1299422"/>
                <a:ext cx="10171611" cy="505914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15000"/>
                  </a:lnSpc>
                  <a:spcBef>
                    <a:spcPts val="300"/>
                  </a:spcBef>
                  <a:spcAft>
                    <a:spcPts val="0"/>
                  </a:spcAft>
                </a:pPr>
                <a:r>
                  <a:rPr lang="fr-FR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Giải</a:t>
                </a:r>
                <a:endParaRPr lang="en-US" sz="2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2400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Bước</a:t>
                </a:r>
                <a:r>
                  <a:rPr lang="fr-FR" sz="24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1: </a:t>
                </a:r>
                <a:endParaRPr lang="en-US" sz="2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        Ta </a:t>
                </a:r>
                <a:r>
                  <a:rPr lang="fr-FR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fr-FR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  <m:r>
                      <a:rPr lang="fr-FR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fr-FR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3; −8; −6</m:t>
                        </m:r>
                      </m:e>
                    </m:d>
                  </m:oMath>
                </a14:m>
                <a:endParaRPr lang="en-US" sz="2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                 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𝐴𝐶</m:t>
                        </m:r>
                      </m:e>
                    </m:acc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−1; −2; 1</m:t>
                        </m:r>
                      </m:e>
                    </m:d>
                  </m:oMath>
                </a14:m>
                <a:endParaRPr lang="en-US" sz="2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Suy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ra VTPT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e>
                    </m:acc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400" b="0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acc>
                          <m:accPr>
                            <m:chr m:val="⃗"/>
                            <m:ctrlPr>
                              <a:rPr lang="en-US" sz="2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2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𝐴𝐵</m:t>
                            </m:r>
                          </m:e>
                        </m:acc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;</m:t>
                        </m:r>
                        <m:acc>
                          <m:accPr>
                            <m:chr m:val="⃗"/>
                            <m:ctrlPr>
                              <a:rPr lang="en-US" sz="2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2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𝐴𝐶</m:t>
                            </m:r>
                          </m:e>
                        </m:acc>
                      </m:e>
                    </m:d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−20;3; −14</m:t>
                        </m:r>
                      </m:e>
                    </m:d>
                  </m:oMath>
                </a14:m>
                <a:endParaRPr lang="en-US" sz="2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400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Bước</a:t>
                </a:r>
                <a:r>
                  <a:rPr lang="en-US" sz="24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2:</a:t>
                </a:r>
                <a:endParaRPr lang="en-US" sz="2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mặt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phẳng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(ABC)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2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sz="2400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Đ</m:t>
                            </m:r>
                            <m:r>
                              <m:rPr>
                                <m:sty m:val="p"/>
                              </m:rPr>
                              <a:rPr lang="en-US" sz="2400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i</m:t>
                            </m:r>
                            <m:r>
                              <a:rPr lang="en-US" sz="2400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US" sz="2400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qua</m:t>
                            </m:r>
                            <m:r>
                              <a:rPr lang="en-US" sz="2400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 đ</m:t>
                            </m:r>
                            <m:r>
                              <m:rPr>
                                <m:sty m:val="p"/>
                              </m:rPr>
                              <a:rPr lang="en-US" sz="2400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i</m:t>
                            </m:r>
                            <m:r>
                              <a:rPr lang="en-US" sz="2400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ể</m:t>
                            </m:r>
                            <m:r>
                              <m:rPr>
                                <m:sty m:val="p"/>
                              </m:rPr>
                              <a:rPr lang="en-US" sz="2400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m</m:t>
                            </m:r>
                            <m:r>
                              <a:rPr lang="en-US" sz="2400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  </m:t>
                            </m:r>
                            <m:r>
                              <a:rPr lang="en-US" sz="2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𝐴</m:t>
                            </m:r>
                            <m:r>
                              <a:rPr lang="en-US" sz="2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( −1; 3;2)</m:t>
                            </m:r>
                          </m:e>
                          <m:e>
                            <m:r>
                              <m:rPr>
                                <m:sty m:val="p"/>
                              </m:rPr>
                              <a:rPr lang="en-US" sz="2400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C</m:t>
                            </m:r>
                            <m:r>
                              <a:rPr lang="en-US" sz="2400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ó </m:t>
                            </m:r>
                            <m:r>
                              <m:rPr>
                                <m:sty m:val="p"/>
                              </m:rPr>
                              <a:rPr lang="en-US" sz="2400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VTPT</m:t>
                            </m:r>
                            <m:r>
                              <a:rPr lang="en-US" sz="2400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acc>
                              <m:accPr>
                                <m:chr m:val="⃗"/>
                                <m:ctrlPr>
                                  <a:rPr lang="en-US" sz="24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24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𝑛</m:t>
                                </m:r>
                              </m:e>
                            </m:acc>
                            <m:r>
                              <a:rPr lang="en-US" sz="2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=</m:t>
                            </m:r>
                            <m:d>
                              <m:dPr>
                                <m:ctrlPr>
                                  <a:rPr lang="en-US" sz="24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24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−20;3; −14</m:t>
                                </m:r>
                              </m:e>
                            </m:d>
                          </m:e>
                        </m:eqArr>
                      </m:e>
                    </m:d>
                  </m:oMath>
                </a14:m>
                <a:endParaRPr lang="en-US" sz="2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solidFill>
                            <a:srgbClr val="FF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𝐴</m:t>
                      </m:r>
                      <m:d>
                        <m:dPr>
                          <m:ctrlPr>
                            <a:rPr lang="en-US" sz="2400" i="1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en-US" sz="2400" i="1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240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240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sub>
                          </m:sSub>
                        </m:e>
                      </m:d>
                      <m:r>
                        <a:rPr lang="en-US" sz="2400" i="1">
                          <a:solidFill>
                            <a:srgbClr val="FF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2400" i="1">
                          <a:solidFill>
                            <a:srgbClr val="FF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𝐵</m:t>
                      </m:r>
                      <m:d>
                        <m:dPr>
                          <m:ctrlPr>
                            <a:rPr lang="en-US" sz="2400" i="1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𝑦</m:t>
                          </m:r>
                          <m:r>
                            <a:rPr lang="en-US" sz="2400" i="1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240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en-US" sz="240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sub>
                          </m:sSub>
                        </m:e>
                      </m:d>
                      <m:r>
                        <a:rPr lang="en-US" sz="2400" i="1">
                          <a:solidFill>
                            <a:srgbClr val="FF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2400" i="1">
                          <a:solidFill>
                            <a:srgbClr val="FF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𝐶</m:t>
                      </m:r>
                      <m:d>
                        <m:dPr>
                          <m:ctrlPr>
                            <a:rPr lang="en-US" sz="2400" i="1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𝑧</m:t>
                          </m:r>
                          <m:r>
                            <a:rPr lang="en-US" sz="2400" i="1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240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𝑧</m:t>
                              </m:r>
                            </m:e>
                            <m:sub>
                              <m:r>
                                <a:rPr lang="en-US" sz="240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sub>
                          </m:sSub>
                        </m:e>
                      </m:d>
                      <m:r>
                        <a:rPr lang="en-US" sz="2400" i="1">
                          <a:solidFill>
                            <a:srgbClr val="FF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=0</m:t>
                      </m:r>
                    </m:oMath>
                  </m:oMathPara>
                </a14:m>
                <a:endParaRPr lang="en-US" sz="2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⟺</m:t>
                      </m:r>
                      <m:r>
                        <a:rPr lang="en-US" sz="2400" i="1" smtClean="0">
                          <a:solidFill>
                            <a:srgbClr val="FF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−20</m:t>
                      </m:r>
                      <m:d>
                        <m:dPr>
                          <m:ctrlP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+1</m:t>
                          </m:r>
                        </m:e>
                      </m:d>
                      <m:r>
                        <a:rPr lang="en-US" sz="24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2400" i="1" smtClean="0">
                          <a:solidFill>
                            <a:srgbClr val="FF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3</m:t>
                      </m:r>
                      <m:d>
                        <m:dPr>
                          <m:ctrlP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𝑦</m:t>
                          </m:r>
                          <m: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−3</m:t>
                          </m:r>
                        </m:e>
                      </m:d>
                      <m:r>
                        <a:rPr lang="en-US" sz="2400" i="1" smtClean="0">
                          <a:solidFill>
                            <a:srgbClr val="FF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−14</m:t>
                      </m:r>
                      <m:d>
                        <m:dPr>
                          <m:ctrlP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𝑧</m:t>
                          </m:r>
                          <m: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−2</m:t>
                          </m:r>
                        </m:e>
                      </m:d>
                      <m:r>
                        <a:rPr lang="en-US" sz="24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=0</m:t>
                      </m:r>
                    </m:oMath>
                  </m:oMathPara>
                </a14:m>
                <a:endParaRPr lang="en-US" sz="2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 marR="0" algn="just">
                  <a:lnSpc>
                    <a:spcPct val="115000"/>
                  </a:lnSpc>
                  <a:spcBef>
                    <a:spcPts val="3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m:t>⟺</m:t>
                      </m:r>
                      <m:r>
                        <a:rPr lang="en-US" sz="24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−20</m:t>
                      </m:r>
                      <m:r>
                        <a:rPr lang="en-US" sz="24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en-US" sz="24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+3</m:t>
                      </m:r>
                      <m:r>
                        <a:rPr lang="en-US" sz="24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𝑦</m:t>
                      </m:r>
                      <m:r>
                        <a:rPr lang="en-US" sz="24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−14</m:t>
                      </m:r>
                      <m:r>
                        <a:rPr lang="en-US" sz="24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𝑧</m:t>
                      </m:r>
                      <m:r>
                        <a:rPr lang="en-US" sz="24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−1=0</m:t>
                      </m:r>
                    </m:oMath>
                  </m:oMathPara>
                </a14:m>
                <a:endParaRPr lang="en-US" sz="2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331F3710-4179-4A56-B3F9-F755BAEC1AA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8308" y="1299422"/>
                <a:ext cx="10171611" cy="5059142"/>
              </a:xfrm>
              <a:prstGeom prst="rect">
                <a:avLst/>
              </a:prstGeom>
              <a:blipFill>
                <a:blip r:embed="rId3"/>
                <a:stretch>
                  <a:fillRect l="-899" t="-4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57049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411513" y="144330"/>
                <a:ext cx="11168208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fr-FR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4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Ví</a:t>
                </a:r>
                <a:r>
                  <a:rPr lang="fr-FR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4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dụ</a:t>
                </a:r>
                <a:r>
                  <a:rPr lang="fr-FR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2 </a:t>
                </a:r>
                <a:r>
                  <a:rPr lang="fr-FR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  <a:r>
                  <a:rPr lang="fr-FR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4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Trong</a:t>
                </a:r>
                <a:r>
                  <a:rPr lang="fr-FR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4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không</a:t>
                </a:r>
                <a:r>
                  <a:rPr lang="fr-FR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4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gian</a:t>
                </a:r>
                <a14:m>
                  <m:oMath xmlns:m="http://schemas.openxmlformats.org/officeDocument/2006/math">
                    <m:r>
                      <a:rPr lang="en-US" sz="2400" b="1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sz="2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𝑶𝒙𝒚𝒛</m:t>
                    </m:r>
                  </m:oMath>
                </a14:m>
                <a:r>
                  <a:rPr lang="fr-FR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4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cho</a:t>
                </a:r>
                <a:r>
                  <a:rPr lang="fr-FR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3 </a:t>
                </a:r>
                <a:r>
                  <a:rPr lang="fr-FR" sz="24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điểm</a:t>
                </a:r>
                <a:r>
                  <a:rPr lang="fr-FR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4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không</a:t>
                </a:r>
                <a:r>
                  <a:rPr lang="fr-FR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4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thẳng</a:t>
                </a:r>
                <a:r>
                  <a:rPr lang="fr-FR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4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hàng</a:t>
                </a:r>
                <a:endParaRPr lang="fr-FR" sz="24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/>
                <a:r>
                  <a:rPr lang="fr-FR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1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𝐀</m:t>
                    </m:r>
                    <m:d>
                      <m:dPr>
                        <m:ctrlPr>
                          <a:rPr lang="en-US" sz="24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1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𝟎</m:t>
                        </m:r>
                        <m:r>
                          <a:rPr lang="en-US" sz="2400" b="1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;</m:t>
                        </m:r>
                        <m:r>
                          <a:rPr lang="en-US" sz="2400" b="1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𝟏</m:t>
                        </m:r>
                        <m:r>
                          <a:rPr lang="en-US" sz="2400" b="1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;</m:t>
                        </m:r>
                        <m:r>
                          <a:rPr lang="en-US" sz="2400" b="1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𝟐</m:t>
                        </m:r>
                      </m:e>
                    </m:d>
                    <m:r>
                      <a:rPr lang="en-US" sz="2400" b="1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 </m:t>
                    </m:r>
                    <m:r>
                      <a:rPr lang="en-US" sz="2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𝑩</m:t>
                    </m:r>
                    <m:d>
                      <m:dPr>
                        <m:ctrlPr>
                          <a:rPr lang="en-US" sz="24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𝟏</m:t>
                        </m:r>
                        <m:r>
                          <a:rPr lang="en-US" sz="24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;−</m:t>
                        </m:r>
                        <m:r>
                          <a:rPr lang="en-US" sz="24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𝟏</m:t>
                        </m:r>
                        <m:r>
                          <a:rPr lang="en-US" sz="24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;</m:t>
                        </m:r>
                        <m:r>
                          <a:rPr lang="en-US" sz="24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𝟏</m:t>
                        </m:r>
                      </m:e>
                    </m:d>
                    <m:r>
                      <a:rPr lang="en-US" sz="2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r>
                      <a:rPr lang="en-US" sz="2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𝑪</m:t>
                    </m:r>
                    <m:d>
                      <m:dPr>
                        <m:ctrlPr>
                          <a:rPr lang="en-US" sz="24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  <m:r>
                          <a:rPr lang="en-US" sz="24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𝟒</m:t>
                        </m:r>
                        <m:r>
                          <a:rPr lang="en-US" sz="24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;</m:t>
                        </m:r>
                        <m:r>
                          <a:rPr lang="en-US" sz="24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𝟑</m:t>
                        </m:r>
                        <m:r>
                          <a:rPr lang="en-US" sz="24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;</m:t>
                        </m:r>
                        <m:r>
                          <a:rPr lang="en-US" sz="24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𝟐</m:t>
                        </m:r>
                      </m:e>
                    </m:d>
                  </m:oMath>
                </a14:m>
                <a:endParaRPr lang="fr-FR" sz="2400" b="1" dirty="0"/>
              </a:p>
              <a:p>
                <a:r>
                  <a:rPr lang="fr-FR" sz="24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Viết</a:t>
                </a:r>
                <a:r>
                  <a:rPr lang="fr-FR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4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fr-FR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4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fr-FR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4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tổng</a:t>
                </a:r>
                <a:r>
                  <a:rPr lang="fr-FR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4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quát</a:t>
                </a:r>
                <a:r>
                  <a:rPr lang="fr-FR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4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fr-FR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4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mặt</a:t>
                </a:r>
                <a:r>
                  <a:rPr lang="fr-FR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4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phẳng</a:t>
                </a:r>
                <a:r>
                  <a:rPr lang="fr-FR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(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𝑨𝑩𝑪</m:t>
                    </m:r>
                  </m:oMath>
                </a14:m>
                <a:r>
                  <a:rPr lang="en-US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1513" y="144330"/>
                <a:ext cx="11168208" cy="1200329"/>
              </a:xfrm>
              <a:prstGeom prst="rect">
                <a:avLst/>
              </a:prstGeom>
              <a:blipFill>
                <a:blip r:embed="rId2"/>
                <a:stretch>
                  <a:fillRect l="-873" t="-4061" b="-1066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566056" y="1655412"/>
                <a:ext cx="10136778" cy="478066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fr-FR" sz="24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Giải:</a:t>
                </a:r>
                <a:r>
                  <a:rPr lang="fr-FR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  <a:p>
                <a:r>
                  <a:rPr lang="fr-FR" sz="2400" dirty="0">
                    <a:solidFill>
                      <a:srgbClr val="00B05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Ta </a:t>
                </a:r>
                <a:r>
                  <a:rPr lang="fr-FR" sz="2400" dirty="0" err="1">
                    <a:solidFill>
                      <a:srgbClr val="00B05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endParaRPr lang="fr-FR" sz="2400" dirty="0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𝐴𝐵</m:t>
                        </m:r>
                      </m:e>
                    </m:acc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=(  1</m:t>
                    </m:r>
                    <m:r>
                      <a:rPr lang="en-US" sz="2400" b="0" i="1" dirty="0" smtClean="0">
                        <a:latin typeface="Cambria Math" panose="02040503050406030204" pitchFamily="18" charset="0"/>
                      </a:rPr>
                      <m:t>;</m:t>
                    </m:r>
                  </m:oMath>
                </a14:m>
                <a:r>
                  <a:rPr lang="en-US" sz="2400" b="0" dirty="0"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fr-FR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fr-FR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;</a:t>
                </a:r>
                <a:r>
                  <a:rPr lang="fr-FR" sz="2400" dirty="0"/>
                  <a:t>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fr-FR" sz="2400" dirty="0"/>
                  <a:t>1</a:t>
                </a:r>
                <a:r>
                  <a:rPr lang="fr-FR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</a:p>
              <a:p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𝐴𝐶</m:t>
                        </m:r>
                      </m:e>
                    </m:acc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−4; 2 ; 0</m:t>
                        </m:r>
                      </m:e>
                    </m:d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fr-FR" sz="24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⇒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𝑉𝑇𝑃𝑇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acc>
                        <m:accPr>
                          <m:chr m:val="⃗"/>
                          <m:ctrlPr>
                            <a:rPr lang="en-US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𝑛</m:t>
                          </m:r>
                        </m:e>
                      </m:acc>
                      <m:r>
                        <a:rPr lang="en-US" sz="24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  <m:acc>
                            <m:accPr>
                              <m:chr m:val="⃗"/>
                              <m:ctrlPr>
                                <a:rPr lang="en-US" sz="24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𝐴𝐵</m:t>
                              </m:r>
                            </m:e>
                          </m:acc>
                          <m:r>
                            <m:rPr>
                              <m:nor/>
                            </m:rPr>
                            <a:rPr lang="fr-FR" sz="2400" i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, </m:t>
                          </m:r>
                          <m:acc>
                            <m:accPr>
                              <m:chr m:val="⃗"/>
                              <m:ctrlPr>
                                <a:rPr lang="en-US" sz="24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𝐴𝐶</m:t>
                              </m:r>
                            </m:e>
                          </m:acc>
                        </m:e>
                      </m:d>
                      <m:r>
                        <a:rPr lang="en-US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  <m:r>
                            <a:rPr lang="en-US" sz="2400" b="0" i="1" dirty="0" smtClean="0">
                              <a:latin typeface="Cambria Math" panose="02040503050406030204" pitchFamily="18" charset="0"/>
                            </a:rPr>
                            <m:t>;4;−6</m:t>
                          </m:r>
                          <m:r>
                            <a:rPr lang="fr-FR" sz="2400" i="1" dirty="0" smtClean="0"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d>
                    </m:oMath>
                  </m:oMathPara>
                </a14:m>
                <a:endParaRPr lang="fr-FR" sz="2400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4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Ph</m:t>
                      </m:r>
                      <m:r>
                        <a:rPr lang="en-US" sz="24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ươ</m:t>
                      </m:r>
                      <m:r>
                        <m:rPr>
                          <m:sty m:val="p"/>
                        </m:rPr>
                        <a:rPr lang="en-US" sz="24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ng</m:t>
                      </m:r>
                      <m:r>
                        <a:rPr lang="en-US" sz="24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24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tr</m:t>
                      </m:r>
                      <m:r>
                        <a:rPr lang="en-US" sz="24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ì</m:t>
                      </m:r>
                      <m:r>
                        <m:rPr>
                          <m:sty m:val="p"/>
                        </m:rPr>
                        <a:rPr lang="en-US" sz="24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nh</m:t>
                      </m:r>
                      <m:r>
                        <a:rPr lang="en-US" sz="24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24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mp</m:t>
                      </m:r>
                      <m:d>
                        <m:dPr>
                          <m:ctrlP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𝛼</m:t>
                          </m:r>
                        </m:e>
                      </m:d>
                      <m:r>
                        <a:rPr lang="en-US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:</m:t>
                      </m:r>
                      <m:d>
                        <m:dPr>
                          <m:begChr m:val="{"/>
                          <m:endChr m:val=""/>
                          <m:ctrlP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sz="2400" i="1" dirty="0">
                                  <a:latin typeface="Cambria Math" panose="02040503050406030204" pitchFamily="18" charset="0"/>
                                </a:rPr>
                                <m:t>Đ</m:t>
                              </m:r>
                              <m:r>
                                <a:rPr lang="en-US" sz="2400" i="1" dirty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sz="2400" i="1" dirty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sz="2400" i="1" dirty="0">
                                  <a:latin typeface="Cambria Math" panose="02040503050406030204" pitchFamily="18" charset="0"/>
                                </a:rPr>
                                <m:t>𝑞𝑢𝑎</m:t>
                              </m:r>
                              <m:r>
                                <a:rPr lang="en-US" sz="240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en-US" sz="240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A</m:t>
                              </m:r>
                              <m:d>
                                <m:d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40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0;1;2</m:t>
                                  </m:r>
                                </m:e>
                              </m:d>
                            </m:e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𝑉𝑇𝑃𝑇</m:t>
                              </m:r>
                              <m:acc>
                                <m:accPr>
                                  <m:chr m:val="⃗"/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𝑛</m:t>
                                  </m:r>
                                </m:e>
                              </m:acc>
                              <m:r>
                                <a:rPr lang="en-US" sz="24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=</m:t>
                              </m:r>
                              <m:d>
                                <m:d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2</m:t>
                                  </m:r>
                                  <m:r>
                                    <a:rPr lang="en-US" sz="2400" i="1" dirty="0">
                                      <a:latin typeface="Cambria Math" panose="02040503050406030204" pitchFamily="18" charset="0"/>
                                    </a:rPr>
                                    <m:t>;4;−6</m:t>
                                  </m:r>
                                  <m:r>
                                    <a:rPr lang="fr-FR" sz="2400" i="1" dirty="0">
                                      <a:latin typeface="Cambria Math" panose="02040503050406030204" pitchFamily="18" charset="0"/>
                                    </a:rPr>
                                    <m:t> </m:t>
                                  </m:r>
                                </m:e>
                              </m:d>
                            </m:e>
                          </m:eqArr>
                        </m:e>
                      </m:d>
                    </m:oMath>
                  </m:oMathPara>
                </a14:m>
                <a:endParaRPr lang="fr-FR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fr-FR" sz="24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  <a:r>
                  <a:rPr lang="en-US" sz="2400" b="1" dirty="0">
                    <a:solidFill>
                      <a:schemeClr val="tx1"/>
                    </a:solidFill>
                  </a:rPr>
                  <a:t>                          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𝑨</m:t>
                    </m:r>
                    <m:d>
                      <m:dPr>
                        <m:ctrlPr>
                          <a:rPr lang="en-US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  <m:r>
                          <a:rPr lang="en-US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sz="24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𝒙</m:t>
                            </m:r>
                          </m:e>
                          <m:sub>
                            <m:r>
                              <a:rPr lang="en-US" sz="24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𝟎</m:t>
                            </m:r>
                          </m:sub>
                        </m:sSub>
                      </m:e>
                    </m:d>
                    <m:r>
                      <a:rPr lang="en-US" sz="2400" b="1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400" b="1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𝑩</m:t>
                    </m:r>
                    <m:d>
                      <m:dPr>
                        <m:ctrlPr>
                          <a:rPr lang="en-US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𝒚</m:t>
                        </m:r>
                        <m:r>
                          <a:rPr lang="en-US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sz="24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𝒚</m:t>
                            </m:r>
                          </m:e>
                          <m:sub>
                            <m:r>
                              <a:rPr lang="en-US" sz="24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𝟎</m:t>
                            </m:r>
                          </m:sub>
                        </m:sSub>
                      </m:e>
                    </m:d>
                    <m:r>
                      <a:rPr lang="en-US" sz="2400" b="1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400" b="1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𝑪</m:t>
                    </m:r>
                    <m:d>
                      <m:dPr>
                        <m:ctrlPr>
                          <a:rPr lang="en-US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𝒛</m:t>
                        </m:r>
                        <m:r>
                          <a:rPr lang="en-US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sz="24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𝒛</m:t>
                            </m:r>
                          </m:e>
                          <m:sub>
                            <m:r>
                              <a:rPr lang="en-US" sz="24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𝟎</m:t>
                            </m:r>
                          </m:sub>
                        </m:sSub>
                      </m:e>
                    </m:d>
                    <m:r>
                      <a:rPr lang="en-US" sz="2400" b="1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𝟎</m:t>
                    </m:r>
                  </m:oMath>
                </a14:m>
                <a:endParaRPr lang="en-US" sz="2400" b="1" dirty="0">
                  <a:solidFill>
                    <a:schemeClr val="tx1"/>
                  </a:solidFill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⟺</m:t>
                      </m:r>
                      <m:r>
                        <a:rPr lang="en-US" sz="24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2</m:t>
                      </m:r>
                      <m:d>
                        <m:dPr>
                          <m:ctrlP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−0</m:t>
                          </m:r>
                        </m:e>
                      </m:d>
                      <m:r>
                        <a:rPr lang="en-US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en-US" sz="24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4</m:t>
                      </m:r>
                      <m:d>
                        <m:dPr>
                          <m:ctrlP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𝑦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−1</m:t>
                          </m:r>
                        </m:e>
                      </m:d>
                      <m:r>
                        <a:rPr lang="en-US" sz="24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−6</m:t>
                      </m:r>
                      <m:d>
                        <m:dPr>
                          <m:ctrlP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𝑧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−2</m:t>
                          </m:r>
                        </m:e>
                      </m:d>
                      <m:r>
                        <a:rPr lang="en-US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US" sz="2400" b="0" i="1" dirty="0">
                  <a:latin typeface="Times New Roman" panose="02020603050405020304" pitchFamily="18" charset="0"/>
                  <a:ea typeface="Cambria Math" panose="02040503050406030204" pitchFamily="18" charset="0"/>
                </a:endParaRPr>
              </a:p>
              <a:p>
                <a:pPr algn="ctr"/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⟺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2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+4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𝑦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−4−6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𝑧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+12=0</m:t>
                    </m:r>
                  </m:oMath>
                </a14:m>
                <a:endParaRPr lang="en-US" sz="2400" i="1" dirty="0">
                  <a:latin typeface="Times New Roman" panose="02020603050405020304" pitchFamily="18" charset="0"/>
                  <a:ea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⟺2</m:t>
                      </m:r>
                      <m:r>
                        <a:rPr lang="en-US" sz="24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𝑥</m:t>
                      </m:r>
                      <m:r>
                        <a:rPr lang="en-US" sz="24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+4</m:t>
                      </m:r>
                      <m:r>
                        <a:rPr lang="en-US" sz="24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𝑦</m:t>
                      </m:r>
                      <m:r>
                        <a:rPr lang="en-US" sz="24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−6</m:t>
                      </m:r>
                      <m:r>
                        <a:rPr lang="en-US" sz="24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𝑧</m:t>
                      </m:r>
                      <m:r>
                        <a:rPr lang="en-US" sz="24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+8=0</m:t>
                      </m:r>
                    </m:oMath>
                  </m:oMathPara>
                </a14:m>
                <a:endPara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/>
                <a:r>
                  <a:rPr lang="en-US" sz="24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Thu </a:t>
                </a:r>
                <a:r>
                  <a:rPr lang="en-US" sz="2400" i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gọn</a:t>
                </a:r>
                <a:r>
                  <a:rPr lang="en-US" sz="24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ta </a:t>
                </a:r>
                <a:r>
                  <a:rPr lang="en-US" sz="2400" i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được</a:t>
                </a:r>
                <a:r>
                  <a:rPr lang="en-US" sz="24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⟺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+2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𝑦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−3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𝑧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+4=0</m:t>
                    </m:r>
                  </m:oMath>
                </a14:m>
                <a:endParaRPr lang="en-US" sz="2400" i="1" dirty="0">
                  <a:latin typeface="Times New Roman" panose="020206030504050203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6056" y="1655412"/>
                <a:ext cx="10136778" cy="4780668"/>
              </a:xfrm>
              <a:prstGeom prst="rect">
                <a:avLst/>
              </a:prstGeom>
              <a:blipFill>
                <a:blip r:embed="rId3"/>
                <a:stretch>
                  <a:fillRect l="-962" t="-1020" b="-20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30D95F91-27F6-48E9-8F15-6045AF3A6974}"/>
              </a:ext>
            </a:extLst>
          </p:cNvPr>
          <p:cNvCxnSpPr/>
          <p:nvPr/>
        </p:nvCxnSpPr>
        <p:spPr>
          <a:xfrm>
            <a:off x="896983" y="1489166"/>
            <a:ext cx="9805851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48094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30D95F91-27F6-48E9-8F15-6045AF3A6974}"/>
              </a:ext>
            </a:extLst>
          </p:cNvPr>
          <p:cNvCxnSpPr/>
          <p:nvPr/>
        </p:nvCxnSpPr>
        <p:spPr>
          <a:xfrm>
            <a:off x="801189" y="1780525"/>
            <a:ext cx="9805851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7E5D2627-7783-4F49-8402-28C83DD66809}"/>
                  </a:ext>
                </a:extLst>
              </p:cNvPr>
              <p:cNvSpPr txBox="1"/>
              <p:nvPr/>
            </p:nvSpPr>
            <p:spPr>
              <a:xfrm>
                <a:off x="174171" y="409572"/>
                <a:ext cx="11216640" cy="13709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l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540385" algn="l"/>
                    <a:tab pos="1350645" algn="l"/>
                  </a:tabLst>
                </a:pPr>
                <a:r>
                  <a:rPr lang="en-US" sz="2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Bài </a:t>
                </a:r>
                <a:r>
                  <a:rPr lang="en-US" sz="24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tập</a:t>
                </a:r>
                <a:r>
                  <a:rPr lang="en-US" sz="2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1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Trong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hệ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trục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tọa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độ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𝑶𝒙𝒚𝒛</m:t>
                    </m:r>
                  </m:oMath>
                </a14:m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cho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các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điểm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endParaRPr lang="en-US" sz="2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228600" marR="0" algn="l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540385" algn="l"/>
                    <a:tab pos="1350645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𝑩</m:t>
                      </m:r>
                      <m:r>
                        <a:rPr lang="en-US" sz="24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( </m:t>
                      </m:r>
                      <m:r>
                        <a:rPr lang="en-US" sz="2400" b="1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𝟑</m:t>
                      </m:r>
                      <m:r>
                        <a:rPr lang="en-US" sz="2400" b="1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;−</m:t>
                      </m:r>
                      <m:r>
                        <a:rPr lang="en-US" sz="2400" b="1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𝟐</m:t>
                      </m:r>
                      <m:r>
                        <a:rPr lang="en-US" sz="2400" b="1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;</m:t>
                      </m:r>
                      <m:r>
                        <a:rPr lang="en-US" sz="2400" b="1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𝟎</m:t>
                      </m:r>
                      <m:r>
                        <a:rPr lang="en-US" sz="24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);</m:t>
                      </m:r>
                      <m:r>
                        <a:rPr lang="en-US" sz="2400" b="1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𝑪</m:t>
                      </m:r>
                      <m:r>
                        <a:rPr lang="en-US" sz="24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(</m:t>
                      </m:r>
                      <m:r>
                        <a:rPr lang="en-US" sz="2400" b="1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𝟏</m:t>
                      </m:r>
                      <m:r>
                        <a:rPr lang="en-US" sz="2400" b="1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;</m:t>
                      </m:r>
                      <m:r>
                        <a:rPr lang="en-US" sz="2400" b="1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𝟎</m:t>
                      </m:r>
                      <m:r>
                        <a:rPr lang="en-US" sz="2400" b="1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;−</m:t>
                      </m:r>
                      <m:r>
                        <a:rPr lang="en-US" sz="2400" b="1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𝟒</m:t>
                      </m:r>
                      <m:r>
                        <a:rPr lang="en-US" sz="24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);</m:t>
                      </m:r>
                      <m:r>
                        <a:rPr lang="en-US" sz="2400" b="1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𝑫</m:t>
                      </m:r>
                      <m:r>
                        <a:rPr lang="en-US" sz="24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(</m:t>
                      </m:r>
                      <m:r>
                        <a:rPr lang="en-US" sz="2400" b="1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𝟓</m:t>
                      </m:r>
                      <m:r>
                        <a:rPr lang="en-US" sz="2400" b="1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;</m:t>
                      </m:r>
                      <m:r>
                        <a:rPr lang="en-US" sz="2400" b="1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𝟑</m:t>
                      </m:r>
                      <m:r>
                        <a:rPr lang="en-US" sz="2400" b="1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;−</m:t>
                      </m:r>
                      <m:r>
                        <a:rPr lang="en-US" sz="2400" b="1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𝟏</m:t>
                      </m:r>
                      <m:r>
                        <a:rPr lang="en-US" sz="24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).</m:t>
                      </m:r>
                    </m:oMath>
                  </m:oMathPara>
                </a14:m>
                <a:endParaRPr lang="en-US" sz="2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685800" marR="0" algn="just">
                  <a:lnSpc>
                    <a:spcPct val="115000"/>
                  </a:lnSpc>
                  <a:spcBef>
                    <a:spcPts val="300"/>
                  </a:spcBef>
                  <a:spcAft>
                    <a:spcPts val="0"/>
                  </a:spcAft>
                  <a:tabLst>
                    <a:tab pos="685800" algn="l"/>
                    <a:tab pos="1208405" algn="l"/>
                    <a:tab pos="1350645" algn="l"/>
                    <a:tab pos="3108960" algn="ctr"/>
                  </a:tabLst>
                </a:pP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Viết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mặt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phẳng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qua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ba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điểm</a:t>
                </a:r>
                <a:r>
                  <a:rPr lang="en-US" sz="2400" b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B; </a:t>
                </a:r>
                <a:r>
                  <a:rPr lang="en-US" sz="2400" b="1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  <a:r>
                  <a:rPr lang="en-US" sz="2400" b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và</a:t>
                </a:r>
                <a:r>
                  <a:rPr lang="en-US" sz="2400" b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D</a:t>
                </a:r>
                <a:r>
                  <a:rPr lang="en-US" sz="2400" b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;</a:t>
                </a:r>
                <a:endParaRPr lang="en-US" sz="2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7E5D2627-7783-4F49-8402-28C83DD668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4171" y="409572"/>
                <a:ext cx="11216640" cy="1370953"/>
              </a:xfrm>
              <a:prstGeom prst="rect">
                <a:avLst/>
              </a:prstGeom>
              <a:blipFill>
                <a:blip r:embed="rId2"/>
                <a:stretch>
                  <a:fillRect l="-870" t="-1778" b="-9333"/>
                </a:stretch>
              </a:blipFill>
            </p:spPr>
            <p:txBody>
              <a:bodyPr/>
              <a:lstStyle/>
              <a:p>
                <a:r>
                  <a:rPr lang="en-SG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92F9F65B-3850-41B3-8BF8-DBDBB86D7615}"/>
                  </a:ext>
                </a:extLst>
              </p:cNvPr>
              <p:cNvSpPr txBox="1"/>
              <p:nvPr/>
            </p:nvSpPr>
            <p:spPr>
              <a:xfrm>
                <a:off x="235131" y="1827595"/>
                <a:ext cx="11721737" cy="506356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15000"/>
                  </a:lnSpc>
                  <a:spcBef>
                    <a:spcPts val="300"/>
                  </a:spcBef>
                  <a:spcAft>
                    <a:spcPts val="0"/>
                  </a:spcAft>
                </a:pPr>
                <a:r>
                  <a:rPr lang="fr-FR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Giải</a:t>
                </a:r>
                <a:endParaRPr lang="en-US" sz="2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Ta </a:t>
                </a:r>
                <a:r>
                  <a:rPr lang="fr-FR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fr-FR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400" b="0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𝐵𝐶</m:t>
                        </m:r>
                      </m:e>
                    </m:acc>
                    <m:r>
                      <a:rPr lang="fr-FR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400" b="0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−2</m:t>
                        </m:r>
                        <m:r>
                          <a:rPr lang="fr-FR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;</m:t>
                        </m:r>
                        <m:r>
                          <a:rPr lang="en-US" sz="2400" b="0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fr-FR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; −</m:t>
                        </m:r>
                        <m:r>
                          <a:rPr lang="en-US" sz="2400" b="0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e>
                    </m:d>
                  </m:oMath>
                </a14:m>
                <a:endParaRPr lang="en-US" sz="2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  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400" b="0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𝐶𝐷</m:t>
                        </m:r>
                      </m:e>
                    </m:acc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400" b="0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;</m:t>
                        </m:r>
                        <m:r>
                          <a:rPr lang="en-US" sz="2400" b="0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;</m:t>
                        </m:r>
                        <m:r>
                          <a:rPr lang="en-US" sz="2400" b="0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e>
                    </m:d>
                  </m:oMath>
                </a14:m>
                <a:endParaRPr lang="en-US" sz="2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Suy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ra VTPT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e>
                    </m:acc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400" b="0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acc>
                          <m:accPr>
                            <m:chr m:val="⃗"/>
                            <m:ctrlPr>
                              <a:rPr lang="en-US" sz="2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2400" b="0" i="1" smtClean="0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𝐵𝐶</m:t>
                            </m:r>
                          </m:e>
                        </m:acc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;</m:t>
                        </m:r>
                        <m:acc>
                          <m:accPr>
                            <m:chr m:val="⃗"/>
                            <m:ctrlPr>
                              <a:rPr lang="en-US" sz="2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2400" b="0" i="1" smtClean="0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𝐶𝐷</m:t>
                            </m:r>
                          </m:e>
                        </m:acc>
                      </m:e>
                    </m:d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400" b="0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18</m:t>
                        </m:r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;</m:t>
                        </m:r>
                        <m:r>
                          <a:rPr lang="en-US" sz="2400" b="0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−10</m:t>
                        </m:r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; −14</m:t>
                        </m:r>
                      </m:e>
                    </m:d>
                  </m:oMath>
                </a14:m>
                <a:endParaRPr lang="en-US" sz="2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15000"/>
                  </a:lnSpc>
                </a:pP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mặt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phẳng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(BCD)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2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sz="2400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Đ</m:t>
                            </m:r>
                            <m:r>
                              <m:rPr>
                                <m:sty m:val="p"/>
                              </m:rPr>
                              <a:rPr lang="en-US" sz="2400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i</m:t>
                            </m:r>
                            <m:r>
                              <a:rPr lang="en-US" sz="2400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US" sz="2400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qua</m:t>
                            </m:r>
                            <m:r>
                              <a:rPr lang="en-US" sz="2400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 đ</m:t>
                            </m:r>
                            <m:r>
                              <m:rPr>
                                <m:sty m:val="p"/>
                              </m:rPr>
                              <a:rPr lang="en-US" sz="2400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i</m:t>
                            </m:r>
                            <m:r>
                              <a:rPr lang="en-US" sz="2400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ể</m:t>
                            </m:r>
                            <m:r>
                              <m:rPr>
                                <m:sty m:val="p"/>
                              </m:rPr>
                              <a:rPr lang="en-US" sz="2400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m</m:t>
                            </m:r>
                            <m:r>
                              <a:rPr lang="en-US" sz="2400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  </m:t>
                            </m:r>
                            <m:r>
                              <a:rPr lang="en-US" sz="2400" b="0" i="1" smtClean="0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𝐵</m:t>
                            </m:r>
                            <m:r>
                              <a:rPr lang="en-US" sz="2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( </m:t>
                            </m:r>
                            <m:r>
                              <a:rPr lang="en-US" sz="2400" b="0" i="1" smtClean="0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3;−2;0</m:t>
                            </m:r>
                            <m:r>
                              <a:rPr lang="en-US" sz="2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)</m:t>
                            </m:r>
                          </m:e>
                          <m:e>
                            <m:r>
                              <m:rPr>
                                <m:sty m:val="p"/>
                              </m:rPr>
                              <a:rPr lang="en-US" sz="2400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C</m:t>
                            </m:r>
                            <m:r>
                              <a:rPr lang="en-US" sz="2400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ó </m:t>
                            </m:r>
                            <m:r>
                              <m:rPr>
                                <m:sty m:val="p"/>
                              </m:rPr>
                              <a:rPr lang="en-US" sz="2400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VTPT</m:t>
                            </m:r>
                            <m:r>
                              <a:rPr lang="en-US" sz="2400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acc>
                              <m:accPr>
                                <m:chr m:val="⃗"/>
                                <m:ctrlPr>
                                  <a:rPr lang="en-US" sz="24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24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𝑛</m:t>
                                </m:r>
                              </m:e>
                            </m:acc>
                            <m:r>
                              <a:rPr lang="en-US" sz="2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=</m:t>
                            </m:r>
                            <m:d>
                              <m:dPr>
                                <m:ctrlPr>
                                  <a:rPr lang="en-US" sz="2400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2400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18;−10; −14</m:t>
                                </m:r>
                              </m:e>
                            </m:d>
                          </m:e>
                        </m:eqArr>
                      </m:e>
                    </m:d>
                  </m:oMath>
                </a14:m>
                <a:endParaRPr lang="en-US" sz="2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solidFill>
                            <a:srgbClr val="FF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𝐴</m:t>
                      </m:r>
                      <m:d>
                        <m:dPr>
                          <m:ctrlPr>
                            <a:rPr lang="en-US" sz="2400" i="1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en-US" sz="2400" i="1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240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240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sub>
                          </m:sSub>
                        </m:e>
                      </m:d>
                      <m:r>
                        <a:rPr lang="en-US" sz="2400" i="1">
                          <a:solidFill>
                            <a:srgbClr val="FF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2400" i="1">
                          <a:solidFill>
                            <a:srgbClr val="FF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𝐵</m:t>
                      </m:r>
                      <m:d>
                        <m:dPr>
                          <m:ctrlPr>
                            <a:rPr lang="en-US" sz="2400" i="1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𝑦</m:t>
                          </m:r>
                          <m:r>
                            <a:rPr lang="en-US" sz="2400" i="1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240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en-US" sz="240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sub>
                          </m:sSub>
                        </m:e>
                      </m:d>
                      <m:r>
                        <a:rPr lang="en-US" sz="2400" i="1">
                          <a:solidFill>
                            <a:srgbClr val="FF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2400" i="1">
                          <a:solidFill>
                            <a:srgbClr val="FF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𝐶</m:t>
                      </m:r>
                      <m:d>
                        <m:dPr>
                          <m:ctrlPr>
                            <a:rPr lang="en-US" sz="2400" i="1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𝑧</m:t>
                          </m:r>
                          <m:r>
                            <a:rPr lang="en-US" sz="2400" i="1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240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𝑧</m:t>
                              </m:r>
                            </m:e>
                            <m:sub>
                              <m:r>
                                <a:rPr lang="en-US" sz="240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sub>
                          </m:sSub>
                        </m:e>
                      </m:d>
                      <m:r>
                        <a:rPr lang="en-US" sz="2400" i="1">
                          <a:solidFill>
                            <a:srgbClr val="FF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=0</m:t>
                      </m:r>
                    </m:oMath>
                  </m:oMathPara>
                </a14:m>
                <a:endParaRPr lang="en-US" sz="2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⟺</m:t>
                      </m:r>
                      <m:r>
                        <a:rPr lang="en-US" sz="2400" b="0" i="1" smtClean="0">
                          <a:solidFill>
                            <a:srgbClr val="FF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18</m:t>
                      </m:r>
                      <m:d>
                        <m:dPr>
                          <m:ctrlP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en-US" sz="2400" b="0" i="1" smtClean="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−3</m:t>
                          </m:r>
                        </m:e>
                      </m:d>
                      <m:r>
                        <a:rPr lang="en-US" sz="2400" b="0" i="1" smtClean="0">
                          <a:solidFill>
                            <a:srgbClr val="FF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−10</m:t>
                      </m:r>
                      <m:d>
                        <m:dPr>
                          <m:ctrlP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𝑦</m:t>
                          </m:r>
                          <m:r>
                            <a:rPr lang="en-US" sz="2400" b="0" i="1" smtClean="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+2</m:t>
                          </m:r>
                        </m:e>
                      </m:d>
                      <m:r>
                        <a:rPr lang="en-US" sz="2400" i="1" smtClean="0">
                          <a:solidFill>
                            <a:srgbClr val="FF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−14</m:t>
                      </m:r>
                      <m:d>
                        <m:dPr>
                          <m:ctrlP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𝑧</m:t>
                          </m:r>
                          <m: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−0</m:t>
                          </m:r>
                        </m:e>
                      </m:d>
                      <m:r>
                        <a:rPr lang="en-US" sz="24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=0</m:t>
                      </m:r>
                    </m:oMath>
                  </m:oMathPara>
                </a14:m>
                <a:endParaRPr lang="en-US" sz="2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 marR="0" algn="just">
                  <a:lnSpc>
                    <a:spcPct val="115000"/>
                  </a:lnSpc>
                  <a:spcBef>
                    <a:spcPts val="3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m:t>⟺</m:t>
                      </m:r>
                      <m:r>
                        <a:rPr lang="en-US" sz="2400" b="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m:t>18</m:t>
                      </m:r>
                      <m:r>
                        <a:rPr lang="en-US" sz="2400" b="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m:t>𝑥</m:t>
                      </m:r>
                      <m:r>
                        <a:rPr lang="en-US" sz="2400" b="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m:t>−54−10</m:t>
                      </m:r>
                      <m:r>
                        <a:rPr lang="en-US" sz="2400" b="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m:t>𝑦</m:t>
                      </m:r>
                      <m:r>
                        <a:rPr lang="en-US" sz="2400" b="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m:t>−20−14</m:t>
                      </m:r>
                      <m:r>
                        <a:rPr lang="en-US" sz="2400" b="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m:t>𝑧</m:t>
                      </m:r>
                      <m:r>
                        <a:rPr lang="en-US" sz="2400" b="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US" sz="2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 algn="just">
                  <a:lnSpc>
                    <a:spcPct val="115000"/>
                  </a:lnSpc>
                  <a:spcBef>
                    <a:spcPts val="30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m:t>⟺18</m:t>
                      </m:r>
                      <m:r>
                        <a:rPr lang="en-US" sz="2400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m:t>𝑥</m:t>
                      </m:r>
                      <m:r>
                        <a:rPr lang="en-US" sz="2400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m:t>−10</m:t>
                      </m:r>
                      <m:r>
                        <a:rPr lang="en-US" sz="2400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m:t>𝑦</m:t>
                      </m:r>
                      <m:r>
                        <a:rPr lang="en-US" sz="2400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m:t>−14</m:t>
                      </m:r>
                      <m:r>
                        <a:rPr lang="en-US" sz="2400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m:t>𝑧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m:t>−74</m:t>
                      </m:r>
                      <m:r>
                        <a:rPr lang="en-US" sz="2400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US" sz="2400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 marR="0" algn="just">
                  <a:lnSpc>
                    <a:spcPct val="115000"/>
                  </a:lnSpc>
                  <a:spcBef>
                    <a:spcPts val="300"/>
                  </a:spcBef>
                  <a:spcAft>
                    <a:spcPts val="0"/>
                  </a:spcAft>
                </a:pPr>
                <a:endParaRPr lang="en-US" sz="2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92F9F65B-3850-41B3-8BF8-DBDBB86D76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5131" y="1827595"/>
                <a:ext cx="11721737" cy="5063566"/>
              </a:xfrm>
              <a:prstGeom prst="rect">
                <a:avLst/>
              </a:prstGeom>
              <a:blipFill>
                <a:blip r:embed="rId3"/>
                <a:stretch>
                  <a:fillRect l="-832" t="-4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>
            <a:extLst>
              <a:ext uri="{FF2B5EF4-FFF2-40B4-BE49-F238E27FC236}">
                <a16:creationId xmlns:a16="http://schemas.microsoft.com/office/drawing/2014/main" id="{D1E3C12B-E531-4416-9DE6-163DC9046E70}"/>
              </a:ext>
            </a:extLst>
          </p:cNvPr>
          <p:cNvSpPr txBox="1"/>
          <p:nvPr/>
        </p:nvSpPr>
        <p:spPr>
          <a:xfrm>
            <a:off x="235132" y="0"/>
            <a:ext cx="6096000" cy="4830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lnSpc>
                <a:spcPct val="115000"/>
              </a:lnSpc>
              <a:spcBef>
                <a:spcPts val="300"/>
              </a:spcBef>
              <a:spcAft>
                <a:spcPts val="0"/>
              </a:spcAft>
            </a:pPr>
            <a:r>
              <a:rPr lang="en-US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 TẬP TƯƠNG TỰ</a:t>
            </a:r>
            <a:endParaRPr lang="en-US" sz="24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3128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30D95F91-27F6-48E9-8F15-6045AF3A6974}"/>
              </a:ext>
            </a:extLst>
          </p:cNvPr>
          <p:cNvCxnSpPr/>
          <p:nvPr/>
        </p:nvCxnSpPr>
        <p:spPr>
          <a:xfrm>
            <a:off x="896983" y="1489166"/>
            <a:ext cx="9805851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EB82AA14-48F4-4051-8A31-3B6945C36DB5}"/>
                  </a:ext>
                </a:extLst>
              </p:cNvPr>
              <p:cNvSpPr txBox="1"/>
              <p:nvPr/>
            </p:nvSpPr>
            <p:spPr>
              <a:xfrm>
                <a:off x="330926" y="0"/>
                <a:ext cx="11530148" cy="142199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720090" marR="0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0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Bài</a:t>
                </a:r>
                <a:r>
                  <a:rPr lang="en-US" sz="20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tập</a:t>
                </a:r>
                <a:r>
                  <a:rPr lang="en-US" sz="20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2</a:t>
                </a:r>
                <a:r>
                  <a:rPr lang="en-US" sz="20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 </a:t>
                </a:r>
                <a:r>
                  <a:rPr lang="en-US" sz="20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Trong</a:t>
                </a:r>
                <a:r>
                  <a:rPr lang="en-US" sz="20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không</a:t>
                </a:r>
                <a:r>
                  <a:rPr lang="en-US" sz="20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gian</a:t>
                </a:r>
                <a:r>
                  <a:rPr lang="en-US" sz="20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với</a:t>
                </a:r>
                <a:r>
                  <a:rPr lang="en-US" sz="20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hệ</a:t>
                </a:r>
                <a:r>
                  <a:rPr lang="en-US" sz="20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tọa</a:t>
                </a:r>
                <a:r>
                  <a:rPr lang="en-US" sz="20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độ</a:t>
                </a:r>
                <a:r>
                  <a:rPr lang="en-US" sz="20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b="1" i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Oxyz</a:t>
                </a:r>
                <a:r>
                  <a:rPr lang="en-US" sz="20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, </a:t>
                </a:r>
                <a:r>
                  <a:rPr lang="en-US" sz="20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cho</a:t>
                </a:r>
                <a:r>
                  <a:rPr lang="en-US" sz="20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các</a:t>
                </a:r>
                <a:r>
                  <a:rPr lang="en-US" sz="20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điểm</a:t>
                </a:r>
                <a:r>
                  <a:rPr lang="en-US" sz="20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</a:p>
              <a:p>
                <a:pPr marL="720090" marR="0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𝐀</m:t>
                      </m:r>
                      <m:d>
                        <m:dPr>
                          <m:ctrlPr>
                            <a:rPr lang="en-US" sz="20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000" b="1" i="1" smtClean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𝟐</m:t>
                          </m:r>
                          <m:r>
                            <a:rPr lang="en-US" sz="2000" b="1" smtClean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;</m:t>
                          </m:r>
                          <m:r>
                            <a:rPr lang="en-US" sz="2000" b="1" i="1" smtClean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en-US" sz="2000" b="1" i="1" smtClean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𝟑</m:t>
                          </m:r>
                          <m:r>
                            <a:rPr lang="en-US" sz="2000" b="1" smtClean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;</m:t>
                          </m:r>
                          <m:r>
                            <a:rPr lang="en-US" sz="2000" b="1" i="1" smtClean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𝟓</m:t>
                          </m:r>
                        </m:e>
                      </m:d>
                      <m:r>
                        <a:rPr lang="en-US" sz="2000" b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,</m:t>
                      </m:r>
                      <m:r>
                        <a:rPr lang="en-US" sz="2000" b="1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𝐁</m:t>
                      </m:r>
                      <m:d>
                        <m:dPr>
                          <m:ctrlPr>
                            <a:rPr lang="en-US" sz="20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000" b="1" i="1" smtClean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en-US" sz="2000" b="1" i="1" smtClean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𝟏</m:t>
                          </m:r>
                          <m:r>
                            <a:rPr lang="en-US" sz="2000" b="1" smtClean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;</m:t>
                          </m:r>
                          <m:r>
                            <a:rPr lang="en-US" sz="2000" b="1" i="1" smtClean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𝟑</m:t>
                          </m:r>
                          <m:r>
                            <a:rPr lang="en-US" sz="2000" b="1" smtClean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;</m:t>
                          </m:r>
                          <m:r>
                            <a:rPr lang="en-US" sz="2000" b="1" i="1" smtClean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𝟎</m:t>
                          </m:r>
                        </m:e>
                      </m:d>
                      <m:r>
                        <a:rPr lang="en-US" sz="2000" b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, </m:t>
                      </m:r>
                      <m:r>
                        <a:rPr lang="en-US" sz="2000" b="1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𝐂</m:t>
                      </m:r>
                      <m:d>
                        <m:dPr>
                          <m:ctrlPr>
                            <a:rPr lang="en-US" sz="20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000" b="1" i="1" smtClean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𝟓</m:t>
                          </m:r>
                          <m:r>
                            <a:rPr lang="en-US" sz="2000" b="1" smtClean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;</m:t>
                          </m:r>
                          <m:r>
                            <a:rPr lang="en-US" sz="2000" b="1" i="1" smtClean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𝟎</m:t>
                          </m:r>
                          <m:r>
                            <a:rPr lang="en-US" sz="2000" b="1" smtClean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;</m:t>
                          </m:r>
                          <m:r>
                            <a:rPr lang="en-US" sz="2000" b="1" i="1" smtClean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𝟏</m:t>
                          </m:r>
                        </m:e>
                      </m:d>
                      <m:r>
                        <a:rPr lang="en-US" sz="2000" b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, </m:t>
                      </m:r>
                      <m:r>
                        <a:rPr lang="en-US" sz="2000" b="1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𝐃</m:t>
                      </m:r>
                      <m:r>
                        <a:rPr lang="en-US" sz="2000" b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(</m:t>
                      </m:r>
                      <m:r>
                        <a:rPr lang="en-US" sz="2000" b="1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𝟎</m:t>
                      </m:r>
                      <m:r>
                        <a:rPr lang="en-US" sz="2000" b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;</m:t>
                      </m:r>
                      <m:r>
                        <a:rPr lang="en-US" sz="2000" b="1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𝟒</m:t>
                      </m:r>
                      <m:r>
                        <a:rPr lang="en-US" sz="2000" b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;</m:t>
                      </m:r>
                      <m:r>
                        <a:rPr lang="en-US" sz="2000" b="1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</m:t>
                      </m:r>
                      <m:r>
                        <a:rPr lang="en-US" sz="2000" b="1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𝟏</m:t>
                      </m:r>
                      <m:r>
                        <a:rPr lang="en-US" sz="2000" b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)</m:t>
                      </m:r>
                    </m:oMath>
                  </m:oMathPara>
                </a14:m>
                <a:endParaRPr lang="en-US" sz="20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720090" marR="0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0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Viết</a:t>
                </a:r>
                <a:r>
                  <a:rPr lang="en-US" sz="20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20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20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0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mặt</a:t>
                </a:r>
                <a:r>
                  <a:rPr lang="en-US" sz="20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phẳng</a:t>
                </a:r>
                <a:r>
                  <a:rPr lang="en-US" sz="20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</a:t>
                </a:r>
                <a:r>
                  <a:rPr lang="en-US" sz="20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qua </a:t>
                </a:r>
                <a:r>
                  <a:rPr lang="en-US" sz="20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ba</a:t>
                </a:r>
                <a:r>
                  <a:rPr lang="en-US" sz="20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điểm</a:t>
                </a:r>
                <a:r>
                  <a:rPr lang="en-US" sz="20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A, B </a:t>
                </a:r>
                <a:r>
                  <a:rPr lang="en-US" sz="20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và</a:t>
                </a:r>
                <a:r>
                  <a:rPr lang="en-US" sz="20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C;</a:t>
                </a: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EB82AA14-48F4-4051-8A31-3B6945C36DB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0926" y="0"/>
                <a:ext cx="11530148" cy="1421992"/>
              </a:xfrm>
              <a:prstGeom prst="rect">
                <a:avLst/>
              </a:prstGeom>
              <a:blipFill>
                <a:blip r:embed="rId2"/>
                <a:stretch>
                  <a:fillRect b="-68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E9FDE340-CA4E-424A-A45C-FC5D97E78796}"/>
                  </a:ext>
                </a:extLst>
              </p:cNvPr>
              <p:cNvSpPr txBox="1"/>
              <p:nvPr/>
            </p:nvSpPr>
            <p:spPr>
              <a:xfrm>
                <a:off x="849086" y="1638811"/>
                <a:ext cx="10824754" cy="44766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15000"/>
                  </a:lnSpc>
                  <a:spcBef>
                    <a:spcPts val="300"/>
                  </a:spcBef>
                  <a:spcAft>
                    <a:spcPts val="0"/>
                  </a:spcAft>
                </a:pP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Giải</a:t>
                </a:r>
                <a:endParaRPr lang="en-US" sz="2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lnSpc>
                    <a:spcPct val="115000"/>
                  </a:lnSpc>
                  <a:spcBef>
                    <a:spcPts val="300"/>
                  </a:spcBef>
                  <a:spcAft>
                    <a:spcPts val="0"/>
                  </a:spcAft>
                </a:pP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Ta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endParaRPr lang="en-US" sz="2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 marR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𝐴𝐵</m:t>
                          </m:r>
                        </m:e>
                      </m:acc>
                      <m:r>
                        <a:rPr lang="en-US" sz="20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=(−3,6,−5)</m:t>
                      </m:r>
                    </m:oMath>
                  </m:oMathPara>
                </a14:m>
                <a:endParaRPr lang="en-US" sz="2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 marR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𝐴𝐶</m:t>
                          </m:r>
                        </m:e>
                      </m:acc>
                      <m:r>
                        <a:rPr lang="en-US" sz="20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=(3,3,−4)</m:t>
                      </m:r>
                    </m:oMath>
                  </m:oMathPara>
                </a14:m>
                <a:endParaRPr lang="en-US" sz="2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lnSpc>
                    <a:spcPct val="115000"/>
                  </a:lnSpc>
                  <a:spcBef>
                    <a:spcPts val="3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⟹</m:t>
                      </m:r>
                      <m:r>
                        <a:rPr lang="en-US" sz="200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200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VTPT</m:t>
                      </m:r>
                      <m:r>
                        <a:rPr lang="en-US" sz="200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acc>
                        <m:accPr>
                          <m:chr m:val="⃗"/>
                          <m:ctrlP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e>
                      </m:acc>
                      <m:r>
                        <a:rPr lang="en-US" sz="20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000" b="0" i="1" smtClean="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 </m:t>
                          </m:r>
                          <m:acc>
                            <m:accPr>
                              <m:chr m:val="⃗"/>
                              <m:ctrlP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𝐴𝐵</m:t>
                              </m:r>
                            </m:e>
                          </m:acc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;</m:t>
                          </m:r>
                          <m:acc>
                            <m:accPr>
                              <m:chr m:val="⃗"/>
                              <m:ctrlP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𝐴𝐶</m:t>
                              </m:r>
                            </m:e>
                          </m:acc>
                        </m:e>
                      </m:d>
                      <m:r>
                        <a:rPr lang="en-US" sz="20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=(−9,−27,−27)</m:t>
                      </m:r>
                    </m:oMath>
                  </m:oMathPara>
                </a14:m>
                <a:endParaRPr lang="en-US" sz="2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lnSpc>
                    <a:spcPct val="115000"/>
                  </a:lnSpc>
                  <a:spcBef>
                    <a:spcPts val="300"/>
                  </a:spcBef>
                  <a:spcAft>
                    <a:spcPts val="0"/>
                  </a:spcAft>
                </a:pP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mặt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phẳng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cần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tìm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sz="2000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đ</m:t>
                            </m:r>
                            <m:r>
                              <m:rPr>
                                <m:sty m:val="p"/>
                              </m:rPr>
                              <a:rPr lang="en-US" sz="2000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i</m:t>
                            </m:r>
                            <m:r>
                              <a:rPr lang="en-US" sz="2000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US" sz="2000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qua</m:t>
                            </m:r>
                            <m:r>
                              <a:rPr lang="en-US" sz="2000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 đ</m:t>
                            </m:r>
                            <m:r>
                              <m:rPr>
                                <m:sty m:val="p"/>
                              </m:rPr>
                              <a:rPr lang="en-US" sz="2000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i</m:t>
                            </m:r>
                            <m:r>
                              <a:rPr lang="en-US" sz="2000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ể</m:t>
                            </m:r>
                            <m:r>
                              <m:rPr>
                                <m:sty m:val="p"/>
                              </m:rPr>
                              <a:rPr lang="en-US" sz="2000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m</m:t>
                            </m:r>
                            <m:r>
                              <a:rPr lang="en-US" sz="2000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  </m:t>
                            </m:r>
                            <m:r>
                              <m:rPr>
                                <m:sty m:val="p"/>
                              </m:rPr>
                              <a:rPr lang="en-US" sz="2000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A</m:t>
                            </m:r>
                            <m:d>
                              <m:dPr>
                                <m:ctrlPr>
                                  <a:rPr lang="en-US" sz="20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2000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2;</m:t>
                                </m:r>
                                <m:r>
                                  <a:rPr lang="en-US" sz="20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−</m:t>
                                </m:r>
                                <m:r>
                                  <a:rPr lang="en-US" sz="2000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3;5</m:t>
                                </m:r>
                              </m:e>
                            </m:d>
                          </m:e>
                          <m:e>
                            <m:r>
                              <m:rPr>
                                <m:sty m:val="p"/>
                              </m:rPr>
                              <a:rPr lang="en-US" sz="2000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c</m:t>
                            </m:r>
                            <m:r>
                              <a:rPr lang="en-US" sz="2000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ó </m:t>
                            </m:r>
                            <m:r>
                              <m:rPr>
                                <m:sty m:val="p"/>
                              </m:rPr>
                              <a:rPr lang="en-US" sz="2000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VTPT</m:t>
                            </m:r>
                            <m:r>
                              <a:rPr lang="en-US" sz="2000" b="0" i="0" smtClean="0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acc>
                              <m:accPr>
                                <m:chr m:val="⃗"/>
                                <m:ctrlPr>
                                  <a:rPr lang="en-US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𝑛</m:t>
                                </m:r>
                              </m:e>
                            </m:acc>
                            <m:r>
                              <a:rPr lang="en-US" sz="2000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= </m:t>
                            </m:r>
                            <m:d>
                              <m:dPr>
                                <m:begChr m:val="["/>
                                <m:endChr m:val="]"/>
                                <m:ctrlPr>
                                  <a:rPr lang="en-US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2000" b="0" i="1" smtClean="0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 </m:t>
                                </m:r>
                                <m:acc>
                                  <m:accPr>
                                    <m:chr m:val="⃗"/>
                                    <m:ctrlPr>
                                      <a:rPr lang="en-US" sz="20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sz="20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𝐴𝐵</m:t>
                                    </m:r>
                                  </m:e>
                                </m:acc>
                                <m:r>
                                  <a:rPr lang="en-US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;</m:t>
                                </m:r>
                                <m:acc>
                                  <m:accPr>
                                    <m:chr m:val="⃗"/>
                                    <m:ctrlPr>
                                      <a:rPr lang="en-US" sz="20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sz="20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𝐴𝐶</m:t>
                                    </m:r>
                                  </m:e>
                                </m:acc>
                              </m:e>
                            </m:d>
                            <m: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=(−9,−27,−27)</m:t>
                            </m:r>
                            <m:r>
                              <a:rPr lang="en-US" sz="2000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</m:e>
                        </m:eqArr>
                      </m:e>
                    </m:d>
                  </m:oMath>
                </a14:m>
                <a:endParaRPr lang="en-US" sz="2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lnSpc>
                    <a:spcPct val="115000"/>
                  </a:lnSpc>
                  <a:spcBef>
                    <a:spcPts val="3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 smtClean="0">
                          <a:solidFill>
                            <a:srgbClr val="FF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𝐴</m:t>
                      </m:r>
                      <m:d>
                        <m:dPr>
                          <m:ctrlPr>
                            <a:rPr lang="en-US" sz="2000" i="1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000" i="1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en-US" sz="2000" i="1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200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200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sub>
                          </m:sSub>
                        </m:e>
                      </m:d>
                      <m:r>
                        <a:rPr lang="en-US" sz="2000" i="1">
                          <a:solidFill>
                            <a:srgbClr val="FF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2000" i="1">
                          <a:solidFill>
                            <a:srgbClr val="FF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𝐵</m:t>
                      </m:r>
                      <m:d>
                        <m:dPr>
                          <m:ctrlPr>
                            <a:rPr lang="en-US" sz="2000" i="1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000" i="1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𝑦</m:t>
                          </m:r>
                          <m:r>
                            <a:rPr lang="en-US" sz="2000" i="1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200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en-US" sz="200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sub>
                          </m:sSub>
                        </m:e>
                      </m:d>
                      <m:r>
                        <a:rPr lang="en-US" sz="2000" i="1">
                          <a:solidFill>
                            <a:srgbClr val="FF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2000" i="1">
                          <a:solidFill>
                            <a:srgbClr val="FF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𝐶</m:t>
                      </m:r>
                      <m:d>
                        <m:dPr>
                          <m:ctrlPr>
                            <a:rPr lang="en-US" sz="2000" i="1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000" i="1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𝑧</m:t>
                          </m:r>
                          <m:r>
                            <a:rPr lang="en-US" sz="2000" i="1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200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𝑧</m:t>
                              </m:r>
                            </m:e>
                            <m:sub>
                              <m:r>
                                <a:rPr lang="en-US" sz="200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sub>
                          </m:sSub>
                        </m:e>
                      </m:d>
                      <m:r>
                        <a:rPr lang="en-US" sz="2000" i="1">
                          <a:solidFill>
                            <a:srgbClr val="FF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=0</m:t>
                      </m:r>
                    </m:oMath>
                  </m:oMathPara>
                </a14:m>
                <a:endParaRPr lang="en-US" sz="2000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lnSpc>
                    <a:spcPct val="115000"/>
                  </a:lnSpc>
                  <a:spcBef>
                    <a:spcPts val="3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⟺</m:t>
                      </m:r>
                      <m:r>
                        <a:rPr lang="en-US" sz="2000" i="1" smtClean="0">
                          <a:solidFill>
                            <a:srgbClr val="FF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−9</m:t>
                      </m:r>
                      <m:d>
                        <m:dPr>
                          <m:ctrlP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−2</m:t>
                          </m:r>
                        </m:e>
                      </m:d>
                      <m:r>
                        <a:rPr lang="en-US" sz="2000" i="1" smtClean="0">
                          <a:solidFill>
                            <a:srgbClr val="FF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−27</m:t>
                      </m:r>
                      <m:d>
                        <m:dPr>
                          <m:ctrlP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𝑦</m:t>
                          </m:r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+3</m:t>
                          </m:r>
                        </m:e>
                      </m:d>
                      <m:r>
                        <a:rPr lang="en-US" sz="2000" i="1" smtClean="0">
                          <a:solidFill>
                            <a:srgbClr val="FF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−27</m:t>
                      </m:r>
                      <m:d>
                        <m:dPr>
                          <m:ctrlP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𝑧</m:t>
                          </m:r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−5</m:t>
                          </m:r>
                        </m:e>
                      </m:d>
                      <m:r>
                        <a:rPr lang="en-US" sz="20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=0</m:t>
                      </m:r>
                    </m:oMath>
                  </m:oMathPara>
                </a14:m>
                <a:endParaRPr lang="en-US" sz="2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ctr">
                  <a:lnSpc>
                    <a:spcPct val="115000"/>
                  </a:lnSpc>
                  <a:spcBef>
                    <a:spcPts val="300"/>
                  </a:spcBef>
                  <a:spcAft>
                    <a:spcPts val="0"/>
                  </a:spcAft>
                </a:pPr>
                <a14:m>
                  <m:oMath xmlns:m="http://schemas.openxmlformats.org/officeDocument/2006/math"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⟺−9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−27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−27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𝑧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+72=0</m:t>
                    </m:r>
                  </m:oMath>
                </a14:m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en-US" sz="2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lnSpc>
                    <a:spcPct val="115000"/>
                  </a:lnSpc>
                  <a:spcBef>
                    <a:spcPts val="3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⟺</m:t>
                      </m:r>
                      <m:r>
                        <a:rPr lang="en-US" sz="20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en-US" sz="20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+3</m:t>
                      </m:r>
                      <m:r>
                        <a:rPr lang="en-US" sz="20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𝑦</m:t>
                      </m:r>
                      <m:r>
                        <a:rPr lang="en-US" sz="20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+3</m:t>
                      </m:r>
                      <m:r>
                        <a:rPr lang="en-US" sz="20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𝑧</m:t>
                      </m:r>
                      <m:r>
                        <a:rPr lang="en-US" sz="20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−8=0</m:t>
                      </m:r>
                    </m:oMath>
                  </m:oMathPara>
                </a14:m>
                <a:endParaRPr lang="en-US" sz="2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E9FDE340-CA4E-424A-A45C-FC5D97E7879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9086" y="1638811"/>
                <a:ext cx="10824754" cy="4476675"/>
              </a:xfrm>
              <a:prstGeom prst="rect">
                <a:avLst/>
              </a:prstGeom>
              <a:blipFill>
                <a:blip r:embed="rId3"/>
                <a:stretch>
                  <a:fillRect l="-563" t="-40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07953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/>
          <p:cNvSpPr txBox="1"/>
          <p:nvPr/>
        </p:nvSpPr>
        <p:spPr>
          <a:xfrm>
            <a:off x="5150123" y="1897811"/>
            <a:ext cx="1717737" cy="415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45699" tIns="22850" rIns="45699" bIns="22850" rtlCol="0">
            <a:spAutoFit/>
          </a:bodyPr>
          <a:lstStyle/>
          <a:p>
            <a:pPr algn="ctr"/>
            <a:r>
              <a:rPr lang="en-US" sz="2400" b="1" dirty="0">
                <a:solidFill>
                  <a:srgbClr val="135F8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HÌNH HỌC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22217" y="2365427"/>
            <a:ext cx="11688286" cy="696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45699" tIns="22850" rIns="45699" bIns="2285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CHƯƠNG : PHƯƠNG PHÁP TỌA ĐỘ TRONG KHÔNG GIAN 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5392768" y="983109"/>
            <a:ext cx="1119042" cy="853402"/>
            <a:chOff x="11186391" y="149817"/>
            <a:chExt cx="2238375" cy="1707027"/>
          </a:xfrm>
        </p:grpSpPr>
        <p:pic>
          <p:nvPicPr>
            <p:cNvPr id="20" name="Picture 5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427236" y="149817"/>
              <a:ext cx="1495424" cy="14954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6" name="Picture 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86391" y="1620306"/>
              <a:ext cx="2238375" cy="2365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2" name="Group 26"/>
          <p:cNvGrpSpPr/>
          <p:nvPr/>
        </p:nvGrpSpPr>
        <p:grpSpPr>
          <a:xfrm>
            <a:off x="2079773" y="4576131"/>
            <a:ext cx="8190434" cy="499761"/>
            <a:chOff x="7483861" y="7543801"/>
            <a:chExt cx="14646001" cy="999654"/>
          </a:xfrm>
        </p:grpSpPr>
        <p:sp>
          <p:nvSpPr>
            <p:cNvPr id="44" name="TextBox 43"/>
            <p:cNvSpPr txBox="1"/>
            <p:nvPr/>
          </p:nvSpPr>
          <p:spPr>
            <a:xfrm>
              <a:off x="8993186" y="7620003"/>
              <a:ext cx="13136676" cy="923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rgbClr val="135F82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PHƯƠNG TRÌNH TỔNG QUÁT CỦA MẶT PHẲNG </a:t>
              </a:r>
            </a:p>
          </p:txBody>
        </p:sp>
        <p:grpSp>
          <p:nvGrpSpPr>
            <p:cNvPr id="3" name="Group 27"/>
            <p:cNvGrpSpPr/>
            <p:nvPr/>
          </p:nvGrpSpPr>
          <p:grpSpPr>
            <a:xfrm>
              <a:off x="7483861" y="7543801"/>
              <a:ext cx="1251657" cy="872847"/>
              <a:chOff x="7483860" y="7543801"/>
              <a:chExt cx="1251657" cy="872847"/>
            </a:xfrm>
          </p:grpSpPr>
          <p:sp>
            <p:nvSpPr>
              <p:cNvPr id="46" name="Isosceles Triangle 44"/>
              <p:cNvSpPr/>
              <p:nvPr/>
            </p:nvSpPr>
            <p:spPr>
              <a:xfrm rot="16200000">
                <a:off x="7494127" y="7533534"/>
                <a:ext cx="143688" cy="164221"/>
              </a:xfrm>
              <a:custGeom>
                <a:avLst/>
                <a:gdLst>
                  <a:gd name="connsiteX0" fmla="*/ 0 w 293725"/>
                  <a:gd name="connsiteY0" fmla="*/ 164224 h 164224"/>
                  <a:gd name="connsiteX1" fmla="*/ 146863 w 293725"/>
                  <a:gd name="connsiteY1" fmla="*/ 0 h 164224"/>
                  <a:gd name="connsiteX2" fmla="*/ 293725 w 293725"/>
                  <a:gd name="connsiteY2" fmla="*/ 164224 h 164224"/>
                  <a:gd name="connsiteX3" fmla="*/ 0 w 293725"/>
                  <a:gd name="connsiteY3" fmla="*/ 164224 h 164224"/>
                  <a:gd name="connsiteX0" fmla="*/ 2363 w 296088"/>
                  <a:gd name="connsiteY0" fmla="*/ 164221 h 164221"/>
                  <a:gd name="connsiteX1" fmla="*/ 0 w 296088"/>
                  <a:gd name="connsiteY1" fmla="*/ 0 h 164221"/>
                  <a:gd name="connsiteX2" fmla="*/ 296088 w 296088"/>
                  <a:gd name="connsiteY2" fmla="*/ 164221 h 164221"/>
                  <a:gd name="connsiteX3" fmla="*/ 2363 w 296088"/>
                  <a:gd name="connsiteY3" fmla="*/ 164221 h 164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6088" h="164221">
                    <a:moveTo>
                      <a:pt x="2363" y="164221"/>
                    </a:moveTo>
                    <a:cubicBezTo>
                      <a:pt x="1575" y="109481"/>
                      <a:pt x="788" y="54740"/>
                      <a:pt x="0" y="0"/>
                    </a:cubicBezTo>
                    <a:lnTo>
                      <a:pt x="296088" y="164221"/>
                    </a:lnTo>
                    <a:lnTo>
                      <a:pt x="2363" y="164221"/>
                    </a:ln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0"/>
              </a:p>
            </p:txBody>
          </p:sp>
          <p:grpSp>
            <p:nvGrpSpPr>
              <p:cNvPr id="4" name="Group 29"/>
              <p:cNvGrpSpPr/>
              <p:nvPr/>
            </p:nvGrpSpPr>
            <p:grpSpPr>
              <a:xfrm>
                <a:off x="7493378" y="7646473"/>
                <a:ext cx="1242139" cy="770175"/>
                <a:chOff x="7493378" y="7646473"/>
                <a:chExt cx="1242139" cy="770175"/>
              </a:xfrm>
            </p:grpSpPr>
            <p:sp>
              <p:nvSpPr>
                <p:cNvPr id="48" name="Round Same Side Corner Rectangle 47"/>
                <p:cNvSpPr/>
                <p:nvPr/>
              </p:nvSpPr>
              <p:spPr>
                <a:xfrm rot="5400000">
                  <a:off x="7748688" y="7429818"/>
                  <a:ext cx="731520" cy="1242139"/>
                </a:xfrm>
                <a:prstGeom prst="round2SameRect">
                  <a:avLst/>
                </a:prstGeom>
                <a:solidFill>
                  <a:srgbClr val="145F82"/>
                </a:solidFill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900"/>
                </a:p>
              </p:txBody>
            </p:sp>
            <p:sp>
              <p:nvSpPr>
                <p:cNvPr id="49" name="TextBox 48"/>
                <p:cNvSpPr txBox="1"/>
                <p:nvPr/>
              </p:nvSpPr>
              <p:spPr>
                <a:xfrm>
                  <a:off x="7964221" y="7646473"/>
                  <a:ext cx="530871" cy="46172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900" b="1">
                      <a:solidFill>
                        <a:schemeClr val="bg1"/>
                      </a:solidFill>
                      <a:latin typeface="Tahoma" pitchFamily="34" charset="0"/>
                      <a:ea typeface="Tahoma" pitchFamily="34" charset="0"/>
                      <a:cs typeface="Tahoma" pitchFamily="34" charset="0"/>
                    </a:rPr>
                    <a:t>II</a:t>
                  </a:r>
                </a:p>
              </p:txBody>
            </p:sp>
          </p:grpSp>
        </p:grpSp>
      </p:grpSp>
      <p:grpSp>
        <p:nvGrpSpPr>
          <p:cNvPr id="6" name="Group 26"/>
          <p:cNvGrpSpPr/>
          <p:nvPr/>
        </p:nvGrpSpPr>
        <p:grpSpPr>
          <a:xfrm>
            <a:off x="2089264" y="3883201"/>
            <a:ext cx="7424569" cy="499763"/>
            <a:chOff x="7459670" y="7543799"/>
            <a:chExt cx="14851072" cy="999657"/>
          </a:xfrm>
        </p:grpSpPr>
        <p:sp>
          <p:nvSpPr>
            <p:cNvPr id="28" name="TextBox 27"/>
            <p:cNvSpPr txBox="1"/>
            <p:nvPr/>
          </p:nvSpPr>
          <p:spPr>
            <a:xfrm>
              <a:off x="8993188" y="7620005"/>
              <a:ext cx="13317554" cy="9234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rgbClr val="135F82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VÉC TƠ PHÁP TUYẾN CỦA MẶT PHẲNG </a:t>
              </a:r>
            </a:p>
          </p:txBody>
        </p:sp>
        <p:grpSp>
          <p:nvGrpSpPr>
            <p:cNvPr id="7" name="Group 27"/>
            <p:cNvGrpSpPr/>
            <p:nvPr/>
          </p:nvGrpSpPr>
          <p:grpSpPr>
            <a:xfrm>
              <a:off x="7459670" y="7543799"/>
              <a:ext cx="1381118" cy="872846"/>
              <a:chOff x="7459669" y="7543800"/>
              <a:chExt cx="1381118" cy="872846"/>
            </a:xfrm>
          </p:grpSpPr>
          <p:sp>
            <p:nvSpPr>
              <p:cNvPr id="30" name="Isosceles Triangle 44"/>
              <p:cNvSpPr/>
              <p:nvPr/>
            </p:nvSpPr>
            <p:spPr>
              <a:xfrm rot="16200000">
                <a:off x="7469936" y="7533533"/>
                <a:ext cx="143688" cy="164221"/>
              </a:xfrm>
              <a:custGeom>
                <a:avLst/>
                <a:gdLst>
                  <a:gd name="connsiteX0" fmla="*/ 0 w 293725"/>
                  <a:gd name="connsiteY0" fmla="*/ 164224 h 164224"/>
                  <a:gd name="connsiteX1" fmla="*/ 146863 w 293725"/>
                  <a:gd name="connsiteY1" fmla="*/ 0 h 164224"/>
                  <a:gd name="connsiteX2" fmla="*/ 293725 w 293725"/>
                  <a:gd name="connsiteY2" fmla="*/ 164224 h 164224"/>
                  <a:gd name="connsiteX3" fmla="*/ 0 w 293725"/>
                  <a:gd name="connsiteY3" fmla="*/ 164224 h 164224"/>
                  <a:gd name="connsiteX0" fmla="*/ 2363 w 296088"/>
                  <a:gd name="connsiteY0" fmla="*/ 164221 h 164221"/>
                  <a:gd name="connsiteX1" fmla="*/ 0 w 296088"/>
                  <a:gd name="connsiteY1" fmla="*/ 0 h 164221"/>
                  <a:gd name="connsiteX2" fmla="*/ 296088 w 296088"/>
                  <a:gd name="connsiteY2" fmla="*/ 164221 h 164221"/>
                  <a:gd name="connsiteX3" fmla="*/ 2363 w 296088"/>
                  <a:gd name="connsiteY3" fmla="*/ 164221 h 164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6088" h="164221">
                    <a:moveTo>
                      <a:pt x="2363" y="164221"/>
                    </a:moveTo>
                    <a:cubicBezTo>
                      <a:pt x="1575" y="109481"/>
                      <a:pt x="788" y="54740"/>
                      <a:pt x="0" y="0"/>
                    </a:cubicBezTo>
                    <a:lnTo>
                      <a:pt x="296088" y="164221"/>
                    </a:lnTo>
                    <a:lnTo>
                      <a:pt x="2363" y="164221"/>
                    </a:ln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0"/>
              </a:p>
            </p:txBody>
          </p:sp>
          <p:grpSp>
            <p:nvGrpSpPr>
              <p:cNvPr id="8" name="Group 29"/>
              <p:cNvGrpSpPr/>
              <p:nvPr/>
            </p:nvGrpSpPr>
            <p:grpSpPr>
              <a:xfrm>
                <a:off x="7469187" y="7640053"/>
                <a:ext cx="1371600" cy="776593"/>
                <a:chOff x="7469187" y="7640053"/>
                <a:chExt cx="1371600" cy="776593"/>
              </a:xfrm>
            </p:grpSpPr>
            <p:sp>
              <p:nvSpPr>
                <p:cNvPr id="32" name="Round Same Side Corner Rectangle 31"/>
                <p:cNvSpPr/>
                <p:nvPr/>
              </p:nvSpPr>
              <p:spPr>
                <a:xfrm rot="5400000">
                  <a:off x="7789227" y="7365086"/>
                  <a:ext cx="731520" cy="1371600"/>
                </a:xfrm>
                <a:prstGeom prst="round2SameRect">
                  <a:avLst/>
                </a:prstGeom>
                <a:solidFill>
                  <a:srgbClr val="145F82"/>
                </a:solidFill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900"/>
                </a:p>
              </p:txBody>
            </p:sp>
            <p:sp>
              <p:nvSpPr>
                <p:cNvPr id="33" name="TextBox 32"/>
                <p:cNvSpPr txBox="1"/>
                <p:nvPr/>
              </p:nvSpPr>
              <p:spPr>
                <a:xfrm>
                  <a:off x="7922406" y="7640053"/>
                  <a:ext cx="481607" cy="46172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900" b="1">
                      <a:solidFill>
                        <a:schemeClr val="bg1"/>
                      </a:solidFill>
                      <a:latin typeface="Tahoma" pitchFamily="34" charset="0"/>
                      <a:ea typeface="Tahoma" pitchFamily="34" charset="0"/>
                      <a:cs typeface="Tahoma" pitchFamily="34" charset="0"/>
                    </a:rPr>
                    <a:t>I</a:t>
                  </a:r>
                </a:p>
              </p:txBody>
            </p:sp>
          </p:grpSp>
        </p:grpSp>
      </p:grpSp>
      <p:sp>
        <p:nvSpPr>
          <p:cNvPr id="54" name="Rounded Rectangle 53"/>
          <p:cNvSpPr/>
          <p:nvPr/>
        </p:nvSpPr>
        <p:spPr>
          <a:xfrm>
            <a:off x="2539770" y="3746886"/>
            <a:ext cx="8761859" cy="2216273"/>
          </a:xfrm>
          <a:prstGeom prst="roundRect">
            <a:avLst>
              <a:gd name="adj" fmla="val 4570"/>
            </a:avLst>
          </a:prstGeom>
          <a:noFill/>
          <a:ln>
            <a:solidFill>
              <a:srgbClr val="135F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699" tIns="22850" rIns="45699" bIns="22850" rtlCol="0" anchor="ctr"/>
          <a:lstStyle/>
          <a:p>
            <a:pPr algn="ctr"/>
            <a:endParaRPr lang="en-US" sz="900" dirty="0"/>
          </a:p>
        </p:txBody>
      </p:sp>
      <p:grpSp>
        <p:nvGrpSpPr>
          <p:cNvPr id="55" name="Group 54"/>
          <p:cNvGrpSpPr/>
          <p:nvPr/>
        </p:nvGrpSpPr>
        <p:grpSpPr>
          <a:xfrm>
            <a:off x="2079773" y="5275928"/>
            <a:ext cx="4843499" cy="556782"/>
            <a:chOff x="739068" y="1515168"/>
            <a:chExt cx="9688259" cy="1113708"/>
          </a:xfrm>
        </p:grpSpPr>
        <p:sp>
          <p:nvSpPr>
            <p:cNvPr id="56" name="Freeform 71"/>
            <p:cNvSpPr>
              <a:spLocks/>
            </p:cNvSpPr>
            <p:nvPr/>
          </p:nvSpPr>
          <p:spPr bwMode="auto">
            <a:xfrm flipH="1">
              <a:off x="3250419" y="2066147"/>
              <a:ext cx="6961968" cy="417465"/>
            </a:xfrm>
            <a:custGeom>
              <a:avLst/>
              <a:gdLst>
                <a:gd name="T0" fmla="*/ 1849 w 1857"/>
                <a:gd name="T1" fmla="*/ 72 h 111"/>
                <a:gd name="T2" fmla="*/ 376 w 1857"/>
                <a:gd name="T3" fmla="*/ 72 h 111"/>
                <a:gd name="T4" fmla="*/ 360 w 1857"/>
                <a:gd name="T5" fmla="*/ 52 h 111"/>
                <a:gd name="T6" fmla="*/ 374 w 1857"/>
                <a:gd name="T7" fmla="*/ 20 h 111"/>
                <a:gd name="T8" fmla="*/ 366 w 1857"/>
                <a:gd name="T9" fmla="*/ 0 h 111"/>
                <a:gd name="T10" fmla="*/ 85 w 1857"/>
                <a:gd name="T11" fmla="*/ 0 h 111"/>
                <a:gd name="T12" fmla="*/ 53 w 1857"/>
                <a:gd name="T13" fmla="*/ 20 h 111"/>
                <a:gd name="T14" fmla="*/ 6 w 1857"/>
                <a:gd name="T15" fmla="*/ 91 h 111"/>
                <a:gd name="T16" fmla="*/ 15 w 1857"/>
                <a:gd name="T17" fmla="*/ 111 h 111"/>
                <a:gd name="T18" fmla="*/ 199 w 1857"/>
                <a:gd name="T19" fmla="*/ 111 h 111"/>
                <a:gd name="T20" fmla="*/ 296 w 1857"/>
                <a:gd name="T21" fmla="*/ 111 h 111"/>
                <a:gd name="T22" fmla="*/ 1849 w 1857"/>
                <a:gd name="T23" fmla="*/ 111 h 111"/>
                <a:gd name="T24" fmla="*/ 1857 w 1857"/>
                <a:gd name="T25" fmla="*/ 103 h 111"/>
                <a:gd name="T26" fmla="*/ 1857 w 1857"/>
                <a:gd name="T27" fmla="*/ 81 h 111"/>
                <a:gd name="T28" fmla="*/ 1849 w 1857"/>
                <a:gd name="T29" fmla="*/ 72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57" h="111">
                  <a:moveTo>
                    <a:pt x="1849" y="72"/>
                  </a:moveTo>
                  <a:cubicBezTo>
                    <a:pt x="1849" y="72"/>
                    <a:pt x="423" y="72"/>
                    <a:pt x="376" y="72"/>
                  </a:cubicBezTo>
                  <a:cubicBezTo>
                    <a:pt x="350" y="72"/>
                    <a:pt x="355" y="63"/>
                    <a:pt x="360" y="52"/>
                  </a:cubicBezTo>
                  <a:cubicBezTo>
                    <a:pt x="365" y="40"/>
                    <a:pt x="374" y="20"/>
                    <a:pt x="374" y="20"/>
                  </a:cubicBezTo>
                  <a:cubicBezTo>
                    <a:pt x="381" y="9"/>
                    <a:pt x="377" y="0"/>
                    <a:pt x="366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74" y="0"/>
                    <a:pt x="59" y="9"/>
                    <a:pt x="53" y="20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0" y="102"/>
                    <a:pt x="4" y="111"/>
                    <a:pt x="15" y="111"/>
                  </a:cubicBezTo>
                  <a:cubicBezTo>
                    <a:pt x="199" y="111"/>
                    <a:pt x="199" y="111"/>
                    <a:pt x="199" y="111"/>
                  </a:cubicBezTo>
                  <a:cubicBezTo>
                    <a:pt x="296" y="111"/>
                    <a:pt x="296" y="111"/>
                    <a:pt x="296" y="111"/>
                  </a:cubicBezTo>
                  <a:cubicBezTo>
                    <a:pt x="1849" y="111"/>
                    <a:pt x="1849" y="111"/>
                    <a:pt x="1849" y="111"/>
                  </a:cubicBezTo>
                  <a:cubicBezTo>
                    <a:pt x="1853" y="111"/>
                    <a:pt x="1857" y="107"/>
                    <a:pt x="1857" y="103"/>
                  </a:cubicBezTo>
                  <a:cubicBezTo>
                    <a:pt x="1857" y="81"/>
                    <a:pt x="1857" y="81"/>
                    <a:pt x="1857" y="81"/>
                  </a:cubicBezTo>
                  <a:cubicBezTo>
                    <a:pt x="1857" y="76"/>
                    <a:pt x="1853" y="72"/>
                    <a:pt x="1849" y="72"/>
                  </a:cubicBezTo>
                  <a:close/>
                </a:path>
              </a:pathLst>
            </a:custGeom>
            <a:solidFill>
              <a:srgbClr val="B9E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9" tIns="22855" rIns="45709" bIns="22855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grpSp>
          <p:nvGrpSpPr>
            <p:cNvPr id="57" name="Group 56"/>
            <p:cNvGrpSpPr/>
            <p:nvPr/>
          </p:nvGrpSpPr>
          <p:grpSpPr>
            <a:xfrm>
              <a:off x="739068" y="1515168"/>
              <a:ext cx="8177919" cy="1052773"/>
              <a:chOff x="739068" y="1515168"/>
              <a:chExt cx="8177919" cy="1052773"/>
            </a:xfrm>
          </p:grpSpPr>
          <p:sp>
            <p:nvSpPr>
              <p:cNvPr id="59" name="Freeform 71"/>
              <p:cNvSpPr>
                <a:spLocks/>
              </p:cNvSpPr>
              <p:nvPr/>
            </p:nvSpPr>
            <p:spPr bwMode="auto">
              <a:xfrm>
                <a:off x="739068" y="2058030"/>
                <a:ext cx="6961968" cy="417465"/>
              </a:xfrm>
              <a:custGeom>
                <a:avLst/>
                <a:gdLst>
                  <a:gd name="T0" fmla="*/ 1849 w 1857"/>
                  <a:gd name="T1" fmla="*/ 72 h 111"/>
                  <a:gd name="T2" fmla="*/ 376 w 1857"/>
                  <a:gd name="T3" fmla="*/ 72 h 111"/>
                  <a:gd name="T4" fmla="*/ 360 w 1857"/>
                  <a:gd name="T5" fmla="*/ 52 h 111"/>
                  <a:gd name="T6" fmla="*/ 374 w 1857"/>
                  <a:gd name="T7" fmla="*/ 20 h 111"/>
                  <a:gd name="T8" fmla="*/ 366 w 1857"/>
                  <a:gd name="T9" fmla="*/ 0 h 111"/>
                  <a:gd name="T10" fmla="*/ 85 w 1857"/>
                  <a:gd name="T11" fmla="*/ 0 h 111"/>
                  <a:gd name="T12" fmla="*/ 53 w 1857"/>
                  <a:gd name="T13" fmla="*/ 20 h 111"/>
                  <a:gd name="T14" fmla="*/ 6 w 1857"/>
                  <a:gd name="T15" fmla="*/ 91 h 111"/>
                  <a:gd name="T16" fmla="*/ 15 w 1857"/>
                  <a:gd name="T17" fmla="*/ 111 h 111"/>
                  <a:gd name="T18" fmla="*/ 199 w 1857"/>
                  <a:gd name="T19" fmla="*/ 111 h 111"/>
                  <a:gd name="T20" fmla="*/ 296 w 1857"/>
                  <a:gd name="T21" fmla="*/ 111 h 111"/>
                  <a:gd name="T22" fmla="*/ 1849 w 1857"/>
                  <a:gd name="T23" fmla="*/ 111 h 111"/>
                  <a:gd name="T24" fmla="*/ 1857 w 1857"/>
                  <a:gd name="T25" fmla="*/ 103 h 111"/>
                  <a:gd name="T26" fmla="*/ 1857 w 1857"/>
                  <a:gd name="T27" fmla="*/ 81 h 111"/>
                  <a:gd name="T28" fmla="*/ 1849 w 1857"/>
                  <a:gd name="T29" fmla="*/ 72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57" h="111">
                    <a:moveTo>
                      <a:pt x="1849" y="72"/>
                    </a:moveTo>
                    <a:cubicBezTo>
                      <a:pt x="1849" y="72"/>
                      <a:pt x="423" y="72"/>
                      <a:pt x="376" y="72"/>
                    </a:cubicBezTo>
                    <a:cubicBezTo>
                      <a:pt x="350" y="72"/>
                      <a:pt x="355" y="63"/>
                      <a:pt x="360" y="52"/>
                    </a:cubicBezTo>
                    <a:cubicBezTo>
                      <a:pt x="365" y="40"/>
                      <a:pt x="374" y="20"/>
                      <a:pt x="374" y="20"/>
                    </a:cubicBezTo>
                    <a:cubicBezTo>
                      <a:pt x="381" y="9"/>
                      <a:pt x="377" y="0"/>
                      <a:pt x="366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74" y="0"/>
                      <a:pt x="59" y="9"/>
                      <a:pt x="53" y="20"/>
                    </a:cubicBezTo>
                    <a:cubicBezTo>
                      <a:pt x="6" y="91"/>
                      <a:pt x="6" y="91"/>
                      <a:pt x="6" y="91"/>
                    </a:cubicBezTo>
                    <a:cubicBezTo>
                      <a:pt x="0" y="102"/>
                      <a:pt x="4" y="111"/>
                      <a:pt x="15" y="111"/>
                    </a:cubicBezTo>
                    <a:cubicBezTo>
                      <a:pt x="199" y="111"/>
                      <a:pt x="199" y="111"/>
                      <a:pt x="199" y="111"/>
                    </a:cubicBezTo>
                    <a:cubicBezTo>
                      <a:pt x="296" y="111"/>
                      <a:pt x="296" y="111"/>
                      <a:pt x="296" y="111"/>
                    </a:cubicBezTo>
                    <a:cubicBezTo>
                      <a:pt x="1849" y="111"/>
                      <a:pt x="1849" y="111"/>
                      <a:pt x="1849" y="111"/>
                    </a:cubicBezTo>
                    <a:cubicBezTo>
                      <a:pt x="1853" y="111"/>
                      <a:pt x="1857" y="107"/>
                      <a:pt x="1857" y="103"/>
                    </a:cubicBezTo>
                    <a:cubicBezTo>
                      <a:pt x="1857" y="81"/>
                      <a:pt x="1857" y="81"/>
                      <a:pt x="1857" y="81"/>
                    </a:cubicBezTo>
                    <a:cubicBezTo>
                      <a:pt x="1857" y="76"/>
                      <a:pt x="1853" y="72"/>
                      <a:pt x="1849" y="72"/>
                    </a:cubicBezTo>
                    <a:close/>
                  </a:path>
                </a:pathLst>
              </a:custGeom>
              <a:solidFill>
                <a:srgbClr val="B9EA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60" name="Oval 72"/>
              <p:cNvSpPr>
                <a:spLocks noChangeArrowheads="1"/>
              </p:cNvSpPr>
              <p:nvPr/>
            </p:nvSpPr>
            <p:spPr bwMode="auto">
              <a:xfrm>
                <a:off x="1372407" y="1515168"/>
                <a:ext cx="285717" cy="280956"/>
              </a:xfrm>
              <a:prstGeom prst="ellipse">
                <a:avLst/>
              </a:pr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61" name="Freeform 73"/>
              <p:cNvSpPr>
                <a:spLocks/>
              </p:cNvSpPr>
              <p:nvPr/>
            </p:nvSpPr>
            <p:spPr bwMode="auto">
              <a:xfrm>
                <a:off x="1300977" y="1773901"/>
                <a:ext cx="209526" cy="190478"/>
              </a:xfrm>
              <a:custGeom>
                <a:avLst/>
                <a:gdLst>
                  <a:gd name="T0" fmla="*/ 0 w 56"/>
                  <a:gd name="T1" fmla="*/ 18 h 51"/>
                  <a:gd name="T2" fmla="*/ 45 w 56"/>
                  <a:gd name="T3" fmla="*/ 10 h 51"/>
                  <a:gd name="T4" fmla="*/ 56 w 56"/>
                  <a:gd name="T5" fmla="*/ 12 h 51"/>
                  <a:gd name="T6" fmla="*/ 56 w 56"/>
                  <a:gd name="T7" fmla="*/ 51 h 51"/>
                  <a:gd name="T8" fmla="*/ 0 w 56"/>
                  <a:gd name="T9" fmla="*/ 1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1">
                    <a:moveTo>
                      <a:pt x="0" y="18"/>
                    </a:moveTo>
                    <a:cubicBezTo>
                      <a:pt x="0" y="18"/>
                      <a:pt x="17" y="0"/>
                      <a:pt x="45" y="10"/>
                    </a:cubicBezTo>
                    <a:cubicBezTo>
                      <a:pt x="51" y="12"/>
                      <a:pt x="52" y="12"/>
                      <a:pt x="56" y="12"/>
                    </a:cubicBezTo>
                    <a:cubicBezTo>
                      <a:pt x="55" y="30"/>
                      <a:pt x="56" y="51"/>
                      <a:pt x="56" y="51"/>
                    </a:cubicBezTo>
                    <a:cubicBezTo>
                      <a:pt x="56" y="51"/>
                      <a:pt x="30" y="24"/>
                      <a:pt x="0" y="18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62" name="Freeform 74"/>
              <p:cNvSpPr>
                <a:spLocks/>
              </p:cNvSpPr>
              <p:nvPr/>
            </p:nvSpPr>
            <p:spPr bwMode="auto">
              <a:xfrm>
                <a:off x="1300977" y="1773901"/>
                <a:ext cx="209526" cy="190478"/>
              </a:xfrm>
              <a:custGeom>
                <a:avLst/>
                <a:gdLst>
                  <a:gd name="T0" fmla="*/ 0 w 56"/>
                  <a:gd name="T1" fmla="*/ 18 h 51"/>
                  <a:gd name="T2" fmla="*/ 39 w 56"/>
                  <a:gd name="T3" fmla="*/ 8 h 51"/>
                  <a:gd name="T4" fmla="*/ 56 w 56"/>
                  <a:gd name="T5" fmla="*/ 11 h 51"/>
                  <a:gd name="T6" fmla="*/ 56 w 56"/>
                  <a:gd name="T7" fmla="*/ 51 h 51"/>
                  <a:gd name="T8" fmla="*/ 0 w 56"/>
                  <a:gd name="T9" fmla="*/ 1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1">
                    <a:moveTo>
                      <a:pt x="0" y="18"/>
                    </a:moveTo>
                    <a:cubicBezTo>
                      <a:pt x="0" y="18"/>
                      <a:pt x="10" y="0"/>
                      <a:pt x="39" y="8"/>
                    </a:cubicBezTo>
                    <a:cubicBezTo>
                      <a:pt x="48" y="11"/>
                      <a:pt x="52" y="11"/>
                      <a:pt x="56" y="11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56" y="51"/>
                      <a:pt x="30" y="24"/>
                      <a:pt x="0" y="18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63" name="Freeform 75"/>
              <p:cNvSpPr>
                <a:spLocks/>
              </p:cNvSpPr>
              <p:nvPr/>
            </p:nvSpPr>
            <p:spPr bwMode="auto">
              <a:xfrm>
                <a:off x="1300977" y="1773901"/>
                <a:ext cx="209526" cy="190478"/>
              </a:xfrm>
              <a:custGeom>
                <a:avLst/>
                <a:gdLst>
                  <a:gd name="T0" fmla="*/ 0 w 56"/>
                  <a:gd name="T1" fmla="*/ 18 h 51"/>
                  <a:gd name="T2" fmla="*/ 39 w 56"/>
                  <a:gd name="T3" fmla="*/ 8 h 51"/>
                  <a:gd name="T4" fmla="*/ 56 w 56"/>
                  <a:gd name="T5" fmla="*/ 11 h 51"/>
                  <a:gd name="T6" fmla="*/ 56 w 56"/>
                  <a:gd name="T7" fmla="*/ 51 h 51"/>
                  <a:gd name="T8" fmla="*/ 0 w 56"/>
                  <a:gd name="T9" fmla="*/ 1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1">
                    <a:moveTo>
                      <a:pt x="0" y="18"/>
                    </a:moveTo>
                    <a:cubicBezTo>
                      <a:pt x="0" y="18"/>
                      <a:pt x="10" y="0"/>
                      <a:pt x="39" y="8"/>
                    </a:cubicBezTo>
                    <a:cubicBezTo>
                      <a:pt x="48" y="11"/>
                      <a:pt x="52" y="11"/>
                      <a:pt x="56" y="11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56" y="51"/>
                      <a:pt x="30" y="24"/>
                      <a:pt x="0" y="18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5" name="Freeform 76"/>
              <p:cNvSpPr>
                <a:spLocks/>
              </p:cNvSpPr>
              <p:nvPr/>
            </p:nvSpPr>
            <p:spPr bwMode="auto">
              <a:xfrm>
                <a:off x="1300977" y="1773901"/>
                <a:ext cx="415877" cy="190478"/>
              </a:xfrm>
              <a:custGeom>
                <a:avLst/>
                <a:gdLst>
                  <a:gd name="T0" fmla="*/ 72 w 111"/>
                  <a:gd name="T1" fmla="*/ 8 h 51"/>
                  <a:gd name="T2" fmla="*/ 56 w 111"/>
                  <a:gd name="T3" fmla="*/ 11 h 51"/>
                  <a:gd name="T4" fmla="*/ 39 w 111"/>
                  <a:gd name="T5" fmla="*/ 8 h 51"/>
                  <a:gd name="T6" fmla="*/ 0 w 111"/>
                  <a:gd name="T7" fmla="*/ 18 h 51"/>
                  <a:gd name="T8" fmla="*/ 56 w 111"/>
                  <a:gd name="T9" fmla="*/ 51 h 51"/>
                  <a:gd name="T10" fmla="*/ 111 w 111"/>
                  <a:gd name="T11" fmla="*/ 18 h 51"/>
                  <a:gd name="T12" fmla="*/ 72 w 111"/>
                  <a:gd name="T13" fmla="*/ 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1" h="51">
                    <a:moveTo>
                      <a:pt x="72" y="8"/>
                    </a:moveTo>
                    <a:cubicBezTo>
                      <a:pt x="63" y="11"/>
                      <a:pt x="59" y="11"/>
                      <a:pt x="56" y="11"/>
                    </a:cubicBezTo>
                    <a:cubicBezTo>
                      <a:pt x="52" y="11"/>
                      <a:pt x="48" y="11"/>
                      <a:pt x="39" y="8"/>
                    </a:cubicBezTo>
                    <a:cubicBezTo>
                      <a:pt x="10" y="0"/>
                      <a:pt x="0" y="18"/>
                      <a:pt x="0" y="18"/>
                    </a:cubicBezTo>
                    <a:cubicBezTo>
                      <a:pt x="30" y="24"/>
                      <a:pt x="56" y="51"/>
                      <a:pt x="56" y="51"/>
                    </a:cubicBezTo>
                    <a:cubicBezTo>
                      <a:pt x="56" y="51"/>
                      <a:pt x="82" y="24"/>
                      <a:pt x="111" y="18"/>
                    </a:cubicBezTo>
                    <a:cubicBezTo>
                      <a:pt x="111" y="18"/>
                      <a:pt x="101" y="0"/>
                      <a:pt x="72" y="8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6" name="Freeform 77"/>
              <p:cNvSpPr>
                <a:spLocks/>
              </p:cNvSpPr>
              <p:nvPr/>
            </p:nvSpPr>
            <p:spPr bwMode="auto">
              <a:xfrm>
                <a:off x="1226374" y="1853267"/>
                <a:ext cx="566671" cy="176193"/>
              </a:xfrm>
              <a:custGeom>
                <a:avLst/>
                <a:gdLst>
                  <a:gd name="T0" fmla="*/ 142 w 151"/>
                  <a:gd name="T1" fmla="*/ 1 h 47"/>
                  <a:gd name="T2" fmla="*/ 76 w 151"/>
                  <a:gd name="T3" fmla="*/ 40 h 47"/>
                  <a:gd name="T4" fmla="*/ 10 w 151"/>
                  <a:gd name="T5" fmla="*/ 1 h 47"/>
                  <a:gd name="T6" fmla="*/ 0 w 151"/>
                  <a:gd name="T7" fmla="*/ 7 h 47"/>
                  <a:gd name="T8" fmla="*/ 72 w 151"/>
                  <a:gd name="T9" fmla="*/ 47 h 47"/>
                  <a:gd name="T10" fmla="*/ 76 w 151"/>
                  <a:gd name="T11" fmla="*/ 47 h 47"/>
                  <a:gd name="T12" fmla="*/ 79 w 151"/>
                  <a:gd name="T13" fmla="*/ 47 h 47"/>
                  <a:gd name="T14" fmla="*/ 151 w 151"/>
                  <a:gd name="T15" fmla="*/ 7 h 47"/>
                  <a:gd name="T16" fmla="*/ 142 w 151"/>
                  <a:gd name="T17" fmla="*/ 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47">
                    <a:moveTo>
                      <a:pt x="142" y="1"/>
                    </a:moveTo>
                    <a:cubicBezTo>
                      <a:pt x="116" y="7"/>
                      <a:pt x="76" y="40"/>
                      <a:pt x="76" y="40"/>
                    </a:cubicBezTo>
                    <a:cubicBezTo>
                      <a:pt x="76" y="40"/>
                      <a:pt x="36" y="7"/>
                      <a:pt x="10" y="1"/>
                    </a:cubicBezTo>
                    <a:cubicBezTo>
                      <a:pt x="3" y="0"/>
                      <a:pt x="0" y="6"/>
                      <a:pt x="0" y="7"/>
                    </a:cubicBezTo>
                    <a:cubicBezTo>
                      <a:pt x="8" y="11"/>
                      <a:pt x="18" y="4"/>
                      <a:pt x="72" y="47"/>
                    </a:cubicBezTo>
                    <a:cubicBezTo>
                      <a:pt x="73" y="47"/>
                      <a:pt x="76" y="47"/>
                      <a:pt x="76" y="47"/>
                    </a:cubicBezTo>
                    <a:cubicBezTo>
                      <a:pt x="76" y="47"/>
                      <a:pt x="77" y="47"/>
                      <a:pt x="79" y="47"/>
                    </a:cubicBezTo>
                    <a:cubicBezTo>
                      <a:pt x="132" y="4"/>
                      <a:pt x="143" y="11"/>
                      <a:pt x="151" y="7"/>
                    </a:cubicBezTo>
                    <a:cubicBezTo>
                      <a:pt x="151" y="6"/>
                      <a:pt x="148" y="0"/>
                      <a:pt x="142" y="1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7" name="Freeform 78"/>
              <p:cNvSpPr>
                <a:spLocks/>
              </p:cNvSpPr>
              <p:nvPr/>
            </p:nvSpPr>
            <p:spPr bwMode="auto">
              <a:xfrm>
                <a:off x="1515265" y="1908822"/>
                <a:ext cx="306352" cy="473020"/>
              </a:xfrm>
              <a:custGeom>
                <a:avLst/>
                <a:gdLst>
                  <a:gd name="T0" fmla="*/ 0 w 82"/>
                  <a:gd name="T1" fmla="*/ 40 h 126"/>
                  <a:gd name="T2" fmla="*/ 8 w 82"/>
                  <a:gd name="T3" fmla="*/ 40 h 126"/>
                  <a:gd name="T4" fmla="*/ 68 w 82"/>
                  <a:gd name="T5" fmla="*/ 0 h 126"/>
                  <a:gd name="T6" fmla="*/ 82 w 82"/>
                  <a:gd name="T7" fmla="*/ 0 h 126"/>
                  <a:gd name="T8" fmla="*/ 75 w 82"/>
                  <a:gd name="T9" fmla="*/ 89 h 126"/>
                  <a:gd name="T10" fmla="*/ 8 w 82"/>
                  <a:gd name="T11" fmla="*/ 126 h 126"/>
                  <a:gd name="T12" fmla="*/ 0 w 82"/>
                  <a:gd name="T13" fmla="*/ 126 h 126"/>
                  <a:gd name="T14" fmla="*/ 0 w 82"/>
                  <a:gd name="T15" fmla="*/ 40 h 126"/>
                  <a:gd name="T16" fmla="*/ 0 w 82"/>
                  <a:gd name="T17" fmla="*/ 4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2" h="126">
                    <a:moveTo>
                      <a:pt x="0" y="40"/>
                    </a:moveTo>
                    <a:cubicBezTo>
                      <a:pt x="8" y="40"/>
                      <a:pt x="8" y="40"/>
                      <a:pt x="8" y="40"/>
                    </a:cubicBezTo>
                    <a:cubicBezTo>
                      <a:pt x="8" y="40"/>
                      <a:pt x="37" y="9"/>
                      <a:pt x="68" y="0"/>
                    </a:cubicBezTo>
                    <a:cubicBezTo>
                      <a:pt x="71" y="0"/>
                      <a:pt x="82" y="0"/>
                      <a:pt x="82" y="0"/>
                    </a:cubicBezTo>
                    <a:cubicBezTo>
                      <a:pt x="82" y="0"/>
                      <a:pt x="75" y="71"/>
                      <a:pt x="75" y="89"/>
                    </a:cubicBezTo>
                    <a:cubicBezTo>
                      <a:pt x="68" y="89"/>
                      <a:pt x="40" y="90"/>
                      <a:pt x="8" y="126"/>
                    </a:cubicBezTo>
                    <a:cubicBezTo>
                      <a:pt x="0" y="126"/>
                      <a:pt x="0" y="126"/>
                      <a:pt x="0" y="126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0"/>
                      <a:pt x="0" y="40"/>
                      <a:pt x="0" y="40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9" name="Freeform 79"/>
              <p:cNvSpPr>
                <a:spLocks/>
              </p:cNvSpPr>
              <p:nvPr/>
            </p:nvSpPr>
            <p:spPr bwMode="auto">
              <a:xfrm>
                <a:off x="1204151" y="1908822"/>
                <a:ext cx="617466" cy="473020"/>
              </a:xfrm>
              <a:custGeom>
                <a:avLst/>
                <a:gdLst>
                  <a:gd name="T0" fmla="*/ 151 w 165"/>
                  <a:gd name="T1" fmla="*/ 0 h 126"/>
                  <a:gd name="T2" fmla="*/ 91 w 165"/>
                  <a:gd name="T3" fmla="*/ 40 h 126"/>
                  <a:gd name="T4" fmla="*/ 84 w 165"/>
                  <a:gd name="T5" fmla="*/ 40 h 126"/>
                  <a:gd name="T6" fmla="*/ 81 w 165"/>
                  <a:gd name="T7" fmla="*/ 40 h 126"/>
                  <a:gd name="T8" fmla="*/ 75 w 165"/>
                  <a:gd name="T9" fmla="*/ 40 h 126"/>
                  <a:gd name="T10" fmla="*/ 16 w 165"/>
                  <a:gd name="T11" fmla="*/ 0 h 126"/>
                  <a:gd name="T12" fmla="*/ 0 w 165"/>
                  <a:gd name="T13" fmla="*/ 0 h 126"/>
                  <a:gd name="T14" fmla="*/ 9 w 165"/>
                  <a:gd name="T15" fmla="*/ 89 h 126"/>
                  <a:gd name="T16" fmla="*/ 75 w 165"/>
                  <a:gd name="T17" fmla="*/ 126 h 126"/>
                  <a:gd name="T18" fmla="*/ 83 w 165"/>
                  <a:gd name="T19" fmla="*/ 126 h 126"/>
                  <a:gd name="T20" fmla="*/ 91 w 165"/>
                  <a:gd name="T21" fmla="*/ 126 h 126"/>
                  <a:gd name="T22" fmla="*/ 158 w 165"/>
                  <a:gd name="T23" fmla="*/ 89 h 126"/>
                  <a:gd name="T24" fmla="*/ 165 w 165"/>
                  <a:gd name="T25" fmla="*/ 0 h 126"/>
                  <a:gd name="T26" fmla="*/ 151 w 165"/>
                  <a:gd name="T27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5" h="126">
                    <a:moveTo>
                      <a:pt x="151" y="0"/>
                    </a:moveTo>
                    <a:cubicBezTo>
                      <a:pt x="120" y="9"/>
                      <a:pt x="91" y="40"/>
                      <a:pt x="91" y="40"/>
                    </a:cubicBezTo>
                    <a:cubicBezTo>
                      <a:pt x="84" y="40"/>
                      <a:pt x="84" y="40"/>
                      <a:pt x="84" y="40"/>
                    </a:cubicBezTo>
                    <a:cubicBezTo>
                      <a:pt x="81" y="40"/>
                      <a:pt x="81" y="40"/>
                      <a:pt x="81" y="40"/>
                    </a:cubicBezTo>
                    <a:cubicBezTo>
                      <a:pt x="75" y="40"/>
                      <a:pt x="75" y="40"/>
                      <a:pt x="75" y="40"/>
                    </a:cubicBezTo>
                    <a:cubicBezTo>
                      <a:pt x="75" y="40"/>
                      <a:pt x="46" y="9"/>
                      <a:pt x="16" y="0"/>
                    </a:cubicBezTo>
                    <a:cubicBezTo>
                      <a:pt x="12" y="0"/>
                      <a:pt x="0" y="0"/>
                      <a:pt x="0" y="0"/>
                    </a:cubicBezTo>
                    <a:cubicBezTo>
                      <a:pt x="0" y="0"/>
                      <a:pt x="9" y="71"/>
                      <a:pt x="9" y="89"/>
                    </a:cubicBezTo>
                    <a:cubicBezTo>
                      <a:pt x="14" y="89"/>
                      <a:pt x="43" y="90"/>
                      <a:pt x="75" y="126"/>
                    </a:cubicBezTo>
                    <a:cubicBezTo>
                      <a:pt x="83" y="126"/>
                      <a:pt x="83" y="126"/>
                      <a:pt x="83" y="126"/>
                    </a:cubicBezTo>
                    <a:cubicBezTo>
                      <a:pt x="83" y="126"/>
                      <a:pt x="83" y="126"/>
                      <a:pt x="91" y="126"/>
                    </a:cubicBezTo>
                    <a:cubicBezTo>
                      <a:pt x="123" y="90"/>
                      <a:pt x="151" y="89"/>
                      <a:pt x="158" y="89"/>
                    </a:cubicBezTo>
                    <a:cubicBezTo>
                      <a:pt x="158" y="71"/>
                      <a:pt x="165" y="0"/>
                      <a:pt x="165" y="0"/>
                    </a:cubicBezTo>
                    <a:cubicBezTo>
                      <a:pt x="165" y="0"/>
                      <a:pt x="154" y="0"/>
                      <a:pt x="151" y="0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80" name="Freeform 80"/>
              <p:cNvSpPr>
                <a:spLocks/>
              </p:cNvSpPr>
              <p:nvPr/>
            </p:nvSpPr>
            <p:spPr bwMode="auto">
              <a:xfrm>
                <a:off x="1515265" y="2058030"/>
                <a:ext cx="30159" cy="323813"/>
              </a:xfrm>
              <a:custGeom>
                <a:avLst/>
                <a:gdLst>
                  <a:gd name="T0" fmla="*/ 0 w 19"/>
                  <a:gd name="T1" fmla="*/ 204 h 204"/>
                  <a:gd name="T2" fmla="*/ 0 w 19"/>
                  <a:gd name="T3" fmla="*/ 0 h 204"/>
                  <a:gd name="T4" fmla="*/ 19 w 19"/>
                  <a:gd name="T5" fmla="*/ 0 h 204"/>
                  <a:gd name="T6" fmla="*/ 0 w 19"/>
                  <a:gd name="T7" fmla="*/ 204 h 204"/>
                  <a:gd name="T8" fmla="*/ 0 w 19"/>
                  <a:gd name="T9" fmla="*/ 204 h 204"/>
                  <a:gd name="T10" fmla="*/ 0 w 19"/>
                  <a:gd name="T11" fmla="*/ 20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204">
                    <a:moveTo>
                      <a:pt x="0" y="204"/>
                    </a:moveTo>
                    <a:lnTo>
                      <a:pt x="0" y="0"/>
                    </a:lnTo>
                    <a:lnTo>
                      <a:pt x="19" y="0"/>
                    </a:lnTo>
                    <a:lnTo>
                      <a:pt x="0" y="204"/>
                    </a:lnTo>
                    <a:lnTo>
                      <a:pt x="0" y="204"/>
                    </a:lnTo>
                    <a:lnTo>
                      <a:pt x="0" y="204"/>
                    </a:ln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81" name="Freeform 81"/>
              <p:cNvSpPr>
                <a:spLocks/>
              </p:cNvSpPr>
              <p:nvPr/>
            </p:nvSpPr>
            <p:spPr bwMode="auto">
              <a:xfrm>
                <a:off x="1515265" y="2058030"/>
                <a:ext cx="30159" cy="323813"/>
              </a:xfrm>
              <a:custGeom>
                <a:avLst/>
                <a:gdLst>
                  <a:gd name="T0" fmla="*/ 0 w 19"/>
                  <a:gd name="T1" fmla="*/ 204 h 204"/>
                  <a:gd name="T2" fmla="*/ 0 w 19"/>
                  <a:gd name="T3" fmla="*/ 0 h 204"/>
                  <a:gd name="T4" fmla="*/ 19 w 19"/>
                  <a:gd name="T5" fmla="*/ 0 h 204"/>
                  <a:gd name="T6" fmla="*/ 0 w 19"/>
                  <a:gd name="T7" fmla="*/ 20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204">
                    <a:moveTo>
                      <a:pt x="0" y="204"/>
                    </a:moveTo>
                    <a:lnTo>
                      <a:pt x="0" y="0"/>
                    </a:lnTo>
                    <a:lnTo>
                      <a:pt x="19" y="0"/>
                    </a:lnTo>
                    <a:lnTo>
                      <a:pt x="0" y="204"/>
                    </a:ln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82" name="Freeform 82"/>
              <p:cNvSpPr>
                <a:spLocks/>
              </p:cNvSpPr>
              <p:nvPr/>
            </p:nvSpPr>
            <p:spPr bwMode="auto">
              <a:xfrm>
                <a:off x="1515265" y="2058030"/>
                <a:ext cx="30159" cy="323813"/>
              </a:xfrm>
              <a:custGeom>
                <a:avLst/>
                <a:gdLst>
                  <a:gd name="T0" fmla="*/ 0 w 19"/>
                  <a:gd name="T1" fmla="*/ 204 h 204"/>
                  <a:gd name="T2" fmla="*/ 0 w 19"/>
                  <a:gd name="T3" fmla="*/ 0 h 204"/>
                  <a:gd name="T4" fmla="*/ 19 w 19"/>
                  <a:gd name="T5" fmla="*/ 0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204">
                    <a:moveTo>
                      <a:pt x="0" y="204"/>
                    </a:moveTo>
                    <a:lnTo>
                      <a:pt x="0" y="0"/>
                    </a:lnTo>
                    <a:lnTo>
                      <a:pt x="1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83" name="TextBox 82"/>
              <p:cNvSpPr txBox="1"/>
              <p:nvPr/>
            </p:nvSpPr>
            <p:spPr>
              <a:xfrm>
                <a:off x="2132731" y="1706055"/>
                <a:ext cx="6784256" cy="861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200" b="1" dirty="0">
                    <a:ln>
                      <a:solidFill>
                        <a:srgbClr val="008000"/>
                      </a:solidFill>
                    </a:ln>
                    <a:solidFill>
                      <a:srgbClr val="008000"/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BÀI TẬP TRẮC NGHIỆM</a:t>
                </a:r>
              </a:p>
            </p:txBody>
          </p:sp>
        </p:grpSp>
        <p:sp>
          <p:nvSpPr>
            <p:cNvPr id="58" name="Rectangle 57"/>
            <p:cNvSpPr/>
            <p:nvPr/>
          </p:nvSpPr>
          <p:spPr>
            <a:xfrm>
              <a:off x="8598527" y="1951287"/>
              <a:ext cx="1828800" cy="67758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</p:grpSp>
      <p:sp>
        <p:nvSpPr>
          <p:cNvPr id="12" name="Rectangle 11"/>
          <p:cNvSpPr/>
          <p:nvPr/>
        </p:nvSpPr>
        <p:spPr>
          <a:xfrm>
            <a:off x="2464646" y="2972776"/>
            <a:ext cx="7559249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sz="33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 1. </a:t>
            </a:r>
            <a:r>
              <a:rPr lang="en-US" sz="33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PHƯƠNG TRÌNH MẶT PHẲNG</a:t>
            </a:r>
            <a:endParaRPr lang="en-US" sz="3300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5F987923-5583-4DBF-B6D1-552CD66DC6B0}"/>
              </a:ext>
            </a:extLst>
          </p:cNvPr>
          <p:cNvSpPr/>
          <p:nvPr/>
        </p:nvSpPr>
        <p:spPr>
          <a:xfrm>
            <a:off x="137591" y="17294"/>
            <a:ext cx="11872912" cy="52322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-US" sz="28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TRƯỜNG CAO ĐẲNG LÝ TỰ TRỌNG TP. HỒ </a:t>
            </a:r>
            <a:r>
              <a:rPr lang="en-US" sz="2800" b="1" ker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CHÍ MINH</a:t>
            </a:r>
            <a:endParaRPr lang="en-US" sz="2800" b="1" kern="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0071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30D95F91-27F6-48E9-8F15-6045AF3A6974}"/>
              </a:ext>
            </a:extLst>
          </p:cNvPr>
          <p:cNvCxnSpPr/>
          <p:nvPr/>
        </p:nvCxnSpPr>
        <p:spPr>
          <a:xfrm>
            <a:off x="896983" y="1489166"/>
            <a:ext cx="9805851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4EBF0410-1495-4F4C-80D3-5B3DDE07BEDE}"/>
                  </a:ext>
                </a:extLst>
              </p:cNvPr>
              <p:cNvSpPr txBox="1"/>
              <p:nvPr/>
            </p:nvSpPr>
            <p:spPr>
              <a:xfrm>
                <a:off x="243841" y="87843"/>
                <a:ext cx="11756570" cy="13709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R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540385" algn="l"/>
                    <a:tab pos="1350645" algn="l"/>
                  </a:tabLst>
                </a:pPr>
                <a:r>
                  <a:rPr lang="en-US" sz="24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Bài</a:t>
                </a:r>
                <a:r>
                  <a:rPr lang="en-US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tập</a:t>
                </a:r>
                <a:r>
                  <a:rPr lang="en-US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3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Trong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hệ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trục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tọa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độ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𝑶𝒙𝒚𝒛</m:t>
                    </m:r>
                  </m:oMath>
                </a14:m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cho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các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điểm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</a:p>
              <a:p>
                <a:pPr marL="228600" marR="0" algn="l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540385" algn="l"/>
                    <a:tab pos="1350645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𝑨</m:t>
                      </m:r>
                      <m:d>
                        <m:dPr>
                          <m:ctrlPr>
                            <a:rPr lang="en-US" sz="24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4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 −</m:t>
                          </m:r>
                          <m:r>
                            <a:rPr lang="en-US" sz="24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𝟏</m:t>
                          </m:r>
                          <m:r>
                            <a:rPr lang="en-US" sz="24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; </m:t>
                          </m:r>
                          <m:r>
                            <a:rPr lang="en-US" sz="24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𝟑</m:t>
                          </m:r>
                          <m:r>
                            <a:rPr lang="en-US" sz="24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;</m:t>
                          </m:r>
                          <m:r>
                            <a:rPr lang="en-US" sz="24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𝟐</m:t>
                          </m:r>
                        </m:e>
                      </m:d>
                      <m:r>
                        <a:rPr lang="en-US" sz="24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; </m:t>
                      </m:r>
                      <m:r>
                        <a:rPr lang="en-US" sz="24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𝑩</m:t>
                      </m:r>
                      <m:d>
                        <m:dPr>
                          <m:ctrlPr>
                            <a:rPr lang="en-US" sz="24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4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𝟐</m:t>
                          </m:r>
                          <m:r>
                            <a:rPr lang="en-US" sz="24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; −</m:t>
                          </m:r>
                          <m:r>
                            <a:rPr lang="en-US" sz="24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𝟓</m:t>
                          </m:r>
                          <m:r>
                            <a:rPr lang="en-US" sz="24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;−</m:t>
                          </m:r>
                          <m:r>
                            <a:rPr lang="en-US" sz="24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𝟒</m:t>
                          </m:r>
                        </m:e>
                      </m:d>
                      <m:r>
                        <a:rPr lang="en-US" sz="24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; </m:t>
                      </m:r>
                      <m:r>
                        <a:rPr lang="en-US" sz="24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𝑫</m:t>
                      </m:r>
                      <m:r>
                        <a:rPr lang="en-US" sz="24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(</m:t>
                      </m:r>
                      <m:r>
                        <a:rPr lang="en-US" sz="24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𝟐</m:t>
                      </m:r>
                      <m:r>
                        <a:rPr lang="en-US" sz="24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;−</m:t>
                      </m:r>
                      <m:r>
                        <a:rPr lang="en-US" sz="24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𝟑</m:t>
                      </m:r>
                      <m:r>
                        <a:rPr lang="en-US" sz="24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;</m:t>
                      </m:r>
                      <m:r>
                        <a:rPr lang="en-US" sz="24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𝟓</m:t>
                      </m:r>
                      <m:r>
                        <a:rPr lang="en-US" sz="24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).</m:t>
                      </m:r>
                    </m:oMath>
                  </m:oMathPara>
                </a14:m>
                <a:endParaRPr lang="en-US" sz="2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15000"/>
                  </a:lnSpc>
                  <a:spcBef>
                    <a:spcPts val="300"/>
                  </a:spcBef>
                  <a:spcAft>
                    <a:spcPts val="0"/>
                  </a:spcAft>
                  <a:tabLst>
                    <a:tab pos="685800" algn="l"/>
                    <a:tab pos="1208405" algn="l"/>
                    <a:tab pos="1350645" algn="l"/>
                    <a:tab pos="3108960" algn="ctr"/>
                  </a:tabLst>
                </a:pP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Viết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mặt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phẳng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qua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ba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điểm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A, B </a:t>
                </a:r>
                <a:r>
                  <a:rPr lang="en-US" sz="2400" b="1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và</a:t>
                </a:r>
                <a:r>
                  <a:rPr lang="en-US" sz="2400" b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D</a:t>
                </a:r>
                <a:r>
                  <a:rPr lang="en-US" sz="2400" b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;</a:t>
                </a:r>
                <a:endParaRPr lang="en-US" sz="2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4EBF0410-1495-4F4C-80D3-5B3DDE07BE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3841" y="87843"/>
                <a:ext cx="11756570" cy="1370953"/>
              </a:xfrm>
              <a:prstGeom prst="rect">
                <a:avLst/>
              </a:prstGeom>
              <a:blipFill>
                <a:blip r:embed="rId2"/>
                <a:stretch>
                  <a:fillRect l="-778" t="-1778" b="-9333"/>
                </a:stretch>
              </a:blipFill>
            </p:spPr>
            <p:txBody>
              <a:bodyPr/>
              <a:lstStyle/>
              <a:p>
                <a:r>
                  <a:rPr lang="en-SG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FFCD1442-4BB0-451E-8624-3383902EEB21}"/>
                  </a:ext>
                </a:extLst>
              </p:cNvPr>
              <p:cNvSpPr txBox="1"/>
              <p:nvPr/>
            </p:nvSpPr>
            <p:spPr>
              <a:xfrm>
                <a:off x="322218" y="1582865"/>
                <a:ext cx="11756570" cy="517898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15000"/>
                  </a:lnSpc>
                  <a:spcBef>
                    <a:spcPts val="300"/>
                  </a:spcBef>
                  <a:spcAft>
                    <a:spcPts val="0"/>
                  </a:spcAft>
                  <a:tabLst>
                    <a:tab pos="685800" algn="l"/>
                    <a:tab pos="1208405" algn="l"/>
                    <a:tab pos="1350645" algn="l"/>
                    <a:tab pos="3108960" algn="ctr"/>
                  </a:tabLst>
                </a:pP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Giải</a:t>
                </a:r>
                <a:endParaRPr lang="en-US" sz="2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15000"/>
                  </a:lnSpc>
                  <a:spcBef>
                    <a:spcPts val="300"/>
                  </a:spcBef>
                  <a:spcAft>
                    <a:spcPts val="0"/>
                  </a:spcAft>
                </a:pP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Ta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3; −8; −6</m:t>
                        </m:r>
                      </m:e>
                    </m:d>
                  </m:oMath>
                </a14:m>
                <a:endParaRPr lang="en-US" sz="2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15000"/>
                  </a:lnSpc>
                  <a:spcBef>
                    <a:spcPts val="3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𝐴</m:t>
                          </m:r>
                          <m:r>
                            <a:rPr lang="en-US" sz="2400" b="0" i="1" smtClean="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𝐷</m:t>
                          </m:r>
                        </m:e>
                      </m:acc>
                      <m:r>
                        <a:rPr lang="en-US" sz="24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d>
                        <m:dPr>
                          <m:ctrlP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3</m:t>
                          </m:r>
                          <m: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; −</m:t>
                          </m:r>
                          <m:r>
                            <a:rPr lang="en-US" sz="2400" b="0" i="1" smtClean="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6</m:t>
                          </m:r>
                          <m: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;</m:t>
                          </m:r>
                          <m:r>
                            <a:rPr lang="en-US" sz="2400" b="0" i="1" smtClean="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3</m:t>
                          </m:r>
                        </m:e>
                      </m:d>
                    </m:oMath>
                  </m:oMathPara>
                </a14:m>
                <a:endParaRPr lang="en-US" sz="2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15000"/>
                  </a:lnSpc>
                  <a:spcBef>
                    <a:spcPts val="300"/>
                  </a:spcBef>
                  <a:spcAft>
                    <a:spcPts val="0"/>
                  </a:spcAft>
                </a:pP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Suy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ra VTPT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e>
                    </m:acc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400" b="0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acc>
                          <m:accPr>
                            <m:chr m:val="⃗"/>
                            <m:ctrlPr>
                              <a:rPr lang="en-US" sz="2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2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𝐴𝐵</m:t>
                            </m:r>
                          </m:e>
                        </m:acc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;</m:t>
                        </m:r>
                        <m:acc>
                          <m:accPr>
                            <m:chr m:val="⃗"/>
                            <m:ctrlPr>
                              <a:rPr lang="en-US" sz="2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2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𝐴</m:t>
                            </m:r>
                            <m:r>
                              <a:rPr lang="en-US" sz="2400" b="0" i="1" smtClean="0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𝐷</m:t>
                            </m:r>
                          </m:e>
                        </m:acc>
                      </m:e>
                    </m:d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sz="2400" b="0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60</m:t>
                        </m:r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;</m:t>
                        </m:r>
                        <m:r>
                          <a:rPr lang="en-SG" sz="2400" b="0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sz="2400" b="0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27</m:t>
                        </m:r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;</m:t>
                        </m:r>
                        <m:r>
                          <a:rPr lang="en-US" sz="2400" b="0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</m:e>
                    </m:d>
                  </m:oMath>
                </a14:m>
                <a:endParaRPr lang="en-US" sz="2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15000"/>
                  </a:lnSpc>
                  <a:spcBef>
                    <a:spcPts val="300"/>
                  </a:spcBef>
                </a:pP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mặt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phẳng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(ABD)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2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sz="2400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Đ</m:t>
                            </m:r>
                            <m:r>
                              <m:rPr>
                                <m:sty m:val="p"/>
                              </m:rPr>
                              <a:rPr lang="en-US" sz="2400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i</m:t>
                            </m:r>
                            <m:r>
                              <a:rPr lang="en-US" sz="2400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US" sz="2400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qua</m:t>
                            </m:r>
                            <m:r>
                              <a:rPr lang="en-US" sz="2400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 đ</m:t>
                            </m:r>
                            <m:r>
                              <m:rPr>
                                <m:sty m:val="p"/>
                              </m:rPr>
                              <a:rPr lang="en-US" sz="2400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i</m:t>
                            </m:r>
                            <m:r>
                              <a:rPr lang="en-US" sz="2400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ể</m:t>
                            </m:r>
                            <m:r>
                              <m:rPr>
                                <m:sty m:val="p"/>
                              </m:rPr>
                              <a:rPr lang="en-US" sz="2400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m</m:t>
                            </m:r>
                            <m:r>
                              <a:rPr lang="en-US" sz="2400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  </m:t>
                            </m:r>
                            <m:r>
                              <a:rPr lang="en-US" sz="2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𝐴</m:t>
                            </m:r>
                            <m:r>
                              <a:rPr lang="en-US" sz="2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( −1; 3;2)</m:t>
                            </m:r>
                          </m:e>
                          <m:e>
                            <m:r>
                              <m:rPr>
                                <m:sty m:val="p"/>
                              </m:rPr>
                              <a:rPr lang="en-US" sz="2400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C</m:t>
                            </m:r>
                            <m:r>
                              <a:rPr lang="en-US" sz="2400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ó </m:t>
                            </m:r>
                            <m:r>
                              <m:rPr>
                                <m:sty m:val="p"/>
                              </m:rPr>
                              <a:rPr lang="en-US" sz="2400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VTPT</m:t>
                            </m:r>
                            <m:r>
                              <a:rPr lang="en-US" sz="2400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acc>
                              <m:accPr>
                                <m:chr m:val="⃗"/>
                                <m:ctrlPr>
                                  <a:rPr lang="en-US" sz="24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24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𝑛</m:t>
                                </m:r>
                              </m:e>
                            </m:acc>
                            <m:r>
                              <a:rPr lang="en-US" sz="2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=</m:t>
                            </m:r>
                            <m:d>
                              <m:dPr>
                                <m:ctrlPr>
                                  <a:rPr lang="en-US" sz="2400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2400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−60;</m:t>
                                </m:r>
                                <m:r>
                                  <a:rPr lang="en-SG" sz="2400" b="0" i="1" smtClean="0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−</m:t>
                                </m:r>
                                <m:r>
                                  <a:rPr lang="en-US" sz="2400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27;6</m:t>
                                </m:r>
                              </m:e>
                            </m:d>
                          </m:e>
                        </m:eqArr>
                      </m:e>
                    </m:d>
                  </m:oMath>
                </a14:m>
                <a:endParaRPr lang="en-US" sz="2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ctr">
                  <a:lnSpc>
                    <a:spcPct val="115000"/>
                  </a:lnSpc>
                  <a:spcBef>
                    <a:spcPts val="3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solidFill>
                            <a:srgbClr val="FF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𝐴</m:t>
                      </m:r>
                      <m:d>
                        <m:dPr>
                          <m:ctrlPr>
                            <a:rPr lang="en-US" sz="2400" i="1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en-US" sz="2400" i="1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240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240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sub>
                          </m:sSub>
                        </m:e>
                      </m:d>
                      <m:r>
                        <a:rPr lang="en-US" sz="2400" i="1">
                          <a:solidFill>
                            <a:srgbClr val="FF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2400" i="1">
                          <a:solidFill>
                            <a:srgbClr val="FF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𝐵</m:t>
                      </m:r>
                      <m:d>
                        <m:dPr>
                          <m:ctrlPr>
                            <a:rPr lang="en-US" sz="2400" i="1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𝑦</m:t>
                          </m:r>
                          <m:r>
                            <a:rPr lang="en-US" sz="2400" i="1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240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en-US" sz="240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sub>
                          </m:sSub>
                        </m:e>
                      </m:d>
                      <m:r>
                        <a:rPr lang="en-US" sz="2400" i="1">
                          <a:solidFill>
                            <a:srgbClr val="FF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2400" i="1">
                          <a:solidFill>
                            <a:srgbClr val="FF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𝐶</m:t>
                      </m:r>
                      <m:d>
                        <m:dPr>
                          <m:ctrlPr>
                            <a:rPr lang="en-US" sz="2400" i="1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𝑧</m:t>
                          </m:r>
                          <m:r>
                            <a:rPr lang="en-US" sz="2400" i="1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240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𝑧</m:t>
                              </m:r>
                            </m:e>
                            <m:sub>
                              <m:r>
                                <a:rPr lang="en-US" sz="240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sub>
                          </m:sSub>
                        </m:e>
                      </m:d>
                      <m:r>
                        <a:rPr lang="en-US" sz="2400" i="1">
                          <a:solidFill>
                            <a:srgbClr val="FF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=0</m:t>
                      </m:r>
                    </m:oMath>
                  </m:oMathPara>
                </a14:m>
                <a:endParaRPr lang="en-US" sz="2400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ctr">
                  <a:lnSpc>
                    <a:spcPct val="115000"/>
                  </a:lnSpc>
                  <a:spcBef>
                    <a:spcPts val="3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⟺</m:t>
                      </m:r>
                      <m:r>
                        <a:rPr lang="en-US" sz="2400" i="1" smtClean="0">
                          <a:solidFill>
                            <a:srgbClr val="FF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−</m:t>
                      </m:r>
                      <m:r>
                        <a:rPr lang="en-US" sz="2400" b="0" i="1" smtClean="0">
                          <a:solidFill>
                            <a:srgbClr val="FF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60</m:t>
                      </m:r>
                      <m:d>
                        <m:dPr>
                          <m:ctrlP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+1</m:t>
                          </m:r>
                        </m:e>
                      </m:d>
                      <m:r>
                        <a:rPr lang="en-SG" sz="2400" b="0" i="1" smtClean="0">
                          <a:solidFill>
                            <a:srgbClr val="FF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−</m:t>
                      </m:r>
                      <m:r>
                        <a:rPr lang="en-US" sz="2400" b="0" i="1" smtClean="0">
                          <a:solidFill>
                            <a:srgbClr val="FF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27</m:t>
                      </m:r>
                      <m:d>
                        <m:dPr>
                          <m:ctrlP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𝑦</m:t>
                          </m:r>
                          <m: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−3</m:t>
                          </m:r>
                        </m:e>
                      </m:d>
                      <m:r>
                        <a:rPr lang="en-US" sz="2400" b="0" i="1" smtClean="0">
                          <a:solidFill>
                            <a:srgbClr val="FF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+6</m:t>
                      </m:r>
                      <m:d>
                        <m:dPr>
                          <m:ctrlP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𝑧</m:t>
                          </m:r>
                          <m: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−2</m:t>
                          </m:r>
                        </m:e>
                      </m:d>
                      <m:r>
                        <a:rPr lang="en-US" sz="24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=0</m:t>
                      </m:r>
                    </m:oMath>
                  </m:oMathPara>
                </a14:m>
                <a:endParaRPr lang="en-US" sz="2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15000"/>
                  </a:lnSpc>
                  <a:spcBef>
                    <a:spcPts val="3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⟺−</m:t>
                      </m:r>
                      <m:r>
                        <a:rPr lang="en-US" sz="2400" b="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60</m:t>
                      </m:r>
                      <m:r>
                        <a:rPr lang="en-US" sz="2400" b="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en-US" sz="2400" b="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−60−27</m:t>
                      </m:r>
                      <m:r>
                        <a:rPr lang="en-US" sz="2400" b="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𝑦</m:t>
                      </m:r>
                      <m:r>
                        <a:rPr lang="en-SG" sz="2400" b="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2400" b="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81+6</m:t>
                      </m:r>
                      <m:r>
                        <a:rPr lang="en-US" sz="2400" b="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𝑧</m:t>
                      </m:r>
                      <m:r>
                        <a:rPr lang="en-US" sz="2400" b="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−12=0</m:t>
                      </m:r>
                    </m:oMath>
                  </m:oMathPara>
                </a14:m>
                <a:endParaRPr lang="en-US" sz="2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15000"/>
                  </a:lnSpc>
                  <a:spcBef>
                    <a:spcPts val="30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⟺−60</m:t>
                      </m:r>
                      <m:r>
                        <a:rPr lang="en-US" sz="2400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en-SG" sz="2400" b="0" i="1" smtClean="0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−</m:t>
                      </m:r>
                      <m:r>
                        <a:rPr lang="en-US" sz="2400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27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𝑦</m:t>
                      </m:r>
                      <m:r>
                        <a:rPr lang="en-US" sz="2400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+6</m:t>
                      </m:r>
                      <m:r>
                        <a:rPr lang="en-US" sz="2400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𝑧</m:t>
                      </m:r>
                      <m:r>
                        <a:rPr lang="en-SG" sz="2400" b="0" i="1" smtClean="0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+9=0</m:t>
                      </m:r>
                    </m:oMath>
                  </m:oMathPara>
                </a14:m>
                <a:endParaRPr lang="en-US" sz="2400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15000"/>
                  </a:lnSpc>
                  <a:spcBef>
                    <a:spcPts val="300"/>
                  </a:spcBef>
                  <a:spcAft>
                    <a:spcPts val="0"/>
                  </a:spcAft>
                </a:pPr>
                <a:endParaRPr lang="en-US" sz="2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FFCD1442-4BB0-451E-8624-3383902EEB2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2218" y="1582865"/>
                <a:ext cx="11756570" cy="5178982"/>
              </a:xfrm>
              <a:prstGeom prst="rect">
                <a:avLst/>
              </a:prstGeom>
              <a:blipFill>
                <a:blip r:embed="rId3"/>
                <a:stretch>
                  <a:fillRect l="-830" t="-471"/>
                </a:stretch>
              </a:blipFill>
            </p:spPr>
            <p:txBody>
              <a:bodyPr/>
              <a:lstStyle/>
              <a:p>
                <a:r>
                  <a:rPr lang="en-SG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76861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30D95F91-27F6-48E9-8F15-6045AF3A6974}"/>
              </a:ext>
            </a:extLst>
          </p:cNvPr>
          <p:cNvCxnSpPr/>
          <p:nvPr/>
        </p:nvCxnSpPr>
        <p:spPr>
          <a:xfrm>
            <a:off x="896983" y="1489166"/>
            <a:ext cx="9805851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4EBF0410-1495-4F4C-80D3-5B3DDE07BEDE}"/>
                  </a:ext>
                </a:extLst>
              </p:cNvPr>
              <p:cNvSpPr txBox="1"/>
              <p:nvPr/>
            </p:nvSpPr>
            <p:spPr>
              <a:xfrm>
                <a:off x="243841" y="87843"/>
                <a:ext cx="11756570" cy="13709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R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540385" algn="l"/>
                    <a:tab pos="1350645" algn="l"/>
                  </a:tabLst>
                </a:pPr>
                <a:r>
                  <a:rPr lang="en-US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Bài </a:t>
                </a:r>
                <a:r>
                  <a:rPr lang="en-US" sz="24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tập</a:t>
                </a:r>
                <a:r>
                  <a:rPr lang="en-US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4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Trong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hệ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trục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tọa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độ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𝑶𝒙𝒚𝒛</m:t>
                    </m:r>
                  </m:oMath>
                </a14:m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cho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các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điểm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</a:p>
              <a:p>
                <a:pPr marL="228600" marR="0" algn="l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540385" algn="l"/>
                    <a:tab pos="1350645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𝑴</m:t>
                      </m:r>
                      <m:d>
                        <m:dPr>
                          <m:ctrlPr>
                            <a:rPr lang="en-US" sz="24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4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 </m:t>
                          </m:r>
                          <m:r>
                            <a:rPr lang="en-US" sz="2400" b="1" i="1" smtClean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𝟐</m:t>
                          </m:r>
                          <m:r>
                            <a:rPr lang="en-US" sz="24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;</m:t>
                          </m:r>
                          <m:r>
                            <a:rPr lang="en-US" sz="2400" b="1" i="1" smtClean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en-US" sz="24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𝟑</m:t>
                          </m:r>
                          <m:r>
                            <a:rPr lang="en-US" sz="24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;</m:t>
                          </m:r>
                          <m:r>
                            <a:rPr lang="en-US" sz="24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𝟐</m:t>
                          </m:r>
                        </m:e>
                      </m:d>
                      <m:r>
                        <a:rPr lang="en-US" sz="24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;</m:t>
                      </m:r>
                      <m:r>
                        <a:rPr lang="en-US" sz="2400" b="1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𝑵</m:t>
                      </m:r>
                      <m:d>
                        <m:dPr>
                          <m:ctrlPr>
                            <a:rPr lang="en-US" sz="24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400" b="1" i="1" smtClean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𝟎</m:t>
                          </m:r>
                          <m:r>
                            <a:rPr lang="en-US" sz="24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;</m:t>
                          </m:r>
                          <m:r>
                            <a:rPr lang="en-US" sz="2400" b="1" i="1" smtClean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𝟑</m:t>
                          </m:r>
                          <m:r>
                            <a:rPr lang="en-US" sz="24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;−</m:t>
                          </m:r>
                          <m:r>
                            <a:rPr lang="en-US" sz="24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𝟒</m:t>
                          </m:r>
                        </m:e>
                      </m:d>
                      <m:r>
                        <a:rPr lang="en-US" sz="24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;</m:t>
                      </m:r>
                      <m:r>
                        <a:rPr lang="en-US" sz="2400" b="1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𝑷</m:t>
                      </m:r>
                      <m:r>
                        <a:rPr lang="en-US" sz="24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(</m:t>
                      </m:r>
                      <m:r>
                        <a:rPr lang="en-US" sz="2400" b="1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</m:t>
                      </m:r>
                      <m:r>
                        <a:rPr lang="en-US" sz="2400" b="1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𝟏</m:t>
                      </m:r>
                      <m:r>
                        <a:rPr lang="en-US" sz="24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;−</m:t>
                      </m:r>
                      <m:r>
                        <a:rPr lang="en-US" sz="2400" b="1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𝟒</m:t>
                      </m:r>
                      <m:r>
                        <a:rPr lang="en-US" sz="24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;</m:t>
                      </m:r>
                      <m:r>
                        <a:rPr lang="en-US" sz="2400" b="1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𝟎</m:t>
                      </m:r>
                      <m:r>
                        <a:rPr lang="en-US" sz="24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).</m:t>
                      </m:r>
                    </m:oMath>
                  </m:oMathPara>
                </a14:m>
                <a:endParaRPr lang="en-US" sz="2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15000"/>
                  </a:lnSpc>
                  <a:spcBef>
                    <a:spcPts val="300"/>
                  </a:spcBef>
                  <a:spcAft>
                    <a:spcPts val="0"/>
                  </a:spcAft>
                  <a:tabLst>
                    <a:tab pos="685800" algn="l"/>
                    <a:tab pos="1208405" algn="l"/>
                    <a:tab pos="1350645" algn="l"/>
                    <a:tab pos="3108960" algn="ctr"/>
                  </a:tabLst>
                </a:pP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Viết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mặt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phẳng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(MNP)</a:t>
                </a: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4EBF0410-1495-4F4C-80D3-5B3DDE07BE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3841" y="87843"/>
                <a:ext cx="11756570" cy="1370953"/>
              </a:xfrm>
              <a:prstGeom prst="rect">
                <a:avLst/>
              </a:prstGeom>
              <a:blipFill>
                <a:blip r:embed="rId2"/>
                <a:stretch>
                  <a:fillRect l="-778" t="-1778" b="-9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FFCD1442-4BB0-451E-8624-3383902EEB21}"/>
                  </a:ext>
                </a:extLst>
              </p:cNvPr>
              <p:cNvSpPr txBox="1"/>
              <p:nvPr/>
            </p:nvSpPr>
            <p:spPr>
              <a:xfrm>
                <a:off x="322218" y="1582865"/>
                <a:ext cx="11756570" cy="517064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15000"/>
                  </a:lnSpc>
                  <a:spcBef>
                    <a:spcPts val="300"/>
                  </a:spcBef>
                  <a:spcAft>
                    <a:spcPts val="0"/>
                  </a:spcAft>
                  <a:tabLst>
                    <a:tab pos="685800" algn="l"/>
                    <a:tab pos="1208405" algn="l"/>
                    <a:tab pos="1350645" algn="l"/>
                    <a:tab pos="3108960" algn="ctr"/>
                  </a:tabLst>
                </a:pP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Giải</a:t>
                </a:r>
                <a:endParaRPr lang="en-US" sz="2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15000"/>
                  </a:lnSpc>
                  <a:spcBef>
                    <a:spcPts val="300"/>
                  </a:spcBef>
                  <a:spcAft>
                    <a:spcPts val="0"/>
                  </a:spcAft>
                </a:pP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Ta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400" b="0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𝑀𝑁</m:t>
                        </m:r>
                      </m:e>
                    </m:acc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400" b="0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−2;6;−</m:t>
                        </m:r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</m:e>
                    </m:d>
                  </m:oMath>
                </a14:m>
                <a:endParaRPr lang="en-US" sz="2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15000"/>
                  </a:lnSpc>
                  <a:spcBef>
                    <a:spcPts val="3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2400" b="0" i="1" smtClean="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𝑀𝑃</m:t>
                          </m:r>
                        </m:e>
                      </m:acc>
                      <m:r>
                        <a:rPr lang="en-US" sz="24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d>
                        <m:dPr>
                          <m:ctrlP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−3;−1;−2</m:t>
                          </m:r>
                        </m:e>
                      </m:d>
                    </m:oMath>
                  </m:oMathPara>
                </a14:m>
                <a:endParaRPr lang="en-US" sz="2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15000"/>
                  </a:lnSpc>
                  <a:spcBef>
                    <a:spcPts val="300"/>
                  </a:spcBef>
                  <a:spcAft>
                    <a:spcPts val="0"/>
                  </a:spcAft>
                </a:pP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Suy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ra VTPT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e>
                    </m:acc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400" b="0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acc>
                          <m:accPr>
                            <m:chr m:val="⃗"/>
                            <m:ctrlPr>
                              <a:rPr lang="en-US" sz="2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2400" b="0" i="1" smtClean="0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𝑀𝑁</m:t>
                            </m:r>
                          </m:e>
                        </m:acc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;</m:t>
                        </m:r>
                        <m:acc>
                          <m:accPr>
                            <m:chr m:val="⃗"/>
                            <m:ctrlPr>
                              <a:rPr lang="en-US" sz="2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2400" b="0" i="1" smtClean="0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𝑀𝑃</m:t>
                            </m:r>
                          </m:e>
                        </m:acc>
                      </m:e>
                    </m:d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400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sz="2400" b="0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18;14;20</m:t>
                        </m:r>
                      </m:e>
                    </m:d>
                  </m:oMath>
                </a14:m>
                <a:endParaRPr lang="en-US" sz="2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15000"/>
                  </a:lnSpc>
                  <a:spcBef>
                    <a:spcPts val="300"/>
                  </a:spcBef>
                </a:pP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mặt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phẳng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(ABD)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2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sz="2400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Đ</m:t>
                            </m:r>
                            <m:r>
                              <m:rPr>
                                <m:sty m:val="p"/>
                              </m:rPr>
                              <a:rPr lang="en-US" sz="2400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i</m:t>
                            </m:r>
                            <m:r>
                              <a:rPr lang="en-US" sz="2400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US" sz="2400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qua</m:t>
                            </m:r>
                            <m:r>
                              <a:rPr lang="en-US" sz="2400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 đ</m:t>
                            </m:r>
                            <m:r>
                              <m:rPr>
                                <m:sty m:val="p"/>
                              </m:rPr>
                              <a:rPr lang="en-US" sz="2400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i</m:t>
                            </m:r>
                            <m:r>
                              <a:rPr lang="en-US" sz="2400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ể</m:t>
                            </m:r>
                            <m:r>
                              <m:rPr>
                                <m:sty m:val="p"/>
                              </m:rPr>
                              <a:rPr lang="en-US" sz="2400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m</m:t>
                            </m:r>
                            <m:r>
                              <a:rPr lang="en-US" sz="2400" b="1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𝑴</m:t>
                            </m:r>
                            <m:d>
                              <m:dPr>
                                <m:ctrlPr>
                                  <a:rPr lang="en-US" sz="2400" b="1" i="1"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2400" b="1" i="1"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 </m:t>
                                </m:r>
                                <m:r>
                                  <a:rPr lang="en-US" sz="2400" b="1" i="1"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𝟐</m:t>
                                </m:r>
                                <m:r>
                                  <a:rPr lang="en-US" sz="2400" b="1" i="1"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;−</m:t>
                                </m:r>
                                <m:r>
                                  <a:rPr lang="en-US" sz="2400" b="1" i="1"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𝟑</m:t>
                                </m:r>
                                <m:r>
                                  <a:rPr lang="en-US" sz="2400" b="1" i="1"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;</m:t>
                                </m:r>
                                <m:r>
                                  <a:rPr lang="en-US" sz="2400" b="1" i="1"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𝟐</m:t>
                                </m:r>
                              </m:e>
                            </m:d>
                            <m:r>
                              <a:rPr lang="en-US" sz="2400" b="1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;</m:t>
                            </m:r>
                          </m:e>
                          <m:e>
                            <m:r>
                              <m:rPr>
                                <m:sty m:val="p"/>
                              </m:rPr>
                              <a:rPr lang="en-US" sz="2400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C</m:t>
                            </m:r>
                            <m:r>
                              <a:rPr lang="en-US" sz="2400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ó </m:t>
                            </m:r>
                            <m:r>
                              <m:rPr>
                                <m:sty m:val="p"/>
                              </m:rPr>
                              <a:rPr lang="en-US" sz="2400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VTPT</m:t>
                            </m:r>
                            <m:r>
                              <a:rPr lang="en-US" sz="2400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acc>
                              <m:accPr>
                                <m:chr m:val="⃗"/>
                                <m:ctrlPr>
                                  <a:rPr lang="en-US" sz="24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24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𝑛</m:t>
                                </m:r>
                              </m:e>
                            </m:acc>
                            <m:r>
                              <a:rPr lang="en-US" sz="2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=</m:t>
                            </m:r>
                            <m:d>
                              <m:dPr>
                                <m:ctrlPr>
                                  <a:rPr lang="en-US" sz="2400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−18;14;20</m:t>
                                </m:r>
                              </m:e>
                            </m:d>
                          </m:e>
                        </m:eqArr>
                      </m:e>
                    </m:d>
                  </m:oMath>
                </a14:m>
                <a:endParaRPr lang="en-US" sz="2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ctr">
                  <a:lnSpc>
                    <a:spcPct val="115000"/>
                  </a:lnSpc>
                  <a:spcBef>
                    <a:spcPts val="3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solidFill>
                            <a:srgbClr val="FF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𝐴</m:t>
                      </m:r>
                      <m:d>
                        <m:dPr>
                          <m:ctrlPr>
                            <a:rPr lang="en-US" sz="2400" i="1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en-US" sz="2400" i="1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240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240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sub>
                          </m:sSub>
                        </m:e>
                      </m:d>
                      <m:r>
                        <a:rPr lang="en-US" sz="2400" i="1">
                          <a:solidFill>
                            <a:srgbClr val="FF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2400" i="1">
                          <a:solidFill>
                            <a:srgbClr val="FF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𝐵</m:t>
                      </m:r>
                      <m:d>
                        <m:dPr>
                          <m:ctrlPr>
                            <a:rPr lang="en-US" sz="2400" i="1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𝑦</m:t>
                          </m:r>
                          <m:r>
                            <a:rPr lang="en-US" sz="2400" i="1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240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en-US" sz="240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sub>
                          </m:sSub>
                        </m:e>
                      </m:d>
                      <m:r>
                        <a:rPr lang="en-US" sz="2400" i="1">
                          <a:solidFill>
                            <a:srgbClr val="FF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2400" i="1">
                          <a:solidFill>
                            <a:srgbClr val="FF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𝐶</m:t>
                      </m:r>
                      <m:d>
                        <m:dPr>
                          <m:ctrlPr>
                            <a:rPr lang="en-US" sz="2400" i="1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𝑧</m:t>
                          </m:r>
                          <m:r>
                            <a:rPr lang="en-US" sz="2400" i="1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240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𝑧</m:t>
                              </m:r>
                            </m:e>
                            <m:sub>
                              <m:r>
                                <a:rPr lang="en-US" sz="240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sub>
                          </m:sSub>
                        </m:e>
                      </m:d>
                      <m:r>
                        <a:rPr lang="en-US" sz="2400" i="1">
                          <a:solidFill>
                            <a:srgbClr val="FF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=0</m:t>
                      </m:r>
                    </m:oMath>
                  </m:oMathPara>
                </a14:m>
                <a:endParaRPr lang="en-US" sz="2400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ctr">
                  <a:lnSpc>
                    <a:spcPct val="115000"/>
                  </a:lnSpc>
                  <a:spcBef>
                    <a:spcPts val="3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⟺</m:t>
                      </m:r>
                      <m:r>
                        <a:rPr lang="en-US" sz="2400" i="1" smtClean="0">
                          <a:solidFill>
                            <a:srgbClr val="FF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−</m:t>
                      </m:r>
                      <m:r>
                        <a:rPr lang="en-US" sz="2400" b="0" i="1" smtClean="0">
                          <a:solidFill>
                            <a:srgbClr val="FF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18</m:t>
                      </m:r>
                      <m:d>
                        <m:dPr>
                          <m:ctrlP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en-US" sz="2400" b="0" i="1" smtClean="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−2</m:t>
                          </m:r>
                        </m:e>
                      </m:d>
                      <m:r>
                        <a:rPr lang="en-US" sz="2400" i="1" smtClean="0">
                          <a:solidFill>
                            <a:srgbClr val="FF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2400" b="0" i="1" smtClean="0">
                          <a:solidFill>
                            <a:srgbClr val="FF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14</m:t>
                      </m:r>
                      <m:d>
                        <m:dPr>
                          <m:ctrlP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𝑦</m:t>
                          </m:r>
                          <m:r>
                            <a:rPr lang="en-US" sz="2400" b="0" i="1" smtClean="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+3</m:t>
                          </m:r>
                        </m:e>
                      </m:d>
                      <m:r>
                        <a:rPr lang="en-US" sz="2400" b="0" i="1" smtClean="0">
                          <a:solidFill>
                            <a:srgbClr val="FF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+20</m:t>
                      </m:r>
                      <m:d>
                        <m:dPr>
                          <m:ctrlP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𝑧</m:t>
                          </m:r>
                          <m: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−2</m:t>
                          </m:r>
                        </m:e>
                      </m:d>
                      <m:r>
                        <a:rPr lang="en-US" sz="24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=0</m:t>
                      </m:r>
                    </m:oMath>
                  </m:oMathPara>
                </a14:m>
                <a:endParaRPr lang="en-US" sz="24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>
                  <a:lnSpc>
                    <a:spcPct val="115000"/>
                  </a:lnSpc>
                  <a:spcBef>
                    <a:spcPts val="300"/>
                  </a:spcBef>
                </a:pPr>
                <a:r>
                  <a:rPr lang="en-US" sz="2400" i="0" dirty="0">
                    <a:solidFill>
                      <a:schemeClr val="tx1"/>
                    </a:solidFill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⟺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en-US" sz="2400" b="0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18</m:t>
                    </m:r>
                    <m:r>
                      <a:rPr lang="en-US" sz="2400" b="0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2400" i="1" dirty="0" smtClean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+36+14</m:t>
                    </m:r>
                    <m:r>
                      <a:rPr lang="en-US" sz="2400" i="1" dirty="0" smtClean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en-US" sz="2400" i="1" dirty="0" smtClean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+42+20</m:t>
                    </m:r>
                    <m:r>
                      <a:rPr lang="en-US" sz="2400" i="1" dirty="0" smtClean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𝑧</m:t>
                    </m:r>
                    <m:r>
                      <a:rPr lang="en-US" sz="2400" i="1" dirty="0" smtClean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−40=0</m:t>
                    </m:r>
                  </m:oMath>
                </a14:m>
                <a:endParaRPr lang="en-US" sz="2400" dirty="0"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ctr">
                  <a:lnSpc>
                    <a:spcPct val="115000"/>
                  </a:lnSpc>
                  <a:spcBef>
                    <a:spcPts val="30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2400" dirty="0"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⟺</m:t>
                      </m:r>
                      <m:r>
                        <a:rPr lang="en-US" sz="2400" i="1" dirty="0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−18</m:t>
                      </m:r>
                      <m:r>
                        <a:rPr lang="en-US" sz="2400" i="1" dirty="0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en-US" sz="2400" i="1" dirty="0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+14</m:t>
                      </m:r>
                      <m:r>
                        <a:rPr lang="en-US" sz="2400" i="1" dirty="0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𝑦</m:t>
                      </m:r>
                      <m:r>
                        <a:rPr lang="en-US" sz="2400" i="1" dirty="0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+20</m:t>
                      </m:r>
                      <m:r>
                        <a:rPr lang="en-US" sz="2400" i="1" dirty="0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𝑧</m:t>
                      </m:r>
                      <m:r>
                        <a:rPr lang="en-US" sz="2400" b="0" i="1" dirty="0" smtClean="0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+38</m:t>
                      </m:r>
                      <m:r>
                        <a:rPr lang="en-US" sz="2400" i="1" dirty="0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=0</m:t>
                      </m:r>
                    </m:oMath>
                  </m:oMathPara>
                </a14:m>
                <a:endParaRPr lang="en-US" sz="2400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15000"/>
                  </a:lnSpc>
                  <a:spcBef>
                    <a:spcPts val="300"/>
                  </a:spcBef>
                  <a:spcAft>
                    <a:spcPts val="0"/>
                  </a:spcAft>
                </a:pPr>
                <a:endParaRPr lang="en-US" sz="2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FFCD1442-4BB0-451E-8624-3383902EEB2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2218" y="1582865"/>
                <a:ext cx="11756570" cy="5170646"/>
              </a:xfrm>
              <a:prstGeom prst="rect">
                <a:avLst/>
              </a:prstGeom>
              <a:blipFill>
                <a:blip r:embed="rId3"/>
                <a:stretch>
                  <a:fillRect l="-830" t="-47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11798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061EC9B7-0F1C-46A3-B2A3-9581E67A2AC4}"/>
                  </a:ext>
                </a:extLst>
              </p:cNvPr>
              <p:cNvSpPr txBox="1"/>
              <p:nvPr/>
            </p:nvSpPr>
            <p:spPr>
              <a:xfrm>
                <a:off x="0" y="664203"/>
                <a:ext cx="11713028" cy="647279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85725"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Bài  </a:t>
                </a:r>
                <a:r>
                  <a:rPr lang="en-US" sz="28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tập</a:t>
                </a:r>
                <a:r>
                  <a:rPr lang="en-US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5</a:t>
                </a:r>
                <a:r>
                  <a:rPr lang="en-US" sz="2800" b="1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:r>
                  <a:rPr lang="en-US" sz="2800" b="1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Hãy</a:t>
                </a:r>
                <a:r>
                  <a:rPr lang="en-US" sz="2800" b="1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tìm</a:t>
                </a:r>
                <a:r>
                  <a:rPr lang="en-US" sz="2800" b="1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tọa</a:t>
                </a:r>
                <a:r>
                  <a:rPr lang="en-US" sz="2800" b="1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độ</a:t>
                </a:r>
                <a:r>
                  <a:rPr lang="en-US" sz="2800" b="1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vec</a:t>
                </a:r>
                <a:r>
                  <a:rPr lang="en-US" sz="2800" b="1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tơ</a:t>
                </a:r>
                <a:r>
                  <a:rPr lang="en-US" sz="2800" b="1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pháp</a:t>
                </a:r>
                <a:r>
                  <a:rPr lang="en-US" sz="2800" b="1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tuyến</a:t>
                </a:r>
                <a:r>
                  <a:rPr lang="en-US" sz="2800" b="1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800" b="1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các</a:t>
                </a:r>
                <a:r>
                  <a:rPr lang="en-US" sz="2800" b="1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mặt</a:t>
                </a:r>
                <a:r>
                  <a:rPr lang="en-US" sz="2800" b="1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phẳng</a:t>
                </a:r>
                <a:r>
                  <a:rPr lang="en-US" sz="2800" b="1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sau</a:t>
                </a:r>
                <a:r>
                  <a:rPr lang="en-US" sz="2800" b="1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en-US" sz="2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685800" marR="0" indent="-51435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AutoNum type="arabicPeriod"/>
                </a:pPr>
                <a14:m>
                  <m:oMath xmlns:m="http://schemas.openxmlformats.org/officeDocument/2006/math">
                    <m:r>
                      <a:rPr lang="en-US" sz="2800" i="0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2</m:t>
                    </m:r>
                    <m:r>
                      <m:rPr>
                        <m:sty m:val="p"/>
                      </m:rPr>
                      <a:rPr lang="en-US" sz="2800" i="0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  <m:r>
                      <a:rPr lang="en-US" sz="2800" i="0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−3</m:t>
                    </m:r>
                    <m:r>
                      <m:rPr>
                        <m:sty m:val="p"/>
                      </m:rPr>
                      <a:rPr lang="en-US" sz="2800" i="0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y</m:t>
                    </m:r>
                    <m:r>
                      <a:rPr lang="en-US" sz="2800" i="0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m:rPr>
                        <m:sty m:val="p"/>
                      </m:rPr>
                      <a:rPr lang="en-US" sz="2800" i="0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z</m:t>
                    </m:r>
                    <m:r>
                      <a:rPr lang="en-US" sz="2800" i="0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−1=0</m:t>
                    </m:r>
                  </m:oMath>
                </a14:m>
                <a:endParaRPr lang="en-US" sz="28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685800" marR="0" indent="-51435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AutoNum type="arabicPeriod"/>
                </a:pPr>
                <a14:m>
                  <m:oMath xmlns:m="http://schemas.openxmlformats.org/officeDocument/2006/math">
                    <m:r>
                      <a:rPr lang="en-US" sz="2800" i="0" dirty="0" smtClean="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−3</m:t>
                    </m:r>
                    <m:r>
                      <m:rPr>
                        <m:sty m:val="p"/>
                      </m:rPr>
                      <a:rPr lang="en-US" sz="2800" i="0" dirty="0" smtClean="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x</m:t>
                    </m:r>
                    <m:r>
                      <a:rPr lang="en-US" sz="2800" i="0" dirty="0" smtClean="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+7</m:t>
                    </m:r>
                    <m:r>
                      <m:rPr>
                        <m:sty m:val="p"/>
                      </m:rPr>
                      <a:rPr lang="en-US" sz="2800" i="0" dirty="0" smtClean="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z</m:t>
                    </m:r>
                    <m:r>
                      <a:rPr lang="en-US" sz="2800" i="0" dirty="0" smtClean="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−8=0</m:t>
                    </m:r>
                  </m:oMath>
                </a14:m>
                <a:endParaRPr lang="en-US" sz="2800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685800" marR="0" indent="-51435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AutoNum type="arabicPeriod"/>
                </a:pPr>
                <a14:m>
                  <m:oMath xmlns:m="http://schemas.openxmlformats.org/officeDocument/2006/math">
                    <m:r>
                      <a:rPr lang="en-US" sz="2800" i="0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6</m:t>
                    </m:r>
                    <m:r>
                      <m:rPr>
                        <m:sty m:val="p"/>
                      </m:rPr>
                      <a:rPr lang="en-US" sz="2800" i="0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x</m:t>
                    </m:r>
                    <m:r>
                      <a:rPr lang="en-US" sz="2800" i="0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</m:t>
                    </m:r>
                    <m:r>
                      <m:rPr>
                        <m:sty m:val="p"/>
                      </m:rPr>
                      <a:rPr lang="en-US" sz="2800" i="0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y</m:t>
                    </m:r>
                    <m:r>
                      <a:rPr lang="en-US" sz="2800" i="0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+2=0</m:t>
                    </m:r>
                  </m:oMath>
                </a14:m>
                <a:endParaRPr lang="en-US" sz="2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685800" marR="0" indent="-51435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AutoNum type="arabicPeriod"/>
                </a:pPr>
                <a14:m>
                  <m:oMath xmlns:m="http://schemas.openxmlformats.org/officeDocument/2006/math">
                    <m:r>
                      <a:rPr lang="en-US" sz="2800" i="0" dirty="0" smtClean="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7</m:t>
                    </m:r>
                    <m:r>
                      <m:rPr>
                        <m:sty m:val="p"/>
                      </m:rPr>
                      <a:rPr lang="en-US" sz="2800" i="0" dirty="0" smtClean="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y</m:t>
                    </m:r>
                    <m:r>
                      <a:rPr lang="en-US" sz="2800" i="0" dirty="0" smtClean="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−3</m:t>
                    </m:r>
                    <m:r>
                      <m:rPr>
                        <m:sty m:val="p"/>
                      </m:rPr>
                      <a:rPr lang="en-US" sz="2800" i="0" dirty="0" smtClean="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z</m:t>
                    </m:r>
                    <m:r>
                      <a:rPr lang="en-US" sz="2800" i="0" dirty="0" smtClean="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+3=0</m:t>
                    </m:r>
                  </m:oMath>
                </a14:m>
                <a:endParaRPr lang="en-US" sz="2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171450" algn="just">
                  <a:lnSpc>
                    <a:spcPct val="200000"/>
                  </a:lnSpc>
                </a:pPr>
                <a:r>
                  <a:rPr lang="en-US" sz="2800" dirty="0"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1) </a:t>
                </a:r>
                <a14:m>
                  <m:oMath xmlns:m="http://schemas.openxmlformats.org/officeDocument/2006/math">
                    <m:r>
                      <a:rPr lang="en-US" sz="2800" dirty="0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2</m:t>
                    </m:r>
                    <m:r>
                      <m:rPr>
                        <m:sty m:val="p"/>
                      </m:rPr>
                      <a:rPr lang="en-US" sz="2800" dirty="0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  <m:r>
                      <a:rPr lang="en-US" sz="2800" dirty="0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−3</m:t>
                    </m:r>
                    <m:r>
                      <m:rPr>
                        <m:sty m:val="p"/>
                      </m:rPr>
                      <a:rPr lang="en-US" sz="2800" dirty="0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y</m:t>
                    </m:r>
                    <m:r>
                      <a:rPr lang="en-US" sz="2800" dirty="0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m:rPr>
                        <m:sty m:val="p"/>
                      </m:rPr>
                      <a:rPr lang="en-US" sz="2800" dirty="0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z</m:t>
                    </m:r>
                    <m:r>
                      <a:rPr lang="en-US" sz="2800" dirty="0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−1=0</m:t>
                    </m:r>
                  </m:oMath>
                </a14:m>
                <a:endParaRPr lang="en-US" sz="2800" dirty="0"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171450" marR="0" algn="just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800" dirty="0">
                    <a:ea typeface="Calibri" panose="020F0502020204030204" pitchFamily="34" charset="0"/>
                    <a:cs typeface="Times New Roman" panose="02020603050405020304" pitchFamily="18" charset="0"/>
                  </a:rPr>
                  <a:t>2) </a:t>
                </a:r>
                <a14:m>
                  <m:oMath xmlns:m="http://schemas.openxmlformats.org/officeDocument/2006/math">
                    <m:r>
                      <a:rPr lang="en-US" sz="2800" dirty="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−3</m:t>
                    </m:r>
                    <m:r>
                      <m:rPr>
                        <m:sty m:val="p"/>
                      </m:rPr>
                      <a:rPr lang="en-US" sz="2800" dirty="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x</m:t>
                    </m:r>
                    <m:r>
                      <a:rPr lang="en-US" sz="2800" dirty="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+7</m:t>
                    </m:r>
                    <m:r>
                      <m:rPr>
                        <m:sty m:val="p"/>
                      </m:rPr>
                      <a:rPr lang="en-US" sz="2800" dirty="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z</m:t>
                    </m:r>
                    <m:r>
                      <a:rPr lang="en-US" sz="2800" dirty="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−8=0</m:t>
                    </m:r>
                  </m:oMath>
                </a14:m>
                <a:endParaRPr lang="en-US" sz="2800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171450" marR="0" algn="just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800" dirty="0">
                    <a:ea typeface="Calibri" panose="020F0502020204030204" pitchFamily="34" charset="0"/>
                    <a:cs typeface="Times New Roman" panose="02020603050405020304" pitchFamily="18" charset="0"/>
                  </a:rPr>
                  <a:t>3) </a:t>
                </a:r>
                <a14:m>
                  <m:oMath xmlns:m="http://schemas.openxmlformats.org/officeDocument/2006/math">
                    <m:r>
                      <a:rPr lang="en-US" sz="2800" dirty="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6</m:t>
                    </m:r>
                    <m:r>
                      <m:rPr>
                        <m:sty m:val="p"/>
                      </m:rPr>
                      <a:rPr lang="en-US" sz="2800" dirty="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x</m:t>
                    </m:r>
                    <m:r>
                      <a:rPr lang="en-US" sz="2800" dirty="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</m:t>
                    </m:r>
                    <m:r>
                      <m:rPr>
                        <m:sty m:val="p"/>
                      </m:rPr>
                      <a:rPr lang="en-US" sz="2800" dirty="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y</m:t>
                    </m:r>
                    <m:r>
                      <a:rPr lang="en-US" sz="2800" dirty="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+2=0</m:t>
                    </m:r>
                  </m:oMath>
                </a14:m>
                <a:endParaRPr lang="en-US" sz="2800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200000"/>
                  </a:lnSpc>
                </a:pPr>
                <a:r>
                  <a:rPr lang="fr-FR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b="0" i="0" dirty="0" smtClean="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4) </m:t>
                    </m:r>
                    <m:r>
                      <a:rPr lang="en-US" sz="2800" dirty="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7</m:t>
                    </m:r>
                    <m:r>
                      <m:rPr>
                        <m:sty m:val="p"/>
                      </m:rPr>
                      <a:rPr lang="en-US" sz="2800" dirty="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y</m:t>
                    </m:r>
                    <m:r>
                      <a:rPr lang="en-US" sz="2800" dirty="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−3</m:t>
                    </m:r>
                    <m:r>
                      <m:rPr>
                        <m:sty m:val="p"/>
                      </m:rPr>
                      <a:rPr lang="en-US" sz="2800" dirty="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z</m:t>
                    </m:r>
                    <m:r>
                      <a:rPr lang="en-US" sz="2800" dirty="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+3=0</m:t>
                    </m:r>
                  </m:oMath>
                </a14:m>
                <a:endParaRPr lang="en-US" sz="2800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2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061EC9B7-0F1C-46A3-B2A3-9581E67A2AC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664203"/>
                <a:ext cx="11713028" cy="6472798"/>
              </a:xfrm>
              <a:prstGeom prst="rect">
                <a:avLst/>
              </a:prstGeom>
              <a:blipFill>
                <a:blip r:embed="rId2"/>
                <a:stretch>
                  <a:fillRect l="-312" t="-65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B44A9B80-8E16-47EC-8DAC-CFDDD39ED5C7}"/>
                  </a:ext>
                </a:extLst>
              </p:cNvPr>
              <p:cNvSpPr txBox="1"/>
              <p:nvPr/>
            </p:nvSpPr>
            <p:spPr>
              <a:xfrm>
                <a:off x="6096000" y="0"/>
                <a:ext cx="6156960" cy="703078"/>
              </a:xfrm>
              <a:prstGeom prst="rect">
                <a:avLst/>
              </a:prstGeom>
              <a:noFill/>
              <a:ln w="38100">
                <a:solidFill>
                  <a:srgbClr val="00B0F0"/>
                </a:solidFill>
              </a:ln>
            </p:spPr>
            <p:txBody>
              <a:bodyPr wrap="square">
                <a:spAutoFit/>
              </a:bodyPr>
              <a:lstStyle/>
              <a:p>
                <a:pPr marL="171450"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Nhận </a:t>
                </a:r>
                <a:r>
                  <a:rPr lang="fr-FR" sz="1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xét</a:t>
                </a:r>
                <a:r>
                  <a:rPr lang="fr-FR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(P):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fr-FR" sz="180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Ax</m:t>
                    </m:r>
                    <m:r>
                      <a:rPr lang="fr-FR" sz="180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𝐵𝑦</m:t>
                    </m:r>
                    <m:r>
                      <a:rPr lang="fr-FR" sz="180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𝐶𝑧</m:t>
                    </m:r>
                    <m:r>
                      <a:rPr lang="fr-FR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𝐷</m:t>
                    </m:r>
                    <m:r>
                      <a:rPr lang="fr-FR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=0</m:t>
                    </m:r>
                  </m:oMath>
                </a14:m>
                <a:r>
                  <a:rPr lang="fr-FR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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(P) </a:t>
                </a: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:r>
                  <a:rPr lang="fr-FR" sz="18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VTPT là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18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18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e>
                    </m:acc>
                    <m:r>
                      <a:rPr lang="fr-FR" sz="1800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=(</m:t>
                    </m:r>
                    <m:r>
                      <a:rPr lang="en-US" sz="1800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fr-FR" sz="1800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;</m:t>
                    </m:r>
                    <m:r>
                      <a:rPr lang="en-US" sz="1800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fr-FR" sz="1800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;</m:t>
                    </m:r>
                    <m:r>
                      <a:rPr lang="en-US" sz="1800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𝐶</m:t>
                    </m:r>
                    <m:r>
                      <a:rPr lang="fr-FR" sz="1800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fr-FR" sz="18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B44A9B80-8E16-47EC-8DAC-CFDDD39ED5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0" y="0"/>
                <a:ext cx="6156960" cy="703078"/>
              </a:xfrm>
              <a:prstGeom prst="rect">
                <a:avLst/>
              </a:prstGeom>
              <a:blipFill>
                <a:blip r:embed="rId3"/>
                <a:stretch>
                  <a:fillRect b="-10744"/>
                </a:stretch>
              </a:blipFill>
              <a:ln w="38100">
                <a:solidFill>
                  <a:srgbClr val="00B0F0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4993F3E7-19AC-4E69-B1DD-CE5693FB213E}"/>
                  </a:ext>
                </a:extLst>
              </p:cNvPr>
              <p:cNvSpPr/>
              <p:nvPr/>
            </p:nvSpPr>
            <p:spPr>
              <a:xfrm>
                <a:off x="4214945" y="3400070"/>
                <a:ext cx="4180115" cy="703078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⟹</m:t>
                      </m:r>
                      <m:r>
                        <m:rPr>
                          <m:nor/>
                        </m:rPr>
                        <a:rPr lang="fr-FR" sz="24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VTPT</m:t>
                      </m:r>
                      <m:r>
                        <m:rPr>
                          <m:nor/>
                        </m:rPr>
                        <a:rPr lang="fr-FR" sz="24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fr-FR" sz="24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l</m:t>
                      </m:r>
                      <m:r>
                        <m:rPr>
                          <m:nor/>
                        </m:rPr>
                        <a:rPr lang="fr-FR" sz="24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à </m:t>
                      </m:r>
                      <m:acc>
                        <m:accPr>
                          <m:chr m:val="⃗"/>
                          <m:ctrlPr>
                            <a:rPr lang="en-US" sz="24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24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e>
                      </m:acc>
                      <m:r>
                        <a:rPr lang="fr-FR" sz="24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=(</m:t>
                      </m:r>
                      <m:r>
                        <a:rPr lang="en-US" sz="24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2;−3;1</m:t>
                      </m:r>
                      <m:r>
                        <a:rPr lang="fr-FR" sz="24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)</m:t>
                      </m:r>
                      <m:r>
                        <m:rPr>
                          <m:nor/>
                        </m:rPr>
                        <a:rPr lang="fr-FR" sz="24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.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4993F3E7-19AC-4E69-B1DD-CE5693FB213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14945" y="3400070"/>
                <a:ext cx="4180115" cy="703078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304B06CF-76B7-4C45-8D6A-D8DAA3FF7D5A}"/>
                  </a:ext>
                </a:extLst>
              </p:cNvPr>
              <p:cNvSpPr/>
              <p:nvPr/>
            </p:nvSpPr>
            <p:spPr>
              <a:xfrm>
                <a:off x="4206231" y="5075451"/>
                <a:ext cx="4180115" cy="703078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⟹</m:t>
                      </m:r>
                      <m:r>
                        <m:rPr>
                          <m:nor/>
                        </m:rPr>
                        <a:rPr lang="fr-FR" sz="24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VTPT</m:t>
                      </m:r>
                      <m:r>
                        <m:rPr>
                          <m:nor/>
                        </m:rPr>
                        <a:rPr lang="fr-FR" sz="24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fr-FR" sz="24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l</m:t>
                      </m:r>
                      <m:r>
                        <m:rPr>
                          <m:nor/>
                        </m:rPr>
                        <a:rPr lang="fr-FR" sz="24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à </m:t>
                      </m:r>
                      <m:acc>
                        <m:accPr>
                          <m:chr m:val="⃗"/>
                          <m:ctrlPr>
                            <a:rPr lang="en-US" sz="24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24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e>
                      </m:acc>
                      <m:r>
                        <a:rPr lang="fr-FR" sz="24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=(</m:t>
                      </m:r>
                      <m:r>
                        <a:rPr lang="en-US" sz="24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6;−1;0</m:t>
                      </m:r>
                      <m:r>
                        <a:rPr lang="fr-FR" sz="24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)</m:t>
                      </m:r>
                      <m:r>
                        <m:rPr>
                          <m:nor/>
                        </m:rPr>
                        <a:rPr lang="fr-FR" sz="24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.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304B06CF-76B7-4C45-8D6A-D8DAA3FF7D5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06231" y="5075451"/>
                <a:ext cx="4180115" cy="703078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2A69349B-F4F4-4A93-A3B0-762E44CEBE9F}"/>
                  </a:ext>
                </a:extLst>
              </p:cNvPr>
              <p:cNvSpPr/>
              <p:nvPr/>
            </p:nvSpPr>
            <p:spPr>
              <a:xfrm>
                <a:off x="4197518" y="5984025"/>
                <a:ext cx="4180115" cy="703078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dirty="0" smtClean="0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⟹</m:t>
                      </m:r>
                      <m:r>
                        <m:rPr>
                          <m:nor/>
                        </m:rPr>
                        <a:rPr lang="fr-FR" sz="24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VTPT</m:t>
                      </m:r>
                      <m:r>
                        <m:rPr>
                          <m:nor/>
                        </m:rPr>
                        <a:rPr lang="fr-FR" sz="24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fr-FR" sz="24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l</m:t>
                      </m:r>
                      <m:r>
                        <m:rPr>
                          <m:nor/>
                        </m:rPr>
                        <a:rPr lang="fr-FR" sz="24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à </m:t>
                      </m:r>
                      <m:acc>
                        <m:accPr>
                          <m:chr m:val="⃗"/>
                          <m:ctrlPr>
                            <a:rPr lang="en-US" sz="24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24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e>
                      </m:acc>
                      <m:r>
                        <a:rPr lang="fr-FR" sz="2400" i="1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=(</m:t>
                      </m:r>
                      <m:r>
                        <a:rPr lang="en-US" sz="2400" b="0" i="1" smtClean="0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0;7;−3</m:t>
                      </m:r>
                      <m:r>
                        <a:rPr lang="fr-FR" sz="2400" i="1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)</m:t>
                      </m:r>
                      <m:r>
                        <m:rPr>
                          <m:nor/>
                        </m:rPr>
                        <a:rPr lang="fr-FR" sz="24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.</m:t>
                      </m:r>
                    </m:oMath>
                  </m:oMathPara>
                </a14:m>
                <a:endParaRPr lang="en-US" sz="2400" dirty="0">
                  <a:solidFill>
                    <a:srgbClr val="00B0F0"/>
                  </a:solidFill>
                </a:endParaRPr>
              </a:p>
            </p:txBody>
          </p:sp>
        </mc:Choice>
        <mc:Fallback xmlns="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2A69349B-F4F4-4A93-A3B0-762E44CEBE9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7518" y="5984025"/>
                <a:ext cx="4180115" cy="703078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C3945C4D-616C-4177-B659-9107D9C8C6B0}"/>
              </a:ext>
            </a:extLst>
          </p:cNvPr>
          <p:cNvCxnSpPr/>
          <p:nvPr/>
        </p:nvCxnSpPr>
        <p:spPr>
          <a:xfrm>
            <a:off x="365760" y="3169920"/>
            <a:ext cx="10572206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EE3D20D4-F7AC-4C2D-84B9-8ACBCF00F43A}"/>
                  </a:ext>
                </a:extLst>
              </p:cNvPr>
              <p:cNvSpPr/>
              <p:nvPr/>
            </p:nvSpPr>
            <p:spPr>
              <a:xfrm>
                <a:off x="4214944" y="4166877"/>
                <a:ext cx="4180115" cy="703078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dirty="0" smtClean="0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⟹</m:t>
                      </m:r>
                      <m:r>
                        <m:rPr>
                          <m:nor/>
                        </m:rPr>
                        <a:rPr lang="fr-FR" sz="24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VTPT</m:t>
                      </m:r>
                      <m:r>
                        <m:rPr>
                          <m:nor/>
                        </m:rPr>
                        <a:rPr lang="fr-FR" sz="24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fr-FR" sz="24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l</m:t>
                      </m:r>
                      <m:r>
                        <m:rPr>
                          <m:nor/>
                        </m:rPr>
                        <a:rPr lang="fr-FR" sz="24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à </m:t>
                      </m:r>
                      <m:acc>
                        <m:accPr>
                          <m:chr m:val="⃗"/>
                          <m:ctrlPr>
                            <a:rPr lang="en-US" sz="24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24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e>
                      </m:acc>
                      <m:r>
                        <a:rPr lang="fr-FR" sz="2400" i="1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=(</m:t>
                      </m:r>
                      <m:r>
                        <a:rPr lang="en-US" sz="2400" b="0" i="1" smtClean="0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−3;0;7</m:t>
                      </m:r>
                      <m:r>
                        <a:rPr lang="fr-FR" sz="2400" i="1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)</m:t>
                      </m:r>
                      <m:r>
                        <m:rPr>
                          <m:nor/>
                        </m:rPr>
                        <a:rPr lang="fr-FR" sz="24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.</m:t>
                      </m:r>
                    </m:oMath>
                  </m:oMathPara>
                </a14:m>
                <a:endParaRPr lang="en-US" sz="2400" dirty="0">
                  <a:solidFill>
                    <a:srgbClr val="00B0F0"/>
                  </a:solidFill>
                </a:endParaRPr>
              </a:p>
            </p:txBody>
          </p:sp>
        </mc:Choice>
        <mc:Fallback xmlns=""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EE3D20D4-F7AC-4C2D-84B9-8ACBCF00F43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14944" y="4166877"/>
                <a:ext cx="4180115" cy="703078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7548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26"/>
          <p:cNvGrpSpPr/>
          <p:nvPr/>
        </p:nvGrpSpPr>
        <p:grpSpPr>
          <a:xfrm>
            <a:off x="244363" y="237759"/>
            <a:ext cx="8190434" cy="499761"/>
            <a:chOff x="7483861" y="7543801"/>
            <a:chExt cx="14646001" cy="999653"/>
          </a:xfrm>
        </p:grpSpPr>
        <p:sp>
          <p:nvSpPr>
            <p:cNvPr id="13" name="TextBox 12"/>
            <p:cNvSpPr txBox="1"/>
            <p:nvPr/>
          </p:nvSpPr>
          <p:spPr>
            <a:xfrm>
              <a:off x="8993186" y="7620003"/>
              <a:ext cx="13136676" cy="9234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rgbClr val="135F82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CÁC </a:t>
              </a:r>
              <a:r>
                <a:rPr lang="vi-VN" sz="2400" b="1" dirty="0">
                  <a:solidFill>
                    <a:srgbClr val="135F82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VÍ DỤ MINH HỌA</a:t>
              </a:r>
              <a:endParaRPr lang="en-US" sz="2400" b="1" dirty="0">
                <a:solidFill>
                  <a:srgbClr val="135F82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grpSp>
          <p:nvGrpSpPr>
            <p:cNvPr id="14" name="Group 27"/>
            <p:cNvGrpSpPr/>
            <p:nvPr/>
          </p:nvGrpSpPr>
          <p:grpSpPr>
            <a:xfrm>
              <a:off x="7483861" y="7543801"/>
              <a:ext cx="1381118" cy="872846"/>
              <a:chOff x="7483860" y="7543801"/>
              <a:chExt cx="1381118" cy="872846"/>
            </a:xfrm>
          </p:grpSpPr>
          <p:sp>
            <p:nvSpPr>
              <p:cNvPr id="15" name="Isosceles Triangle 44"/>
              <p:cNvSpPr/>
              <p:nvPr/>
            </p:nvSpPr>
            <p:spPr>
              <a:xfrm rot="16200000">
                <a:off x="7494127" y="7533534"/>
                <a:ext cx="143688" cy="164221"/>
              </a:xfrm>
              <a:custGeom>
                <a:avLst/>
                <a:gdLst>
                  <a:gd name="connsiteX0" fmla="*/ 0 w 293725"/>
                  <a:gd name="connsiteY0" fmla="*/ 164224 h 164224"/>
                  <a:gd name="connsiteX1" fmla="*/ 146863 w 293725"/>
                  <a:gd name="connsiteY1" fmla="*/ 0 h 164224"/>
                  <a:gd name="connsiteX2" fmla="*/ 293725 w 293725"/>
                  <a:gd name="connsiteY2" fmla="*/ 164224 h 164224"/>
                  <a:gd name="connsiteX3" fmla="*/ 0 w 293725"/>
                  <a:gd name="connsiteY3" fmla="*/ 164224 h 164224"/>
                  <a:gd name="connsiteX0" fmla="*/ 2363 w 296088"/>
                  <a:gd name="connsiteY0" fmla="*/ 164221 h 164221"/>
                  <a:gd name="connsiteX1" fmla="*/ 0 w 296088"/>
                  <a:gd name="connsiteY1" fmla="*/ 0 h 164221"/>
                  <a:gd name="connsiteX2" fmla="*/ 296088 w 296088"/>
                  <a:gd name="connsiteY2" fmla="*/ 164221 h 164221"/>
                  <a:gd name="connsiteX3" fmla="*/ 2363 w 296088"/>
                  <a:gd name="connsiteY3" fmla="*/ 164221 h 164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6088" h="164221">
                    <a:moveTo>
                      <a:pt x="2363" y="164221"/>
                    </a:moveTo>
                    <a:cubicBezTo>
                      <a:pt x="1575" y="109481"/>
                      <a:pt x="788" y="54740"/>
                      <a:pt x="0" y="0"/>
                    </a:cubicBezTo>
                    <a:lnTo>
                      <a:pt x="296088" y="164221"/>
                    </a:lnTo>
                    <a:lnTo>
                      <a:pt x="2363" y="164221"/>
                    </a:ln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0"/>
              </a:p>
            </p:txBody>
          </p:sp>
          <p:grpSp>
            <p:nvGrpSpPr>
              <p:cNvPr id="16" name="Group 29"/>
              <p:cNvGrpSpPr/>
              <p:nvPr/>
            </p:nvGrpSpPr>
            <p:grpSpPr>
              <a:xfrm>
                <a:off x="7493378" y="7646473"/>
                <a:ext cx="1371600" cy="770174"/>
                <a:chOff x="7493378" y="7646473"/>
                <a:chExt cx="1371600" cy="770174"/>
              </a:xfrm>
            </p:grpSpPr>
            <p:sp>
              <p:nvSpPr>
                <p:cNvPr id="17" name="Round Same Side Corner Rectangle 16"/>
                <p:cNvSpPr/>
                <p:nvPr/>
              </p:nvSpPr>
              <p:spPr>
                <a:xfrm rot="5400000">
                  <a:off x="7813418" y="7365087"/>
                  <a:ext cx="731520" cy="1371600"/>
                </a:xfrm>
                <a:prstGeom prst="round2SameRect">
                  <a:avLst/>
                </a:prstGeom>
                <a:solidFill>
                  <a:srgbClr val="145F82"/>
                </a:solidFill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900"/>
                </a:p>
              </p:txBody>
            </p:sp>
            <p:sp>
              <p:nvSpPr>
                <p:cNvPr id="18" name="TextBox 17"/>
                <p:cNvSpPr txBox="1"/>
                <p:nvPr/>
              </p:nvSpPr>
              <p:spPr>
                <a:xfrm>
                  <a:off x="7914059" y="7646473"/>
                  <a:ext cx="631197" cy="46172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900" b="1" dirty="0">
                      <a:solidFill>
                        <a:schemeClr val="bg1"/>
                      </a:solidFill>
                      <a:latin typeface="Tahoma" pitchFamily="34" charset="0"/>
                      <a:ea typeface="Tahoma" pitchFamily="34" charset="0"/>
                      <a:cs typeface="Tahoma" pitchFamily="34" charset="0"/>
                    </a:rPr>
                    <a:t>III</a:t>
                  </a:r>
                </a:p>
              </p:txBody>
            </p:sp>
          </p:grpSp>
        </p:grpSp>
      </p:grpSp>
      <p:grpSp>
        <p:nvGrpSpPr>
          <p:cNvPr id="19" name="Group 18"/>
          <p:cNvGrpSpPr/>
          <p:nvPr/>
        </p:nvGrpSpPr>
        <p:grpSpPr>
          <a:xfrm>
            <a:off x="244363" y="826389"/>
            <a:ext cx="11754844" cy="1457724"/>
            <a:chOff x="1177638" y="2491133"/>
            <a:chExt cx="23512749" cy="2915828"/>
          </a:xfrm>
        </p:grpSpPr>
        <p:sp>
          <p:nvSpPr>
            <p:cNvPr id="20" name="Rounded Rectangle 19"/>
            <p:cNvSpPr/>
            <p:nvPr/>
          </p:nvSpPr>
          <p:spPr>
            <a:xfrm>
              <a:off x="1177638" y="2895122"/>
              <a:ext cx="23512749" cy="2511839"/>
            </a:xfrm>
            <a:prstGeom prst="roundRect">
              <a:avLst>
                <a:gd name="adj" fmla="val 4496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rgbClr val="9991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grpSp>
          <p:nvGrpSpPr>
            <p:cNvPr id="21" name="Group 20"/>
            <p:cNvGrpSpPr/>
            <p:nvPr/>
          </p:nvGrpSpPr>
          <p:grpSpPr>
            <a:xfrm>
              <a:off x="1177638" y="2491133"/>
              <a:ext cx="3624548" cy="961553"/>
              <a:chOff x="1177638" y="2491133"/>
              <a:chExt cx="3624548" cy="961553"/>
            </a:xfrm>
          </p:grpSpPr>
          <p:sp>
            <p:nvSpPr>
              <p:cNvPr id="22" name="Freeform 20"/>
              <p:cNvSpPr>
                <a:spLocks/>
              </p:cNvSpPr>
              <p:nvPr/>
            </p:nvSpPr>
            <p:spPr bwMode="auto">
              <a:xfrm rot="16200000" flipV="1">
                <a:off x="2813108" y="1398378"/>
                <a:ext cx="767196" cy="3210961"/>
              </a:xfrm>
              <a:prstGeom prst="round1Rect">
                <a:avLst/>
              </a:prstGeom>
              <a:solidFill>
                <a:srgbClr val="999158"/>
              </a:solidFill>
              <a:ln w="57150">
                <a:solidFill>
                  <a:srgbClr val="999158"/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2149149" y="2590800"/>
                <a:ext cx="2536922" cy="861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vi-VN" sz="2200" b="1" dirty="0">
                    <a:solidFill>
                      <a:schemeClr val="bg1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Ví dụ 1:</a:t>
                </a:r>
                <a:endParaRPr lang="en-US" i="1" dirty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24" name="Round Diagonal Corner Rectangle 23"/>
              <p:cNvSpPr/>
              <p:nvPr/>
            </p:nvSpPr>
            <p:spPr>
              <a:xfrm flipV="1">
                <a:off x="1177638" y="2491133"/>
                <a:ext cx="912132" cy="888687"/>
              </a:xfrm>
              <a:prstGeom prst="round2DiagRect">
                <a:avLst/>
              </a:prstGeom>
              <a:solidFill>
                <a:schemeClr val="bg1"/>
              </a:solidFill>
              <a:ln w="63500">
                <a:solidFill>
                  <a:srgbClr val="999158"/>
                </a:solidFill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0"/>
              </a:p>
            </p:txBody>
          </p:sp>
          <p:grpSp>
            <p:nvGrpSpPr>
              <p:cNvPr id="25" name="Group 2"/>
              <p:cNvGrpSpPr/>
              <p:nvPr/>
            </p:nvGrpSpPr>
            <p:grpSpPr>
              <a:xfrm>
                <a:off x="1305304" y="2598000"/>
                <a:ext cx="693827" cy="641071"/>
                <a:chOff x="7440266" y="3398551"/>
                <a:chExt cx="757238" cy="765175"/>
              </a:xfrm>
              <a:solidFill>
                <a:srgbClr val="999158"/>
              </a:solidFill>
            </p:grpSpPr>
            <p:sp>
              <p:nvSpPr>
                <p:cNvPr id="26" name="Freeform 15"/>
                <p:cNvSpPr>
                  <a:spLocks noEditPoints="1"/>
                </p:cNvSpPr>
                <p:nvPr/>
              </p:nvSpPr>
              <p:spPr bwMode="auto">
                <a:xfrm>
                  <a:off x="7440266" y="3436651"/>
                  <a:ext cx="344488" cy="344488"/>
                </a:xfrm>
                <a:custGeom>
                  <a:avLst/>
                  <a:gdLst/>
                  <a:ahLst/>
                  <a:cxnLst>
                    <a:cxn ang="0">
                      <a:pos x="33" y="184"/>
                    </a:cxn>
                    <a:cxn ang="0">
                      <a:pos x="181" y="184"/>
                    </a:cxn>
                    <a:cxn ang="0">
                      <a:pos x="181" y="33"/>
                    </a:cxn>
                    <a:cxn ang="0">
                      <a:pos x="33" y="33"/>
                    </a:cxn>
                    <a:cxn ang="0">
                      <a:pos x="33" y="184"/>
                    </a:cxn>
                    <a:cxn ang="0">
                      <a:pos x="217" y="217"/>
                    </a:cxn>
                    <a:cxn ang="0">
                      <a:pos x="0" y="217"/>
                    </a:cxn>
                    <a:cxn ang="0">
                      <a:pos x="0" y="0"/>
                    </a:cxn>
                    <a:cxn ang="0">
                      <a:pos x="217" y="0"/>
                    </a:cxn>
                    <a:cxn ang="0">
                      <a:pos x="217" y="217"/>
                    </a:cxn>
                  </a:cxnLst>
                  <a:rect l="0" t="0" r="r" b="b"/>
                  <a:pathLst>
                    <a:path w="217" h="217">
                      <a:moveTo>
                        <a:pt x="33" y="184"/>
                      </a:moveTo>
                      <a:lnTo>
                        <a:pt x="181" y="184"/>
                      </a:lnTo>
                      <a:lnTo>
                        <a:pt x="181" y="33"/>
                      </a:lnTo>
                      <a:lnTo>
                        <a:pt x="33" y="33"/>
                      </a:lnTo>
                      <a:lnTo>
                        <a:pt x="33" y="184"/>
                      </a:lnTo>
                      <a:close/>
                      <a:moveTo>
                        <a:pt x="217" y="217"/>
                      </a:moveTo>
                      <a:lnTo>
                        <a:pt x="0" y="217"/>
                      </a:lnTo>
                      <a:lnTo>
                        <a:pt x="0" y="0"/>
                      </a:lnTo>
                      <a:lnTo>
                        <a:pt x="217" y="0"/>
                      </a:lnTo>
                      <a:lnTo>
                        <a:pt x="217" y="21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45709" tIns="22855" rIns="45709" bIns="2285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900"/>
                </a:p>
              </p:txBody>
            </p:sp>
            <p:sp>
              <p:nvSpPr>
                <p:cNvPr id="27" name="Freeform 16"/>
                <p:cNvSpPr>
                  <a:spLocks noEditPoints="1"/>
                </p:cNvSpPr>
                <p:nvPr/>
              </p:nvSpPr>
              <p:spPr bwMode="auto">
                <a:xfrm>
                  <a:off x="7440266" y="3814476"/>
                  <a:ext cx="344488" cy="349250"/>
                </a:xfrm>
                <a:custGeom>
                  <a:avLst/>
                  <a:gdLst/>
                  <a:ahLst/>
                  <a:cxnLst>
                    <a:cxn ang="0">
                      <a:pos x="33" y="185"/>
                    </a:cxn>
                    <a:cxn ang="0">
                      <a:pos x="181" y="185"/>
                    </a:cxn>
                    <a:cxn ang="0">
                      <a:pos x="181" y="36"/>
                    </a:cxn>
                    <a:cxn ang="0">
                      <a:pos x="33" y="36"/>
                    </a:cxn>
                    <a:cxn ang="0">
                      <a:pos x="33" y="185"/>
                    </a:cxn>
                    <a:cxn ang="0">
                      <a:pos x="217" y="220"/>
                    </a:cxn>
                    <a:cxn ang="0">
                      <a:pos x="0" y="220"/>
                    </a:cxn>
                    <a:cxn ang="0">
                      <a:pos x="0" y="0"/>
                    </a:cxn>
                    <a:cxn ang="0">
                      <a:pos x="217" y="0"/>
                    </a:cxn>
                    <a:cxn ang="0">
                      <a:pos x="217" y="220"/>
                    </a:cxn>
                  </a:cxnLst>
                  <a:rect l="0" t="0" r="r" b="b"/>
                  <a:pathLst>
                    <a:path w="217" h="220">
                      <a:moveTo>
                        <a:pt x="33" y="185"/>
                      </a:moveTo>
                      <a:lnTo>
                        <a:pt x="181" y="185"/>
                      </a:lnTo>
                      <a:lnTo>
                        <a:pt x="181" y="36"/>
                      </a:lnTo>
                      <a:lnTo>
                        <a:pt x="33" y="36"/>
                      </a:lnTo>
                      <a:lnTo>
                        <a:pt x="33" y="185"/>
                      </a:lnTo>
                      <a:close/>
                      <a:moveTo>
                        <a:pt x="217" y="220"/>
                      </a:moveTo>
                      <a:lnTo>
                        <a:pt x="0" y="220"/>
                      </a:lnTo>
                      <a:lnTo>
                        <a:pt x="0" y="0"/>
                      </a:lnTo>
                      <a:lnTo>
                        <a:pt x="217" y="0"/>
                      </a:lnTo>
                      <a:lnTo>
                        <a:pt x="217" y="22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45709" tIns="22855" rIns="45709" bIns="2285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900"/>
                </a:p>
              </p:txBody>
            </p:sp>
            <p:sp>
              <p:nvSpPr>
                <p:cNvPr id="28" name="Freeform 17"/>
                <p:cNvSpPr>
                  <a:spLocks/>
                </p:cNvSpPr>
                <p:nvPr/>
              </p:nvSpPr>
              <p:spPr bwMode="auto">
                <a:xfrm>
                  <a:off x="7506941" y="3398551"/>
                  <a:ext cx="341313" cy="288925"/>
                </a:xfrm>
                <a:custGeom>
                  <a:avLst/>
                  <a:gdLst/>
                  <a:ahLst/>
                  <a:cxnLst>
                    <a:cxn ang="0">
                      <a:pos x="76" y="182"/>
                    </a:cxn>
                    <a:cxn ang="0">
                      <a:pos x="0" y="114"/>
                    </a:cxn>
                    <a:cxn ang="0">
                      <a:pos x="24" y="88"/>
                    </a:cxn>
                    <a:cxn ang="0">
                      <a:pos x="73" y="132"/>
                    </a:cxn>
                    <a:cxn ang="0">
                      <a:pos x="187" y="0"/>
                    </a:cxn>
                    <a:cxn ang="0">
                      <a:pos x="215" y="24"/>
                    </a:cxn>
                    <a:cxn ang="0">
                      <a:pos x="76" y="182"/>
                    </a:cxn>
                  </a:cxnLst>
                  <a:rect l="0" t="0" r="r" b="b"/>
                  <a:pathLst>
                    <a:path w="215" h="182">
                      <a:moveTo>
                        <a:pt x="76" y="182"/>
                      </a:moveTo>
                      <a:lnTo>
                        <a:pt x="0" y="114"/>
                      </a:lnTo>
                      <a:lnTo>
                        <a:pt x="24" y="88"/>
                      </a:lnTo>
                      <a:lnTo>
                        <a:pt x="73" y="132"/>
                      </a:lnTo>
                      <a:lnTo>
                        <a:pt x="187" y="0"/>
                      </a:lnTo>
                      <a:lnTo>
                        <a:pt x="215" y="24"/>
                      </a:lnTo>
                      <a:lnTo>
                        <a:pt x="76" y="1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45709" tIns="22855" rIns="45709" bIns="2285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900"/>
                </a:p>
              </p:txBody>
            </p:sp>
            <p:sp>
              <p:nvSpPr>
                <p:cNvPr id="30" name="Rectangle 18"/>
                <p:cNvSpPr>
                  <a:spLocks noChangeArrowheads="1"/>
                </p:cNvSpPr>
                <p:nvPr/>
              </p:nvSpPr>
              <p:spPr bwMode="auto">
                <a:xfrm>
                  <a:off x="7840316" y="4100226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45709" tIns="22855" rIns="45709" bIns="2285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900"/>
                </a:p>
              </p:txBody>
            </p:sp>
            <p:sp>
              <p:nvSpPr>
                <p:cNvPr id="31" name="Rectangle 19"/>
                <p:cNvSpPr>
                  <a:spLocks noChangeArrowheads="1"/>
                </p:cNvSpPr>
                <p:nvPr/>
              </p:nvSpPr>
              <p:spPr bwMode="auto">
                <a:xfrm>
                  <a:off x="7840316" y="3717639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45709" tIns="22855" rIns="45709" bIns="2285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900"/>
                </a:p>
              </p:txBody>
            </p:sp>
            <p:sp>
              <p:nvSpPr>
                <p:cNvPr id="32" name="Rectangle 20"/>
                <p:cNvSpPr>
                  <a:spLocks noChangeArrowheads="1"/>
                </p:cNvSpPr>
                <p:nvPr/>
              </p:nvSpPr>
              <p:spPr bwMode="auto">
                <a:xfrm>
                  <a:off x="7840316" y="3973226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45709" tIns="22855" rIns="45709" bIns="2285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900"/>
                </a:p>
              </p:txBody>
            </p:sp>
            <p:sp>
              <p:nvSpPr>
                <p:cNvPr id="33" name="Rectangle 21"/>
                <p:cNvSpPr>
                  <a:spLocks noChangeArrowheads="1"/>
                </p:cNvSpPr>
                <p:nvPr/>
              </p:nvSpPr>
              <p:spPr bwMode="auto">
                <a:xfrm>
                  <a:off x="7840316" y="3590639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45709" tIns="22855" rIns="45709" bIns="2285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900"/>
                </a:p>
              </p:txBody>
            </p:sp>
          </p:grp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602564" y="1355666"/>
                <a:ext cx="11393812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fr-FR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Trong </a:t>
                </a:r>
                <a:r>
                  <a:rPr lang="fr-FR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không</a:t>
                </a:r>
                <a:r>
                  <a:rPr lang="fr-FR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gian</a:t>
                </a:r>
                <a14:m>
                  <m:oMath xmlns:m="http://schemas.openxmlformats.org/officeDocument/2006/math">
                    <m:r>
                      <a:rPr lang="en-US" sz="24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𝑂𝑥𝑦𝑧</m:t>
                    </m:r>
                  </m:oMath>
                </a14:m>
                <a:r>
                  <a:rPr lang="fr-FR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cho</a:t>
                </a:r>
                <a:r>
                  <a:rPr lang="fr-FR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4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𝑄</m:t>
                        </m:r>
                      </m:e>
                    </m:d>
                    <m:r>
                      <a:rPr lang="en-US" sz="2400" i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:</m:t>
                    </m:r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  <m:r>
                      <a:rPr lang="en-US" sz="2400" i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−3</m:t>
                    </m:r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𝑦</m:t>
                    </m:r>
                    <m:r>
                      <a:rPr lang="en-US" sz="2400" i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+1=0</m:t>
                    </m:r>
                    <m:r>
                      <a:rPr lang="en-US" sz="2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. </m:t>
                    </m:r>
                  </m:oMath>
                </a14:m>
                <a:r>
                  <a:rPr lang="fr-FR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Tọa</a:t>
                </a:r>
                <a:r>
                  <a:rPr lang="fr-FR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độ</a:t>
                </a:r>
                <a:r>
                  <a:rPr lang="fr-FR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một</a:t>
                </a:r>
                <a:r>
                  <a:rPr lang="fr-FR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VTPT </a:t>
                </a:r>
                <a:r>
                  <a:rPr lang="fr-FR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fr-FR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mặt</a:t>
                </a:r>
                <a:r>
                  <a:rPr lang="fr-FR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phẳng</a:t>
                </a:r>
                <a:r>
                  <a:rPr lang="fr-FR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𝑄</m:t>
                        </m:r>
                      </m:e>
                    </m:d>
                  </m:oMath>
                </a14:m>
                <a:r>
                  <a:rPr lang="fr-FR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là</a:t>
                </a: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2564" y="1355666"/>
                <a:ext cx="11393812" cy="461665"/>
              </a:xfrm>
              <a:prstGeom prst="rect">
                <a:avLst/>
              </a:prstGeom>
              <a:blipFill>
                <a:blip r:embed="rId3"/>
                <a:stretch>
                  <a:fillRect l="-856" t="-10526" r="-107" b="-289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670044" y="2684152"/>
                <a:ext cx="2094741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fr-FR" sz="28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A.</a:t>
                </a:r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1;−3;1</m:t>
                        </m:r>
                      </m:e>
                    </m:d>
                  </m:oMath>
                </a14:m>
                <a:endParaRPr lang="en-US" sz="2800" dirty="0"/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0044" y="2684152"/>
                <a:ext cx="2094741" cy="523220"/>
              </a:xfrm>
              <a:prstGeom prst="rect">
                <a:avLst/>
              </a:prstGeom>
              <a:blipFill>
                <a:blip r:embed="rId4"/>
                <a:stretch>
                  <a:fillRect l="-6105" t="-12791" b="-302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Rectangle 35"/>
              <p:cNvSpPr/>
              <p:nvPr/>
            </p:nvSpPr>
            <p:spPr>
              <a:xfrm>
                <a:off x="3173570" y="2705070"/>
                <a:ext cx="2073901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fr-FR" sz="28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B.</a:t>
                </a:r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−3;1;0</m:t>
                        </m:r>
                      </m:e>
                    </m:d>
                  </m:oMath>
                </a14:m>
                <a:endParaRPr lang="en-US" sz="2800" dirty="0"/>
              </a:p>
            </p:txBody>
          </p:sp>
        </mc:Choice>
        <mc:Fallback xmlns="">
          <p:sp>
            <p:nvSpPr>
              <p:cNvPr id="36" name="Rectangle 3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73570" y="2705070"/>
                <a:ext cx="2073901" cy="523220"/>
              </a:xfrm>
              <a:prstGeom prst="rect">
                <a:avLst/>
              </a:prstGeom>
              <a:blipFill>
                <a:blip r:embed="rId5"/>
                <a:stretch>
                  <a:fillRect l="-6176" t="-13953" b="-302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Oval 5"/>
          <p:cNvSpPr/>
          <p:nvPr/>
        </p:nvSpPr>
        <p:spPr>
          <a:xfrm>
            <a:off x="6037584" y="2705070"/>
            <a:ext cx="454656" cy="497191"/>
          </a:xfrm>
          <a:prstGeom prst="ellipse">
            <a:avLst/>
          </a:prstGeom>
          <a:ln>
            <a:solidFill>
              <a:srgbClr val="7030A0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7" name="Rectangle 36"/>
              <p:cNvSpPr/>
              <p:nvPr/>
            </p:nvSpPr>
            <p:spPr>
              <a:xfrm>
                <a:off x="6037584" y="2679041"/>
                <a:ext cx="2094741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fr-FR" sz="28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C.</a:t>
                </a:r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1;−3;0</m:t>
                        </m:r>
                      </m:e>
                    </m:d>
                  </m:oMath>
                </a14:m>
                <a:endParaRPr lang="en-US" sz="2800" dirty="0"/>
              </a:p>
            </p:txBody>
          </p:sp>
        </mc:Choice>
        <mc:Fallback xmlns="">
          <p:sp>
            <p:nvSpPr>
              <p:cNvPr id="37" name="Rectangle 3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37584" y="2679041"/>
                <a:ext cx="2094741" cy="523220"/>
              </a:xfrm>
              <a:prstGeom prst="rect">
                <a:avLst/>
              </a:prstGeom>
              <a:blipFill>
                <a:blip r:embed="rId6"/>
                <a:stretch>
                  <a:fillRect l="-5814" t="-12791" b="-302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Rectangle 40"/>
              <p:cNvSpPr/>
              <p:nvPr/>
            </p:nvSpPr>
            <p:spPr>
              <a:xfrm>
                <a:off x="8901598" y="2684152"/>
                <a:ext cx="2362442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fr-FR" sz="28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D.</a:t>
                </a:r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−2;6;−2</m:t>
                        </m:r>
                      </m:e>
                    </m:d>
                  </m:oMath>
                </a14:m>
                <a:endParaRPr lang="en-US" sz="2800" dirty="0"/>
              </a:p>
            </p:txBody>
          </p:sp>
        </mc:Choice>
        <mc:Fallback xmlns="">
          <p:sp>
            <p:nvSpPr>
              <p:cNvPr id="41" name="Rectangle 4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01598" y="2684152"/>
                <a:ext cx="2362442" cy="523220"/>
              </a:xfrm>
              <a:prstGeom prst="rect">
                <a:avLst/>
              </a:prstGeom>
              <a:blipFill>
                <a:blip r:embed="rId7"/>
                <a:stretch>
                  <a:fillRect l="-5155" t="-12791" b="-302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18611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36" grpId="0"/>
      <p:bldP spid="6" grpId="0" animBg="1"/>
      <p:bldP spid="37" grpId="0"/>
      <p:bldP spid="4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26"/>
          <p:cNvGrpSpPr/>
          <p:nvPr/>
        </p:nvGrpSpPr>
        <p:grpSpPr>
          <a:xfrm>
            <a:off x="244363" y="237759"/>
            <a:ext cx="8190434" cy="499761"/>
            <a:chOff x="7483861" y="7543801"/>
            <a:chExt cx="14646001" cy="999653"/>
          </a:xfrm>
        </p:grpSpPr>
        <p:sp>
          <p:nvSpPr>
            <p:cNvPr id="13" name="TextBox 12"/>
            <p:cNvSpPr txBox="1"/>
            <p:nvPr/>
          </p:nvSpPr>
          <p:spPr>
            <a:xfrm>
              <a:off x="8993186" y="7620003"/>
              <a:ext cx="13136676" cy="9234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rgbClr val="135F82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CÁC </a:t>
              </a:r>
              <a:r>
                <a:rPr lang="vi-VN" sz="2400" b="1" dirty="0">
                  <a:solidFill>
                    <a:srgbClr val="135F82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VÍ DỤ MINH HỌA</a:t>
              </a:r>
              <a:endParaRPr lang="en-US" sz="2400" b="1" dirty="0">
                <a:solidFill>
                  <a:srgbClr val="135F82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grpSp>
          <p:nvGrpSpPr>
            <p:cNvPr id="14" name="Group 27"/>
            <p:cNvGrpSpPr/>
            <p:nvPr/>
          </p:nvGrpSpPr>
          <p:grpSpPr>
            <a:xfrm>
              <a:off x="7483861" y="7543801"/>
              <a:ext cx="1381118" cy="872846"/>
              <a:chOff x="7483860" y="7543801"/>
              <a:chExt cx="1381118" cy="872846"/>
            </a:xfrm>
          </p:grpSpPr>
          <p:sp>
            <p:nvSpPr>
              <p:cNvPr id="15" name="Isosceles Triangle 44"/>
              <p:cNvSpPr/>
              <p:nvPr/>
            </p:nvSpPr>
            <p:spPr>
              <a:xfrm rot="16200000">
                <a:off x="7494127" y="7533534"/>
                <a:ext cx="143688" cy="164221"/>
              </a:xfrm>
              <a:custGeom>
                <a:avLst/>
                <a:gdLst>
                  <a:gd name="connsiteX0" fmla="*/ 0 w 293725"/>
                  <a:gd name="connsiteY0" fmla="*/ 164224 h 164224"/>
                  <a:gd name="connsiteX1" fmla="*/ 146863 w 293725"/>
                  <a:gd name="connsiteY1" fmla="*/ 0 h 164224"/>
                  <a:gd name="connsiteX2" fmla="*/ 293725 w 293725"/>
                  <a:gd name="connsiteY2" fmla="*/ 164224 h 164224"/>
                  <a:gd name="connsiteX3" fmla="*/ 0 w 293725"/>
                  <a:gd name="connsiteY3" fmla="*/ 164224 h 164224"/>
                  <a:gd name="connsiteX0" fmla="*/ 2363 w 296088"/>
                  <a:gd name="connsiteY0" fmla="*/ 164221 h 164221"/>
                  <a:gd name="connsiteX1" fmla="*/ 0 w 296088"/>
                  <a:gd name="connsiteY1" fmla="*/ 0 h 164221"/>
                  <a:gd name="connsiteX2" fmla="*/ 296088 w 296088"/>
                  <a:gd name="connsiteY2" fmla="*/ 164221 h 164221"/>
                  <a:gd name="connsiteX3" fmla="*/ 2363 w 296088"/>
                  <a:gd name="connsiteY3" fmla="*/ 164221 h 164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6088" h="164221">
                    <a:moveTo>
                      <a:pt x="2363" y="164221"/>
                    </a:moveTo>
                    <a:cubicBezTo>
                      <a:pt x="1575" y="109481"/>
                      <a:pt x="788" y="54740"/>
                      <a:pt x="0" y="0"/>
                    </a:cubicBezTo>
                    <a:lnTo>
                      <a:pt x="296088" y="164221"/>
                    </a:lnTo>
                    <a:lnTo>
                      <a:pt x="2363" y="164221"/>
                    </a:ln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0"/>
              </a:p>
            </p:txBody>
          </p:sp>
          <p:grpSp>
            <p:nvGrpSpPr>
              <p:cNvPr id="16" name="Group 29"/>
              <p:cNvGrpSpPr/>
              <p:nvPr/>
            </p:nvGrpSpPr>
            <p:grpSpPr>
              <a:xfrm>
                <a:off x="7493378" y="7646473"/>
                <a:ext cx="1371600" cy="770174"/>
                <a:chOff x="7493378" y="7646473"/>
                <a:chExt cx="1371600" cy="770174"/>
              </a:xfrm>
            </p:grpSpPr>
            <p:sp>
              <p:nvSpPr>
                <p:cNvPr id="17" name="Round Same Side Corner Rectangle 16"/>
                <p:cNvSpPr/>
                <p:nvPr/>
              </p:nvSpPr>
              <p:spPr>
                <a:xfrm rot="5400000">
                  <a:off x="7813418" y="7365087"/>
                  <a:ext cx="731520" cy="1371600"/>
                </a:xfrm>
                <a:prstGeom prst="round2SameRect">
                  <a:avLst/>
                </a:prstGeom>
                <a:solidFill>
                  <a:srgbClr val="145F82"/>
                </a:solidFill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900"/>
                </a:p>
              </p:txBody>
            </p:sp>
            <p:sp>
              <p:nvSpPr>
                <p:cNvPr id="18" name="TextBox 17"/>
                <p:cNvSpPr txBox="1"/>
                <p:nvPr/>
              </p:nvSpPr>
              <p:spPr>
                <a:xfrm>
                  <a:off x="7914059" y="7646473"/>
                  <a:ext cx="631197" cy="46172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900" b="1" dirty="0">
                      <a:solidFill>
                        <a:schemeClr val="bg1"/>
                      </a:solidFill>
                      <a:latin typeface="Tahoma" pitchFamily="34" charset="0"/>
                      <a:ea typeface="Tahoma" pitchFamily="34" charset="0"/>
                      <a:cs typeface="Tahoma" pitchFamily="34" charset="0"/>
                    </a:rPr>
                    <a:t>III</a:t>
                  </a:r>
                </a:p>
              </p:txBody>
            </p:sp>
          </p:grpSp>
        </p:grpSp>
      </p:grpSp>
      <p:grpSp>
        <p:nvGrpSpPr>
          <p:cNvPr id="19" name="Group 18"/>
          <p:cNvGrpSpPr/>
          <p:nvPr/>
        </p:nvGrpSpPr>
        <p:grpSpPr>
          <a:xfrm>
            <a:off x="244363" y="826389"/>
            <a:ext cx="11754844" cy="1457724"/>
            <a:chOff x="1177638" y="2491133"/>
            <a:chExt cx="23512749" cy="2915828"/>
          </a:xfrm>
        </p:grpSpPr>
        <p:sp>
          <p:nvSpPr>
            <p:cNvPr id="20" name="Rounded Rectangle 19"/>
            <p:cNvSpPr/>
            <p:nvPr/>
          </p:nvSpPr>
          <p:spPr>
            <a:xfrm>
              <a:off x="1177638" y="2895122"/>
              <a:ext cx="23512749" cy="2511839"/>
            </a:xfrm>
            <a:prstGeom prst="roundRect">
              <a:avLst>
                <a:gd name="adj" fmla="val 4496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rgbClr val="9991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grpSp>
          <p:nvGrpSpPr>
            <p:cNvPr id="21" name="Group 20"/>
            <p:cNvGrpSpPr/>
            <p:nvPr/>
          </p:nvGrpSpPr>
          <p:grpSpPr>
            <a:xfrm>
              <a:off x="1177638" y="2491133"/>
              <a:ext cx="3624548" cy="961553"/>
              <a:chOff x="1177638" y="2491133"/>
              <a:chExt cx="3624548" cy="961553"/>
            </a:xfrm>
          </p:grpSpPr>
          <p:sp>
            <p:nvSpPr>
              <p:cNvPr id="22" name="Freeform 20"/>
              <p:cNvSpPr>
                <a:spLocks/>
              </p:cNvSpPr>
              <p:nvPr/>
            </p:nvSpPr>
            <p:spPr bwMode="auto">
              <a:xfrm rot="16200000" flipV="1">
                <a:off x="2813108" y="1398378"/>
                <a:ext cx="767196" cy="3210961"/>
              </a:xfrm>
              <a:prstGeom prst="round1Rect">
                <a:avLst/>
              </a:prstGeom>
              <a:solidFill>
                <a:srgbClr val="999158"/>
              </a:solidFill>
              <a:ln w="57150">
                <a:solidFill>
                  <a:srgbClr val="999158"/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2149149" y="2590800"/>
                <a:ext cx="2536922" cy="861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vi-VN" sz="2200" b="1" dirty="0">
                    <a:solidFill>
                      <a:schemeClr val="bg1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Ví dụ </a:t>
                </a:r>
                <a:r>
                  <a:rPr lang="en-US" sz="2200" b="1" dirty="0">
                    <a:solidFill>
                      <a:schemeClr val="bg1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2</a:t>
                </a:r>
                <a:r>
                  <a:rPr lang="vi-VN" sz="2200" b="1" dirty="0">
                    <a:solidFill>
                      <a:schemeClr val="bg1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:</a:t>
                </a:r>
                <a:endParaRPr lang="en-US" i="1" dirty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24" name="Round Diagonal Corner Rectangle 23"/>
              <p:cNvSpPr/>
              <p:nvPr/>
            </p:nvSpPr>
            <p:spPr>
              <a:xfrm flipV="1">
                <a:off x="1177638" y="2491133"/>
                <a:ext cx="912132" cy="888687"/>
              </a:xfrm>
              <a:prstGeom prst="round2DiagRect">
                <a:avLst/>
              </a:prstGeom>
              <a:solidFill>
                <a:schemeClr val="bg1"/>
              </a:solidFill>
              <a:ln w="63500">
                <a:solidFill>
                  <a:srgbClr val="999158"/>
                </a:solidFill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0"/>
              </a:p>
            </p:txBody>
          </p:sp>
          <p:grpSp>
            <p:nvGrpSpPr>
              <p:cNvPr id="25" name="Group 2"/>
              <p:cNvGrpSpPr/>
              <p:nvPr/>
            </p:nvGrpSpPr>
            <p:grpSpPr>
              <a:xfrm>
                <a:off x="1305304" y="2598000"/>
                <a:ext cx="693827" cy="641071"/>
                <a:chOff x="7440266" y="3398551"/>
                <a:chExt cx="757238" cy="765175"/>
              </a:xfrm>
              <a:solidFill>
                <a:srgbClr val="999158"/>
              </a:solidFill>
            </p:grpSpPr>
            <p:sp>
              <p:nvSpPr>
                <p:cNvPr id="26" name="Freeform 15"/>
                <p:cNvSpPr>
                  <a:spLocks noEditPoints="1"/>
                </p:cNvSpPr>
                <p:nvPr/>
              </p:nvSpPr>
              <p:spPr bwMode="auto">
                <a:xfrm>
                  <a:off x="7440266" y="3436651"/>
                  <a:ext cx="344488" cy="344488"/>
                </a:xfrm>
                <a:custGeom>
                  <a:avLst/>
                  <a:gdLst/>
                  <a:ahLst/>
                  <a:cxnLst>
                    <a:cxn ang="0">
                      <a:pos x="33" y="184"/>
                    </a:cxn>
                    <a:cxn ang="0">
                      <a:pos x="181" y="184"/>
                    </a:cxn>
                    <a:cxn ang="0">
                      <a:pos x="181" y="33"/>
                    </a:cxn>
                    <a:cxn ang="0">
                      <a:pos x="33" y="33"/>
                    </a:cxn>
                    <a:cxn ang="0">
                      <a:pos x="33" y="184"/>
                    </a:cxn>
                    <a:cxn ang="0">
                      <a:pos x="217" y="217"/>
                    </a:cxn>
                    <a:cxn ang="0">
                      <a:pos x="0" y="217"/>
                    </a:cxn>
                    <a:cxn ang="0">
                      <a:pos x="0" y="0"/>
                    </a:cxn>
                    <a:cxn ang="0">
                      <a:pos x="217" y="0"/>
                    </a:cxn>
                    <a:cxn ang="0">
                      <a:pos x="217" y="217"/>
                    </a:cxn>
                  </a:cxnLst>
                  <a:rect l="0" t="0" r="r" b="b"/>
                  <a:pathLst>
                    <a:path w="217" h="217">
                      <a:moveTo>
                        <a:pt x="33" y="184"/>
                      </a:moveTo>
                      <a:lnTo>
                        <a:pt x="181" y="184"/>
                      </a:lnTo>
                      <a:lnTo>
                        <a:pt x="181" y="33"/>
                      </a:lnTo>
                      <a:lnTo>
                        <a:pt x="33" y="33"/>
                      </a:lnTo>
                      <a:lnTo>
                        <a:pt x="33" y="184"/>
                      </a:lnTo>
                      <a:close/>
                      <a:moveTo>
                        <a:pt x="217" y="217"/>
                      </a:moveTo>
                      <a:lnTo>
                        <a:pt x="0" y="217"/>
                      </a:lnTo>
                      <a:lnTo>
                        <a:pt x="0" y="0"/>
                      </a:lnTo>
                      <a:lnTo>
                        <a:pt x="217" y="0"/>
                      </a:lnTo>
                      <a:lnTo>
                        <a:pt x="217" y="21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45709" tIns="22855" rIns="45709" bIns="2285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900"/>
                </a:p>
              </p:txBody>
            </p:sp>
            <p:sp>
              <p:nvSpPr>
                <p:cNvPr id="27" name="Freeform 16"/>
                <p:cNvSpPr>
                  <a:spLocks noEditPoints="1"/>
                </p:cNvSpPr>
                <p:nvPr/>
              </p:nvSpPr>
              <p:spPr bwMode="auto">
                <a:xfrm>
                  <a:off x="7440266" y="3814476"/>
                  <a:ext cx="344488" cy="349250"/>
                </a:xfrm>
                <a:custGeom>
                  <a:avLst/>
                  <a:gdLst/>
                  <a:ahLst/>
                  <a:cxnLst>
                    <a:cxn ang="0">
                      <a:pos x="33" y="185"/>
                    </a:cxn>
                    <a:cxn ang="0">
                      <a:pos x="181" y="185"/>
                    </a:cxn>
                    <a:cxn ang="0">
                      <a:pos x="181" y="36"/>
                    </a:cxn>
                    <a:cxn ang="0">
                      <a:pos x="33" y="36"/>
                    </a:cxn>
                    <a:cxn ang="0">
                      <a:pos x="33" y="185"/>
                    </a:cxn>
                    <a:cxn ang="0">
                      <a:pos x="217" y="220"/>
                    </a:cxn>
                    <a:cxn ang="0">
                      <a:pos x="0" y="220"/>
                    </a:cxn>
                    <a:cxn ang="0">
                      <a:pos x="0" y="0"/>
                    </a:cxn>
                    <a:cxn ang="0">
                      <a:pos x="217" y="0"/>
                    </a:cxn>
                    <a:cxn ang="0">
                      <a:pos x="217" y="220"/>
                    </a:cxn>
                  </a:cxnLst>
                  <a:rect l="0" t="0" r="r" b="b"/>
                  <a:pathLst>
                    <a:path w="217" h="220">
                      <a:moveTo>
                        <a:pt x="33" y="185"/>
                      </a:moveTo>
                      <a:lnTo>
                        <a:pt x="181" y="185"/>
                      </a:lnTo>
                      <a:lnTo>
                        <a:pt x="181" y="36"/>
                      </a:lnTo>
                      <a:lnTo>
                        <a:pt x="33" y="36"/>
                      </a:lnTo>
                      <a:lnTo>
                        <a:pt x="33" y="185"/>
                      </a:lnTo>
                      <a:close/>
                      <a:moveTo>
                        <a:pt x="217" y="220"/>
                      </a:moveTo>
                      <a:lnTo>
                        <a:pt x="0" y="220"/>
                      </a:lnTo>
                      <a:lnTo>
                        <a:pt x="0" y="0"/>
                      </a:lnTo>
                      <a:lnTo>
                        <a:pt x="217" y="0"/>
                      </a:lnTo>
                      <a:lnTo>
                        <a:pt x="217" y="22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45709" tIns="22855" rIns="45709" bIns="2285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900"/>
                </a:p>
              </p:txBody>
            </p:sp>
            <p:sp>
              <p:nvSpPr>
                <p:cNvPr id="28" name="Freeform 17"/>
                <p:cNvSpPr>
                  <a:spLocks/>
                </p:cNvSpPr>
                <p:nvPr/>
              </p:nvSpPr>
              <p:spPr bwMode="auto">
                <a:xfrm>
                  <a:off x="7506941" y="3398551"/>
                  <a:ext cx="341313" cy="288925"/>
                </a:xfrm>
                <a:custGeom>
                  <a:avLst/>
                  <a:gdLst/>
                  <a:ahLst/>
                  <a:cxnLst>
                    <a:cxn ang="0">
                      <a:pos x="76" y="182"/>
                    </a:cxn>
                    <a:cxn ang="0">
                      <a:pos x="0" y="114"/>
                    </a:cxn>
                    <a:cxn ang="0">
                      <a:pos x="24" y="88"/>
                    </a:cxn>
                    <a:cxn ang="0">
                      <a:pos x="73" y="132"/>
                    </a:cxn>
                    <a:cxn ang="0">
                      <a:pos x="187" y="0"/>
                    </a:cxn>
                    <a:cxn ang="0">
                      <a:pos x="215" y="24"/>
                    </a:cxn>
                    <a:cxn ang="0">
                      <a:pos x="76" y="182"/>
                    </a:cxn>
                  </a:cxnLst>
                  <a:rect l="0" t="0" r="r" b="b"/>
                  <a:pathLst>
                    <a:path w="215" h="182">
                      <a:moveTo>
                        <a:pt x="76" y="182"/>
                      </a:moveTo>
                      <a:lnTo>
                        <a:pt x="0" y="114"/>
                      </a:lnTo>
                      <a:lnTo>
                        <a:pt x="24" y="88"/>
                      </a:lnTo>
                      <a:lnTo>
                        <a:pt x="73" y="132"/>
                      </a:lnTo>
                      <a:lnTo>
                        <a:pt x="187" y="0"/>
                      </a:lnTo>
                      <a:lnTo>
                        <a:pt x="215" y="24"/>
                      </a:lnTo>
                      <a:lnTo>
                        <a:pt x="76" y="1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45709" tIns="22855" rIns="45709" bIns="2285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900"/>
                </a:p>
              </p:txBody>
            </p:sp>
            <p:sp>
              <p:nvSpPr>
                <p:cNvPr id="30" name="Rectangle 18"/>
                <p:cNvSpPr>
                  <a:spLocks noChangeArrowheads="1"/>
                </p:cNvSpPr>
                <p:nvPr/>
              </p:nvSpPr>
              <p:spPr bwMode="auto">
                <a:xfrm>
                  <a:off x="7840316" y="4100226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45709" tIns="22855" rIns="45709" bIns="2285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900"/>
                </a:p>
              </p:txBody>
            </p:sp>
            <p:sp>
              <p:nvSpPr>
                <p:cNvPr id="31" name="Rectangle 19"/>
                <p:cNvSpPr>
                  <a:spLocks noChangeArrowheads="1"/>
                </p:cNvSpPr>
                <p:nvPr/>
              </p:nvSpPr>
              <p:spPr bwMode="auto">
                <a:xfrm>
                  <a:off x="7840316" y="3717639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45709" tIns="22855" rIns="45709" bIns="2285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900"/>
                </a:p>
              </p:txBody>
            </p:sp>
            <p:sp>
              <p:nvSpPr>
                <p:cNvPr id="32" name="Rectangle 20"/>
                <p:cNvSpPr>
                  <a:spLocks noChangeArrowheads="1"/>
                </p:cNvSpPr>
                <p:nvPr/>
              </p:nvSpPr>
              <p:spPr bwMode="auto">
                <a:xfrm>
                  <a:off x="7840316" y="3973226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45709" tIns="22855" rIns="45709" bIns="2285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900"/>
                </a:p>
              </p:txBody>
            </p:sp>
            <p:sp>
              <p:nvSpPr>
                <p:cNvPr id="33" name="Rectangle 21"/>
                <p:cNvSpPr>
                  <a:spLocks noChangeArrowheads="1"/>
                </p:cNvSpPr>
                <p:nvPr/>
              </p:nvSpPr>
              <p:spPr bwMode="auto">
                <a:xfrm>
                  <a:off x="7840316" y="3590639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45709" tIns="22855" rIns="45709" bIns="2285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900"/>
                </a:p>
              </p:txBody>
            </p:sp>
          </p:grpSp>
        </p:grpSp>
      </p:grpSp>
      <p:grpSp>
        <p:nvGrpSpPr>
          <p:cNvPr id="34" name="Group 33"/>
          <p:cNvGrpSpPr/>
          <p:nvPr/>
        </p:nvGrpSpPr>
        <p:grpSpPr>
          <a:xfrm>
            <a:off x="170525" y="4530382"/>
            <a:ext cx="11733272" cy="2171418"/>
            <a:chOff x="1222851" y="5331405"/>
            <a:chExt cx="23543736" cy="5328979"/>
          </a:xfrm>
        </p:grpSpPr>
        <p:sp>
          <p:nvSpPr>
            <p:cNvPr id="35" name="Rounded Rectangle 34"/>
            <p:cNvSpPr/>
            <p:nvPr/>
          </p:nvSpPr>
          <p:spPr>
            <a:xfrm>
              <a:off x="1224549" y="5601639"/>
              <a:ext cx="23542038" cy="5058745"/>
            </a:xfrm>
            <a:prstGeom prst="roundRect">
              <a:avLst>
                <a:gd name="adj" fmla="val 3132"/>
              </a:avLst>
            </a:prstGeom>
            <a:solidFill>
              <a:schemeClr val="accent5">
                <a:lumMod val="20000"/>
                <a:lumOff val="80000"/>
              </a:schemeClr>
            </a:solidFill>
            <a:ln w="57150">
              <a:solidFill>
                <a:srgbClr val="0999C8"/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grpSp>
          <p:nvGrpSpPr>
            <p:cNvPr id="38" name="Group 60"/>
            <p:cNvGrpSpPr/>
            <p:nvPr/>
          </p:nvGrpSpPr>
          <p:grpSpPr>
            <a:xfrm>
              <a:off x="1222851" y="5331405"/>
              <a:ext cx="3337877" cy="1057460"/>
              <a:chOff x="1224542" y="6305967"/>
              <a:chExt cx="3338263" cy="1062851"/>
            </a:xfrm>
          </p:grpSpPr>
          <p:sp>
            <p:nvSpPr>
              <p:cNvPr id="39" name="Freeform 20"/>
              <p:cNvSpPr>
                <a:spLocks/>
              </p:cNvSpPr>
              <p:nvPr/>
            </p:nvSpPr>
            <p:spPr bwMode="auto">
              <a:xfrm rot="16200000" flipV="1">
                <a:off x="2748828" y="5370222"/>
                <a:ext cx="828631" cy="2733779"/>
              </a:xfrm>
              <a:prstGeom prst="round1Rect">
                <a:avLst/>
              </a:prstGeom>
              <a:solidFill>
                <a:schemeClr val="bg1"/>
              </a:solidFill>
              <a:ln w="57150">
                <a:solidFill>
                  <a:srgbClr val="0999C8"/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0" name="TextBox 39"/>
              <p:cNvSpPr txBox="1"/>
              <p:nvPr/>
            </p:nvSpPr>
            <p:spPr>
              <a:xfrm>
                <a:off x="2091563" y="6305967"/>
                <a:ext cx="2471242" cy="106285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vi-VN" sz="2200" b="1">
                    <a:solidFill>
                      <a:srgbClr val="0999C8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Bài giải</a:t>
                </a:r>
                <a:endParaRPr lang="en-US" sz="2200" b="1">
                  <a:solidFill>
                    <a:srgbClr val="0999C8"/>
                  </a:solidFill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42" name="Round Diagonal Corner Rectangle 41"/>
              <p:cNvSpPr/>
              <p:nvPr/>
            </p:nvSpPr>
            <p:spPr>
              <a:xfrm flipV="1">
                <a:off x="1224542" y="6322799"/>
                <a:ext cx="777240" cy="828630"/>
              </a:xfrm>
              <a:prstGeom prst="round2DiagRect">
                <a:avLst/>
              </a:prstGeom>
              <a:solidFill>
                <a:srgbClr val="0999C8"/>
              </a:solidFill>
              <a:ln w="57150">
                <a:solidFill>
                  <a:srgbClr val="0999C8"/>
                </a:solidFill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0"/>
              </a:p>
            </p:txBody>
          </p:sp>
          <p:sp>
            <p:nvSpPr>
              <p:cNvPr id="43" name="Freeform 15"/>
              <p:cNvSpPr>
                <a:spLocks noEditPoints="1"/>
              </p:cNvSpPr>
              <p:nvPr/>
            </p:nvSpPr>
            <p:spPr bwMode="auto">
              <a:xfrm>
                <a:off x="1376941" y="6394807"/>
                <a:ext cx="501902" cy="680422"/>
              </a:xfrm>
              <a:custGeom>
                <a:avLst/>
                <a:gdLst>
                  <a:gd name="T0" fmla="*/ 135 w 145"/>
                  <a:gd name="T1" fmla="*/ 72 h 197"/>
                  <a:gd name="T2" fmla="*/ 72 w 145"/>
                  <a:gd name="T3" fmla="*/ 135 h 197"/>
                  <a:gd name="T4" fmla="*/ 9 w 145"/>
                  <a:gd name="T5" fmla="*/ 72 h 197"/>
                  <a:gd name="T6" fmla="*/ 72 w 145"/>
                  <a:gd name="T7" fmla="*/ 9 h 197"/>
                  <a:gd name="T8" fmla="*/ 115 w 145"/>
                  <a:gd name="T9" fmla="*/ 26 h 197"/>
                  <a:gd name="T10" fmla="*/ 60 w 145"/>
                  <a:gd name="T11" fmla="*/ 82 h 197"/>
                  <a:gd name="T12" fmla="*/ 30 w 145"/>
                  <a:gd name="T13" fmla="*/ 60 h 197"/>
                  <a:gd name="T14" fmla="*/ 20 w 145"/>
                  <a:gd name="T15" fmla="*/ 68 h 197"/>
                  <a:gd name="T16" fmla="*/ 61 w 145"/>
                  <a:gd name="T17" fmla="*/ 126 h 197"/>
                  <a:gd name="T18" fmla="*/ 123 w 145"/>
                  <a:gd name="T19" fmla="*/ 35 h 197"/>
                  <a:gd name="T20" fmla="*/ 135 w 145"/>
                  <a:gd name="T21" fmla="*/ 72 h 197"/>
                  <a:gd name="T22" fmla="*/ 145 w 145"/>
                  <a:gd name="T23" fmla="*/ 12 h 197"/>
                  <a:gd name="T24" fmla="*/ 135 w 145"/>
                  <a:gd name="T25" fmla="*/ 12 h 197"/>
                  <a:gd name="T26" fmla="*/ 123 w 145"/>
                  <a:gd name="T27" fmla="*/ 21 h 197"/>
                  <a:gd name="T28" fmla="*/ 72 w 145"/>
                  <a:gd name="T29" fmla="*/ 0 h 197"/>
                  <a:gd name="T30" fmla="*/ 0 w 145"/>
                  <a:gd name="T31" fmla="*/ 72 h 197"/>
                  <a:gd name="T32" fmla="*/ 30 w 145"/>
                  <a:gd name="T33" fmla="*/ 131 h 197"/>
                  <a:gd name="T34" fmla="*/ 7 w 145"/>
                  <a:gd name="T35" fmla="*/ 175 h 197"/>
                  <a:gd name="T36" fmla="*/ 13 w 145"/>
                  <a:gd name="T37" fmla="*/ 193 h 197"/>
                  <a:gd name="T38" fmla="*/ 32 w 145"/>
                  <a:gd name="T39" fmla="*/ 187 h 197"/>
                  <a:gd name="T40" fmla="*/ 51 w 145"/>
                  <a:gd name="T41" fmla="*/ 141 h 197"/>
                  <a:gd name="T42" fmla="*/ 51 w 145"/>
                  <a:gd name="T43" fmla="*/ 141 h 197"/>
                  <a:gd name="T44" fmla="*/ 72 w 145"/>
                  <a:gd name="T45" fmla="*/ 145 h 197"/>
                  <a:gd name="T46" fmla="*/ 145 w 145"/>
                  <a:gd name="T47" fmla="*/ 72 h 197"/>
                  <a:gd name="T48" fmla="*/ 129 w 145"/>
                  <a:gd name="T49" fmla="*/ 28 h 197"/>
                  <a:gd name="T50" fmla="*/ 145 w 145"/>
                  <a:gd name="T51" fmla="*/ 12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45" h="197">
                    <a:moveTo>
                      <a:pt x="135" y="72"/>
                    </a:moveTo>
                    <a:cubicBezTo>
                      <a:pt x="135" y="107"/>
                      <a:pt x="107" y="135"/>
                      <a:pt x="72" y="135"/>
                    </a:cubicBezTo>
                    <a:cubicBezTo>
                      <a:pt x="37" y="135"/>
                      <a:pt x="9" y="107"/>
                      <a:pt x="9" y="72"/>
                    </a:cubicBezTo>
                    <a:cubicBezTo>
                      <a:pt x="9" y="37"/>
                      <a:pt x="37" y="9"/>
                      <a:pt x="72" y="9"/>
                    </a:cubicBezTo>
                    <a:cubicBezTo>
                      <a:pt x="89" y="9"/>
                      <a:pt x="104" y="15"/>
                      <a:pt x="115" y="26"/>
                    </a:cubicBezTo>
                    <a:cubicBezTo>
                      <a:pt x="101" y="38"/>
                      <a:pt x="80" y="57"/>
                      <a:pt x="60" y="82"/>
                    </a:cubicBezTo>
                    <a:cubicBezTo>
                      <a:pt x="50" y="74"/>
                      <a:pt x="40" y="67"/>
                      <a:pt x="30" y="60"/>
                    </a:cubicBezTo>
                    <a:cubicBezTo>
                      <a:pt x="26" y="63"/>
                      <a:pt x="24" y="65"/>
                      <a:pt x="20" y="68"/>
                    </a:cubicBezTo>
                    <a:cubicBezTo>
                      <a:pt x="34" y="88"/>
                      <a:pt x="47" y="107"/>
                      <a:pt x="61" y="126"/>
                    </a:cubicBezTo>
                    <a:cubicBezTo>
                      <a:pt x="80" y="95"/>
                      <a:pt x="99" y="63"/>
                      <a:pt x="123" y="35"/>
                    </a:cubicBezTo>
                    <a:cubicBezTo>
                      <a:pt x="130" y="45"/>
                      <a:pt x="135" y="58"/>
                      <a:pt x="135" y="72"/>
                    </a:cubicBezTo>
                    <a:close/>
                    <a:moveTo>
                      <a:pt x="145" y="12"/>
                    </a:moveTo>
                    <a:cubicBezTo>
                      <a:pt x="141" y="12"/>
                      <a:pt x="138" y="12"/>
                      <a:pt x="135" y="12"/>
                    </a:cubicBezTo>
                    <a:cubicBezTo>
                      <a:pt x="135" y="12"/>
                      <a:pt x="130" y="15"/>
                      <a:pt x="123" y="21"/>
                    </a:cubicBezTo>
                    <a:cubicBezTo>
                      <a:pt x="110" y="8"/>
                      <a:pt x="92" y="0"/>
                      <a:pt x="72" y="0"/>
                    </a:cubicBezTo>
                    <a:cubicBezTo>
                      <a:pt x="32" y="0"/>
                      <a:pt x="0" y="32"/>
                      <a:pt x="0" y="72"/>
                    </a:cubicBezTo>
                    <a:cubicBezTo>
                      <a:pt x="0" y="97"/>
                      <a:pt x="11" y="118"/>
                      <a:pt x="30" y="131"/>
                    </a:cubicBezTo>
                    <a:cubicBezTo>
                      <a:pt x="7" y="175"/>
                      <a:pt x="7" y="175"/>
                      <a:pt x="7" y="175"/>
                    </a:cubicBezTo>
                    <a:cubicBezTo>
                      <a:pt x="3" y="182"/>
                      <a:pt x="6" y="190"/>
                      <a:pt x="13" y="193"/>
                    </a:cubicBezTo>
                    <a:cubicBezTo>
                      <a:pt x="20" y="197"/>
                      <a:pt x="28" y="194"/>
                      <a:pt x="32" y="187"/>
                    </a:cubicBezTo>
                    <a:cubicBezTo>
                      <a:pt x="51" y="141"/>
                      <a:pt x="51" y="141"/>
                      <a:pt x="51" y="141"/>
                    </a:cubicBezTo>
                    <a:cubicBezTo>
                      <a:pt x="51" y="141"/>
                      <a:pt x="51" y="141"/>
                      <a:pt x="51" y="141"/>
                    </a:cubicBezTo>
                    <a:cubicBezTo>
                      <a:pt x="58" y="143"/>
                      <a:pt x="65" y="145"/>
                      <a:pt x="72" y="145"/>
                    </a:cubicBezTo>
                    <a:cubicBezTo>
                      <a:pt x="112" y="145"/>
                      <a:pt x="145" y="112"/>
                      <a:pt x="145" y="72"/>
                    </a:cubicBezTo>
                    <a:cubicBezTo>
                      <a:pt x="145" y="55"/>
                      <a:pt x="138" y="40"/>
                      <a:pt x="129" y="28"/>
                    </a:cubicBezTo>
                    <a:cubicBezTo>
                      <a:pt x="134" y="22"/>
                      <a:pt x="139" y="17"/>
                      <a:pt x="145" y="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602564" y="1355666"/>
                <a:ext cx="11393812" cy="830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fr-FR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Trong </a:t>
                </a:r>
                <a:r>
                  <a:rPr lang="fr-FR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không</a:t>
                </a:r>
                <a:r>
                  <a:rPr lang="fr-FR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gian</a:t>
                </a:r>
                <a14:m>
                  <m:oMath xmlns:m="http://schemas.openxmlformats.org/officeDocument/2006/math">
                    <m:r>
                      <a:rPr lang="en-US" sz="24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𝑂𝑥𝑦𝑧</m:t>
                    </m:r>
                  </m:oMath>
                </a14:m>
                <a:r>
                  <a:rPr lang="fr-FR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, </a:t>
                </a:r>
                <a:r>
                  <a:rPr lang="fr-FR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fr-FR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fr-FR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nào</a:t>
                </a:r>
                <a:r>
                  <a:rPr lang="fr-FR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sau</a:t>
                </a:r>
                <a:r>
                  <a:rPr lang="fr-FR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đây</a:t>
                </a:r>
                <a:r>
                  <a:rPr lang="fr-FR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không</a:t>
                </a:r>
                <a:r>
                  <a:rPr lang="fr-FR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phải</a:t>
                </a:r>
                <a:r>
                  <a:rPr lang="fr-FR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là </a:t>
                </a:r>
                <a:r>
                  <a:rPr lang="fr-FR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fr-FR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fr-FR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tổng</a:t>
                </a:r>
                <a:r>
                  <a:rPr lang="fr-FR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quát</a:t>
                </a:r>
                <a:r>
                  <a:rPr lang="fr-FR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fr-FR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mặt</a:t>
                </a:r>
                <a:r>
                  <a:rPr lang="fr-FR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phẳng</a:t>
                </a:r>
                <a:endParaRPr lang="fr-FR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2564" y="1355666"/>
                <a:ext cx="11393812" cy="830997"/>
              </a:xfrm>
              <a:prstGeom prst="rect">
                <a:avLst/>
              </a:prstGeom>
              <a:blipFill>
                <a:blip r:embed="rId3"/>
                <a:stretch>
                  <a:fillRect l="-856" t="-5839" b="-1532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1432299" y="4902666"/>
                <a:ext cx="9866675" cy="148713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314897">
                  <a:lnSpc>
                    <a:spcPct val="115000"/>
                  </a:lnSpc>
                  <a:spcAft>
                    <a:spcPts val="400"/>
                  </a:spcAft>
                </a:pPr>
                <a:r>
                  <a:rPr lang="fr-FR" sz="2400" dirty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Chọn D. </a:t>
                </a:r>
              </a:p>
              <a:p>
                <a:pPr marL="314897">
                  <a:lnSpc>
                    <a:spcPct val="115000"/>
                  </a:lnSpc>
                  <a:spcAft>
                    <a:spcPts val="400"/>
                  </a:spcAft>
                </a:pPr>
                <a:r>
                  <a:rPr lang="fr-FR" sz="2400" dirty="0" err="1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Nếu</a:t>
                </a:r>
                <a:r>
                  <a:rPr lang="fr-FR" sz="2400" dirty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400" b="0" i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A</m:t>
                    </m:r>
                    <m:r>
                      <a:rPr lang="en-US" sz="2400" b="0" i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=0</m:t>
                    </m:r>
                  </m:oMath>
                </a14:m>
                <a:r>
                  <a:rPr lang="fr-FR" sz="2400" dirty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Vi </a:t>
                </a:r>
                <a:r>
                  <a:rPr lang="fr-FR" sz="2400" dirty="0" err="1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phạm</a:t>
                </a:r>
                <a:r>
                  <a:rPr lang="fr-FR" sz="2400" dirty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fr-FR" sz="2400" dirty="0" err="1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điều</a:t>
                </a:r>
                <a:r>
                  <a:rPr lang="fr-FR" sz="2400" dirty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fr-FR" sz="2400" dirty="0" err="1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kiện</a:t>
                </a:r>
                <a:r>
                  <a:rPr lang="fr-FR" sz="2400" dirty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VTPT </a:t>
                </a:r>
                <a:r>
                  <a:rPr lang="fr-FR" sz="2400" dirty="0" err="1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khác</a:t>
                </a:r>
                <a:r>
                  <a:rPr lang="fr-FR" sz="2400" dirty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fr-FR" sz="2400" dirty="0" err="1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véc</a:t>
                </a:r>
                <a:r>
                  <a:rPr lang="fr-FR" sz="2400" dirty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fr-FR" sz="2400" dirty="0" err="1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tơ</a:t>
                </a:r>
                <a:r>
                  <a:rPr lang="fr-FR" sz="2400" dirty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40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4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e>
                    </m:acc>
                  </m:oMath>
                </a14:m>
                <a:r>
                  <a:rPr lang="fr-FR" sz="2400" dirty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.</a:t>
                </a:r>
              </a:p>
              <a:p>
                <a:pPr marL="314897">
                  <a:lnSpc>
                    <a:spcPct val="115000"/>
                  </a:lnSpc>
                  <a:spcAft>
                    <a:spcPts val="400"/>
                  </a:spcAft>
                </a:pPr>
                <a:r>
                  <a:rPr lang="fr-FR" sz="2400" dirty="0" err="1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Muốn</a:t>
                </a:r>
                <a:r>
                  <a:rPr lang="fr-FR" sz="2400" dirty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fr-FR" sz="2400" dirty="0" err="1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câu</a:t>
                </a:r>
                <a:r>
                  <a:rPr lang="fr-FR" sz="2400" dirty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D </a:t>
                </a:r>
                <a:r>
                  <a:rPr lang="fr-FR" sz="2400" dirty="0" err="1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đúng</a:t>
                </a:r>
                <a:r>
                  <a:rPr lang="fr-FR" sz="2400" dirty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fr-FR" sz="2400" dirty="0" err="1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thì</a:t>
                </a:r>
                <a:r>
                  <a:rPr lang="fr-FR" sz="2400" dirty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fr-FR" sz="2400" dirty="0" err="1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phải</a:t>
                </a:r>
                <a:r>
                  <a:rPr lang="fr-FR" sz="2400" dirty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fr-FR" sz="2400" dirty="0" err="1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thêm</a:t>
                </a:r>
                <a:r>
                  <a:rPr lang="fr-FR" sz="2400" dirty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fr-FR" sz="2400" dirty="0" err="1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điều</a:t>
                </a:r>
                <a:r>
                  <a:rPr lang="fr-FR" sz="2400" dirty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fr-FR" sz="2400" dirty="0" err="1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kiện</a:t>
                </a:r>
                <a:r>
                  <a:rPr lang="fr-FR" sz="2400" dirty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sz="2400" i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≠0</m:t>
                    </m:r>
                  </m:oMath>
                </a14:m>
                <a:r>
                  <a:rPr lang="en-US" sz="2400" dirty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, </a:t>
                </a:r>
                <a:r>
                  <a:rPr lang="en-US" sz="2400" dirty="0" err="1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khi</a:t>
                </a:r>
                <a:r>
                  <a:rPr lang="en-US" sz="2400" dirty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đó</a:t>
                </a:r>
                <a:r>
                  <a:rPr lang="en-US" sz="2400" dirty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VTPT </a:t>
                </a:r>
                <a:r>
                  <a:rPr lang="en-US" sz="2400" dirty="0" err="1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là</a:t>
                </a:r>
                <a:r>
                  <a:rPr lang="en-US" sz="2400" dirty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0" i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(1;2;3)</m:t>
                    </m:r>
                  </m:oMath>
                </a14:m>
                <a:endParaRPr lang="vi-VN" sz="2400" dirty="0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32299" y="4902666"/>
                <a:ext cx="9866675" cy="1487138"/>
              </a:xfrm>
              <a:prstGeom prst="rect">
                <a:avLst/>
              </a:prstGeom>
              <a:blipFill>
                <a:blip r:embed="rId4"/>
                <a:stretch>
                  <a:fillRect t="-2049" b="-819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670044" y="2684152"/>
                <a:ext cx="2324098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fr-FR" sz="28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A.</a:t>
                </a:r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2</m:t>
                    </m:r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𝑦</m:t>
                    </m:r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=0</m:t>
                    </m:r>
                  </m:oMath>
                </a14:m>
                <a:endParaRPr lang="en-US" sz="2800" i="1" dirty="0"/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0044" y="2684152"/>
                <a:ext cx="2324098" cy="523220"/>
              </a:xfrm>
              <a:prstGeom prst="rect">
                <a:avLst/>
              </a:prstGeom>
              <a:blipFill>
                <a:blip r:embed="rId5"/>
                <a:stretch>
                  <a:fillRect l="-5512" t="-12791" b="-302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Rectangle 35"/>
              <p:cNvSpPr/>
              <p:nvPr/>
            </p:nvSpPr>
            <p:spPr>
              <a:xfrm>
                <a:off x="6706255" y="2687468"/>
                <a:ext cx="2058577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fr-FR" sz="28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B.</a:t>
                </a:r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𝑧</m:t>
                    </m:r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+1=0</m:t>
                    </m:r>
                  </m:oMath>
                </a14:m>
                <a:endParaRPr lang="en-US" sz="2800" i="1" dirty="0"/>
              </a:p>
            </p:txBody>
          </p:sp>
        </mc:Choice>
        <mc:Fallback xmlns="">
          <p:sp>
            <p:nvSpPr>
              <p:cNvPr id="36" name="Rectangle 3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06255" y="2687468"/>
                <a:ext cx="2058577" cy="523220"/>
              </a:xfrm>
              <a:prstGeom prst="rect">
                <a:avLst/>
              </a:prstGeom>
              <a:blipFill>
                <a:blip r:embed="rId6"/>
                <a:stretch>
                  <a:fillRect l="-5917" t="-13953" b="-302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Oval 5"/>
          <p:cNvSpPr/>
          <p:nvPr/>
        </p:nvSpPr>
        <p:spPr>
          <a:xfrm>
            <a:off x="6699054" y="3465324"/>
            <a:ext cx="454656" cy="497191"/>
          </a:xfrm>
          <a:prstGeom prst="ellipse">
            <a:avLst/>
          </a:prstGeom>
          <a:ln>
            <a:solidFill>
              <a:srgbClr val="7030A0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7" name="Rectangle 36"/>
              <p:cNvSpPr/>
              <p:nvPr/>
            </p:nvSpPr>
            <p:spPr>
              <a:xfrm>
                <a:off x="644672" y="3485201"/>
                <a:ext cx="5057795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fr-FR" sz="28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C.</a:t>
                </a:r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𝑚𝑥</m:t>
                    </m:r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d>
                      <m:dPr>
                        <m:ctrlPr>
                          <a:rPr 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𝑚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−1</m:t>
                        </m:r>
                      </m:e>
                    </m:d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𝑦</m:t>
                    </m:r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𝑧</m:t>
                    </m:r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−2=0</m:t>
                    </m:r>
                  </m:oMath>
                </a14:m>
                <a:endParaRPr lang="en-US" sz="2800" i="1" dirty="0"/>
              </a:p>
            </p:txBody>
          </p:sp>
        </mc:Choice>
        <mc:Fallback xmlns="">
          <p:sp>
            <p:nvSpPr>
              <p:cNvPr id="37" name="Rectangle 3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4672" y="3485201"/>
                <a:ext cx="5057795" cy="523220"/>
              </a:xfrm>
              <a:prstGeom prst="rect">
                <a:avLst/>
              </a:prstGeom>
              <a:blipFill>
                <a:blip r:embed="rId7"/>
                <a:stretch>
                  <a:fillRect l="-2533" t="-13953" b="-302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Rectangle 40"/>
              <p:cNvSpPr/>
              <p:nvPr/>
            </p:nvSpPr>
            <p:spPr>
              <a:xfrm>
                <a:off x="6706255" y="3480568"/>
                <a:ext cx="443826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fr-FR" sz="28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D.</a:t>
                </a:r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𝐴</m:t>
                    </m:r>
                    <m:r>
                      <a:rPr lang="en-US" sz="28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  <m:r>
                      <a:rPr lang="en-US" sz="28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+2</m:t>
                    </m:r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𝐴𝑦</m:t>
                    </m:r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+3</m:t>
                    </m:r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𝐴𝑧</m:t>
                    </m:r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−4=0</m:t>
                    </m:r>
                  </m:oMath>
                </a14:m>
                <a:endParaRPr lang="en-US" sz="2800" i="1" dirty="0"/>
              </a:p>
            </p:txBody>
          </p:sp>
        </mc:Choice>
        <mc:Fallback xmlns="">
          <p:sp>
            <p:nvSpPr>
              <p:cNvPr id="41" name="Rectangle 4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06255" y="3480568"/>
                <a:ext cx="4438266" cy="523220"/>
              </a:xfrm>
              <a:prstGeom prst="rect">
                <a:avLst/>
              </a:prstGeom>
              <a:blipFill>
                <a:blip r:embed="rId8"/>
                <a:stretch>
                  <a:fillRect l="-2747" t="-13953" b="-302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41973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36" grpId="0"/>
      <p:bldP spid="6" grpId="0" animBg="1"/>
      <p:bldP spid="37" grpId="0"/>
      <p:bldP spid="4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extBox 43">
            <a:extLst>
              <a:ext uri="{FF2B5EF4-FFF2-40B4-BE49-F238E27FC236}">
                <a16:creationId xmlns:a16="http://schemas.microsoft.com/office/drawing/2014/main" id="{DB74376B-D7E4-4D41-B285-465FE42D6B1A}"/>
              </a:ext>
            </a:extLst>
          </p:cNvPr>
          <p:cNvSpPr txBox="1"/>
          <p:nvPr/>
        </p:nvSpPr>
        <p:spPr>
          <a:xfrm>
            <a:off x="165462" y="144292"/>
            <a:ext cx="6096000" cy="390684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marL="0" marR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fr-FR" sz="1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 TRƯỜNG HỢP RIÊNG</a:t>
            </a:r>
            <a:endParaRPr lang="en-US" sz="1400" dirty="0">
              <a:solidFill>
                <a:srgbClr val="FF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29EAA35-F1E5-49E2-AEE3-947164B78C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3707" y="534976"/>
            <a:ext cx="7375093" cy="5916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800101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Group 26"/>
          <p:cNvGrpSpPr/>
          <p:nvPr/>
        </p:nvGrpSpPr>
        <p:grpSpPr>
          <a:xfrm>
            <a:off x="671698" y="2396057"/>
            <a:ext cx="10508508" cy="499762"/>
            <a:chOff x="7459670" y="7543799"/>
            <a:chExt cx="14851072" cy="999656"/>
          </a:xfrm>
        </p:grpSpPr>
        <p:sp>
          <p:nvSpPr>
            <p:cNvPr id="44" name="TextBox 43"/>
            <p:cNvSpPr txBox="1"/>
            <p:nvPr/>
          </p:nvSpPr>
          <p:spPr>
            <a:xfrm>
              <a:off x="8993187" y="7620003"/>
              <a:ext cx="13317555" cy="923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088421"/>
              <a:r>
                <a:rPr 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Tahoma" pitchFamily="34" charset="0"/>
                  <a:cs typeface="Times New Roman" panose="02020603050405020304" pitchFamily="18" charset="0"/>
                </a:rPr>
                <a:t>ĐIỀU KIỆN ĐỂ HAI MẶT PHẲNG SONG </a:t>
              </a:r>
              <a:r>
                <a:rPr lang="en-US" sz="2400" b="1" dirty="0" err="1">
                  <a:solidFill>
                    <a:srgbClr val="FF0000"/>
                  </a:solidFill>
                  <a:latin typeface="Times New Roman" panose="02020603050405020304" pitchFamily="18" charset="0"/>
                  <a:ea typeface="Tahoma" pitchFamily="34" charset="0"/>
                  <a:cs typeface="Times New Roman" panose="02020603050405020304" pitchFamily="18" charset="0"/>
                </a:rPr>
                <a:t>SONG</a:t>
              </a:r>
              <a:r>
                <a:rPr 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Tahoma" pitchFamily="34" charset="0"/>
                  <a:cs typeface="Times New Roman" panose="02020603050405020304" pitchFamily="18" charset="0"/>
                </a:rPr>
                <a:t>, VUÔNG GÓC</a:t>
              </a:r>
            </a:p>
          </p:txBody>
        </p:sp>
        <p:grpSp>
          <p:nvGrpSpPr>
            <p:cNvPr id="46" name="Group 27"/>
            <p:cNvGrpSpPr/>
            <p:nvPr/>
          </p:nvGrpSpPr>
          <p:grpSpPr>
            <a:xfrm>
              <a:off x="7459670" y="7543799"/>
              <a:ext cx="1381118" cy="942751"/>
              <a:chOff x="7459669" y="7543800"/>
              <a:chExt cx="1381118" cy="942751"/>
            </a:xfrm>
          </p:grpSpPr>
          <p:sp>
            <p:nvSpPr>
              <p:cNvPr id="47" name="Isosceles Triangle 44"/>
              <p:cNvSpPr/>
              <p:nvPr/>
            </p:nvSpPr>
            <p:spPr>
              <a:xfrm rot="16200000">
                <a:off x="7469936" y="7533533"/>
                <a:ext cx="143688" cy="164221"/>
              </a:xfrm>
              <a:custGeom>
                <a:avLst/>
                <a:gdLst>
                  <a:gd name="connsiteX0" fmla="*/ 0 w 293725"/>
                  <a:gd name="connsiteY0" fmla="*/ 164224 h 164224"/>
                  <a:gd name="connsiteX1" fmla="*/ 146863 w 293725"/>
                  <a:gd name="connsiteY1" fmla="*/ 0 h 164224"/>
                  <a:gd name="connsiteX2" fmla="*/ 293725 w 293725"/>
                  <a:gd name="connsiteY2" fmla="*/ 164224 h 164224"/>
                  <a:gd name="connsiteX3" fmla="*/ 0 w 293725"/>
                  <a:gd name="connsiteY3" fmla="*/ 164224 h 164224"/>
                  <a:gd name="connsiteX0" fmla="*/ 2363 w 296088"/>
                  <a:gd name="connsiteY0" fmla="*/ 164221 h 164221"/>
                  <a:gd name="connsiteX1" fmla="*/ 0 w 296088"/>
                  <a:gd name="connsiteY1" fmla="*/ 0 h 164221"/>
                  <a:gd name="connsiteX2" fmla="*/ 296088 w 296088"/>
                  <a:gd name="connsiteY2" fmla="*/ 164221 h 164221"/>
                  <a:gd name="connsiteX3" fmla="*/ 2363 w 296088"/>
                  <a:gd name="connsiteY3" fmla="*/ 164221 h 164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6088" h="164221">
                    <a:moveTo>
                      <a:pt x="2363" y="164221"/>
                    </a:moveTo>
                    <a:cubicBezTo>
                      <a:pt x="1575" y="109481"/>
                      <a:pt x="788" y="54740"/>
                      <a:pt x="0" y="0"/>
                    </a:cubicBezTo>
                    <a:lnTo>
                      <a:pt x="296088" y="164221"/>
                    </a:lnTo>
                    <a:lnTo>
                      <a:pt x="2363" y="164221"/>
                    </a:ln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421"/>
                <a:endParaRPr lang="en-US" sz="2150">
                  <a:solidFill>
                    <a:prstClr val="white"/>
                  </a:solidFill>
                  <a:latin typeface="Calibri"/>
                </a:endParaRPr>
              </a:p>
            </p:txBody>
          </p:sp>
          <p:grpSp>
            <p:nvGrpSpPr>
              <p:cNvPr id="48" name="Group 29"/>
              <p:cNvGrpSpPr/>
              <p:nvPr/>
            </p:nvGrpSpPr>
            <p:grpSpPr>
              <a:xfrm>
                <a:off x="7469187" y="7640053"/>
                <a:ext cx="1371600" cy="846498"/>
                <a:chOff x="7469187" y="7640053"/>
                <a:chExt cx="1371600" cy="846498"/>
              </a:xfrm>
            </p:grpSpPr>
            <p:sp>
              <p:nvSpPr>
                <p:cNvPr id="49" name="Round Same Side Corner Rectangle 48"/>
                <p:cNvSpPr/>
                <p:nvPr/>
              </p:nvSpPr>
              <p:spPr>
                <a:xfrm rot="5400000">
                  <a:off x="7789227" y="7365086"/>
                  <a:ext cx="731520" cy="1371600"/>
                </a:xfrm>
                <a:prstGeom prst="round2SameRect">
                  <a:avLst/>
                </a:prstGeom>
                <a:solidFill>
                  <a:srgbClr val="145F82"/>
                </a:solidFill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088421"/>
                  <a:endParaRPr lang="en-US" sz="215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50" name="TextBox 49"/>
                <p:cNvSpPr txBox="1"/>
                <p:nvPr/>
              </p:nvSpPr>
              <p:spPr>
                <a:xfrm>
                  <a:off x="7750678" y="7640053"/>
                  <a:ext cx="825071" cy="846498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 defTabSz="1088421"/>
                  <a:r>
                    <a:rPr lang="en-US" sz="2150" b="1" dirty="0">
                      <a:solidFill>
                        <a:srgbClr val="FF0000"/>
                      </a:solidFill>
                      <a:latin typeface="Tahoma" pitchFamily="34" charset="0"/>
                      <a:ea typeface="Tahoma" pitchFamily="34" charset="0"/>
                      <a:cs typeface="Tahoma" pitchFamily="34" charset="0"/>
                    </a:rPr>
                    <a:t>III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86931283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Group 26"/>
          <p:cNvGrpSpPr/>
          <p:nvPr/>
        </p:nvGrpSpPr>
        <p:grpSpPr>
          <a:xfrm>
            <a:off x="305938" y="314707"/>
            <a:ext cx="10508508" cy="869094"/>
            <a:chOff x="7459670" y="7543799"/>
            <a:chExt cx="14851072" cy="1738418"/>
          </a:xfrm>
        </p:grpSpPr>
        <p:sp>
          <p:nvSpPr>
            <p:cNvPr id="44" name="TextBox 43"/>
            <p:cNvSpPr txBox="1"/>
            <p:nvPr/>
          </p:nvSpPr>
          <p:spPr>
            <a:xfrm>
              <a:off x="8993187" y="7620003"/>
              <a:ext cx="13317555" cy="16622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088421"/>
              <a:r>
                <a:rPr lang="en-US" sz="2400" b="1" dirty="0">
                  <a:solidFill>
                    <a:srgbClr val="135F82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ĐIỀU KIỆN ĐỂ HAI MẶT PHẲNG SONG </a:t>
              </a:r>
              <a:r>
                <a:rPr lang="en-US" sz="2400" b="1" dirty="0" err="1">
                  <a:solidFill>
                    <a:srgbClr val="135F82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SONG</a:t>
              </a:r>
              <a:r>
                <a:rPr lang="en-US" sz="2400" b="1" dirty="0">
                  <a:solidFill>
                    <a:srgbClr val="135F82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, VUÔNG GÓC</a:t>
              </a:r>
            </a:p>
            <a:p>
              <a:pPr defTabSz="1088421"/>
              <a:r>
                <a:rPr lang="en-US" sz="2400" b="1" dirty="0">
                  <a:solidFill>
                    <a:srgbClr val="135F82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1. </a:t>
              </a:r>
              <a:r>
                <a:rPr lang="en-US" sz="2400" b="1" dirty="0" err="1">
                  <a:solidFill>
                    <a:srgbClr val="135F82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Lý</a:t>
              </a:r>
              <a:r>
                <a:rPr lang="en-US" sz="2400" b="1" dirty="0">
                  <a:solidFill>
                    <a:srgbClr val="135F82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</a:t>
              </a:r>
              <a:r>
                <a:rPr lang="en-US" sz="2400" b="1" dirty="0" err="1">
                  <a:solidFill>
                    <a:srgbClr val="135F82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thuyết</a:t>
              </a:r>
              <a:endParaRPr lang="en-US" sz="2400" b="1" dirty="0">
                <a:solidFill>
                  <a:srgbClr val="135F82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grpSp>
          <p:nvGrpSpPr>
            <p:cNvPr id="46" name="Group 27"/>
            <p:cNvGrpSpPr/>
            <p:nvPr/>
          </p:nvGrpSpPr>
          <p:grpSpPr>
            <a:xfrm>
              <a:off x="7459670" y="7543799"/>
              <a:ext cx="1381118" cy="942751"/>
              <a:chOff x="7459669" y="7543800"/>
              <a:chExt cx="1381118" cy="942751"/>
            </a:xfrm>
          </p:grpSpPr>
          <p:sp>
            <p:nvSpPr>
              <p:cNvPr id="47" name="Isosceles Triangle 44"/>
              <p:cNvSpPr/>
              <p:nvPr/>
            </p:nvSpPr>
            <p:spPr>
              <a:xfrm rot="16200000">
                <a:off x="7469936" y="7533533"/>
                <a:ext cx="143688" cy="164221"/>
              </a:xfrm>
              <a:custGeom>
                <a:avLst/>
                <a:gdLst>
                  <a:gd name="connsiteX0" fmla="*/ 0 w 293725"/>
                  <a:gd name="connsiteY0" fmla="*/ 164224 h 164224"/>
                  <a:gd name="connsiteX1" fmla="*/ 146863 w 293725"/>
                  <a:gd name="connsiteY1" fmla="*/ 0 h 164224"/>
                  <a:gd name="connsiteX2" fmla="*/ 293725 w 293725"/>
                  <a:gd name="connsiteY2" fmla="*/ 164224 h 164224"/>
                  <a:gd name="connsiteX3" fmla="*/ 0 w 293725"/>
                  <a:gd name="connsiteY3" fmla="*/ 164224 h 164224"/>
                  <a:gd name="connsiteX0" fmla="*/ 2363 w 296088"/>
                  <a:gd name="connsiteY0" fmla="*/ 164221 h 164221"/>
                  <a:gd name="connsiteX1" fmla="*/ 0 w 296088"/>
                  <a:gd name="connsiteY1" fmla="*/ 0 h 164221"/>
                  <a:gd name="connsiteX2" fmla="*/ 296088 w 296088"/>
                  <a:gd name="connsiteY2" fmla="*/ 164221 h 164221"/>
                  <a:gd name="connsiteX3" fmla="*/ 2363 w 296088"/>
                  <a:gd name="connsiteY3" fmla="*/ 164221 h 164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6088" h="164221">
                    <a:moveTo>
                      <a:pt x="2363" y="164221"/>
                    </a:moveTo>
                    <a:cubicBezTo>
                      <a:pt x="1575" y="109481"/>
                      <a:pt x="788" y="54740"/>
                      <a:pt x="0" y="0"/>
                    </a:cubicBezTo>
                    <a:lnTo>
                      <a:pt x="296088" y="164221"/>
                    </a:lnTo>
                    <a:lnTo>
                      <a:pt x="2363" y="164221"/>
                    </a:ln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421"/>
                <a:endParaRPr lang="en-US" sz="2150">
                  <a:solidFill>
                    <a:prstClr val="white"/>
                  </a:solidFill>
                  <a:latin typeface="Calibri"/>
                </a:endParaRPr>
              </a:p>
            </p:txBody>
          </p:sp>
          <p:grpSp>
            <p:nvGrpSpPr>
              <p:cNvPr id="48" name="Group 29"/>
              <p:cNvGrpSpPr/>
              <p:nvPr/>
            </p:nvGrpSpPr>
            <p:grpSpPr>
              <a:xfrm>
                <a:off x="7469187" y="7640053"/>
                <a:ext cx="1371600" cy="846498"/>
                <a:chOff x="7469187" y="7640053"/>
                <a:chExt cx="1371600" cy="846498"/>
              </a:xfrm>
            </p:grpSpPr>
            <p:sp>
              <p:nvSpPr>
                <p:cNvPr id="49" name="Round Same Side Corner Rectangle 48"/>
                <p:cNvSpPr/>
                <p:nvPr/>
              </p:nvSpPr>
              <p:spPr>
                <a:xfrm rot="5400000">
                  <a:off x="7789227" y="7365086"/>
                  <a:ext cx="731520" cy="1371600"/>
                </a:xfrm>
                <a:prstGeom prst="round2SameRect">
                  <a:avLst/>
                </a:prstGeom>
                <a:solidFill>
                  <a:srgbClr val="145F82"/>
                </a:solidFill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088421"/>
                  <a:endParaRPr lang="en-US" sz="215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50" name="TextBox 49"/>
                <p:cNvSpPr txBox="1"/>
                <p:nvPr/>
              </p:nvSpPr>
              <p:spPr>
                <a:xfrm>
                  <a:off x="7750678" y="7640053"/>
                  <a:ext cx="825071" cy="846498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 defTabSz="1088421"/>
                  <a:r>
                    <a:rPr lang="en-US" sz="2150" b="1" dirty="0">
                      <a:solidFill>
                        <a:prstClr val="white"/>
                      </a:solidFill>
                      <a:latin typeface="Tahoma" pitchFamily="34" charset="0"/>
                      <a:ea typeface="Tahoma" pitchFamily="34" charset="0"/>
                      <a:cs typeface="Tahoma" pitchFamily="34" charset="0"/>
                    </a:rPr>
                    <a:t>III</a:t>
                  </a:r>
                </a:p>
              </p:txBody>
            </p:sp>
          </p:grpSp>
        </p:grpSp>
      </p:grpSp>
      <p:pic>
        <p:nvPicPr>
          <p:cNvPr id="5122" name="Picture 2" descr="Củng cố kiến thức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1223" y="2380663"/>
            <a:ext cx="2905658" cy="2595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553" y="1185652"/>
            <a:ext cx="3112998" cy="417038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9500" y="2168595"/>
            <a:ext cx="3724538" cy="301935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4172713" y="1030933"/>
                <a:ext cx="4105488" cy="19848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1088421">
                  <a:lnSpc>
                    <a:spcPct val="20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15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15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(</m:t>
                          </m:r>
                          <m:r>
                            <a:rPr lang="en-US" sz="215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𝜶</m:t>
                          </m:r>
                        </m:e>
                        <m:sub>
                          <m:r>
                            <a:rPr lang="en-US" sz="215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  <m:r>
                        <a:rPr lang="en-US" sz="215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):</m:t>
                      </m:r>
                      <m:sSub>
                        <m:sSubPr>
                          <m:ctrlPr>
                            <a:rPr lang="en-US" sz="215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15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𝑨</m:t>
                          </m:r>
                        </m:e>
                        <m:sub>
                          <m:r>
                            <a:rPr lang="en-US" sz="215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  <m:r>
                        <a:rPr lang="en-US" sz="215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𝒙</m:t>
                      </m:r>
                      <m:r>
                        <a:rPr lang="en-US" sz="215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15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15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𝑩</m:t>
                          </m:r>
                        </m:e>
                        <m:sub>
                          <m:r>
                            <a:rPr lang="en-US" sz="215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  <m:r>
                        <a:rPr lang="en-US" sz="215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𝒚</m:t>
                      </m:r>
                      <m:r>
                        <a:rPr lang="en-US" sz="215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15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15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𝑪</m:t>
                          </m:r>
                        </m:e>
                        <m:sub>
                          <m:r>
                            <a:rPr lang="en-US" sz="215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  <m:r>
                        <a:rPr lang="en-US" sz="215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𝒛</m:t>
                      </m:r>
                      <m:r>
                        <a:rPr lang="en-US" sz="215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15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15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𝑫</m:t>
                          </m:r>
                        </m:e>
                        <m:sub>
                          <m:r>
                            <a:rPr lang="en-US" sz="215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  <m:r>
                        <a:rPr lang="en-US" sz="215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US" sz="215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𝟎</m:t>
                      </m:r>
                    </m:oMath>
                  </m:oMathPara>
                </a14:m>
                <a:endParaRPr lang="en-US" sz="2150" b="1" dirty="0">
                  <a:solidFill>
                    <a:prstClr val="black"/>
                  </a:solidFill>
                  <a:latin typeface="Calibri"/>
                </a:endParaRPr>
              </a:p>
              <a:p>
                <a:pPr defTabSz="1088421">
                  <a:lnSpc>
                    <a:spcPct val="20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15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15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(</m:t>
                          </m:r>
                          <m:r>
                            <a:rPr lang="en-US" sz="215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𝜶</m:t>
                          </m:r>
                        </m:e>
                        <m:sub>
                          <m:r>
                            <a:rPr lang="en-US" sz="215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𝟐</m:t>
                          </m:r>
                        </m:sub>
                      </m:sSub>
                      <m:r>
                        <a:rPr lang="en-US" sz="215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):</m:t>
                      </m:r>
                      <m:sSub>
                        <m:sSubPr>
                          <m:ctrlPr>
                            <a:rPr lang="en-US" sz="215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15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𝑨</m:t>
                          </m:r>
                        </m:e>
                        <m:sub>
                          <m:r>
                            <a:rPr lang="en-US" sz="215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𝟐</m:t>
                          </m:r>
                        </m:sub>
                      </m:sSub>
                      <m:r>
                        <a:rPr lang="en-US" sz="215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𝒙</m:t>
                      </m:r>
                      <m:r>
                        <a:rPr lang="en-US" sz="215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15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15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𝑩</m:t>
                          </m:r>
                        </m:e>
                        <m:sub>
                          <m:r>
                            <a:rPr lang="en-US" sz="215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𝟐</m:t>
                          </m:r>
                        </m:sub>
                      </m:sSub>
                      <m:r>
                        <a:rPr lang="en-US" sz="215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𝒚</m:t>
                      </m:r>
                      <m:r>
                        <a:rPr lang="en-US" sz="215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15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15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𝑪</m:t>
                          </m:r>
                        </m:e>
                        <m:sub>
                          <m:r>
                            <a:rPr lang="en-US" sz="215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𝟐</m:t>
                          </m:r>
                        </m:sub>
                      </m:sSub>
                      <m:r>
                        <a:rPr lang="en-US" sz="215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𝒛</m:t>
                      </m:r>
                      <m:r>
                        <a:rPr lang="en-US" sz="215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en-US" sz="215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𝟐</m:t>
                      </m:r>
                      <m:r>
                        <a:rPr lang="en-US" sz="215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US" sz="215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𝟎</m:t>
                      </m:r>
                    </m:oMath>
                  </m:oMathPara>
                </a14:m>
                <a:endParaRPr lang="en-US" sz="2150" b="1" dirty="0">
                  <a:solidFill>
                    <a:prstClr val="black"/>
                  </a:solidFill>
                  <a:latin typeface="Calibri"/>
                </a:endParaRPr>
              </a:p>
              <a:p>
                <a:pPr defTabSz="1088421">
                  <a:lnSpc>
                    <a:spcPct val="200000"/>
                  </a:lnSpc>
                </a:pPr>
                <a:endParaRPr lang="en-US" sz="2150" b="1" dirty="0">
                  <a:solidFill>
                    <a:prstClr val="black"/>
                  </a:solidFill>
                  <a:latin typeface="Calibri"/>
                </a:endParaRPr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72713" y="1030933"/>
                <a:ext cx="4105488" cy="1984839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895312" y="4975888"/>
                <a:ext cx="2317064" cy="132343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 defTabSz="1088421"/>
                <a14:m>
                  <m:oMath xmlns:m="http://schemas.openxmlformats.org/officeDocument/2006/math">
                    <m:r>
                      <a:rPr lang="en-US" sz="215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sz="21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1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𝛼</m:t>
                        </m:r>
                      </m:e>
                      <m:sub>
                        <m:r>
                          <a:rPr lang="en-US" sz="21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215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2150" i="1" dirty="0">
                    <a:solidFill>
                      <a:prstClr val="black"/>
                    </a:solidFill>
                    <a:latin typeface="Cambria Math" panose="02040503050406030204" pitchFamily="18" charset="0"/>
                  </a:rPr>
                  <a:t>//</a:t>
                </a:r>
                <a14:m>
                  <m:oMath xmlns:m="http://schemas.openxmlformats.org/officeDocument/2006/math">
                    <m:r>
                      <a:rPr lang="en-US" sz="215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sz="21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1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𝛼</m:t>
                        </m:r>
                      </m:e>
                      <m:sub>
                        <m:r>
                          <a:rPr lang="en-US" sz="21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sz="215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sz="2150" i="1" dirty="0">
                  <a:solidFill>
                    <a:prstClr val="black"/>
                  </a:solidFill>
                  <a:latin typeface="Cambria Math" panose="02040503050406030204" pitchFamily="18" charset="0"/>
                </a:endParaRPr>
              </a:p>
              <a:p>
                <a:pPr algn="ctr" defTabSz="1088421"/>
                <a:endParaRPr lang="en-US" sz="2150" i="1" dirty="0">
                  <a:solidFill>
                    <a:prstClr val="black"/>
                  </a:solidFill>
                  <a:latin typeface="Cambria Math" panose="02040503050406030204" pitchFamily="18" charset="0"/>
                </a:endParaRPr>
              </a:p>
              <a:p>
                <a:pPr algn="ctr" defTabSz="108842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sz="215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sz="215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15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  <m:sub>
                              <m:r>
                                <a:rPr lang="en-US" sz="215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e>
                      </m:acc>
                      <m:r>
                        <a:rPr lang="en-US" sz="215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15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𝑘</m:t>
                      </m:r>
                      <m:acc>
                        <m:accPr>
                          <m:chr m:val="⃗"/>
                          <m:ctrlPr>
                            <a:rPr lang="en-US" sz="215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sz="215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15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  <m:sub>
                              <m:r>
                                <a:rPr lang="en-US" sz="215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e>
                      </m:acc>
                    </m:oMath>
                  </m:oMathPara>
                </a14:m>
                <a:endParaRPr lang="en-US" sz="2150" i="1" dirty="0">
                  <a:solidFill>
                    <a:prstClr val="black"/>
                  </a:solidFill>
                  <a:latin typeface="Cambria Math" panose="02040503050406030204" pitchFamily="18" charset="0"/>
                </a:endParaRPr>
              </a:p>
              <a:p>
                <a:pPr algn="ctr" defTabSz="108842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15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15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𝐷</m:t>
                          </m:r>
                        </m:e>
                        <m:sub>
                          <m:r>
                            <a:rPr lang="en-US" sz="215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215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≠</m:t>
                      </m:r>
                      <m:r>
                        <a:rPr lang="en-US" sz="215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𝑘</m:t>
                      </m:r>
                      <m:sSub>
                        <m:sSubPr>
                          <m:ctrlPr>
                            <a:rPr lang="en-US" sz="215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15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𝐷</m:t>
                          </m:r>
                        </m:e>
                        <m:sub>
                          <m:r>
                            <a:rPr lang="en-US" sz="215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215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en-US" sz="2150" dirty="0">
                  <a:solidFill>
                    <a:prstClr val="black"/>
                  </a:solidFill>
                  <a:latin typeface="Calibri"/>
                </a:endParaRPr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5312" y="4975888"/>
                <a:ext cx="2317064" cy="1323439"/>
              </a:xfrm>
              <a:prstGeom prst="rect">
                <a:avLst/>
              </a:prstGeom>
              <a:blipFill>
                <a:blip r:embed="rId7"/>
                <a:stretch>
                  <a:fillRect t="-6452" b="-276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/>
              <p:cNvSpPr txBox="1"/>
              <p:nvPr/>
            </p:nvSpPr>
            <p:spPr>
              <a:xfrm>
                <a:off x="6369544" y="5262347"/>
                <a:ext cx="1301008" cy="132343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 defTabSz="108842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215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215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15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𝛼</m:t>
                              </m:r>
                            </m:e>
                            <m:sub>
                              <m:r>
                                <a:rPr lang="en-US" sz="215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e>
                      </m:d>
                      <m:r>
                        <a:rPr lang="en-US" sz="215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𝑐</m:t>
                      </m:r>
                      <m:r>
                        <a:rPr lang="en-US" sz="215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ắ</m:t>
                      </m:r>
                      <m:r>
                        <a:rPr lang="en-US" sz="215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en-US" sz="215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 (</m:t>
                      </m:r>
                      <m:sSub>
                        <m:sSubPr>
                          <m:ctrlPr>
                            <a:rPr lang="en-US" sz="215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15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𝛼</m:t>
                          </m:r>
                        </m:e>
                        <m:sub>
                          <m:r>
                            <a:rPr lang="en-US" sz="215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215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2150" i="1" dirty="0">
                  <a:solidFill>
                    <a:prstClr val="black"/>
                  </a:solidFill>
                  <a:latin typeface="Cambria Math" panose="02040503050406030204" pitchFamily="18" charset="0"/>
                </a:endParaRPr>
              </a:p>
              <a:p>
                <a:pPr algn="ctr" defTabSz="1088421"/>
                <a:endParaRPr lang="en-US" sz="2150" i="1" dirty="0">
                  <a:solidFill>
                    <a:prstClr val="black"/>
                  </a:solidFill>
                  <a:latin typeface="Cambria Math" panose="02040503050406030204" pitchFamily="18" charset="0"/>
                </a:endParaRPr>
              </a:p>
              <a:p>
                <a:pPr algn="ctr" defTabSz="108842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sz="215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sz="215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15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  <m:sub>
                              <m:r>
                                <a:rPr lang="en-US" sz="215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e>
                      </m:acc>
                      <m:r>
                        <a:rPr lang="en-US" sz="215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≠</m:t>
                      </m:r>
                      <m:r>
                        <a:rPr lang="en-US" sz="215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𝑘</m:t>
                      </m:r>
                      <m:acc>
                        <m:accPr>
                          <m:chr m:val="⃗"/>
                          <m:ctrlPr>
                            <a:rPr lang="en-US" sz="215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sz="215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15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  <m:sub>
                              <m:r>
                                <a:rPr lang="en-US" sz="215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e>
                      </m:acc>
                    </m:oMath>
                  </m:oMathPara>
                </a14:m>
                <a:endParaRPr lang="en-US" sz="2150" i="1" dirty="0">
                  <a:solidFill>
                    <a:prstClr val="black"/>
                  </a:solidFill>
                  <a:latin typeface="Cambria Math" panose="02040503050406030204" pitchFamily="18" charset="0"/>
                </a:endParaRPr>
              </a:p>
              <a:p>
                <a:pPr algn="ctr" defTabSz="108842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15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en-US" sz="2150" dirty="0">
                  <a:solidFill>
                    <a:prstClr val="black"/>
                  </a:solidFill>
                  <a:latin typeface="Calibri"/>
                </a:endParaRPr>
              </a:p>
            </p:txBody>
          </p:sp>
        </mc:Choice>
        <mc:Fallback xmlns="">
          <p:sp>
            <p:nvSpPr>
              <p:cNvPr id="25" name="Text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69544" y="5262347"/>
                <a:ext cx="1301008" cy="1323439"/>
              </a:xfrm>
              <a:prstGeom prst="rect">
                <a:avLst/>
              </a:prstGeom>
              <a:blipFill>
                <a:blip r:embed="rId8"/>
                <a:stretch>
                  <a:fillRect t="-1382" r="-230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/>
              <p:cNvSpPr txBox="1"/>
              <p:nvPr/>
            </p:nvSpPr>
            <p:spPr>
              <a:xfrm>
                <a:off x="9089035" y="5262347"/>
                <a:ext cx="2710033" cy="132343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 defTabSz="108842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215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215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15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𝛼</m:t>
                              </m:r>
                            </m:e>
                            <m:sub>
                              <m:r>
                                <a:rPr lang="en-US" sz="215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e>
                      </m:d>
                      <m:r>
                        <a:rPr lang="en-US" sz="215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𝑣𝑢</m:t>
                      </m:r>
                      <m:r>
                        <a:rPr lang="en-US" sz="215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ô</m:t>
                      </m:r>
                      <m:r>
                        <a:rPr lang="en-US" sz="215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𝑛𝑔</m:t>
                      </m:r>
                      <m:r>
                        <a:rPr lang="en-US" sz="215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15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𝑔</m:t>
                      </m:r>
                      <m:r>
                        <a:rPr lang="en-US" sz="215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ó</m:t>
                      </m:r>
                      <m:r>
                        <a:rPr lang="en-US" sz="215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𝑐</m:t>
                      </m:r>
                      <m:r>
                        <a:rPr lang="en-US" sz="215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sSub>
                        <m:sSubPr>
                          <m:ctrlPr>
                            <a:rPr lang="en-US" sz="215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15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𝛼</m:t>
                          </m:r>
                        </m:e>
                        <m:sub>
                          <m:r>
                            <a:rPr lang="en-US" sz="215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215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2150" i="1" dirty="0">
                  <a:solidFill>
                    <a:prstClr val="black"/>
                  </a:solidFill>
                  <a:latin typeface="Cambria Math" panose="02040503050406030204" pitchFamily="18" charset="0"/>
                </a:endParaRPr>
              </a:p>
              <a:p>
                <a:pPr algn="ctr" defTabSz="1088421"/>
                <a:endParaRPr lang="en-US" sz="2150" i="1" dirty="0">
                  <a:solidFill>
                    <a:prstClr val="black"/>
                  </a:solidFill>
                  <a:latin typeface="Cambria Math" panose="02040503050406030204" pitchFamily="18" charset="0"/>
                </a:endParaRPr>
              </a:p>
              <a:p>
                <a:pPr algn="ctr" defTabSz="1088421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sz="215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sz="215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15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  <m:sub>
                              <m:r>
                                <a:rPr lang="en-US" sz="215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e>
                      </m:acc>
                      <m:r>
                        <a:rPr lang="en-US" sz="215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  <m:acc>
                        <m:accPr>
                          <m:chr m:val="⃗"/>
                          <m:ctrlPr>
                            <a:rPr lang="en-US" sz="215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sz="215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15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  <m:sub>
                              <m:r>
                                <a:rPr lang="en-US" sz="215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e>
                      </m:acc>
                      <m:r>
                        <a:rPr lang="en-US" sz="215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US" sz="2150" i="1" dirty="0">
                  <a:solidFill>
                    <a:prstClr val="black"/>
                  </a:solidFill>
                  <a:latin typeface="Cambria Math" panose="02040503050406030204" pitchFamily="18" charset="0"/>
                </a:endParaRPr>
              </a:p>
              <a:p>
                <a:pPr algn="ctr" defTabSz="108842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15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en-US" sz="2150" dirty="0">
                  <a:solidFill>
                    <a:prstClr val="black"/>
                  </a:solidFill>
                  <a:latin typeface="Calibri"/>
                </a:endParaRPr>
              </a:p>
            </p:txBody>
          </p:sp>
        </mc:Choice>
        <mc:Fallback xmlns=""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89035" y="5262347"/>
                <a:ext cx="2710033" cy="1323439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/>
              <p:cNvSpPr txBox="1"/>
              <p:nvPr/>
            </p:nvSpPr>
            <p:spPr>
              <a:xfrm>
                <a:off x="3255806" y="4975887"/>
                <a:ext cx="2317064" cy="132343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 defTabSz="108842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15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sSub>
                        <m:sSubPr>
                          <m:ctrlPr>
                            <a:rPr lang="en-US" sz="215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15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𝛼</m:t>
                          </m:r>
                        </m:e>
                        <m:sub>
                          <m:r>
                            <a:rPr lang="en-US" sz="215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215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  <m:r>
                        <a:rPr lang="en-US" sz="2150" i="1" dirty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≡</m:t>
                      </m:r>
                      <m:r>
                        <a:rPr lang="en-US" sz="215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sSub>
                        <m:sSubPr>
                          <m:ctrlPr>
                            <a:rPr lang="en-US" sz="215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15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𝛼</m:t>
                          </m:r>
                        </m:e>
                        <m:sub>
                          <m:r>
                            <a:rPr lang="en-US" sz="215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215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2150" i="1" dirty="0">
                  <a:solidFill>
                    <a:prstClr val="black"/>
                  </a:solidFill>
                  <a:latin typeface="Cambria Math" panose="02040503050406030204" pitchFamily="18" charset="0"/>
                </a:endParaRPr>
              </a:p>
              <a:p>
                <a:pPr algn="ctr" defTabSz="1088421"/>
                <a:endParaRPr lang="en-US" sz="2150" i="1" dirty="0">
                  <a:solidFill>
                    <a:prstClr val="black"/>
                  </a:solidFill>
                  <a:latin typeface="Cambria Math" panose="02040503050406030204" pitchFamily="18" charset="0"/>
                </a:endParaRPr>
              </a:p>
              <a:p>
                <a:pPr algn="ctr" defTabSz="108842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sz="215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sz="215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15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  <m:sub>
                              <m:r>
                                <a:rPr lang="en-US" sz="215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e>
                      </m:acc>
                      <m:r>
                        <a:rPr lang="en-US" sz="215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15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𝑘</m:t>
                      </m:r>
                      <m:acc>
                        <m:accPr>
                          <m:chr m:val="⃗"/>
                          <m:ctrlPr>
                            <a:rPr lang="en-US" sz="215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sz="215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15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  <m:sub>
                              <m:r>
                                <a:rPr lang="en-US" sz="215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e>
                      </m:acc>
                    </m:oMath>
                  </m:oMathPara>
                </a14:m>
                <a:endParaRPr lang="en-US" sz="2150" i="1" dirty="0">
                  <a:solidFill>
                    <a:prstClr val="black"/>
                  </a:solidFill>
                  <a:latin typeface="Cambria Math" panose="02040503050406030204" pitchFamily="18" charset="0"/>
                </a:endParaRPr>
              </a:p>
              <a:p>
                <a:pPr algn="ctr" defTabSz="108842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15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15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𝐷</m:t>
                          </m:r>
                        </m:e>
                        <m:sub>
                          <m:r>
                            <a:rPr lang="en-US" sz="215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215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15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𝑘</m:t>
                      </m:r>
                      <m:sSub>
                        <m:sSubPr>
                          <m:ctrlPr>
                            <a:rPr lang="en-US" sz="215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15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𝐷</m:t>
                          </m:r>
                        </m:e>
                        <m:sub>
                          <m:r>
                            <a:rPr lang="en-US" sz="215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215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en-US" sz="2150" dirty="0">
                  <a:solidFill>
                    <a:prstClr val="black"/>
                  </a:solidFill>
                  <a:latin typeface="Calibri"/>
                </a:endParaRPr>
              </a:p>
            </p:txBody>
          </p:sp>
        </mc:Choice>
        <mc:Fallback xmlns="">
          <p:sp>
            <p:nvSpPr>
              <p:cNvPr id="27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55806" y="4975887"/>
                <a:ext cx="2317064" cy="1323439"/>
              </a:xfrm>
              <a:prstGeom prst="rect">
                <a:avLst/>
              </a:prstGeom>
              <a:blipFill>
                <a:blip r:embed="rId10"/>
                <a:stretch>
                  <a:fillRect b="-276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65779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5" grpId="0"/>
      <p:bldP spid="26" grpId="0"/>
      <p:bldP spid="2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Group 26"/>
          <p:cNvGrpSpPr/>
          <p:nvPr/>
        </p:nvGrpSpPr>
        <p:grpSpPr>
          <a:xfrm>
            <a:off x="305938" y="314707"/>
            <a:ext cx="10508508" cy="684428"/>
            <a:chOff x="7459670" y="7543799"/>
            <a:chExt cx="14851072" cy="1369037"/>
          </a:xfrm>
        </p:grpSpPr>
        <p:sp>
          <p:nvSpPr>
            <p:cNvPr id="44" name="TextBox 43"/>
            <p:cNvSpPr txBox="1"/>
            <p:nvPr/>
          </p:nvSpPr>
          <p:spPr>
            <a:xfrm>
              <a:off x="8993187" y="7620003"/>
              <a:ext cx="13317555" cy="12928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088421"/>
              <a:r>
                <a:rPr lang="en-US" b="1" dirty="0">
                  <a:solidFill>
                    <a:srgbClr val="135F82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ĐIỀU KIỆN ĐỂ HAI MẶT PHẲNG SONG </a:t>
              </a:r>
              <a:r>
                <a:rPr lang="en-US" b="1" dirty="0" err="1">
                  <a:solidFill>
                    <a:srgbClr val="135F82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SONG</a:t>
              </a:r>
              <a:r>
                <a:rPr lang="en-US" b="1" dirty="0">
                  <a:solidFill>
                    <a:srgbClr val="135F82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, VUÔNG GÓC</a:t>
              </a:r>
            </a:p>
            <a:p>
              <a:pPr defTabSz="1088421"/>
              <a:r>
                <a:rPr lang="en-US" b="1" dirty="0">
                  <a:solidFill>
                    <a:srgbClr val="135F82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1. </a:t>
              </a:r>
              <a:r>
                <a:rPr lang="en-US" b="1" dirty="0" err="1">
                  <a:solidFill>
                    <a:srgbClr val="135F82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Lý</a:t>
              </a:r>
              <a:r>
                <a:rPr lang="en-US" b="1" dirty="0">
                  <a:solidFill>
                    <a:srgbClr val="135F82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</a:t>
              </a:r>
              <a:r>
                <a:rPr lang="en-US" b="1" dirty="0" err="1">
                  <a:solidFill>
                    <a:srgbClr val="135F82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thuyết</a:t>
              </a:r>
              <a:endParaRPr lang="en-US" b="1" dirty="0">
                <a:solidFill>
                  <a:srgbClr val="135F82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grpSp>
          <p:nvGrpSpPr>
            <p:cNvPr id="46" name="Group 27"/>
            <p:cNvGrpSpPr/>
            <p:nvPr/>
          </p:nvGrpSpPr>
          <p:grpSpPr>
            <a:xfrm>
              <a:off x="7459670" y="7543799"/>
              <a:ext cx="1381118" cy="872846"/>
              <a:chOff x="7459669" y="7543800"/>
              <a:chExt cx="1381118" cy="872846"/>
            </a:xfrm>
          </p:grpSpPr>
          <p:sp>
            <p:nvSpPr>
              <p:cNvPr id="47" name="Isosceles Triangle 44"/>
              <p:cNvSpPr/>
              <p:nvPr/>
            </p:nvSpPr>
            <p:spPr>
              <a:xfrm rot="16200000">
                <a:off x="7469936" y="7533533"/>
                <a:ext cx="143688" cy="164221"/>
              </a:xfrm>
              <a:custGeom>
                <a:avLst/>
                <a:gdLst>
                  <a:gd name="connsiteX0" fmla="*/ 0 w 293725"/>
                  <a:gd name="connsiteY0" fmla="*/ 164224 h 164224"/>
                  <a:gd name="connsiteX1" fmla="*/ 146863 w 293725"/>
                  <a:gd name="connsiteY1" fmla="*/ 0 h 164224"/>
                  <a:gd name="connsiteX2" fmla="*/ 293725 w 293725"/>
                  <a:gd name="connsiteY2" fmla="*/ 164224 h 164224"/>
                  <a:gd name="connsiteX3" fmla="*/ 0 w 293725"/>
                  <a:gd name="connsiteY3" fmla="*/ 164224 h 164224"/>
                  <a:gd name="connsiteX0" fmla="*/ 2363 w 296088"/>
                  <a:gd name="connsiteY0" fmla="*/ 164221 h 164221"/>
                  <a:gd name="connsiteX1" fmla="*/ 0 w 296088"/>
                  <a:gd name="connsiteY1" fmla="*/ 0 h 164221"/>
                  <a:gd name="connsiteX2" fmla="*/ 296088 w 296088"/>
                  <a:gd name="connsiteY2" fmla="*/ 164221 h 164221"/>
                  <a:gd name="connsiteX3" fmla="*/ 2363 w 296088"/>
                  <a:gd name="connsiteY3" fmla="*/ 164221 h 164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6088" h="164221">
                    <a:moveTo>
                      <a:pt x="2363" y="164221"/>
                    </a:moveTo>
                    <a:cubicBezTo>
                      <a:pt x="1575" y="109481"/>
                      <a:pt x="788" y="54740"/>
                      <a:pt x="0" y="0"/>
                    </a:cubicBezTo>
                    <a:lnTo>
                      <a:pt x="296088" y="164221"/>
                    </a:lnTo>
                    <a:lnTo>
                      <a:pt x="2363" y="164221"/>
                    </a:ln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421"/>
                <a:endParaRPr lang="en-US">
                  <a:solidFill>
                    <a:prstClr val="white"/>
                  </a:solidFill>
                  <a:latin typeface="Calibri"/>
                </a:endParaRPr>
              </a:p>
            </p:txBody>
          </p:sp>
          <p:grpSp>
            <p:nvGrpSpPr>
              <p:cNvPr id="48" name="Group 29"/>
              <p:cNvGrpSpPr/>
              <p:nvPr/>
            </p:nvGrpSpPr>
            <p:grpSpPr>
              <a:xfrm>
                <a:off x="7469187" y="7640053"/>
                <a:ext cx="1371600" cy="776593"/>
                <a:chOff x="7469187" y="7640053"/>
                <a:chExt cx="1371600" cy="776593"/>
              </a:xfrm>
            </p:grpSpPr>
            <p:sp>
              <p:nvSpPr>
                <p:cNvPr id="49" name="Round Same Side Corner Rectangle 48"/>
                <p:cNvSpPr/>
                <p:nvPr/>
              </p:nvSpPr>
              <p:spPr>
                <a:xfrm rot="5400000">
                  <a:off x="7789227" y="7365086"/>
                  <a:ext cx="731520" cy="1371600"/>
                </a:xfrm>
                <a:prstGeom prst="round2SameRect">
                  <a:avLst/>
                </a:prstGeom>
                <a:solidFill>
                  <a:srgbClr val="145F82"/>
                </a:solidFill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088421"/>
                  <a:endParaRPr lang="en-US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50" name="TextBox 49"/>
                <p:cNvSpPr txBox="1"/>
                <p:nvPr/>
              </p:nvSpPr>
              <p:spPr>
                <a:xfrm>
                  <a:off x="7794853" y="7640053"/>
                  <a:ext cx="736719" cy="73876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 defTabSz="1088421"/>
                  <a:r>
                    <a:rPr lang="en-US" b="1" dirty="0">
                      <a:solidFill>
                        <a:prstClr val="white"/>
                      </a:solidFill>
                      <a:latin typeface="Tahoma" pitchFamily="34" charset="0"/>
                      <a:ea typeface="Tahoma" pitchFamily="34" charset="0"/>
                      <a:cs typeface="Tahoma" pitchFamily="34" charset="0"/>
                    </a:rPr>
                    <a:t>III</a:t>
                  </a:r>
                </a:p>
              </p:txBody>
            </p:sp>
          </p:grp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DC47C9CF-D703-4821-9350-38DCDBFAEBCD}"/>
                  </a:ext>
                </a:extLst>
              </p:cNvPr>
              <p:cNvSpPr txBox="1"/>
              <p:nvPr/>
            </p:nvSpPr>
            <p:spPr>
              <a:xfrm>
                <a:off x="312672" y="1069789"/>
                <a:ext cx="10276115" cy="402853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indent="45720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Trong KG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cho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2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mp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(P</a:t>
                </a:r>
                <a:r>
                  <a:rPr lang="en-US" baseline="-25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), (P</a:t>
                </a:r>
                <a:r>
                  <a:rPr lang="en-US" baseline="-25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):</a:t>
                </a:r>
                <a:endParaRPr lang="en-US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    	</a:t>
                </a:r>
                <a14:m>
                  <m:oMath xmlns:m="http://schemas.openxmlformats.org/officeDocument/2006/math">
                    <m:r>
                      <a:rPr lang="en-US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(</m:t>
                    </m:r>
                    <m:sSub>
                      <m:sSubPr>
                        <m:ctrlPr>
                          <a:rPr lang="en-US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𝑃</m:t>
                        </m:r>
                      </m:e>
                      <m:sub>
                        <m:r>
                          <a:rPr lang="en-US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US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):</m:t>
                    </m:r>
                    <m:sSub>
                      <m:sSubPr>
                        <m:ctrlPr>
                          <a:rPr lang="en-US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𝐴</m:t>
                        </m:r>
                      </m:e>
                      <m:sub>
                        <m:r>
                          <a:rPr lang="en-US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US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sSub>
                      <m:sSubPr>
                        <m:ctrlPr>
                          <a:rPr lang="en-US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𝐵</m:t>
                        </m:r>
                      </m:e>
                      <m:sub>
                        <m:r>
                          <a:rPr lang="en-US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US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en-US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sSub>
                      <m:sSubPr>
                        <m:ctrlPr>
                          <a:rPr lang="en-US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𝐶</m:t>
                        </m:r>
                      </m:e>
                      <m:sub>
                        <m:r>
                          <a:rPr lang="en-US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US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𝑧</m:t>
                    </m:r>
                    <m:r>
                      <a:rPr lang="en-US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sSub>
                      <m:sSubPr>
                        <m:ctrlPr>
                          <a:rPr lang="en-US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𝐷</m:t>
                        </m:r>
                      </m:e>
                      <m:sub>
                        <m:r>
                          <a:rPr lang="en-US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US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=0</m:t>
                    </m:r>
                  </m:oMath>
                </a14:m>
                <a:endParaRPr lang="en-US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         </a:t>
                </a:r>
                <a14:m>
                  <m:oMath xmlns:m="http://schemas.openxmlformats.org/officeDocument/2006/math">
                    <m:r>
                      <a:rPr lang="en-US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(</m:t>
                    </m:r>
                    <m:sSub>
                      <m:sSubPr>
                        <m:ctrlPr>
                          <a:rPr lang="en-US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𝑃</m:t>
                        </m:r>
                      </m:e>
                      <m:sub>
                        <m:r>
                          <a:rPr lang="en-US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r>
                      <a:rPr lang="en-US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):</m:t>
                    </m:r>
                    <m:sSub>
                      <m:sSubPr>
                        <m:ctrlPr>
                          <a:rPr lang="en-US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𝐴</m:t>
                        </m:r>
                      </m:e>
                      <m:sub>
                        <m:r>
                          <a:rPr lang="en-US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r>
                      <a:rPr lang="en-US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sSub>
                      <m:sSubPr>
                        <m:ctrlPr>
                          <a:rPr lang="en-US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𝐵</m:t>
                        </m:r>
                      </m:e>
                      <m:sub>
                        <m:r>
                          <a:rPr lang="en-US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r>
                      <a:rPr lang="en-US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en-US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sSub>
                      <m:sSubPr>
                        <m:ctrlPr>
                          <a:rPr lang="en-US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𝐶</m:t>
                        </m:r>
                      </m:e>
                      <m:sub>
                        <m:r>
                          <a:rPr lang="en-US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r>
                      <a:rPr lang="en-US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𝑧</m:t>
                    </m:r>
                    <m:r>
                      <a:rPr lang="en-US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sSub>
                      <m:sSubPr>
                        <m:ctrlPr>
                          <a:rPr lang="en-US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𝐷</m:t>
                        </m:r>
                      </m:e>
                      <m:sub>
                        <m:r>
                          <a:rPr lang="en-US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r>
                      <a:rPr lang="en-US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=0</m:t>
                    </m:r>
                  </m:oMath>
                </a14:m>
                <a:endParaRPr lang="en-US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marR="0" indent="45720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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Hai mặt phẳng </a:t>
                </a:r>
                <a:r>
                  <a:rPr lang="en-US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song song </a:t>
                </a:r>
                <a14:m>
                  <m:oMath xmlns:m="http://schemas.openxmlformats.org/officeDocument/2006/math">
                    <m:r>
                      <a:rPr lang="en-US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(</m:t>
                    </m:r>
                    <m:sSub>
                      <m:sSubPr>
                        <m:ctrlPr>
                          <a:rPr lang="en-US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𝑃</m:t>
                        </m:r>
                      </m:e>
                      <m:sub>
                        <m:r>
                          <a:rPr lang="en-US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US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)</m:t>
                    </m:r>
                    <m:r>
                      <a:rPr lang="en-US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Cambria Math" panose="02040503050406030204" pitchFamily="18" charset="0"/>
                      </a:rPr>
                      <m:t>∥</m:t>
                    </m:r>
                    <m:r>
                      <a:rPr lang="en-US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(</m:t>
                    </m:r>
                    <m:sSub>
                      <m:sSubPr>
                        <m:ctrlPr>
                          <a:rPr lang="en-US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𝑃</m:t>
                        </m:r>
                      </m:e>
                      <m:sub>
                        <m:r>
                          <a:rPr lang="en-US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r>
                      <a:rPr lang="en-US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)⟺</m:t>
                    </m:r>
                    <m:d>
                      <m:dPr>
                        <m:begChr m:val="{"/>
                        <m:endChr m:val=""/>
                        <m:ctrlPr>
                          <a:rPr lang="en-US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f>
                              <m:fPr>
                                <m:ctrlPr>
                                  <a:rPr lang="en-US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sSub>
                                  <m:sSubPr>
                                    <m:ctrlPr>
                                      <a:rPr lang="en-US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𝐴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num>
                              <m:den>
                                <m:sSub>
                                  <m:sSubPr>
                                    <m:ctrlPr>
                                      <a:rPr lang="en-US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𝐴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</m:den>
                            </m:f>
                            <m:r>
                              <a:rPr lang="en-US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=</m:t>
                            </m:r>
                            <m:f>
                              <m:fPr>
                                <m:ctrlPr>
                                  <a:rPr lang="en-US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sSub>
                                  <m:sSubPr>
                                    <m:ctrlPr>
                                      <a:rPr lang="en-US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𝐵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num>
                              <m:den>
                                <m:sSub>
                                  <m:sSubPr>
                                    <m:ctrlPr>
                                      <a:rPr lang="en-US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𝐵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</m:den>
                            </m:f>
                            <m:r>
                              <a:rPr lang="en-US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=</m:t>
                            </m:r>
                            <m:f>
                              <m:fPr>
                                <m:ctrlPr>
                                  <a:rPr lang="en-US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sSub>
                                  <m:sSubPr>
                                    <m:ctrlPr>
                                      <a:rPr lang="en-US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𝐶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num>
                              <m:den>
                                <m:sSub>
                                  <m:sSubPr>
                                    <m:ctrlPr>
                                      <a:rPr lang="en-US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𝐶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</m:den>
                            </m:f>
                          </m:e>
                          <m:e>
                            <m:sSub>
                              <m:sSubPr>
                                <m:ctrlPr>
                                  <a:rPr lang="en-US" b="1" i="1" smtClean="0">
                                    <a:solidFill>
                                      <a:srgbClr val="00B0F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1" i="1">
                                    <a:solidFill>
                                      <a:srgbClr val="00B0F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𝑫</m:t>
                                </m:r>
                              </m:e>
                              <m:sub>
                                <m:r>
                                  <a:rPr lang="en-US" b="1" i="1">
                                    <a:solidFill>
                                      <a:srgbClr val="00B0F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𝟏</m:t>
                                </m:r>
                              </m:sub>
                            </m:sSub>
                            <m:r>
                              <a:rPr lang="en-US" b="1" i="1">
                                <a:solidFill>
                                  <a:srgbClr val="00B0F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≠</m:t>
                            </m:r>
                            <m:r>
                              <a:rPr lang="en-US" b="1" i="1">
                                <a:solidFill>
                                  <a:srgbClr val="00B0F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𝒌</m:t>
                            </m:r>
                            <m:sSub>
                              <m:sSubPr>
                                <m:ctrlPr>
                                  <a:rPr lang="en-US" b="1" i="1">
                                    <a:solidFill>
                                      <a:srgbClr val="00B0F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1" i="1">
                                    <a:solidFill>
                                      <a:srgbClr val="00B0F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𝑫</m:t>
                                </m:r>
                              </m:e>
                              <m:sub>
                                <m:r>
                                  <a:rPr lang="en-US" b="1" i="1">
                                    <a:solidFill>
                                      <a:srgbClr val="00B0F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𝟐</m:t>
                                </m:r>
                              </m:sub>
                            </m:sSub>
                          </m:e>
                        </m:eqArr>
                      </m:e>
                    </m:d>
                  </m:oMath>
                </a14:m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hay </a:t>
                </a:r>
                <a14:m>
                  <m:oMath xmlns:m="http://schemas.openxmlformats.org/officeDocument/2006/math">
                    <m:r>
                      <a:rPr lang="en-US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Cambria Math" panose="02040503050406030204" pitchFamily="18" charset="0"/>
                      </a:rPr>
                      <m:t>⇔</m:t>
                    </m:r>
                    <m:d>
                      <m:dPr>
                        <m:begChr m:val="{"/>
                        <m:endChr m:val=""/>
                        <m:ctrlPr>
                          <a:rPr lang="en-US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i="1" smtClean="0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&amp;(</m:t>
                            </m:r>
                            <m:sSub>
                              <m:sSubPr>
                                <m:ctrlPr>
                                  <a:rPr lang="en-US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𝐴</m:t>
                                </m:r>
                              </m:e>
                              <m:sub>
                                <m:r>
                                  <a:rPr lang="en-US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;</m:t>
                            </m:r>
                            <m:sSub>
                              <m:sSubPr>
                                <m:ctrlPr>
                                  <a:rPr lang="en-US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𝐵</m:t>
                                </m:r>
                              </m:e>
                              <m:sub>
                                <m:r>
                                  <a:rPr lang="en-US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;</m:t>
                            </m:r>
                            <m:sSub>
                              <m:sSubPr>
                                <m:ctrlPr>
                                  <a:rPr lang="en-US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𝐶</m:t>
                                </m:r>
                              </m:e>
                              <m:sub>
                                <m:r>
                                  <a:rPr lang="en-US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)=</m:t>
                            </m:r>
                            <m:r>
                              <a:rPr lang="en-US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𝑘</m:t>
                            </m:r>
                            <m:r>
                              <a:rPr lang="en-US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(</m:t>
                            </m:r>
                            <m:sSub>
                              <m:sSubPr>
                                <m:ctrlPr>
                                  <a:rPr lang="en-US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𝐴</m:t>
                                </m:r>
                              </m:e>
                              <m:sub>
                                <m:r>
                                  <a:rPr lang="en-US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en-US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;</m:t>
                            </m:r>
                            <m:sSub>
                              <m:sSubPr>
                                <m:ctrlPr>
                                  <a:rPr lang="en-US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𝐵</m:t>
                                </m:r>
                              </m:e>
                              <m:sub>
                                <m:r>
                                  <a:rPr lang="en-US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en-US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;</m:t>
                            </m:r>
                            <m:sSub>
                              <m:sSubPr>
                                <m:ctrlPr>
                                  <a:rPr lang="en-US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𝐶</m:t>
                                </m:r>
                              </m:e>
                              <m:sub>
                                <m:r>
                                  <a:rPr lang="en-US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en-US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)</m:t>
                            </m:r>
                          </m:e>
                          <m:e>
                            <m:r>
                              <a:rPr lang="en-US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lang="en-US" i="1" smtClean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𝐷</m:t>
                                </m:r>
                              </m:e>
                              <m:sub>
                                <m:r>
                                  <a:rPr lang="en-US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≠</m:t>
                            </m:r>
                            <m:r>
                              <a:rPr lang="en-US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𝑘</m:t>
                            </m:r>
                            <m:sSub>
                              <m:sSubPr>
                                <m:ctrlPr>
                                  <a:rPr lang="en-US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𝐷</m:t>
                                </m:r>
                              </m:e>
                              <m:sub>
                                <m:r>
                                  <a:rPr lang="en-US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b>
                            </m:sSub>
                          </m:e>
                        </m:eqArr>
                      </m:e>
                    </m:d>
                  </m:oMath>
                </a14:m>
                <a:endParaRPr lang="en-US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457200" algn="just">
                  <a:lnSpc>
                    <a:spcPct val="115000"/>
                  </a:lnSpc>
                </a:pP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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Hai mặt phẳng </a:t>
                </a:r>
                <a:r>
                  <a:rPr lang="en-US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b="0" i="0" smtClean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r</m:t>
                    </m:r>
                    <m:r>
                      <a:rPr lang="en-US" b="0" i="1" smtClean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ù</m:t>
                    </m:r>
                    <m:r>
                      <a:rPr lang="en-US" b="0" i="1" smtClean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𝑛𝑔</m:t>
                    </m:r>
                    <m:r>
                      <a:rPr lang="en-US" b="0" i="1" smtClean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b="0" i="1" smtClean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𝑛h𝑎𝑢</m:t>
                    </m:r>
                    <m:d>
                      <m:dPr>
                        <m:ctrlPr>
                          <a:rPr lang="en-US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n-US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sub>
                        </m:sSub>
                      </m:e>
                    </m:d>
                    <m:r>
                      <a:rPr lang="en-US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≡</m:t>
                    </m:r>
                    <m:d>
                      <m:dPr>
                        <m:ctrlPr>
                          <a:rPr lang="en-US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n-US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b>
                        </m:sSub>
                      </m:e>
                    </m:d>
                    <m:r>
                      <a:rPr lang="en-US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⟺</m:t>
                    </m:r>
                    <m:f>
                      <m:fPr>
                        <m:ctrlPr>
                          <a:rPr lang="en-US" i="1" smtClean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𝐴</m:t>
                            </m:r>
                          </m:e>
                          <m:sub>
                            <m:r>
                              <a:rPr lang="en-US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𝐴</m:t>
                            </m:r>
                          </m:e>
                          <m:sub>
                            <m:r>
                              <a:rPr lang="en-US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b>
                        </m:sSub>
                      </m:den>
                    </m:f>
                    <m:r>
                      <a:rPr lang="en-US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𝐵</m:t>
                            </m:r>
                          </m:e>
                          <m:sub>
                            <m:r>
                              <a:rPr lang="en-US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𝐵</m:t>
                            </m:r>
                          </m:e>
                          <m:sub>
                            <m:r>
                              <a:rPr lang="en-US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b>
                        </m:sSub>
                      </m:den>
                    </m:f>
                    <m:r>
                      <a:rPr lang="en-US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𝐶</m:t>
                            </m:r>
                          </m:e>
                          <m:sub>
                            <m:r>
                              <a:rPr lang="en-US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𝐶</m:t>
                            </m:r>
                          </m:e>
                          <m:sub>
                            <m:r>
                              <a:rPr lang="en-US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b>
                        </m:sSub>
                      </m:den>
                    </m:f>
                    <m:r>
                      <a:rPr lang="en-US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𝐷</m:t>
                            </m:r>
                          </m:e>
                          <m:sub>
                            <m:r>
                              <a:rPr lang="en-US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𝐷</m:t>
                            </m:r>
                          </m:e>
                          <m:sub>
                            <m:r>
                              <a:rPr lang="en-US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b>
                        </m:sSub>
                      </m:den>
                    </m:f>
                    <m:r>
                      <a:rPr lang="en-US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Cambria Math" panose="02040503050406030204" pitchFamily="18" charset="0"/>
                      </a:rPr>
                      <m:t> </m:t>
                    </m:r>
                    <m:r>
                      <a:rPr lang="en-US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Cambria Math" panose="02040503050406030204" pitchFamily="18" charset="0"/>
                      </a:rPr>
                      <m:t>𝐻𝐴𝑌</m:t>
                    </m:r>
                    <m:r>
                      <a:rPr lang="en-US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Cambria Math" panose="02040503050406030204" pitchFamily="18" charset="0"/>
                      </a:rPr>
                      <m:t>⇔</m:t>
                    </m:r>
                    <m:d>
                      <m:dPr>
                        <m:begChr m:val="{"/>
                        <m:endChr m:val=""/>
                        <m:ctrlPr>
                          <a:rPr lang="en-US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&amp;(</m:t>
                            </m:r>
                            <m:sSub>
                              <m:sSubPr>
                                <m:ctrlPr>
                                  <a:rPr lang="en-US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𝐴</m:t>
                                </m:r>
                              </m:e>
                              <m:sub>
                                <m:r>
                                  <a:rPr lang="en-US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;</m:t>
                            </m:r>
                            <m:sSub>
                              <m:sSubPr>
                                <m:ctrlPr>
                                  <a:rPr lang="en-US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𝐵</m:t>
                                </m:r>
                              </m:e>
                              <m:sub>
                                <m:r>
                                  <a:rPr lang="en-US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;</m:t>
                            </m:r>
                            <m:sSub>
                              <m:sSubPr>
                                <m:ctrlPr>
                                  <a:rPr lang="en-US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𝐶</m:t>
                                </m:r>
                              </m:e>
                              <m:sub>
                                <m:r>
                                  <a:rPr lang="en-US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)=</m:t>
                            </m:r>
                            <m:r>
                              <a:rPr lang="en-US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𝑘</m:t>
                            </m:r>
                            <m:r>
                              <a:rPr lang="en-US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(</m:t>
                            </m:r>
                            <m:sSub>
                              <m:sSubPr>
                                <m:ctrlPr>
                                  <a:rPr lang="en-US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𝐴</m:t>
                                </m:r>
                              </m:e>
                              <m:sub>
                                <m:r>
                                  <a:rPr lang="en-US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en-US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;</m:t>
                            </m:r>
                            <m:sSub>
                              <m:sSubPr>
                                <m:ctrlPr>
                                  <a:rPr lang="en-US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𝐵</m:t>
                                </m:r>
                              </m:e>
                              <m:sub>
                                <m:r>
                                  <a:rPr lang="en-US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en-US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;</m:t>
                            </m:r>
                            <m:sSub>
                              <m:sSubPr>
                                <m:ctrlPr>
                                  <a:rPr lang="en-US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𝐶</m:t>
                                </m:r>
                              </m:e>
                              <m:sub>
                                <m:r>
                                  <a:rPr lang="en-US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en-US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)</m:t>
                            </m:r>
                          </m:e>
                          <m:e>
                            <m:r>
                              <a:rPr lang="en-US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lang="en-US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𝐷</m:t>
                                </m:r>
                              </m:e>
                              <m:sub>
                                <m:r>
                                  <a:rPr lang="en-US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=</m:t>
                            </m:r>
                            <m:r>
                              <a:rPr lang="en-US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𝑘</m:t>
                            </m:r>
                            <m:sSub>
                              <m:sSubPr>
                                <m:ctrlPr>
                                  <a:rPr lang="en-US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𝐷</m:t>
                                </m:r>
                              </m:e>
                              <m:sub>
                                <m:r>
                                  <a:rPr lang="en-US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b>
                            </m:sSub>
                          </m:e>
                        </m:eqArr>
                      </m:e>
                    </m:d>
                  </m:oMath>
                </a14:m>
                <a:endParaRPr lang="en-US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15000"/>
                  </a:lnSpc>
                </a:pPr>
                <a:endParaRPr lang="en-US" dirty="0"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15000"/>
                  </a:lnSpc>
                </a:pPr>
                <a:r>
                  <a:rPr lang="en-US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* Hai </a:t>
                </a:r>
                <a:r>
                  <a:rPr lang="en-US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mặt</a:t>
                </a:r>
                <a:r>
                  <a:rPr lang="en-US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phẳng</a:t>
                </a:r>
                <a:r>
                  <a:rPr lang="en-US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cắt</a:t>
                </a:r>
                <a:r>
                  <a:rPr lang="en-US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nhau</a:t>
                </a:r>
                <a:r>
                  <a:rPr lang="en-US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:(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</a:t>
                </a:r>
                <a:r>
                  <a:rPr lang="en-US" baseline="-25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)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cắt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(P</a:t>
                </a:r>
                <a:r>
                  <a:rPr lang="en-US" baseline="-25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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(</m:t>
                    </m:r>
                    <m:sSub>
                      <m:sSubPr>
                        <m:ctrlPr>
                          <a:rPr lang="en-US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𝐴</m:t>
                        </m:r>
                      </m:e>
                      <m:sub>
                        <m:r>
                          <a:rPr lang="en-US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US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;</m:t>
                    </m:r>
                    <m:sSub>
                      <m:sSubPr>
                        <m:ctrlPr>
                          <a:rPr lang="en-US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𝐵</m:t>
                        </m:r>
                      </m:e>
                      <m:sub>
                        <m:r>
                          <a:rPr lang="en-US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US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;</m:t>
                    </m:r>
                    <m:sSub>
                      <m:sSubPr>
                        <m:ctrlPr>
                          <a:rPr lang="en-US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𝐶</m:t>
                        </m:r>
                      </m:e>
                      <m:sub>
                        <m:r>
                          <a:rPr lang="en-US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US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)≠</m:t>
                    </m:r>
                    <m:r>
                      <a:rPr lang="en-US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𝑘</m:t>
                    </m:r>
                    <m:r>
                      <a:rPr lang="en-US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(</m:t>
                    </m:r>
                    <m:sSub>
                      <m:sSubPr>
                        <m:ctrlPr>
                          <a:rPr lang="en-US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𝐴</m:t>
                        </m:r>
                      </m:e>
                      <m:sub>
                        <m:r>
                          <a:rPr lang="en-US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r>
                      <a:rPr lang="en-US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;</m:t>
                    </m:r>
                    <m:sSub>
                      <m:sSubPr>
                        <m:ctrlPr>
                          <a:rPr lang="en-US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𝐵</m:t>
                        </m:r>
                      </m:e>
                      <m:sub>
                        <m:r>
                          <a:rPr lang="en-US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r>
                      <a:rPr lang="en-US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;</m:t>
                    </m:r>
                    <m:sSub>
                      <m:sSubPr>
                        <m:ctrlPr>
                          <a:rPr lang="en-US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𝐶</m:t>
                        </m:r>
                      </m:e>
                      <m:sub>
                        <m:r>
                          <a:rPr lang="en-US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r>
                      <a:rPr lang="en-US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endParaRPr lang="en-US" dirty="0"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285750" indent="-285750" algn="just">
                  <a:lnSpc>
                    <a:spcPct val="115000"/>
                  </a:lnSpc>
                  <a:buFont typeface="Symbol" panose="05050102010706020507" pitchFamily="18" charset="2"/>
                  <a:buChar char="·"/>
                </a:pPr>
                <a:endParaRPr lang="en-US" dirty="0"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15000"/>
                  </a:lnSpc>
                </a:pPr>
                <a:r>
                  <a:rPr lang="en-US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* Hai </a:t>
                </a:r>
                <a:r>
                  <a:rPr lang="en-US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mặt</a:t>
                </a:r>
                <a:r>
                  <a:rPr lang="en-US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phẳng</a:t>
                </a:r>
                <a:r>
                  <a:rPr lang="en-US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vuông</a:t>
                </a:r>
                <a:r>
                  <a:rPr lang="en-US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góc</a:t>
                </a:r>
                <a:r>
                  <a:rPr lang="en-US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:(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</a:t>
                </a:r>
                <a:r>
                  <a:rPr lang="en-US" baseline="-25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)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vuông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góc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(P</a:t>
                </a:r>
                <a:r>
                  <a:rPr lang="en-US" baseline="-25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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b="1" i="1" smtClean="0">
                            <a:solidFill>
                              <a:srgbClr val="00B0F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b="1" i="1" smtClean="0">
                                <a:solidFill>
                                  <a:srgbClr val="00B0F0"/>
                                </a:solidFill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  <a:sym typeface="Symbol" panose="05050102010706020507" pitchFamily="18" charset="2"/>
                              </a:rPr>
                            </m:ctrlPr>
                          </m:sSubPr>
                          <m:e>
                            <m:r>
                              <a:rPr lang="en-US" b="1" i="1" smtClean="0">
                                <a:solidFill>
                                  <a:srgbClr val="00B0F0"/>
                                </a:solidFill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  <a:sym typeface="Symbol" panose="05050102010706020507" pitchFamily="18" charset="2"/>
                              </a:rPr>
                              <m:t> </m:t>
                            </m:r>
                            <m:r>
                              <a:rPr lang="en-US" b="1" i="1" smtClean="0">
                                <a:solidFill>
                                  <a:srgbClr val="00B0F0"/>
                                </a:solidFill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  <a:sym typeface="Symbol" panose="05050102010706020507" pitchFamily="18" charset="2"/>
                              </a:rPr>
                              <m:t>𝒏</m:t>
                            </m:r>
                          </m:e>
                          <m:sub>
                            <m:r>
                              <a:rPr lang="en-US" b="1" i="1" smtClean="0">
                                <a:solidFill>
                                  <a:srgbClr val="00B0F0"/>
                                </a:solidFill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  <a:sym typeface="Symbol" panose="05050102010706020507" pitchFamily="18" charset="2"/>
                              </a:rPr>
                              <m:t>𝟏</m:t>
                            </m:r>
                          </m:sub>
                        </m:sSub>
                      </m:e>
                    </m:acc>
                    <m:r>
                      <a:rPr lang="en-US" b="1" i="1" smtClean="0">
                        <a:solidFill>
                          <a:srgbClr val="00B0F0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b="1" i="1" smtClean="0">
                            <a:solidFill>
                              <a:srgbClr val="00B0F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b="1" i="1" smtClean="0">
                                <a:solidFill>
                                  <a:srgbClr val="00B0F0"/>
                                </a:solidFill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  <a:sym typeface="Symbol" panose="05050102010706020507" pitchFamily="18" charset="2"/>
                              </a:rPr>
                            </m:ctrlPr>
                          </m:sSubPr>
                          <m:e>
                            <m:r>
                              <a:rPr lang="en-US" b="1" i="1" smtClean="0">
                                <a:solidFill>
                                  <a:srgbClr val="00B0F0"/>
                                </a:solidFill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  <a:sym typeface="Symbol" panose="05050102010706020507" pitchFamily="18" charset="2"/>
                              </a:rPr>
                              <m:t>𝒏</m:t>
                            </m:r>
                          </m:e>
                          <m:sub>
                            <m:r>
                              <a:rPr lang="en-US" b="1" i="1" smtClean="0">
                                <a:solidFill>
                                  <a:srgbClr val="00B0F0"/>
                                </a:solidFill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  <a:sym typeface="Symbol" panose="05050102010706020507" pitchFamily="18" charset="2"/>
                              </a:rPr>
                              <m:t>𝟐</m:t>
                            </m:r>
                          </m:sub>
                        </m:sSub>
                      </m:e>
                    </m:acc>
                    <m:r>
                      <a:rPr lang="en-US" b="1" i="1" smtClean="0">
                        <a:solidFill>
                          <a:srgbClr val="00B0F0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=</m:t>
                    </m:r>
                    <m:r>
                      <a:rPr lang="en-US" b="1" i="1" smtClean="0">
                        <a:solidFill>
                          <a:srgbClr val="00B0F0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𝟎</m:t>
                    </m:r>
                  </m:oMath>
                </a14:m>
                <a:endParaRPr lang="en-US" b="1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DC47C9CF-D703-4821-9350-38DCDBFAEB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2672" y="1069789"/>
                <a:ext cx="10276115" cy="4028539"/>
              </a:xfrm>
              <a:prstGeom prst="rect">
                <a:avLst/>
              </a:prstGeom>
              <a:blipFill>
                <a:blip r:embed="rId3"/>
                <a:stretch>
                  <a:fillRect l="-474" t="-303" b="-136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Picture 11">
            <a:extLst>
              <a:ext uri="{FF2B5EF4-FFF2-40B4-BE49-F238E27FC236}">
                <a16:creationId xmlns:a16="http://schemas.microsoft.com/office/drawing/2014/main" id="{C0E57343-4191-4C96-B2E3-25E8E6BB3A8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9242" y="3788229"/>
            <a:ext cx="4510086" cy="2825751"/>
          </a:xfrm>
          <a:prstGeom prst="rect">
            <a:avLst/>
          </a:prstGeom>
          <a:noFill/>
          <a:ln>
            <a:noFill/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3443AD7F-62F4-47E8-95C3-22BA52E7E65B}"/>
                  </a:ext>
                </a:extLst>
              </p:cNvPr>
              <p:cNvSpPr txBox="1"/>
              <p:nvPr/>
            </p:nvSpPr>
            <p:spPr>
              <a:xfrm>
                <a:off x="543112" y="5168982"/>
                <a:ext cx="6496594" cy="1047979"/>
              </a:xfrm>
              <a:prstGeom prst="rect">
                <a:avLst/>
              </a:prstGeom>
              <a:noFill/>
              <a:ln w="38100">
                <a:solidFill>
                  <a:srgbClr val="00B0F0"/>
                </a:solidFill>
              </a:ln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Ghi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nhớ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</a:p>
              <a:p>
                <a:pPr marL="0"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Điều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kiện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để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hai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mặt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phẳng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vuông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góc</a:t>
                </a:r>
                <a:endParaRPr lang="en-US" sz="14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marR="0" indent="45720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(</m:t>
                      </m:r>
                      <m:sSub>
                        <m:sSubPr>
                          <m:ctrlP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)</m:t>
                      </m:r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m:t>⊥</m:t>
                      </m:r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(</m:t>
                      </m:r>
                      <m:sSub>
                        <m:sSubPr>
                          <m:ctrlP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)</m:t>
                      </m:r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m:t>⇔</m:t>
                      </m:r>
                      <m:sSub>
                        <m:sSubPr>
                          <m:ctrlP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𝐴</m:t>
                          </m:r>
                        </m:e>
                        <m:sub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sub>
                      </m:sSub>
                      <m:sSub>
                        <m:sSubPr>
                          <m:ctrlP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𝐴</m:t>
                          </m:r>
                        </m:e>
                        <m:sub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𝐵</m:t>
                          </m:r>
                        </m:e>
                        <m:sub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sub>
                      </m:sSub>
                      <m:sSub>
                        <m:sSubPr>
                          <m:ctrlP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𝐵</m:t>
                          </m:r>
                        </m:e>
                        <m:sub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𝐶</m:t>
                          </m:r>
                        </m:e>
                        <m:sub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sub>
                      </m:sSub>
                      <m:sSub>
                        <m:sSubPr>
                          <m:ctrlP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𝐶</m:t>
                          </m:r>
                        </m:e>
                        <m:sub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=0</m:t>
                      </m:r>
                    </m:oMath>
                  </m:oMathPara>
                </a14:m>
                <a:endParaRPr lang="en-US" sz="14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3443AD7F-62F4-47E8-95C3-22BA52E7E6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3112" y="5168982"/>
                <a:ext cx="6496594" cy="1047979"/>
              </a:xfrm>
              <a:prstGeom prst="rect">
                <a:avLst/>
              </a:prstGeom>
              <a:blipFill>
                <a:blip r:embed="rId5"/>
                <a:stretch>
                  <a:fillRect l="-466"/>
                </a:stretch>
              </a:blipFill>
              <a:ln w="38100">
                <a:solidFill>
                  <a:srgbClr val="00B0F0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03020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DC47C9CF-D703-4821-9350-38DCDBFAEBCD}"/>
                  </a:ext>
                </a:extLst>
              </p:cNvPr>
              <p:cNvSpPr txBox="1"/>
              <p:nvPr/>
            </p:nvSpPr>
            <p:spPr>
              <a:xfrm>
                <a:off x="6174377" y="76027"/>
                <a:ext cx="6130834" cy="1748236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38100">
                <a:solidFill>
                  <a:srgbClr val="00B0F0"/>
                </a:solidFill>
              </a:ln>
            </p:spPr>
            <p:txBody>
              <a:bodyPr wrap="square">
                <a:spAutoFit/>
              </a:bodyPr>
              <a:lstStyle/>
              <a:p>
                <a:pPr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Trong KG </a:t>
                </a:r>
                <a:r>
                  <a:rPr lang="en-US" sz="1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cho</a:t>
                </a:r>
                <a:r>
                  <a:rPr lang="en-US" sz="1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2 </a:t>
                </a:r>
                <a:r>
                  <a:rPr lang="en-US" sz="1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mp</a:t>
                </a:r>
                <a:r>
                  <a:rPr lang="en-US" sz="1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(P</a:t>
                </a:r>
                <a:r>
                  <a:rPr lang="en-US" sz="1000" baseline="-25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sz="1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), (P</a:t>
                </a:r>
                <a:r>
                  <a:rPr lang="en-US" sz="1000" baseline="-25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sz="1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):</a:t>
                </a:r>
                <a:endParaRPr lang="en-US" sz="10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   </a:t>
                </a:r>
                <a14:m>
                  <m:oMath xmlns:m="http://schemas.openxmlformats.org/officeDocument/2006/math"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(</m:t>
                    </m:r>
                    <m:sSub>
                      <m:sSubPr>
                        <m:ctrlP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𝑃</m:t>
                        </m:r>
                      </m:e>
                      <m:sub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):</m:t>
                    </m:r>
                    <m:sSub>
                      <m:sSubPr>
                        <m:ctrlP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𝐴</m:t>
                        </m:r>
                      </m:e>
                      <m:sub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sSub>
                      <m:sSubPr>
                        <m:ctrlP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𝐵</m:t>
                        </m:r>
                      </m:e>
                      <m:sub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sSub>
                      <m:sSubPr>
                        <m:ctrlP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𝐶</m:t>
                        </m:r>
                      </m:e>
                      <m:sub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𝑧</m:t>
                    </m:r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sSub>
                      <m:sSubPr>
                        <m:ctrlP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𝐷</m:t>
                        </m:r>
                      </m:e>
                      <m:sub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=0</m:t>
                    </m:r>
                  </m:oMath>
                </a14:m>
                <a:endParaRPr lang="en-US" sz="10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   </a:t>
                </a:r>
                <a14:m>
                  <m:oMath xmlns:m="http://schemas.openxmlformats.org/officeDocument/2006/math"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(</m:t>
                    </m:r>
                    <m:sSub>
                      <m:sSubPr>
                        <m:ctrlP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𝑃</m:t>
                        </m:r>
                      </m:e>
                      <m:sub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):</m:t>
                    </m:r>
                    <m:sSub>
                      <m:sSubPr>
                        <m:ctrlP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𝐴</m:t>
                        </m:r>
                      </m:e>
                      <m:sub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sSub>
                      <m:sSubPr>
                        <m:ctrlP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𝐵</m:t>
                        </m:r>
                      </m:e>
                      <m:sub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sSub>
                      <m:sSubPr>
                        <m:ctrlP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𝐶</m:t>
                        </m:r>
                      </m:e>
                      <m:sub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𝑧</m:t>
                    </m:r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sSub>
                      <m:sSubPr>
                        <m:ctrlP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𝐷</m:t>
                        </m:r>
                      </m:e>
                      <m:sub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=0</m:t>
                    </m:r>
                  </m:oMath>
                </a14:m>
                <a:endParaRPr lang="en-US" sz="10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</a:t>
                </a:r>
                <a:r>
                  <a:rPr lang="en-US" sz="1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Hai mặt phẳng </a:t>
                </a:r>
                <a:r>
                  <a:rPr lang="en-US" sz="1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song song </a:t>
                </a:r>
                <a14:m>
                  <m:oMath xmlns:m="http://schemas.openxmlformats.org/officeDocument/2006/math"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(</m:t>
                    </m:r>
                    <m:sSub>
                      <m:sSubPr>
                        <m:ctrlP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𝑃</m:t>
                        </m:r>
                      </m:e>
                      <m:sub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)</m:t>
                    </m:r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Cambria Math" panose="02040503050406030204" pitchFamily="18" charset="0"/>
                      </a:rPr>
                      <m:t>∥</m:t>
                    </m:r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(</m:t>
                    </m:r>
                    <m:sSub>
                      <m:sSubPr>
                        <m:ctrlP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𝑃</m:t>
                        </m:r>
                      </m:e>
                      <m:sub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)⟺</m:t>
                    </m:r>
                    <m:d>
                      <m:dPr>
                        <m:begChr m:val="{"/>
                        <m:endChr m:val=""/>
                        <m:ctrlP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f>
                              <m:fPr>
                                <m:ctrlP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sSub>
                                  <m:sSubPr>
                                    <m:ctrlPr>
                                      <a:rPr lang="en-US" sz="10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0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𝐴</m:t>
                                    </m:r>
                                  </m:e>
                                  <m:sub>
                                    <m:r>
                                      <a:rPr lang="en-US" sz="10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num>
                              <m:den>
                                <m:sSub>
                                  <m:sSubPr>
                                    <m:ctrlPr>
                                      <a:rPr lang="en-US" sz="10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0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𝐴</m:t>
                                    </m:r>
                                  </m:e>
                                  <m:sub>
                                    <m:r>
                                      <a:rPr lang="en-US" sz="10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</m:den>
                            </m:f>
                            <m: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=</m:t>
                            </m:r>
                            <m:f>
                              <m:fPr>
                                <m:ctrlP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sSub>
                                  <m:sSubPr>
                                    <m:ctrlPr>
                                      <a:rPr lang="en-US" sz="10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0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𝐵</m:t>
                                    </m:r>
                                  </m:e>
                                  <m:sub>
                                    <m:r>
                                      <a:rPr lang="en-US" sz="10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num>
                              <m:den>
                                <m:sSub>
                                  <m:sSubPr>
                                    <m:ctrlPr>
                                      <a:rPr lang="en-US" sz="10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0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𝐵</m:t>
                                    </m:r>
                                  </m:e>
                                  <m:sub>
                                    <m:r>
                                      <a:rPr lang="en-US" sz="10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</m:den>
                            </m:f>
                            <m: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=</m:t>
                            </m:r>
                            <m:f>
                              <m:fPr>
                                <m:ctrlP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sSub>
                                  <m:sSubPr>
                                    <m:ctrlPr>
                                      <a:rPr lang="en-US" sz="10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0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𝐶</m:t>
                                    </m:r>
                                  </m:e>
                                  <m:sub>
                                    <m:r>
                                      <a:rPr lang="en-US" sz="10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num>
                              <m:den>
                                <m:sSub>
                                  <m:sSubPr>
                                    <m:ctrlPr>
                                      <a:rPr lang="en-US" sz="10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0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𝐶</m:t>
                                    </m:r>
                                  </m:e>
                                  <m:sub>
                                    <m:r>
                                      <a:rPr lang="en-US" sz="10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</m:den>
                            </m:f>
                          </m:e>
                          <m:e>
                            <m:sSub>
                              <m:sSubPr>
                                <m:ctrlPr>
                                  <a:rPr lang="en-US" sz="1000" b="1" i="1" smtClean="0">
                                    <a:solidFill>
                                      <a:srgbClr val="00B0F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000" b="1" i="1">
                                    <a:solidFill>
                                      <a:srgbClr val="00B0F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𝑫</m:t>
                                </m:r>
                              </m:e>
                              <m:sub>
                                <m:r>
                                  <a:rPr lang="en-US" sz="1000" b="1" i="1">
                                    <a:solidFill>
                                      <a:srgbClr val="00B0F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𝟏</m:t>
                                </m:r>
                              </m:sub>
                            </m:sSub>
                            <m:r>
                              <a:rPr lang="en-US" sz="1000" b="1" i="1">
                                <a:solidFill>
                                  <a:srgbClr val="00B0F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≠</m:t>
                            </m:r>
                            <m:r>
                              <a:rPr lang="en-US" sz="1000" b="1" i="1">
                                <a:solidFill>
                                  <a:srgbClr val="00B0F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𝒌</m:t>
                            </m:r>
                            <m:sSub>
                              <m:sSubPr>
                                <m:ctrlPr>
                                  <a:rPr lang="en-US" sz="1000" b="1" i="1">
                                    <a:solidFill>
                                      <a:srgbClr val="00B0F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000" b="1" i="1">
                                    <a:solidFill>
                                      <a:srgbClr val="00B0F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𝑫</m:t>
                                </m:r>
                              </m:e>
                              <m:sub>
                                <m:r>
                                  <a:rPr lang="en-US" sz="1000" b="1" i="1">
                                    <a:solidFill>
                                      <a:srgbClr val="00B0F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𝟐</m:t>
                                </m:r>
                              </m:sub>
                            </m:sSub>
                          </m:e>
                        </m:eqArr>
                      </m:e>
                    </m:d>
                  </m:oMath>
                </a14:m>
                <a:r>
                  <a:rPr lang="en-US" sz="1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hay </a:t>
                </a:r>
                <a14:m>
                  <m:oMath xmlns:m="http://schemas.openxmlformats.org/officeDocument/2006/math"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Cambria Math" panose="02040503050406030204" pitchFamily="18" charset="0"/>
                      </a:rPr>
                      <m:t>⇔</m:t>
                    </m:r>
                    <m:d>
                      <m:dPr>
                        <m:begChr m:val="{"/>
                        <m:endChr m:val=""/>
                        <m:ctrlP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&amp;(</m:t>
                            </m:r>
                            <m:sSub>
                              <m:sSubPr>
                                <m:ctrlP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𝐴</m:t>
                                </m:r>
                              </m:e>
                              <m:sub>
                                <m: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;</m:t>
                            </m:r>
                            <m:sSub>
                              <m:sSubPr>
                                <m:ctrlP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𝐵</m:t>
                                </m:r>
                              </m:e>
                              <m:sub>
                                <m: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;</m:t>
                            </m:r>
                            <m:sSub>
                              <m:sSubPr>
                                <m:ctrlP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𝐶</m:t>
                                </m:r>
                              </m:e>
                              <m:sub>
                                <m: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)=</m:t>
                            </m:r>
                            <m: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𝑘</m:t>
                            </m:r>
                            <m: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(</m:t>
                            </m:r>
                            <m:sSub>
                              <m:sSubPr>
                                <m:ctrlP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𝐴</m:t>
                                </m:r>
                              </m:e>
                              <m:sub>
                                <m: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;</m:t>
                            </m:r>
                            <m:sSub>
                              <m:sSubPr>
                                <m:ctrlP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𝐵</m:t>
                                </m:r>
                              </m:e>
                              <m:sub>
                                <m: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;</m:t>
                            </m:r>
                            <m:sSub>
                              <m:sSubPr>
                                <m:ctrlP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𝐶</m:t>
                                </m:r>
                              </m:e>
                              <m:sub>
                                <m: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)</m:t>
                            </m:r>
                          </m:e>
                          <m:e>
                            <m: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𝐷</m:t>
                                </m:r>
                              </m:e>
                              <m:sub>
                                <m: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≠</m:t>
                            </m:r>
                            <m: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𝑘</m:t>
                            </m:r>
                            <m:sSub>
                              <m:sSubPr>
                                <m:ctrlP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𝐷</m:t>
                                </m:r>
                              </m:e>
                              <m:sub>
                                <m: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b>
                            </m:sSub>
                          </m:e>
                        </m:eqArr>
                      </m:e>
                    </m:d>
                  </m:oMath>
                </a14:m>
                <a:endParaRPr lang="en-US" sz="10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15000"/>
                  </a:lnSpc>
                </a:pPr>
                <a:r>
                  <a:rPr lang="en-US" sz="1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</a:t>
                </a:r>
                <a:r>
                  <a:rPr lang="en-US" sz="1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0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Hai mặt phẳng </a:t>
                </a:r>
                <a:r>
                  <a:rPr lang="en-US" sz="10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000" b="0" i="0" smtClean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r</m:t>
                    </m:r>
                    <m:r>
                      <a:rPr lang="en-US" sz="1000" b="0" i="1" smtClean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ù</m:t>
                    </m:r>
                    <m:r>
                      <a:rPr lang="en-US" sz="1000" b="0" i="1" smtClean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𝑛𝑔</m:t>
                    </m:r>
                    <m:r>
                      <a:rPr lang="en-US" sz="1000" b="0" i="1" smtClean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sz="1000" b="0" i="1" smtClean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𝑛h𝑎𝑢</m:t>
                    </m:r>
                    <m:d>
                      <m:dPr>
                        <m:ctrlP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sub>
                        </m:sSub>
                      </m:e>
                    </m:d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≡</m:t>
                    </m:r>
                    <m:d>
                      <m:dPr>
                        <m:ctrlP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b>
                        </m:sSub>
                      </m:e>
                    </m:d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⟺</m:t>
                    </m:r>
                    <m:f>
                      <m:fPr>
                        <m:ctrlPr>
                          <a:rPr lang="en-US" sz="1000" i="1" smtClean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1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𝐴</m:t>
                            </m:r>
                          </m:e>
                          <m:sub>
                            <m:r>
                              <a:rPr lang="en-US" sz="1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sz="1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𝐴</m:t>
                            </m:r>
                          </m:e>
                          <m:sub>
                            <m:r>
                              <a:rPr lang="en-US" sz="1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b>
                        </m:sSub>
                      </m:den>
                    </m:f>
                    <m:r>
                      <a:rPr lang="en-US" sz="1000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10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1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𝐵</m:t>
                            </m:r>
                          </m:e>
                          <m:sub>
                            <m:r>
                              <a:rPr lang="en-US" sz="1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sz="1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𝐵</m:t>
                            </m:r>
                          </m:e>
                          <m:sub>
                            <m:r>
                              <a:rPr lang="en-US" sz="1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b>
                        </m:sSub>
                      </m:den>
                    </m:f>
                    <m:r>
                      <a:rPr lang="en-US" sz="1000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10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1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𝐶</m:t>
                            </m:r>
                          </m:e>
                          <m:sub>
                            <m:r>
                              <a:rPr lang="en-US" sz="1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sz="1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𝐶</m:t>
                            </m:r>
                          </m:e>
                          <m:sub>
                            <m:r>
                              <a:rPr lang="en-US" sz="1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b>
                        </m:sSub>
                      </m:den>
                    </m:f>
                    <m:r>
                      <a:rPr lang="en-US" sz="1000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10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1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𝐷</m:t>
                            </m:r>
                          </m:e>
                          <m:sub>
                            <m:r>
                              <a:rPr lang="en-US" sz="1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sz="1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𝐷</m:t>
                            </m:r>
                          </m:e>
                          <m:sub>
                            <m:r>
                              <a:rPr lang="en-US" sz="1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b>
                        </m:sSub>
                      </m:den>
                    </m:f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Cambria Math" panose="02040503050406030204" pitchFamily="18" charset="0"/>
                      </a:rPr>
                      <m:t> </m:t>
                    </m:r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Cambria Math" panose="02040503050406030204" pitchFamily="18" charset="0"/>
                      </a:rPr>
                      <m:t>𝐻𝐴𝑌</m:t>
                    </m:r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Cambria Math" panose="02040503050406030204" pitchFamily="18" charset="0"/>
                      </a:rPr>
                      <m:t>⇔</m:t>
                    </m:r>
                    <m:d>
                      <m:dPr>
                        <m:begChr m:val="{"/>
                        <m:endChr m:val=""/>
                        <m:ctrlP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&amp;(</m:t>
                            </m:r>
                            <m:sSub>
                              <m:sSubPr>
                                <m:ctrlP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𝐴</m:t>
                                </m:r>
                              </m:e>
                              <m:sub>
                                <m: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;</m:t>
                            </m:r>
                            <m:sSub>
                              <m:sSubPr>
                                <m:ctrlP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𝐵</m:t>
                                </m:r>
                              </m:e>
                              <m:sub>
                                <m: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;</m:t>
                            </m:r>
                            <m:sSub>
                              <m:sSubPr>
                                <m:ctrlP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𝐶</m:t>
                                </m:r>
                              </m:e>
                              <m:sub>
                                <m: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)=</m:t>
                            </m:r>
                            <m: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𝑘</m:t>
                            </m:r>
                            <m: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(</m:t>
                            </m:r>
                            <m:sSub>
                              <m:sSubPr>
                                <m:ctrlP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𝐴</m:t>
                                </m:r>
                              </m:e>
                              <m:sub>
                                <m: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;</m:t>
                            </m:r>
                            <m:sSub>
                              <m:sSubPr>
                                <m:ctrlP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𝐵</m:t>
                                </m:r>
                              </m:e>
                              <m:sub>
                                <m: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;</m:t>
                            </m:r>
                            <m:sSub>
                              <m:sSubPr>
                                <m:ctrlP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𝐶</m:t>
                                </m:r>
                              </m:e>
                              <m:sub>
                                <m: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)</m:t>
                            </m:r>
                          </m:e>
                          <m:e>
                            <m: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𝐷</m:t>
                                </m:r>
                              </m:e>
                              <m:sub>
                                <m: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=</m:t>
                            </m:r>
                            <m: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𝑘</m:t>
                            </m:r>
                            <m:sSub>
                              <m:sSubPr>
                                <m:ctrlP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𝐷</m:t>
                                </m:r>
                              </m:e>
                              <m:sub>
                                <m: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b>
                            </m:sSub>
                          </m:e>
                        </m:eqArr>
                      </m:e>
                    </m:d>
                  </m:oMath>
                </a14:m>
                <a:endParaRPr lang="en-US" sz="10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15000"/>
                  </a:lnSpc>
                </a:pPr>
                <a:r>
                  <a:rPr lang="en-US" sz="1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</a:t>
                </a:r>
                <a:r>
                  <a:rPr lang="en-US" sz="1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0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Hai </a:t>
                </a:r>
                <a:r>
                  <a:rPr lang="en-US" sz="1000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mặt</a:t>
                </a:r>
                <a:r>
                  <a:rPr lang="en-US" sz="10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000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phẳng</a:t>
                </a:r>
                <a:r>
                  <a:rPr lang="en-US" sz="10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0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cắt</a:t>
                </a:r>
                <a:r>
                  <a:rPr lang="en-US" sz="10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0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nhau</a:t>
                </a:r>
                <a:r>
                  <a:rPr lang="en-US" sz="10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:(</a:t>
                </a:r>
                <a:r>
                  <a:rPr lang="en-US" sz="1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</a:t>
                </a:r>
                <a:r>
                  <a:rPr lang="en-US" sz="1000" baseline="-25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sz="1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) </a:t>
                </a:r>
                <a:r>
                  <a:rPr lang="en-US" sz="1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cắt</a:t>
                </a:r>
                <a:r>
                  <a:rPr lang="en-US" sz="1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(P</a:t>
                </a:r>
                <a:r>
                  <a:rPr lang="en-US" sz="1000" baseline="-25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sz="1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en-US" sz="1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</a:t>
                </a:r>
                <a:r>
                  <a:rPr lang="en-US" sz="1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(</m:t>
                    </m:r>
                    <m:sSub>
                      <m:sSubPr>
                        <m:ctrlP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𝐴</m:t>
                        </m:r>
                      </m:e>
                      <m:sub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;</m:t>
                    </m:r>
                    <m:sSub>
                      <m:sSubPr>
                        <m:ctrlP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𝐵</m:t>
                        </m:r>
                      </m:e>
                      <m:sub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;</m:t>
                    </m:r>
                    <m:sSub>
                      <m:sSubPr>
                        <m:ctrlP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𝐶</m:t>
                        </m:r>
                      </m:e>
                      <m:sub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)≠</m:t>
                    </m:r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𝑘</m:t>
                    </m:r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(</m:t>
                    </m:r>
                    <m:sSub>
                      <m:sSubPr>
                        <m:ctrlP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𝐴</m:t>
                        </m:r>
                      </m:e>
                      <m:sub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;</m:t>
                    </m:r>
                    <m:sSub>
                      <m:sSubPr>
                        <m:ctrlP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𝐵</m:t>
                        </m:r>
                      </m:e>
                      <m:sub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;</m:t>
                    </m:r>
                    <m:sSub>
                      <m:sSubPr>
                        <m:ctrlP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𝐶</m:t>
                        </m:r>
                      </m:e>
                      <m:sub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endParaRPr lang="en-US" sz="10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DC47C9CF-D703-4821-9350-38DCDBFAEB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74377" y="76027"/>
                <a:ext cx="6130834" cy="1748236"/>
              </a:xfrm>
              <a:prstGeom prst="rect">
                <a:avLst/>
              </a:prstGeom>
              <a:blipFill>
                <a:blip r:embed="rId3"/>
                <a:stretch>
                  <a:fillRect t="-28669" b="-58020"/>
                </a:stretch>
              </a:blipFill>
              <a:ln w="38100">
                <a:solidFill>
                  <a:srgbClr val="00B0F0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5CD77C7B-966A-4CC2-B6CB-217A937FF803}"/>
                  </a:ext>
                </a:extLst>
              </p:cNvPr>
              <p:cNvSpPr txBox="1"/>
              <p:nvPr/>
            </p:nvSpPr>
            <p:spPr>
              <a:xfrm>
                <a:off x="0" y="76027"/>
                <a:ext cx="6174377" cy="25014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en-US" sz="18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Ví</a:t>
                </a:r>
                <a:r>
                  <a:rPr lang="en-US" sz="1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dụ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 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Cho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ba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mặt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phẳng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sau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.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Hãy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tìm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vị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trí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tương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đối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các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cặp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mặt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phẳng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đã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cho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.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Biết</a:t>
                </a: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1800" b="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𝛼</m:t>
                          </m:r>
                        </m:e>
                      </m:d>
                      <m:r>
                        <a:rPr lang="en-US" sz="1800" b="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:2</m:t>
                      </m:r>
                      <m:r>
                        <a:rPr lang="en-US" sz="1800" b="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en-US" sz="1800" b="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−3</m:t>
                      </m:r>
                      <m:r>
                        <a:rPr lang="en-US" sz="1800" b="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𝑦</m:t>
                      </m:r>
                      <m:r>
                        <a:rPr lang="en-US" sz="1800" b="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+4</m:t>
                      </m:r>
                      <m:r>
                        <a:rPr lang="en-US" sz="1800" b="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𝑧</m:t>
                      </m:r>
                      <m:r>
                        <a:rPr lang="en-US" sz="1800" b="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−5=0</m:t>
                      </m:r>
                    </m:oMath>
                  </m:oMathPara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1800" b="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𝑄</m:t>
                          </m:r>
                        </m:e>
                      </m:d>
                      <m:r>
                        <a:rPr lang="en-US" sz="1800" b="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:4</m:t>
                      </m:r>
                      <m:r>
                        <a:rPr lang="en-US" sz="1800" b="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en-US" sz="1800" b="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−6</m:t>
                      </m:r>
                      <m:r>
                        <a:rPr lang="en-US" sz="1800" b="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𝑦</m:t>
                      </m:r>
                      <m:r>
                        <a:rPr lang="en-US" sz="1800" b="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+8</m:t>
                      </m:r>
                      <m:r>
                        <a:rPr lang="en-US" sz="1800" b="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𝑧</m:t>
                      </m:r>
                      <m:r>
                        <a:rPr lang="en-US" sz="1800" b="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+3=0</m:t>
                      </m:r>
                    </m:oMath>
                  </m:oMathPara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1800" i="1">
                              <a:effectLst/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1800" b="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𝑃</m:t>
                          </m:r>
                        </m:e>
                      </m:d>
                      <m:r>
                        <a:rPr lang="en-US" sz="1800" b="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:3</m:t>
                      </m:r>
                      <m:r>
                        <a:rPr lang="en-US" sz="1800" b="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en-US" sz="1800" b="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1800" b="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𝑦</m:t>
                      </m:r>
                      <m:r>
                        <a:rPr lang="en-US" sz="1800" b="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−7</m:t>
                      </m:r>
                      <m:r>
                        <a:rPr lang="en-US" sz="1800" b="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𝑧</m:t>
                      </m:r>
                      <m:r>
                        <a:rPr lang="en-US" sz="1800" b="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+1=0</m:t>
                      </m:r>
                    </m:oMath>
                  </m:oMathPara>
                </a14:m>
                <a:endParaRPr lang="en-US" dirty="0"/>
              </a:p>
              <a:p>
                <a:pPr marL="342900" marR="0" lvl="0" indent="-342900" algn="just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  <a:buFont typeface="+mj-lt"/>
                  <a:buAutoNum type="alphaLcPeriod"/>
                </a:pP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Hãy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tìm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VTPT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3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mặt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phẳng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.</a:t>
                </a:r>
              </a:p>
              <a:p>
                <a:pPr marL="342900" marR="0" lvl="0" indent="-342900" algn="just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  <a:buFont typeface="+mj-lt"/>
                  <a:buAutoNum type="alphaLcPeriod"/>
                </a:pP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Hãy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xác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định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vị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trí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tương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đối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các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cặp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mặt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phẳng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trên</a:t>
                </a: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5CD77C7B-966A-4CC2-B6CB-217A937FF80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76027"/>
                <a:ext cx="6174377" cy="2501454"/>
              </a:xfrm>
              <a:prstGeom prst="rect">
                <a:avLst/>
              </a:prstGeom>
              <a:blipFill>
                <a:blip r:embed="rId4"/>
                <a:stretch>
                  <a:fillRect l="-790" t="-1217" r="-7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C270068A-E447-4119-BBD8-A9339EABD328}"/>
                  </a:ext>
                </a:extLst>
              </p:cNvPr>
              <p:cNvSpPr txBox="1"/>
              <p:nvPr/>
            </p:nvSpPr>
            <p:spPr>
              <a:xfrm>
                <a:off x="167641" y="2945860"/>
                <a:ext cx="4831079" cy="2936445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en-US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a.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Hãy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tìm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VTPT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3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mặt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phẳng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.</a:t>
                </a:r>
                <a:endParaRPr lang="en-US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  <a:tabLst>
                    <a:tab pos="182563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𝛼</m:t>
                          </m:r>
                        </m:e>
                      </m:d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:2</m:t>
                      </m:r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−3</m:t>
                      </m:r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𝑦</m:t>
                      </m:r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+4</m:t>
                      </m:r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𝑧</m:t>
                      </m:r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−5=0</m:t>
                      </m:r>
                    </m:oMath>
                  </m:oMathPara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⟹</m:t>
                      </m:r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𝑉𝑇𝑃𝑇</m:t>
                      </m:r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acc>
                        <m:accPr>
                          <m:chr m:val="⃗"/>
                          <m:ctrlP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𝑛</m:t>
                              </m:r>
                            </m:e>
                            <m:sub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𝛼</m:t>
                              </m:r>
                            </m:sub>
                          </m:sSub>
                        </m:e>
                      </m:acc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=(2; −3;4)</m:t>
                      </m:r>
                    </m:oMath>
                  </m:oMathPara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</a:pP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𝑄</m:t>
                          </m:r>
                        </m:e>
                      </m:d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:4</m:t>
                      </m:r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−6</m:t>
                      </m:r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𝑦</m:t>
                      </m:r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+8</m:t>
                      </m:r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𝑧</m:t>
                      </m:r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+3=0</m:t>
                      </m:r>
                    </m:oMath>
                  </m:oMathPara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⟹</m:t>
                      </m:r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𝑉𝑇𝑃𝑇</m:t>
                      </m:r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acc>
                        <m:accPr>
                          <m:chr m:val="⃗"/>
                          <m:ctrlP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𝑛</m:t>
                              </m:r>
                            </m:e>
                            <m:sub>
                              <m:r>
                                <a:rPr lang="en-US" sz="1800" b="0" i="1" smtClean="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𝑄</m:t>
                              </m:r>
                            </m:sub>
                          </m:sSub>
                        </m:e>
                      </m:acc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=(4; −6;8)</m:t>
                      </m:r>
                    </m:oMath>
                  </m:oMathPara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</a:pP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𝑃</m:t>
                          </m:r>
                        </m:e>
                      </m:d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:3</m:t>
                      </m:r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𝑦</m:t>
                      </m:r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−7</m:t>
                      </m:r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𝑧</m:t>
                      </m:r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+1=0</m:t>
                      </m:r>
                    </m:oMath>
                  </m:oMathPara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⟹</m:t>
                      </m:r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𝑉𝑇𝑃𝑇</m:t>
                      </m:r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acc>
                        <m:accPr>
                          <m:chr m:val="⃗"/>
                          <m:ctrlP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𝑛</m:t>
                              </m:r>
                            </m:e>
                            <m:sub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𝑃</m:t>
                              </m:r>
                            </m:sub>
                          </m:sSub>
                        </m:e>
                      </m:acc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d>
                        <m:dPr>
                          <m:ctrlP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3; 1;−7</m:t>
                          </m:r>
                        </m:e>
                      </m:d>
                    </m:oMath>
                  </m:oMathPara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C270068A-E447-4119-BBD8-A9339EABD3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7641" y="2945860"/>
                <a:ext cx="4831079" cy="2936445"/>
              </a:xfrm>
              <a:prstGeom prst="rect">
                <a:avLst/>
              </a:prstGeom>
              <a:blipFill>
                <a:blip r:embed="rId5"/>
                <a:stretch>
                  <a:fillRect l="-1136" t="-103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9142B77F-D0CD-4C7C-AFBE-379290AFF5CA}"/>
                  </a:ext>
                </a:extLst>
              </p:cNvPr>
              <p:cNvSpPr txBox="1"/>
              <p:nvPr/>
            </p:nvSpPr>
            <p:spPr>
              <a:xfrm>
                <a:off x="5571310" y="2945860"/>
                <a:ext cx="6187440" cy="3538405"/>
              </a:xfrm>
              <a:prstGeom prst="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b.Hãy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xác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định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vị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trí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tương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đối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các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cặp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mặt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phẳng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trên</a:t>
                </a: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en-U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Ta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1800" b="0" i="1" smtClean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𝛼</m:t>
                          </m:r>
                        </m:e>
                      </m:d>
                      <m:r>
                        <a:rPr lang="en-US" sz="1800" b="0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a:rPr lang="en-US" sz="1800" b="0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𝑠𝑜𝑛𝑔</m:t>
                      </m:r>
                      <m:r>
                        <a:rPr lang="en-US" sz="1800" b="0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a:rPr lang="en-US" sz="1800" b="0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𝑠𝑜𝑛𝑔</m:t>
                      </m:r>
                      <m:r>
                        <a:rPr lang="en-US" sz="1800" b="0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 </m:t>
                      </m:r>
                      <m:d>
                        <m:dPr>
                          <m:ctrlP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1800" b="0" i="1" smtClean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𝑄</m:t>
                          </m:r>
                        </m:e>
                      </m:d>
                      <m:r>
                        <a:rPr lang="en-US" sz="1800" b="0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. </m:t>
                      </m:r>
                      <m:r>
                        <a:rPr lang="en-US" sz="1800" b="0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𝑑𝑜</m:t>
                      </m:r>
                      <m:r>
                        <a:rPr lang="en-US" sz="1800" b="0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1800" b="0" i="1" smtClean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US" sz="1800" b="0" i="1" smtClean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4</m:t>
                          </m:r>
                        </m:den>
                      </m:f>
                      <m:r>
                        <a:rPr lang="en-US" sz="1800" b="0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1800" b="0" i="1" smtClean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−3</m:t>
                          </m:r>
                        </m:num>
                        <m:den>
                          <m:r>
                            <a:rPr lang="en-US" sz="1800" b="0" i="1" smtClean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−6</m:t>
                          </m:r>
                        </m:den>
                      </m:f>
                      <m:r>
                        <a:rPr lang="en-US" sz="1800" b="0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1800" b="0" i="1" smtClean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US" sz="1800" b="0" i="1" smtClean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8</m:t>
                          </m:r>
                        </m:den>
                      </m:f>
                      <m:r>
                        <a:rPr lang="en-US" sz="1800" b="0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≠</m:t>
                      </m:r>
                      <m:f>
                        <m:fPr>
                          <m:ctrlP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1800" b="0" i="1" smtClean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−5</m:t>
                          </m:r>
                        </m:num>
                        <m:den>
                          <m:r>
                            <a:rPr lang="en-US" sz="1800" b="0" i="1" smtClean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</a:pP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1800" b="0" i="1" smtClean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𝛼</m:t>
                          </m:r>
                        </m:e>
                      </m:d>
                      <m:r>
                        <a:rPr lang="en-US" sz="1800" b="0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a:rPr lang="en-US" sz="1800" b="0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𝑐</m:t>
                      </m:r>
                      <m:r>
                        <a:rPr lang="en-US" sz="1800" b="0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ắ</m:t>
                      </m:r>
                      <m:r>
                        <a:rPr lang="en-US" sz="1800" b="0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𝑡</m:t>
                      </m:r>
                      <m:r>
                        <a:rPr lang="en-US" sz="1800" b="0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 </m:t>
                      </m:r>
                      <m:d>
                        <m:dPr>
                          <m:ctrlP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1800" b="0" i="1" smtClean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𝑃</m:t>
                          </m:r>
                        </m:e>
                      </m:d>
                      <m:r>
                        <a:rPr lang="en-US" sz="1800" b="0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. </m:t>
                      </m:r>
                      <m:r>
                        <a:rPr lang="en-US" sz="1800" b="0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𝑑𝑜</m:t>
                      </m:r>
                      <m:r>
                        <a:rPr lang="en-US" sz="1800" b="0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1800" b="0" i="1" smtClean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US" sz="1800" b="0" i="1" smtClean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3</m:t>
                          </m:r>
                        </m:den>
                      </m:f>
                      <m:r>
                        <a:rPr lang="en-US" sz="1800" b="0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≠</m:t>
                      </m:r>
                      <m:f>
                        <m:fPr>
                          <m:ctrlP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1800" b="0" i="1" smtClean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−3</m:t>
                          </m:r>
                        </m:num>
                        <m:den>
                          <m:r>
                            <a:rPr lang="en-US" sz="1800" b="0" i="1" smtClean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1</m:t>
                          </m:r>
                        </m:den>
                      </m:f>
                      <m:r>
                        <a:rPr lang="en-US" sz="1800" b="0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≠</m:t>
                      </m:r>
                      <m:f>
                        <m:fPr>
                          <m:ctrlP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1800" b="0" i="1" smtClean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US" sz="1800" b="0" i="1" smtClean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−7</m:t>
                          </m:r>
                        </m:den>
                      </m:f>
                    </m:oMath>
                  </m:oMathPara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</a:pP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1800" b="0" i="1" smtClean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𝑄</m:t>
                          </m:r>
                        </m:e>
                      </m:d>
                      <m:r>
                        <a:rPr lang="en-US" sz="1800" b="0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a:rPr lang="en-US" sz="1800" b="0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𝑐</m:t>
                      </m:r>
                      <m:r>
                        <a:rPr lang="en-US" sz="1800" b="0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ắ</m:t>
                      </m:r>
                      <m:r>
                        <a:rPr lang="en-US" sz="1800" b="0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𝑡</m:t>
                      </m:r>
                      <m:r>
                        <a:rPr lang="en-US" sz="1800" b="0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 </m:t>
                      </m:r>
                      <m:d>
                        <m:dPr>
                          <m:ctrlP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1800" b="0" i="1" smtClean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𝑃</m:t>
                          </m:r>
                        </m:e>
                      </m:d>
                      <m:r>
                        <a:rPr lang="en-US" sz="1800" b="0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. </m:t>
                      </m:r>
                      <m:r>
                        <a:rPr lang="en-US" sz="1800" b="0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𝑑𝑜</m:t>
                      </m:r>
                      <m:r>
                        <a:rPr lang="en-US" sz="1800" b="0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1800" b="0" i="1" smtClean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US" sz="1800" b="0" i="1" smtClean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3</m:t>
                          </m:r>
                        </m:den>
                      </m:f>
                      <m:r>
                        <a:rPr lang="en-US" sz="1800" b="0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≠</m:t>
                      </m:r>
                      <m:f>
                        <m:fPr>
                          <m:ctrlP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1800" b="0" i="1" smtClean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−6</m:t>
                          </m:r>
                        </m:num>
                        <m:den>
                          <m:r>
                            <a:rPr lang="en-US" sz="1800" b="0" i="1" smtClean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1</m:t>
                          </m:r>
                        </m:den>
                      </m:f>
                      <m:r>
                        <a:rPr lang="en-US" sz="1800" b="0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≠</m:t>
                      </m:r>
                      <m:f>
                        <m:fPr>
                          <m:ctrlP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1800" b="0" i="1" smtClean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8</m:t>
                          </m:r>
                        </m:num>
                        <m:den>
                          <m:r>
                            <a:rPr lang="en-US" sz="1800" b="0" i="1" smtClean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−7</m:t>
                          </m:r>
                        </m:den>
                      </m:f>
                    </m:oMath>
                  </m:oMathPara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en-U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</a:t>
                </a: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9142B77F-D0CD-4C7C-AFBE-379290AFF5C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71310" y="2945860"/>
                <a:ext cx="6187440" cy="3538405"/>
              </a:xfrm>
              <a:prstGeom prst="rect">
                <a:avLst/>
              </a:prstGeom>
              <a:blipFill>
                <a:blip r:embed="rId6"/>
                <a:stretch>
                  <a:fillRect l="-887" t="-86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7ABA5B1-085E-4668-95FB-2F0294FE3C13}"/>
              </a:ext>
            </a:extLst>
          </p:cNvPr>
          <p:cNvCxnSpPr/>
          <p:nvPr/>
        </p:nvCxnSpPr>
        <p:spPr>
          <a:xfrm>
            <a:off x="374469" y="2481943"/>
            <a:ext cx="11103428" cy="0"/>
          </a:xfrm>
          <a:prstGeom prst="line">
            <a:avLst/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1621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6" name="Google Shape;236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017665" y="5857202"/>
            <a:ext cx="814480" cy="53653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7" name="Google Shape;237;p29"/>
          <p:cNvPicPr preferRelativeResize="0"/>
          <p:nvPr/>
        </p:nvPicPr>
        <p:blipFill rotWithShape="1">
          <a:blip r:embed="rId4">
            <a:alphaModFix/>
          </a:blip>
          <a:srcRect b="41410"/>
          <a:stretch/>
        </p:blipFill>
        <p:spPr>
          <a:xfrm flipH="1">
            <a:off x="3092660" y="-575948"/>
            <a:ext cx="2249733" cy="152713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4" name="Google Shape;244;p29"/>
          <p:cNvPicPr preferRelativeResize="0"/>
          <p:nvPr/>
        </p:nvPicPr>
        <p:blipFill rotWithShape="1">
          <a:blip r:embed="rId5">
            <a:alphaModFix/>
          </a:blip>
          <a:srcRect l="35769" t="-15946" b="32717"/>
          <a:stretch/>
        </p:blipFill>
        <p:spPr>
          <a:xfrm flipH="1">
            <a:off x="10017666" y="6321467"/>
            <a:ext cx="2174335" cy="536533"/>
          </a:xfrm>
          <a:prstGeom prst="rect">
            <a:avLst/>
          </a:prstGeom>
          <a:noFill/>
          <a:ln>
            <a:noFill/>
          </a:ln>
        </p:spPr>
      </p:pic>
      <p:pic>
        <p:nvPicPr>
          <p:cNvPr id="245" name="Google Shape;245;p29"/>
          <p:cNvPicPr preferRelativeResize="0"/>
          <p:nvPr/>
        </p:nvPicPr>
        <p:blipFill rotWithShape="1">
          <a:blip r:embed="rId6">
            <a:alphaModFix/>
          </a:blip>
          <a:srcRect l="-5604" t="-5890" r="-5604" b="-5879"/>
          <a:stretch/>
        </p:blipFill>
        <p:spPr>
          <a:xfrm rot="1498642">
            <a:off x="10452576" y="3753431"/>
            <a:ext cx="2571389" cy="291516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6" name="Google Shape;246;p29"/>
          <p:cNvPicPr preferRelativeResize="0"/>
          <p:nvPr/>
        </p:nvPicPr>
        <p:blipFill rotWithShape="1">
          <a:blip r:embed="rId7">
            <a:alphaModFix/>
          </a:blip>
          <a:srcRect l="-7603" t="-8044" r="-7603" b="-8032"/>
          <a:stretch/>
        </p:blipFill>
        <p:spPr>
          <a:xfrm>
            <a:off x="0" y="3468477"/>
            <a:ext cx="1342867" cy="1116967"/>
          </a:xfrm>
          <a:prstGeom prst="rect">
            <a:avLst/>
          </a:prstGeom>
          <a:noFill/>
          <a:ln>
            <a:noFill/>
          </a:ln>
        </p:spPr>
      </p:pic>
      <p:pic>
        <p:nvPicPr>
          <p:cNvPr id="247" name="Google Shape;247;p2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10800000">
            <a:off x="-8066" y="440154"/>
            <a:ext cx="827935" cy="959233"/>
          </a:xfrm>
          <a:prstGeom prst="rect">
            <a:avLst/>
          </a:prstGeom>
          <a:noFill/>
          <a:ln>
            <a:noFill/>
          </a:ln>
        </p:spPr>
      </p:pic>
      <p:pic>
        <p:nvPicPr>
          <p:cNvPr id="248" name="Google Shape;248;p2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10800000">
            <a:off x="11239653" y="754593"/>
            <a:ext cx="1245900" cy="14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0" name="Google Shape;250;p29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0377875" y="3042997"/>
            <a:ext cx="1456933" cy="607716"/>
          </a:xfrm>
          <a:prstGeom prst="rect">
            <a:avLst/>
          </a:prstGeom>
          <a:noFill/>
          <a:ln>
            <a:noFill/>
          </a:ln>
        </p:spPr>
      </p:pic>
      <p:pic>
        <p:nvPicPr>
          <p:cNvPr id="251" name="Google Shape;251;p29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9542437" y="-191793"/>
            <a:ext cx="950456" cy="536535"/>
          </a:xfrm>
          <a:prstGeom prst="rect">
            <a:avLst/>
          </a:prstGeom>
          <a:noFill/>
          <a:ln>
            <a:noFill/>
          </a:ln>
        </p:spPr>
      </p:pic>
      <p:pic>
        <p:nvPicPr>
          <p:cNvPr id="252" name="Google Shape;252;p29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182803" y="5996567"/>
            <a:ext cx="745999" cy="675533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552;p36">
            <a:extLst>
              <a:ext uri="{FF2B5EF4-FFF2-40B4-BE49-F238E27FC236}">
                <a16:creationId xmlns:a16="http://schemas.microsoft.com/office/drawing/2014/main" id="{7D5721E8-721C-48FF-9230-363E03B8B1D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011680" y="2216965"/>
            <a:ext cx="8090263" cy="576959"/>
          </a:xfrm>
          <a:prstGeom prst="rect">
            <a:avLst/>
          </a:prstGeom>
          <a:solidFill>
            <a:srgbClr val="FFFF00"/>
          </a:solidFill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r>
              <a:rPr lang="vi-V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I. </a:t>
            </a:r>
            <a:r>
              <a:rPr lang="vi-VN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VECTƠ PHÁP TUYẾN CỦA MẶT PHẲNG</a:t>
            </a:r>
            <a:endParaRPr lang="vi-VN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Picture 176">
            <a:extLst>
              <a:ext uri="{FF2B5EF4-FFF2-40B4-BE49-F238E27FC236}">
                <a16:creationId xmlns:a16="http://schemas.microsoft.com/office/drawing/2014/main" id="{9A3AE2C9-4763-4BAD-9855-D23099A162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8259" y="4460183"/>
            <a:ext cx="3655483" cy="22119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9890550"/>
      </p:ext>
    </p:extLst>
  </p:cSld>
  <p:clrMapOvr>
    <a:masterClrMapping/>
  </p:clrMapOvr>
  <p:transition spd="slow"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112723" y="250923"/>
            <a:ext cx="11754844" cy="1457724"/>
            <a:chOff x="1177638" y="2491133"/>
            <a:chExt cx="23512749" cy="2915828"/>
          </a:xfrm>
        </p:grpSpPr>
        <p:sp>
          <p:nvSpPr>
            <p:cNvPr id="20" name="Rounded Rectangle 19"/>
            <p:cNvSpPr/>
            <p:nvPr/>
          </p:nvSpPr>
          <p:spPr>
            <a:xfrm>
              <a:off x="1177638" y="2895122"/>
              <a:ext cx="23512749" cy="2511839"/>
            </a:xfrm>
            <a:prstGeom prst="roundRect">
              <a:avLst>
                <a:gd name="adj" fmla="val 4496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rgbClr val="9991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grpSp>
          <p:nvGrpSpPr>
            <p:cNvPr id="21" name="Group 20"/>
            <p:cNvGrpSpPr/>
            <p:nvPr/>
          </p:nvGrpSpPr>
          <p:grpSpPr>
            <a:xfrm>
              <a:off x="1177638" y="2491133"/>
              <a:ext cx="3624548" cy="961553"/>
              <a:chOff x="1177638" y="2491133"/>
              <a:chExt cx="3624548" cy="961553"/>
            </a:xfrm>
          </p:grpSpPr>
          <p:sp>
            <p:nvSpPr>
              <p:cNvPr id="22" name="Freeform 20"/>
              <p:cNvSpPr>
                <a:spLocks/>
              </p:cNvSpPr>
              <p:nvPr/>
            </p:nvSpPr>
            <p:spPr bwMode="auto">
              <a:xfrm rot="16200000" flipV="1">
                <a:off x="2813108" y="1398378"/>
                <a:ext cx="767196" cy="3210961"/>
              </a:xfrm>
              <a:prstGeom prst="round1Rect">
                <a:avLst/>
              </a:prstGeom>
              <a:solidFill>
                <a:srgbClr val="999158"/>
              </a:solidFill>
              <a:ln w="57150">
                <a:solidFill>
                  <a:srgbClr val="999158"/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2149149" y="2590800"/>
                <a:ext cx="1789827" cy="861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200" b="1" dirty="0" err="1">
                    <a:solidFill>
                      <a:schemeClr val="bg1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Bài</a:t>
                </a:r>
                <a:r>
                  <a:rPr lang="en-US" sz="2200" b="1" dirty="0">
                    <a:solidFill>
                      <a:schemeClr val="bg1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 1</a:t>
                </a:r>
                <a:endParaRPr lang="en-US" i="1" dirty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24" name="Round Diagonal Corner Rectangle 23"/>
              <p:cNvSpPr/>
              <p:nvPr/>
            </p:nvSpPr>
            <p:spPr>
              <a:xfrm flipV="1">
                <a:off x="1177638" y="2491133"/>
                <a:ext cx="912132" cy="888687"/>
              </a:xfrm>
              <a:prstGeom prst="round2DiagRect">
                <a:avLst/>
              </a:prstGeom>
              <a:solidFill>
                <a:schemeClr val="bg1"/>
              </a:solidFill>
              <a:ln w="63500">
                <a:solidFill>
                  <a:srgbClr val="999158"/>
                </a:solidFill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0"/>
              </a:p>
            </p:txBody>
          </p:sp>
          <p:grpSp>
            <p:nvGrpSpPr>
              <p:cNvPr id="25" name="Group 2"/>
              <p:cNvGrpSpPr/>
              <p:nvPr/>
            </p:nvGrpSpPr>
            <p:grpSpPr>
              <a:xfrm>
                <a:off x="1305304" y="2598000"/>
                <a:ext cx="693827" cy="641071"/>
                <a:chOff x="7440266" y="3398551"/>
                <a:chExt cx="757238" cy="765175"/>
              </a:xfrm>
              <a:solidFill>
                <a:srgbClr val="999158"/>
              </a:solidFill>
            </p:grpSpPr>
            <p:sp>
              <p:nvSpPr>
                <p:cNvPr id="26" name="Freeform 15"/>
                <p:cNvSpPr>
                  <a:spLocks noEditPoints="1"/>
                </p:cNvSpPr>
                <p:nvPr/>
              </p:nvSpPr>
              <p:spPr bwMode="auto">
                <a:xfrm>
                  <a:off x="7440266" y="3436651"/>
                  <a:ext cx="344488" cy="344488"/>
                </a:xfrm>
                <a:custGeom>
                  <a:avLst/>
                  <a:gdLst/>
                  <a:ahLst/>
                  <a:cxnLst>
                    <a:cxn ang="0">
                      <a:pos x="33" y="184"/>
                    </a:cxn>
                    <a:cxn ang="0">
                      <a:pos x="181" y="184"/>
                    </a:cxn>
                    <a:cxn ang="0">
                      <a:pos x="181" y="33"/>
                    </a:cxn>
                    <a:cxn ang="0">
                      <a:pos x="33" y="33"/>
                    </a:cxn>
                    <a:cxn ang="0">
                      <a:pos x="33" y="184"/>
                    </a:cxn>
                    <a:cxn ang="0">
                      <a:pos x="217" y="217"/>
                    </a:cxn>
                    <a:cxn ang="0">
                      <a:pos x="0" y="217"/>
                    </a:cxn>
                    <a:cxn ang="0">
                      <a:pos x="0" y="0"/>
                    </a:cxn>
                    <a:cxn ang="0">
                      <a:pos x="217" y="0"/>
                    </a:cxn>
                    <a:cxn ang="0">
                      <a:pos x="217" y="217"/>
                    </a:cxn>
                  </a:cxnLst>
                  <a:rect l="0" t="0" r="r" b="b"/>
                  <a:pathLst>
                    <a:path w="217" h="217">
                      <a:moveTo>
                        <a:pt x="33" y="184"/>
                      </a:moveTo>
                      <a:lnTo>
                        <a:pt x="181" y="184"/>
                      </a:lnTo>
                      <a:lnTo>
                        <a:pt x="181" y="33"/>
                      </a:lnTo>
                      <a:lnTo>
                        <a:pt x="33" y="33"/>
                      </a:lnTo>
                      <a:lnTo>
                        <a:pt x="33" y="184"/>
                      </a:lnTo>
                      <a:close/>
                      <a:moveTo>
                        <a:pt x="217" y="217"/>
                      </a:moveTo>
                      <a:lnTo>
                        <a:pt x="0" y="217"/>
                      </a:lnTo>
                      <a:lnTo>
                        <a:pt x="0" y="0"/>
                      </a:lnTo>
                      <a:lnTo>
                        <a:pt x="217" y="0"/>
                      </a:lnTo>
                      <a:lnTo>
                        <a:pt x="217" y="21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45709" tIns="22855" rIns="45709" bIns="2285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900"/>
                </a:p>
              </p:txBody>
            </p:sp>
            <p:sp>
              <p:nvSpPr>
                <p:cNvPr id="27" name="Freeform 16"/>
                <p:cNvSpPr>
                  <a:spLocks noEditPoints="1"/>
                </p:cNvSpPr>
                <p:nvPr/>
              </p:nvSpPr>
              <p:spPr bwMode="auto">
                <a:xfrm>
                  <a:off x="7440266" y="3814476"/>
                  <a:ext cx="344488" cy="349250"/>
                </a:xfrm>
                <a:custGeom>
                  <a:avLst/>
                  <a:gdLst/>
                  <a:ahLst/>
                  <a:cxnLst>
                    <a:cxn ang="0">
                      <a:pos x="33" y="185"/>
                    </a:cxn>
                    <a:cxn ang="0">
                      <a:pos x="181" y="185"/>
                    </a:cxn>
                    <a:cxn ang="0">
                      <a:pos x="181" y="36"/>
                    </a:cxn>
                    <a:cxn ang="0">
                      <a:pos x="33" y="36"/>
                    </a:cxn>
                    <a:cxn ang="0">
                      <a:pos x="33" y="185"/>
                    </a:cxn>
                    <a:cxn ang="0">
                      <a:pos x="217" y="220"/>
                    </a:cxn>
                    <a:cxn ang="0">
                      <a:pos x="0" y="220"/>
                    </a:cxn>
                    <a:cxn ang="0">
                      <a:pos x="0" y="0"/>
                    </a:cxn>
                    <a:cxn ang="0">
                      <a:pos x="217" y="0"/>
                    </a:cxn>
                    <a:cxn ang="0">
                      <a:pos x="217" y="220"/>
                    </a:cxn>
                  </a:cxnLst>
                  <a:rect l="0" t="0" r="r" b="b"/>
                  <a:pathLst>
                    <a:path w="217" h="220">
                      <a:moveTo>
                        <a:pt x="33" y="185"/>
                      </a:moveTo>
                      <a:lnTo>
                        <a:pt x="181" y="185"/>
                      </a:lnTo>
                      <a:lnTo>
                        <a:pt x="181" y="36"/>
                      </a:lnTo>
                      <a:lnTo>
                        <a:pt x="33" y="36"/>
                      </a:lnTo>
                      <a:lnTo>
                        <a:pt x="33" y="185"/>
                      </a:lnTo>
                      <a:close/>
                      <a:moveTo>
                        <a:pt x="217" y="220"/>
                      </a:moveTo>
                      <a:lnTo>
                        <a:pt x="0" y="220"/>
                      </a:lnTo>
                      <a:lnTo>
                        <a:pt x="0" y="0"/>
                      </a:lnTo>
                      <a:lnTo>
                        <a:pt x="217" y="0"/>
                      </a:lnTo>
                      <a:lnTo>
                        <a:pt x="217" y="22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45709" tIns="22855" rIns="45709" bIns="2285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900"/>
                </a:p>
              </p:txBody>
            </p:sp>
            <p:sp>
              <p:nvSpPr>
                <p:cNvPr id="28" name="Freeform 17"/>
                <p:cNvSpPr>
                  <a:spLocks/>
                </p:cNvSpPr>
                <p:nvPr/>
              </p:nvSpPr>
              <p:spPr bwMode="auto">
                <a:xfrm>
                  <a:off x="7506941" y="3398551"/>
                  <a:ext cx="341313" cy="288925"/>
                </a:xfrm>
                <a:custGeom>
                  <a:avLst/>
                  <a:gdLst/>
                  <a:ahLst/>
                  <a:cxnLst>
                    <a:cxn ang="0">
                      <a:pos x="76" y="182"/>
                    </a:cxn>
                    <a:cxn ang="0">
                      <a:pos x="0" y="114"/>
                    </a:cxn>
                    <a:cxn ang="0">
                      <a:pos x="24" y="88"/>
                    </a:cxn>
                    <a:cxn ang="0">
                      <a:pos x="73" y="132"/>
                    </a:cxn>
                    <a:cxn ang="0">
                      <a:pos x="187" y="0"/>
                    </a:cxn>
                    <a:cxn ang="0">
                      <a:pos x="215" y="24"/>
                    </a:cxn>
                    <a:cxn ang="0">
                      <a:pos x="76" y="182"/>
                    </a:cxn>
                  </a:cxnLst>
                  <a:rect l="0" t="0" r="r" b="b"/>
                  <a:pathLst>
                    <a:path w="215" h="182">
                      <a:moveTo>
                        <a:pt x="76" y="182"/>
                      </a:moveTo>
                      <a:lnTo>
                        <a:pt x="0" y="114"/>
                      </a:lnTo>
                      <a:lnTo>
                        <a:pt x="24" y="88"/>
                      </a:lnTo>
                      <a:lnTo>
                        <a:pt x="73" y="132"/>
                      </a:lnTo>
                      <a:lnTo>
                        <a:pt x="187" y="0"/>
                      </a:lnTo>
                      <a:lnTo>
                        <a:pt x="215" y="24"/>
                      </a:lnTo>
                      <a:lnTo>
                        <a:pt x="76" y="1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45709" tIns="22855" rIns="45709" bIns="2285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900"/>
                </a:p>
              </p:txBody>
            </p:sp>
            <p:sp>
              <p:nvSpPr>
                <p:cNvPr id="30" name="Rectangle 18"/>
                <p:cNvSpPr>
                  <a:spLocks noChangeArrowheads="1"/>
                </p:cNvSpPr>
                <p:nvPr/>
              </p:nvSpPr>
              <p:spPr bwMode="auto">
                <a:xfrm>
                  <a:off x="7840316" y="4100226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45709" tIns="22855" rIns="45709" bIns="2285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900"/>
                </a:p>
              </p:txBody>
            </p:sp>
            <p:sp>
              <p:nvSpPr>
                <p:cNvPr id="31" name="Rectangle 19"/>
                <p:cNvSpPr>
                  <a:spLocks noChangeArrowheads="1"/>
                </p:cNvSpPr>
                <p:nvPr/>
              </p:nvSpPr>
              <p:spPr bwMode="auto">
                <a:xfrm>
                  <a:off x="7840316" y="3717639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45709" tIns="22855" rIns="45709" bIns="2285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900"/>
                </a:p>
              </p:txBody>
            </p:sp>
            <p:sp>
              <p:nvSpPr>
                <p:cNvPr id="32" name="Rectangle 20"/>
                <p:cNvSpPr>
                  <a:spLocks noChangeArrowheads="1"/>
                </p:cNvSpPr>
                <p:nvPr/>
              </p:nvSpPr>
              <p:spPr bwMode="auto">
                <a:xfrm>
                  <a:off x="7840316" y="3973226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45709" tIns="22855" rIns="45709" bIns="2285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900"/>
                </a:p>
              </p:txBody>
            </p:sp>
            <p:sp>
              <p:nvSpPr>
                <p:cNvPr id="33" name="Rectangle 21"/>
                <p:cNvSpPr>
                  <a:spLocks noChangeArrowheads="1"/>
                </p:cNvSpPr>
                <p:nvPr/>
              </p:nvSpPr>
              <p:spPr bwMode="auto">
                <a:xfrm>
                  <a:off x="7840316" y="3590639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45709" tIns="22855" rIns="45709" bIns="2285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900"/>
                </a:p>
              </p:txBody>
            </p:sp>
          </p:grpSp>
        </p:grpSp>
      </p:grpSp>
      <p:grpSp>
        <p:nvGrpSpPr>
          <p:cNvPr id="34" name="Group 33"/>
          <p:cNvGrpSpPr/>
          <p:nvPr/>
        </p:nvGrpSpPr>
        <p:grpSpPr>
          <a:xfrm>
            <a:off x="133535" y="1910614"/>
            <a:ext cx="11733272" cy="3607968"/>
            <a:chOff x="1222851" y="5331408"/>
            <a:chExt cx="23543736" cy="6450866"/>
          </a:xfrm>
        </p:grpSpPr>
        <p:sp>
          <p:nvSpPr>
            <p:cNvPr id="35" name="Rounded Rectangle 34"/>
            <p:cNvSpPr/>
            <p:nvPr/>
          </p:nvSpPr>
          <p:spPr>
            <a:xfrm>
              <a:off x="1224549" y="5601638"/>
              <a:ext cx="23542038" cy="6180636"/>
            </a:xfrm>
            <a:prstGeom prst="roundRect">
              <a:avLst>
                <a:gd name="adj" fmla="val 3132"/>
              </a:avLst>
            </a:prstGeom>
            <a:solidFill>
              <a:schemeClr val="accent5">
                <a:lumMod val="20000"/>
                <a:lumOff val="80000"/>
              </a:schemeClr>
            </a:solidFill>
            <a:ln w="57150">
              <a:solidFill>
                <a:srgbClr val="0999C8"/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grpSp>
          <p:nvGrpSpPr>
            <p:cNvPr id="38" name="Group 60"/>
            <p:cNvGrpSpPr/>
            <p:nvPr/>
          </p:nvGrpSpPr>
          <p:grpSpPr>
            <a:xfrm>
              <a:off x="1222851" y="5331408"/>
              <a:ext cx="3337877" cy="841174"/>
              <a:chOff x="1224542" y="6305967"/>
              <a:chExt cx="3338263" cy="845462"/>
            </a:xfrm>
          </p:grpSpPr>
          <p:sp>
            <p:nvSpPr>
              <p:cNvPr id="39" name="Freeform 20"/>
              <p:cNvSpPr>
                <a:spLocks/>
              </p:cNvSpPr>
              <p:nvPr/>
            </p:nvSpPr>
            <p:spPr bwMode="auto">
              <a:xfrm rot="16200000" flipV="1">
                <a:off x="2748828" y="5370222"/>
                <a:ext cx="828631" cy="2733779"/>
              </a:xfrm>
              <a:prstGeom prst="round1Rect">
                <a:avLst/>
              </a:prstGeom>
              <a:solidFill>
                <a:schemeClr val="bg1"/>
              </a:solidFill>
              <a:ln w="57150">
                <a:solidFill>
                  <a:srgbClr val="0999C8"/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0" name="TextBox 39"/>
              <p:cNvSpPr txBox="1"/>
              <p:nvPr/>
            </p:nvSpPr>
            <p:spPr>
              <a:xfrm>
                <a:off x="2091563" y="6305967"/>
                <a:ext cx="2471242" cy="774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vi-VN" sz="2200" b="1">
                    <a:solidFill>
                      <a:srgbClr val="0999C8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Bài giải</a:t>
                </a:r>
                <a:endParaRPr lang="en-US" sz="2200" b="1">
                  <a:solidFill>
                    <a:srgbClr val="0999C8"/>
                  </a:solidFill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42" name="Round Diagonal Corner Rectangle 41"/>
              <p:cNvSpPr/>
              <p:nvPr/>
            </p:nvSpPr>
            <p:spPr>
              <a:xfrm flipV="1">
                <a:off x="1224542" y="6322799"/>
                <a:ext cx="777240" cy="828630"/>
              </a:xfrm>
              <a:prstGeom prst="round2DiagRect">
                <a:avLst/>
              </a:prstGeom>
              <a:solidFill>
                <a:srgbClr val="0999C8"/>
              </a:solidFill>
              <a:ln w="57150">
                <a:solidFill>
                  <a:srgbClr val="0999C8"/>
                </a:solidFill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0"/>
              </a:p>
            </p:txBody>
          </p:sp>
          <p:sp>
            <p:nvSpPr>
              <p:cNvPr id="43" name="Freeform 15"/>
              <p:cNvSpPr>
                <a:spLocks noEditPoints="1"/>
              </p:cNvSpPr>
              <p:nvPr/>
            </p:nvSpPr>
            <p:spPr bwMode="auto">
              <a:xfrm>
                <a:off x="1376941" y="6394807"/>
                <a:ext cx="501902" cy="680422"/>
              </a:xfrm>
              <a:custGeom>
                <a:avLst/>
                <a:gdLst>
                  <a:gd name="T0" fmla="*/ 135 w 145"/>
                  <a:gd name="T1" fmla="*/ 72 h 197"/>
                  <a:gd name="T2" fmla="*/ 72 w 145"/>
                  <a:gd name="T3" fmla="*/ 135 h 197"/>
                  <a:gd name="T4" fmla="*/ 9 w 145"/>
                  <a:gd name="T5" fmla="*/ 72 h 197"/>
                  <a:gd name="T6" fmla="*/ 72 w 145"/>
                  <a:gd name="T7" fmla="*/ 9 h 197"/>
                  <a:gd name="T8" fmla="*/ 115 w 145"/>
                  <a:gd name="T9" fmla="*/ 26 h 197"/>
                  <a:gd name="T10" fmla="*/ 60 w 145"/>
                  <a:gd name="T11" fmla="*/ 82 h 197"/>
                  <a:gd name="T12" fmla="*/ 30 w 145"/>
                  <a:gd name="T13" fmla="*/ 60 h 197"/>
                  <a:gd name="T14" fmla="*/ 20 w 145"/>
                  <a:gd name="T15" fmla="*/ 68 h 197"/>
                  <a:gd name="T16" fmla="*/ 61 w 145"/>
                  <a:gd name="T17" fmla="*/ 126 h 197"/>
                  <a:gd name="T18" fmla="*/ 123 w 145"/>
                  <a:gd name="T19" fmla="*/ 35 h 197"/>
                  <a:gd name="T20" fmla="*/ 135 w 145"/>
                  <a:gd name="T21" fmla="*/ 72 h 197"/>
                  <a:gd name="T22" fmla="*/ 145 w 145"/>
                  <a:gd name="T23" fmla="*/ 12 h 197"/>
                  <a:gd name="T24" fmla="*/ 135 w 145"/>
                  <a:gd name="T25" fmla="*/ 12 h 197"/>
                  <a:gd name="T26" fmla="*/ 123 w 145"/>
                  <a:gd name="T27" fmla="*/ 21 h 197"/>
                  <a:gd name="T28" fmla="*/ 72 w 145"/>
                  <a:gd name="T29" fmla="*/ 0 h 197"/>
                  <a:gd name="T30" fmla="*/ 0 w 145"/>
                  <a:gd name="T31" fmla="*/ 72 h 197"/>
                  <a:gd name="T32" fmla="*/ 30 w 145"/>
                  <a:gd name="T33" fmla="*/ 131 h 197"/>
                  <a:gd name="T34" fmla="*/ 7 w 145"/>
                  <a:gd name="T35" fmla="*/ 175 h 197"/>
                  <a:gd name="T36" fmla="*/ 13 w 145"/>
                  <a:gd name="T37" fmla="*/ 193 h 197"/>
                  <a:gd name="T38" fmla="*/ 32 w 145"/>
                  <a:gd name="T39" fmla="*/ 187 h 197"/>
                  <a:gd name="T40" fmla="*/ 51 w 145"/>
                  <a:gd name="T41" fmla="*/ 141 h 197"/>
                  <a:gd name="T42" fmla="*/ 51 w 145"/>
                  <a:gd name="T43" fmla="*/ 141 h 197"/>
                  <a:gd name="T44" fmla="*/ 72 w 145"/>
                  <a:gd name="T45" fmla="*/ 145 h 197"/>
                  <a:gd name="T46" fmla="*/ 145 w 145"/>
                  <a:gd name="T47" fmla="*/ 72 h 197"/>
                  <a:gd name="T48" fmla="*/ 129 w 145"/>
                  <a:gd name="T49" fmla="*/ 28 h 197"/>
                  <a:gd name="T50" fmla="*/ 145 w 145"/>
                  <a:gd name="T51" fmla="*/ 12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45" h="197">
                    <a:moveTo>
                      <a:pt x="135" y="72"/>
                    </a:moveTo>
                    <a:cubicBezTo>
                      <a:pt x="135" y="107"/>
                      <a:pt x="107" y="135"/>
                      <a:pt x="72" y="135"/>
                    </a:cubicBezTo>
                    <a:cubicBezTo>
                      <a:pt x="37" y="135"/>
                      <a:pt x="9" y="107"/>
                      <a:pt x="9" y="72"/>
                    </a:cubicBezTo>
                    <a:cubicBezTo>
                      <a:pt x="9" y="37"/>
                      <a:pt x="37" y="9"/>
                      <a:pt x="72" y="9"/>
                    </a:cubicBezTo>
                    <a:cubicBezTo>
                      <a:pt x="89" y="9"/>
                      <a:pt x="104" y="15"/>
                      <a:pt x="115" y="26"/>
                    </a:cubicBezTo>
                    <a:cubicBezTo>
                      <a:pt x="101" y="38"/>
                      <a:pt x="80" y="57"/>
                      <a:pt x="60" y="82"/>
                    </a:cubicBezTo>
                    <a:cubicBezTo>
                      <a:pt x="50" y="74"/>
                      <a:pt x="40" y="67"/>
                      <a:pt x="30" y="60"/>
                    </a:cubicBezTo>
                    <a:cubicBezTo>
                      <a:pt x="26" y="63"/>
                      <a:pt x="24" y="65"/>
                      <a:pt x="20" y="68"/>
                    </a:cubicBezTo>
                    <a:cubicBezTo>
                      <a:pt x="34" y="88"/>
                      <a:pt x="47" y="107"/>
                      <a:pt x="61" y="126"/>
                    </a:cubicBezTo>
                    <a:cubicBezTo>
                      <a:pt x="80" y="95"/>
                      <a:pt x="99" y="63"/>
                      <a:pt x="123" y="35"/>
                    </a:cubicBezTo>
                    <a:cubicBezTo>
                      <a:pt x="130" y="45"/>
                      <a:pt x="135" y="58"/>
                      <a:pt x="135" y="72"/>
                    </a:cubicBezTo>
                    <a:close/>
                    <a:moveTo>
                      <a:pt x="145" y="12"/>
                    </a:moveTo>
                    <a:cubicBezTo>
                      <a:pt x="141" y="12"/>
                      <a:pt x="138" y="12"/>
                      <a:pt x="135" y="12"/>
                    </a:cubicBezTo>
                    <a:cubicBezTo>
                      <a:pt x="135" y="12"/>
                      <a:pt x="130" y="15"/>
                      <a:pt x="123" y="21"/>
                    </a:cubicBezTo>
                    <a:cubicBezTo>
                      <a:pt x="110" y="8"/>
                      <a:pt x="92" y="0"/>
                      <a:pt x="72" y="0"/>
                    </a:cubicBezTo>
                    <a:cubicBezTo>
                      <a:pt x="32" y="0"/>
                      <a:pt x="0" y="32"/>
                      <a:pt x="0" y="72"/>
                    </a:cubicBezTo>
                    <a:cubicBezTo>
                      <a:pt x="0" y="97"/>
                      <a:pt x="11" y="118"/>
                      <a:pt x="30" y="131"/>
                    </a:cubicBezTo>
                    <a:cubicBezTo>
                      <a:pt x="7" y="175"/>
                      <a:pt x="7" y="175"/>
                      <a:pt x="7" y="175"/>
                    </a:cubicBezTo>
                    <a:cubicBezTo>
                      <a:pt x="3" y="182"/>
                      <a:pt x="6" y="190"/>
                      <a:pt x="13" y="193"/>
                    </a:cubicBezTo>
                    <a:cubicBezTo>
                      <a:pt x="20" y="197"/>
                      <a:pt x="28" y="194"/>
                      <a:pt x="32" y="187"/>
                    </a:cubicBezTo>
                    <a:cubicBezTo>
                      <a:pt x="51" y="141"/>
                      <a:pt x="51" y="141"/>
                      <a:pt x="51" y="141"/>
                    </a:cubicBezTo>
                    <a:cubicBezTo>
                      <a:pt x="51" y="141"/>
                      <a:pt x="51" y="141"/>
                      <a:pt x="51" y="141"/>
                    </a:cubicBezTo>
                    <a:cubicBezTo>
                      <a:pt x="58" y="143"/>
                      <a:pt x="65" y="145"/>
                      <a:pt x="72" y="145"/>
                    </a:cubicBezTo>
                    <a:cubicBezTo>
                      <a:pt x="112" y="145"/>
                      <a:pt x="145" y="112"/>
                      <a:pt x="145" y="72"/>
                    </a:cubicBezTo>
                    <a:cubicBezTo>
                      <a:pt x="145" y="55"/>
                      <a:pt x="138" y="40"/>
                      <a:pt x="129" y="28"/>
                    </a:cubicBezTo>
                    <a:cubicBezTo>
                      <a:pt x="134" y="22"/>
                      <a:pt x="139" y="17"/>
                      <a:pt x="145" y="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334076" y="845487"/>
                <a:ext cx="11419959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pt-BR" sz="24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Tìm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𝑚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pt-BR" sz="24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để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vi-VN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</m:d>
                    <m:r>
                      <a:rPr lang="en-US" sz="2400" i="1">
                        <a:latin typeface="Cambria Math" panose="02040503050406030204" pitchFamily="18" charset="0"/>
                      </a:rPr>
                      <m:t>:2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𝑚𝑦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+3</m:t>
                    </m:r>
                    <m:r>
                      <a:rPr lang="en-GB" sz="2400" i="1">
                        <a:latin typeface="Cambria Math" panose="02040503050406030204" pitchFamily="18" charset="0"/>
                      </a:rPr>
                      <m:t>𝑧</m:t>
                    </m:r>
                    <m:r>
                      <a:rPr lang="pt-BR" sz="2400" i="1">
                        <a:latin typeface="Cambria Math" panose="02040503050406030204" pitchFamily="18" charset="0"/>
                      </a:rPr>
                      <m:t>−5=</m:t>
                    </m:r>
                    <m:r>
                      <a:rPr lang="en-US" sz="2400">
                        <a:latin typeface="Cambria Math" panose="02040503050406030204" pitchFamily="18" charset="0"/>
                      </a:rPr>
                      <m:t>0</m:t>
                    </m:r>
                  </m:oMath>
                </a14:m>
                <a:r>
                  <a:rPr lang="fr-FR" sz="24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fr-FR" sz="24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song</a:t>
                </a:r>
                <a:r>
                  <a:rPr lang="fr-FR" sz="24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fr-FR" sz="24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song</a:t>
                </a:r>
                <a:r>
                  <a:rPr lang="fr-FR" sz="24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fr-FR" sz="24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với</a:t>
                </a:r>
                <a:r>
                  <a:rPr lang="fr-FR" sz="24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vi-VN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𝑄</m:t>
                        </m:r>
                      </m:e>
                    </m:d>
                    <m:r>
                      <a:rPr lang="en-US" sz="2400" i="1">
                        <a:latin typeface="Cambria Math" panose="02040503050406030204" pitchFamily="18" charset="0"/>
                      </a:rPr>
                      <m:t>: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𝑛𝑥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−8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−6</m:t>
                    </m:r>
                    <m:r>
                      <a:rPr lang="en-GB" sz="2400" i="1">
                        <a:latin typeface="Cambria Math" panose="02040503050406030204" pitchFamily="18" charset="0"/>
                      </a:rPr>
                      <m:t>𝑧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+2</m:t>
                    </m:r>
                    <m:r>
                      <a:rPr lang="pt-BR" sz="24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>
                        <a:latin typeface="Cambria Math" panose="02040503050406030204" pitchFamily="18" charset="0"/>
                      </a:rPr>
                      <m:t>0</m:t>
                    </m:r>
                  </m:oMath>
                </a14:m>
                <a:r>
                  <a:rPr lang="en-US" sz="24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.</a:t>
                </a:r>
                <a:endParaRPr lang="vi-VN" sz="2400" dirty="0"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4076" y="845487"/>
                <a:ext cx="11419959" cy="461665"/>
              </a:xfrm>
              <a:prstGeom prst="rect">
                <a:avLst/>
              </a:prstGeom>
              <a:blipFill>
                <a:blip r:embed="rId3"/>
                <a:stretch>
                  <a:fillRect l="-854" t="-10667" b="-30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1" name="Group 50"/>
          <p:cNvGrpSpPr/>
          <p:nvPr/>
        </p:nvGrpSpPr>
        <p:grpSpPr>
          <a:xfrm>
            <a:off x="1297536" y="2165782"/>
            <a:ext cx="11561400" cy="554551"/>
            <a:chOff x="2861401" y="6781800"/>
            <a:chExt cx="23122799" cy="1109102"/>
          </a:xfrm>
        </p:grpSpPr>
        <p:sp>
          <p:nvSpPr>
            <p:cNvPr id="3" name="Rectangle 2"/>
            <p:cNvSpPr/>
            <p:nvPr/>
          </p:nvSpPr>
          <p:spPr>
            <a:xfrm>
              <a:off x="3809969" y="6814640"/>
              <a:ext cx="2020426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2400" dirty="0">
                  <a:latin typeface="Cambria" panose="02040503050406030204" pitchFamily="18" charset="0"/>
                  <a:ea typeface="Cambria" panose="02040503050406030204" pitchFamily="18" charset="0"/>
                </a:rPr>
                <a:t>Ta </a:t>
              </a:r>
              <a:r>
                <a:rPr lang="en-GB" sz="24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có</a:t>
              </a:r>
              <a:r>
                <a:rPr lang="en-GB" sz="2400" dirty="0">
                  <a:latin typeface="Cambria" panose="02040503050406030204" pitchFamily="18" charset="0"/>
                  <a:ea typeface="Cambria" panose="02040503050406030204" pitchFamily="18" charset="0"/>
                </a:rPr>
                <a:t>: </a:t>
              </a:r>
              <a:endParaRPr lang="vi-VN" sz="2400" dirty="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pic>
          <p:nvPicPr>
            <p:cNvPr id="50" name="Picture 4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861401" y="6781800"/>
              <a:ext cx="23122799" cy="1109102"/>
            </a:xfrm>
            <a:prstGeom prst="rect">
              <a:avLst/>
            </a:prstGeom>
          </p:spPr>
        </p:pic>
      </p:grpSp>
      <p:grpSp>
        <p:nvGrpSpPr>
          <p:cNvPr id="54" name="Group 53"/>
          <p:cNvGrpSpPr/>
          <p:nvPr/>
        </p:nvGrpSpPr>
        <p:grpSpPr>
          <a:xfrm>
            <a:off x="1844855" y="2737282"/>
            <a:ext cx="13109581" cy="767231"/>
            <a:chOff x="3829191" y="9296400"/>
            <a:chExt cx="26219161" cy="1534461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6" name="Rectangle 35"/>
                <p:cNvSpPr/>
                <p:nvPr/>
              </p:nvSpPr>
              <p:spPr>
                <a:xfrm>
                  <a:off x="3829191" y="9362324"/>
                  <a:ext cx="4784644" cy="923329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vi-VN" sz="2400" dirty="0">
                      <a:latin typeface="Cambria" panose="02040503050406030204" pitchFamily="18" charset="0"/>
                      <a:ea typeface="Cambria" panose="02040503050406030204" pitchFamily="18" charset="0"/>
                    </a:rPr>
                    <a:t>V</a:t>
                  </a:r>
                  <a:r>
                    <a:rPr lang="en-US" sz="2400" dirty="0">
                      <a:latin typeface="Cambria" panose="02040503050406030204" pitchFamily="18" charset="0"/>
                      <a:ea typeface="Cambria" panose="02040503050406030204" pitchFamily="18" charset="0"/>
                    </a:rPr>
                    <a:t>ì </a:t>
                  </a:r>
                  <a14:m>
                    <m:oMath xmlns:m="http://schemas.openxmlformats.org/officeDocument/2006/math">
                      <m:d>
                        <m:dPr>
                          <m:ctrlPr>
                            <a:rPr lang="vi-VN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</m:d>
                      <m:r>
                        <a:rPr lang="en-US" sz="2400" i="1">
                          <a:latin typeface="Cambria Math" panose="02040503050406030204" pitchFamily="18" charset="0"/>
                        </a:rPr>
                        <m:t>//(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𝑄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) </m:t>
                      </m:r>
                    </m:oMath>
                  </a14:m>
                  <a:r>
                    <a:rPr lang="fr-FR" sz="2400" dirty="0">
                      <a:latin typeface="Cambria" panose="02040503050406030204" pitchFamily="18" charset="0"/>
                      <a:ea typeface="Cambria" panose="02040503050406030204" pitchFamily="18" charset="0"/>
                    </a:rPr>
                    <a:t>nên </a:t>
                  </a:r>
                  <a:endParaRPr lang="vi-VN" sz="2400" dirty="0">
                    <a:latin typeface="Cambria" panose="02040503050406030204" pitchFamily="18" charset="0"/>
                    <a:ea typeface="Cambria" panose="02040503050406030204" pitchFamily="18" charset="0"/>
                  </a:endParaRPr>
                </a:p>
              </p:txBody>
            </p:sp>
          </mc:Choice>
          <mc:Fallback xmlns="">
            <p:sp>
              <p:nvSpPr>
                <p:cNvPr id="36" name="Rectangle 35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829191" y="9362324"/>
                  <a:ext cx="4784644" cy="923329"/>
                </a:xfrm>
                <a:prstGeom prst="rect">
                  <a:avLst/>
                </a:prstGeom>
                <a:blipFill>
                  <a:blip r:embed="rId5"/>
                  <a:stretch>
                    <a:fillRect l="-4082" t="-10526" r="-3061" b="-2894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pic>
          <p:nvPicPr>
            <p:cNvPr id="53" name="Picture 52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305800" y="9296400"/>
              <a:ext cx="21742552" cy="1534461"/>
            </a:xfrm>
            <a:prstGeom prst="rect">
              <a:avLst/>
            </a:prstGeom>
          </p:spPr>
        </p:pic>
      </p:grpSp>
      <p:pic>
        <p:nvPicPr>
          <p:cNvPr id="55" name="Picture 5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44855" y="3482954"/>
            <a:ext cx="2784481" cy="1006929"/>
          </a:xfrm>
          <a:prstGeom prst="rect">
            <a:avLst/>
          </a:prstGeom>
        </p:spPr>
      </p:pic>
      <p:pic>
        <p:nvPicPr>
          <p:cNvPr id="56" name="Picture 5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43635" y="3169821"/>
            <a:ext cx="4724400" cy="1825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8867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2" name="Group 151"/>
          <p:cNvGrpSpPr/>
          <p:nvPr/>
        </p:nvGrpSpPr>
        <p:grpSpPr>
          <a:xfrm>
            <a:off x="322017" y="2984863"/>
            <a:ext cx="11068451" cy="2688072"/>
            <a:chOff x="1205494" y="6947472"/>
            <a:chExt cx="22139783" cy="6539928"/>
          </a:xfrm>
        </p:grpSpPr>
        <p:sp>
          <p:nvSpPr>
            <p:cNvPr id="125" name="Rounded Rectangle 124"/>
            <p:cNvSpPr/>
            <p:nvPr/>
          </p:nvSpPr>
          <p:spPr>
            <a:xfrm>
              <a:off x="1209586" y="7179457"/>
              <a:ext cx="22135691" cy="6307943"/>
            </a:xfrm>
            <a:prstGeom prst="roundRect">
              <a:avLst>
                <a:gd name="adj" fmla="val 2239"/>
              </a:avLst>
            </a:prstGeom>
            <a:solidFill>
              <a:schemeClr val="accent6">
                <a:lumMod val="20000"/>
                <a:lumOff val="80000"/>
              </a:schemeClr>
            </a:solidFill>
            <a:ln w="19050">
              <a:solidFill>
                <a:schemeClr val="accent6">
                  <a:lumMod val="50000"/>
                </a:schemeClr>
              </a:solidFill>
            </a:ln>
            <a:effectLst>
              <a:innerShdw blurRad="114300">
                <a:prstClr val="black"/>
              </a:inn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grpSp>
          <p:nvGrpSpPr>
            <p:cNvPr id="151" name="Group 150"/>
            <p:cNvGrpSpPr/>
            <p:nvPr/>
          </p:nvGrpSpPr>
          <p:grpSpPr>
            <a:xfrm>
              <a:off x="1205494" y="6947472"/>
              <a:ext cx="3322466" cy="974192"/>
              <a:chOff x="1205494" y="6947472"/>
              <a:chExt cx="3322466" cy="974192"/>
            </a:xfrm>
          </p:grpSpPr>
          <p:sp>
            <p:nvSpPr>
              <p:cNvPr id="127" name="Freeform 20"/>
              <p:cNvSpPr>
                <a:spLocks/>
              </p:cNvSpPr>
              <p:nvPr/>
            </p:nvSpPr>
            <p:spPr bwMode="auto">
              <a:xfrm rot="16200000" flipV="1">
                <a:off x="2608156" y="5810396"/>
                <a:ext cx="782727" cy="3056880"/>
              </a:xfrm>
              <a:prstGeom prst="round1Rect">
                <a:avLst/>
              </a:prstGeom>
              <a:solidFill>
                <a:schemeClr val="bg1"/>
              </a:solidFill>
              <a:ln w="57150">
                <a:solidFill>
                  <a:schemeClr val="accent6">
                    <a:lumMod val="50000"/>
                  </a:schemeClr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45714" tIns="22857" rIns="45714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/>
              </a:p>
            </p:txBody>
          </p:sp>
          <p:sp>
            <p:nvSpPr>
              <p:cNvPr id="128" name="TextBox 127"/>
              <p:cNvSpPr txBox="1"/>
              <p:nvPr/>
            </p:nvSpPr>
            <p:spPr>
              <a:xfrm>
                <a:off x="2147887" y="7023100"/>
                <a:ext cx="2111899" cy="8985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>
                    <a:solidFill>
                      <a:srgbClr val="FF0000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Bài giải</a:t>
                </a:r>
                <a:endParaRPr lang="en-US" b="1" dirty="0">
                  <a:solidFill>
                    <a:srgbClr val="FF000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29" name="Round Diagonal Corner Rectangle 128"/>
              <p:cNvSpPr/>
              <p:nvPr/>
            </p:nvSpPr>
            <p:spPr>
              <a:xfrm flipV="1">
                <a:off x="1205494" y="6951957"/>
                <a:ext cx="774046" cy="775029"/>
              </a:xfrm>
              <a:prstGeom prst="round2DiagRect">
                <a:avLst/>
              </a:prstGeom>
              <a:solidFill>
                <a:schemeClr val="accent6">
                  <a:lumMod val="75000"/>
                </a:schemeClr>
              </a:solidFill>
              <a:ln w="57150">
                <a:solidFill>
                  <a:schemeClr val="accent6">
                    <a:lumMod val="50000"/>
                  </a:schemeClr>
                </a:solidFill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/>
              </a:p>
            </p:txBody>
          </p:sp>
          <p:sp>
            <p:nvSpPr>
              <p:cNvPr id="8" name="Freeform 15"/>
              <p:cNvSpPr>
                <a:spLocks noEditPoints="1"/>
              </p:cNvSpPr>
              <p:nvPr/>
            </p:nvSpPr>
            <p:spPr bwMode="auto">
              <a:xfrm>
                <a:off x="1375232" y="7017843"/>
                <a:ext cx="501844" cy="640616"/>
              </a:xfrm>
              <a:custGeom>
                <a:avLst/>
                <a:gdLst>
                  <a:gd name="T0" fmla="*/ 135 w 145"/>
                  <a:gd name="T1" fmla="*/ 72 h 197"/>
                  <a:gd name="T2" fmla="*/ 72 w 145"/>
                  <a:gd name="T3" fmla="*/ 135 h 197"/>
                  <a:gd name="T4" fmla="*/ 9 w 145"/>
                  <a:gd name="T5" fmla="*/ 72 h 197"/>
                  <a:gd name="T6" fmla="*/ 72 w 145"/>
                  <a:gd name="T7" fmla="*/ 9 h 197"/>
                  <a:gd name="T8" fmla="*/ 115 w 145"/>
                  <a:gd name="T9" fmla="*/ 26 h 197"/>
                  <a:gd name="T10" fmla="*/ 60 w 145"/>
                  <a:gd name="T11" fmla="*/ 82 h 197"/>
                  <a:gd name="T12" fmla="*/ 30 w 145"/>
                  <a:gd name="T13" fmla="*/ 60 h 197"/>
                  <a:gd name="T14" fmla="*/ 20 w 145"/>
                  <a:gd name="T15" fmla="*/ 68 h 197"/>
                  <a:gd name="T16" fmla="*/ 61 w 145"/>
                  <a:gd name="T17" fmla="*/ 126 h 197"/>
                  <a:gd name="T18" fmla="*/ 123 w 145"/>
                  <a:gd name="T19" fmla="*/ 35 h 197"/>
                  <a:gd name="T20" fmla="*/ 135 w 145"/>
                  <a:gd name="T21" fmla="*/ 72 h 197"/>
                  <a:gd name="T22" fmla="*/ 145 w 145"/>
                  <a:gd name="T23" fmla="*/ 12 h 197"/>
                  <a:gd name="T24" fmla="*/ 135 w 145"/>
                  <a:gd name="T25" fmla="*/ 12 h 197"/>
                  <a:gd name="T26" fmla="*/ 123 w 145"/>
                  <a:gd name="T27" fmla="*/ 21 h 197"/>
                  <a:gd name="T28" fmla="*/ 72 w 145"/>
                  <a:gd name="T29" fmla="*/ 0 h 197"/>
                  <a:gd name="T30" fmla="*/ 0 w 145"/>
                  <a:gd name="T31" fmla="*/ 72 h 197"/>
                  <a:gd name="T32" fmla="*/ 30 w 145"/>
                  <a:gd name="T33" fmla="*/ 131 h 197"/>
                  <a:gd name="T34" fmla="*/ 7 w 145"/>
                  <a:gd name="T35" fmla="*/ 175 h 197"/>
                  <a:gd name="T36" fmla="*/ 13 w 145"/>
                  <a:gd name="T37" fmla="*/ 193 h 197"/>
                  <a:gd name="T38" fmla="*/ 32 w 145"/>
                  <a:gd name="T39" fmla="*/ 187 h 197"/>
                  <a:gd name="T40" fmla="*/ 51 w 145"/>
                  <a:gd name="T41" fmla="*/ 141 h 197"/>
                  <a:gd name="T42" fmla="*/ 51 w 145"/>
                  <a:gd name="T43" fmla="*/ 141 h 197"/>
                  <a:gd name="T44" fmla="*/ 72 w 145"/>
                  <a:gd name="T45" fmla="*/ 145 h 197"/>
                  <a:gd name="T46" fmla="*/ 145 w 145"/>
                  <a:gd name="T47" fmla="*/ 72 h 197"/>
                  <a:gd name="T48" fmla="*/ 129 w 145"/>
                  <a:gd name="T49" fmla="*/ 28 h 197"/>
                  <a:gd name="T50" fmla="*/ 145 w 145"/>
                  <a:gd name="T51" fmla="*/ 12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45" h="197">
                    <a:moveTo>
                      <a:pt x="135" y="72"/>
                    </a:moveTo>
                    <a:cubicBezTo>
                      <a:pt x="135" y="107"/>
                      <a:pt x="107" y="135"/>
                      <a:pt x="72" y="135"/>
                    </a:cubicBezTo>
                    <a:cubicBezTo>
                      <a:pt x="37" y="135"/>
                      <a:pt x="9" y="107"/>
                      <a:pt x="9" y="72"/>
                    </a:cubicBezTo>
                    <a:cubicBezTo>
                      <a:pt x="9" y="37"/>
                      <a:pt x="37" y="9"/>
                      <a:pt x="72" y="9"/>
                    </a:cubicBezTo>
                    <a:cubicBezTo>
                      <a:pt x="89" y="9"/>
                      <a:pt x="104" y="15"/>
                      <a:pt x="115" y="26"/>
                    </a:cubicBezTo>
                    <a:cubicBezTo>
                      <a:pt x="101" y="38"/>
                      <a:pt x="80" y="57"/>
                      <a:pt x="60" y="82"/>
                    </a:cubicBezTo>
                    <a:cubicBezTo>
                      <a:pt x="50" y="74"/>
                      <a:pt x="40" y="67"/>
                      <a:pt x="30" y="60"/>
                    </a:cubicBezTo>
                    <a:cubicBezTo>
                      <a:pt x="26" y="63"/>
                      <a:pt x="24" y="65"/>
                      <a:pt x="20" y="68"/>
                    </a:cubicBezTo>
                    <a:cubicBezTo>
                      <a:pt x="34" y="88"/>
                      <a:pt x="47" y="107"/>
                      <a:pt x="61" y="126"/>
                    </a:cubicBezTo>
                    <a:cubicBezTo>
                      <a:pt x="80" y="95"/>
                      <a:pt x="99" y="63"/>
                      <a:pt x="123" y="35"/>
                    </a:cubicBezTo>
                    <a:cubicBezTo>
                      <a:pt x="130" y="45"/>
                      <a:pt x="135" y="58"/>
                      <a:pt x="135" y="72"/>
                    </a:cubicBezTo>
                    <a:close/>
                    <a:moveTo>
                      <a:pt x="145" y="12"/>
                    </a:moveTo>
                    <a:cubicBezTo>
                      <a:pt x="141" y="12"/>
                      <a:pt x="138" y="12"/>
                      <a:pt x="135" y="12"/>
                    </a:cubicBezTo>
                    <a:cubicBezTo>
                      <a:pt x="135" y="12"/>
                      <a:pt x="130" y="15"/>
                      <a:pt x="123" y="21"/>
                    </a:cubicBezTo>
                    <a:cubicBezTo>
                      <a:pt x="110" y="8"/>
                      <a:pt x="92" y="0"/>
                      <a:pt x="72" y="0"/>
                    </a:cubicBezTo>
                    <a:cubicBezTo>
                      <a:pt x="32" y="0"/>
                      <a:pt x="0" y="32"/>
                      <a:pt x="0" y="72"/>
                    </a:cubicBezTo>
                    <a:cubicBezTo>
                      <a:pt x="0" y="97"/>
                      <a:pt x="11" y="118"/>
                      <a:pt x="30" y="131"/>
                    </a:cubicBezTo>
                    <a:cubicBezTo>
                      <a:pt x="7" y="175"/>
                      <a:pt x="7" y="175"/>
                      <a:pt x="7" y="175"/>
                    </a:cubicBezTo>
                    <a:cubicBezTo>
                      <a:pt x="3" y="182"/>
                      <a:pt x="6" y="190"/>
                      <a:pt x="13" y="193"/>
                    </a:cubicBezTo>
                    <a:cubicBezTo>
                      <a:pt x="20" y="197"/>
                      <a:pt x="28" y="194"/>
                      <a:pt x="32" y="187"/>
                    </a:cubicBezTo>
                    <a:cubicBezTo>
                      <a:pt x="51" y="141"/>
                      <a:pt x="51" y="141"/>
                      <a:pt x="51" y="141"/>
                    </a:cubicBezTo>
                    <a:cubicBezTo>
                      <a:pt x="51" y="141"/>
                      <a:pt x="51" y="141"/>
                      <a:pt x="51" y="141"/>
                    </a:cubicBezTo>
                    <a:cubicBezTo>
                      <a:pt x="58" y="143"/>
                      <a:pt x="65" y="145"/>
                      <a:pt x="72" y="145"/>
                    </a:cubicBezTo>
                    <a:cubicBezTo>
                      <a:pt x="112" y="145"/>
                      <a:pt x="145" y="112"/>
                      <a:pt x="145" y="72"/>
                    </a:cubicBezTo>
                    <a:cubicBezTo>
                      <a:pt x="145" y="55"/>
                      <a:pt x="138" y="40"/>
                      <a:pt x="129" y="28"/>
                    </a:cubicBezTo>
                    <a:cubicBezTo>
                      <a:pt x="134" y="22"/>
                      <a:pt x="139" y="17"/>
                      <a:pt x="145" y="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</p:grpSp>
      <p:grpSp>
        <p:nvGrpSpPr>
          <p:cNvPr id="148" name="Group 147"/>
          <p:cNvGrpSpPr/>
          <p:nvPr/>
        </p:nvGrpSpPr>
        <p:grpSpPr>
          <a:xfrm>
            <a:off x="266649" y="150684"/>
            <a:ext cx="11175091" cy="2758458"/>
            <a:chOff x="992187" y="2564544"/>
            <a:chExt cx="22353091" cy="5517633"/>
          </a:xfrm>
        </p:grpSpPr>
        <p:sp>
          <p:nvSpPr>
            <p:cNvPr id="134" name="Rounded Rectangle 133"/>
            <p:cNvSpPr/>
            <p:nvPr/>
          </p:nvSpPr>
          <p:spPr bwMode="auto">
            <a:xfrm>
              <a:off x="1145221" y="2667000"/>
              <a:ext cx="22200057" cy="5415177"/>
            </a:xfrm>
            <a:prstGeom prst="roundRect">
              <a:avLst>
                <a:gd name="adj" fmla="val 5492"/>
              </a:avLst>
            </a:prstGeom>
            <a:solidFill>
              <a:schemeClr val="accent3">
                <a:lumMod val="40000"/>
                <a:lumOff val="60000"/>
              </a:schemeClr>
            </a:solidFill>
            <a:ln w="190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88530">
                <a:defRPr/>
              </a:pPr>
              <a:endParaRPr lang="en-US" sz="1600"/>
            </a:p>
          </p:txBody>
        </p:sp>
        <p:grpSp>
          <p:nvGrpSpPr>
            <p:cNvPr id="135" name="Group 134"/>
            <p:cNvGrpSpPr/>
            <p:nvPr/>
          </p:nvGrpSpPr>
          <p:grpSpPr>
            <a:xfrm>
              <a:off x="992187" y="2564544"/>
              <a:ext cx="3124200" cy="1023459"/>
              <a:chOff x="534987" y="1647866"/>
              <a:chExt cx="4197167" cy="1176337"/>
            </a:xfrm>
          </p:grpSpPr>
          <p:sp>
            <p:nvSpPr>
              <p:cNvPr id="136" name="Isosceles Triangle 44"/>
              <p:cNvSpPr/>
              <p:nvPr/>
            </p:nvSpPr>
            <p:spPr bwMode="auto">
              <a:xfrm rot="5400000" flipV="1">
                <a:off x="534195" y="2602747"/>
                <a:ext cx="227012" cy="215900"/>
              </a:xfrm>
              <a:custGeom>
                <a:avLst/>
                <a:gdLst>
                  <a:gd name="connsiteX0" fmla="*/ 0 w 293725"/>
                  <a:gd name="connsiteY0" fmla="*/ 164224 h 164224"/>
                  <a:gd name="connsiteX1" fmla="*/ 146863 w 293725"/>
                  <a:gd name="connsiteY1" fmla="*/ 0 h 164224"/>
                  <a:gd name="connsiteX2" fmla="*/ 293725 w 293725"/>
                  <a:gd name="connsiteY2" fmla="*/ 164224 h 164224"/>
                  <a:gd name="connsiteX3" fmla="*/ 0 w 293725"/>
                  <a:gd name="connsiteY3" fmla="*/ 164224 h 164224"/>
                  <a:gd name="connsiteX0" fmla="*/ 2363 w 296088"/>
                  <a:gd name="connsiteY0" fmla="*/ 164221 h 164221"/>
                  <a:gd name="connsiteX1" fmla="*/ 0 w 296088"/>
                  <a:gd name="connsiteY1" fmla="*/ 0 h 164221"/>
                  <a:gd name="connsiteX2" fmla="*/ 296088 w 296088"/>
                  <a:gd name="connsiteY2" fmla="*/ 164221 h 164221"/>
                  <a:gd name="connsiteX3" fmla="*/ 2363 w 296088"/>
                  <a:gd name="connsiteY3" fmla="*/ 164221 h 164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6088" h="164221">
                    <a:moveTo>
                      <a:pt x="2363" y="164221"/>
                    </a:moveTo>
                    <a:cubicBezTo>
                      <a:pt x="1575" y="109481"/>
                      <a:pt x="788" y="54740"/>
                      <a:pt x="0" y="0"/>
                    </a:cubicBezTo>
                    <a:lnTo>
                      <a:pt x="296088" y="164221"/>
                    </a:lnTo>
                    <a:lnTo>
                      <a:pt x="2363" y="164221"/>
                    </a:lnTo>
                    <a:close/>
                  </a:path>
                </a:pathLst>
              </a:custGeom>
              <a:solidFill>
                <a:srgbClr val="135F82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530"/>
                <a:endParaRPr lang="en-US" sz="1600">
                  <a:solidFill>
                    <a:prstClr val="white"/>
                  </a:solidFill>
                </a:endParaRPr>
              </a:p>
            </p:txBody>
          </p:sp>
          <p:sp>
            <p:nvSpPr>
              <p:cNvPr id="137" name="Pentagon 136"/>
              <p:cNvSpPr/>
              <p:nvPr/>
            </p:nvSpPr>
            <p:spPr bwMode="auto">
              <a:xfrm>
                <a:off x="534987" y="1647866"/>
                <a:ext cx="4197167" cy="955674"/>
              </a:xfrm>
              <a:prstGeom prst="homePlate">
                <a:avLst>
                  <a:gd name="adj" fmla="val 12444"/>
                </a:avLst>
              </a:prstGeom>
              <a:solidFill>
                <a:srgbClr val="135F82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530"/>
                <a:endParaRPr lang="en-US" sz="160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38" name="Group 11"/>
              <p:cNvGrpSpPr/>
              <p:nvPr/>
            </p:nvGrpSpPr>
            <p:grpSpPr bwMode="auto">
              <a:xfrm>
                <a:off x="683775" y="1836907"/>
                <a:ext cx="582199" cy="537956"/>
                <a:chOff x="7440266" y="3398551"/>
                <a:chExt cx="757238" cy="765175"/>
              </a:xfrm>
              <a:solidFill>
                <a:schemeClr val="bg1">
                  <a:lumMod val="95000"/>
                </a:schemeClr>
              </a:solidFill>
            </p:grpSpPr>
            <p:sp>
              <p:nvSpPr>
                <p:cNvPr id="141" name="Freeform 140"/>
                <p:cNvSpPr>
                  <a:spLocks noEditPoints="1"/>
                </p:cNvSpPr>
                <p:nvPr/>
              </p:nvSpPr>
              <p:spPr bwMode="auto">
                <a:xfrm>
                  <a:off x="7440266" y="3436652"/>
                  <a:ext cx="344488" cy="344489"/>
                </a:xfrm>
                <a:custGeom>
                  <a:avLst/>
                  <a:gdLst/>
                  <a:ahLst/>
                  <a:cxnLst>
                    <a:cxn ang="0">
                      <a:pos x="33" y="184"/>
                    </a:cxn>
                    <a:cxn ang="0">
                      <a:pos x="181" y="184"/>
                    </a:cxn>
                    <a:cxn ang="0">
                      <a:pos x="181" y="33"/>
                    </a:cxn>
                    <a:cxn ang="0">
                      <a:pos x="33" y="33"/>
                    </a:cxn>
                    <a:cxn ang="0">
                      <a:pos x="33" y="184"/>
                    </a:cxn>
                    <a:cxn ang="0">
                      <a:pos x="217" y="217"/>
                    </a:cxn>
                    <a:cxn ang="0">
                      <a:pos x="0" y="217"/>
                    </a:cxn>
                    <a:cxn ang="0">
                      <a:pos x="0" y="0"/>
                    </a:cxn>
                    <a:cxn ang="0">
                      <a:pos x="217" y="0"/>
                    </a:cxn>
                    <a:cxn ang="0">
                      <a:pos x="217" y="217"/>
                    </a:cxn>
                  </a:cxnLst>
                  <a:rect l="0" t="0" r="r" b="b"/>
                  <a:pathLst>
                    <a:path w="217" h="217">
                      <a:moveTo>
                        <a:pt x="33" y="184"/>
                      </a:moveTo>
                      <a:lnTo>
                        <a:pt x="181" y="184"/>
                      </a:lnTo>
                      <a:lnTo>
                        <a:pt x="181" y="33"/>
                      </a:lnTo>
                      <a:lnTo>
                        <a:pt x="33" y="33"/>
                      </a:lnTo>
                      <a:lnTo>
                        <a:pt x="33" y="184"/>
                      </a:lnTo>
                      <a:close/>
                      <a:moveTo>
                        <a:pt x="217" y="217"/>
                      </a:moveTo>
                      <a:lnTo>
                        <a:pt x="0" y="217"/>
                      </a:lnTo>
                      <a:lnTo>
                        <a:pt x="0" y="0"/>
                      </a:lnTo>
                      <a:lnTo>
                        <a:pt x="217" y="0"/>
                      </a:lnTo>
                      <a:lnTo>
                        <a:pt x="217" y="21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1088530">
                    <a:defRPr/>
                  </a:pPr>
                  <a:endParaRPr lang="en-US" sz="1600"/>
                </a:p>
              </p:txBody>
            </p:sp>
            <p:sp>
              <p:nvSpPr>
                <p:cNvPr id="142" name="Freeform 141"/>
                <p:cNvSpPr>
                  <a:spLocks noEditPoints="1"/>
                </p:cNvSpPr>
                <p:nvPr/>
              </p:nvSpPr>
              <p:spPr bwMode="auto">
                <a:xfrm>
                  <a:off x="7440266" y="3814473"/>
                  <a:ext cx="344488" cy="349251"/>
                </a:xfrm>
                <a:custGeom>
                  <a:avLst/>
                  <a:gdLst/>
                  <a:ahLst/>
                  <a:cxnLst>
                    <a:cxn ang="0">
                      <a:pos x="33" y="185"/>
                    </a:cxn>
                    <a:cxn ang="0">
                      <a:pos x="181" y="185"/>
                    </a:cxn>
                    <a:cxn ang="0">
                      <a:pos x="181" y="36"/>
                    </a:cxn>
                    <a:cxn ang="0">
                      <a:pos x="33" y="36"/>
                    </a:cxn>
                    <a:cxn ang="0">
                      <a:pos x="33" y="185"/>
                    </a:cxn>
                    <a:cxn ang="0">
                      <a:pos x="217" y="220"/>
                    </a:cxn>
                    <a:cxn ang="0">
                      <a:pos x="0" y="220"/>
                    </a:cxn>
                    <a:cxn ang="0">
                      <a:pos x="0" y="0"/>
                    </a:cxn>
                    <a:cxn ang="0">
                      <a:pos x="217" y="0"/>
                    </a:cxn>
                    <a:cxn ang="0">
                      <a:pos x="217" y="220"/>
                    </a:cxn>
                  </a:cxnLst>
                  <a:rect l="0" t="0" r="r" b="b"/>
                  <a:pathLst>
                    <a:path w="217" h="220">
                      <a:moveTo>
                        <a:pt x="33" y="185"/>
                      </a:moveTo>
                      <a:lnTo>
                        <a:pt x="181" y="185"/>
                      </a:lnTo>
                      <a:lnTo>
                        <a:pt x="181" y="36"/>
                      </a:lnTo>
                      <a:lnTo>
                        <a:pt x="33" y="36"/>
                      </a:lnTo>
                      <a:lnTo>
                        <a:pt x="33" y="185"/>
                      </a:lnTo>
                      <a:close/>
                      <a:moveTo>
                        <a:pt x="217" y="220"/>
                      </a:moveTo>
                      <a:lnTo>
                        <a:pt x="0" y="220"/>
                      </a:lnTo>
                      <a:lnTo>
                        <a:pt x="0" y="0"/>
                      </a:lnTo>
                      <a:lnTo>
                        <a:pt x="217" y="0"/>
                      </a:lnTo>
                      <a:lnTo>
                        <a:pt x="217" y="22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1088530">
                    <a:defRPr/>
                  </a:pPr>
                  <a:endParaRPr lang="en-US" sz="1600"/>
                </a:p>
              </p:txBody>
            </p:sp>
            <p:sp>
              <p:nvSpPr>
                <p:cNvPr id="143" name="Freeform 142"/>
                <p:cNvSpPr>
                  <a:spLocks/>
                </p:cNvSpPr>
                <p:nvPr/>
              </p:nvSpPr>
              <p:spPr bwMode="auto">
                <a:xfrm>
                  <a:off x="7506941" y="3398551"/>
                  <a:ext cx="341313" cy="288925"/>
                </a:xfrm>
                <a:custGeom>
                  <a:avLst/>
                  <a:gdLst/>
                  <a:ahLst/>
                  <a:cxnLst>
                    <a:cxn ang="0">
                      <a:pos x="76" y="182"/>
                    </a:cxn>
                    <a:cxn ang="0">
                      <a:pos x="0" y="114"/>
                    </a:cxn>
                    <a:cxn ang="0">
                      <a:pos x="24" y="88"/>
                    </a:cxn>
                    <a:cxn ang="0">
                      <a:pos x="73" y="132"/>
                    </a:cxn>
                    <a:cxn ang="0">
                      <a:pos x="187" y="0"/>
                    </a:cxn>
                    <a:cxn ang="0">
                      <a:pos x="215" y="24"/>
                    </a:cxn>
                    <a:cxn ang="0">
                      <a:pos x="76" y="182"/>
                    </a:cxn>
                  </a:cxnLst>
                  <a:rect l="0" t="0" r="r" b="b"/>
                  <a:pathLst>
                    <a:path w="215" h="182">
                      <a:moveTo>
                        <a:pt x="76" y="182"/>
                      </a:moveTo>
                      <a:lnTo>
                        <a:pt x="0" y="114"/>
                      </a:lnTo>
                      <a:lnTo>
                        <a:pt x="24" y="88"/>
                      </a:lnTo>
                      <a:lnTo>
                        <a:pt x="73" y="132"/>
                      </a:lnTo>
                      <a:lnTo>
                        <a:pt x="187" y="0"/>
                      </a:lnTo>
                      <a:lnTo>
                        <a:pt x="215" y="24"/>
                      </a:lnTo>
                      <a:lnTo>
                        <a:pt x="76" y="1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1088530">
                    <a:defRPr/>
                  </a:pPr>
                  <a:endParaRPr lang="en-US" sz="1600"/>
                </a:p>
              </p:txBody>
            </p:sp>
            <p:sp>
              <p:nvSpPr>
                <p:cNvPr id="144" name="Rectangle 143"/>
                <p:cNvSpPr>
                  <a:spLocks noChangeArrowheads="1"/>
                </p:cNvSpPr>
                <p:nvPr/>
              </p:nvSpPr>
              <p:spPr bwMode="auto">
                <a:xfrm>
                  <a:off x="7840316" y="4100226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defTabSz="1088530">
                    <a:defRPr/>
                  </a:pPr>
                  <a:endParaRPr lang="en-US" sz="1600"/>
                </a:p>
              </p:txBody>
            </p:sp>
            <p:sp>
              <p:nvSpPr>
                <p:cNvPr id="145" name="Rectangle 144"/>
                <p:cNvSpPr>
                  <a:spLocks noChangeArrowheads="1"/>
                </p:cNvSpPr>
                <p:nvPr/>
              </p:nvSpPr>
              <p:spPr bwMode="auto">
                <a:xfrm>
                  <a:off x="7840316" y="3717639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defTabSz="1088530">
                    <a:defRPr/>
                  </a:pPr>
                  <a:endParaRPr lang="en-US" sz="1600"/>
                </a:p>
              </p:txBody>
            </p:sp>
            <p:sp>
              <p:nvSpPr>
                <p:cNvPr id="146" name="Rectangle 145"/>
                <p:cNvSpPr>
                  <a:spLocks noChangeArrowheads="1"/>
                </p:cNvSpPr>
                <p:nvPr/>
              </p:nvSpPr>
              <p:spPr bwMode="auto">
                <a:xfrm>
                  <a:off x="7840316" y="3973225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defTabSz="1088530">
                    <a:defRPr/>
                  </a:pPr>
                  <a:endParaRPr lang="en-US" sz="1600"/>
                </a:p>
              </p:txBody>
            </p:sp>
            <p:sp>
              <p:nvSpPr>
                <p:cNvPr id="147" name="Rectangle 146"/>
                <p:cNvSpPr>
                  <a:spLocks noChangeArrowheads="1"/>
                </p:cNvSpPr>
                <p:nvPr/>
              </p:nvSpPr>
              <p:spPr bwMode="auto">
                <a:xfrm>
                  <a:off x="7840316" y="3590640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defTabSz="1088530">
                    <a:defRPr/>
                  </a:pPr>
                  <a:endParaRPr lang="en-US" sz="1600"/>
                </a:p>
              </p:txBody>
            </p:sp>
          </p:grpSp>
          <p:sp>
            <p:nvSpPr>
              <p:cNvPr id="139" name="Chevron 138"/>
              <p:cNvSpPr/>
              <p:nvPr/>
            </p:nvSpPr>
            <p:spPr bwMode="auto">
              <a:xfrm>
                <a:off x="1330000" y="1771634"/>
                <a:ext cx="142625" cy="707897"/>
              </a:xfrm>
              <a:prstGeom prst="chevron">
                <a:avLst>
                  <a:gd name="adj" fmla="val 68110"/>
                </a:avLst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54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88530">
                  <a:defRPr/>
                </a:pPr>
                <a:endParaRPr lang="en-US" sz="1600">
                  <a:solidFill>
                    <a:schemeClr val="tx1"/>
                  </a:solidFill>
                </a:endParaRPr>
              </a:p>
            </p:txBody>
          </p:sp>
          <p:sp>
            <p:nvSpPr>
              <p:cNvPr id="140" name="TextBox 13"/>
              <p:cNvSpPr txBox="1">
                <a:spLocks noChangeArrowheads="1"/>
              </p:cNvSpPr>
              <p:nvPr/>
            </p:nvSpPr>
            <p:spPr bwMode="auto">
              <a:xfrm>
                <a:off x="1456315" y="1718346"/>
                <a:ext cx="3173466" cy="9198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defTabSz="21764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defTabSz="21764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defTabSz="21764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defTabSz="21764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r>
                  <a:rPr lang="en-US" sz="2000" b="1" dirty="0" err="1">
                    <a:solidFill>
                      <a:schemeClr val="bg1"/>
                    </a:solidFill>
                    <a:latin typeface="Tahoma" pitchFamily="34" charset="0"/>
                    <a:cs typeface="Tahoma" pitchFamily="34" charset="0"/>
                  </a:rPr>
                  <a:t>Bài</a:t>
                </a:r>
                <a:r>
                  <a:rPr lang="en-US" sz="2000" b="1" dirty="0">
                    <a:solidFill>
                      <a:schemeClr val="bg1"/>
                    </a:solidFill>
                    <a:latin typeface="Tahoma" pitchFamily="34" charset="0"/>
                    <a:cs typeface="Tahoma" pitchFamily="34" charset="0"/>
                  </a:rPr>
                  <a:t> 2</a:t>
                </a:r>
              </a:p>
            </p:txBody>
          </p: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62" name="Rectangle 61"/>
              <p:cNvSpPr/>
              <p:nvPr/>
            </p:nvSpPr>
            <p:spPr>
              <a:xfrm>
                <a:off x="2152384" y="3175363"/>
                <a:ext cx="1250283" cy="4308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2200" b="1" spc="-75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Ch</m:t>
                      </m:r>
                      <m:r>
                        <m:rPr>
                          <m:nor/>
                        </m:rPr>
                        <a:rPr lang="en-US" sz="2200" b="1" spc="-75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ọ</m:t>
                      </m:r>
                      <m:r>
                        <m:rPr>
                          <m:nor/>
                        </m:rPr>
                        <a:rPr lang="en-US" sz="2200" b="1" spc="-75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n</m:t>
                      </m:r>
                      <m:r>
                        <m:rPr>
                          <m:nor/>
                        </m:rPr>
                        <a:rPr lang="en-US" sz="2200" b="1" spc="-75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2200" b="1" spc="-75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C</m:t>
                      </m:r>
                      <m:r>
                        <m:rPr>
                          <m:nor/>
                        </m:rPr>
                        <a:rPr lang="en-US" sz="2200" b="1" spc="-75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.</m:t>
                      </m:r>
                    </m:oMath>
                  </m:oMathPara>
                </a14:m>
                <a:endParaRPr lang="en-US" sz="2200" b="1" spc="-75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62" name="Rectangle 6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52384" y="3175363"/>
                <a:ext cx="1250283" cy="430887"/>
              </a:xfrm>
              <a:prstGeom prst="rect">
                <a:avLst/>
              </a:prstGeom>
              <a:blipFill>
                <a:blip r:embed="rId3"/>
                <a:stretch>
                  <a:fillRect l="-3415" b="-1831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9" name="Rectangle 118"/>
              <p:cNvSpPr/>
              <p:nvPr/>
            </p:nvSpPr>
            <p:spPr>
              <a:xfrm>
                <a:off x="495299" y="607167"/>
                <a:ext cx="10841385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24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m:t>Ph</m:t>
                      </m:r>
                      <m:r>
                        <m:rPr>
                          <m:nor/>
                        </m:rPr>
                        <a:rPr lang="en-US" sz="24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m:t>ươ</m:t>
                      </m:r>
                      <m:r>
                        <m:rPr>
                          <m:nor/>
                        </m:rPr>
                        <a:rPr lang="en-US" sz="24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m:t>ng</m:t>
                      </m:r>
                      <m:r>
                        <m:rPr>
                          <m:nor/>
                        </m:rPr>
                        <a:rPr lang="en-US" sz="24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24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m:t>t</m:t>
                      </m:r>
                      <m:r>
                        <m:rPr>
                          <m:nor/>
                        </m:rPr>
                        <a:rPr lang="en-US" sz="24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m:t>ì</m:t>
                      </m:r>
                      <m:r>
                        <m:rPr>
                          <m:nor/>
                        </m:rPr>
                        <a:rPr lang="en-US" sz="24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m:t>nh</m:t>
                      </m:r>
                      <m:r>
                        <m:rPr>
                          <m:nor/>
                        </m:rPr>
                        <a:rPr lang="en-US" sz="24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24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m:t>m</m:t>
                      </m:r>
                      <m:r>
                        <m:rPr>
                          <m:nor/>
                        </m:rPr>
                        <a:rPr lang="en-US" sz="24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m:t>ặ</m:t>
                      </m:r>
                      <m:r>
                        <m:rPr>
                          <m:nor/>
                        </m:rPr>
                        <a:rPr lang="en-US" sz="24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m:t>t</m:t>
                      </m:r>
                      <m:r>
                        <m:rPr>
                          <m:nor/>
                        </m:rPr>
                        <a:rPr lang="en-US" sz="24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24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m:t>ph</m:t>
                      </m:r>
                      <m:r>
                        <m:rPr>
                          <m:nor/>
                        </m:rPr>
                        <a:rPr lang="en-US" sz="24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m:t>ẳ</m:t>
                      </m:r>
                      <m:r>
                        <m:rPr>
                          <m:nor/>
                        </m:rPr>
                        <a:rPr lang="en-US" sz="24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m:t>ng</m:t>
                      </m:r>
                      <m:r>
                        <m:rPr>
                          <m:nor/>
                        </m:rPr>
                        <a:rPr lang="en-GB" sz="24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m:t> </m:t>
                      </m:r>
                      <m:d>
                        <m:dPr>
                          <m:ctrlPr>
                            <a:rPr lang="en-US" sz="2400" i="1">
                              <a:latin typeface="Cambria Math" panose="02040503050406030204" pitchFamily="18" charset="0"/>
                              <a:ea typeface="Cambria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</m:d>
                      <m:r>
                        <m:rPr>
                          <m:nor/>
                        </m:rPr>
                        <a:rPr lang="en-GB" sz="24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24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m:t>qua</m:t>
                      </m:r>
                      <m:r>
                        <a:rPr lang="en-US" sz="2400" i="1">
                          <a:latin typeface="Cambria Math" panose="02040503050406030204" pitchFamily="18" charset="0"/>
                          <a:ea typeface="Cambria" panose="02040503050406030204" pitchFamily="18" charset="0"/>
                        </a:rPr>
                        <m:t> 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𝐴</m:t>
                      </m:r>
                      <m:d>
                        <m:d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1;−3;4</m:t>
                          </m:r>
                        </m:e>
                      </m:d>
                      <m:r>
                        <m:rPr>
                          <m:nor/>
                        </m:rPr>
                        <a:rPr lang="en-US" sz="240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2400">
                          <a:latin typeface="Cambria Math" panose="02040503050406030204" pitchFamily="18" charset="0"/>
                        </a:rPr>
                        <m:t>v</m:t>
                      </m:r>
                      <m:r>
                        <m:rPr>
                          <m:nor/>
                        </m:rPr>
                        <a:rPr lang="en-US" sz="2400">
                          <a:latin typeface="Cambria Math" panose="02040503050406030204" pitchFamily="18" charset="0"/>
                        </a:rPr>
                        <m:t>à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 </m:t>
                      </m:r>
                      <m:d>
                        <m:d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  <a:ea typeface="Cambria" panose="02040503050406030204" pitchFamily="18" charset="0"/>
                            </a:rPr>
                            <m:t>𝑃</m:t>
                          </m:r>
                        </m:e>
                      </m:d>
                      <m:r>
                        <a:rPr lang="en-US" sz="2400" i="1">
                          <a:latin typeface="Cambria Math" panose="02040503050406030204" pitchFamily="18" charset="0"/>
                          <a:ea typeface="Cambria" panose="02040503050406030204" pitchFamily="18" charset="0"/>
                        </a:rPr>
                        <m:t> // (</m:t>
                      </m:r>
                      <m:r>
                        <a:rPr lang="en-US" sz="2400" i="1">
                          <a:latin typeface="Cambria Math" panose="02040503050406030204" pitchFamily="18" charset="0"/>
                          <a:ea typeface="Cambria" panose="02040503050406030204" pitchFamily="18" charset="0"/>
                        </a:rPr>
                        <m:t>𝑄</m:t>
                      </m:r>
                      <m:r>
                        <a:rPr lang="en-US" sz="2400" i="1">
                          <a:latin typeface="Cambria Math" panose="02040503050406030204" pitchFamily="18" charset="0"/>
                          <a:ea typeface="Cambria" panose="02040503050406030204" pitchFamily="18" charset="0"/>
                        </a:rPr>
                        <m:t>):6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−5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𝑧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+7=0.</m:t>
                      </m:r>
                      <m:r>
                        <m:rPr>
                          <m:nor/>
                        </m:rPr>
                        <a:rPr lang="en-US" sz="2400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vi-VN" sz="2400" dirty="0"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119" name="Rectangle 1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5299" y="607167"/>
                <a:ext cx="10841385" cy="461665"/>
              </a:xfrm>
              <a:prstGeom prst="rect">
                <a:avLst/>
              </a:prstGeom>
              <a:blipFill>
                <a:blip r:embed="rId4"/>
                <a:stretch>
                  <a:fillRect b="-24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4" name="Oval 153"/>
          <p:cNvSpPr/>
          <p:nvPr/>
        </p:nvSpPr>
        <p:spPr>
          <a:xfrm flipH="1">
            <a:off x="1371504" y="1815871"/>
            <a:ext cx="593211" cy="571051"/>
          </a:xfrm>
          <a:prstGeom prst="ellipse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1575769" y="1163440"/>
                <a:ext cx="3415545" cy="82246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2400" b="1" spc="-75">
                          <a:solidFill>
                            <a:srgbClr val="000099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A</m:t>
                      </m:r>
                      <m:r>
                        <m:rPr>
                          <m:nor/>
                        </m:rPr>
                        <a:rPr lang="en-US" sz="2400" b="1" spc="-75">
                          <a:solidFill>
                            <a:srgbClr val="000099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.</m:t>
                      </m:r>
                      <m:r>
                        <a:rPr lang="en-US" sz="2400" i="1" spc="-75">
                          <a:solidFill>
                            <a:srgbClr val="000099"/>
                          </a:solidFill>
                          <a:latin typeface="Cambria Math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   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6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−5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𝑧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+25=0</m:t>
                      </m:r>
                      <m:r>
                        <m:rPr>
                          <m:nor/>
                        </m:rPr>
                        <a:rPr lang="en-GB" sz="24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en-GB" sz="2400" dirty="0">
                  <a:latin typeface="Cambria" panose="02040503050406030204" pitchFamily="18" charset="0"/>
                  <a:ea typeface="Cambria" panose="02040503050406030204" pitchFamily="18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75769" y="1163440"/>
                <a:ext cx="3415545" cy="822469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3" name="Rectangle 52"/>
              <p:cNvSpPr/>
              <p:nvPr/>
            </p:nvSpPr>
            <p:spPr>
              <a:xfrm>
                <a:off x="5867756" y="1160755"/>
                <a:ext cx="3504844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vi-VN" sz="2400" b="1" spc="-75">
                          <a:solidFill>
                            <a:srgbClr val="000099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B</m:t>
                      </m:r>
                      <m:r>
                        <m:rPr>
                          <m:nor/>
                        </m:rPr>
                        <a:rPr lang="en-US" sz="2400" b="1" spc="-75">
                          <a:solidFill>
                            <a:srgbClr val="000099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.</m:t>
                      </m:r>
                      <m:r>
                        <a:rPr lang="en-US" sz="2400" i="1" spc="-75">
                          <a:solidFill>
                            <a:srgbClr val="000099"/>
                          </a:solidFill>
                          <a:latin typeface="Cambria Math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   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6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−5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𝑧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−7=0</m:t>
                      </m:r>
                      <m:r>
                        <m:rPr>
                          <m:nor/>
                        </m:rPr>
                        <a:rPr lang="en-GB" sz="24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en-GB" sz="2400" dirty="0">
                  <a:latin typeface="Cambria" panose="02040503050406030204" pitchFamily="18" charset="0"/>
                  <a:ea typeface="Cambria" panose="02040503050406030204" pitchFamily="18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53" name="Rectangle 5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67756" y="1160755"/>
                <a:ext cx="3504844" cy="461665"/>
              </a:xfrm>
              <a:prstGeom prst="rect">
                <a:avLst/>
              </a:prstGeom>
              <a:blipFill>
                <a:blip r:embed="rId6"/>
                <a:stretch>
                  <a:fillRect b="-210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4" name="Rectangle 53"/>
              <p:cNvSpPr/>
              <p:nvPr/>
            </p:nvSpPr>
            <p:spPr>
              <a:xfrm>
                <a:off x="1598569" y="1839326"/>
                <a:ext cx="3506831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nor/>
                      </m:rPr>
                      <a:rPr lang="vi-VN" sz="2400" b="1" spc="-75">
                        <a:solidFill>
                          <a:srgbClr val="000099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  <a:cs typeface="Tahoma" panose="020B0604030504040204" pitchFamily="34" charset="0"/>
                      </a:rPr>
                      <m:t>C</m:t>
                    </m:r>
                    <m:r>
                      <m:rPr>
                        <m:nor/>
                      </m:rPr>
                      <a:rPr lang="en-US" sz="2400" b="1" spc="-75">
                        <a:solidFill>
                          <a:srgbClr val="000099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  <a:cs typeface="Tahoma" panose="020B0604030504040204" pitchFamily="34" charset="0"/>
                      </a:rPr>
                      <m:t>.</m:t>
                    </m:r>
                    <m:r>
                      <a:rPr lang="en-US" sz="2400" i="1" spc="-75">
                        <a:solidFill>
                          <a:srgbClr val="000099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  <a:cs typeface="Tahoma" panose="020B0604030504040204" pitchFamily="34" charset="0"/>
                      </a:rPr>
                      <m:t>   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6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−5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𝑧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−25=0</m:t>
                    </m:r>
                    <m:r>
                      <m:rPr>
                        <m:nor/>
                      </m:rPr>
                      <a:rPr lang="en-GB" sz="2400">
                        <a:latin typeface="Cambria" panose="02040503050406030204" pitchFamily="18" charset="0"/>
                        <a:ea typeface="Cambria" panose="02040503050406030204" pitchFamily="18" charset="0"/>
                      </a:rPr>
                      <m:t>.</m:t>
                    </m:r>
                  </m:oMath>
                </a14:m>
                <a:r>
                  <a:rPr lang="en-GB" sz="2400" b="1" dirty="0">
                    <a:latin typeface="Cambria" panose="02040503050406030204" pitchFamily="18" charset="0"/>
                    <a:ea typeface="Cambria" panose="02040503050406030204" pitchFamily="18" charset="0"/>
                    <a:cs typeface="Tahoma" panose="020B060403050404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54" name="Rectangle 5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98569" y="1839326"/>
                <a:ext cx="3506831" cy="461665"/>
              </a:xfrm>
              <a:prstGeom prst="rect">
                <a:avLst/>
              </a:prstGeom>
              <a:blipFill>
                <a:blip r:embed="rId7"/>
                <a:stretch>
                  <a:fillRect l="-347" b="-21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5" name="Rectangle 54"/>
              <p:cNvSpPr/>
              <p:nvPr/>
            </p:nvSpPr>
            <p:spPr>
              <a:xfrm>
                <a:off x="6020156" y="1836269"/>
                <a:ext cx="3390544" cy="82246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vi-VN" sz="2400" b="1" spc="-75">
                          <a:solidFill>
                            <a:srgbClr val="000099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D</m:t>
                      </m:r>
                      <m:r>
                        <m:rPr>
                          <m:nor/>
                        </m:rPr>
                        <a:rPr lang="en-US" sz="2400" b="1" spc="-75">
                          <a:solidFill>
                            <a:srgbClr val="000099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.</m:t>
                      </m:r>
                      <m:r>
                        <a:rPr lang="en-US" sz="2400" i="1" spc="-75">
                          <a:solidFill>
                            <a:srgbClr val="000099"/>
                          </a:solidFill>
                          <a:latin typeface="Cambria Math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   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6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−5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𝑧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+17=0</m:t>
                      </m:r>
                      <m:r>
                        <m:rPr>
                          <m:nor/>
                        </m:rPr>
                        <a:rPr lang="en-GB" sz="24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vi-VN" sz="2400" dirty="0"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55" name="Rectangle 5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20156" y="1836269"/>
                <a:ext cx="3390544" cy="822469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Picture 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-152401" y="3586250"/>
            <a:ext cx="11859270" cy="465413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-173386" y="4204063"/>
            <a:ext cx="11679585" cy="45836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74546" y="4830122"/>
            <a:ext cx="11117454" cy="593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5662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119" grpId="0"/>
      <p:bldP spid="154" grpId="0" animBg="1"/>
      <p:bldP spid="2" grpId="0"/>
      <p:bldP spid="53" grpId="0"/>
      <p:bldP spid="54" grpId="0"/>
      <p:bldP spid="5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DC47C9CF-D703-4821-9350-38DCDBFAEBCD}"/>
                  </a:ext>
                </a:extLst>
              </p:cNvPr>
              <p:cNvSpPr txBox="1"/>
              <p:nvPr/>
            </p:nvSpPr>
            <p:spPr>
              <a:xfrm>
                <a:off x="6174377" y="76027"/>
                <a:ext cx="6130834" cy="1748236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38100">
                <a:solidFill>
                  <a:srgbClr val="00B0F0"/>
                </a:solidFill>
              </a:ln>
            </p:spPr>
            <p:txBody>
              <a:bodyPr wrap="square">
                <a:spAutoFit/>
              </a:bodyPr>
              <a:lstStyle/>
              <a:p>
                <a:pPr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Trong KG </a:t>
                </a:r>
                <a:r>
                  <a:rPr lang="en-US" sz="1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cho</a:t>
                </a:r>
                <a:r>
                  <a:rPr lang="en-US" sz="1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2 </a:t>
                </a:r>
                <a:r>
                  <a:rPr lang="en-US" sz="1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mp</a:t>
                </a:r>
                <a:r>
                  <a:rPr lang="en-US" sz="1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(P</a:t>
                </a:r>
                <a:r>
                  <a:rPr lang="en-US" sz="1000" baseline="-25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sz="1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), (P</a:t>
                </a:r>
                <a:r>
                  <a:rPr lang="en-US" sz="1000" baseline="-25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sz="1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):</a:t>
                </a:r>
                <a:endParaRPr lang="en-US" sz="10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   </a:t>
                </a:r>
                <a14:m>
                  <m:oMath xmlns:m="http://schemas.openxmlformats.org/officeDocument/2006/math"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(</m:t>
                    </m:r>
                    <m:sSub>
                      <m:sSubPr>
                        <m:ctrlP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𝑃</m:t>
                        </m:r>
                      </m:e>
                      <m:sub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):</m:t>
                    </m:r>
                    <m:sSub>
                      <m:sSubPr>
                        <m:ctrlP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𝐴</m:t>
                        </m:r>
                      </m:e>
                      <m:sub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sSub>
                      <m:sSubPr>
                        <m:ctrlP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𝐵</m:t>
                        </m:r>
                      </m:e>
                      <m:sub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sSub>
                      <m:sSubPr>
                        <m:ctrlP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𝐶</m:t>
                        </m:r>
                      </m:e>
                      <m:sub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𝑧</m:t>
                    </m:r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sSub>
                      <m:sSubPr>
                        <m:ctrlP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𝐷</m:t>
                        </m:r>
                      </m:e>
                      <m:sub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=0</m:t>
                    </m:r>
                  </m:oMath>
                </a14:m>
                <a:endParaRPr lang="en-US" sz="10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   </a:t>
                </a:r>
                <a14:m>
                  <m:oMath xmlns:m="http://schemas.openxmlformats.org/officeDocument/2006/math"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(</m:t>
                    </m:r>
                    <m:sSub>
                      <m:sSubPr>
                        <m:ctrlP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𝑃</m:t>
                        </m:r>
                      </m:e>
                      <m:sub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):</m:t>
                    </m:r>
                    <m:sSub>
                      <m:sSubPr>
                        <m:ctrlP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𝐴</m:t>
                        </m:r>
                      </m:e>
                      <m:sub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sSub>
                      <m:sSubPr>
                        <m:ctrlP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𝐵</m:t>
                        </m:r>
                      </m:e>
                      <m:sub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sSub>
                      <m:sSubPr>
                        <m:ctrlP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𝐶</m:t>
                        </m:r>
                      </m:e>
                      <m:sub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𝑧</m:t>
                    </m:r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sSub>
                      <m:sSubPr>
                        <m:ctrlP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𝐷</m:t>
                        </m:r>
                      </m:e>
                      <m:sub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=0</m:t>
                    </m:r>
                  </m:oMath>
                </a14:m>
                <a:endParaRPr lang="en-US" sz="10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</a:t>
                </a:r>
                <a:r>
                  <a:rPr lang="en-US" sz="1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Hai mặt phẳng </a:t>
                </a:r>
                <a:r>
                  <a:rPr lang="en-US" sz="1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song song </a:t>
                </a:r>
                <a14:m>
                  <m:oMath xmlns:m="http://schemas.openxmlformats.org/officeDocument/2006/math"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(</m:t>
                    </m:r>
                    <m:sSub>
                      <m:sSubPr>
                        <m:ctrlP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𝑃</m:t>
                        </m:r>
                      </m:e>
                      <m:sub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)</m:t>
                    </m:r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Cambria Math" panose="02040503050406030204" pitchFamily="18" charset="0"/>
                      </a:rPr>
                      <m:t>∥</m:t>
                    </m:r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(</m:t>
                    </m:r>
                    <m:sSub>
                      <m:sSubPr>
                        <m:ctrlP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𝑃</m:t>
                        </m:r>
                      </m:e>
                      <m:sub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)⟺</m:t>
                    </m:r>
                    <m:d>
                      <m:dPr>
                        <m:begChr m:val="{"/>
                        <m:endChr m:val=""/>
                        <m:ctrlP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f>
                              <m:fPr>
                                <m:ctrlP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sSub>
                                  <m:sSubPr>
                                    <m:ctrlPr>
                                      <a:rPr lang="en-US" sz="10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0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𝐴</m:t>
                                    </m:r>
                                  </m:e>
                                  <m:sub>
                                    <m:r>
                                      <a:rPr lang="en-US" sz="10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num>
                              <m:den>
                                <m:sSub>
                                  <m:sSubPr>
                                    <m:ctrlPr>
                                      <a:rPr lang="en-US" sz="10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0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𝐴</m:t>
                                    </m:r>
                                  </m:e>
                                  <m:sub>
                                    <m:r>
                                      <a:rPr lang="en-US" sz="10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</m:den>
                            </m:f>
                            <m: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=</m:t>
                            </m:r>
                            <m:f>
                              <m:fPr>
                                <m:ctrlP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sSub>
                                  <m:sSubPr>
                                    <m:ctrlPr>
                                      <a:rPr lang="en-US" sz="10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0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𝐵</m:t>
                                    </m:r>
                                  </m:e>
                                  <m:sub>
                                    <m:r>
                                      <a:rPr lang="en-US" sz="10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num>
                              <m:den>
                                <m:sSub>
                                  <m:sSubPr>
                                    <m:ctrlPr>
                                      <a:rPr lang="en-US" sz="10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0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𝐵</m:t>
                                    </m:r>
                                  </m:e>
                                  <m:sub>
                                    <m:r>
                                      <a:rPr lang="en-US" sz="10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</m:den>
                            </m:f>
                            <m: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=</m:t>
                            </m:r>
                            <m:f>
                              <m:fPr>
                                <m:ctrlP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sSub>
                                  <m:sSubPr>
                                    <m:ctrlPr>
                                      <a:rPr lang="en-US" sz="10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0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𝐶</m:t>
                                    </m:r>
                                  </m:e>
                                  <m:sub>
                                    <m:r>
                                      <a:rPr lang="en-US" sz="10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num>
                              <m:den>
                                <m:sSub>
                                  <m:sSubPr>
                                    <m:ctrlPr>
                                      <a:rPr lang="en-US" sz="10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0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𝐶</m:t>
                                    </m:r>
                                  </m:e>
                                  <m:sub>
                                    <m:r>
                                      <a:rPr lang="en-US" sz="10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</m:den>
                            </m:f>
                          </m:e>
                          <m:e>
                            <m:sSub>
                              <m:sSubPr>
                                <m:ctrlPr>
                                  <a:rPr lang="en-US" sz="1000" b="1" i="1" smtClean="0">
                                    <a:solidFill>
                                      <a:srgbClr val="00B0F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000" b="1" i="1">
                                    <a:solidFill>
                                      <a:srgbClr val="00B0F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𝑫</m:t>
                                </m:r>
                              </m:e>
                              <m:sub>
                                <m:r>
                                  <a:rPr lang="en-US" sz="1000" b="1" i="1">
                                    <a:solidFill>
                                      <a:srgbClr val="00B0F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𝟏</m:t>
                                </m:r>
                              </m:sub>
                            </m:sSub>
                            <m:r>
                              <a:rPr lang="en-US" sz="1000" b="1" i="1">
                                <a:solidFill>
                                  <a:srgbClr val="00B0F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≠</m:t>
                            </m:r>
                            <m:r>
                              <a:rPr lang="en-US" sz="1000" b="1" i="1">
                                <a:solidFill>
                                  <a:srgbClr val="00B0F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𝒌</m:t>
                            </m:r>
                            <m:sSub>
                              <m:sSubPr>
                                <m:ctrlPr>
                                  <a:rPr lang="en-US" sz="1000" b="1" i="1">
                                    <a:solidFill>
                                      <a:srgbClr val="00B0F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000" b="1" i="1">
                                    <a:solidFill>
                                      <a:srgbClr val="00B0F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𝑫</m:t>
                                </m:r>
                              </m:e>
                              <m:sub>
                                <m:r>
                                  <a:rPr lang="en-US" sz="1000" b="1" i="1">
                                    <a:solidFill>
                                      <a:srgbClr val="00B0F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𝟐</m:t>
                                </m:r>
                              </m:sub>
                            </m:sSub>
                          </m:e>
                        </m:eqArr>
                      </m:e>
                    </m:d>
                  </m:oMath>
                </a14:m>
                <a:r>
                  <a:rPr lang="en-US" sz="1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hay </a:t>
                </a:r>
                <a14:m>
                  <m:oMath xmlns:m="http://schemas.openxmlformats.org/officeDocument/2006/math"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Cambria Math" panose="02040503050406030204" pitchFamily="18" charset="0"/>
                      </a:rPr>
                      <m:t>⇔</m:t>
                    </m:r>
                    <m:d>
                      <m:dPr>
                        <m:begChr m:val="{"/>
                        <m:endChr m:val=""/>
                        <m:ctrlP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&amp;(</m:t>
                            </m:r>
                            <m:sSub>
                              <m:sSubPr>
                                <m:ctrlP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𝐴</m:t>
                                </m:r>
                              </m:e>
                              <m:sub>
                                <m: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;</m:t>
                            </m:r>
                            <m:sSub>
                              <m:sSubPr>
                                <m:ctrlP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𝐵</m:t>
                                </m:r>
                              </m:e>
                              <m:sub>
                                <m: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;</m:t>
                            </m:r>
                            <m:sSub>
                              <m:sSubPr>
                                <m:ctrlP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𝐶</m:t>
                                </m:r>
                              </m:e>
                              <m:sub>
                                <m: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)=</m:t>
                            </m:r>
                            <m: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𝑘</m:t>
                            </m:r>
                            <m: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(</m:t>
                            </m:r>
                            <m:sSub>
                              <m:sSubPr>
                                <m:ctrlP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𝐴</m:t>
                                </m:r>
                              </m:e>
                              <m:sub>
                                <m: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;</m:t>
                            </m:r>
                            <m:sSub>
                              <m:sSubPr>
                                <m:ctrlP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𝐵</m:t>
                                </m:r>
                              </m:e>
                              <m:sub>
                                <m: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;</m:t>
                            </m:r>
                            <m:sSub>
                              <m:sSubPr>
                                <m:ctrlP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𝐶</m:t>
                                </m:r>
                              </m:e>
                              <m:sub>
                                <m: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)</m:t>
                            </m:r>
                          </m:e>
                          <m:e>
                            <m: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𝐷</m:t>
                                </m:r>
                              </m:e>
                              <m:sub>
                                <m: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≠</m:t>
                            </m:r>
                            <m: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𝑘</m:t>
                            </m:r>
                            <m:sSub>
                              <m:sSubPr>
                                <m:ctrlP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𝐷</m:t>
                                </m:r>
                              </m:e>
                              <m:sub>
                                <m: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b>
                            </m:sSub>
                          </m:e>
                        </m:eqArr>
                      </m:e>
                    </m:d>
                  </m:oMath>
                </a14:m>
                <a:endParaRPr lang="en-US" sz="10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15000"/>
                  </a:lnSpc>
                </a:pPr>
                <a:r>
                  <a:rPr lang="en-US" sz="1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</a:t>
                </a:r>
                <a:r>
                  <a:rPr lang="en-US" sz="1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0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Hai mặt phẳng </a:t>
                </a:r>
                <a:r>
                  <a:rPr lang="en-US" sz="10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000" b="0" i="0" smtClean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r</m:t>
                    </m:r>
                    <m:r>
                      <a:rPr lang="en-US" sz="1000" b="0" i="1" smtClean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ù</m:t>
                    </m:r>
                    <m:r>
                      <a:rPr lang="en-US" sz="1000" b="0" i="1" smtClean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𝑛𝑔</m:t>
                    </m:r>
                    <m:r>
                      <a:rPr lang="en-US" sz="1000" b="0" i="1" smtClean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sz="1000" b="0" i="1" smtClean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𝑛h𝑎𝑢</m:t>
                    </m:r>
                    <m:d>
                      <m:dPr>
                        <m:ctrlP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sub>
                        </m:sSub>
                      </m:e>
                    </m:d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≡</m:t>
                    </m:r>
                    <m:d>
                      <m:dPr>
                        <m:ctrlP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b>
                        </m:sSub>
                      </m:e>
                    </m:d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⟺</m:t>
                    </m:r>
                    <m:f>
                      <m:fPr>
                        <m:ctrlPr>
                          <a:rPr lang="en-US" sz="1000" i="1" smtClean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1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𝐴</m:t>
                            </m:r>
                          </m:e>
                          <m:sub>
                            <m:r>
                              <a:rPr lang="en-US" sz="1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sz="1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𝐴</m:t>
                            </m:r>
                          </m:e>
                          <m:sub>
                            <m:r>
                              <a:rPr lang="en-US" sz="1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b>
                        </m:sSub>
                      </m:den>
                    </m:f>
                    <m:r>
                      <a:rPr lang="en-US" sz="1000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10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1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𝐵</m:t>
                            </m:r>
                          </m:e>
                          <m:sub>
                            <m:r>
                              <a:rPr lang="en-US" sz="1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sz="1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𝐵</m:t>
                            </m:r>
                          </m:e>
                          <m:sub>
                            <m:r>
                              <a:rPr lang="en-US" sz="1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b>
                        </m:sSub>
                      </m:den>
                    </m:f>
                    <m:r>
                      <a:rPr lang="en-US" sz="1000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10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1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𝐶</m:t>
                            </m:r>
                          </m:e>
                          <m:sub>
                            <m:r>
                              <a:rPr lang="en-US" sz="1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sz="1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𝐶</m:t>
                            </m:r>
                          </m:e>
                          <m:sub>
                            <m:r>
                              <a:rPr lang="en-US" sz="1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b>
                        </m:sSub>
                      </m:den>
                    </m:f>
                    <m:r>
                      <a:rPr lang="en-US" sz="1000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10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1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𝐷</m:t>
                            </m:r>
                          </m:e>
                          <m:sub>
                            <m:r>
                              <a:rPr lang="en-US" sz="1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sz="1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𝐷</m:t>
                            </m:r>
                          </m:e>
                          <m:sub>
                            <m:r>
                              <a:rPr lang="en-US" sz="1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b>
                        </m:sSub>
                      </m:den>
                    </m:f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Cambria Math" panose="02040503050406030204" pitchFamily="18" charset="0"/>
                      </a:rPr>
                      <m:t> </m:t>
                    </m:r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Cambria Math" panose="02040503050406030204" pitchFamily="18" charset="0"/>
                      </a:rPr>
                      <m:t>𝐻𝐴𝑌</m:t>
                    </m:r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Cambria Math" panose="02040503050406030204" pitchFamily="18" charset="0"/>
                      </a:rPr>
                      <m:t>⇔</m:t>
                    </m:r>
                    <m:d>
                      <m:dPr>
                        <m:begChr m:val="{"/>
                        <m:endChr m:val=""/>
                        <m:ctrlP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&amp;(</m:t>
                            </m:r>
                            <m:sSub>
                              <m:sSubPr>
                                <m:ctrlP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𝐴</m:t>
                                </m:r>
                              </m:e>
                              <m:sub>
                                <m: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;</m:t>
                            </m:r>
                            <m:sSub>
                              <m:sSubPr>
                                <m:ctrlP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𝐵</m:t>
                                </m:r>
                              </m:e>
                              <m:sub>
                                <m: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;</m:t>
                            </m:r>
                            <m:sSub>
                              <m:sSubPr>
                                <m:ctrlP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𝐶</m:t>
                                </m:r>
                              </m:e>
                              <m:sub>
                                <m: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)=</m:t>
                            </m:r>
                            <m: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𝑘</m:t>
                            </m:r>
                            <m: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(</m:t>
                            </m:r>
                            <m:sSub>
                              <m:sSubPr>
                                <m:ctrlP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𝐴</m:t>
                                </m:r>
                              </m:e>
                              <m:sub>
                                <m: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;</m:t>
                            </m:r>
                            <m:sSub>
                              <m:sSubPr>
                                <m:ctrlP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𝐵</m:t>
                                </m:r>
                              </m:e>
                              <m:sub>
                                <m: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;</m:t>
                            </m:r>
                            <m:sSub>
                              <m:sSubPr>
                                <m:ctrlP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𝐶</m:t>
                                </m:r>
                              </m:e>
                              <m:sub>
                                <m: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)</m:t>
                            </m:r>
                          </m:e>
                          <m:e>
                            <m: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𝐷</m:t>
                                </m:r>
                              </m:e>
                              <m:sub>
                                <m: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=</m:t>
                            </m:r>
                            <m: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𝑘</m:t>
                            </m:r>
                            <m:sSub>
                              <m:sSubPr>
                                <m:ctrlP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𝐷</m:t>
                                </m:r>
                              </m:e>
                              <m:sub>
                                <m: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b>
                            </m:sSub>
                          </m:e>
                        </m:eqArr>
                      </m:e>
                    </m:d>
                  </m:oMath>
                </a14:m>
                <a:endParaRPr lang="en-US" sz="10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15000"/>
                  </a:lnSpc>
                </a:pPr>
                <a:r>
                  <a:rPr lang="en-US" sz="1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</a:t>
                </a:r>
                <a:r>
                  <a:rPr lang="en-US" sz="1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0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Hai </a:t>
                </a:r>
                <a:r>
                  <a:rPr lang="en-US" sz="1000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mặt</a:t>
                </a:r>
                <a:r>
                  <a:rPr lang="en-US" sz="10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000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phẳng</a:t>
                </a:r>
                <a:r>
                  <a:rPr lang="en-US" sz="10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0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cắt</a:t>
                </a:r>
                <a:r>
                  <a:rPr lang="en-US" sz="10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0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nhau</a:t>
                </a:r>
                <a:r>
                  <a:rPr lang="en-US" sz="10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:(</a:t>
                </a:r>
                <a:r>
                  <a:rPr lang="en-US" sz="1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</a:t>
                </a:r>
                <a:r>
                  <a:rPr lang="en-US" sz="1000" baseline="-25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sz="1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) </a:t>
                </a:r>
                <a:r>
                  <a:rPr lang="en-US" sz="1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cắt</a:t>
                </a:r>
                <a:r>
                  <a:rPr lang="en-US" sz="1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(P</a:t>
                </a:r>
                <a:r>
                  <a:rPr lang="en-US" sz="1000" baseline="-25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sz="1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en-US" sz="1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</a:t>
                </a:r>
                <a:r>
                  <a:rPr lang="en-US" sz="1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(</m:t>
                    </m:r>
                    <m:sSub>
                      <m:sSubPr>
                        <m:ctrlP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𝐴</m:t>
                        </m:r>
                      </m:e>
                      <m:sub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;</m:t>
                    </m:r>
                    <m:sSub>
                      <m:sSubPr>
                        <m:ctrlP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𝐵</m:t>
                        </m:r>
                      </m:e>
                      <m:sub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;</m:t>
                    </m:r>
                    <m:sSub>
                      <m:sSubPr>
                        <m:ctrlP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𝐶</m:t>
                        </m:r>
                      </m:e>
                      <m:sub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)≠</m:t>
                    </m:r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𝑘</m:t>
                    </m:r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(</m:t>
                    </m:r>
                    <m:sSub>
                      <m:sSubPr>
                        <m:ctrlP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𝐴</m:t>
                        </m:r>
                      </m:e>
                      <m:sub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;</m:t>
                    </m:r>
                    <m:sSub>
                      <m:sSubPr>
                        <m:ctrlP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𝐵</m:t>
                        </m:r>
                      </m:e>
                      <m:sub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;</m:t>
                    </m:r>
                    <m:sSub>
                      <m:sSubPr>
                        <m:ctrlP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𝐶</m:t>
                        </m:r>
                      </m:e>
                      <m:sub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endParaRPr lang="en-US" sz="10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DC47C9CF-D703-4821-9350-38DCDBFAEB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74377" y="76027"/>
                <a:ext cx="6130834" cy="1748236"/>
              </a:xfrm>
              <a:prstGeom prst="rect">
                <a:avLst/>
              </a:prstGeom>
              <a:blipFill>
                <a:blip r:embed="rId3"/>
                <a:stretch>
                  <a:fillRect t="-28669" b="-58020"/>
                </a:stretch>
              </a:blipFill>
              <a:ln w="38100">
                <a:solidFill>
                  <a:srgbClr val="00B0F0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7ABA5B1-085E-4668-95FB-2F0294FE3C13}"/>
              </a:ext>
            </a:extLst>
          </p:cNvPr>
          <p:cNvCxnSpPr/>
          <p:nvPr/>
        </p:nvCxnSpPr>
        <p:spPr>
          <a:xfrm>
            <a:off x="322218" y="2159726"/>
            <a:ext cx="11103428" cy="0"/>
          </a:xfrm>
          <a:prstGeom prst="line">
            <a:avLst/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5455FEEB-230A-44DC-A44B-BE62F007FE11}"/>
                  </a:ext>
                </a:extLst>
              </p:cNvPr>
              <p:cNvSpPr txBox="1"/>
              <p:nvPr/>
            </p:nvSpPr>
            <p:spPr>
              <a:xfrm>
                <a:off x="198120" y="140162"/>
                <a:ext cx="6161314" cy="186198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en-US" sz="18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Bài</a:t>
                </a:r>
                <a:r>
                  <a:rPr lang="en-US" sz="1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3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Cho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hai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mp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(P</a:t>
                </a:r>
                <a:r>
                  <a:rPr lang="en-US" sz="1800" baseline="-250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1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)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và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(P</a:t>
                </a:r>
                <a:r>
                  <a:rPr lang="en-US" sz="1800" baseline="-250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2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):</a:t>
                </a:r>
              </a:p>
              <a:p>
                <a:pPr marL="0" marR="0" algn="just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    (P</a:t>
                </a:r>
                <a:r>
                  <a:rPr lang="en-US" sz="1800" baseline="-250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1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): </a:t>
                </a:r>
                <a14:m>
                  <m:oMath xmlns:m="http://schemas.openxmlformats.org/officeDocument/2006/math"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𝑚𝑦</m:t>
                    </m:r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+4</m:t>
                    </m:r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𝑧</m:t>
                    </m:r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𝑚</m:t>
                    </m:r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=0</m:t>
                    </m:r>
                  </m:oMath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indent="457200" algn="just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(P</a:t>
                </a:r>
                <a:r>
                  <a:rPr lang="en-US" sz="1800" baseline="-250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2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): </a:t>
                </a:r>
                <a14:m>
                  <m:oMath xmlns:m="http://schemas.openxmlformats.org/officeDocument/2006/math"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−2</m:t>
                    </m:r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+(</m:t>
                    </m:r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𝑚</m:t>
                    </m:r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+2)</m:t>
                    </m:r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𝑧</m:t>
                    </m:r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−4=0</m:t>
                    </m:r>
                  </m:oMath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Tìm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m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để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(P</a:t>
                </a:r>
                <a:r>
                  <a:rPr lang="en-US" sz="1800" baseline="-250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1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)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và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(P</a:t>
                </a:r>
                <a:r>
                  <a:rPr lang="en-US" sz="1800" baseline="-250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2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):</a:t>
                </a:r>
              </a:p>
              <a:p>
                <a:pPr marL="0" marR="0" algn="just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a) song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song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	  b)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trùng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nhau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	  c)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cắt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nhau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5455FEEB-230A-44DC-A44B-BE62F007FE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8120" y="140162"/>
                <a:ext cx="6161314" cy="1861985"/>
              </a:xfrm>
              <a:prstGeom prst="rect">
                <a:avLst/>
              </a:prstGeom>
              <a:blipFill>
                <a:blip r:embed="rId4"/>
                <a:stretch>
                  <a:fillRect l="-891" t="-1967" b="-45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5B76ED43-6506-4FBC-B13D-639180B76788}"/>
                  </a:ext>
                </a:extLst>
              </p:cNvPr>
              <p:cNvSpPr txBox="1"/>
              <p:nvPr/>
            </p:nvSpPr>
            <p:spPr>
              <a:xfrm>
                <a:off x="322218" y="2495190"/>
                <a:ext cx="10929256" cy="27465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342900" marR="0" lvl="0" indent="-342900" algn="just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  <a:buFont typeface="+mj-lt"/>
                  <a:buAutoNum type="alphaLcPeriod"/>
                </a:pP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Để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mặt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phẳng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sub>
                        </m:sSub>
                      </m:e>
                    </m:d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𝑠𝑜𝑛𝑔</m:t>
                    </m:r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𝑠𝑜𝑛𝑔</m:t>
                    </m:r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</m:t>
                    </m:r>
                    <m:d>
                      <m:dPr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b>
                        </m:sSub>
                      </m:e>
                    </m:d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⟺</m:t>
                    </m:r>
                    <m:f>
                      <m:fPr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</m:t>
                        </m:r>
                      </m:den>
                    </m:f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𝑚</m:t>
                        </m:r>
                      </m:num>
                      <m:den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−2</m:t>
                        </m:r>
                      </m:den>
                    </m:f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𝑚</m:t>
                        </m:r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+2</m:t>
                        </m:r>
                      </m:den>
                    </m:f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≠</m:t>
                    </m:r>
                    <m:f>
                      <m:fPr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𝑚</m:t>
                        </m:r>
                      </m:num>
                      <m:den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−4</m:t>
                        </m:r>
                      </m:den>
                    </m:f>
                  </m:oMath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07000"/>
                  </a:lnSpc>
                  <a:spcBef>
                    <a:spcPts val="600"/>
                  </a:spcBef>
                </a:pPr>
                <a14:m>
                  <m:oMath xmlns:m="http://schemas.openxmlformats.org/officeDocument/2006/math">
                    <m:r>
                      <a:rPr lang="en-US" sz="1800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⟺</m:t>
                    </m:r>
                    <m:d>
                      <m:dPr>
                        <m:begChr m:val="{"/>
                        <m:endChr m:val=""/>
                        <m:ctrlPr>
                          <a:rPr lang="en-US" sz="18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1800" b="1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f>
                              <m:fPr>
                                <m:ctrlP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den>
                            </m:f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=</m:t>
                            </m:r>
                            <m:f>
                              <m:fPr>
                                <m:ctrlP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−</m:t>
                                </m:r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𝑚</m:t>
                                </m:r>
                              </m:num>
                              <m:den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−2</m:t>
                                </m:r>
                              </m:den>
                            </m:f>
                          </m:e>
                          <m:e>
                            <m:f>
                              <m:fPr>
                                <m:ctrlP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den>
                            </m:f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=</m:t>
                            </m:r>
                            <m:f>
                              <m:fPr>
                                <m:ctrlP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4</m:t>
                                </m:r>
                              </m:num>
                              <m:den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𝑚</m:t>
                                </m:r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+2</m:t>
                                </m:r>
                              </m:den>
                            </m:f>
                          </m:e>
                          <m:e>
                            <m:f>
                              <m:fPr>
                                <m:ctrlP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den>
                            </m:f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≠</m:t>
                            </m:r>
                            <m:f>
                              <m:fPr>
                                <m:ctrlP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𝑚</m:t>
                                </m:r>
                              </m:num>
                              <m:den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−4</m:t>
                                </m:r>
                              </m:den>
                            </m:f>
                          </m:e>
                        </m:eqArr>
                      </m:e>
                    </m:d>
                  </m:oMath>
                </a14:m>
                <a:r>
                  <a:rPr lang="en-US" b="1" dirty="0"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b="1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⟺</m:t>
                    </m:r>
                    <m:d>
                      <m:dPr>
                        <m:begChr m:val="{"/>
                        <m:endChr m:val=""/>
                        <m:ctrlPr>
                          <a:rPr lang="en-US" b="1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b="1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𝑚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=2</m:t>
                            </m:r>
                          </m:e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𝑚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+2=4⟺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𝑚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=2</m:t>
                            </m:r>
                          </m:e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𝑚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≠−4</m:t>
                            </m:r>
                          </m:e>
                        </m:eqArr>
                      </m:e>
                    </m:d>
                  </m:oMath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Vậy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mặt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phẳng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sub>
                        </m:sSub>
                      </m:e>
                    </m:d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𝑠𝑜𝑛𝑔</m:t>
                    </m:r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𝑠𝑜𝑛𝑔</m:t>
                    </m:r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</m:t>
                    </m:r>
                    <m:d>
                      <m:dPr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b>
                        </m:sSub>
                      </m:e>
                    </m:d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⟺</m:t>
                    </m:r>
                    <m:d>
                      <m:dPr>
                        <m:begChr m:val="{"/>
                        <m:endChr m:val=""/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𝑚</m:t>
                            </m:r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=2</m:t>
                            </m:r>
                          </m:e>
                          <m:e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𝑚</m:t>
                            </m:r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≠4</m:t>
                            </m:r>
                          </m:e>
                        </m:eqArr>
                      </m:e>
                    </m:d>
                  </m:oMath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5B76ED43-6506-4FBC-B13D-639180B7678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2218" y="2495190"/>
                <a:ext cx="10929256" cy="2746586"/>
              </a:xfrm>
              <a:prstGeom prst="rect">
                <a:avLst/>
              </a:prstGeom>
              <a:blipFill>
                <a:blip r:embed="rId5"/>
                <a:stretch>
                  <a:fillRect l="-50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65023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DC47C9CF-D703-4821-9350-38DCDBFAEBCD}"/>
                  </a:ext>
                </a:extLst>
              </p:cNvPr>
              <p:cNvSpPr txBox="1"/>
              <p:nvPr/>
            </p:nvSpPr>
            <p:spPr>
              <a:xfrm>
                <a:off x="6174377" y="76027"/>
                <a:ext cx="6130834" cy="1748236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38100">
                <a:solidFill>
                  <a:srgbClr val="00B0F0"/>
                </a:solidFill>
              </a:ln>
            </p:spPr>
            <p:txBody>
              <a:bodyPr wrap="square">
                <a:spAutoFit/>
              </a:bodyPr>
              <a:lstStyle/>
              <a:p>
                <a:pPr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Trong KG </a:t>
                </a:r>
                <a:r>
                  <a:rPr lang="en-US" sz="1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cho</a:t>
                </a:r>
                <a:r>
                  <a:rPr lang="en-US" sz="1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2 </a:t>
                </a:r>
                <a:r>
                  <a:rPr lang="en-US" sz="1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mp</a:t>
                </a:r>
                <a:r>
                  <a:rPr lang="en-US" sz="1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(P</a:t>
                </a:r>
                <a:r>
                  <a:rPr lang="en-US" sz="1000" baseline="-25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sz="1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), (P</a:t>
                </a:r>
                <a:r>
                  <a:rPr lang="en-US" sz="1000" baseline="-25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sz="1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):</a:t>
                </a:r>
                <a:endParaRPr lang="en-US" sz="10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   </a:t>
                </a:r>
                <a14:m>
                  <m:oMath xmlns:m="http://schemas.openxmlformats.org/officeDocument/2006/math"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(</m:t>
                    </m:r>
                    <m:sSub>
                      <m:sSubPr>
                        <m:ctrlP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𝑃</m:t>
                        </m:r>
                      </m:e>
                      <m:sub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):</m:t>
                    </m:r>
                    <m:sSub>
                      <m:sSubPr>
                        <m:ctrlP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𝐴</m:t>
                        </m:r>
                      </m:e>
                      <m:sub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sSub>
                      <m:sSubPr>
                        <m:ctrlP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𝐵</m:t>
                        </m:r>
                      </m:e>
                      <m:sub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sSub>
                      <m:sSubPr>
                        <m:ctrlP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𝐶</m:t>
                        </m:r>
                      </m:e>
                      <m:sub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𝑧</m:t>
                    </m:r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sSub>
                      <m:sSubPr>
                        <m:ctrlP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𝐷</m:t>
                        </m:r>
                      </m:e>
                      <m:sub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=0</m:t>
                    </m:r>
                  </m:oMath>
                </a14:m>
                <a:endParaRPr lang="en-US" sz="10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   </a:t>
                </a:r>
                <a14:m>
                  <m:oMath xmlns:m="http://schemas.openxmlformats.org/officeDocument/2006/math"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(</m:t>
                    </m:r>
                    <m:sSub>
                      <m:sSubPr>
                        <m:ctrlP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𝑃</m:t>
                        </m:r>
                      </m:e>
                      <m:sub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):</m:t>
                    </m:r>
                    <m:sSub>
                      <m:sSubPr>
                        <m:ctrlP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𝐴</m:t>
                        </m:r>
                      </m:e>
                      <m:sub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sSub>
                      <m:sSubPr>
                        <m:ctrlP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𝐵</m:t>
                        </m:r>
                      </m:e>
                      <m:sub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sSub>
                      <m:sSubPr>
                        <m:ctrlP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𝐶</m:t>
                        </m:r>
                      </m:e>
                      <m:sub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𝑧</m:t>
                    </m:r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sSub>
                      <m:sSubPr>
                        <m:ctrlP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𝐷</m:t>
                        </m:r>
                      </m:e>
                      <m:sub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=0</m:t>
                    </m:r>
                  </m:oMath>
                </a14:m>
                <a:endParaRPr lang="en-US" sz="10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</a:t>
                </a:r>
                <a:r>
                  <a:rPr lang="en-US" sz="1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Hai mặt phẳng </a:t>
                </a:r>
                <a:r>
                  <a:rPr lang="en-US" sz="1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song song </a:t>
                </a:r>
                <a14:m>
                  <m:oMath xmlns:m="http://schemas.openxmlformats.org/officeDocument/2006/math"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(</m:t>
                    </m:r>
                    <m:sSub>
                      <m:sSubPr>
                        <m:ctrlP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𝑃</m:t>
                        </m:r>
                      </m:e>
                      <m:sub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)</m:t>
                    </m:r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Cambria Math" panose="02040503050406030204" pitchFamily="18" charset="0"/>
                      </a:rPr>
                      <m:t>∥</m:t>
                    </m:r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(</m:t>
                    </m:r>
                    <m:sSub>
                      <m:sSubPr>
                        <m:ctrlP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𝑃</m:t>
                        </m:r>
                      </m:e>
                      <m:sub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)⟺</m:t>
                    </m:r>
                    <m:d>
                      <m:dPr>
                        <m:begChr m:val="{"/>
                        <m:endChr m:val=""/>
                        <m:ctrlP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f>
                              <m:fPr>
                                <m:ctrlP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sSub>
                                  <m:sSubPr>
                                    <m:ctrlPr>
                                      <a:rPr lang="en-US" sz="10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0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𝐴</m:t>
                                    </m:r>
                                  </m:e>
                                  <m:sub>
                                    <m:r>
                                      <a:rPr lang="en-US" sz="10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num>
                              <m:den>
                                <m:sSub>
                                  <m:sSubPr>
                                    <m:ctrlPr>
                                      <a:rPr lang="en-US" sz="10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0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𝐴</m:t>
                                    </m:r>
                                  </m:e>
                                  <m:sub>
                                    <m:r>
                                      <a:rPr lang="en-US" sz="10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</m:den>
                            </m:f>
                            <m: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=</m:t>
                            </m:r>
                            <m:f>
                              <m:fPr>
                                <m:ctrlP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sSub>
                                  <m:sSubPr>
                                    <m:ctrlPr>
                                      <a:rPr lang="en-US" sz="10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0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𝐵</m:t>
                                    </m:r>
                                  </m:e>
                                  <m:sub>
                                    <m:r>
                                      <a:rPr lang="en-US" sz="10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num>
                              <m:den>
                                <m:sSub>
                                  <m:sSubPr>
                                    <m:ctrlPr>
                                      <a:rPr lang="en-US" sz="10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0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𝐵</m:t>
                                    </m:r>
                                  </m:e>
                                  <m:sub>
                                    <m:r>
                                      <a:rPr lang="en-US" sz="10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</m:den>
                            </m:f>
                            <m: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=</m:t>
                            </m:r>
                            <m:f>
                              <m:fPr>
                                <m:ctrlP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sSub>
                                  <m:sSubPr>
                                    <m:ctrlPr>
                                      <a:rPr lang="en-US" sz="10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0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𝐶</m:t>
                                    </m:r>
                                  </m:e>
                                  <m:sub>
                                    <m:r>
                                      <a:rPr lang="en-US" sz="10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num>
                              <m:den>
                                <m:sSub>
                                  <m:sSubPr>
                                    <m:ctrlPr>
                                      <a:rPr lang="en-US" sz="10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0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𝐶</m:t>
                                    </m:r>
                                  </m:e>
                                  <m:sub>
                                    <m:r>
                                      <a:rPr lang="en-US" sz="10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</m:den>
                            </m:f>
                          </m:e>
                          <m:e>
                            <m:sSub>
                              <m:sSubPr>
                                <m:ctrlPr>
                                  <a:rPr lang="en-US" sz="1000" b="1" i="1" smtClean="0">
                                    <a:solidFill>
                                      <a:srgbClr val="00B0F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000" b="1" i="1">
                                    <a:solidFill>
                                      <a:srgbClr val="00B0F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𝑫</m:t>
                                </m:r>
                              </m:e>
                              <m:sub>
                                <m:r>
                                  <a:rPr lang="en-US" sz="1000" b="1" i="1">
                                    <a:solidFill>
                                      <a:srgbClr val="00B0F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𝟏</m:t>
                                </m:r>
                              </m:sub>
                            </m:sSub>
                            <m:r>
                              <a:rPr lang="en-US" sz="1000" b="1" i="1">
                                <a:solidFill>
                                  <a:srgbClr val="00B0F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≠</m:t>
                            </m:r>
                            <m:r>
                              <a:rPr lang="en-US" sz="1000" b="1" i="1">
                                <a:solidFill>
                                  <a:srgbClr val="00B0F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𝒌</m:t>
                            </m:r>
                            <m:sSub>
                              <m:sSubPr>
                                <m:ctrlPr>
                                  <a:rPr lang="en-US" sz="1000" b="1" i="1">
                                    <a:solidFill>
                                      <a:srgbClr val="00B0F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000" b="1" i="1">
                                    <a:solidFill>
                                      <a:srgbClr val="00B0F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𝑫</m:t>
                                </m:r>
                              </m:e>
                              <m:sub>
                                <m:r>
                                  <a:rPr lang="en-US" sz="1000" b="1" i="1">
                                    <a:solidFill>
                                      <a:srgbClr val="00B0F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𝟐</m:t>
                                </m:r>
                              </m:sub>
                            </m:sSub>
                          </m:e>
                        </m:eqArr>
                      </m:e>
                    </m:d>
                  </m:oMath>
                </a14:m>
                <a:r>
                  <a:rPr lang="en-US" sz="1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hay </a:t>
                </a:r>
                <a14:m>
                  <m:oMath xmlns:m="http://schemas.openxmlformats.org/officeDocument/2006/math"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Cambria Math" panose="02040503050406030204" pitchFamily="18" charset="0"/>
                      </a:rPr>
                      <m:t>⇔</m:t>
                    </m:r>
                    <m:d>
                      <m:dPr>
                        <m:begChr m:val="{"/>
                        <m:endChr m:val=""/>
                        <m:ctrlP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&amp;(</m:t>
                            </m:r>
                            <m:sSub>
                              <m:sSubPr>
                                <m:ctrlP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𝐴</m:t>
                                </m:r>
                              </m:e>
                              <m:sub>
                                <m: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;</m:t>
                            </m:r>
                            <m:sSub>
                              <m:sSubPr>
                                <m:ctrlP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𝐵</m:t>
                                </m:r>
                              </m:e>
                              <m:sub>
                                <m: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;</m:t>
                            </m:r>
                            <m:sSub>
                              <m:sSubPr>
                                <m:ctrlP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𝐶</m:t>
                                </m:r>
                              </m:e>
                              <m:sub>
                                <m: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)=</m:t>
                            </m:r>
                            <m: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𝑘</m:t>
                            </m:r>
                            <m: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(</m:t>
                            </m:r>
                            <m:sSub>
                              <m:sSubPr>
                                <m:ctrlP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𝐴</m:t>
                                </m:r>
                              </m:e>
                              <m:sub>
                                <m: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;</m:t>
                            </m:r>
                            <m:sSub>
                              <m:sSubPr>
                                <m:ctrlP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𝐵</m:t>
                                </m:r>
                              </m:e>
                              <m:sub>
                                <m: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;</m:t>
                            </m:r>
                            <m:sSub>
                              <m:sSubPr>
                                <m:ctrlP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𝐶</m:t>
                                </m:r>
                              </m:e>
                              <m:sub>
                                <m: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)</m:t>
                            </m:r>
                          </m:e>
                          <m:e>
                            <m: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𝐷</m:t>
                                </m:r>
                              </m:e>
                              <m:sub>
                                <m: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≠</m:t>
                            </m:r>
                            <m: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𝑘</m:t>
                            </m:r>
                            <m:sSub>
                              <m:sSubPr>
                                <m:ctrlP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𝐷</m:t>
                                </m:r>
                              </m:e>
                              <m:sub>
                                <m: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b>
                            </m:sSub>
                          </m:e>
                        </m:eqArr>
                      </m:e>
                    </m:d>
                  </m:oMath>
                </a14:m>
                <a:endParaRPr lang="en-US" sz="10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15000"/>
                  </a:lnSpc>
                </a:pPr>
                <a:r>
                  <a:rPr lang="en-US" sz="1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</a:t>
                </a:r>
                <a:r>
                  <a:rPr lang="en-US" sz="1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0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Hai mặt phẳng </a:t>
                </a:r>
                <a:r>
                  <a:rPr lang="en-US" sz="10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000" b="0" i="0" smtClean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r</m:t>
                    </m:r>
                    <m:r>
                      <a:rPr lang="en-US" sz="1000" b="0" i="1" smtClean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ù</m:t>
                    </m:r>
                    <m:r>
                      <a:rPr lang="en-US" sz="1000" b="0" i="1" smtClean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𝑛𝑔</m:t>
                    </m:r>
                    <m:r>
                      <a:rPr lang="en-US" sz="1000" b="0" i="1" smtClean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sz="1000" b="0" i="1" smtClean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𝑛h𝑎𝑢</m:t>
                    </m:r>
                    <m:d>
                      <m:dPr>
                        <m:ctrlP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sub>
                        </m:sSub>
                      </m:e>
                    </m:d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≡</m:t>
                    </m:r>
                    <m:d>
                      <m:dPr>
                        <m:ctrlP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b>
                        </m:sSub>
                      </m:e>
                    </m:d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⟺</m:t>
                    </m:r>
                    <m:f>
                      <m:fPr>
                        <m:ctrlPr>
                          <a:rPr lang="en-US" sz="1000" i="1" smtClean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1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𝐴</m:t>
                            </m:r>
                          </m:e>
                          <m:sub>
                            <m:r>
                              <a:rPr lang="en-US" sz="1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sz="1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𝐴</m:t>
                            </m:r>
                          </m:e>
                          <m:sub>
                            <m:r>
                              <a:rPr lang="en-US" sz="1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b>
                        </m:sSub>
                      </m:den>
                    </m:f>
                    <m:r>
                      <a:rPr lang="en-US" sz="1000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10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1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𝐵</m:t>
                            </m:r>
                          </m:e>
                          <m:sub>
                            <m:r>
                              <a:rPr lang="en-US" sz="1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sz="1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𝐵</m:t>
                            </m:r>
                          </m:e>
                          <m:sub>
                            <m:r>
                              <a:rPr lang="en-US" sz="1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b>
                        </m:sSub>
                      </m:den>
                    </m:f>
                    <m:r>
                      <a:rPr lang="en-US" sz="1000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10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1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𝐶</m:t>
                            </m:r>
                          </m:e>
                          <m:sub>
                            <m:r>
                              <a:rPr lang="en-US" sz="1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sz="1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𝐶</m:t>
                            </m:r>
                          </m:e>
                          <m:sub>
                            <m:r>
                              <a:rPr lang="en-US" sz="1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b>
                        </m:sSub>
                      </m:den>
                    </m:f>
                    <m:r>
                      <a:rPr lang="en-US" sz="1000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10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1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𝐷</m:t>
                            </m:r>
                          </m:e>
                          <m:sub>
                            <m:r>
                              <a:rPr lang="en-US" sz="1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sz="1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𝐷</m:t>
                            </m:r>
                          </m:e>
                          <m:sub>
                            <m:r>
                              <a:rPr lang="en-US" sz="1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b>
                        </m:sSub>
                      </m:den>
                    </m:f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Cambria Math" panose="02040503050406030204" pitchFamily="18" charset="0"/>
                      </a:rPr>
                      <m:t> </m:t>
                    </m:r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Cambria Math" panose="02040503050406030204" pitchFamily="18" charset="0"/>
                      </a:rPr>
                      <m:t>𝐻𝐴𝑌</m:t>
                    </m:r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Cambria Math" panose="02040503050406030204" pitchFamily="18" charset="0"/>
                      </a:rPr>
                      <m:t>⇔</m:t>
                    </m:r>
                    <m:d>
                      <m:dPr>
                        <m:begChr m:val="{"/>
                        <m:endChr m:val=""/>
                        <m:ctrlP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&amp;(</m:t>
                            </m:r>
                            <m:sSub>
                              <m:sSubPr>
                                <m:ctrlP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𝐴</m:t>
                                </m:r>
                              </m:e>
                              <m:sub>
                                <m: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;</m:t>
                            </m:r>
                            <m:sSub>
                              <m:sSubPr>
                                <m:ctrlP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𝐵</m:t>
                                </m:r>
                              </m:e>
                              <m:sub>
                                <m: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;</m:t>
                            </m:r>
                            <m:sSub>
                              <m:sSubPr>
                                <m:ctrlP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𝐶</m:t>
                                </m:r>
                              </m:e>
                              <m:sub>
                                <m: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)=</m:t>
                            </m:r>
                            <m: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𝑘</m:t>
                            </m:r>
                            <m: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(</m:t>
                            </m:r>
                            <m:sSub>
                              <m:sSubPr>
                                <m:ctrlP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𝐴</m:t>
                                </m:r>
                              </m:e>
                              <m:sub>
                                <m: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;</m:t>
                            </m:r>
                            <m:sSub>
                              <m:sSubPr>
                                <m:ctrlP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𝐵</m:t>
                                </m:r>
                              </m:e>
                              <m:sub>
                                <m: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;</m:t>
                            </m:r>
                            <m:sSub>
                              <m:sSubPr>
                                <m:ctrlP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𝐶</m:t>
                                </m:r>
                              </m:e>
                              <m:sub>
                                <m: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)</m:t>
                            </m:r>
                          </m:e>
                          <m:e>
                            <m: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𝐷</m:t>
                                </m:r>
                              </m:e>
                              <m:sub>
                                <m: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=</m:t>
                            </m:r>
                            <m: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𝑘</m:t>
                            </m:r>
                            <m:sSub>
                              <m:sSubPr>
                                <m:ctrlP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𝐷</m:t>
                                </m:r>
                              </m:e>
                              <m:sub>
                                <m: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b>
                            </m:sSub>
                          </m:e>
                        </m:eqArr>
                      </m:e>
                    </m:d>
                  </m:oMath>
                </a14:m>
                <a:endParaRPr lang="en-US" sz="10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15000"/>
                  </a:lnSpc>
                </a:pPr>
                <a:r>
                  <a:rPr lang="en-US" sz="1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</a:t>
                </a:r>
                <a:r>
                  <a:rPr lang="en-US" sz="1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0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Hai </a:t>
                </a:r>
                <a:r>
                  <a:rPr lang="en-US" sz="1000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mặt</a:t>
                </a:r>
                <a:r>
                  <a:rPr lang="en-US" sz="10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000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phẳng</a:t>
                </a:r>
                <a:r>
                  <a:rPr lang="en-US" sz="10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0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cắt</a:t>
                </a:r>
                <a:r>
                  <a:rPr lang="en-US" sz="10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0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nhau</a:t>
                </a:r>
                <a:r>
                  <a:rPr lang="en-US" sz="10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:(</a:t>
                </a:r>
                <a:r>
                  <a:rPr lang="en-US" sz="1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</a:t>
                </a:r>
                <a:r>
                  <a:rPr lang="en-US" sz="1000" baseline="-25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sz="1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) </a:t>
                </a:r>
                <a:r>
                  <a:rPr lang="en-US" sz="1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cắt</a:t>
                </a:r>
                <a:r>
                  <a:rPr lang="en-US" sz="1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(P</a:t>
                </a:r>
                <a:r>
                  <a:rPr lang="en-US" sz="1000" baseline="-25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sz="1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en-US" sz="1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</a:t>
                </a:r>
                <a:r>
                  <a:rPr lang="en-US" sz="1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(</m:t>
                    </m:r>
                    <m:sSub>
                      <m:sSubPr>
                        <m:ctrlP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𝐴</m:t>
                        </m:r>
                      </m:e>
                      <m:sub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;</m:t>
                    </m:r>
                    <m:sSub>
                      <m:sSubPr>
                        <m:ctrlP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𝐵</m:t>
                        </m:r>
                      </m:e>
                      <m:sub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;</m:t>
                    </m:r>
                    <m:sSub>
                      <m:sSubPr>
                        <m:ctrlP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𝐶</m:t>
                        </m:r>
                      </m:e>
                      <m:sub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)≠</m:t>
                    </m:r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𝑘</m:t>
                    </m:r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(</m:t>
                    </m:r>
                    <m:sSub>
                      <m:sSubPr>
                        <m:ctrlP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𝐴</m:t>
                        </m:r>
                      </m:e>
                      <m:sub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;</m:t>
                    </m:r>
                    <m:sSub>
                      <m:sSubPr>
                        <m:ctrlP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𝐵</m:t>
                        </m:r>
                      </m:e>
                      <m:sub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;</m:t>
                    </m:r>
                    <m:sSub>
                      <m:sSubPr>
                        <m:ctrlP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𝐶</m:t>
                        </m:r>
                      </m:e>
                      <m:sub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endParaRPr lang="en-US" sz="10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DC47C9CF-D703-4821-9350-38DCDBFAEB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74377" y="76027"/>
                <a:ext cx="6130834" cy="1748236"/>
              </a:xfrm>
              <a:prstGeom prst="rect">
                <a:avLst/>
              </a:prstGeom>
              <a:blipFill>
                <a:blip r:embed="rId3"/>
                <a:stretch>
                  <a:fillRect t="-28669" b="-58020"/>
                </a:stretch>
              </a:blipFill>
              <a:ln w="38100">
                <a:solidFill>
                  <a:srgbClr val="00B0F0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7ABA5B1-085E-4668-95FB-2F0294FE3C13}"/>
              </a:ext>
            </a:extLst>
          </p:cNvPr>
          <p:cNvCxnSpPr/>
          <p:nvPr/>
        </p:nvCxnSpPr>
        <p:spPr>
          <a:xfrm>
            <a:off x="322218" y="2159726"/>
            <a:ext cx="11103428" cy="0"/>
          </a:xfrm>
          <a:prstGeom prst="line">
            <a:avLst/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5455FEEB-230A-44DC-A44B-BE62F007FE11}"/>
                  </a:ext>
                </a:extLst>
              </p:cNvPr>
              <p:cNvSpPr txBox="1"/>
              <p:nvPr/>
            </p:nvSpPr>
            <p:spPr>
              <a:xfrm>
                <a:off x="198120" y="140162"/>
                <a:ext cx="6161314" cy="186198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en-US" sz="18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Bài</a:t>
                </a:r>
                <a:r>
                  <a:rPr lang="en-US" sz="1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4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Cho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hai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mp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(P</a:t>
                </a:r>
                <a:r>
                  <a:rPr lang="en-US" sz="1800" baseline="-250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1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)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và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(P</a:t>
                </a:r>
                <a:r>
                  <a:rPr lang="en-US" sz="1800" baseline="-250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2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):</a:t>
                </a:r>
              </a:p>
              <a:p>
                <a:pPr marL="0" marR="0" algn="just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    (P</a:t>
                </a:r>
                <a:r>
                  <a:rPr lang="en-US" sz="1800" baseline="-250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1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): </a:t>
                </a:r>
                <a14:m>
                  <m:oMath xmlns:m="http://schemas.openxmlformats.org/officeDocument/2006/math"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𝑚𝑦</m:t>
                    </m:r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+4</m:t>
                    </m:r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𝑧</m:t>
                    </m:r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𝑚</m:t>
                    </m:r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=0</m:t>
                    </m:r>
                  </m:oMath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indent="457200" algn="just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(P</a:t>
                </a:r>
                <a:r>
                  <a:rPr lang="en-US" sz="1800" baseline="-250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2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): </a:t>
                </a:r>
                <a14:m>
                  <m:oMath xmlns:m="http://schemas.openxmlformats.org/officeDocument/2006/math"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−2</m:t>
                    </m:r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+(</m:t>
                    </m:r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𝑚</m:t>
                    </m:r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+2)</m:t>
                    </m:r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𝑧</m:t>
                    </m:r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−4=0</m:t>
                    </m:r>
                  </m:oMath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Tìm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m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để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(P</a:t>
                </a:r>
                <a:r>
                  <a:rPr lang="en-US" sz="1800" baseline="-250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1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)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và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(P</a:t>
                </a:r>
                <a:r>
                  <a:rPr lang="en-US" sz="1800" baseline="-250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2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):</a:t>
                </a:r>
              </a:p>
              <a:p>
                <a:pPr marL="0" marR="0" algn="just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a) song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song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	  b)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trùng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nhau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	  c)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cắt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nhau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5455FEEB-230A-44DC-A44B-BE62F007FE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8120" y="140162"/>
                <a:ext cx="6161314" cy="1861985"/>
              </a:xfrm>
              <a:prstGeom prst="rect">
                <a:avLst/>
              </a:prstGeom>
              <a:blipFill>
                <a:blip r:embed="rId4"/>
                <a:stretch>
                  <a:fillRect l="-891" t="-1967" b="-45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61C8FE13-3443-480E-8073-7F42FDC30900}"/>
                  </a:ext>
                </a:extLst>
              </p:cNvPr>
              <p:cNvSpPr txBox="1"/>
              <p:nvPr/>
            </p:nvSpPr>
            <p:spPr>
              <a:xfrm>
                <a:off x="198120" y="2495190"/>
                <a:ext cx="6161314" cy="27465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R="0" lvl="0" algn="just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b.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Để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mặt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phẳng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sub>
                        </m:sSub>
                      </m:e>
                    </m:d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𝑡𝑟</m:t>
                    </m:r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ù</m:t>
                    </m:r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𝑛𝑔</m:t>
                    </m:r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</m:t>
                    </m:r>
                    <m:d>
                      <m:dPr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b>
                        </m:sSub>
                      </m:e>
                    </m:d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⟺</m:t>
                    </m:r>
                    <m:f>
                      <m:fPr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</m:t>
                        </m:r>
                      </m:den>
                    </m:f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𝑚</m:t>
                        </m:r>
                      </m:num>
                      <m:den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−2</m:t>
                        </m:r>
                      </m:den>
                    </m:f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𝑚</m:t>
                        </m:r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+2</m:t>
                        </m:r>
                      </m:den>
                    </m:f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𝑚</m:t>
                        </m:r>
                      </m:num>
                      <m:den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−4</m:t>
                        </m:r>
                      </m:den>
                    </m:f>
                  </m:oMath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07000"/>
                  </a:lnSpc>
                  <a:spcBef>
                    <a:spcPts val="600"/>
                  </a:spcBef>
                </a:pPr>
                <a14:m>
                  <m:oMath xmlns:m="http://schemas.openxmlformats.org/officeDocument/2006/math">
                    <m:r>
                      <a:rPr lang="en-US" sz="1800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⟺</m:t>
                    </m:r>
                    <m:d>
                      <m:dPr>
                        <m:begChr m:val="{"/>
                        <m:endChr m:val=""/>
                        <m:ctrlPr>
                          <a:rPr lang="en-US" sz="18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1800" b="1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f>
                              <m:fPr>
                                <m:ctrlP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den>
                            </m:f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=</m:t>
                            </m:r>
                            <m:f>
                              <m:fPr>
                                <m:ctrlP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−</m:t>
                                </m:r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𝑚</m:t>
                                </m:r>
                              </m:num>
                              <m:den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−2</m:t>
                                </m:r>
                              </m:den>
                            </m:f>
                          </m:e>
                          <m:e>
                            <m:f>
                              <m:fPr>
                                <m:ctrlP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den>
                            </m:f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=</m:t>
                            </m:r>
                            <m:f>
                              <m:fPr>
                                <m:ctrlP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4</m:t>
                                </m:r>
                              </m:num>
                              <m:den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𝑚</m:t>
                                </m:r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+2</m:t>
                                </m:r>
                              </m:den>
                            </m:f>
                          </m:e>
                          <m:e>
                            <m:f>
                              <m:fPr>
                                <m:ctrlP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den>
                            </m:f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=</m:t>
                            </m:r>
                            <m:f>
                              <m:fPr>
                                <m:ctrlP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𝑚</m:t>
                                </m:r>
                              </m:num>
                              <m:den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−4</m:t>
                                </m:r>
                              </m:den>
                            </m:f>
                          </m:e>
                        </m:eqArr>
                      </m:e>
                    </m:d>
                  </m:oMath>
                </a14:m>
                <a:r>
                  <a:rPr lang="en-US" b="1" dirty="0"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b="1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⟺</m:t>
                    </m:r>
                    <m:d>
                      <m:dPr>
                        <m:begChr m:val="{"/>
                        <m:endChr m:val=""/>
                        <m:ctrlPr>
                          <a:rPr lang="en-US" b="1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b="1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𝑚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=2</m:t>
                            </m:r>
                          </m:e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𝑚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+2=4⟺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𝑚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=2</m:t>
                            </m:r>
                          </m:e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𝑚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=−4</m:t>
                            </m:r>
                          </m:e>
                        </m:eqArr>
                      </m:e>
                    </m:d>
                  </m:oMath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Vậy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mặt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phẳng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sub>
                        </m:sSub>
                      </m:e>
                    </m:d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𝑡𝑟</m:t>
                    </m:r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ù</m:t>
                    </m:r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𝑛𝑔</m:t>
                    </m:r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</m:t>
                    </m:r>
                    <m:d>
                      <m:dPr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b>
                        </m:sSub>
                      </m:e>
                    </m:d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⟺</m:t>
                    </m:r>
                    <m:d>
                      <m:dPr>
                        <m:begChr m:val="{"/>
                        <m:endChr m:val=""/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𝑚</m:t>
                            </m:r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=2</m:t>
                            </m:r>
                          </m:e>
                          <m:e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𝑚</m:t>
                            </m:r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=−4</m:t>
                            </m:r>
                          </m:e>
                        </m:eqArr>
                      </m:e>
                    </m:d>
                  </m:oMath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61C8FE13-3443-480E-8073-7F42FDC3090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8120" y="2495190"/>
                <a:ext cx="6161314" cy="2746586"/>
              </a:xfrm>
              <a:prstGeom prst="rect">
                <a:avLst/>
              </a:prstGeom>
              <a:blipFill>
                <a:blip r:embed="rId5"/>
                <a:stretch>
                  <a:fillRect l="-8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98122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DC47C9CF-D703-4821-9350-38DCDBFAEBCD}"/>
                  </a:ext>
                </a:extLst>
              </p:cNvPr>
              <p:cNvSpPr txBox="1"/>
              <p:nvPr/>
            </p:nvSpPr>
            <p:spPr>
              <a:xfrm>
                <a:off x="6174377" y="76027"/>
                <a:ext cx="6130834" cy="1748236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38100">
                <a:solidFill>
                  <a:srgbClr val="00B0F0"/>
                </a:solidFill>
              </a:ln>
            </p:spPr>
            <p:txBody>
              <a:bodyPr wrap="square">
                <a:spAutoFit/>
              </a:bodyPr>
              <a:lstStyle/>
              <a:p>
                <a:pPr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Trong KG </a:t>
                </a:r>
                <a:r>
                  <a:rPr lang="en-US" sz="1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cho</a:t>
                </a:r>
                <a:r>
                  <a:rPr lang="en-US" sz="1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2 </a:t>
                </a:r>
                <a:r>
                  <a:rPr lang="en-US" sz="1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mp</a:t>
                </a:r>
                <a:r>
                  <a:rPr lang="en-US" sz="1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(P</a:t>
                </a:r>
                <a:r>
                  <a:rPr lang="en-US" sz="1000" baseline="-25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sz="1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), (P</a:t>
                </a:r>
                <a:r>
                  <a:rPr lang="en-US" sz="1000" baseline="-25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sz="1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):</a:t>
                </a:r>
                <a:endParaRPr lang="en-US" sz="10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   </a:t>
                </a:r>
                <a14:m>
                  <m:oMath xmlns:m="http://schemas.openxmlformats.org/officeDocument/2006/math"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(</m:t>
                    </m:r>
                    <m:sSub>
                      <m:sSubPr>
                        <m:ctrlP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𝑃</m:t>
                        </m:r>
                      </m:e>
                      <m:sub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):</m:t>
                    </m:r>
                    <m:sSub>
                      <m:sSubPr>
                        <m:ctrlP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𝐴</m:t>
                        </m:r>
                      </m:e>
                      <m:sub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sSub>
                      <m:sSubPr>
                        <m:ctrlP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𝐵</m:t>
                        </m:r>
                      </m:e>
                      <m:sub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sSub>
                      <m:sSubPr>
                        <m:ctrlP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𝐶</m:t>
                        </m:r>
                      </m:e>
                      <m:sub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𝑧</m:t>
                    </m:r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sSub>
                      <m:sSubPr>
                        <m:ctrlP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𝐷</m:t>
                        </m:r>
                      </m:e>
                      <m:sub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=0</m:t>
                    </m:r>
                  </m:oMath>
                </a14:m>
                <a:endParaRPr lang="en-US" sz="10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   </a:t>
                </a:r>
                <a14:m>
                  <m:oMath xmlns:m="http://schemas.openxmlformats.org/officeDocument/2006/math"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(</m:t>
                    </m:r>
                    <m:sSub>
                      <m:sSubPr>
                        <m:ctrlP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𝑃</m:t>
                        </m:r>
                      </m:e>
                      <m:sub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):</m:t>
                    </m:r>
                    <m:sSub>
                      <m:sSubPr>
                        <m:ctrlP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𝐴</m:t>
                        </m:r>
                      </m:e>
                      <m:sub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sSub>
                      <m:sSubPr>
                        <m:ctrlP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𝐵</m:t>
                        </m:r>
                      </m:e>
                      <m:sub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sSub>
                      <m:sSubPr>
                        <m:ctrlP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𝐶</m:t>
                        </m:r>
                      </m:e>
                      <m:sub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𝑧</m:t>
                    </m:r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sSub>
                      <m:sSubPr>
                        <m:ctrlP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𝐷</m:t>
                        </m:r>
                      </m:e>
                      <m:sub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=0</m:t>
                    </m:r>
                  </m:oMath>
                </a14:m>
                <a:endParaRPr lang="en-US" sz="10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</a:t>
                </a:r>
                <a:r>
                  <a:rPr lang="en-US" sz="1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Hai mặt phẳng </a:t>
                </a:r>
                <a:r>
                  <a:rPr lang="en-US" sz="1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song song </a:t>
                </a:r>
                <a14:m>
                  <m:oMath xmlns:m="http://schemas.openxmlformats.org/officeDocument/2006/math"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(</m:t>
                    </m:r>
                    <m:sSub>
                      <m:sSubPr>
                        <m:ctrlP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𝑃</m:t>
                        </m:r>
                      </m:e>
                      <m:sub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)</m:t>
                    </m:r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Cambria Math" panose="02040503050406030204" pitchFamily="18" charset="0"/>
                      </a:rPr>
                      <m:t>∥</m:t>
                    </m:r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(</m:t>
                    </m:r>
                    <m:sSub>
                      <m:sSubPr>
                        <m:ctrlP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𝑃</m:t>
                        </m:r>
                      </m:e>
                      <m:sub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)⟺</m:t>
                    </m:r>
                    <m:d>
                      <m:dPr>
                        <m:begChr m:val="{"/>
                        <m:endChr m:val=""/>
                        <m:ctrlP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f>
                              <m:fPr>
                                <m:ctrlP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sSub>
                                  <m:sSubPr>
                                    <m:ctrlPr>
                                      <a:rPr lang="en-US" sz="10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0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𝐴</m:t>
                                    </m:r>
                                  </m:e>
                                  <m:sub>
                                    <m:r>
                                      <a:rPr lang="en-US" sz="10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num>
                              <m:den>
                                <m:sSub>
                                  <m:sSubPr>
                                    <m:ctrlPr>
                                      <a:rPr lang="en-US" sz="10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0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𝐴</m:t>
                                    </m:r>
                                  </m:e>
                                  <m:sub>
                                    <m:r>
                                      <a:rPr lang="en-US" sz="10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</m:den>
                            </m:f>
                            <m: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=</m:t>
                            </m:r>
                            <m:f>
                              <m:fPr>
                                <m:ctrlP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sSub>
                                  <m:sSubPr>
                                    <m:ctrlPr>
                                      <a:rPr lang="en-US" sz="10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0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𝐵</m:t>
                                    </m:r>
                                  </m:e>
                                  <m:sub>
                                    <m:r>
                                      <a:rPr lang="en-US" sz="10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num>
                              <m:den>
                                <m:sSub>
                                  <m:sSubPr>
                                    <m:ctrlPr>
                                      <a:rPr lang="en-US" sz="10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0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𝐵</m:t>
                                    </m:r>
                                  </m:e>
                                  <m:sub>
                                    <m:r>
                                      <a:rPr lang="en-US" sz="10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</m:den>
                            </m:f>
                            <m: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=</m:t>
                            </m:r>
                            <m:f>
                              <m:fPr>
                                <m:ctrlP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sSub>
                                  <m:sSubPr>
                                    <m:ctrlPr>
                                      <a:rPr lang="en-US" sz="10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0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𝐶</m:t>
                                    </m:r>
                                  </m:e>
                                  <m:sub>
                                    <m:r>
                                      <a:rPr lang="en-US" sz="10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num>
                              <m:den>
                                <m:sSub>
                                  <m:sSubPr>
                                    <m:ctrlPr>
                                      <a:rPr lang="en-US" sz="10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0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𝐶</m:t>
                                    </m:r>
                                  </m:e>
                                  <m:sub>
                                    <m:r>
                                      <a:rPr lang="en-US" sz="10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</m:den>
                            </m:f>
                          </m:e>
                          <m:e>
                            <m:sSub>
                              <m:sSubPr>
                                <m:ctrlPr>
                                  <a:rPr lang="en-US" sz="1000" b="1" i="1" smtClean="0">
                                    <a:solidFill>
                                      <a:srgbClr val="00B0F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000" b="1" i="1">
                                    <a:solidFill>
                                      <a:srgbClr val="00B0F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𝑫</m:t>
                                </m:r>
                              </m:e>
                              <m:sub>
                                <m:r>
                                  <a:rPr lang="en-US" sz="1000" b="1" i="1">
                                    <a:solidFill>
                                      <a:srgbClr val="00B0F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𝟏</m:t>
                                </m:r>
                              </m:sub>
                            </m:sSub>
                            <m:r>
                              <a:rPr lang="en-US" sz="1000" b="1" i="1">
                                <a:solidFill>
                                  <a:srgbClr val="00B0F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≠</m:t>
                            </m:r>
                            <m:r>
                              <a:rPr lang="en-US" sz="1000" b="1" i="1">
                                <a:solidFill>
                                  <a:srgbClr val="00B0F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𝒌</m:t>
                            </m:r>
                            <m:sSub>
                              <m:sSubPr>
                                <m:ctrlPr>
                                  <a:rPr lang="en-US" sz="1000" b="1" i="1">
                                    <a:solidFill>
                                      <a:srgbClr val="00B0F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000" b="1" i="1">
                                    <a:solidFill>
                                      <a:srgbClr val="00B0F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𝑫</m:t>
                                </m:r>
                              </m:e>
                              <m:sub>
                                <m:r>
                                  <a:rPr lang="en-US" sz="1000" b="1" i="1">
                                    <a:solidFill>
                                      <a:srgbClr val="00B0F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𝟐</m:t>
                                </m:r>
                              </m:sub>
                            </m:sSub>
                          </m:e>
                        </m:eqArr>
                      </m:e>
                    </m:d>
                  </m:oMath>
                </a14:m>
                <a:r>
                  <a:rPr lang="en-US" sz="1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hay </a:t>
                </a:r>
                <a14:m>
                  <m:oMath xmlns:m="http://schemas.openxmlformats.org/officeDocument/2006/math"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Cambria Math" panose="02040503050406030204" pitchFamily="18" charset="0"/>
                      </a:rPr>
                      <m:t>⇔</m:t>
                    </m:r>
                    <m:d>
                      <m:dPr>
                        <m:begChr m:val="{"/>
                        <m:endChr m:val=""/>
                        <m:ctrlP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&amp;(</m:t>
                            </m:r>
                            <m:sSub>
                              <m:sSubPr>
                                <m:ctrlP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𝐴</m:t>
                                </m:r>
                              </m:e>
                              <m:sub>
                                <m: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;</m:t>
                            </m:r>
                            <m:sSub>
                              <m:sSubPr>
                                <m:ctrlP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𝐵</m:t>
                                </m:r>
                              </m:e>
                              <m:sub>
                                <m: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;</m:t>
                            </m:r>
                            <m:sSub>
                              <m:sSubPr>
                                <m:ctrlP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𝐶</m:t>
                                </m:r>
                              </m:e>
                              <m:sub>
                                <m: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)=</m:t>
                            </m:r>
                            <m: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𝑘</m:t>
                            </m:r>
                            <m: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(</m:t>
                            </m:r>
                            <m:sSub>
                              <m:sSubPr>
                                <m:ctrlP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𝐴</m:t>
                                </m:r>
                              </m:e>
                              <m:sub>
                                <m: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;</m:t>
                            </m:r>
                            <m:sSub>
                              <m:sSubPr>
                                <m:ctrlP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𝐵</m:t>
                                </m:r>
                              </m:e>
                              <m:sub>
                                <m: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;</m:t>
                            </m:r>
                            <m:sSub>
                              <m:sSubPr>
                                <m:ctrlP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𝐶</m:t>
                                </m:r>
                              </m:e>
                              <m:sub>
                                <m: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)</m:t>
                            </m:r>
                          </m:e>
                          <m:e>
                            <m: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𝐷</m:t>
                                </m:r>
                              </m:e>
                              <m:sub>
                                <m: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≠</m:t>
                            </m:r>
                            <m: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𝑘</m:t>
                            </m:r>
                            <m:sSub>
                              <m:sSubPr>
                                <m:ctrlP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𝐷</m:t>
                                </m:r>
                              </m:e>
                              <m:sub>
                                <m: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b>
                            </m:sSub>
                          </m:e>
                        </m:eqArr>
                      </m:e>
                    </m:d>
                  </m:oMath>
                </a14:m>
                <a:endParaRPr lang="en-US" sz="10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15000"/>
                  </a:lnSpc>
                </a:pPr>
                <a:r>
                  <a:rPr lang="en-US" sz="1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</a:t>
                </a:r>
                <a:r>
                  <a:rPr lang="en-US" sz="1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0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Hai mặt phẳng </a:t>
                </a:r>
                <a:r>
                  <a:rPr lang="en-US" sz="10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000" b="0" i="0" smtClean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r</m:t>
                    </m:r>
                    <m:r>
                      <a:rPr lang="en-US" sz="1000" b="0" i="1" smtClean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ù</m:t>
                    </m:r>
                    <m:r>
                      <a:rPr lang="en-US" sz="1000" b="0" i="1" smtClean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𝑛𝑔</m:t>
                    </m:r>
                    <m:r>
                      <a:rPr lang="en-US" sz="1000" b="0" i="1" smtClean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sz="1000" b="0" i="1" smtClean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𝑛h𝑎𝑢</m:t>
                    </m:r>
                    <m:d>
                      <m:dPr>
                        <m:ctrlP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sub>
                        </m:sSub>
                      </m:e>
                    </m:d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≡</m:t>
                    </m:r>
                    <m:d>
                      <m:dPr>
                        <m:ctrlP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b>
                        </m:sSub>
                      </m:e>
                    </m:d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⟺</m:t>
                    </m:r>
                    <m:f>
                      <m:fPr>
                        <m:ctrlPr>
                          <a:rPr lang="en-US" sz="1000" i="1" smtClean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1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𝐴</m:t>
                            </m:r>
                          </m:e>
                          <m:sub>
                            <m:r>
                              <a:rPr lang="en-US" sz="1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sz="1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𝐴</m:t>
                            </m:r>
                          </m:e>
                          <m:sub>
                            <m:r>
                              <a:rPr lang="en-US" sz="1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b>
                        </m:sSub>
                      </m:den>
                    </m:f>
                    <m:r>
                      <a:rPr lang="en-US" sz="1000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10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1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𝐵</m:t>
                            </m:r>
                          </m:e>
                          <m:sub>
                            <m:r>
                              <a:rPr lang="en-US" sz="1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sz="1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𝐵</m:t>
                            </m:r>
                          </m:e>
                          <m:sub>
                            <m:r>
                              <a:rPr lang="en-US" sz="1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b>
                        </m:sSub>
                      </m:den>
                    </m:f>
                    <m:r>
                      <a:rPr lang="en-US" sz="1000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10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1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𝐶</m:t>
                            </m:r>
                          </m:e>
                          <m:sub>
                            <m:r>
                              <a:rPr lang="en-US" sz="1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sz="1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𝐶</m:t>
                            </m:r>
                          </m:e>
                          <m:sub>
                            <m:r>
                              <a:rPr lang="en-US" sz="1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b>
                        </m:sSub>
                      </m:den>
                    </m:f>
                    <m:r>
                      <a:rPr lang="en-US" sz="1000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10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1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𝐷</m:t>
                            </m:r>
                          </m:e>
                          <m:sub>
                            <m:r>
                              <a:rPr lang="en-US" sz="1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sz="1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𝐷</m:t>
                            </m:r>
                          </m:e>
                          <m:sub>
                            <m:r>
                              <a:rPr lang="en-US" sz="1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b>
                        </m:sSub>
                      </m:den>
                    </m:f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Cambria Math" panose="02040503050406030204" pitchFamily="18" charset="0"/>
                      </a:rPr>
                      <m:t> </m:t>
                    </m:r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Cambria Math" panose="02040503050406030204" pitchFamily="18" charset="0"/>
                      </a:rPr>
                      <m:t>𝐻𝐴𝑌</m:t>
                    </m:r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Cambria Math" panose="02040503050406030204" pitchFamily="18" charset="0"/>
                      </a:rPr>
                      <m:t>⇔</m:t>
                    </m:r>
                    <m:d>
                      <m:dPr>
                        <m:begChr m:val="{"/>
                        <m:endChr m:val=""/>
                        <m:ctrlP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&amp;(</m:t>
                            </m:r>
                            <m:sSub>
                              <m:sSubPr>
                                <m:ctrlP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𝐴</m:t>
                                </m:r>
                              </m:e>
                              <m:sub>
                                <m: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;</m:t>
                            </m:r>
                            <m:sSub>
                              <m:sSubPr>
                                <m:ctrlP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𝐵</m:t>
                                </m:r>
                              </m:e>
                              <m:sub>
                                <m: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;</m:t>
                            </m:r>
                            <m:sSub>
                              <m:sSubPr>
                                <m:ctrlP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𝐶</m:t>
                                </m:r>
                              </m:e>
                              <m:sub>
                                <m: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)=</m:t>
                            </m:r>
                            <m: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𝑘</m:t>
                            </m:r>
                            <m: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(</m:t>
                            </m:r>
                            <m:sSub>
                              <m:sSubPr>
                                <m:ctrlP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𝐴</m:t>
                                </m:r>
                              </m:e>
                              <m:sub>
                                <m: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;</m:t>
                            </m:r>
                            <m:sSub>
                              <m:sSubPr>
                                <m:ctrlP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𝐵</m:t>
                                </m:r>
                              </m:e>
                              <m:sub>
                                <m: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;</m:t>
                            </m:r>
                            <m:sSub>
                              <m:sSubPr>
                                <m:ctrlP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𝐶</m:t>
                                </m:r>
                              </m:e>
                              <m:sub>
                                <m: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)</m:t>
                            </m:r>
                          </m:e>
                          <m:e>
                            <m: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𝐷</m:t>
                                </m:r>
                              </m:e>
                              <m:sub>
                                <m: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=</m:t>
                            </m:r>
                            <m:r>
                              <a:rPr lang="en-US" sz="1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𝑘</m:t>
                            </m:r>
                            <m:sSub>
                              <m:sSubPr>
                                <m:ctrlP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𝐷</m:t>
                                </m:r>
                              </m:e>
                              <m:sub>
                                <m:r>
                                  <a:rPr lang="en-US" sz="1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b>
                            </m:sSub>
                          </m:e>
                        </m:eqArr>
                      </m:e>
                    </m:d>
                  </m:oMath>
                </a14:m>
                <a:endParaRPr lang="en-US" sz="10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15000"/>
                  </a:lnSpc>
                </a:pPr>
                <a:r>
                  <a:rPr lang="en-US" sz="1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</a:t>
                </a:r>
                <a:r>
                  <a:rPr lang="en-US" sz="1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0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Hai </a:t>
                </a:r>
                <a:r>
                  <a:rPr lang="en-US" sz="1000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mặt</a:t>
                </a:r>
                <a:r>
                  <a:rPr lang="en-US" sz="10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000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phẳng</a:t>
                </a:r>
                <a:r>
                  <a:rPr lang="en-US" sz="10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0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cắt</a:t>
                </a:r>
                <a:r>
                  <a:rPr lang="en-US" sz="10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0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nhau</a:t>
                </a:r>
                <a:r>
                  <a:rPr lang="en-US" sz="10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:(</a:t>
                </a:r>
                <a:r>
                  <a:rPr lang="en-US" sz="1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</a:t>
                </a:r>
                <a:r>
                  <a:rPr lang="en-US" sz="1000" baseline="-25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sz="1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) </a:t>
                </a:r>
                <a:r>
                  <a:rPr lang="en-US" sz="1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cắt</a:t>
                </a:r>
                <a:r>
                  <a:rPr lang="en-US" sz="1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(P</a:t>
                </a:r>
                <a:r>
                  <a:rPr lang="en-US" sz="1000" baseline="-25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sz="1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en-US" sz="1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</a:t>
                </a:r>
                <a:r>
                  <a:rPr lang="en-US" sz="1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(</m:t>
                    </m:r>
                    <m:sSub>
                      <m:sSubPr>
                        <m:ctrlP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𝐴</m:t>
                        </m:r>
                      </m:e>
                      <m:sub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;</m:t>
                    </m:r>
                    <m:sSub>
                      <m:sSubPr>
                        <m:ctrlP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𝐵</m:t>
                        </m:r>
                      </m:e>
                      <m:sub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;</m:t>
                    </m:r>
                    <m:sSub>
                      <m:sSubPr>
                        <m:ctrlP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𝐶</m:t>
                        </m:r>
                      </m:e>
                      <m:sub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)≠</m:t>
                    </m:r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𝑘</m:t>
                    </m:r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(</m:t>
                    </m:r>
                    <m:sSub>
                      <m:sSubPr>
                        <m:ctrlP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𝐴</m:t>
                        </m:r>
                      </m:e>
                      <m:sub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;</m:t>
                    </m:r>
                    <m:sSub>
                      <m:sSubPr>
                        <m:ctrlP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𝐵</m:t>
                        </m:r>
                      </m:e>
                      <m:sub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;</m:t>
                    </m:r>
                    <m:sSub>
                      <m:sSubPr>
                        <m:ctrlP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𝐶</m:t>
                        </m:r>
                      </m:e>
                      <m:sub>
                        <m:r>
                          <a:rPr lang="en-US" sz="1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r>
                      <a:rPr lang="en-US" sz="1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endParaRPr lang="en-US" sz="10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DC47C9CF-D703-4821-9350-38DCDBFAEB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74377" y="76027"/>
                <a:ext cx="6130834" cy="1748236"/>
              </a:xfrm>
              <a:prstGeom prst="rect">
                <a:avLst/>
              </a:prstGeom>
              <a:blipFill>
                <a:blip r:embed="rId3"/>
                <a:stretch>
                  <a:fillRect t="-28669" b="-58020"/>
                </a:stretch>
              </a:blipFill>
              <a:ln w="38100">
                <a:solidFill>
                  <a:srgbClr val="00B0F0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7ABA5B1-085E-4668-95FB-2F0294FE3C13}"/>
              </a:ext>
            </a:extLst>
          </p:cNvPr>
          <p:cNvCxnSpPr/>
          <p:nvPr/>
        </p:nvCxnSpPr>
        <p:spPr>
          <a:xfrm>
            <a:off x="322218" y="2159726"/>
            <a:ext cx="11103428" cy="0"/>
          </a:xfrm>
          <a:prstGeom prst="line">
            <a:avLst/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5455FEEB-230A-44DC-A44B-BE62F007FE11}"/>
                  </a:ext>
                </a:extLst>
              </p:cNvPr>
              <p:cNvSpPr txBox="1"/>
              <p:nvPr/>
            </p:nvSpPr>
            <p:spPr>
              <a:xfrm>
                <a:off x="198120" y="140162"/>
                <a:ext cx="6161314" cy="186198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en-US" sz="18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Bài</a:t>
                </a:r>
                <a:r>
                  <a:rPr lang="en-US" sz="1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5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Cho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hai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mp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(P</a:t>
                </a:r>
                <a:r>
                  <a:rPr lang="en-US" sz="1800" baseline="-250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1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)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và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(P</a:t>
                </a:r>
                <a:r>
                  <a:rPr lang="en-US" sz="1800" baseline="-250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2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):</a:t>
                </a:r>
              </a:p>
              <a:p>
                <a:pPr marL="0" marR="0" algn="just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    (P</a:t>
                </a:r>
                <a:r>
                  <a:rPr lang="en-US" sz="1800" baseline="-250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1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): </a:t>
                </a:r>
                <a14:m>
                  <m:oMath xmlns:m="http://schemas.openxmlformats.org/officeDocument/2006/math"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𝑚𝑦</m:t>
                    </m:r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+4</m:t>
                    </m:r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𝑧</m:t>
                    </m:r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𝑚</m:t>
                    </m:r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=0</m:t>
                    </m:r>
                  </m:oMath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indent="457200" algn="just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(P</a:t>
                </a:r>
                <a:r>
                  <a:rPr lang="en-US" sz="1800" baseline="-250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2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): </a:t>
                </a:r>
                <a14:m>
                  <m:oMath xmlns:m="http://schemas.openxmlformats.org/officeDocument/2006/math"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−2</m:t>
                    </m:r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+(</m:t>
                    </m:r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𝑚</m:t>
                    </m:r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+2)</m:t>
                    </m:r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𝑧</m:t>
                    </m:r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−4=0</m:t>
                    </m:r>
                  </m:oMath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Tìm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m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để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(P</a:t>
                </a:r>
                <a:r>
                  <a:rPr lang="en-US" sz="1800" baseline="-250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1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)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và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(P</a:t>
                </a:r>
                <a:r>
                  <a:rPr lang="en-US" sz="1800" baseline="-250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2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):</a:t>
                </a:r>
              </a:p>
              <a:p>
                <a:pPr marL="0" marR="0" algn="just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a) song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song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	  b)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trùng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nhau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	  c)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cắt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nhau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5455FEEB-230A-44DC-A44B-BE62F007FE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8120" y="140162"/>
                <a:ext cx="6161314" cy="1861985"/>
              </a:xfrm>
              <a:prstGeom prst="rect">
                <a:avLst/>
              </a:prstGeom>
              <a:blipFill>
                <a:blip r:embed="rId4"/>
                <a:stretch>
                  <a:fillRect l="-891" t="-1967" b="-45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1AB43276-99D3-4043-AD14-7AA8531BE930}"/>
                  </a:ext>
                </a:extLst>
              </p:cNvPr>
              <p:cNvSpPr txBox="1"/>
              <p:nvPr/>
            </p:nvSpPr>
            <p:spPr>
              <a:xfrm>
                <a:off x="424543" y="2495190"/>
                <a:ext cx="6161314" cy="257506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c.Để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mặt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phẳng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sub>
                        </m:sSub>
                      </m:e>
                    </m:d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𝑐</m:t>
                    </m:r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ắ</m:t>
                    </m:r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𝑡</m:t>
                    </m:r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</m:t>
                    </m:r>
                    <m:d>
                      <m:dPr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b>
                        </m:sSub>
                      </m:e>
                    </m:d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⟺</m:t>
                    </m:r>
                    <m:f>
                      <m:fPr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</m:t>
                        </m:r>
                      </m:den>
                    </m:f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≠</m:t>
                    </m:r>
                    <m:f>
                      <m:fPr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𝑚</m:t>
                        </m:r>
                      </m:num>
                      <m:den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−2</m:t>
                        </m:r>
                      </m:den>
                    </m:f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≠</m:t>
                    </m:r>
                    <m:f>
                      <m:fPr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𝑚</m:t>
                        </m:r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+2</m:t>
                        </m:r>
                      </m:den>
                    </m:f>
                  </m:oMath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⟺</m:t>
                      </m:r>
                      <m:d>
                        <m:dPr>
                          <m:begChr m:val="{"/>
                          <m:endChr m:val=""/>
                          <m:ctrlPr>
                            <a:rPr lang="en-US" sz="1800" b="1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sz="18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eqArrPr>
                            <m:e>
                              <m:f>
                                <m:fPr>
                                  <m:ctrlP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1</m:t>
                                  </m:r>
                                </m:den>
                              </m:f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≠</m:t>
                              </m:r>
                              <m:f>
                                <m:fPr>
                                  <m:ctrlP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−</m:t>
                                  </m:r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𝑚</m:t>
                                  </m:r>
                                </m:num>
                                <m:den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−2</m:t>
                                  </m:r>
                                </m:den>
                              </m:f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⟺</m:t>
                              </m:r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𝑚</m:t>
                              </m:r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≠2</m:t>
                              </m:r>
                            </m:e>
                            <m:e>
                              <m:f>
                                <m:fPr>
                                  <m:ctrlP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1</m:t>
                                  </m:r>
                                </m:den>
                              </m:f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≠</m:t>
                              </m:r>
                              <m:f>
                                <m:fPr>
                                  <m:ctrlP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𝑚</m:t>
                                  </m:r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+2</m:t>
                                  </m:r>
                                </m:den>
                              </m:f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⟺</m:t>
                              </m:r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𝑚</m:t>
                              </m:r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≠2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Vậy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mặt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phẳng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sub>
                        </m:sSub>
                      </m:e>
                    </m:d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𝑐</m:t>
                    </m:r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ắ</m:t>
                    </m:r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𝑡</m:t>
                    </m:r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</m:t>
                    </m:r>
                    <m:d>
                      <m:dPr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b>
                        </m:sSub>
                      </m:e>
                    </m:d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⟺</m:t>
                    </m:r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𝑚</m:t>
                    </m:r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≠2</m:t>
                    </m:r>
                  </m:oMath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en-US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</a:t>
                </a: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1AB43276-99D3-4043-AD14-7AA8531BE93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4543" y="2495190"/>
                <a:ext cx="6161314" cy="2575064"/>
              </a:xfrm>
              <a:prstGeom prst="rect">
                <a:avLst/>
              </a:prstGeom>
              <a:blipFill>
                <a:blip r:embed="rId5"/>
                <a:stretch>
                  <a:fillRect l="-8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63895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7ABA5B1-085E-4668-95FB-2F0294FE3C13}"/>
              </a:ext>
            </a:extLst>
          </p:cNvPr>
          <p:cNvCxnSpPr/>
          <p:nvPr/>
        </p:nvCxnSpPr>
        <p:spPr>
          <a:xfrm>
            <a:off x="424543" y="1463040"/>
            <a:ext cx="11103428" cy="0"/>
          </a:xfrm>
          <a:prstGeom prst="line">
            <a:avLst/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A1B90A7A-AAEF-41A6-9CAD-2F818DC32972}"/>
                  </a:ext>
                </a:extLst>
              </p:cNvPr>
              <p:cNvSpPr txBox="1"/>
              <p:nvPr/>
            </p:nvSpPr>
            <p:spPr>
              <a:xfrm>
                <a:off x="424543" y="892183"/>
                <a:ext cx="10678886" cy="39068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8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Bài</a:t>
                </a:r>
                <a:r>
                  <a:rPr lang="en-US" sz="1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1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Viết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mặt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(P)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đi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qua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điểm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M(3; –2; 5)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song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song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với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mp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(Q): </a:t>
                </a:r>
                <a14:m>
                  <m:oMath xmlns:m="http://schemas.openxmlformats.org/officeDocument/2006/math">
                    <m:r>
                      <a:rPr lang="en-US" sz="1800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𝟐</m:t>
                    </m:r>
                    <m:r>
                      <a:rPr lang="en-US" sz="1800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𝒙</m:t>
                    </m:r>
                    <m:r>
                      <a:rPr lang="en-US" sz="1800" b="1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sz="1800" b="1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𝟒</m:t>
                    </m:r>
                    <m:r>
                      <a:rPr lang="en-US" sz="1800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𝒚</m:t>
                    </m:r>
                    <m:r>
                      <a:rPr lang="en-US" sz="1800" b="1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en-US" sz="1800" b="1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𝟕</m:t>
                    </m:r>
                    <m:r>
                      <a:rPr lang="en-US" sz="1800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𝒛</m:t>
                    </m:r>
                    <m:r>
                      <a:rPr lang="en-US" sz="1800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sz="1800" b="1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𝟏</m:t>
                    </m:r>
                    <m:r>
                      <a:rPr lang="en-US" sz="1800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1800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𝟎</m:t>
                    </m:r>
                  </m:oMath>
                </a14:m>
                <a:r>
                  <a:rPr lang="en-US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US" sz="1400" b="1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A1B90A7A-AAEF-41A6-9CAD-2F818DC3297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4543" y="892183"/>
                <a:ext cx="10678886" cy="390684"/>
              </a:xfrm>
              <a:prstGeom prst="rect">
                <a:avLst/>
              </a:prstGeom>
              <a:blipFill>
                <a:blip r:embed="rId3"/>
                <a:stretch>
                  <a:fillRect l="-514" t="-3125" b="-2343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>
            <a:extLst>
              <a:ext uri="{FF2B5EF4-FFF2-40B4-BE49-F238E27FC236}">
                <a16:creationId xmlns:a16="http://schemas.microsoft.com/office/drawing/2014/main" id="{1CDE9ED7-556B-42C5-850B-3B8CD2A83F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29140" y="1642926"/>
            <a:ext cx="5038725" cy="245745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9F0D3A2-3B15-4CA3-ACEB-84B779FAE7B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76257" y="4361497"/>
            <a:ext cx="5610225" cy="206692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A25AC710-BD99-41E6-9BDD-A79DB0156534}"/>
                  </a:ext>
                </a:extLst>
              </p:cNvPr>
              <p:cNvSpPr txBox="1"/>
              <p:nvPr/>
            </p:nvSpPr>
            <p:spPr>
              <a:xfrm>
                <a:off x="322217" y="1792475"/>
                <a:ext cx="6096000" cy="327653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</a:p>
              <a:p>
                <a:pPr marL="285750" marR="0" indent="-285750" algn="just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  <a:buFont typeface="Arial" panose="020B0604020202020204" pitchFamily="34" charset="0"/>
                  <a:buChar char="•"/>
                </a:pP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Vì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(P) // (Q)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nên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(P)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có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VTPT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𝑛</m:t>
                        </m:r>
                      </m:e>
                    </m:acc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=(2;</m:t>
                    </m:r>
                    <m:r>
                      <a:rPr lang="en-US" sz="18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4;−7</m:t>
                    </m:r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.</a:t>
                </a:r>
              </a:p>
              <a:p>
                <a:pPr marL="285750" marR="0" indent="-285750" algn="just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  <a:buFont typeface="Arial" panose="020B0604020202020204" pitchFamily="34" charset="0"/>
                  <a:buChar char="•"/>
                </a:pP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mặt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phẳng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(P)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1800" i="1" smtClean="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1800" i="1" smtClean="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sz="1800" b="0" i="1" smtClean="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đ</m:t>
                            </m:r>
                            <m:r>
                              <a:rPr lang="en-US" sz="1800" b="0" i="1" smtClean="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𝑖</m:t>
                            </m:r>
                            <m:r>
                              <a:rPr lang="en-US" sz="1800" b="0" i="1" smtClean="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a:rPr lang="en-US" sz="1800" b="0" i="1" smtClean="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𝑞𝑢𝑎</m:t>
                            </m:r>
                            <m:r>
                              <a:rPr lang="en-US" sz="1800" b="0" i="1" smtClean="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a:rPr lang="en-US" sz="1800" b="0" i="1" smtClean="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𝑀</m:t>
                            </m:r>
                            <m:r>
                              <a:rPr lang="en-US" sz="1800" b="0" i="1" smtClean="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(3;−2;5)</m:t>
                            </m:r>
                          </m:e>
                          <m:e>
                            <m:r>
                              <a:rPr lang="en-US" sz="1800" b="0" i="1" smtClean="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𝑐</m:t>
                            </m:r>
                            <m:r>
                              <a:rPr lang="en-US" sz="1800" b="0" i="1" smtClean="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ó </m:t>
                            </m:r>
                            <m:r>
                              <a:rPr lang="en-US" sz="1800" b="0" i="1" smtClean="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𝑉𝑇𝑃𝑇</m:t>
                            </m:r>
                            <m:r>
                              <a:rPr lang="en-US" sz="1800" b="0" i="1" smtClean="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acc>
                              <m:accPr>
                                <m:chr m:val="⃗"/>
                                <m:ctrlPr>
                                  <a:rPr lang="en-US" sz="1800" b="0" i="1" smtClean="0">
                                    <a:effectLst/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1800" b="0" i="1" smtClean="0">
                                    <a:effectLst/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𝑛</m:t>
                                </m:r>
                              </m:e>
                            </m:acc>
                            <m:r>
                              <a:rPr lang="en-US" sz="1800" b="0" i="1" smtClean="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=(2;4;−7)</m:t>
                            </m:r>
                          </m:e>
                        </m:eqArr>
                      </m:e>
                    </m:d>
                  </m:oMath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07000"/>
                  </a:lnSpc>
                  <a:spcBef>
                    <a:spcPts val="600"/>
                  </a:spcBef>
                </a:pP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</a:t>
                </a:r>
                <a14:m>
                  <m:oMath xmlns:m="http://schemas.openxmlformats.org/officeDocument/2006/math">
                    <m:r>
                      <a:rPr lang="en-US" sz="180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𝐴</m:t>
                    </m:r>
                    <m:d>
                      <m:dPr>
                        <m:ctrlPr>
                          <a:rPr lang="en-US" sz="18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18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en-US" sz="18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sz="18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8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18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0</m:t>
                            </m:r>
                          </m:sub>
                        </m:sSub>
                      </m:e>
                    </m:d>
                    <m:r>
                      <a:rPr lang="en-US" sz="18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sz="18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𝐵</m:t>
                    </m:r>
                    <m:d>
                      <m:dPr>
                        <m:ctrlPr>
                          <a:rPr lang="en-US" sz="18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18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  <m:r>
                          <a:rPr lang="en-US" sz="18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sz="18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8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en-US" sz="18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0</m:t>
                            </m:r>
                          </m:sub>
                        </m:sSub>
                      </m:e>
                    </m:d>
                    <m:r>
                      <a:rPr lang="en-US" sz="18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sz="18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𝐶</m:t>
                    </m:r>
                    <m:d>
                      <m:dPr>
                        <m:ctrlPr>
                          <a:rPr lang="en-US" sz="18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18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𝑧</m:t>
                        </m:r>
                        <m:r>
                          <a:rPr lang="en-US" sz="18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sz="18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8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𝑧</m:t>
                            </m:r>
                          </m:e>
                          <m:sub>
                            <m:r>
                              <a:rPr lang="en-US" sz="18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0</m:t>
                            </m:r>
                          </m:sub>
                        </m:sSub>
                      </m:e>
                    </m:d>
                    <m:r>
                      <a:rPr lang="en-US" sz="18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=0</m:t>
                    </m:r>
                  </m:oMath>
                </a14:m>
                <a:endParaRPr lang="en-US" sz="1800" dirty="0">
                  <a:solidFill>
                    <a:prstClr val="black"/>
                  </a:solidFill>
                  <a:latin typeface="Cambria Math" panose="02040503050406030204" pitchFamily="18" charset="0"/>
                </a:endParaRPr>
              </a:p>
              <a:p>
                <a:pPr marL="0" marR="0" algn="just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</a:pP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i="1" smtClean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⟺</m:t>
                      </m:r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2</m:t>
                      </m:r>
                      <m:d>
                        <m:dPr>
                          <m:ctrlP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−3</m:t>
                          </m:r>
                        </m:e>
                      </m:d>
                      <m:r>
                        <a:rPr lang="en-US" sz="1800" b="0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+4</m:t>
                      </m:r>
                      <m:d>
                        <m:dPr>
                          <m:ctrlP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𝑦</m:t>
                          </m:r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+2</m:t>
                          </m:r>
                        </m:e>
                      </m:d>
                      <m:r>
                        <a:rPr lang="en-US" sz="1800" b="0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−7</m:t>
                      </m:r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(</m:t>
                      </m:r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𝑧</m:t>
                      </m:r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−5)=0</m:t>
                      </m:r>
                    </m:oMath>
                  </m:oMathPara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ctr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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2</m:t>
                    </m:r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18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+4</m:t>
                    </m:r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en-US" sz="18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−7</m:t>
                    </m:r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𝑧</m:t>
                    </m:r>
                    <m:r>
                      <a:rPr lang="en-US" sz="18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+37=0</m:t>
                    </m:r>
                  </m:oMath>
                </a14:m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.</a:t>
                </a:r>
              </a:p>
              <a:p>
                <a:pPr marL="0" marR="0" algn="just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Vậy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ptmp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(P)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cần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tìm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</m:t>
                    </m:r>
                    <m:r>
                      <a:rPr lang="en-US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+4</m:t>
                    </m:r>
                    <m:r>
                      <a:rPr lang="en-US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en-US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−7</m:t>
                    </m:r>
                    <m:r>
                      <a:rPr lang="en-US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𝑧</m:t>
                    </m:r>
                    <m:r>
                      <a:rPr lang="en-US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+37=0</m:t>
                    </m:r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A25AC710-BD99-41E6-9BDD-A79DB01565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2217" y="1792475"/>
                <a:ext cx="6096000" cy="3276538"/>
              </a:xfrm>
              <a:prstGeom prst="rect">
                <a:avLst/>
              </a:prstGeom>
              <a:blipFill>
                <a:blip r:embed="rId6"/>
                <a:stretch>
                  <a:fillRect l="-900" b="-167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extBox 7">
            <a:extLst>
              <a:ext uri="{FF2B5EF4-FFF2-40B4-BE49-F238E27FC236}">
                <a16:creationId xmlns:a16="http://schemas.microsoft.com/office/drawing/2014/main" id="{6C9BC9C1-3463-4A03-92F6-9E94FC1BA515}"/>
              </a:ext>
            </a:extLst>
          </p:cNvPr>
          <p:cNvSpPr txBox="1"/>
          <p:nvPr/>
        </p:nvSpPr>
        <p:spPr>
          <a:xfrm>
            <a:off x="228601" y="173274"/>
            <a:ext cx="10678886" cy="3906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III. BÀI TẬP ÁP DỤNG</a:t>
            </a:r>
            <a:endParaRPr lang="en-US" sz="1400" b="1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5DDA8B5-FE27-45D1-BBDA-A567379084C7}"/>
              </a:ext>
            </a:extLst>
          </p:cNvPr>
          <p:cNvSpPr txBox="1"/>
          <p:nvPr/>
        </p:nvSpPr>
        <p:spPr>
          <a:xfrm>
            <a:off x="228601" y="458559"/>
            <a:ext cx="11538856" cy="3906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b="1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DẠNG 2: </a:t>
            </a:r>
            <a:r>
              <a:rPr lang="en-US" b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VIẾT </a:t>
            </a:r>
            <a:r>
              <a:rPr lang="en-US" b="1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PHƯƠNG TRÌNH MẶT PHẲNG </a:t>
            </a:r>
            <a:r>
              <a:rPr lang="en-US" b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 QUA MỘT ĐIỂM VÀ SONG </a:t>
            </a:r>
            <a:r>
              <a:rPr lang="en-US" b="1" dirty="0" err="1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SONG</a:t>
            </a:r>
            <a:r>
              <a:rPr lang="en-US" b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VỚI MẶT PHẲNG</a:t>
            </a:r>
            <a:endParaRPr lang="en-US" sz="1400" b="1" dirty="0">
              <a:solidFill>
                <a:srgbClr val="7030A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651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7ABA5B1-085E-4668-95FB-2F0294FE3C13}"/>
              </a:ext>
            </a:extLst>
          </p:cNvPr>
          <p:cNvCxnSpPr/>
          <p:nvPr/>
        </p:nvCxnSpPr>
        <p:spPr>
          <a:xfrm>
            <a:off x="424543" y="1463040"/>
            <a:ext cx="11103428" cy="0"/>
          </a:xfrm>
          <a:prstGeom prst="line">
            <a:avLst/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A1B90A7A-AAEF-41A6-9CAD-2F818DC32972}"/>
                  </a:ext>
                </a:extLst>
              </p:cNvPr>
              <p:cNvSpPr txBox="1"/>
              <p:nvPr/>
            </p:nvSpPr>
            <p:spPr>
              <a:xfrm>
                <a:off x="424543" y="892183"/>
                <a:ext cx="10678886" cy="39068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Bài 2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Viết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mặt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(P)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đi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qua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điểm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N(-7; 5; 1)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song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song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với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mp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(Q): </a:t>
                </a:r>
                <a14:m>
                  <m:oMath xmlns:m="http://schemas.openxmlformats.org/officeDocument/2006/math">
                    <m:r>
                      <a:rPr lang="en-US" sz="1800" b="1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𝟓</m:t>
                    </m:r>
                    <m:r>
                      <a:rPr lang="en-US" sz="1800" b="1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𝒙</m:t>
                    </m:r>
                    <m:r>
                      <a:rPr lang="en-US" sz="1800" b="1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sz="1800" b="1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𝟐</m:t>
                    </m:r>
                    <m:r>
                      <a:rPr lang="en-US" sz="1800" b="1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𝒚</m:t>
                    </m:r>
                    <m:r>
                      <a:rPr lang="en-US" sz="1800" b="1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en-US" sz="1800" b="1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𝟖</m:t>
                    </m:r>
                    <m:r>
                      <a:rPr lang="en-US" sz="1800" b="1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𝒛</m:t>
                    </m:r>
                    <m:r>
                      <a:rPr lang="en-US" sz="1800" b="1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sz="1800" b="1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𝟑</m:t>
                    </m:r>
                    <m:r>
                      <a:rPr lang="en-US" sz="1800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1800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𝟎</m:t>
                    </m:r>
                  </m:oMath>
                </a14:m>
                <a:r>
                  <a:rPr lang="en-US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US" sz="1400" b="1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A1B90A7A-AAEF-41A6-9CAD-2F818DC3297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4543" y="892183"/>
                <a:ext cx="10678886" cy="390684"/>
              </a:xfrm>
              <a:prstGeom prst="rect">
                <a:avLst/>
              </a:prstGeom>
              <a:blipFill>
                <a:blip r:embed="rId3"/>
                <a:stretch>
                  <a:fillRect l="-514" t="-3125" b="-2343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>
            <a:extLst>
              <a:ext uri="{FF2B5EF4-FFF2-40B4-BE49-F238E27FC236}">
                <a16:creationId xmlns:a16="http://schemas.microsoft.com/office/drawing/2014/main" id="{1CDE9ED7-556B-42C5-850B-3B8CD2A83F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29140" y="1642926"/>
            <a:ext cx="5038725" cy="245745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A25AC710-BD99-41E6-9BDD-A79DB0156534}"/>
                  </a:ext>
                </a:extLst>
              </p:cNvPr>
              <p:cNvSpPr txBox="1"/>
              <p:nvPr/>
            </p:nvSpPr>
            <p:spPr>
              <a:xfrm>
                <a:off x="322217" y="1792475"/>
                <a:ext cx="6096000" cy="439646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</a:p>
              <a:p>
                <a:pPr marL="285750" marR="0" indent="-285750" algn="just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  <a:buFont typeface="Arial" panose="020B0604020202020204" pitchFamily="34" charset="0"/>
                  <a:buChar char="•"/>
                </a:pP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Vì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(P) // (Q)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nên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(P)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có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VTPT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𝑛</m:t>
                        </m:r>
                      </m:e>
                    </m:acc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=(</m:t>
                    </m:r>
                    <m:r>
                      <a:rPr lang="en-US" sz="18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5;2;−8</m:t>
                    </m:r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.</a:t>
                </a:r>
              </a:p>
              <a:p>
                <a:pPr marL="285750" indent="-285750" algn="just">
                  <a:lnSpc>
                    <a:spcPct val="107000"/>
                  </a:lnSpc>
                  <a:spcBef>
                    <a:spcPts val="600"/>
                  </a:spcBef>
                  <a:buFont typeface="Arial" panose="020B0604020202020204" pitchFamily="34" charset="0"/>
                  <a:buChar char="•"/>
                </a:pP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mặt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phẳng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(P)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1800" i="1" smtClean="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1800" i="1" smtClean="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sz="1800" b="0" i="1" smtClean="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đ</m:t>
                            </m:r>
                            <m:r>
                              <a:rPr lang="en-US" sz="1800" b="0" i="1" smtClean="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𝑖</m:t>
                            </m:r>
                            <m:r>
                              <a:rPr lang="en-US" sz="1800" b="0" i="1" smtClean="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a:rPr lang="en-US" sz="1800" b="0" i="1" smtClean="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𝑞𝑢𝑎</m:t>
                            </m:r>
                            <m:r>
                              <a:rPr lang="en-US" sz="1800" b="0" i="1" smtClean="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a:rPr lang="en-US" sz="1800" b="0" i="1" smtClean="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𝑁</m:t>
                            </m:r>
                            <m:r>
                              <a:rPr lang="en-US" sz="1800" b="0" i="1" smtClean="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(−7;5;1)</m:t>
                            </m:r>
                          </m:e>
                          <m:e>
                            <m:r>
                              <a:rPr lang="en-US" sz="1800" b="0" i="1" smtClean="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𝑐</m:t>
                            </m:r>
                            <m:r>
                              <a:rPr lang="en-US" sz="1800" b="0" i="1" smtClean="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ó </m:t>
                            </m:r>
                            <m:r>
                              <a:rPr lang="en-US" sz="1800" b="0" i="1" smtClean="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𝑉𝑇𝑃𝑇</m:t>
                            </m:r>
                            <m:r>
                              <a:rPr lang="en-US" sz="1800" b="0" i="1" smtClean="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acc>
                              <m:accPr>
                                <m:chr m:val="⃗"/>
                                <m:ctrlPr>
                                  <a:rPr lang="en-US" sz="1800" b="0" i="1" smtClean="0">
                                    <a:effectLst/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1800" b="0" i="1" smtClean="0">
                                    <a:effectLst/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𝑛</m:t>
                                </m:r>
                              </m:e>
                            </m:acc>
                            <m:r>
                              <a:rPr lang="en-US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=(5;2;−8)</m:t>
                            </m:r>
                            <m:r>
                              <m:rPr>
                                <m:nor/>
                              </m:rPr>
                              <a:rPr lang="en-US" dirty="0">
                                <a:latin typeface="Times New Roman" panose="020206030504050203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07000"/>
                  </a:lnSpc>
                  <a:spcBef>
                    <a:spcPts val="600"/>
                  </a:spcBef>
                </a:pP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</a:t>
                </a:r>
                <a14:m>
                  <m:oMath xmlns:m="http://schemas.openxmlformats.org/officeDocument/2006/math">
                    <m:r>
                      <a:rPr lang="en-US" sz="180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𝐴</m:t>
                    </m:r>
                    <m:d>
                      <m:dPr>
                        <m:ctrlPr>
                          <a:rPr lang="en-US" sz="18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18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en-US" sz="18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sz="18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8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18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0</m:t>
                            </m:r>
                          </m:sub>
                        </m:sSub>
                      </m:e>
                    </m:d>
                    <m:r>
                      <a:rPr lang="en-US" sz="18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sz="18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𝐵</m:t>
                    </m:r>
                    <m:d>
                      <m:dPr>
                        <m:ctrlPr>
                          <a:rPr lang="en-US" sz="18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18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  <m:r>
                          <a:rPr lang="en-US" sz="18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sz="18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8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en-US" sz="18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0</m:t>
                            </m:r>
                          </m:sub>
                        </m:sSub>
                      </m:e>
                    </m:d>
                    <m:r>
                      <a:rPr lang="en-US" sz="18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sz="18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𝐶</m:t>
                    </m:r>
                    <m:d>
                      <m:dPr>
                        <m:ctrlPr>
                          <a:rPr lang="en-US" sz="18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18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𝑧</m:t>
                        </m:r>
                        <m:r>
                          <a:rPr lang="en-US" sz="18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sz="18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8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𝑧</m:t>
                            </m:r>
                          </m:e>
                          <m:sub>
                            <m:r>
                              <a:rPr lang="en-US" sz="18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0</m:t>
                            </m:r>
                          </m:sub>
                        </m:sSub>
                      </m:e>
                    </m:d>
                    <m:r>
                      <a:rPr lang="en-US" sz="18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=0</m:t>
                    </m:r>
                  </m:oMath>
                </a14:m>
                <a:endParaRPr lang="en-US" sz="1800" dirty="0">
                  <a:solidFill>
                    <a:prstClr val="black"/>
                  </a:solidFill>
                  <a:latin typeface="Cambria Math" panose="02040503050406030204" pitchFamily="18" charset="0"/>
                </a:endParaRPr>
              </a:p>
              <a:p>
                <a:pPr marL="0" marR="0" algn="just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</a:pP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i="1" smtClean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⟺</m:t>
                      </m:r>
                      <m:r>
                        <a:rPr lang="en-US" sz="1800" b="0" i="1" smtClean="0">
                          <a:solidFill>
                            <a:srgbClr val="FF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5</m:t>
                      </m:r>
                      <m:d>
                        <m:dPr>
                          <m:ctrlP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en-US" sz="1800" b="0" i="1" smtClean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+7</m:t>
                          </m:r>
                        </m:e>
                      </m:d>
                      <m:r>
                        <a:rPr lang="en-US" sz="1800" b="0" i="1" smtClean="0">
                          <a:solidFill>
                            <a:srgbClr val="FF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+2</m:t>
                      </m:r>
                      <m:d>
                        <m:dPr>
                          <m:ctrlP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𝑦</m:t>
                          </m:r>
                          <m:r>
                            <a:rPr lang="en-US" sz="1800" b="0" i="1" smtClean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−5</m:t>
                          </m:r>
                        </m:e>
                      </m:d>
                      <m:r>
                        <a:rPr lang="en-US" sz="1800" b="0" i="1" smtClean="0">
                          <a:solidFill>
                            <a:srgbClr val="FF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−8</m:t>
                      </m:r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(</m:t>
                      </m:r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𝑧</m:t>
                      </m:r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−1)=0</m:t>
                      </m:r>
                    </m:oMath>
                  </m:oMathPara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ctr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 </a:t>
                </a:r>
                <a14:m>
                  <m:oMath xmlns:m="http://schemas.openxmlformats.org/officeDocument/2006/math">
                    <m:r>
                      <a:rPr lang="en-US" sz="1800" i="1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⟺</m:t>
                    </m:r>
                    <m:r>
                      <a:rPr lang="en-US" sz="180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5</m:t>
                    </m:r>
                    <m:r>
                      <a:rPr lang="en-US" sz="18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18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+35+2</m:t>
                    </m:r>
                    <m:r>
                      <a:rPr lang="en-US" sz="18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en-US" sz="18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−10−8</m:t>
                    </m:r>
                    <m:r>
                      <a:rPr lang="en-US" sz="18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𝑧</m:t>
                    </m:r>
                    <m:r>
                      <a:rPr lang="en-US" sz="18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+8=0</m:t>
                    </m:r>
                  </m:oMath>
                </a14:m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.</a:t>
                </a:r>
              </a:p>
              <a:p>
                <a:pPr algn="ctr">
                  <a:lnSpc>
                    <a:spcPct val="107000"/>
                  </a:lnSpc>
                  <a:spcBef>
                    <a:spcPts val="600"/>
                  </a:spcBef>
                </a:pP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⟺</m:t>
                    </m:r>
                    <m:r>
                      <a:rPr lang="en-US" i="1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5</m:t>
                    </m:r>
                    <m:r>
                      <a:rPr lang="en-US" i="1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+2</m:t>
                    </m:r>
                    <m:r>
                      <a:rPr lang="en-US" i="1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en-US" i="1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−8</m:t>
                    </m:r>
                    <m:r>
                      <a:rPr lang="en-US" i="1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𝑧</m:t>
                    </m:r>
                    <m:r>
                      <a:rPr lang="en-US" i="1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+33=0</m:t>
                    </m:r>
                  </m:oMath>
                </a14:m>
                <a:r>
                  <a:rPr lang="en-US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.</a:t>
                </a:r>
              </a:p>
              <a:p>
                <a:pPr marL="0" marR="0" algn="ctr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</a:pP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07000"/>
                  </a:lnSpc>
                  <a:spcBef>
                    <a:spcPts val="600"/>
                  </a:spcBef>
                </a:pP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Vậy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ptmp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(P)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cần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tìm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5</m:t>
                    </m:r>
                    <m:r>
                      <a:rPr lang="en-US" i="1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i="1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+2</m:t>
                    </m:r>
                    <m:r>
                      <a:rPr lang="en-US" i="1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en-US" i="1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−8</m:t>
                    </m:r>
                    <m:r>
                      <a:rPr lang="en-US" i="1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𝑧</m:t>
                    </m:r>
                    <m:r>
                      <a:rPr lang="en-US" i="1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+33=0</m:t>
                    </m:r>
                  </m:oMath>
                </a14:m>
                <a:r>
                  <a:rPr lang="en-US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.</a:t>
                </a:r>
              </a:p>
              <a:p>
                <a:pPr marL="0" marR="0" algn="just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</a:pPr>
                <a:endParaRPr lang="en-US" dirty="0"/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A25AC710-BD99-41E6-9BDD-A79DB01565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2217" y="1792475"/>
                <a:ext cx="6096000" cy="4396460"/>
              </a:xfrm>
              <a:prstGeom prst="rect">
                <a:avLst/>
              </a:prstGeom>
              <a:blipFill>
                <a:blip r:embed="rId5"/>
                <a:stretch>
                  <a:fillRect l="-9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extBox 7">
            <a:extLst>
              <a:ext uri="{FF2B5EF4-FFF2-40B4-BE49-F238E27FC236}">
                <a16:creationId xmlns:a16="http://schemas.microsoft.com/office/drawing/2014/main" id="{6C9BC9C1-3463-4A03-92F6-9E94FC1BA515}"/>
              </a:ext>
            </a:extLst>
          </p:cNvPr>
          <p:cNvSpPr txBox="1"/>
          <p:nvPr/>
        </p:nvSpPr>
        <p:spPr>
          <a:xfrm>
            <a:off x="228601" y="173274"/>
            <a:ext cx="10678886" cy="3906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II. BÀI TẬP ÁP DỤNG</a:t>
            </a:r>
            <a:endParaRPr lang="en-US" sz="1400" b="1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D85A856-E42B-48DF-8BE7-9F8E89FAFC0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91040" y="4310199"/>
            <a:ext cx="5076825" cy="180975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9C25FB3-6B51-4275-916F-3E0D5B59047C}"/>
              </a:ext>
            </a:extLst>
          </p:cNvPr>
          <p:cNvSpPr txBox="1"/>
          <p:nvPr/>
        </p:nvSpPr>
        <p:spPr>
          <a:xfrm>
            <a:off x="228600" y="592190"/>
            <a:ext cx="11841479" cy="3906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b="1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DẠNG 2: </a:t>
            </a:r>
            <a:r>
              <a:rPr lang="en-US" b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VIẾT </a:t>
            </a:r>
            <a:r>
              <a:rPr lang="en-US" b="1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PHƯƠNG TRÌNH MẶT PHẲNG </a:t>
            </a:r>
            <a:r>
              <a:rPr lang="en-US" b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 QUA MỘT ĐIỂM VÀ SONG </a:t>
            </a:r>
            <a:r>
              <a:rPr lang="en-US" b="1" dirty="0" err="1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SONG</a:t>
            </a:r>
            <a:r>
              <a:rPr lang="en-US" b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VỚI MẶT PHẲNG</a:t>
            </a:r>
            <a:endParaRPr lang="en-US" sz="1400" b="1" dirty="0">
              <a:solidFill>
                <a:srgbClr val="7030A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3791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7ABA5B1-085E-4668-95FB-2F0294FE3C13}"/>
              </a:ext>
            </a:extLst>
          </p:cNvPr>
          <p:cNvCxnSpPr/>
          <p:nvPr/>
        </p:nvCxnSpPr>
        <p:spPr>
          <a:xfrm>
            <a:off x="261257" y="879566"/>
            <a:ext cx="11103428" cy="0"/>
          </a:xfrm>
          <a:prstGeom prst="line">
            <a:avLst/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BF1845D2-A6F3-4839-B972-AFA15A5DC39A}"/>
              </a:ext>
            </a:extLst>
          </p:cNvPr>
          <p:cNvSpPr txBox="1"/>
          <p:nvPr/>
        </p:nvSpPr>
        <p:spPr>
          <a:xfrm>
            <a:off x="201385" y="336782"/>
            <a:ext cx="10678886" cy="3906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b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DẠNG 3: 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VIẾT </a:t>
            </a:r>
            <a:r>
              <a:rPr lang="en-US" sz="1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PHƯƠNG TRÌNH MẶT PHẲNG </a:t>
            </a:r>
            <a:r>
              <a:rPr lang="en-US" sz="18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TRUNG TRỰC CỦA ĐOẠN THẲNG</a:t>
            </a:r>
            <a:endParaRPr lang="en-US" sz="1400" b="1" dirty="0">
              <a:solidFill>
                <a:srgbClr val="00B0F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8DB7F96C-FB45-4B73-9C90-876BB46B20BF}"/>
                  </a:ext>
                </a:extLst>
              </p:cNvPr>
              <p:cNvSpPr txBox="1"/>
              <p:nvPr/>
            </p:nvSpPr>
            <p:spPr>
              <a:xfrm>
                <a:off x="383176" y="974692"/>
                <a:ext cx="11347269" cy="381828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indent="-360045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800" b="1" u="sng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 PHÁP 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VIẾT PHƯƠNG TRÌNH MẶT PHẲNG (P) </a:t>
                </a:r>
                <a:r>
                  <a:rPr lang="en-US" sz="1800" b="1" u="sng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TRUNG TRỰC</a:t>
                </a:r>
                <a:r>
                  <a:rPr lang="en-US" sz="1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 ĐOẠN THẲNG AB</a:t>
                </a: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800" b="1" u="sng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Cách</a:t>
                </a:r>
                <a:r>
                  <a:rPr lang="en-US" sz="1800" b="1" u="sng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u="sng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giải</a:t>
                </a: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800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Bước</a:t>
                </a:r>
                <a:r>
                  <a:rPr lang="en-US" sz="18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1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Tìm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18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..?</m:t>
                    </m:r>
                  </m:oMath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Do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mặt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phẳng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(P)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là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mặt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phẳng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trung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trực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AB </a:t>
                </a:r>
                <a14:m>
                  <m:oMath xmlns:m="http://schemas.openxmlformats.org/officeDocument/2006/math">
                    <m:r>
                      <a:rPr lang="en-US" sz="1800" b="0" i="0" smtClean="0">
                        <a:effectLst/>
                        <a:highlight>
                          <a:srgbClr val="FFFF00"/>
                        </a:highlight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sz="1800" i="1">
                        <a:effectLst/>
                        <a:highlight>
                          <a:srgbClr val="FFFF00"/>
                        </a:highlight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⟹</m:t>
                    </m:r>
                    <m:r>
                      <a:rPr lang="en-US" sz="1800" i="1">
                        <a:effectLst/>
                        <a:highlight>
                          <a:srgbClr val="FFFF00"/>
                        </a:highlight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𝑉𝑇𝑃𝑇</m:t>
                    </m:r>
                    <m:r>
                      <a:rPr lang="en-US" sz="1800" i="1">
                        <a:effectLst/>
                        <a:highlight>
                          <a:srgbClr val="FFFF00"/>
                        </a:highlight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sSub>
                      <m:sSubPr>
                        <m:ctrlPr>
                          <a:rPr lang="en-US" sz="1800" i="1">
                            <a:effectLst/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acc>
                          <m:accPr>
                            <m:chr m:val="⃗"/>
                            <m:ctrlPr>
                              <a:rPr lang="en-US" sz="1800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1800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𝑛</m:t>
                            </m:r>
                          </m:e>
                        </m:acc>
                      </m:e>
                      <m:sub>
                        <m:r>
                          <a:rPr lang="en-US" sz="1800" i="1">
                            <a:effectLst/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US" sz="1800" i="1" smtClean="0">
                            <a:effectLst/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𝑃</m:t>
                        </m:r>
                        <m:r>
                          <a:rPr lang="en-US" sz="1800" i="1" smtClean="0">
                            <a:effectLst/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)</m:t>
                        </m:r>
                      </m:sub>
                    </m:sSub>
                    <m:r>
                      <a:rPr lang="en-US" sz="1800" i="1">
                        <a:effectLst/>
                        <a:highlight>
                          <a:srgbClr val="FFFF00"/>
                        </a:highlight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1800" i="1">
                            <a:effectLst/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1800" i="1">
                            <a:effectLst/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</m:oMath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800" i="1" dirty="0">
                    <a:solidFill>
                      <a:srgbClr val="00B0F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( </a:t>
                </a:r>
                <a:r>
                  <a:rPr lang="en-US" sz="1800" i="1" dirty="0" err="1">
                    <a:solidFill>
                      <a:srgbClr val="00B0F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hoặc</a:t>
                </a:r>
                <a:r>
                  <a:rPr lang="en-US" sz="1800" i="1" dirty="0">
                    <a:solidFill>
                      <a:srgbClr val="00B0F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 </a:t>
                </a:r>
                <a:r>
                  <a:rPr lang="en-US" sz="1800" i="1" dirty="0" err="1">
                    <a:solidFill>
                      <a:srgbClr val="00B0F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khi</a:t>
                </a:r>
                <a:r>
                  <a:rPr lang="en-US" sz="1800" i="1" dirty="0">
                    <a:solidFill>
                      <a:srgbClr val="00B0F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i="1" dirty="0" err="1">
                    <a:solidFill>
                      <a:srgbClr val="00B0F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đó</a:t>
                </a:r>
                <a:r>
                  <a:rPr lang="en-US" sz="1800" i="1" dirty="0">
                    <a:solidFill>
                      <a:srgbClr val="00B0F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ta </a:t>
                </a:r>
                <a:r>
                  <a:rPr lang="en-US" sz="1800" i="1" dirty="0" err="1">
                    <a:solidFill>
                      <a:srgbClr val="00B0F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có</a:t>
                </a:r>
                <a:r>
                  <a:rPr lang="en-US" sz="1800" i="1" dirty="0">
                    <a:solidFill>
                      <a:srgbClr val="00B0F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i="1" dirty="0" err="1">
                    <a:solidFill>
                      <a:srgbClr val="00B0F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vec</a:t>
                </a:r>
                <a:r>
                  <a:rPr lang="en-US" sz="1800" i="1" dirty="0">
                    <a:solidFill>
                      <a:srgbClr val="00B0F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i="1" dirty="0" err="1">
                    <a:solidFill>
                      <a:srgbClr val="00B0F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tơ</a:t>
                </a:r>
                <a:r>
                  <a:rPr lang="en-US" sz="1800" i="1" dirty="0">
                    <a:solidFill>
                      <a:srgbClr val="00B0F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i="1" dirty="0" err="1">
                    <a:solidFill>
                      <a:srgbClr val="00B0F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pháp</a:t>
                </a:r>
                <a:r>
                  <a:rPr lang="en-US" sz="1800" i="1" dirty="0">
                    <a:solidFill>
                      <a:srgbClr val="00B0F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i="1" dirty="0" err="1">
                    <a:solidFill>
                      <a:srgbClr val="00B0F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tuyến</a:t>
                </a:r>
                <a:r>
                  <a:rPr lang="en-US" sz="1800" i="1" dirty="0">
                    <a:solidFill>
                      <a:srgbClr val="00B0F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i="1" dirty="0" err="1">
                    <a:solidFill>
                      <a:srgbClr val="00B0F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1800" i="1" dirty="0">
                    <a:solidFill>
                      <a:srgbClr val="00B0F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i="1" dirty="0" err="1">
                    <a:solidFill>
                      <a:srgbClr val="00B0F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mặt</a:t>
                </a:r>
                <a:r>
                  <a:rPr lang="en-US" sz="1800" i="1" dirty="0">
                    <a:solidFill>
                      <a:srgbClr val="00B0F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i="1" dirty="0" err="1">
                    <a:solidFill>
                      <a:srgbClr val="00B0F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phẳng</a:t>
                </a:r>
                <a:r>
                  <a:rPr lang="en-US" sz="1800" i="1" dirty="0">
                    <a:solidFill>
                      <a:srgbClr val="00B0F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(P) </a:t>
                </a:r>
                <a:r>
                  <a:rPr lang="en-US" sz="1800" i="1" dirty="0" err="1">
                    <a:solidFill>
                      <a:srgbClr val="00B0F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nhận</a:t>
                </a:r>
                <a:r>
                  <a:rPr lang="en-US" sz="1800" i="1" dirty="0">
                    <a:solidFill>
                      <a:srgbClr val="00B0F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i="1" dirty="0" err="1">
                    <a:solidFill>
                      <a:srgbClr val="00B0F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vec</a:t>
                </a:r>
                <a:r>
                  <a:rPr lang="en-US" sz="1800" i="1" dirty="0">
                    <a:solidFill>
                      <a:srgbClr val="00B0F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i="1" dirty="0" err="1">
                    <a:solidFill>
                      <a:srgbClr val="00B0F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tơ</a:t>
                </a:r>
                <a:r>
                  <a:rPr lang="en-US" sz="1800" i="1" dirty="0">
                    <a:solidFill>
                      <a:srgbClr val="00B0F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1800" i="1">
                            <a:solidFill>
                              <a:srgbClr val="00B0F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1800" i="1">
                            <a:solidFill>
                              <a:srgbClr val="00B0F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</m:oMath>
                </a14:m>
                <a:r>
                  <a:rPr lang="en-US" sz="1800" i="1" dirty="0">
                    <a:solidFill>
                      <a:srgbClr val="00B0F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i="1" dirty="0" err="1">
                    <a:solidFill>
                      <a:srgbClr val="00B0F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làm</a:t>
                </a:r>
                <a:r>
                  <a:rPr lang="en-US" sz="1800" i="1" dirty="0">
                    <a:solidFill>
                      <a:srgbClr val="00B0F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i="1" dirty="0" err="1">
                    <a:solidFill>
                      <a:srgbClr val="00B0F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vec</a:t>
                </a:r>
                <a:r>
                  <a:rPr lang="en-US" sz="1800" i="1" dirty="0">
                    <a:solidFill>
                      <a:srgbClr val="00B0F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i="1" dirty="0" err="1">
                    <a:solidFill>
                      <a:srgbClr val="00B0F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tơ</a:t>
                </a:r>
                <a:r>
                  <a:rPr lang="en-US" sz="1800" i="1" dirty="0">
                    <a:solidFill>
                      <a:srgbClr val="00B0F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i="1" dirty="0" err="1">
                    <a:solidFill>
                      <a:srgbClr val="00B0F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pháp</a:t>
                </a:r>
                <a:r>
                  <a:rPr lang="en-US" sz="1800" i="1" dirty="0">
                    <a:solidFill>
                      <a:srgbClr val="00B0F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i="1" dirty="0" err="1">
                    <a:solidFill>
                      <a:srgbClr val="00B0F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tuyến</a:t>
                </a:r>
                <a:r>
                  <a:rPr lang="en-US" sz="1800" i="1" dirty="0">
                    <a:solidFill>
                      <a:srgbClr val="00B0F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endParaRPr lang="en-US" sz="1800" dirty="0">
                  <a:solidFill>
                    <a:srgbClr val="00B0F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8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Bước</a:t>
                </a:r>
                <a:r>
                  <a:rPr lang="en-US" sz="1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2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 </a:t>
                </a:r>
                <a:r>
                  <a:rPr lang="en-US" sz="1800" u="sng" dirty="0" err="1">
                    <a:solidFill>
                      <a:srgbClr val="FF0000"/>
                    </a:solidFill>
                    <a:effectLst/>
                    <a:highlight>
                      <a:srgbClr val="00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Gọi</a:t>
                </a:r>
                <a:r>
                  <a:rPr lang="en-US" sz="1800" u="sng" dirty="0">
                    <a:solidFill>
                      <a:srgbClr val="FF0000"/>
                    </a:solidFill>
                    <a:effectLst/>
                    <a:highlight>
                      <a:srgbClr val="00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I </a:t>
                </a:r>
                <a:r>
                  <a:rPr lang="en-US" sz="1800" u="sng" dirty="0" err="1">
                    <a:solidFill>
                      <a:srgbClr val="FF0000"/>
                    </a:solidFill>
                    <a:effectLst/>
                    <a:highlight>
                      <a:srgbClr val="00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là</a:t>
                </a:r>
                <a:r>
                  <a:rPr lang="en-US" sz="1800" u="sng" dirty="0">
                    <a:solidFill>
                      <a:srgbClr val="FF0000"/>
                    </a:solidFill>
                    <a:effectLst/>
                    <a:highlight>
                      <a:srgbClr val="00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u="sng" dirty="0" err="1">
                    <a:solidFill>
                      <a:srgbClr val="FF0000"/>
                    </a:solidFill>
                    <a:effectLst/>
                    <a:highlight>
                      <a:srgbClr val="00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trung</a:t>
                </a:r>
                <a:r>
                  <a:rPr lang="en-US" sz="1800" u="sng" dirty="0">
                    <a:solidFill>
                      <a:srgbClr val="FF0000"/>
                    </a:solidFill>
                    <a:effectLst/>
                    <a:highlight>
                      <a:srgbClr val="00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u="sng" dirty="0" err="1">
                    <a:solidFill>
                      <a:srgbClr val="FF0000"/>
                    </a:solidFill>
                    <a:effectLst/>
                    <a:highlight>
                      <a:srgbClr val="00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điểm</a:t>
                </a:r>
                <a:r>
                  <a:rPr lang="en-US" sz="18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AB</a:t>
                </a:r>
              </a:p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𝐼</m:t>
                      </m:r>
                      <m:d>
                        <m:dPr>
                          <m:ctrlP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𝐴</m:t>
                                  </m:r>
                                </m:sub>
                              </m:sSub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𝐵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den>
                          </m:f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;</m:t>
                          </m:r>
                          <m:f>
                            <m:fPr>
                              <m:ctrlP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𝐴</m:t>
                                  </m:r>
                                </m:sub>
                              </m:sSub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𝐵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den>
                          </m:f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;</m:t>
                          </m:r>
                          <m:f>
                            <m:fPr>
                              <m:ctrlP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𝑧</m:t>
                                  </m:r>
                                </m:e>
                                <m:sub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𝐴</m:t>
                                  </m:r>
                                </m:sub>
                              </m:sSub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𝑧</m:t>
                                  </m:r>
                                </m:e>
                                <m:sub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𝐵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800" i="1" dirty="0" err="1">
                    <a:solidFill>
                      <a:srgbClr val="00B0F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Quy</a:t>
                </a:r>
                <a:r>
                  <a:rPr lang="en-US" sz="1800" i="1" dirty="0">
                    <a:solidFill>
                      <a:srgbClr val="00B0F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i="1" dirty="0" err="1">
                    <a:solidFill>
                      <a:srgbClr val="00B0F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luật</a:t>
                </a:r>
                <a:r>
                  <a:rPr lang="en-US" sz="1800" i="1" dirty="0">
                    <a:solidFill>
                      <a:srgbClr val="00B0F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i="1" dirty="0" err="1">
                    <a:solidFill>
                      <a:srgbClr val="00B0F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tìm</a:t>
                </a:r>
                <a:r>
                  <a:rPr lang="en-US" sz="1800" i="1" dirty="0">
                    <a:solidFill>
                      <a:srgbClr val="00B0F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i="1" dirty="0" err="1">
                    <a:solidFill>
                      <a:srgbClr val="00B0F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tọa</a:t>
                </a:r>
                <a:r>
                  <a:rPr lang="en-US" sz="1800" i="1" dirty="0">
                    <a:solidFill>
                      <a:srgbClr val="00B0F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i="1" dirty="0" err="1">
                    <a:solidFill>
                      <a:srgbClr val="00B0F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độ</a:t>
                </a:r>
                <a:r>
                  <a:rPr lang="en-US" sz="1800" i="1" dirty="0">
                    <a:solidFill>
                      <a:srgbClr val="00B0F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i="1" dirty="0" err="1">
                    <a:solidFill>
                      <a:srgbClr val="00B0F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trung</a:t>
                </a:r>
                <a:r>
                  <a:rPr lang="en-US" sz="1800" i="1" dirty="0">
                    <a:solidFill>
                      <a:srgbClr val="00B0F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i="1" dirty="0" err="1">
                    <a:solidFill>
                      <a:srgbClr val="00B0F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điểm</a:t>
                </a:r>
                <a:r>
                  <a:rPr lang="en-US" sz="1800" i="1" dirty="0">
                    <a:solidFill>
                      <a:srgbClr val="00B0F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 </a:t>
                </a:r>
                <a:r>
                  <a:rPr lang="en-US" sz="1800" i="1" dirty="0" err="1">
                    <a:solidFill>
                      <a:srgbClr val="00B0F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Lấy</a:t>
                </a:r>
                <a:r>
                  <a:rPr lang="en-US" sz="1800" i="1" dirty="0">
                    <a:solidFill>
                      <a:srgbClr val="00B0F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2 </a:t>
                </a:r>
                <a:r>
                  <a:rPr lang="en-US" sz="1800" i="1" dirty="0" err="1">
                    <a:solidFill>
                      <a:srgbClr val="00B0F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điểm</a:t>
                </a:r>
                <a:r>
                  <a:rPr lang="en-US" sz="1800" i="1" dirty="0">
                    <a:solidFill>
                      <a:srgbClr val="00B0F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2 </a:t>
                </a:r>
                <a:r>
                  <a:rPr lang="en-US" sz="1800" i="1" dirty="0" err="1">
                    <a:solidFill>
                      <a:srgbClr val="00B0F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đầu</a:t>
                </a:r>
                <a:r>
                  <a:rPr lang="en-US" sz="1800" i="1" dirty="0">
                    <a:solidFill>
                      <a:srgbClr val="00B0F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i="1" dirty="0" err="1">
                    <a:solidFill>
                      <a:srgbClr val="00B0F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cộng</a:t>
                </a:r>
                <a:r>
                  <a:rPr lang="en-US" sz="1800" i="1" dirty="0">
                    <a:solidFill>
                      <a:srgbClr val="00B0F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i="1" dirty="0" err="1">
                    <a:solidFill>
                      <a:srgbClr val="00B0F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lại</a:t>
                </a:r>
                <a:r>
                  <a:rPr lang="en-US" sz="1800" i="1" dirty="0">
                    <a:solidFill>
                      <a:srgbClr val="00B0F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chia </a:t>
                </a:r>
                <a:r>
                  <a:rPr lang="en-US" sz="1800" i="1" dirty="0" err="1">
                    <a:solidFill>
                      <a:srgbClr val="00B0F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cho</a:t>
                </a:r>
                <a:r>
                  <a:rPr lang="en-US" sz="1800" i="1" dirty="0">
                    <a:solidFill>
                      <a:srgbClr val="00B0F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2)</a:t>
                </a:r>
                <a:endParaRPr lang="en-US" sz="1800" dirty="0">
                  <a:solidFill>
                    <a:srgbClr val="00B0F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8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Bước</a:t>
                </a:r>
                <a:r>
                  <a:rPr lang="en-US" sz="1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3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mặt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phẳng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cần</a:t>
                </a:r>
                <a:r>
                  <a:rPr lang="en-US" sz="1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tìm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1800" b="1" i="1">
                            <a:effectLst/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1800" b="1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sz="1800" b="1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Đ</m:t>
                            </m:r>
                            <m:r>
                              <a:rPr lang="en-US" sz="1800" b="1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𝒊</m:t>
                            </m:r>
                            <m:r>
                              <a:rPr lang="en-US" sz="1800" b="1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a:rPr lang="en-US" sz="1800" b="1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𝒒𝒖𝒂</m:t>
                            </m:r>
                            <m:r>
                              <a:rPr lang="en-US" sz="1800" b="1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 đ</m:t>
                            </m:r>
                            <m:r>
                              <a:rPr lang="en-US" sz="1800" b="1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𝒊</m:t>
                            </m:r>
                            <m:r>
                              <a:rPr lang="en-US" sz="1800" b="1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ể</m:t>
                            </m:r>
                            <m:r>
                              <a:rPr lang="en-US" sz="1800" b="1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𝒎</m:t>
                            </m:r>
                            <m:r>
                              <a:rPr lang="en-US" sz="1800" b="1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a:rPr lang="en-US" sz="1800" b="1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𝑰</m:t>
                            </m:r>
                          </m:e>
                          <m:e>
                            <m:r>
                              <a:rPr lang="en-US" sz="1800" b="1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𝑪</m:t>
                            </m:r>
                            <m:r>
                              <a:rPr lang="en-US" sz="1800" b="1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ó </m:t>
                            </m:r>
                            <m:r>
                              <a:rPr lang="en-US" sz="1800" b="1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𝑽𝑻𝑷𝑻</m:t>
                            </m:r>
                            <m:r>
                              <a:rPr lang="en-US" sz="1800" b="1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acc>
                              <m:accPr>
                                <m:chr m:val="⃗"/>
                                <m:ctrlPr>
                                  <a:rPr lang="en-US" sz="1800" b="1" i="1">
                                    <a:effectLst/>
                                    <a:highlight>
                                      <a:srgbClr val="FFFF00"/>
                                    </a:highlight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1800" b="1" i="1">
                                    <a:effectLst/>
                                    <a:highlight>
                                      <a:srgbClr val="FFFF00"/>
                                    </a:highlight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𝒏</m:t>
                                </m:r>
                              </m:e>
                            </m:acc>
                            <m:r>
                              <a:rPr lang="en-US" sz="1800" b="1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=</m:t>
                            </m:r>
                            <m:acc>
                              <m:accPr>
                                <m:chr m:val="⃗"/>
                                <m:ctrlPr>
                                  <a:rPr lang="en-US" sz="1800" i="1">
                                    <a:effectLst/>
                                    <a:highlight>
                                      <a:srgbClr val="FFFF00"/>
                                    </a:highlight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1800" i="1">
                                    <a:effectLst/>
                                    <a:highlight>
                                      <a:srgbClr val="FFFF00"/>
                                    </a:highlight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𝐴𝐵</m:t>
                                </m:r>
                              </m:e>
                            </m:acc>
                          </m:e>
                        </m:eqArr>
                      </m:e>
                    </m:d>
                  </m:oMath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𝑨</m:t>
                      </m:r>
                      <m:d>
                        <m:dPr>
                          <m:ctrlPr>
                            <a:rPr lang="en-US" sz="1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1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𝒙</m:t>
                          </m:r>
                          <m:r>
                            <a:rPr lang="en-US" sz="1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18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8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en-US" sz="18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𝟎</m:t>
                              </m:r>
                            </m:sub>
                          </m:sSub>
                        </m:e>
                      </m:d>
                      <m:r>
                        <a:rPr lang="en-US" sz="18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18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𝑩</m:t>
                      </m:r>
                      <m:d>
                        <m:dPr>
                          <m:ctrlPr>
                            <a:rPr lang="en-US" sz="1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1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𝒚</m:t>
                          </m:r>
                          <m:r>
                            <a:rPr lang="en-US" sz="1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18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8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𝒚</m:t>
                              </m:r>
                            </m:e>
                            <m:sub>
                              <m:r>
                                <a:rPr lang="en-US" sz="18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𝟎</m:t>
                              </m:r>
                            </m:sub>
                          </m:sSub>
                        </m:e>
                      </m:d>
                      <m:r>
                        <a:rPr lang="en-US" sz="18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18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𝑪</m:t>
                      </m:r>
                      <m:d>
                        <m:dPr>
                          <m:ctrlPr>
                            <a:rPr lang="en-US" sz="1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1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𝒛</m:t>
                          </m:r>
                          <m:r>
                            <a:rPr lang="en-US" sz="1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18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8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𝒛</m:t>
                              </m:r>
                            </m:e>
                            <m:sub>
                              <m:r>
                                <a:rPr lang="en-US" sz="18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𝟎</m:t>
                              </m:r>
                            </m:sub>
                          </m:sSub>
                        </m:e>
                      </m:d>
                      <m:r>
                        <a:rPr lang="en-US" sz="18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18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𝟎</m:t>
                      </m:r>
                    </m:oMath>
                  </m:oMathPara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8DB7F96C-FB45-4B73-9C90-876BB46B20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3176" y="974692"/>
                <a:ext cx="11347269" cy="3818289"/>
              </a:xfrm>
              <a:prstGeom prst="rect">
                <a:avLst/>
              </a:prstGeom>
              <a:blipFill>
                <a:blip r:embed="rId3"/>
                <a:stretch>
                  <a:fillRect l="-484" t="-9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Picture 10">
            <a:extLst>
              <a:ext uri="{FF2B5EF4-FFF2-40B4-BE49-F238E27FC236}">
                <a16:creationId xmlns:a16="http://schemas.microsoft.com/office/drawing/2014/main" id="{F8426C9F-275B-4070-A4E5-D8521044FB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62950" y="3182166"/>
            <a:ext cx="3829050" cy="291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38960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7ABA5B1-085E-4668-95FB-2F0294FE3C13}"/>
              </a:ext>
            </a:extLst>
          </p:cNvPr>
          <p:cNvCxnSpPr/>
          <p:nvPr/>
        </p:nvCxnSpPr>
        <p:spPr>
          <a:xfrm>
            <a:off x="88174" y="1219200"/>
            <a:ext cx="11103428" cy="0"/>
          </a:xfrm>
          <a:prstGeom prst="line">
            <a:avLst/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BF1845D2-A6F3-4839-B972-AFA15A5DC39A}"/>
              </a:ext>
            </a:extLst>
          </p:cNvPr>
          <p:cNvSpPr txBox="1"/>
          <p:nvPr/>
        </p:nvSpPr>
        <p:spPr>
          <a:xfrm>
            <a:off x="88174" y="-2851"/>
            <a:ext cx="10678886" cy="3906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PHƯƠNG TRÌNH MẶT PHẲNG TRUNG TRỰC CỦA ĐOẠN THẲNG</a:t>
            </a:r>
            <a:endParaRPr lang="en-US" sz="1400" b="1" dirty="0">
              <a:solidFill>
                <a:srgbClr val="00B0F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8426C9F-275B-4070-A4E5-D8521044FB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41030" y="1031667"/>
            <a:ext cx="3829050" cy="291465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64D47DC0-AA32-466B-AB64-9C999822BDA1}"/>
                  </a:ext>
                </a:extLst>
              </p:cNvPr>
              <p:cNvSpPr txBox="1"/>
              <p:nvPr/>
            </p:nvSpPr>
            <p:spPr>
              <a:xfrm>
                <a:off x="235131" y="308856"/>
                <a:ext cx="11338560" cy="663239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Bài</a:t>
                </a:r>
                <a:r>
                  <a:rPr lang="en-US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1</a:t>
                </a:r>
                <a:r>
                  <a:rPr lang="en-US" b="1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Viết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(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Lập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)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mặt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phẳng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(P) </a:t>
                </a:r>
                <a:r>
                  <a:rPr lang="en-US" sz="18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trung</a:t>
                </a:r>
                <a:r>
                  <a:rPr lang="en-US" sz="1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trực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đoạn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thẳng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AB</a:t>
                </a: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𝐀</m:t>
                      </m:r>
                      <m:d>
                        <m:dPr>
                          <m:ctrlPr>
                            <a:rPr lang="en-US" sz="1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1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𝟑</m:t>
                          </m:r>
                          <m:r>
                            <a:rPr lang="en-US" sz="1800" b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;</m:t>
                          </m:r>
                          <m:r>
                            <a:rPr lang="en-US" sz="1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𝟔</m:t>
                          </m:r>
                          <m:r>
                            <a:rPr lang="en-US" sz="1800" b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;</m:t>
                          </m:r>
                          <m:r>
                            <a:rPr lang="en-US" sz="1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𝟎</m:t>
                          </m:r>
                        </m:e>
                      </m:d>
                      <m:r>
                        <a:rPr lang="en-US" sz="1800" b="1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; </m:t>
                      </m:r>
                      <m:r>
                        <a:rPr lang="en-US" sz="1800" b="1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𝑩</m:t>
                      </m:r>
                      <m:r>
                        <a:rPr lang="en-US" sz="1800" b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(</m:t>
                      </m:r>
                      <m:r>
                        <a:rPr lang="en-US" sz="18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</m:t>
                      </m:r>
                      <m:r>
                        <a:rPr lang="en-US" sz="18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𝟐</m:t>
                      </m:r>
                      <m:r>
                        <a:rPr lang="en-US" sz="1800" b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;</m:t>
                      </m:r>
                      <m:r>
                        <a:rPr lang="en-US" sz="18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𝟏</m:t>
                      </m:r>
                      <m:r>
                        <a:rPr lang="en-US" sz="1800" b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;</m:t>
                      </m:r>
                      <m:r>
                        <a:rPr lang="en-US" sz="18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𝟓</m:t>
                      </m:r>
                      <m:r>
                        <a:rPr lang="en-US" sz="1800" b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)</m:t>
                      </m:r>
                    </m:oMath>
                  </m:oMathPara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800" b="1" u="sng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Giải</a:t>
                </a: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285750" marR="0" indent="-28575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anose="020B0604020202020204" pitchFamily="34" charset="0"/>
                  <a:buChar char="•"/>
                </a:pP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Ta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có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</m:t>
                        </m:r>
                        <m:r>
                          <a:rPr lang="en-US" sz="18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𝐵</m:t>
                        </m:r>
                      </m:e>
                    </m:acc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=(−5;−5;5)</m:t>
                    </m:r>
                  </m:oMath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Do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mặt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phẳng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(P)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là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mặt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phẳng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trung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trực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AB </a:t>
                </a:r>
              </a:p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i="1">
                          <a:effectLst/>
                          <a:highlight>
                            <a:srgbClr val="FFFF00"/>
                          </a:highlight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⟹</m:t>
                      </m:r>
                      <m:r>
                        <a:rPr lang="en-US" sz="1800" i="1">
                          <a:effectLst/>
                          <a:highlight>
                            <a:srgbClr val="FFFF00"/>
                          </a:highlight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𝑉𝑇𝑃𝑇</m:t>
                      </m:r>
                      <m:r>
                        <a:rPr lang="en-US" sz="1800" i="1">
                          <a:effectLst/>
                          <a:highlight>
                            <a:srgbClr val="FFFF00"/>
                          </a:highlight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sSub>
                        <m:sSubPr>
                          <m:ctrlPr>
                            <a:rPr lang="en-US" sz="1800" i="1">
                              <a:effectLst/>
                              <a:highlight>
                                <a:srgbClr val="FFFF00"/>
                              </a:highlight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⃗"/>
                              <m:ctrlPr>
                                <a:rPr lang="en-US" sz="1800" i="1">
                                  <a:effectLst/>
                                  <a:highlight>
                                    <a:srgbClr val="FFFF00"/>
                                  </a:highlight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1800" i="1">
                                  <a:effectLst/>
                                  <a:highlight>
                                    <a:srgbClr val="FFFF00"/>
                                  </a:highlight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𝑛</m:t>
                              </m:r>
                            </m:e>
                          </m:acc>
                        </m:e>
                        <m:sub>
                          <m:r>
                            <a:rPr lang="en-US" sz="1800" b="0" i="1" smtClean="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𝑃</m:t>
                          </m:r>
                        </m:sub>
                      </m:sSub>
                      <m:r>
                        <a:rPr lang="en-US" sz="1800" i="1">
                          <a:effectLst/>
                          <a:highlight>
                            <a:srgbClr val="FFFF00"/>
                          </a:highlight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acc>
                        <m:accPr>
                          <m:chr m:val="⃗"/>
                          <m:ctrlPr>
                            <a:rPr lang="en-US" sz="1800" i="1">
                              <a:effectLst/>
                              <a:highlight>
                                <a:srgbClr val="FFFF00"/>
                              </a:highlight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1800" i="1">
                              <a:effectLst/>
                              <a:highlight>
                                <a:srgbClr val="FFFF00"/>
                              </a:highlight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𝐴</m:t>
                          </m:r>
                          <m:r>
                            <a:rPr lang="en-US" sz="1800" b="0" i="1" smtClean="0">
                              <a:effectLst/>
                              <a:highlight>
                                <a:srgbClr val="FFFF00"/>
                              </a:highlight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𝐵</m:t>
                          </m:r>
                        </m:e>
                      </m:acc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(−5;−5;5)</m:t>
                      </m:r>
                    </m:oMath>
                  </m:oMathPara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marR="0" lvl="0" indent="-34290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  <a:buFont typeface="Symbol" panose="05050102010706020507" pitchFamily="18" charset="2"/>
                  <a:buChar char=""/>
                </a:pPr>
                <a:r>
                  <a:rPr lang="en-U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u="sng" dirty="0" err="1">
                    <a:solidFill>
                      <a:srgbClr val="FF0000"/>
                    </a:solidFill>
                    <a:effectLst/>
                    <a:highlight>
                      <a:srgbClr val="00FFFF"/>
                    </a:highlight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Gọi</a:t>
                </a:r>
                <a:r>
                  <a:rPr lang="en-US" sz="1800" u="sng" dirty="0">
                    <a:solidFill>
                      <a:srgbClr val="FF0000"/>
                    </a:solidFill>
                    <a:effectLst/>
                    <a:highlight>
                      <a:srgbClr val="00FFFF"/>
                    </a:highlight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I </a:t>
                </a:r>
                <a:r>
                  <a:rPr lang="en-US" sz="1800" u="sng" dirty="0" err="1">
                    <a:solidFill>
                      <a:srgbClr val="FF0000"/>
                    </a:solidFill>
                    <a:effectLst/>
                    <a:highlight>
                      <a:srgbClr val="00FFFF"/>
                    </a:highlight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1800" u="sng" dirty="0">
                    <a:solidFill>
                      <a:srgbClr val="FF0000"/>
                    </a:solidFill>
                    <a:effectLst/>
                    <a:highlight>
                      <a:srgbClr val="00FFFF"/>
                    </a:highlight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u="sng" dirty="0" err="1">
                    <a:solidFill>
                      <a:srgbClr val="FF0000"/>
                    </a:solidFill>
                    <a:effectLst/>
                    <a:highlight>
                      <a:srgbClr val="00FFFF"/>
                    </a:highlight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trung</a:t>
                </a:r>
                <a:r>
                  <a:rPr lang="en-US" sz="1800" u="sng" dirty="0">
                    <a:solidFill>
                      <a:srgbClr val="FF0000"/>
                    </a:solidFill>
                    <a:effectLst/>
                    <a:highlight>
                      <a:srgbClr val="00FFFF"/>
                    </a:highlight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u="sng" dirty="0" err="1">
                    <a:solidFill>
                      <a:srgbClr val="FF0000"/>
                    </a:solidFill>
                    <a:effectLst/>
                    <a:highlight>
                      <a:srgbClr val="00FFFF"/>
                    </a:highlight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điểm</a:t>
                </a:r>
                <a:r>
                  <a:rPr lang="en-US" sz="18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AB</a:t>
                </a:r>
              </a:p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𝐼</m:t>
                      </m:r>
                      <m:d>
                        <m:dPr>
                          <m:ctrlP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𝐴</m:t>
                                  </m:r>
                                </m:sub>
                              </m:sSub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1800" b="0" i="1" smtClean="0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𝐵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den>
                          </m:f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;</m:t>
                          </m:r>
                          <m:f>
                            <m:fPr>
                              <m:ctrlP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𝐴</m:t>
                                  </m:r>
                                </m:sub>
                              </m:sSub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sz="1800" b="0" i="1" smtClean="0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𝐵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den>
                          </m:f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;</m:t>
                          </m:r>
                          <m:f>
                            <m:fPr>
                              <m:ctrlP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𝑧</m:t>
                                  </m:r>
                                </m:e>
                                <m:sub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𝐴</m:t>
                                  </m:r>
                                </m:sub>
                              </m:sSub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sz="1800" i="1" smtClean="0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𝑧</m:t>
                                  </m:r>
                                </m:e>
                                <m:sub>
                                  <m:r>
                                    <a:rPr lang="en-US" sz="1800" b="0" i="1" smtClean="0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𝐵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den>
                          </m:f>
                        </m:e>
                      </m:d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⟺</m:t>
                      </m:r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𝐼</m:t>
                      </m:r>
                      <m:d>
                        <m:dPr>
                          <m:ctrlP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3+(−2)</m:t>
                              </m:r>
                            </m:num>
                            <m:den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den>
                          </m:f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;</m:t>
                          </m:r>
                          <m:f>
                            <m:fPr>
                              <m:ctrlP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6+1</m:t>
                              </m:r>
                            </m:num>
                            <m:den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den>
                          </m:f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;</m:t>
                          </m:r>
                          <m:f>
                            <m:fPr>
                              <m:ctrlP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0+5</m:t>
                              </m:r>
                            </m:num>
                            <m:den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i="1">
                          <a:effectLst/>
                          <a:highlight>
                            <a:srgbClr val="00FF00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⟺</m:t>
                      </m:r>
                      <m:r>
                        <a:rPr lang="en-US" sz="1800" i="1">
                          <a:effectLst/>
                          <a:highlight>
                            <a:srgbClr val="00FF00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𝐼</m:t>
                      </m:r>
                      <m:d>
                        <m:dPr>
                          <m:ctrlPr>
                            <a:rPr lang="en-US" sz="1800" i="1">
                              <a:effectLst/>
                              <a:highlight>
                                <a:srgbClr val="00FF00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sz="1800" i="1">
                                  <a:effectLst/>
                                  <a:highlight>
                                    <a:srgbClr val="00FF00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1800" i="1">
                                  <a:effectLst/>
                                  <a:highlight>
                                    <a:srgbClr val="00FF00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sz="1800" i="1">
                                  <a:effectLst/>
                                  <a:highlight>
                                    <a:srgbClr val="00FF00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den>
                          </m:f>
                          <m:r>
                            <a:rPr lang="en-US" sz="1800" i="1">
                              <a:effectLst/>
                              <a:highlight>
                                <a:srgbClr val="00FF00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;</m:t>
                          </m:r>
                          <m:f>
                            <m:fPr>
                              <m:ctrlPr>
                                <a:rPr lang="en-US" sz="1800" i="1">
                                  <a:effectLst/>
                                  <a:highlight>
                                    <a:srgbClr val="00FF00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1800" i="1">
                                  <a:effectLst/>
                                  <a:highlight>
                                    <a:srgbClr val="00FF00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7</m:t>
                              </m:r>
                            </m:num>
                            <m:den>
                              <m:r>
                                <a:rPr lang="en-US" sz="1800" i="1">
                                  <a:effectLst/>
                                  <a:highlight>
                                    <a:srgbClr val="00FF00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den>
                          </m:f>
                          <m:r>
                            <a:rPr lang="en-US" sz="1800" i="1">
                              <a:effectLst/>
                              <a:highlight>
                                <a:srgbClr val="00FF00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;</m:t>
                          </m:r>
                          <m:f>
                            <m:fPr>
                              <m:ctrlPr>
                                <a:rPr lang="en-US" sz="1800" i="1">
                                  <a:effectLst/>
                                  <a:highlight>
                                    <a:srgbClr val="00FF00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1800" i="1">
                                  <a:effectLst/>
                                  <a:highlight>
                                    <a:srgbClr val="00FF00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5</m:t>
                              </m:r>
                            </m:num>
                            <m:den>
                              <m:r>
                                <a:rPr lang="en-US" sz="1800" i="1">
                                  <a:effectLst/>
                                  <a:highlight>
                                    <a:srgbClr val="00FF00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marR="0" lvl="0" indent="-34290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  <a:buFont typeface="Symbol" panose="05050102010706020507" pitchFamily="18" charset="2"/>
                  <a:buChar char=""/>
                </a:pPr>
                <a:r>
                  <a:rPr lang="en-US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mặt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phẳng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(P) </a:t>
                </a:r>
                <a:r>
                  <a:rPr lang="en-US" sz="18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cần</a:t>
                </a:r>
                <a:r>
                  <a:rPr lang="en-US" sz="1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tìm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1800" b="1" i="1">
                            <a:effectLst/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1800" b="1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sz="1800" b="1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Đ</m:t>
                            </m:r>
                            <m:r>
                              <a:rPr lang="en-US" sz="1800" b="1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𝒊</m:t>
                            </m:r>
                            <m:r>
                              <a:rPr lang="en-US" sz="1800" b="1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a:rPr lang="en-US" sz="1800" b="1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𝒒𝒖𝒂</m:t>
                            </m:r>
                            <m:r>
                              <a:rPr lang="en-US" sz="1800" b="1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 đ</m:t>
                            </m:r>
                            <m:r>
                              <a:rPr lang="en-US" sz="1800" b="1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𝒊</m:t>
                            </m:r>
                            <m:r>
                              <a:rPr lang="en-US" sz="1800" b="1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ể</m:t>
                            </m:r>
                            <m:r>
                              <a:rPr lang="en-US" sz="1800" b="1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𝒎</m:t>
                            </m:r>
                            <m:r>
                              <a:rPr lang="en-US" sz="1800" b="1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a:rPr lang="en-US" sz="1800" b="1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𝑰</m:t>
                            </m:r>
                            <m:d>
                              <m:dPr>
                                <m:ctrlPr>
                                  <a:rPr lang="en-US" sz="1800" i="1">
                                    <a:effectLst/>
                                    <a:highlight>
                                      <a:srgbClr val="00FF00"/>
                                    </a:highlight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ctrlPr>
                                      <a:rPr lang="en-US" sz="1800" i="1">
                                        <a:effectLst/>
                                        <a:highlight>
                                          <a:srgbClr val="00FF00"/>
                                        </a:highlight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i="1">
                                        <a:effectLst/>
                                        <a:highlight>
                                          <a:srgbClr val="00FF00"/>
                                        </a:highlight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US" sz="1800" i="1">
                                        <a:effectLst/>
                                        <a:highlight>
                                          <a:srgbClr val="00FF00"/>
                                        </a:highlight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2</m:t>
                                    </m:r>
                                  </m:den>
                                </m:f>
                                <m:r>
                                  <a:rPr lang="en-US" sz="1800" i="1">
                                    <a:effectLst/>
                                    <a:highlight>
                                      <a:srgbClr val="00FF00"/>
                                    </a:highlight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;</m:t>
                                </m:r>
                                <m:f>
                                  <m:fPr>
                                    <m:ctrlPr>
                                      <a:rPr lang="en-US" sz="1800" i="1">
                                        <a:effectLst/>
                                        <a:highlight>
                                          <a:srgbClr val="00FF00"/>
                                        </a:highlight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i="1">
                                        <a:effectLst/>
                                        <a:highlight>
                                          <a:srgbClr val="00FF00"/>
                                        </a:highlight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7</m:t>
                                    </m:r>
                                  </m:num>
                                  <m:den>
                                    <m:r>
                                      <a:rPr lang="en-US" sz="1800" i="1">
                                        <a:effectLst/>
                                        <a:highlight>
                                          <a:srgbClr val="00FF00"/>
                                        </a:highlight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2</m:t>
                                    </m:r>
                                  </m:den>
                                </m:f>
                                <m:r>
                                  <a:rPr lang="en-US" sz="1800" i="1">
                                    <a:effectLst/>
                                    <a:highlight>
                                      <a:srgbClr val="00FF00"/>
                                    </a:highlight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;</m:t>
                                </m:r>
                                <m:f>
                                  <m:fPr>
                                    <m:ctrlPr>
                                      <a:rPr lang="en-US" sz="1800" i="1">
                                        <a:effectLst/>
                                        <a:highlight>
                                          <a:srgbClr val="00FF00"/>
                                        </a:highlight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i="1">
                                        <a:effectLst/>
                                        <a:highlight>
                                          <a:srgbClr val="00FF00"/>
                                        </a:highlight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5</m:t>
                                    </m:r>
                                  </m:num>
                                  <m:den>
                                    <m:r>
                                      <a:rPr lang="en-US" sz="1800" i="1">
                                        <a:effectLst/>
                                        <a:highlight>
                                          <a:srgbClr val="00FF00"/>
                                        </a:highlight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2</m:t>
                                    </m:r>
                                  </m:den>
                                </m:f>
                              </m:e>
                            </m:d>
                          </m:e>
                          <m:e>
                            <m:r>
                              <a:rPr lang="en-US" sz="1800" b="1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𝑪</m:t>
                            </m:r>
                            <m:r>
                              <a:rPr lang="en-US" sz="1800" b="1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ó </m:t>
                            </m:r>
                            <m:r>
                              <a:rPr lang="en-US" sz="1800" b="1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𝑽𝑻𝑷𝑻</m:t>
                            </m:r>
                            <m:r>
                              <a:rPr lang="en-US" sz="1800" b="1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acc>
                              <m:accPr>
                                <m:chr m:val="⃗"/>
                                <m:ctrlPr>
                                  <a:rPr lang="en-US" sz="1800" b="1" i="1">
                                    <a:effectLst/>
                                    <a:highlight>
                                      <a:srgbClr val="FFFF00"/>
                                    </a:highlight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1800" b="1" i="1">
                                    <a:effectLst/>
                                    <a:highlight>
                                      <a:srgbClr val="FFFF00"/>
                                    </a:highlight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𝒏</m:t>
                                </m:r>
                              </m:e>
                            </m:acc>
                            <m:r>
                              <a:rPr lang="en-US" sz="1800" b="1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=</m:t>
                            </m:r>
                            <m:acc>
                              <m:accPr>
                                <m:chr m:val="⃗"/>
                                <m:ctrlPr>
                                  <a:rPr lang="en-US" sz="1800" i="1">
                                    <a:effectLst/>
                                    <a:highlight>
                                      <a:srgbClr val="FFFF00"/>
                                    </a:highlight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1800" i="1">
                                    <a:effectLst/>
                                    <a:highlight>
                                      <a:srgbClr val="FFFF00"/>
                                    </a:highlight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𝐴</m:t>
                                </m:r>
                                <m:r>
                                  <a:rPr lang="en-US" sz="1800" b="0" i="1" smtClean="0">
                                    <a:effectLst/>
                                    <a:highlight>
                                      <a:srgbClr val="FFFF00"/>
                                    </a:highlight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𝐵</m:t>
                                </m:r>
                              </m:e>
                            </m:acc>
                            <m:r>
                              <a:rPr lang="en-US" sz="1800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=</m:t>
                            </m:r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(−5;−5;5)</m:t>
                            </m:r>
                          </m:e>
                        </m:eqArr>
                      </m:e>
                    </m:d>
                  </m:oMath>
                </a14:m>
                <a:endParaRPr lang="en-US" sz="18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b="1" i="1" smtClean="0">
                          <a:solidFill>
                            <a:srgbClr val="FF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𝑨</m:t>
                      </m:r>
                      <m:d>
                        <m:dPr>
                          <m:ctrlPr>
                            <a:rPr lang="en-US" sz="1800" b="1" i="1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1800" b="1" i="1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𝒙</m:t>
                          </m:r>
                          <m:r>
                            <a:rPr lang="en-US" sz="1800" b="1" i="1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1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en-US" sz="1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𝟎</m:t>
                              </m:r>
                            </m:sub>
                          </m:sSub>
                        </m:e>
                      </m:d>
                      <m:r>
                        <a:rPr lang="en-US" sz="1800" b="1" i="1">
                          <a:solidFill>
                            <a:srgbClr val="FF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1800" b="1" i="1">
                          <a:solidFill>
                            <a:srgbClr val="FF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𝑩</m:t>
                      </m:r>
                      <m:d>
                        <m:dPr>
                          <m:ctrlPr>
                            <a:rPr lang="en-US" sz="1800" b="1" i="1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1800" b="1" i="1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𝒚</m:t>
                          </m:r>
                          <m:r>
                            <a:rPr lang="en-US" sz="1800" b="1" i="1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1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𝒚</m:t>
                              </m:r>
                            </m:e>
                            <m:sub>
                              <m:r>
                                <a:rPr lang="en-US" sz="1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𝟎</m:t>
                              </m:r>
                            </m:sub>
                          </m:sSub>
                        </m:e>
                      </m:d>
                      <m:r>
                        <a:rPr lang="en-US" sz="1800" b="1" i="1">
                          <a:solidFill>
                            <a:srgbClr val="FF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1800" b="1" i="1">
                          <a:solidFill>
                            <a:srgbClr val="FF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𝑪</m:t>
                      </m:r>
                      <m:d>
                        <m:dPr>
                          <m:ctrlPr>
                            <a:rPr lang="en-US" sz="1800" b="1" i="1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1800" b="1" i="1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𝒛</m:t>
                          </m:r>
                          <m:r>
                            <a:rPr lang="en-US" sz="1800" b="1" i="1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1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𝒛</m:t>
                              </m:r>
                            </m:e>
                            <m:sub>
                              <m:r>
                                <a:rPr lang="en-US" sz="1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𝟎</m:t>
                              </m:r>
                            </m:sub>
                          </m:sSub>
                        </m:e>
                      </m:d>
                      <m:r>
                        <a:rPr lang="en-US" sz="1800" b="1" i="1">
                          <a:solidFill>
                            <a:srgbClr val="FF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1800" b="1" i="1">
                          <a:solidFill>
                            <a:srgbClr val="FF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𝟎</m:t>
                      </m:r>
                    </m:oMath>
                  </m:oMathPara>
                </a14:m>
                <a:endParaRPr lang="en-US" sz="1800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⟺−</m:t>
                      </m:r>
                      <m:r>
                        <a:rPr lang="en-US" sz="18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𝟓</m:t>
                      </m:r>
                      <m:d>
                        <m:dPr>
                          <m:ctrlPr>
                            <a:rPr lang="en-US" sz="1800" b="1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1800" b="1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𝒙</m:t>
                          </m:r>
                          <m:r>
                            <a:rPr lang="en-US" sz="1800" b="1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f>
                            <m:fPr>
                              <m:ctrlPr>
                                <a:rPr lang="en-US" sz="18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18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𝟏</m:t>
                              </m:r>
                            </m:num>
                            <m:den>
                              <m:r>
                                <a:rPr lang="en-US" sz="18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𝟐</m:t>
                              </m:r>
                            </m:den>
                          </m:f>
                        </m:e>
                      </m:d>
                      <m:r>
                        <a:rPr lang="en-US" sz="18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−</m:t>
                      </m:r>
                      <m:r>
                        <a:rPr lang="en-US" sz="18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𝟓</m:t>
                      </m:r>
                      <m:d>
                        <m:dPr>
                          <m:ctrlPr>
                            <a:rPr lang="en-US" sz="1800" b="1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1800" b="1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𝒚</m:t>
                          </m:r>
                          <m:r>
                            <a:rPr lang="en-US" sz="1800" b="1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f>
                            <m:fPr>
                              <m:ctrlPr>
                                <a:rPr lang="en-US" sz="18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18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𝟕</m:t>
                              </m:r>
                            </m:num>
                            <m:den>
                              <m:r>
                                <a:rPr lang="en-US" sz="18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𝟐</m:t>
                              </m:r>
                            </m:den>
                          </m:f>
                        </m:e>
                      </m:d>
                      <m:r>
                        <a:rPr lang="en-US" sz="18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18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𝟓</m:t>
                      </m:r>
                      <m:d>
                        <m:dPr>
                          <m:ctrlPr>
                            <a:rPr lang="en-US" sz="1800" b="1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1800" b="1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𝒛</m:t>
                          </m:r>
                          <m:r>
                            <a:rPr lang="en-US" sz="1800" b="1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f>
                            <m:fPr>
                              <m:ctrlPr>
                                <a:rPr lang="en-US" sz="18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18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𝟓</m:t>
                              </m:r>
                            </m:num>
                            <m:den>
                              <m:r>
                                <a:rPr lang="en-US" sz="18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𝟐</m:t>
                              </m:r>
                            </m:den>
                          </m:f>
                        </m:e>
                      </m:d>
                      <m:r>
                        <a:rPr lang="en-US" sz="18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18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𝟎</m:t>
                      </m:r>
                    </m:oMath>
                  </m:oMathPara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⟺−</m:t>
                      </m:r>
                      <m:r>
                        <a:rPr lang="en-US" sz="18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𝟓</m:t>
                      </m:r>
                      <m:r>
                        <a:rPr lang="en-US" sz="18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𝒙</m:t>
                      </m:r>
                      <m:r>
                        <a:rPr lang="en-US" sz="18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+</m:t>
                      </m:r>
                      <m:f>
                        <m:fPr>
                          <m:ctrlPr>
                            <a:rPr lang="en-US" sz="1800" b="1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1800" b="1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𝟓</m:t>
                          </m:r>
                        </m:num>
                        <m:den>
                          <m:r>
                            <a:rPr lang="en-US" sz="1800" b="1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𝟐</m:t>
                          </m:r>
                        </m:den>
                      </m:f>
                      <m:r>
                        <a:rPr lang="en-US" sz="18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−</m:t>
                      </m:r>
                      <m:r>
                        <a:rPr lang="en-US" sz="18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𝟓</m:t>
                      </m:r>
                      <m:r>
                        <a:rPr lang="en-US" sz="18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𝒚</m:t>
                      </m:r>
                      <m:r>
                        <a:rPr lang="en-US" sz="18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+</m:t>
                      </m:r>
                      <m:f>
                        <m:fPr>
                          <m:ctrlPr>
                            <a:rPr lang="en-US" sz="1800" b="1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1800" b="1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𝟑𝟓</m:t>
                          </m:r>
                        </m:num>
                        <m:den>
                          <m:r>
                            <a:rPr lang="en-US" sz="1800" b="1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𝟐</m:t>
                          </m:r>
                        </m:den>
                      </m:f>
                      <m:r>
                        <a:rPr lang="en-US" sz="18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18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𝟓</m:t>
                      </m:r>
                      <m:r>
                        <a:rPr lang="en-US" sz="18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𝒛</m:t>
                      </m:r>
                      <m:r>
                        <a:rPr lang="en-US" sz="18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−</m:t>
                      </m:r>
                      <m:f>
                        <m:fPr>
                          <m:ctrlPr>
                            <a:rPr lang="en-US" sz="1800" b="1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1800" b="1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𝟐𝟓</m:t>
                          </m:r>
                        </m:num>
                        <m:den>
                          <m:r>
                            <a:rPr lang="en-US" sz="1800" b="1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𝟐</m:t>
                          </m:r>
                        </m:den>
                      </m:f>
                      <m:r>
                        <a:rPr lang="en-US" sz="18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18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𝟎</m:t>
                      </m:r>
                    </m:oMath>
                  </m:oMathPara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⟺−</m:t>
                      </m:r>
                      <m:r>
                        <a:rPr lang="en-US" sz="18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𝟓</m:t>
                      </m:r>
                      <m:r>
                        <a:rPr lang="en-US" sz="18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𝒙</m:t>
                      </m:r>
                      <m:r>
                        <a:rPr lang="en-US" sz="18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−</m:t>
                      </m:r>
                      <m:r>
                        <a:rPr lang="en-US" sz="18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𝟓</m:t>
                      </m:r>
                      <m:r>
                        <a:rPr lang="en-US" sz="18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𝒚</m:t>
                      </m:r>
                      <m:r>
                        <a:rPr lang="en-US" sz="18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18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𝟓</m:t>
                      </m:r>
                      <m:r>
                        <a:rPr lang="en-US" sz="18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𝒛</m:t>
                      </m:r>
                      <m:r>
                        <a:rPr lang="en-US" sz="18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+</m:t>
                      </m:r>
                      <m:f>
                        <m:fPr>
                          <m:ctrlPr>
                            <a:rPr lang="en-US" sz="1800" b="1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1800" b="1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𝟏𝟓</m:t>
                          </m:r>
                        </m:num>
                        <m:den>
                          <m:r>
                            <a:rPr lang="en-US" sz="1800" b="1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𝟐</m:t>
                          </m:r>
                        </m:den>
                      </m:f>
                      <m:r>
                        <a:rPr lang="en-US" sz="18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18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𝟎</m:t>
                      </m:r>
                    </m:oMath>
                  </m:oMathPara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64D47DC0-AA32-466B-AB64-9C999822BDA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5131" y="308856"/>
                <a:ext cx="11338560" cy="6632393"/>
              </a:xfrm>
              <a:prstGeom prst="rect">
                <a:avLst/>
              </a:prstGeom>
              <a:blipFill>
                <a:blip r:embed="rId4"/>
                <a:stretch>
                  <a:fillRect l="-484" t="-5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01724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7ABA5B1-085E-4668-95FB-2F0294FE3C13}"/>
              </a:ext>
            </a:extLst>
          </p:cNvPr>
          <p:cNvCxnSpPr/>
          <p:nvPr/>
        </p:nvCxnSpPr>
        <p:spPr>
          <a:xfrm>
            <a:off x="201386" y="975360"/>
            <a:ext cx="11103428" cy="0"/>
          </a:xfrm>
          <a:prstGeom prst="line">
            <a:avLst/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BF1845D2-A6F3-4839-B972-AFA15A5DC39A}"/>
              </a:ext>
            </a:extLst>
          </p:cNvPr>
          <p:cNvSpPr txBox="1"/>
          <p:nvPr/>
        </p:nvSpPr>
        <p:spPr>
          <a:xfrm>
            <a:off x="88174" y="-2851"/>
            <a:ext cx="10678886" cy="3906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DẠNG 3: </a:t>
            </a:r>
            <a:r>
              <a:rPr lang="en-US" sz="1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PHƯƠNG TRÌNH MẶT PHẲNG TRUNG TRỰC CỦA ĐOẠN THẲNG</a:t>
            </a:r>
            <a:endParaRPr lang="en-US" sz="1400" b="1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F2856B1F-DF14-49C0-A7D8-4246616AE124}"/>
                  </a:ext>
                </a:extLst>
              </p:cNvPr>
              <p:cNvSpPr txBox="1"/>
              <p:nvPr/>
            </p:nvSpPr>
            <p:spPr>
              <a:xfrm>
                <a:off x="322217" y="387833"/>
                <a:ext cx="11678194" cy="36875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Bài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2: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Viết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mặt</a:t>
                </a:r>
                <a:r>
                  <a:rPr lang="en-US" sz="1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phẳng</a:t>
                </a:r>
                <a:r>
                  <a:rPr lang="en-US" sz="1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trung</a:t>
                </a:r>
                <a:r>
                  <a:rPr lang="en-US" sz="1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trực</a:t>
                </a:r>
                <a:r>
                  <a:rPr lang="en-US" sz="1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(P)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đoạn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thẳng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AD.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Biết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800" b="1" i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18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A</m:t>
                    </m:r>
                    <m:d>
                      <m:dPr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18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2;3;</m:t>
                        </m:r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sz="18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</m:t>
                        </m:r>
                      </m:e>
                    </m:d>
                  </m:oMath>
                </a14:m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;</a:t>
                </a:r>
                <a14:m>
                  <m:oMath xmlns:m="http://schemas.openxmlformats.org/officeDocument/2006/math">
                    <m:r>
                      <a:rPr lang="en-US" sz="1800" b="0" i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18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D</m:t>
                    </m:r>
                    <m:r>
                      <a:rPr lang="en-US" sz="18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(0;</m:t>
                    </m:r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en-US" sz="18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2;3)</m:t>
                    </m:r>
                  </m:oMath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F2856B1F-DF14-49C0-A7D8-4246616AE1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2217" y="387833"/>
                <a:ext cx="11678194" cy="368755"/>
              </a:xfrm>
              <a:prstGeom prst="rect">
                <a:avLst/>
              </a:prstGeom>
              <a:blipFill>
                <a:blip r:embed="rId3"/>
                <a:stretch>
                  <a:fillRect l="-470" t="-10000" b="-2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0CAB7BF6-D569-4167-9277-BA1DC82D94F4}"/>
                  </a:ext>
                </a:extLst>
              </p:cNvPr>
              <p:cNvSpPr txBox="1"/>
              <p:nvPr/>
            </p:nvSpPr>
            <p:spPr>
              <a:xfrm>
                <a:off x="88174" y="1035897"/>
                <a:ext cx="11851277" cy="50714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285750" marR="0" indent="-28575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anose="020B0604020202020204" pitchFamily="34" charset="0"/>
                  <a:buChar char="•"/>
                </a:pPr>
                <a:r>
                  <a:rPr lang="en-US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Ta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𝐴𝐷</m:t>
                        </m:r>
                      </m:e>
                    </m:acc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−2,−5,4</m:t>
                        </m:r>
                      </m:e>
                    </m:d>
                  </m:oMath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Do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mặt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phẳng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(Q)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là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mặt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phẳng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trung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trực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AD </a:t>
                </a:r>
              </a:p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⟹</m:t>
                      </m:r>
                      <m:r>
                        <a:rPr lang="en-US" sz="18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𝑽𝑻𝑷𝑻</m:t>
                      </m:r>
                      <m:r>
                        <a:rPr lang="en-US" sz="18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sSub>
                        <m:sSubPr>
                          <m:ctrlPr>
                            <a:rPr lang="en-US" sz="1800" b="1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⃗"/>
                              <m:ctrlPr>
                                <a:rPr lang="en-US" sz="18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18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𝒏</m:t>
                              </m:r>
                            </m:e>
                          </m:acc>
                        </m:e>
                        <m:sub>
                          <m:r>
                            <a:rPr lang="en-US" sz="1800" b="1" i="1" smtClean="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𝑷</m:t>
                          </m:r>
                        </m:sub>
                      </m:sSub>
                      <m:r>
                        <a:rPr lang="en-US" sz="18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acc>
                        <m:accPr>
                          <m:chr m:val="⃗"/>
                          <m:ctrlPr>
                            <a:rPr lang="en-US" sz="1800" b="1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1800" b="1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𝑨𝑫</m:t>
                          </m:r>
                        </m:e>
                      </m:acc>
                      <m:r>
                        <a:rPr lang="en-US" sz="18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d>
                        <m:dPr>
                          <m:ctrlPr>
                            <a:rPr lang="en-US" sz="1800" b="1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1800" b="1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en-US" sz="1800" b="1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𝟐</m:t>
                          </m:r>
                          <m:r>
                            <a:rPr lang="en-US" sz="1800" b="1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,−</m:t>
                          </m:r>
                          <m:r>
                            <a:rPr lang="en-US" sz="1800" b="1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𝟓</m:t>
                          </m:r>
                          <m:r>
                            <a:rPr lang="en-US" sz="1800" b="1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,</m:t>
                          </m:r>
                          <m:r>
                            <a:rPr lang="en-US" sz="1800" b="1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𝟒</m:t>
                          </m:r>
                        </m:e>
                      </m:d>
                    </m:oMath>
                  </m:oMathPara>
                </a14:m>
                <a:endParaRPr lang="en-US" sz="18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marR="0" lvl="0" indent="-34290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  <a:buFont typeface="Symbol" panose="05050102010706020507" pitchFamily="18" charset="2"/>
                  <a:buChar char=""/>
                </a:pPr>
                <a:r>
                  <a:rPr lang="en-U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Gọi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I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trung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điểm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AD</a:t>
                </a:r>
              </a:p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𝐼</m:t>
                      </m:r>
                      <m:d>
                        <m:dPr>
                          <m:ctrlP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𝐴</m:t>
                                  </m:r>
                                </m:sub>
                              </m:sSub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𝐷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den>
                          </m:f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;</m:t>
                          </m:r>
                          <m:f>
                            <m:fPr>
                              <m:ctrlP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𝐴</m:t>
                                  </m:r>
                                </m:sub>
                              </m:sSub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𝐷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den>
                          </m:f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;</m:t>
                          </m:r>
                          <m:f>
                            <m:fPr>
                              <m:ctrlP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𝑧</m:t>
                                  </m:r>
                                </m:e>
                                <m:sub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𝐴</m:t>
                                  </m:r>
                                </m:sub>
                              </m:sSub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𝑧</m:t>
                                  </m:r>
                                </m:e>
                                <m:sub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𝐷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den>
                          </m:f>
                        </m:e>
                      </m:d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⟺</m:t>
                      </m:r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𝐼</m:t>
                      </m:r>
                      <m:d>
                        <m:dPr>
                          <m:ctrlP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2+0</m:t>
                              </m:r>
                            </m:num>
                            <m:den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den>
                          </m:f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;</m:t>
                          </m:r>
                          <m:f>
                            <m:fPr>
                              <m:ctrlP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3+(−2)</m:t>
                              </m:r>
                            </m:num>
                            <m:den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den>
                          </m:f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;</m:t>
                          </m:r>
                          <m:f>
                            <m:fPr>
                              <m:ctrlP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−1+3</m:t>
                              </m:r>
                            </m:num>
                            <m:den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den>
                          </m:f>
                        </m:e>
                      </m:d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⟺</m:t>
                      </m:r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𝐼</m:t>
                      </m:r>
                      <m:d>
                        <m:dPr>
                          <m:ctrlP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1;</m:t>
                          </m:r>
                          <m:f>
                            <m:fPr>
                              <m:ctrlP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den>
                          </m:f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;1</m:t>
                          </m:r>
                        </m:e>
                      </m:d>
                    </m:oMath>
                  </m:oMathPara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marR="0" lvl="0" indent="-34290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  <a:buFont typeface="Symbol" panose="05050102010706020507" pitchFamily="18" charset="2"/>
                  <a:buChar char=""/>
                </a:pPr>
                <a:r>
                  <a:rPr lang="en-US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mặt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phẳng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(P)</a:t>
                </a:r>
                <a:r>
                  <a:rPr lang="en-US" sz="18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cần</a:t>
                </a:r>
                <a:r>
                  <a:rPr lang="en-US" sz="1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tìm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1800" b="1" i="1">
                            <a:effectLst/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1800" b="1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sz="1800" b="1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Đ</m:t>
                            </m:r>
                            <m:r>
                              <a:rPr lang="en-US" sz="1800" b="1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𝒊</m:t>
                            </m:r>
                            <m:r>
                              <a:rPr lang="en-US" sz="1800" b="1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a:rPr lang="en-US" sz="1800" b="1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𝒒𝒖𝒂</m:t>
                            </m:r>
                            <m:r>
                              <a:rPr lang="en-US" sz="1800" b="1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 đ</m:t>
                            </m:r>
                            <m:r>
                              <a:rPr lang="en-US" sz="1800" b="1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𝒊</m:t>
                            </m:r>
                            <m:r>
                              <a:rPr lang="en-US" sz="1800" b="1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ể</m:t>
                            </m:r>
                            <m:r>
                              <a:rPr lang="en-US" sz="1800" b="1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𝒎</m:t>
                            </m:r>
                            <m:r>
                              <a:rPr lang="en-US" sz="1800" b="1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a:rPr lang="en-US" sz="1800" b="1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𝑰</m:t>
                            </m:r>
                            <m:d>
                              <m:dPr>
                                <m:ctrlP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1;</m:t>
                                </m:r>
                                <m:f>
                                  <m:fPr>
                                    <m:ctrlP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2</m:t>
                                    </m:r>
                                  </m:den>
                                </m:f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;1</m:t>
                                </m:r>
                              </m:e>
                            </m:d>
                          </m:e>
                          <m:e>
                            <m:r>
                              <a:rPr lang="en-US" sz="1800" b="1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𝑪</m:t>
                            </m:r>
                            <m:r>
                              <a:rPr lang="en-US" sz="1800" b="1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ó </m:t>
                            </m:r>
                            <m:r>
                              <a:rPr lang="en-US" sz="1800" b="1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𝑽𝑻𝑷𝑻</m:t>
                            </m:r>
                            <m:r>
                              <a:rPr lang="en-US" sz="1800" b="1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acc>
                              <m:accPr>
                                <m:chr m:val="⃗"/>
                                <m:ctrlPr>
                                  <a:rPr lang="en-US" sz="1800" b="1" i="1">
                                    <a:effectLst/>
                                    <a:highlight>
                                      <a:srgbClr val="FFFF00"/>
                                    </a:highlight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1800" b="1" i="1">
                                    <a:effectLst/>
                                    <a:highlight>
                                      <a:srgbClr val="FFFF00"/>
                                    </a:highlight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𝒏</m:t>
                                </m:r>
                              </m:e>
                            </m:acc>
                            <m:r>
                              <a:rPr lang="en-US" sz="1800" b="1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=</m:t>
                            </m:r>
                            <m:acc>
                              <m:accPr>
                                <m:chr m:val="⃗"/>
                                <m:ctrlPr>
                                  <a:rPr lang="en-US" sz="1800" i="1">
                                    <a:effectLst/>
                                    <a:highlight>
                                      <a:srgbClr val="FFFF00"/>
                                    </a:highlight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1800" i="1">
                                    <a:effectLst/>
                                    <a:highlight>
                                      <a:srgbClr val="FFFF00"/>
                                    </a:highlight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𝐴𝐷</m:t>
                                </m:r>
                              </m:e>
                            </m:acc>
                            <m:r>
                              <a:rPr lang="en-US" sz="1800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=(−2; −5;4)</m:t>
                            </m:r>
                          </m:e>
                        </m:eqArr>
                      </m:e>
                    </m:d>
                  </m:oMath>
                </a14:m>
                <a:endParaRPr lang="en-US" sz="18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b="1" i="1" smtClean="0">
                          <a:solidFill>
                            <a:srgbClr val="FF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𝑨</m:t>
                      </m:r>
                      <m:d>
                        <m:dPr>
                          <m:ctrlPr>
                            <a:rPr lang="en-US" sz="1800" b="1" i="1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1800" b="1" i="1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𝒙</m:t>
                          </m:r>
                          <m:r>
                            <a:rPr lang="en-US" sz="1800" b="1" i="1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1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en-US" sz="1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𝟎</m:t>
                              </m:r>
                            </m:sub>
                          </m:sSub>
                        </m:e>
                      </m:d>
                      <m:r>
                        <a:rPr lang="en-US" sz="1800" b="1" i="1">
                          <a:solidFill>
                            <a:srgbClr val="FF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1800" b="1" i="1">
                          <a:solidFill>
                            <a:srgbClr val="FF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𝑩</m:t>
                      </m:r>
                      <m:d>
                        <m:dPr>
                          <m:ctrlPr>
                            <a:rPr lang="en-US" sz="1800" b="1" i="1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1800" b="1" i="1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𝒚</m:t>
                          </m:r>
                          <m:r>
                            <a:rPr lang="en-US" sz="1800" b="1" i="1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1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𝒚</m:t>
                              </m:r>
                            </m:e>
                            <m:sub>
                              <m:r>
                                <a:rPr lang="en-US" sz="1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𝟎</m:t>
                              </m:r>
                            </m:sub>
                          </m:sSub>
                        </m:e>
                      </m:d>
                      <m:r>
                        <a:rPr lang="en-US" sz="1800" b="1" i="1">
                          <a:solidFill>
                            <a:srgbClr val="FF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1800" b="1" i="1">
                          <a:solidFill>
                            <a:srgbClr val="FF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𝑪</m:t>
                      </m:r>
                      <m:d>
                        <m:dPr>
                          <m:ctrlPr>
                            <a:rPr lang="en-US" sz="1800" b="1" i="1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1800" b="1" i="1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𝒛</m:t>
                          </m:r>
                          <m:r>
                            <a:rPr lang="en-US" sz="1800" b="1" i="1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1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𝒛</m:t>
                              </m:r>
                            </m:e>
                            <m:sub>
                              <m:r>
                                <a:rPr lang="en-US" sz="1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𝟎</m:t>
                              </m:r>
                            </m:sub>
                          </m:sSub>
                        </m:e>
                      </m:d>
                      <m:r>
                        <a:rPr lang="en-US" sz="1800" b="1" i="1">
                          <a:solidFill>
                            <a:srgbClr val="FF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1800" b="1" i="1">
                          <a:solidFill>
                            <a:srgbClr val="FF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𝟎</m:t>
                      </m:r>
                    </m:oMath>
                  </m:oMathPara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⟺−</m:t>
                      </m:r>
                      <m:r>
                        <a:rPr lang="en-US" sz="18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𝟐</m:t>
                      </m:r>
                      <m:d>
                        <m:dPr>
                          <m:ctrlPr>
                            <a:rPr lang="en-US" sz="1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1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𝒙</m:t>
                          </m:r>
                          <m:r>
                            <a:rPr lang="en-US" sz="1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en-US" sz="1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𝟏</m:t>
                          </m:r>
                        </m:e>
                      </m:d>
                      <m:r>
                        <a:rPr lang="en-US" sz="18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</m:t>
                      </m:r>
                      <m:r>
                        <a:rPr lang="en-US" sz="18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𝟓</m:t>
                      </m:r>
                      <m:d>
                        <m:dPr>
                          <m:ctrlPr>
                            <a:rPr lang="en-US" sz="1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1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𝒚</m:t>
                          </m:r>
                          <m:r>
                            <a:rPr lang="en-US" sz="1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f>
                            <m:fPr>
                              <m:ctrlPr>
                                <a:rPr lang="en-US" sz="18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18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𝟏</m:t>
                              </m:r>
                            </m:num>
                            <m:den>
                              <m:r>
                                <a:rPr lang="en-US" sz="18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𝟐</m:t>
                              </m:r>
                            </m:den>
                          </m:f>
                        </m:e>
                      </m:d>
                      <m:r>
                        <a:rPr lang="en-US" sz="18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18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𝟒</m:t>
                      </m:r>
                      <m:d>
                        <m:dPr>
                          <m:ctrlPr>
                            <a:rPr lang="en-US" sz="1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1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𝒛</m:t>
                          </m:r>
                          <m:r>
                            <a:rPr lang="en-US" sz="1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en-US" sz="1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𝟏</m:t>
                          </m:r>
                        </m:e>
                      </m:d>
                      <m:r>
                        <a:rPr lang="en-US" sz="18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18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𝟎</m:t>
                      </m:r>
                    </m:oMath>
                  </m:oMathPara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⟺−</m:t>
                      </m:r>
                      <m:r>
                        <a:rPr lang="en-US" sz="18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𝟐</m:t>
                      </m:r>
                      <m:r>
                        <a:rPr lang="en-US" sz="18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𝒙</m:t>
                      </m:r>
                      <m:r>
                        <a:rPr lang="en-US" sz="18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18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𝟐</m:t>
                      </m:r>
                      <m:r>
                        <a:rPr lang="en-US" sz="18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</m:t>
                      </m:r>
                      <m:r>
                        <a:rPr lang="en-US" sz="18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𝟓</m:t>
                      </m:r>
                      <m:r>
                        <a:rPr lang="en-US" sz="18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𝒚</m:t>
                      </m:r>
                      <m:r>
                        <a:rPr lang="en-US" sz="18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f>
                        <m:fPr>
                          <m:ctrlPr>
                            <a:rPr lang="en-US" sz="1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1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𝟓</m:t>
                          </m:r>
                        </m:num>
                        <m:den>
                          <m:r>
                            <a:rPr lang="en-US" sz="1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𝟐</m:t>
                          </m:r>
                        </m:den>
                      </m:f>
                      <m:r>
                        <a:rPr lang="en-US" sz="18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18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𝟒</m:t>
                      </m:r>
                      <m:r>
                        <a:rPr lang="en-US" sz="18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𝒛</m:t>
                      </m:r>
                      <m:r>
                        <a:rPr lang="en-US" sz="18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</m:t>
                      </m:r>
                      <m:r>
                        <a:rPr lang="en-US" sz="18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𝟒</m:t>
                      </m:r>
                      <m:r>
                        <a:rPr lang="en-US" sz="18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18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𝟎</m:t>
                      </m:r>
                    </m:oMath>
                  </m:oMathPara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b="1" i="1">
                          <a:effectLst/>
                          <a:highlight>
                            <a:srgbClr val="00FFFF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⟺−</m:t>
                      </m:r>
                      <m:r>
                        <a:rPr lang="en-US" sz="1800" b="1" i="1">
                          <a:effectLst/>
                          <a:highlight>
                            <a:srgbClr val="00FFFF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𝟐</m:t>
                      </m:r>
                      <m:r>
                        <a:rPr lang="en-US" sz="1800" b="1" i="1">
                          <a:effectLst/>
                          <a:highlight>
                            <a:srgbClr val="00FFFF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𝒙</m:t>
                      </m:r>
                      <m:r>
                        <a:rPr lang="en-US" sz="1800" b="1" i="1">
                          <a:effectLst/>
                          <a:highlight>
                            <a:srgbClr val="00FFFF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</m:t>
                      </m:r>
                      <m:r>
                        <a:rPr lang="en-US" sz="1800" b="1" i="1">
                          <a:effectLst/>
                          <a:highlight>
                            <a:srgbClr val="00FFFF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𝟓</m:t>
                      </m:r>
                      <m:r>
                        <a:rPr lang="en-US" sz="1800" b="1" i="1">
                          <a:effectLst/>
                          <a:highlight>
                            <a:srgbClr val="00FFFF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𝒚</m:t>
                      </m:r>
                      <m:r>
                        <a:rPr lang="en-US" sz="1800" b="1" i="1">
                          <a:effectLst/>
                          <a:highlight>
                            <a:srgbClr val="00FFFF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1800" b="1" i="1">
                          <a:effectLst/>
                          <a:highlight>
                            <a:srgbClr val="00FFFF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𝟒</m:t>
                      </m:r>
                      <m:r>
                        <a:rPr lang="en-US" sz="1800" b="1" i="1">
                          <a:effectLst/>
                          <a:highlight>
                            <a:srgbClr val="00FFFF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𝒛</m:t>
                      </m:r>
                      <m:r>
                        <a:rPr lang="en-US" sz="1800" b="1" i="1">
                          <a:effectLst/>
                          <a:highlight>
                            <a:srgbClr val="00FFFF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f>
                        <m:fPr>
                          <m:ctrlPr>
                            <a:rPr lang="en-US" sz="1800" b="1" i="1">
                              <a:effectLst/>
                              <a:highlight>
                                <a:srgbClr val="00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1800" b="1" i="1">
                              <a:effectLst/>
                              <a:highlight>
                                <a:srgbClr val="00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lang="en-US" sz="1800" b="1" i="1">
                              <a:effectLst/>
                              <a:highlight>
                                <a:srgbClr val="00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𝟐</m:t>
                          </m:r>
                        </m:den>
                      </m:f>
                      <m:r>
                        <a:rPr lang="en-US" sz="1800" b="1" i="1">
                          <a:effectLst/>
                          <a:highlight>
                            <a:srgbClr val="00FFFF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1800" b="1" i="1">
                          <a:effectLst/>
                          <a:highlight>
                            <a:srgbClr val="00FFFF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𝟎</m:t>
                      </m:r>
                    </m:oMath>
                  </m:oMathPara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0CAB7BF6-D569-4167-9277-BA1DC82D94F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174" y="1035897"/>
                <a:ext cx="11851277" cy="5071453"/>
              </a:xfrm>
              <a:prstGeom prst="rect">
                <a:avLst/>
              </a:prstGeom>
              <a:blipFill>
                <a:blip r:embed="rId4"/>
                <a:stretch>
                  <a:fillRect l="-411" t="-12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>
            <a:extLst>
              <a:ext uri="{FF2B5EF4-FFF2-40B4-BE49-F238E27FC236}">
                <a16:creationId xmlns:a16="http://schemas.microsoft.com/office/drawing/2014/main" id="{7490A91D-AC7D-4D5D-B811-89924F388FA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84189" y="3167543"/>
            <a:ext cx="3516222" cy="2596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8229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9" name="Rectangle 28"/>
              <p:cNvSpPr/>
              <p:nvPr/>
            </p:nvSpPr>
            <p:spPr>
              <a:xfrm>
                <a:off x="723599" y="3739652"/>
                <a:ext cx="6780918" cy="830997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008000"/>
                </a:solidFill>
              </a:ln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9pPr>
              </a:lstStyle>
              <a:p>
                <a:r>
                  <a:rPr lang="vi-VN" sz="2400" dirty="0"/>
                  <a:t> </a:t>
                </a:r>
                <a:r>
                  <a:rPr lang="fr-FR" sz="2400" b="1" dirty="0" err="1"/>
                  <a:t>Nhận</a:t>
                </a:r>
                <a:r>
                  <a:rPr lang="fr-FR" sz="2400" b="1" dirty="0"/>
                  <a:t> </a:t>
                </a:r>
                <a:r>
                  <a:rPr lang="fr-FR" sz="2400" b="1" dirty="0" err="1"/>
                  <a:t>xét</a:t>
                </a:r>
                <a:r>
                  <a:rPr lang="fr-FR" sz="2400" b="1" dirty="0"/>
                  <a:t> : </a:t>
                </a:r>
                <a:r>
                  <a:rPr lang="fr-FR" sz="2400" dirty="0"/>
                  <a:t>Nếu </a:t>
                </a:r>
                <a:r>
                  <a:rPr lang="fr-FR" sz="2400" dirty="0" err="1"/>
                  <a:t>véc</a:t>
                </a:r>
                <a:r>
                  <a:rPr lang="fr-FR" sz="2400" dirty="0"/>
                  <a:t> </a:t>
                </a:r>
                <a:r>
                  <a:rPr lang="fr-FR" sz="2400" dirty="0" err="1"/>
                  <a:t>tơ</a:t>
                </a:r>
                <a:r>
                  <a:rPr lang="fr-FR" sz="2400" dirty="0"/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4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</m:e>
                    </m:acc>
                  </m:oMath>
                </a14:m>
                <a:r>
                  <a:rPr lang="fr-FR" sz="2400" dirty="0"/>
                  <a:t>  là  VTPT </a:t>
                </a:r>
                <a:r>
                  <a:rPr lang="fr-FR" sz="2400" dirty="0" err="1"/>
                  <a:t>của</a:t>
                </a:r>
                <a:r>
                  <a:rPr lang="fr-FR" sz="2400" dirty="0"/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𝛼</m:t>
                        </m:r>
                      </m:e>
                    </m:d>
                  </m:oMath>
                </a14:m>
                <a:r>
                  <a:rPr lang="fr-FR" sz="2400" dirty="0"/>
                  <a:t> </a:t>
                </a:r>
                <a:r>
                  <a:rPr lang="fr-FR" sz="2400" dirty="0" err="1"/>
                  <a:t>thì</a:t>
                </a:r>
                <a:r>
                  <a:rPr lang="fr-FR" sz="2400" dirty="0"/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k</m:t>
                    </m:r>
                    <m:acc>
                      <m:accPr>
                        <m:chr m:val="⃗"/>
                        <m:ctrlP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4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</m:e>
                    </m:acc>
                    <m:r>
                      <a:rPr lang="en-US" sz="2400" b="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𝑘</m:t>
                    </m:r>
                    <m:r>
                      <a:rPr lang="fr-FR" sz="2400" dirty="0" smtClean="0">
                        <a:latin typeface="Cambria Math" panose="02040503050406030204" pitchFamily="18" charset="0"/>
                      </a:rPr>
                      <m:t>∈</m:t>
                    </m:r>
                    <m:sSup>
                      <m:sSupPr>
                        <m:ctrlPr>
                          <a:rPr lang="fr-FR" sz="2400" i="1" dirty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2400" i="1" dirty="0" smtClean="0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p>
                        <m:r>
                          <a:rPr lang="fr-FR" sz="2400" i="0" dirty="0" smtClean="0">
                            <a:latin typeface="Cambria Math" panose="02040503050406030204" pitchFamily="18" charset="0"/>
                          </a:rPr>
                          <m:t>∗</m:t>
                        </m:r>
                      </m:sup>
                    </m:sSup>
                    <m:r>
                      <a:rPr lang="en-US" sz="2400" b="0" i="1" dirty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fr-FR" sz="2400" dirty="0"/>
                  <a:t> </a:t>
                </a:r>
                <a:r>
                  <a:rPr lang="fr-FR" sz="2400" dirty="0" err="1"/>
                  <a:t>cũng</a:t>
                </a:r>
                <a:r>
                  <a:rPr lang="fr-FR" sz="2400" dirty="0"/>
                  <a:t> là VTPT </a:t>
                </a:r>
                <a:r>
                  <a:rPr lang="fr-FR" sz="2400" dirty="0" err="1"/>
                  <a:t>của</a:t>
                </a:r>
                <a:r>
                  <a:rPr lang="fr-FR" sz="2400" dirty="0"/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𝛼</m:t>
                        </m:r>
                      </m:e>
                    </m:d>
                  </m:oMath>
                </a14:m>
                <a:endParaRPr lang="vi-VN" sz="2000" dirty="0"/>
              </a:p>
            </p:txBody>
          </p:sp>
        </mc:Choice>
        <mc:Fallback xmlns="">
          <p:sp>
            <p:nvSpPr>
              <p:cNvPr id="29" name="Rectangle 2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3599" y="3739652"/>
                <a:ext cx="6780918" cy="830997"/>
              </a:xfrm>
              <a:prstGeom prst="rect">
                <a:avLst/>
              </a:prstGeom>
              <a:blipFill>
                <a:blip r:embed="rId3"/>
                <a:stretch>
                  <a:fillRect t="-2797" b="-13287"/>
                </a:stretch>
              </a:blipFill>
              <a:ln w="38100">
                <a:solidFill>
                  <a:srgbClr val="008000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1" name="Group 26"/>
          <p:cNvGrpSpPr/>
          <p:nvPr/>
        </p:nvGrpSpPr>
        <p:grpSpPr>
          <a:xfrm>
            <a:off x="305554" y="1105200"/>
            <a:ext cx="6696137" cy="499763"/>
            <a:chOff x="7459670" y="7543799"/>
            <a:chExt cx="22122370" cy="999657"/>
          </a:xfrm>
        </p:grpSpPr>
        <p:sp>
          <p:nvSpPr>
            <p:cNvPr id="44" name="TextBox 43"/>
            <p:cNvSpPr txBox="1"/>
            <p:nvPr/>
          </p:nvSpPr>
          <p:spPr>
            <a:xfrm>
              <a:off x="8993185" y="7620005"/>
              <a:ext cx="20588855" cy="9234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rgbClr val="135F82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VÉC TƠ PHÁP TUYẾN CỦA MẶT PHẲNG </a:t>
              </a:r>
            </a:p>
          </p:txBody>
        </p:sp>
        <p:grpSp>
          <p:nvGrpSpPr>
            <p:cNvPr id="46" name="Group 27"/>
            <p:cNvGrpSpPr/>
            <p:nvPr/>
          </p:nvGrpSpPr>
          <p:grpSpPr>
            <a:xfrm>
              <a:off x="7459670" y="7543799"/>
              <a:ext cx="1381118" cy="872846"/>
              <a:chOff x="7459669" y="7543800"/>
              <a:chExt cx="1381118" cy="872846"/>
            </a:xfrm>
          </p:grpSpPr>
          <p:sp>
            <p:nvSpPr>
              <p:cNvPr id="47" name="Isosceles Triangle 44"/>
              <p:cNvSpPr/>
              <p:nvPr/>
            </p:nvSpPr>
            <p:spPr>
              <a:xfrm rot="16200000">
                <a:off x="7469936" y="7533533"/>
                <a:ext cx="143688" cy="164221"/>
              </a:xfrm>
              <a:custGeom>
                <a:avLst/>
                <a:gdLst>
                  <a:gd name="connsiteX0" fmla="*/ 0 w 293725"/>
                  <a:gd name="connsiteY0" fmla="*/ 164224 h 164224"/>
                  <a:gd name="connsiteX1" fmla="*/ 146863 w 293725"/>
                  <a:gd name="connsiteY1" fmla="*/ 0 h 164224"/>
                  <a:gd name="connsiteX2" fmla="*/ 293725 w 293725"/>
                  <a:gd name="connsiteY2" fmla="*/ 164224 h 164224"/>
                  <a:gd name="connsiteX3" fmla="*/ 0 w 293725"/>
                  <a:gd name="connsiteY3" fmla="*/ 164224 h 164224"/>
                  <a:gd name="connsiteX0" fmla="*/ 2363 w 296088"/>
                  <a:gd name="connsiteY0" fmla="*/ 164221 h 164221"/>
                  <a:gd name="connsiteX1" fmla="*/ 0 w 296088"/>
                  <a:gd name="connsiteY1" fmla="*/ 0 h 164221"/>
                  <a:gd name="connsiteX2" fmla="*/ 296088 w 296088"/>
                  <a:gd name="connsiteY2" fmla="*/ 164221 h 164221"/>
                  <a:gd name="connsiteX3" fmla="*/ 2363 w 296088"/>
                  <a:gd name="connsiteY3" fmla="*/ 164221 h 164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6088" h="164221">
                    <a:moveTo>
                      <a:pt x="2363" y="164221"/>
                    </a:moveTo>
                    <a:cubicBezTo>
                      <a:pt x="1575" y="109481"/>
                      <a:pt x="788" y="54740"/>
                      <a:pt x="0" y="0"/>
                    </a:cubicBezTo>
                    <a:lnTo>
                      <a:pt x="296088" y="164221"/>
                    </a:lnTo>
                    <a:lnTo>
                      <a:pt x="2363" y="164221"/>
                    </a:ln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0"/>
              </a:p>
            </p:txBody>
          </p:sp>
          <p:grpSp>
            <p:nvGrpSpPr>
              <p:cNvPr id="48" name="Group 29"/>
              <p:cNvGrpSpPr/>
              <p:nvPr/>
            </p:nvGrpSpPr>
            <p:grpSpPr>
              <a:xfrm>
                <a:off x="7469187" y="7640053"/>
                <a:ext cx="1371600" cy="776593"/>
                <a:chOff x="7469187" y="7640053"/>
                <a:chExt cx="1371600" cy="776593"/>
              </a:xfrm>
            </p:grpSpPr>
            <p:sp>
              <p:nvSpPr>
                <p:cNvPr id="49" name="Round Same Side Corner Rectangle 48"/>
                <p:cNvSpPr/>
                <p:nvPr/>
              </p:nvSpPr>
              <p:spPr>
                <a:xfrm rot="5400000">
                  <a:off x="7789227" y="7365086"/>
                  <a:ext cx="731520" cy="1371600"/>
                </a:xfrm>
                <a:prstGeom prst="round2SameRect">
                  <a:avLst/>
                </a:prstGeom>
                <a:solidFill>
                  <a:srgbClr val="145F82"/>
                </a:solidFill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900"/>
                </a:p>
              </p:txBody>
            </p:sp>
            <p:sp>
              <p:nvSpPr>
                <p:cNvPr id="50" name="TextBox 49"/>
                <p:cNvSpPr txBox="1"/>
                <p:nvPr/>
              </p:nvSpPr>
              <p:spPr>
                <a:xfrm>
                  <a:off x="7765484" y="7640053"/>
                  <a:ext cx="795452" cy="46172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900" b="1">
                      <a:solidFill>
                        <a:schemeClr val="bg1"/>
                      </a:solidFill>
                      <a:latin typeface="Tahoma" pitchFamily="34" charset="0"/>
                      <a:ea typeface="Tahoma" pitchFamily="34" charset="0"/>
                      <a:cs typeface="Tahoma" pitchFamily="34" charset="0"/>
                    </a:rPr>
                    <a:t>I</a:t>
                  </a:r>
                </a:p>
              </p:txBody>
            </p:sp>
          </p:grp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769728" y="2050920"/>
                <a:ext cx="11168208" cy="10091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fr-FR" sz="28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Định</a:t>
                </a:r>
                <a:r>
                  <a:rPr lang="fr-FR" sz="28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nghĩa</a:t>
                </a:r>
                <a:r>
                  <a:rPr lang="fr-FR" sz="28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: </a:t>
                </a:r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Cho </a:t>
                </a:r>
                <a:r>
                  <a:rPr lang="fr-FR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mặt</a:t>
                </a:r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phẳng</a:t>
                </a:r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𝛼</m:t>
                        </m:r>
                      </m:e>
                    </m:d>
                  </m:oMath>
                </a14:m>
                <a:r>
                  <a:rPr lang="fr-FR" sz="2800" dirty="0"/>
                  <a:t>. </a:t>
                </a:r>
                <a:r>
                  <a:rPr lang="fr-FR" sz="2800" dirty="0" err="1"/>
                  <a:t>Nếu</a:t>
                </a:r>
                <a:r>
                  <a:rPr lang="fr-FR" sz="2800" dirty="0"/>
                  <a:t> </a:t>
                </a:r>
                <a:r>
                  <a:rPr lang="fr-FR" sz="2800" dirty="0" err="1"/>
                  <a:t>véc</a:t>
                </a:r>
                <a:r>
                  <a:rPr lang="fr-FR" sz="2800" dirty="0"/>
                  <a:t> </a:t>
                </a:r>
                <a:r>
                  <a:rPr lang="fr-FR" sz="2800" dirty="0" err="1"/>
                  <a:t>tơ</a:t>
                </a:r>
                <a:r>
                  <a:rPr lang="fr-FR" sz="2800" dirty="0"/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8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</m:e>
                    </m:acc>
                  </m:oMath>
                </a14:m>
                <a:r>
                  <a:rPr lang="fr-FR" sz="2800" dirty="0"/>
                  <a:t> khác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0</m:t>
                        </m:r>
                      </m:e>
                    </m:acc>
                  </m:oMath>
                </a14:m>
                <a:r>
                  <a:rPr lang="fr-FR" sz="2800" dirty="0"/>
                  <a:t> </a:t>
                </a:r>
                <a:r>
                  <a:rPr lang="fr-FR" sz="2800" dirty="0" err="1"/>
                  <a:t>có</a:t>
                </a:r>
                <a:r>
                  <a:rPr lang="fr-FR" sz="2800" dirty="0"/>
                  <a:t> </a:t>
                </a:r>
                <a:r>
                  <a:rPr lang="fr-FR" sz="2800" dirty="0" err="1"/>
                  <a:t>giá</a:t>
                </a:r>
                <a:r>
                  <a:rPr lang="fr-FR" sz="2800" dirty="0"/>
                  <a:t>  </a:t>
                </a:r>
                <a:r>
                  <a:rPr lang="fr-FR" sz="2800" dirty="0" err="1"/>
                  <a:t>vuông</a:t>
                </a:r>
                <a:r>
                  <a:rPr lang="fr-FR" sz="2800" dirty="0"/>
                  <a:t> </a:t>
                </a:r>
                <a:r>
                  <a:rPr lang="fr-FR" sz="2800" dirty="0" err="1"/>
                  <a:t>góc</a:t>
                </a:r>
                <a:r>
                  <a:rPr lang="fr-FR" sz="2800" dirty="0"/>
                  <a:t> </a:t>
                </a:r>
                <a:r>
                  <a:rPr lang="fr-FR" sz="2800" dirty="0" err="1"/>
                  <a:t>với</a:t>
                </a:r>
                <a:r>
                  <a:rPr lang="fr-FR" sz="2800" dirty="0"/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𝛼</m:t>
                        </m:r>
                      </m:e>
                    </m:d>
                  </m:oMath>
                </a14:m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thì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được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gọi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véc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tơ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pháp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tuyến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𝛼</m:t>
                        </m:r>
                      </m:e>
                    </m:d>
                  </m:oMath>
                </a14:m>
                <a:endPara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9728" y="2050920"/>
                <a:ext cx="11168208" cy="1009187"/>
              </a:xfrm>
              <a:prstGeom prst="rect">
                <a:avLst/>
              </a:prstGeom>
              <a:blipFill>
                <a:blip r:embed="rId4"/>
                <a:stretch>
                  <a:fillRect l="-1092" t="-1205" b="-1626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55882" y="3060107"/>
            <a:ext cx="3107351" cy="1989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4467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7ABA5B1-085E-4668-95FB-2F0294FE3C13}"/>
              </a:ext>
            </a:extLst>
          </p:cNvPr>
          <p:cNvCxnSpPr/>
          <p:nvPr/>
        </p:nvCxnSpPr>
        <p:spPr>
          <a:xfrm>
            <a:off x="201386" y="975360"/>
            <a:ext cx="11103428" cy="0"/>
          </a:xfrm>
          <a:prstGeom prst="line">
            <a:avLst/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BF1845D2-A6F3-4839-B972-AFA15A5DC39A}"/>
              </a:ext>
            </a:extLst>
          </p:cNvPr>
          <p:cNvSpPr txBox="1"/>
          <p:nvPr/>
        </p:nvSpPr>
        <p:spPr>
          <a:xfrm>
            <a:off x="88174" y="-2851"/>
            <a:ext cx="10678886" cy="3906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DẠNG 3: </a:t>
            </a:r>
            <a:r>
              <a:rPr lang="en-US" sz="1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PHƯƠNG TRÌNH MẶT PHẲNG TRUNG TRỰC CỦA ĐOẠN THẲNG</a:t>
            </a:r>
            <a:endParaRPr lang="en-US" sz="1400" b="1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F2856B1F-DF14-49C0-A7D8-4246616AE124}"/>
                  </a:ext>
                </a:extLst>
              </p:cNvPr>
              <p:cNvSpPr txBox="1"/>
              <p:nvPr/>
            </p:nvSpPr>
            <p:spPr>
              <a:xfrm>
                <a:off x="322217" y="387833"/>
                <a:ext cx="11678194" cy="36875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Bài 3: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Viết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mặt</a:t>
                </a:r>
                <a:r>
                  <a:rPr lang="en-US" sz="1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phẳng</a:t>
                </a:r>
                <a:r>
                  <a:rPr lang="en-US" sz="1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trung</a:t>
                </a:r>
                <a:r>
                  <a:rPr lang="en-US" sz="1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trực</a:t>
                </a:r>
                <a:r>
                  <a:rPr lang="en-US" sz="1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(P)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đoạn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thẳng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MN.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Biết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800" b="1" i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sz="180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𝑀</m:t>
                    </m:r>
                    <m:d>
                      <m:dPr>
                        <m:ctrlPr>
                          <a:rPr lang="en-US" sz="18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18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−2;4;3</m:t>
                        </m:r>
                      </m:e>
                    </m:d>
                    <m:r>
                      <a:rPr lang="en-US" sz="18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;</m:t>
                    </m:r>
                    <m:r>
                      <a:rPr lang="en-US" sz="18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𝑁</m:t>
                    </m:r>
                    <m:r>
                      <a:rPr lang="en-US" sz="18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(0;2;−5)</m:t>
                    </m:r>
                  </m:oMath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F2856B1F-DF14-49C0-A7D8-4246616AE1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2217" y="387833"/>
                <a:ext cx="11678194" cy="368755"/>
              </a:xfrm>
              <a:prstGeom prst="rect">
                <a:avLst/>
              </a:prstGeom>
              <a:blipFill>
                <a:blip r:embed="rId3"/>
                <a:stretch>
                  <a:fillRect l="-470" t="-10000" b="-2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0CAB7BF6-D569-4167-9277-BA1DC82D94F4}"/>
                  </a:ext>
                </a:extLst>
              </p:cNvPr>
              <p:cNvSpPr txBox="1"/>
              <p:nvPr/>
            </p:nvSpPr>
            <p:spPr>
              <a:xfrm>
                <a:off x="88174" y="1035897"/>
                <a:ext cx="11851277" cy="442242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285750" marR="0" indent="-28575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anose="020B0604020202020204" pitchFamily="34" charset="0"/>
                  <a:buChar char="•"/>
                </a:pPr>
                <a:r>
                  <a:rPr lang="en-US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Ta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18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𝑀𝑁</m:t>
                        </m:r>
                      </m:e>
                    </m:acc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1800" b="0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2;−2;−8</m:t>
                        </m:r>
                      </m:e>
                    </m:d>
                  </m:oMath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Do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mặt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phẳng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(P)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là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mặt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phẳng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trung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trực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MN </a:t>
                </a:r>
              </a:p>
              <a:p>
                <a:pPr>
                  <a:lnSpc>
                    <a:spcPct val="107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⟹</m:t>
                      </m:r>
                      <m:r>
                        <a:rPr lang="en-US" sz="18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𝑽𝑻𝑷𝑻</m:t>
                      </m:r>
                      <m:r>
                        <a:rPr lang="en-US" sz="18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sSub>
                        <m:sSubPr>
                          <m:ctrlPr>
                            <a:rPr lang="en-US" sz="1800" b="1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⃗"/>
                              <m:ctrlPr>
                                <a:rPr lang="en-US" sz="18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18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𝒏</m:t>
                              </m:r>
                            </m:e>
                          </m:acc>
                        </m:e>
                        <m:sub>
                          <m:r>
                            <a:rPr lang="en-US" sz="1800" b="1" i="1" smtClean="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𝑷</m:t>
                          </m:r>
                        </m:sub>
                      </m:sSub>
                      <m:r>
                        <a:rPr lang="en-US" sz="18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acc>
                        <m:accPr>
                          <m:chr m:val="⃗"/>
                          <m:ctrlPr>
                            <a:rPr lang="en-US" sz="1800" b="1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1800" b="1" i="1" smtClean="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𝑴𝑵</m:t>
                          </m:r>
                        </m:e>
                      </m:acc>
                      <m:r>
                        <a:rPr lang="en-US" sz="18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2;−2;−8</m:t>
                          </m:r>
                        </m:e>
                      </m:d>
                    </m:oMath>
                  </m:oMathPara>
                </a14:m>
                <a:endParaRPr lang="en-US" sz="18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marR="0" lvl="0" indent="-34290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  <a:buFont typeface="Symbol" panose="05050102010706020507" pitchFamily="18" charset="2"/>
                  <a:buChar char=""/>
                </a:pPr>
                <a:r>
                  <a:rPr lang="en-U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Gọi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I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trung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điểm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180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MN</a:t>
                </a:r>
                <a:endParaRPr lang="en-US" sz="18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𝐼</m:t>
                      </m:r>
                      <m:d>
                        <m:dPr>
                          <m:ctrlP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SG" sz="1800" b="0" i="1" smtClean="0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𝑀</m:t>
                                  </m:r>
                                </m:sub>
                              </m:sSub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SG" sz="1800" b="0" i="1" smtClean="0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𝑁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den>
                          </m:f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;</m:t>
                          </m:r>
                          <m:f>
                            <m:fPr>
                              <m:ctrlP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SG" sz="1800" b="0" i="1" smtClean="0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𝑀</m:t>
                                  </m:r>
                                </m:sub>
                              </m:sSub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SG" sz="1800" b="0" i="1" smtClean="0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𝑁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den>
                          </m:f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;</m:t>
                          </m:r>
                          <m:f>
                            <m:fPr>
                              <m:ctrlP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𝑧</m:t>
                                  </m:r>
                                </m:e>
                                <m:sub>
                                  <m:r>
                                    <a:rPr lang="en-SG" sz="1800" b="0" i="1" smtClean="0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𝑀</m:t>
                                  </m:r>
                                </m:sub>
                              </m:sSub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𝑧</m:t>
                                  </m:r>
                                </m:e>
                                <m:sub>
                                  <m:r>
                                    <a:rPr lang="en-SG" sz="1800" b="0" i="1" smtClean="0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𝑁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den>
                          </m:f>
                        </m:e>
                      </m:d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⟺</m:t>
                      </m:r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𝐼</m:t>
                      </m:r>
                      <m:d>
                        <m:dPr>
                          <m:ctrlP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1800" b="0" i="1" smtClean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−1;3;−1</m:t>
                          </m:r>
                        </m:e>
                      </m:d>
                    </m:oMath>
                  </m:oMathPara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lvl="0" indent="-342900">
                  <a:lnSpc>
                    <a:spcPct val="107000"/>
                  </a:lnSpc>
                  <a:buFont typeface="Symbol" panose="05050102010706020507" pitchFamily="18" charset="2"/>
                  <a:buChar char=""/>
                </a:pPr>
                <a:r>
                  <a:rPr lang="en-US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mặt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phẳng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(P)</a:t>
                </a:r>
                <a:r>
                  <a:rPr lang="en-US" sz="18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cần</a:t>
                </a:r>
                <a:r>
                  <a:rPr lang="en-US" sz="1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tìm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1800" b="1" i="1">
                            <a:effectLst/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1800" b="1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sz="1800" b="1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Đ</m:t>
                            </m:r>
                            <m:r>
                              <a:rPr lang="en-US" sz="1800" b="1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𝒊</m:t>
                            </m:r>
                            <m:r>
                              <a:rPr lang="en-US" sz="1800" b="1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a:rPr lang="en-US" sz="1800" b="1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𝒒𝒖𝒂</m:t>
                            </m:r>
                            <m:r>
                              <a:rPr lang="en-US" sz="1800" b="1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 đ</m:t>
                            </m:r>
                            <m:r>
                              <a:rPr lang="en-US" sz="1800" b="1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𝒊</m:t>
                            </m:r>
                            <m:r>
                              <a:rPr lang="en-US" sz="1800" b="1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ể</m:t>
                            </m:r>
                            <m:r>
                              <a:rPr lang="en-US" sz="1800" b="1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𝒎</m:t>
                            </m:r>
                            <m:r>
                              <a:rPr lang="en-US" sz="1800" b="1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a:rPr lang="en-US" sz="1800" b="1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𝑰</m:t>
                            </m:r>
                            <m:d>
                              <m:dPr>
                                <m:ctrlP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1800" b="0" i="1" smtClean="0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−1;3;−1</m:t>
                                </m:r>
                              </m:e>
                            </m:d>
                          </m:e>
                          <m:e>
                            <m:r>
                              <a:rPr lang="en-US" sz="1800" b="1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𝑪</m:t>
                            </m:r>
                            <m:r>
                              <a:rPr lang="en-US" sz="1800" b="1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ó </m:t>
                            </m:r>
                            <m:r>
                              <a:rPr lang="en-US" sz="1800" b="1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𝑽𝑻𝑷𝑻</m:t>
                            </m:r>
                            <m:r>
                              <a:rPr lang="en-US" sz="1800" b="1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acc>
                              <m:accPr>
                                <m:chr m:val="⃗"/>
                                <m:ctrlPr>
                                  <a:rPr lang="en-US" sz="1800" b="1" i="1">
                                    <a:effectLst/>
                                    <a:highlight>
                                      <a:srgbClr val="FFFF00"/>
                                    </a:highlight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1800" b="1" i="1">
                                    <a:effectLst/>
                                    <a:highlight>
                                      <a:srgbClr val="FFFF00"/>
                                    </a:highlight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𝒏</m:t>
                                </m:r>
                              </m:e>
                            </m:acc>
                            <m:r>
                              <a:rPr lang="en-US" sz="1800" b="1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=</m:t>
                            </m:r>
                            <m:acc>
                              <m:accPr>
                                <m:chr m:val="⃗"/>
                                <m:ctrlPr>
                                  <a:rPr lang="en-US" b="1" i="1">
                                    <a:highlight>
                                      <a:srgbClr val="FFFF00"/>
                                    </a:highlight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b="1" i="1">
                                    <a:highlight>
                                      <a:srgbClr val="FFFF00"/>
                                    </a:highlight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𝑴𝑵</m:t>
                                </m:r>
                              </m:e>
                            </m:acc>
                            <m:r>
                              <a:rPr lang="en-US" b="1" i="1"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=</m:t>
                            </m:r>
                            <m:d>
                              <m:dPr>
                                <m:ctrlPr>
                                  <a:rPr lang="en-US" i="1">
                                    <a:highlight>
                                      <a:srgbClr val="FFFF00"/>
                                    </a:highlight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i="1">
                                    <a:highlight>
                                      <a:srgbClr val="FFFF00"/>
                                    </a:highlight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2;−2;−8</m:t>
                                </m:r>
                              </m:e>
                            </m:d>
                          </m:e>
                        </m:eqArr>
                      </m:e>
                    </m:d>
                  </m:oMath>
                </a14:m>
                <a:endParaRPr lang="en-US" sz="18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b="1" i="1" smtClean="0">
                          <a:solidFill>
                            <a:srgbClr val="FF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𝑨</m:t>
                      </m:r>
                      <m:d>
                        <m:dPr>
                          <m:ctrlPr>
                            <a:rPr lang="en-US" sz="1800" b="1" i="1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1800" b="1" i="1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𝒙</m:t>
                          </m:r>
                          <m:r>
                            <a:rPr lang="en-US" sz="1800" b="1" i="1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1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en-US" sz="1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𝟎</m:t>
                              </m:r>
                            </m:sub>
                          </m:sSub>
                        </m:e>
                      </m:d>
                      <m:r>
                        <a:rPr lang="en-US" sz="1800" b="1" i="1">
                          <a:solidFill>
                            <a:srgbClr val="FF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1800" b="1" i="1">
                          <a:solidFill>
                            <a:srgbClr val="FF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𝑩</m:t>
                      </m:r>
                      <m:d>
                        <m:dPr>
                          <m:ctrlPr>
                            <a:rPr lang="en-US" sz="1800" b="1" i="1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1800" b="1" i="1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𝒚</m:t>
                          </m:r>
                          <m:r>
                            <a:rPr lang="en-US" sz="1800" b="1" i="1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1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𝒚</m:t>
                              </m:r>
                            </m:e>
                            <m:sub>
                              <m:r>
                                <a:rPr lang="en-US" sz="1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𝟎</m:t>
                              </m:r>
                            </m:sub>
                          </m:sSub>
                        </m:e>
                      </m:d>
                      <m:r>
                        <a:rPr lang="en-US" sz="1800" b="1" i="1">
                          <a:solidFill>
                            <a:srgbClr val="FF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1800" b="1" i="1">
                          <a:solidFill>
                            <a:srgbClr val="FF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𝑪</m:t>
                      </m:r>
                      <m:d>
                        <m:dPr>
                          <m:ctrlPr>
                            <a:rPr lang="en-US" sz="1800" b="1" i="1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1800" b="1" i="1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𝒛</m:t>
                          </m:r>
                          <m:r>
                            <a:rPr lang="en-US" sz="1800" b="1" i="1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1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𝒛</m:t>
                              </m:r>
                            </m:e>
                            <m:sub>
                              <m:r>
                                <a:rPr lang="en-US" sz="1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𝟎</m:t>
                              </m:r>
                            </m:sub>
                          </m:sSub>
                        </m:e>
                      </m:d>
                      <m:r>
                        <a:rPr lang="en-US" sz="1800" b="1" i="1">
                          <a:solidFill>
                            <a:srgbClr val="FF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1800" b="1" i="1">
                          <a:solidFill>
                            <a:srgbClr val="FF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𝟎</m:t>
                      </m:r>
                    </m:oMath>
                  </m:oMathPara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⟺−</m:t>
                      </m:r>
                      <m:r>
                        <a:rPr lang="en-US" sz="18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𝟐</m:t>
                      </m:r>
                      <m:d>
                        <m:dPr>
                          <m:ctrlPr>
                            <a:rPr lang="en-US" sz="1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1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𝒙</m:t>
                          </m:r>
                          <m:r>
                            <a:rPr lang="en-US" sz="1800" b="1" i="1" smtClean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r>
                            <a:rPr lang="en-US" sz="1800" b="1" i="1" smtClean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𝟏</m:t>
                          </m:r>
                        </m:e>
                      </m:d>
                      <m:r>
                        <a:rPr lang="en-US" sz="18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</m:t>
                      </m:r>
                      <m:r>
                        <a:rPr lang="en-US" sz="1800" b="1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𝟐</m:t>
                      </m:r>
                      <m:d>
                        <m:dPr>
                          <m:ctrlPr>
                            <a:rPr lang="en-US" sz="1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1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𝒚</m:t>
                          </m:r>
                          <m:r>
                            <a:rPr lang="en-US" sz="1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en-US" sz="1800" b="1" i="1" smtClean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𝟑</m:t>
                          </m:r>
                        </m:e>
                      </m:d>
                      <m:r>
                        <a:rPr lang="en-US" sz="1800" b="1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</m:t>
                      </m:r>
                      <m:r>
                        <a:rPr lang="en-US" sz="1800" b="1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𝟖</m:t>
                      </m:r>
                      <m:d>
                        <m:dPr>
                          <m:ctrlPr>
                            <a:rPr lang="en-US" sz="1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1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𝒛</m:t>
                          </m:r>
                          <m:r>
                            <a:rPr lang="en-US" sz="1800" b="1" i="1" smtClean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r>
                            <a:rPr lang="en-US" sz="1800" b="1" i="1" smtClean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𝟏</m:t>
                          </m:r>
                        </m:e>
                      </m:d>
                      <m:r>
                        <a:rPr lang="en-US" sz="18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18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𝟎</m:t>
                      </m:r>
                    </m:oMath>
                  </m:oMathPara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⟺−</m:t>
                      </m:r>
                      <m:r>
                        <a:rPr lang="en-US" sz="18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𝟐</m:t>
                      </m:r>
                      <m:r>
                        <a:rPr lang="en-US" sz="18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𝒙</m:t>
                      </m:r>
                      <m:r>
                        <a:rPr lang="en-US" sz="18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18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𝟐</m:t>
                      </m:r>
                      <m:r>
                        <a:rPr lang="en-US" sz="1800" b="1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</m:t>
                      </m:r>
                      <m:r>
                        <a:rPr lang="en-US" sz="1800" b="1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𝟐</m:t>
                      </m:r>
                      <m:r>
                        <a:rPr lang="en-US" sz="1800" b="1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𝒚</m:t>
                      </m:r>
                      <m:r>
                        <a:rPr lang="en-US" sz="1800" b="1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1800" b="1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𝟔</m:t>
                      </m:r>
                      <m:r>
                        <a:rPr lang="en-US" sz="1800" b="1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</m:t>
                      </m:r>
                      <m:r>
                        <a:rPr lang="en-US" sz="1800" b="1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𝟖</m:t>
                      </m:r>
                      <m:r>
                        <a:rPr lang="en-US" sz="1800" b="1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𝒛</m:t>
                      </m:r>
                      <m:r>
                        <a:rPr lang="en-US" sz="1800" b="1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</m:t>
                      </m:r>
                      <m:r>
                        <a:rPr lang="en-US" sz="1800" b="1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𝟖</m:t>
                      </m:r>
                      <m:r>
                        <a:rPr lang="en-US" sz="18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18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𝟎</m:t>
                      </m:r>
                    </m:oMath>
                  </m:oMathPara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7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⟺−</m:t>
                      </m:r>
                      <m:r>
                        <a:rPr lang="en-US" b="1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𝟐</m:t>
                      </m:r>
                      <m:r>
                        <a:rPr lang="en-US" b="1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𝒙</m:t>
                      </m:r>
                      <m:r>
                        <a:rPr lang="en-US" b="1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</m:t>
                      </m:r>
                      <m:r>
                        <a:rPr lang="en-US" b="1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𝟐</m:t>
                      </m:r>
                      <m:r>
                        <a:rPr lang="en-US" b="1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𝒚</m:t>
                      </m:r>
                      <m:r>
                        <a:rPr lang="en-US" b="1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</m:t>
                      </m:r>
                      <m:r>
                        <a:rPr lang="en-US" b="1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𝟖</m:t>
                      </m:r>
                      <m:r>
                        <a:rPr lang="en-US" b="1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𝒛</m:t>
                      </m:r>
                      <m:r>
                        <a:rPr lang="en-US" b="1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b="1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𝟎</m:t>
                      </m:r>
                    </m:oMath>
                  </m:oMathPara>
                </a14:m>
                <a:endParaRPr lang="en-US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7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⟺</m:t>
                      </m:r>
                      <m:r>
                        <a:rPr lang="en-US" b="1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𝒙</m:t>
                      </m:r>
                      <m:r>
                        <a:rPr lang="en-US" b="1" i="1" smtClean="0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b="1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𝒚</m:t>
                      </m:r>
                      <m:r>
                        <a:rPr lang="en-US" b="1" i="1" smtClean="0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b="1" i="1" smtClean="0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𝟒</m:t>
                      </m:r>
                      <m:r>
                        <a:rPr lang="en-US" b="1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𝒛</m:t>
                      </m:r>
                      <m:r>
                        <a:rPr lang="en-US" b="1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b="1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𝟎</m:t>
                      </m:r>
                    </m:oMath>
                  </m:oMathPara>
                </a14:m>
                <a:endParaRPr lang="en-US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0CAB7BF6-D569-4167-9277-BA1DC82D94F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174" y="1035897"/>
                <a:ext cx="11851277" cy="4422429"/>
              </a:xfrm>
              <a:prstGeom prst="rect">
                <a:avLst/>
              </a:prstGeom>
              <a:blipFill>
                <a:blip r:embed="rId4"/>
                <a:stretch>
                  <a:fillRect l="-411" t="-138"/>
                </a:stretch>
              </a:blipFill>
            </p:spPr>
            <p:txBody>
              <a:bodyPr/>
              <a:lstStyle/>
              <a:p>
                <a:r>
                  <a:rPr lang="en-SG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96140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419839" y="1349828"/>
            <a:ext cx="11501375" cy="2310326"/>
            <a:chOff x="839787" y="6087168"/>
            <a:chExt cx="23005745" cy="2701548"/>
          </a:xfrm>
        </p:grpSpPr>
        <p:sp>
          <p:nvSpPr>
            <p:cNvPr id="3" name="Freeform 71"/>
            <p:cNvSpPr>
              <a:spLocks/>
            </p:cNvSpPr>
            <p:nvPr/>
          </p:nvSpPr>
          <p:spPr bwMode="auto">
            <a:xfrm flipH="1" flipV="1">
              <a:off x="16460787" y="8381999"/>
              <a:ext cx="6551512" cy="406715"/>
            </a:xfrm>
            <a:prstGeom prst="rect">
              <a:avLst/>
            </a:prstGeom>
            <a:solidFill>
              <a:srgbClr val="B9E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9" tIns="22855" rIns="45709" bIns="22855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6" name="Freeform 71"/>
            <p:cNvSpPr>
              <a:spLocks/>
            </p:cNvSpPr>
            <p:nvPr/>
          </p:nvSpPr>
          <p:spPr bwMode="auto">
            <a:xfrm>
              <a:off x="839787" y="7614323"/>
              <a:ext cx="19585088" cy="1174393"/>
            </a:xfrm>
            <a:custGeom>
              <a:avLst/>
              <a:gdLst>
                <a:gd name="T0" fmla="*/ 1849 w 1857"/>
                <a:gd name="T1" fmla="*/ 72 h 111"/>
                <a:gd name="T2" fmla="*/ 376 w 1857"/>
                <a:gd name="T3" fmla="*/ 72 h 111"/>
                <a:gd name="T4" fmla="*/ 360 w 1857"/>
                <a:gd name="T5" fmla="*/ 52 h 111"/>
                <a:gd name="T6" fmla="*/ 374 w 1857"/>
                <a:gd name="T7" fmla="*/ 20 h 111"/>
                <a:gd name="T8" fmla="*/ 366 w 1857"/>
                <a:gd name="T9" fmla="*/ 0 h 111"/>
                <a:gd name="T10" fmla="*/ 85 w 1857"/>
                <a:gd name="T11" fmla="*/ 0 h 111"/>
                <a:gd name="T12" fmla="*/ 53 w 1857"/>
                <a:gd name="T13" fmla="*/ 20 h 111"/>
                <a:gd name="T14" fmla="*/ 6 w 1857"/>
                <a:gd name="T15" fmla="*/ 91 h 111"/>
                <a:gd name="T16" fmla="*/ 15 w 1857"/>
                <a:gd name="T17" fmla="*/ 111 h 111"/>
                <a:gd name="T18" fmla="*/ 199 w 1857"/>
                <a:gd name="T19" fmla="*/ 111 h 111"/>
                <a:gd name="T20" fmla="*/ 296 w 1857"/>
                <a:gd name="T21" fmla="*/ 111 h 111"/>
                <a:gd name="T22" fmla="*/ 1849 w 1857"/>
                <a:gd name="T23" fmla="*/ 111 h 111"/>
                <a:gd name="T24" fmla="*/ 1857 w 1857"/>
                <a:gd name="T25" fmla="*/ 103 h 111"/>
                <a:gd name="T26" fmla="*/ 1857 w 1857"/>
                <a:gd name="T27" fmla="*/ 81 h 111"/>
                <a:gd name="T28" fmla="*/ 1849 w 1857"/>
                <a:gd name="T29" fmla="*/ 72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57" h="111">
                  <a:moveTo>
                    <a:pt x="1849" y="72"/>
                  </a:moveTo>
                  <a:cubicBezTo>
                    <a:pt x="1849" y="72"/>
                    <a:pt x="423" y="72"/>
                    <a:pt x="376" y="72"/>
                  </a:cubicBezTo>
                  <a:cubicBezTo>
                    <a:pt x="350" y="72"/>
                    <a:pt x="355" y="63"/>
                    <a:pt x="360" y="52"/>
                  </a:cubicBezTo>
                  <a:cubicBezTo>
                    <a:pt x="365" y="40"/>
                    <a:pt x="374" y="20"/>
                    <a:pt x="374" y="20"/>
                  </a:cubicBezTo>
                  <a:cubicBezTo>
                    <a:pt x="381" y="9"/>
                    <a:pt x="377" y="0"/>
                    <a:pt x="366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74" y="0"/>
                    <a:pt x="59" y="9"/>
                    <a:pt x="53" y="20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0" y="102"/>
                    <a:pt x="4" y="111"/>
                    <a:pt x="15" y="111"/>
                  </a:cubicBezTo>
                  <a:cubicBezTo>
                    <a:pt x="199" y="111"/>
                    <a:pt x="199" y="111"/>
                    <a:pt x="199" y="111"/>
                  </a:cubicBezTo>
                  <a:cubicBezTo>
                    <a:pt x="296" y="111"/>
                    <a:pt x="296" y="111"/>
                    <a:pt x="296" y="111"/>
                  </a:cubicBezTo>
                  <a:cubicBezTo>
                    <a:pt x="1849" y="111"/>
                    <a:pt x="1849" y="111"/>
                    <a:pt x="1849" y="111"/>
                  </a:cubicBezTo>
                  <a:cubicBezTo>
                    <a:pt x="1853" y="111"/>
                    <a:pt x="1857" y="107"/>
                    <a:pt x="1857" y="103"/>
                  </a:cubicBezTo>
                  <a:cubicBezTo>
                    <a:pt x="1857" y="81"/>
                    <a:pt x="1857" y="81"/>
                    <a:pt x="1857" y="81"/>
                  </a:cubicBezTo>
                  <a:cubicBezTo>
                    <a:pt x="1857" y="76"/>
                    <a:pt x="1853" y="72"/>
                    <a:pt x="1849" y="72"/>
                  </a:cubicBezTo>
                  <a:close/>
                </a:path>
              </a:pathLst>
            </a:custGeom>
            <a:solidFill>
              <a:srgbClr val="B9E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9" tIns="22855" rIns="45709" bIns="22855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7" name="Oval 72"/>
            <p:cNvSpPr>
              <a:spLocks noChangeArrowheads="1"/>
            </p:cNvSpPr>
            <p:nvPr/>
          </p:nvSpPr>
          <p:spPr bwMode="auto">
            <a:xfrm>
              <a:off x="2621467" y="6087168"/>
              <a:ext cx="803766" cy="790373"/>
            </a:xfrm>
            <a:prstGeom prst="ellipse">
              <a:avLst/>
            </a:prstGeom>
            <a:solidFill>
              <a:srgbClr val="2577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9" tIns="22855" rIns="45709" bIns="22855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8" name="Freeform 73"/>
            <p:cNvSpPr>
              <a:spLocks/>
            </p:cNvSpPr>
            <p:nvPr/>
          </p:nvSpPr>
          <p:spPr bwMode="auto">
            <a:xfrm>
              <a:off x="2420524" y="6815024"/>
              <a:ext cx="589429" cy="535844"/>
            </a:xfrm>
            <a:custGeom>
              <a:avLst/>
              <a:gdLst>
                <a:gd name="T0" fmla="*/ 0 w 56"/>
                <a:gd name="T1" fmla="*/ 18 h 51"/>
                <a:gd name="T2" fmla="*/ 45 w 56"/>
                <a:gd name="T3" fmla="*/ 10 h 51"/>
                <a:gd name="T4" fmla="*/ 56 w 56"/>
                <a:gd name="T5" fmla="*/ 12 h 51"/>
                <a:gd name="T6" fmla="*/ 56 w 56"/>
                <a:gd name="T7" fmla="*/ 51 h 51"/>
                <a:gd name="T8" fmla="*/ 0 w 56"/>
                <a:gd name="T9" fmla="*/ 1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1">
                  <a:moveTo>
                    <a:pt x="0" y="18"/>
                  </a:moveTo>
                  <a:cubicBezTo>
                    <a:pt x="0" y="18"/>
                    <a:pt x="17" y="0"/>
                    <a:pt x="45" y="10"/>
                  </a:cubicBezTo>
                  <a:cubicBezTo>
                    <a:pt x="51" y="12"/>
                    <a:pt x="52" y="12"/>
                    <a:pt x="56" y="12"/>
                  </a:cubicBezTo>
                  <a:cubicBezTo>
                    <a:pt x="55" y="30"/>
                    <a:pt x="56" y="51"/>
                    <a:pt x="56" y="51"/>
                  </a:cubicBezTo>
                  <a:cubicBezTo>
                    <a:pt x="56" y="51"/>
                    <a:pt x="30" y="24"/>
                    <a:pt x="0" y="18"/>
                  </a:cubicBezTo>
                  <a:close/>
                </a:path>
              </a:pathLst>
            </a:custGeom>
            <a:solidFill>
              <a:srgbClr val="2577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9" tIns="22855" rIns="45709" bIns="22855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9" name="Freeform 74"/>
            <p:cNvSpPr>
              <a:spLocks/>
            </p:cNvSpPr>
            <p:nvPr/>
          </p:nvSpPr>
          <p:spPr bwMode="auto">
            <a:xfrm>
              <a:off x="2420524" y="6815024"/>
              <a:ext cx="589429" cy="535844"/>
            </a:xfrm>
            <a:custGeom>
              <a:avLst/>
              <a:gdLst>
                <a:gd name="T0" fmla="*/ 0 w 56"/>
                <a:gd name="T1" fmla="*/ 18 h 51"/>
                <a:gd name="T2" fmla="*/ 39 w 56"/>
                <a:gd name="T3" fmla="*/ 8 h 51"/>
                <a:gd name="T4" fmla="*/ 56 w 56"/>
                <a:gd name="T5" fmla="*/ 11 h 51"/>
                <a:gd name="T6" fmla="*/ 56 w 56"/>
                <a:gd name="T7" fmla="*/ 51 h 51"/>
                <a:gd name="T8" fmla="*/ 0 w 56"/>
                <a:gd name="T9" fmla="*/ 1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1">
                  <a:moveTo>
                    <a:pt x="0" y="18"/>
                  </a:moveTo>
                  <a:cubicBezTo>
                    <a:pt x="0" y="18"/>
                    <a:pt x="10" y="0"/>
                    <a:pt x="39" y="8"/>
                  </a:cubicBezTo>
                  <a:cubicBezTo>
                    <a:pt x="48" y="11"/>
                    <a:pt x="52" y="11"/>
                    <a:pt x="56" y="11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56" y="51"/>
                    <a:pt x="30" y="24"/>
                    <a:pt x="0" y="18"/>
                  </a:cubicBezTo>
                  <a:close/>
                </a:path>
              </a:pathLst>
            </a:custGeom>
            <a:solidFill>
              <a:srgbClr val="2577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9" tIns="22855" rIns="45709" bIns="22855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0" name="Freeform 75"/>
            <p:cNvSpPr>
              <a:spLocks/>
            </p:cNvSpPr>
            <p:nvPr/>
          </p:nvSpPr>
          <p:spPr bwMode="auto">
            <a:xfrm>
              <a:off x="2420524" y="6815024"/>
              <a:ext cx="589429" cy="535844"/>
            </a:xfrm>
            <a:custGeom>
              <a:avLst/>
              <a:gdLst>
                <a:gd name="T0" fmla="*/ 0 w 56"/>
                <a:gd name="T1" fmla="*/ 18 h 51"/>
                <a:gd name="T2" fmla="*/ 39 w 56"/>
                <a:gd name="T3" fmla="*/ 8 h 51"/>
                <a:gd name="T4" fmla="*/ 56 w 56"/>
                <a:gd name="T5" fmla="*/ 11 h 51"/>
                <a:gd name="T6" fmla="*/ 56 w 56"/>
                <a:gd name="T7" fmla="*/ 51 h 51"/>
                <a:gd name="T8" fmla="*/ 0 w 56"/>
                <a:gd name="T9" fmla="*/ 1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1">
                  <a:moveTo>
                    <a:pt x="0" y="18"/>
                  </a:moveTo>
                  <a:cubicBezTo>
                    <a:pt x="0" y="18"/>
                    <a:pt x="10" y="0"/>
                    <a:pt x="39" y="8"/>
                  </a:cubicBezTo>
                  <a:cubicBezTo>
                    <a:pt x="48" y="11"/>
                    <a:pt x="52" y="11"/>
                    <a:pt x="56" y="11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56" y="51"/>
                    <a:pt x="30" y="24"/>
                    <a:pt x="0" y="18"/>
                  </a:cubicBezTo>
                  <a:close/>
                </a:path>
              </a:pathLst>
            </a:custGeom>
            <a:solidFill>
              <a:srgbClr val="2577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9" tIns="22855" rIns="45709" bIns="22855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1" name="Freeform 76"/>
            <p:cNvSpPr>
              <a:spLocks/>
            </p:cNvSpPr>
            <p:nvPr/>
          </p:nvSpPr>
          <p:spPr bwMode="auto">
            <a:xfrm>
              <a:off x="2420524" y="6815024"/>
              <a:ext cx="1169926" cy="535844"/>
            </a:xfrm>
            <a:custGeom>
              <a:avLst/>
              <a:gdLst>
                <a:gd name="T0" fmla="*/ 72 w 111"/>
                <a:gd name="T1" fmla="*/ 8 h 51"/>
                <a:gd name="T2" fmla="*/ 56 w 111"/>
                <a:gd name="T3" fmla="*/ 11 h 51"/>
                <a:gd name="T4" fmla="*/ 39 w 111"/>
                <a:gd name="T5" fmla="*/ 8 h 51"/>
                <a:gd name="T6" fmla="*/ 0 w 111"/>
                <a:gd name="T7" fmla="*/ 18 h 51"/>
                <a:gd name="T8" fmla="*/ 56 w 111"/>
                <a:gd name="T9" fmla="*/ 51 h 51"/>
                <a:gd name="T10" fmla="*/ 111 w 111"/>
                <a:gd name="T11" fmla="*/ 18 h 51"/>
                <a:gd name="T12" fmla="*/ 72 w 111"/>
                <a:gd name="T13" fmla="*/ 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1" h="51">
                  <a:moveTo>
                    <a:pt x="72" y="8"/>
                  </a:moveTo>
                  <a:cubicBezTo>
                    <a:pt x="63" y="11"/>
                    <a:pt x="59" y="11"/>
                    <a:pt x="56" y="11"/>
                  </a:cubicBezTo>
                  <a:cubicBezTo>
                    <a:pt x="52" y="11"/>
                    <a:pt x="48" y="11"/>
                    <a:pt x="39" y="8"/>
                  </a:cubicBezTo>
                  <a:cubicBezTo>
                    <a:pt x="10" y="0"/>
                    <a:pt x="0" y="18"/>
                    <a:pt x="0" y="18"/>
                  </a:cubicBezTo>
                  <a:cubicBezTo>
                    <a:pt x="30" y="24"/>
                    <a:pt x="56" y="51"/>
                    <a:pt x="56" y="51"/>
                  </a:cubicBezTo>
                  <a:cubicBezTo>
                    <a:pt x="56" y="51"/>
                    <a:pt x="82" y="24"/>
                    <a:pt x="111" y="18"/>
                  </a:cubicBezTo>
                  <a:cubicBezTo>
                    <a:pt x="111" y="18"/>
                    <a:pt x="101" y="0"/>
                    <a:pt x="72" y="8"/>
                  </a:cubicBezTo>
                  <a:close/>
                </a:path>
              </a:pathLst>
            </a:custGeom>
            <a:solidFill>
              <a:srgbClr val="2577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9" tIns="22855" rIns="45709" bIns="22855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2" name="Freeform 77"/>
            <p:cNvSpPr>
              <a:spLocks/>
            </p:cNvSpPr>
            <p:nvPr/>
          </p:nvSpPr>
          <p:spPr bwMode="auto">
            <a:xfrm>
              <a:off x="2210654" y="7038293"/>
              <a:ext cx="1594133" cy="495658"/>
            </a:xfrm>
            <a:custGeom>
              <a:avLst/>
              <a:gdLst>
                <a:gd name="T0" fmla="*/ 142 w 151"/>
                <a:gd name="T1" fmla="*/ 1 h 47"/>
                <a:gd name="T2" fmla="*/ 76 w 151"/>
                <a:gd name="T3" fmla="*/ 40 h 47"/>
                <a:gd name="T4" fmla="*/ 10 w 151"/>
                <a:gd name="T5" fmla="*/ 1 h 47"/>
                <a:gd name="T6" fmla="*/ 0 w 151"/>
                <a:gd name="T7" fmla="*/ 7 h 47"/>
                <a:gd name="T8" fmla="*/ 72 w 151"/>
                <a:gd name="T9" fmla="*/ 47 h 47"/>
                <a:gd name="T10" fmla="*/ 76 w 151"/>
                <a:gd name="T11" fmla="*/ 47 h 47"/>
                <a:gd name="T12" fmla="*/ 79 w 151"/>
                <a:gd name="T13" fmla="*/ 47 h 47"/>
                <a:gd name="T14" fmla="*/ 151 w 151"/>
                <a:gd name="T15" fmla="*/ 7 h 47"/>
                <a:gd name="T16" fmla="*/ 142 w 151"/>
                <a:gd name="T17" fmla="*/ 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47">
                  <a:moveTo>
                    <a:pt x="142" y="1"/>
                  </a:moveTo>
                  <a:cubicBezTo>
                    <a:pt x="116" y="7"/>
                    <a:pt x="76" y="40"/>
                    <a:pt x="76" y="40"/>
                  </a:cubicBezTo>
                  <a:cubicBezTo>
                    <a:pt x="76" y="40"/>
                    <a:pt x="36" y="7"/>
                    <a:pt x="10" y="1"/>
                  </a:cubicBezTo>
                  <a:cubicBezTo>
                    <a:pt x="3" y="0"/>
                    <a:pt x="0" y="6"/>
                    <a:pt x="0" y="7"/>
                  </a:cubicBezTo>
                  <a:cubicBezTo>
                    <a:pt x="8" y="11"/>
                    <a:pt x="18" y="4"/>
                    <a:pt x="72" y="47"/>
                  </a:cubicBezTo>
                  <a:cubicBezTo>
                    <a:pt x="73" y="47"/>
                    <a:pt x="76" y="47"/>
                    <a:pt x="76" y="47"/>
                  </a:cubicBezTo>
                  <a:cubicBezTo>
                    <a:pt x="76" y="47"/>
                    <a:pt x="77" y="47"/>
                    <a:pt x="79" y="47"/>
                  </a:cubicBezTo>
                  <a:cubicBezTo>
                    <a:pt x="132" y="4"/>
                    <a:pt x="143" y="11"/>
                    <a:pt x="151" y="7"/>
                  </a:cubicBezTo>
                  <a:cubicBezTo>
                    <a:pt x="151" y="6"/>
                    <a:pt x="148" y="0"/>
                    <a:pt x="142" y="1"/>
                  </a:cubicBezTo>
                  <a:close/>
                </a:path>
              </a:pathLst>
            </a:custGeom>
            <a:solidFill>
              <a:srgbClr val="2577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9" tIns="22855" rIns="45709" bIns="22855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3" name="Freeform 78"/>
            <p:cNvSpPr>
              <a:spLocks/>
            </p:cNvSpPr>
            <p:nvPr/>
          </p:nvSpPr>
          <p:spPr bwMode="auto">
            <a:xfrm>
              <a:off x="3023349" y="7194577"/>
              <a:ext cx="861815" cy="1330678"/>
            </a:xfrm>
            <a:custGeom>
              <a:avLst/>
              <a:gdLst>
                <a:gd name="T0" fmla="*/ 0 w 82"/>
                <a:gd name="T1" fmla="*/ 40 h 126"/>
                <a:gd name="T2" fmla="*/ 8 w 82"/>
                <a:gd name="T3" fmla="*/ 40 h 126"/>
                <a:gd name="T4" fmla="*/ 68 w 82"/>
                <a:gd name="T5" fmla="*/ 0 h 126"/>
                <a:gd name="T6" fmla="*/ 82 w 82"/>
                <a:gd name="T7" fmla="*/ 0 h 126"/>
                <a:gd name="T8" fmla="*/ 75 w 82"/>
                <a:gd name="T9" fmla="*/ 89 h 126"/>
                <a:gd name="T10" fmla="*/ 8 w 82"/>
                <a:gd name="T11" fmla="*/ 126 h 126"/>
                <a:gd name="T12" fmla="*/ 0 w 82"/>
                <a:gd name="T13" fmla="*/ 126 h 126"/>
                <a:gd name="T14" fmla="*/ 0 w 82"/>
                <a:gd name="T15" fmla="*/ 40 h 126"/>
                <a:gd name="T16" fmla="*/ 0 w 82"/>
                <a:gd name="T17" fmla="*/ 4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2" h="126">
                  <a:moveTo>
                    <a:pt x="0" y="40"/>
                  </a:moveTo>
                  <a:cubicBezTo>
                    <a:pt x="8" y="40"/>
                    <a:pt x="8" y="40"/>
                    <a:pt x="8" y="40"/>
                  </a:cubicBezTo>
                  <a:cubicBezTo>
                    <a:pt x="8" y="40"/>
                    <a:pt x="37" y="9"/>
                    <a:pt x="68" y="0"/>
                  </a:cubicBezTo>
                  <a:cubicBezTo>
                    <a:pt x="71" y="0"/>
                    <a:pt x="82" y="0"/>
                    <a:pt x="82" y="0"/>
                  </a:cubicBezTo>
                  <a:cubicBezTo>
                    <a:pt x="82" y="0"/>
                    <a:pt x="75" y="71"/>
                    <a:pt x="75" y="89"/>
                  </a:cubicBezTo>
                  <a:cubicBezTo>
                    <a:pt x="68" y="89"/>
                    <a:pt x="40" y="90"/>
                    <a:pt x="8" y="126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lose/>
                </a:path>
              </a:pathLst>
            </a:custGeom>
            <a:solidFill>
              <a:srgbClr val="2577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9" tIns="22855" rIns="45709" bIns="22855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4" name="Freeform 79"/>
            <p:cNvSpPr>
              <a:spLocks/>
            </p:cNvSpPr>
            <p:nvPr/>
          </p:nvSpPr>
          <p:spPr bwMode="auto">
            <a:xfrm>
              <a:off x="2148137" y="7194577"/>
              <a:ext cx="1737027" cy="1330678"/>
            </a:xfrm>
            <a:custGeom>
              <a:avLst/>
              <a:gdLst>
                <a:gd name="T0" fmla="*/ 151 w 165"/>
                <a:gd name="T1" fmla="*/ 0 h 126"/>
                <a:gd name="T2" fmla="*/ 91 w 165"/>
                <a:gd name="T3" fmla="*/ 40 h 126"/>
                <a:gd name="T4" fmla="*/ 84 w 165"/>
                <a:gd name="T5" fmla="*/ 40 h 126"/>
                <a:gd name="T6" fmla="*/ 81 w 165"/>
                <a:gd name="T7" fmla="*/ 40 h 126"/>
                <a:gd name="T8" fmla="*/ 75 w 165"/>
                <a:gd name="T9" fmla="*/ 40 h 126"/>
                <a:gd name="T10" fmla="*/ 16 w 165"/>
                <a:gd name="T11" fmla="*/ 0 h 126"/>
                <a:gd name="T12" fmla="*/ 0 w 165"/>
                <a:gd name="T13" fmla="*/ 0 h 126"/>
                <a:gd name="T14" fmla="*/ 9 w 165"/>
                <a:gd name="T15" fmla="*/ 89 h 126"/>
                <a:gd name="T16" fmla="*/ 75 w 165"/>
                <a:gd name="T17" fmla="*/ 126 h 126"/>
                <a:gd name="T18" fmla="*/ 83 w 165"/>
                <a:gd name="T19" fmla="*/ 126 h 126"/>
                <a:gd name="T20" fmla="*/ 91 w 165"/>
                <a:gd name="T21" fmla="*/ 126 h 126"/>
                <a:gd name="T22" fmla="*/ 158 w 165"/>
                <a:gd name="T23" fmla="*/ 89 h 126"/>
                <a:gd name="T24" fmla="*/ 165 w 165"/>
                <a:gd name="T25" fmla="*/ 0 h 126"/>
                <a:gd name="T26" fmla="*/ 151 w 165"/>
                <a:gd name="T2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5" h="126">
                  <a:moveTo>
                    <a:pt x="151" y="0"/>
                  </a:moveTo>
                  <a:cubicBezTo>
                    <a:pt x="120" y="9"/>
                    <a:pt x="91" y="40"/>
                    <a:pt x="91" y="40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81" y="40"/>
                    <a:pt x="81" y="40"/>
                    <a:pt x="81" y="40"/>
                  </a:cubicBezTo>
                  <a:cubicBezTo>
                    <a:pt x="75" y="40"/>
                    <a:pt x="75" y="40"/>
                    <a:pt x="75" y="40"/>
                  </a:cubicBezTo>
                  <a:cubicBezTo>
                    <a:pt x="75" y="40"/>
                    <a:pt x="46" y="9"/>
                    <a:pt x="16" y="0"/>
                  </a:cubicBezTo>
                  <a:cubicBezTo>
                    <a:pt x="12" y="0"/>
                    <a:pt x="0" y="0"/>
                    <a:pt x="0" y="0"/>
                  </a:cubicBezTo>
                  <a:cubicBezTo>
                    <a:pt x="0" y="0"/>
                    <a:pt x="9" y="71"/>
                    <a:pt x="9" y="89"/>
                  </a:cubicBezTo>
                  <a:cubicBezTo>
                    <a:pt x="14" y="89"/>
                    <a:pt x="43" y="90"/>
                    <a:pt x="75" y="126"/>
                  </a:cubicBezTo>
                  <a:cubicBezTo>
                    <a:pt x="83" y="126"/>
                    <a:pt x="83" y="126"/>
                    <a:pt x="83" y="126"/>
                  </a:cubicBezTo>
                  <a:cubicBezTo>
                    <a:pt x="83" y="126"/>
                    <a:pt x="83" y="126"/>
                    <a:pt x="91" y="126"/>
                  </a:cubicBezTo>
                  <a:cubicBezTo>
                    <a:pt x="123" y="90"/>
                    <a:pt x="151" y="89"/>
                    <a:pt x="158" y="89"/>
                  </a:cubicBezTo>
                  <a:cubicBezTo>
                    <a:pt x="158" y="71"/>
                    <a:pt x="165" y="0"/>
                    <a:pt x="165" y="0"/>
                  </a:cubicBezTo>
                  <a:cubicBezTo>
                    <a:pt x="165" y="0"/>
                    <a:pt x="154" y="0"/>
                    <a:pt x="151" y="0"/>
                  </a:cubicBezTo>
                  <a:close/>
                </a:path>
              </a:pathLst>
            </a:custGeom>
            <a:solidFill>
              <a:srgbClr val="2577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9" tIns="22855" rIns="45709" bIns="22855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5" name="Freeform 80"/>
            <p:cNvSpPr>
              <a:spLocks/>
            </p:cNvSpPr>
            <p:nvPr/>
          </p:nvSpPr>
          <p:spPr bwMode="auto">
            <a:xfrm>
              <a:off x="3023349" y="7614323"/>
              <a:ext cx="84842" cy="910936"/>
            </a:xfrm>
            <a:custGeom>
              <a:avLst/>
              <a:gdLst>
                <a:gd name="T0" fmla="*/ 0 w 19"/>
                <a:gd name="T1" fmla="*/ 204 h 204"/>
                <a:gd name="T2" fmla="*/ 0 w 19"/>
                <a:gd name="T3" fmla="*/ 0 h 204"/>
                <a:gd name="T4" fmla="*/ 19 w 19"/>
                <a:gd name="T5" fmla="*/ 0 h 204"/>
                <a:gd name="T6" fmla="*/ 0 w 19"/>
                <a:gd name="T7" fmla="*/ 204 h 204"/>
                <a:gd name="T8" fmla="*/ 0 w 19"/>
                <a:gd name="T9" fmla="*/ 204 h 204"/>
                <a:gd name="T10" fmla="*/ 0 w 19"/>
                <a:gd name="T11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04">
                  <a:moveTo>
                    <a:pt x="0" y="204"/>
                  </a:moveTo>
                  <a:lnTo>
                    <a:pt x="0" y="0"/>
                  </a:lnTo>
                  <a:lnTo>
                    <a:pt x="19" y="0"/>
                  </a:lnTo>
                  <a:lnTo>
                    <a:pt x="0" y="204"/>
                  </a:lnTo>
                  <a:lnTo>
                    <a:pt x="0" y="204"/>
                  </a:lnTo>
                  <a:lnTo>
                    <a:pt x="0" y="204"/>
                  </a:lnTo>
                  <a:close/>
                </a:path>
              </a:pathLst>
            </a:custGeom>
            <a:solidFill>
              <a:srgbClr val="2577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9" tIns="22855" rIns="45709" bIns="22855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6" name="Freeform 81"/>
            <p:cNvSpPr>
              <a:spLocks/>
            </p:cNvSpPr>
            <p:nvPr/>
          </p:nvSpPr>
          <p:spPr bwMode="auto">
            <a:xfrm>
              <a:off x="3023349" y="7614323"/>
              <a:ext cx="84842" cy="910936"/>
            </a:xfrm>
            <a:custGeom>
              <a:avLst/>
              <a:gdLst>
                <a:gd name="T0" fmla="*/ 0 w 19"/>
                <a:gd name="T1" fmla="*/ 204 h 204"/>
                <a:gd name="T2" fmla="*/ 0 w 19"/>
                <a:gd name="T3" fmla="*/ 0 h 204"/>
                <a:gd name="T4" fmla="*/ 19 w 19"/>
                <a:gd name="T5" fmla="*/ 0 h 204"/>
                <a:gd name="T6" fmla="*/ 0 w 19"/>
                <a:gd name="T7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04">
                  <a:moveTo>
                    <a:pt x="0" y="204"/>
                  </a:moveTo>
                  <a:lnTo>
                    <a:pt x="0" y="0"/>
                  </a:lnTo>
                  <a:lnTo>
                    <a:pt x="19" y="0"/>
                  </a:lnTo>
                  <a:lnTo>
                    <a:pt x="0" y="204"/>
                  </a:lnTo>
                  <a:close/>
                </a:path>
              </a:pathLst>
            </a:custGeom>
            <a:solidFill>
              <a:srgbClr val="2577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9" tIns="22855" rIns="45709" bIns="22855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7" name="Freeform 82"/>
            <p:cNvSpPr>
              <a:spLocks/>
            </p:cNvSpPr>
            <p:nvPr/>
          </p:nvSpPr>
          <p:spPr bwMode="auto">
            <a:xfrm>
              <a:off x="3023349" y="7614323"/>
              <a:ext cx="84842" cy="910936"/>
            </a:xfrm>
            <a:custGeom>
              <a:avLst/>
              <a:gdLst>
                <a:gd name="T0" fmla="*/ 0 w 19"/>
                <a:gd name="T1" fmla="*/ 204 h 204"/>
                <a:gd name="T2" fmla="*/ 0 w 19"/>
                <a:gd name="T3" fmla="*/ 0 h 204"/>
                <a:gd name="T4" fmla="*/ 19 w 19"/>
                <a:gd name="T5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204">
                  <a:moveTo>
                    <a:pt x="0" y="204"/>
                  </a:moveTo>
                  <a:lnTo>
                    <a:pt x="0" y="0"/>
                  </a:lnTo>
                  <a:lnTo>
                    <a:pt x="1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9" tIns="22855" rIns="45709" bIns="22855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4760375" y="6624160"/>
              <a:ext cx="19085157" cy="19791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5199" b="1" dirty="0">
                  <a:ln>
                    <a:solidFill>
                      <a:srgbClr val="008000"/>
                    </a:solidFill>
                  </a:ln>
                  <a:solidFill>
                    <a:srgbClr val="008000"/>
                  </a:solidFill>
                  <a:highlight>
                    <a:srgbClr val="FFFF00"/>
                  </a:highlight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IV.KHOẢNG CÁCH TỪ MỘT ĐIỂM ĐẾN MỘT MẶT PHẲNG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77858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20"/>
          <p:cNvSpPr txBox="1">
            <a:spLocks noChangeArrowheads="1"/>
          </p:cNvSpPr>
          <p:nvPr/>
        </p:nvSpPr>
        <p:spPr bwMode="auto">
          <a:xfrm>
            <a:off x="5401919" y="1481139"/>
            <a:ext cx="1354826" cy="311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4274" tIns="17137" rIns="34274" bIns="1713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1088639">
              <a:spcBef>
                <a:spcPct val="0"/>
              </a:spcBef>
              <a:buNone/>
            </a:pPr>
            <a:r>
              <a:rPr lang="en-US" altLang="en-US" sz="1800" b="1">
                <a:solidFill>
                  <a:srgbClr val="135F82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HÌNH HỌC </a:t>
            </a: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2601913" y="2114550"/>
            <a:ext cx="7543800" cy="393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34274" tIns="17137" rIns="34274" bIns="1713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639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en-US" sz="1800" b="1" dirty="0" err="1">
                <a:solidFill>
                  <a:srgbClr val="77624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Chương</a:t>
            </a:r>
            <a:r>
              <a:rPr lang="en-US" altLang="en-US" sz="1800" b="1" dirty="0">
                <a:solidFill>
                  <a:srgbClr val="77624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: PHƯƠNG PHÁP TỌA ĐỘ TRONG KHÔNG GIAN</a:t>
            </a:r>
          </a:p>
        </p:txBody>
      </p:sp>
      <p:grpSp>
        <p:nvGrpSpPr>
          <p:cNvPr id="6149" name="Group 8"/>
          <p:cNvGrpSpPr>
            <a:grpSpLocks/>
          </p:cNvGrpSpPr>
          <p:nvPr/>
        </p:nvGrpSpPr>
        <p:grpSpPr bwMode="auto">
          <a:xfrm>
            <a:off x="5534025" y="818315"/>
            <a:ext cx="839788" cy="641350"/>
            <a:chOff x="11186391" y="149817"/>
            <a:chExt cx="2238375" cy="1707027"/>
          </a:xfrm>
        </p:grpSpPr>
        <p:pic>
          <p:nvPicPr>
            <p:cNvPr id="6183" name="Picture 5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427236" y="149817"/>
              <a:ext cx="1495424" cy="14954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184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86391" y="1620306"/>
              <a:ext cx="2238375" cy="2365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6150" name="Group 27"/>
          <p:cNvGrpSpPr>
            <a:grpSpLocks/>
          </p:cNvGrpSpPr>
          <p:nvPr/>
        </p:nvGrpSpPr>
        <p:grpSpPr bwMode="auto">
          <a:xfrm>
            <a:off x="3084514" y="5056188"/>
            <a:ext cx="517456" cy="498501"/>
            <a:chOff x="7483858" y="7543803"/>
            <a:chExt cx="1233315" cy="6231870"/>
          </a:xfrm>
        </p:grpSpPr>
        <p:sp>
          <p:nvSpPr>
            <p:cNvPr id="46" name="Isosceles Triangle 44"/>
            <p:cNvSpPr/>
            <p:nvPr/>
          </p:nvSpPr>
          <p:spPr>
            <a:xfrm rot="16200000">
              <a:off x="7495750" y="7531911"/>
              <a:ext cx="138914" cy="162697"/>
            </a:xfrm>
            <a:custGeom>
              <a:avLst/>
              <a:gdLst>
                <a:gd name="connsiteX0" fmla="*/ 0 w 293725"/>
                <a:gd name="connsiteY0" fmla="*/ 164224 h 164224"/>
                <a:gd name="connsiteX1" fmla="*/ 146863 w 293725"/>
                <a:gd name="connsiteY1" fmla="*/ 0 h 164224"/>
                <a:gd name="connsiteX2" fmla="*/ 293725 w 293725"/>
                <a:gd name="connsiteY2" fmla="*/ 164224 h 164224"/>
                <a:gd name="connsiteX3" fmla="*/ 0 w 293725"/>
                <a:gd name="connsiteY3" fmla="*/ 164224 h 164224"/>
                <a:gd name="connsiteX0" fmla="*/ 2363 w 296088"/>
                <a:gd name="connsiteY0" fmla="*/ 164221 h 164221"/>
                <a:gd name="connsiteX1" fmla="*/ 0 w 296088"/>
                <a:gd name="connsiteY1" fmla="*/ 0 h 164221"/>
                <a:gd name="connsiteX2" fmla="*/ 296088 w 296088"/>
                <a:gd name="connsiteY2" fmla="*/ 164221 h 164221"/>
                <a:gd name="connsiteX3" fmla="*/ 2363 w 296088"/>
                <a:gd name="connsiteY3" fmla="*/ 164221 h 164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6088" h="164221">
                  <a:moveTo>
                    <a:pt x="2363" y="164221"/>
                  </a:moveTo>
                  <a:cubicBezTo>
                    <a:pt x="1575" y="109481"/>
                    <a:pt x="788" y="54740"/>
                    <a:pt x="0" y="0"/>
                  </a:cubicBezTo>
                  <a:lnTo>
                    <a:pt x="296088" y="164221"/>
                  </a:lnTo>
                  <a:lnTo>
                    <a:pt x="2363" y="164221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88639">
                <a:defRPr/>
              </a:pPr>
              <a:endParaRPr lang="en-US" sz="430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6182" name="TextBox 48"/>
            <p:cNvSpPr txBox="1">
              <a:spLocks noChangeArrowheads="1"/>
            </p:cNvSpPr>
            <p:nvPr/>
          </p:nvSpPr>
          <p:spPr bwMode="auto">
            <a:xfrm>
              <a:off x="7742147" y="9158573"/>
              <a:ext cx="975026" cy="4617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defTabSz="1088639">
                <a:spcBef>
                  <a:spcPct val="0"/>
                </a:spcBef>
                <a:buNone/>
              </a:pPr>
              <a:r>
                <a:rPr lang="en-US" altLang="en-US" sz="1800" b="1">
                  <a:solidFill>
                    <a:prstClr val="white"/>
                  </a:solidFill>
                  <a:latin typeface="Tahoma" panose="020B0604030504040204" pitchFamily="34" charset="0"/>
                  <a:cs typeface="Tahoma" panose="020B0604030504040204" pitchFamily="34" charset="0"/>
                </a:rPr>
                <a:t>II</a:t>
              </a:r>
            </a:p>
          </p:txBody>
        </p:sp>
      </p:grpSp>
      <p:grpSp>
        <p:nvGrpSpPr>
          <p:cNvPr id="6" name="Group 26"/>
          <p:cNvGrpSpPr>
            <a:grpSpLocks/>
          </p:cNvGrpSpPr>
          <p:nvPr/>
        </p:nvGrpSpPr>
        <p:grpSpPr bwMode="auto">
          <a:xfrm>
            <a:off x="3067050" y="3563034"/>
            <a:ext cx="6500814" cy="382850"/>
            <a:chOff x="7399779" y="6990579"/>
            <a:chExt cx="16688904" cy="1023794"/>
          </a:xfrm>
        </p:grpSpPr>
        <p:sp>
          <p:nvSpPr>
            <p:cNvPr id="6175" name="TextBox 27"/>
            <p:cNvSpPr txBox="1">
              <a:spLocks noChangeArrowheads="1"/>
            </p:cNvSpPr>
            <p:nvPr/>
          </p:nvSpPr>
          <p:spPr bwMode="auto">
            <a:xfrm>
              <a:off x="8771376" y="7026728"/>
              <a:ext cx="15317307" cy="9876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defTabSz="1088639">
                <a:spcBef>
                  <a:spcPct val="0"/>
                </a:spcBef>
                <a:buNone/>
              </a:pPr>
              <a:r>
                <a:rPr lang="en-US" altLang="en-US" sz="1800" b="1" dirty="0">
                  <a:solidFill>
                    <a:srgbClr val="135F82"/>
                  </a:solidFill>
                  <a:latin typeface="Tahoma" panose="020B0604030504040204" pitchFamily="34" charset="0"/>
                  <a:cs typeface="Tahoma" panose="020B0604030504040204" pitchFamily="34" charset="0"/>
                </a:rPr>
                <a:t>KHOẢNG CÁCH TỪ 1 ĐIỂM ĐẾN MỘT MẶT PHẲNG</a:t>
              </a:r>
            </a:p>
          </p:txBody>
        </p:sp>
        <p:grpSp>
          <p:nvGrpSpPr>
            <p:cNvPr id="6176" name="Group 27"/>
            <p:cNvGrpSpPr>
              <a:grpSpLocks/>
            </p:cNvGrpSpPr>
            <p:nvPr/>
          </p:nvGrpSpPr>
          <p:grpSpPr bwMode="auto">
            <a:xfrm>
              <a:off x="7399779" y="6990579"/>
              <a:ext cx="1373423" cy="987645"/>
              <a:chOff x="7399778" y="6990580"/>
              <a:chExt cx="1373423" cy="987645"/>
            </a:xfrm>
          </p:grpSpPr>
          <p:sp>
            <p:nvSpPr>
              <p:cNvPr id="30" name="Isosceles Triangle 44"/>
              <p:cNvSpPr/>
              <p:nvPr/>
            </p:nvSpPr>
            <p:spPr>
              <a:xfrm rot="16200000">
                <a:off x="7470252" y="7535530"/>
                <a:ext cx="144337" cy="163017"/>
              </a:xfrm>
              <a:custGeom>
                <a:avLst/>
                <a:gdLst>
                  <a:gd name="connsiteX0" fmla="*/ 0 w 293725"/>
                  <a:gd name="connsiteY0" fmla="*/ 164224 h 164224"/>
                  <a:gd name="connsiteX1" fmla="*/ 146863 w 293725"/>
                  <a:gd name="connsiteY1" fmla="*/ 0 h 164224"/>
                  <a:gd name="connsiteX2" fmla="*/ 293725 w 293725"/>
                  <a:gd name="connsiteY2" fmla="*/ 164224 h 164224"/>
                  <a:gd name="connsiteX3" fmla="*/ 0 w 293725"/>
                  <a:gd name="connsiteY3" fmla="*/ 164224 h 164224"/>
                  <a:gd name="connsiteX0" fmla="*/ 2363 w 296088"/>
                  <a:gd name="connsiteY0" fmla="*/ 164221 h 164221"/>
                  <a:gd name="connsiteX1" fmla="*/ 0 w 296088"/>
                  <a:gd name="connsiteY1" fmla="*/ 0 h 164221"/>
                  <a:gd name="connsiteX2" fmla="*/ 296088 w 296088"/>
                  <a:gd name="connsiteY2" fmla="*/ 164221 h 164221"/>
                  <a:gd name="connsiteX3" fmla="*/ 2363 w 296088"/>
                  <a:gd name="connsiteY3" fmla="*/ 164221 h 164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6088" h="164221">
                    <a:moveTo>
                      <a:pt x="2363" y="164221"/>
                    </a:moveTo>
                    <a:cubicBezTo>
                      <a:pt x="1575" y="109481"/>
                      <a:pt x="788" y="54740"/>
                      <a:pt x="0" y="0"/>
                    </a:cubicBezTo>
                    <a:lnTo>
                      <a:pt x="296088" y="164221"/>
                    </a:lnTo>
                    <a:lnTo>
                      <a:pt x="2363" y="164221"/>
                    </a:ln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88639">
                  <a:defRPr/>
                </a:pPr>
                <a:endParaRPr lang="en-US" sz="4300">
                  <a:solidFill>
                    <a:prstClr val="white"/>
                  </a:solidFill>
                  <a:latin typeface="Calibri"/>
                </a:endParaRPr>
              </a:p>
            </p:txBody>
          </p:sp>
          <p:grpSp>
            <p:nvGrpSpPr>
              <p:cNvPr id="6178" name="Group 29"/>
              <p:cNvGrpSpPr>
                <a:grpSpLocks/>
              </p:cNvGrpSpPr>
              <p:nvPr/>
            </p:nvGrpSpPr>
            <p:grpSpPr bwMode="auto">
              <a:xfrm>
                <a:off x="7399778" y="6990580"/>
                <a:ext cx="1373423" cy="987645"/>
                <a:chOff x="7399778" y="6990580"/>
                <a:chExt cx="1373423" cy="987645"/>
              </a:xfrm>
            </p:grpSpPr>
            <p:sp>
              <p:nvSpPr>
                <p:cNvPr id="32" name="Round Same Side Corner Rectangle 31"/>
                <p:cNvSpPr/>
                <p:nvPr/>
              </p:nvSpPr>
              <p:spPr>
                <a:xfrm rot="5400000">
                  <a:off x="7723525" y="6783867"/>
                  <a:ext cx="725929" cy="1373423"/>
                </a:xfrm>
                <a:prstGeom prst="round2SameRect">
                  <a:avLst/>
                </a:prstGeom>
                <a:solidFill>
                  <a:srgbClr val="145F82"/>
                </a:solidFill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088639">
                    <a:defRPr/>
                  </a:pPr>
                  <a:endParaRPr lang="en-US" sz="430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6180" name="TextBox 32"/>
                <p:cNvSpPr txBox="1">
                  <a:spLocks noChangeArrowheads="1"/>
                </p:cNvSpPr>
                <p:nvPr/>
              </p:nvSpPr>
              <p:spPr bwMode="auto">
                <a:xfrm>
                  <a:off x="7553566" y="6990580"/>
                  <a:ext cx="1161321" cy="98764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algn="ctr" defTabSz="1088639">
                    <a:spcBef>
                      <a:spcPct val="0"/>
                    </a:spcBef>
                    <a:buNone/>
                  </a:pPr>
                  <a:r>
                    <a:rPr lang="en-US" altLang="en-US" sz="1800" b="1" dirty="0">
                      <a:solidFill>
                        <a:prstClr val="white"/>
                      </a:solidFill>
                      <a:latin typeface="Tahoma" panose="020B0604030504040204" pitchFamily="34" charset="0"/>
                      <a:cs typeface="Tahoma" panose="020B0604030504040204" pitchFamily="34" charset="0"/>
                    </a:rPr>
                    <a:t>IV</a:t>
                  </a:r>
                </a:p>
              </p:txBody>
            </p:sp>
          </p:grpSp>
        </p:grpSp>
      </p:grpSp>
      <p:grpSp>
        <p:nvGrpSpPr>
          <p:cNvPr id="10" name="Group 9"/>
          <p:cNvGrpSpPr/>
          <p:nvPr/>
        </p:nvGrpSpPr>
        <p:grpSpPr>
          <a:xfrm>
            <a:off x="3580085" y="2725739"/>
            <a:ext cx="5042374" cy="735919"/>
            <a:chOff x="5676220" y="3339764"/>
            <a:chExt cx="13448076" cy="1962705"/>
          </a:xfrm>
          <a:solidFill>
            <a:schemeClr val="bg1"/>
          </a:solidFill>
        </p:grpSpPr>
        <p:sp>
          <p:nvSpPr>
            <p:cNvPr id="17" name="Rectangle 16"/>
            <p:cNvSpPr/>
            <p:nvPr/>
          </p:nvSpPr>
          <p:spPr>
            <a:xfrm>
              <a:off x="9820500" y="4469240"/>
              <a:ext cx="5486401" cy="83322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4274" tIns="17137" rIns="34274" bIns="17137" anchor="ctr"/>
            <a:lstStyle/>
            <a:p>
              <a:pPr algn="ctr" defTabSz="1088639">
                <a:defRPr/>
              </a:pPr>
              <a:endParaRPr lang="en-US" sz="430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5676220" y="3339764"/>
              <a:ext cx="13448076" cy="1108096"/>
            </a:xfrm>
            <a:prstGeom prst="rect">
              <a:avLst/>
            </a:prstGeom>
            <a:grpFill/>
          </p:spPr>
          <p:txBody>
            <a:bodyPr wrap="none" lIns="34274" tIns="17137" rIns="34274" bIns="17137">
              <a:spAutoFit/>
            </a:bodyPr>
            <a:lstStyle/>
            <a:p>
              <a:pPr algn="ctr" defTabSz="1088639">
                <a:defRPr/>
              </a:pPr>
              <a:r>
                <a:rPr lang="vi-VN" sz="2475" b="1" dirty="0">
                  <a:solidFill>
                    <a:srgbClr val="135F82"/>
                  </a:solidFill>
                  <a:latin typeface="AvantGarde-Demi" pitchFamily="18" charset="0"/>
                  <a:ea typeface="AvantGarde-Demi" pitchFamily="18" charset="0"/>
                  <a:cs typeface="AvantGarde-Demi" pitchFamily="18" charset="0"/>
                </a:rPr>
                <a:t>Bài </a:t>
              </a:r>
              <a:r>
                <a:rPr lang="en-US" sz="2475" b="1" dirty="0">
                  <a:solidFill>
                    <a:srgbClr val="135F82"/>
                  </a:solidFill>
                  <a:latin typeface="AvantGarde-Demi" pitchFamily="18" charset="0"/>
                  <a:ea typeface="AvantGarde-Demi" pitchFamily="18" charset="0"/>
                  <a:cs typeface="AvantGarde-Demi" pitchFamily="18" charset="0"/>
                </a:rPr>
                <a:t>1</a:t>
              </a:r>
              <a:r>
                <a:rPr lang="vi-VN" sz="2475" b="1" dirty="0">
                  <a:solidFill>
                    <a:srgbClr val="135F82"/>
                  </a:solidFill>
                  <a:latin typeface="AvantGarde-Demi" pitchFamily="18" charset="0"/>
                  <a:ea typeface="AvantGarde-Demi" pitchFamily="18" charset="0"/>
                  <a:cs typeface="AvantGarde-Demi" pitchFamily="18" charset="0"/>
                </a:rPr>
                <a:t>: 	PH</a:t>
              </a:r>
              <a:r>
                <a:rPr lang="en-US" sz="2475" b="1" dirty="0">
                  <a:solidFill>
                    <a:srgbClr val="135F82"/>
                  </a:solidFill>
                  <a:latin typeface="AvantGarde-Demi" pitchFamily="18" charset="0"/>
                  <a:ea typeface="AvantGarde-Demi" pitchFamily="18" charset="0"/>
                  <a:cs typeface="AvantGarde-Demi" pitchFamily="18" charset="0"/>
                </a:rPr>
                <a:t>ƯƠNG TRÌNH MẶT PHẲNG</a:t>
              </a:r>
            </a:p>
          </p:txBody>
        </p:sp>
      </p:grpSp>
      <p:sp>
        <p:nvSpPr>
          <p:cNvPr id="54" name="Rounded Rectangle 53"/>
          <p:cNvSpPr/>
          <p:nvPr/>
        </p:nvSpPr>
        <p:spPr>
          <a:xfrm>
            <a:off x="2362200" y="3411538"/>
            <a:ext cx="8001000" cy="2913062"/>
          </a:xfrm>
          <a:prstGeom prst="roundRect">
            <a:avLst>
              <a:gd name="adj" fmla="val 4570"/>
            </a:avLst>
          </a:prstGeom>
          <a:noFill/>
          <a:ln>
            <a:solidFill>
              <a:srgbClr val="135F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4274" tIns="17137" rIns="34274" bIns="17137" anchor="ctr"/>
          <a:lstStyle/>
          <a:p>
            <a:pPr algn="ctr" defTabSz="1088639">
              <a:defRPr/>
            </a:pPr>
            <a:endParaRPr lang="en-US" sz="4300">
              <a:solidFill>
                <a:prstClr val="white"/>
              </a:solidFill>
              <a:latin typeface="Calibri"/>
            </a:endParaRPr>
          </a:p>
        </p:txBody>
      </p:sp>
      <p:grpSp>
        <p:nvGrpSpPr>
          <p:cNvPr id="55" name="Group 54"/>
          <p:cNvGrpSpPr>
            <a:grpSpLocks/>
          </p:cNvGrpSpPr>
          <p:nvPr/>
        </p:nvGrpSpPr>
        <p:grpSpPr bwMode="auto">
          <a:xfrm>
            <a:off x="3192463" y="5434015"/>
            <a:ext cx="3632200" cy="417777"/>
            <a:chOff x="739068" y="1515168"/>
            <a:chExt cx="9688259" cy="1114922"/>
          </a:xfrm>
        </p:grpSpPr>
        <p:sp>
          <p:nvSpPr>
            <p:cNvPr id="6159" name="Freeform 71"/>
            <p:cNvSpPr>
              <a:spLocks/>
            </p:cNvSpPr>
            <p:nvPr/>
          </p:nvSpPr>
          <p:spPr bwMode="auto">
            <a:xfrm flipH="1">
              <a:off x="3250419" y="2066147"/>
              <a:ext cx="6961968" cy="417465"/>
            </a:xfrm>
            <a:custGeom>
              <a:avLst/>
              <a:gdLst>
                <a:gd name="T0" fmla="*/ 2147483646 w 1857"/>
                <a:gd name="T1" fmla="*/ 2147483646 h 111"/>
                <a:gd name="T2" fmla="*/ 2147483646 w 1857"/>
                <a:gd name="T3" fmla="*/ 2147483646 h 111"/>
                <a:gd name="T4" fmla="*/ 2147483646 w 1857"/>
                <a:gd name="T5" fmla="*/ 2147483646 h 111"/>
                <a:gd name="T6" fmla="*/ 2147483646 w 1857"/>
                <a:gd name="T7" fmla="*/ 2147483646 h 111"/>
                <a:gd name="T8" fmla="*/ 2147483646 w 1857"/>
                <a:gd name="T9" fmla="*/ 0 h 111"/>
                <a:gd name="T10" fmla="*/ 2147483646 w 1857"/>
                <a:gd name="T11" fmla="*/ 0 h 111"/>
                <a:gd name="T12" fmla="*/ 2147483646 w 1857"/>
                <a:gd name="T13" fmla="*/ 2147483646 h 111"/>
                <a:gd name="T14" fmla="*/ 2147483646 w 1857"/>
                <a:gd name="T15" fmla="*/ 2147483646 h 111"/>
                <a:gd name="T16" fmla="*/ 2147483646 w 1857"/>
                <a:gd name="T17" fmla="*/ 2147483646 h 111"/>
                <a:gd name="T18" fmla="*/ 2147483646 w 1857"/>
                <a:gd name="T19" fmla="*/ 2147483646 h 111"/>
                <a:gd name="T20" fmla="*/ 2147483646 w 1857"/>
                <a:gd name="T21" fmla="*/ 2147483646 h 111"/>
                <a:gd name="T22" fmla="*/ 2147483646 w 1857"/>
                <a:gd name="T23" fmla="*/ 2147483646 h 111"/>
                <a:gd name="T24" fmla="*/ 2147483646 w 1857"/>
                <a:gd name="T25" fmla="*/ 2147483646 h 111"/>
                <a:gd name="T26" fmla="*/ 2147483646 w 1857"/>
                <a:gd name="T27" fmla="*/ 2147483646 h 111"/>
                <a:gd name="T28" fmla="*/ 2147483646 w 1857"/>
                <a:gd name="T29" fmla="*/ 2147483646 h 111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857" h="111">
                  <a:moveTo>
                    <a:pt x="1849" y="72"/>
                  </a:moveTo>
                  <a:cubicBezTo>
                    <a:pt x="1849" y="72"/>
                    <a:pt x="423" y="72"/>
                    <a:pt x="376" y="72"/>
                  </a:cubicBezTo>
                  <a:cubicBezTo>
                    <a:pt x="350" y="72"/>
                    <a:pt x="355" y="63"/>
                    <a:pt x="360" y="52"/>
                  </a:cubicBezTo>
                  <a:cubicBezTo>
                    <a:pt x="365" y="40"/>
                    <a:pt x="374" y="20"/>
                    <a:pt x="374" y="20"/>
                  </a:cubicBezTo>
                  <a:cubicBezTo>
                    <a:pt x="381" y="9"/>
                    <a:pt x="377" y="0"/>
                    <a:pt x="366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74" y="0"/>
                    <a:pt x="59" y="9"/>
                    <a:pt x="53" y="20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0" y="102"/>
                    <a:pt x="4" y="111"/>
                    <a:pt x="15" y="111"/>
                  </a:cubicBezTo>
                  <a:cubicBezTo>
                    <a:pt x="199" y="111"/>
                    <a:pt x="199" y="111"/>
                    <a:pt x="199" y="111"/>
                  </a:cubicBezTo>
                  <a:cubicBezTo>
                    <a:pt x="296" y="111"/>
                    <a:pt x="296" y="111"/>
                    <a:pt x="296" y="111"/>
                  </a:cubicBezTo>
                  <a:cubicBezTo>
                    <a:pt x="1849" y="111"/>
                    <a:pt x="1849" y="111"/>
                    <a:pt x="1849" y="111"/>
                  </a:cubicBezTo>
                  <a:cubicBezTo>
                    <a:pt x="1853" y="111"/>
                    <a:pt x="1857" y="107"/>
                    <a:pt x="1857" y="103"/>
                  </a:cubicBezTo>
                  <a:cubicBezTo>
                    <a:pt x="1857" y="81"/>
                    <a:pt x="1857" y="81"/>
                    <a:pt x="1857" y="81"/>
                  </a:cubicBezTo>
                  <a:cubicBezTo>
                    <a:pt x="1857" y="76"/>
                    <a:pt x="1853" y="72"/>
                    <a:pt x="1849" y="72"/>
                  </a:cubicBezTo>
                  <a:close/>
                </a:path>
              </a:pathLst>
            </a:custGeom>
            <a:solidFill>
              <a:srgbClr val="B9E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34281" tIns="17141" rIns="34281" bIns="17141"/>
            <a:lstStyle/>
            <a:p>
              <a:pPr defTabSz="1088639"/>
              <a:endParaRPr lang="en-US" sz="4300">
                <a:solidFill>
                  <a:prstClr val="black"/>
                </a:solidFill>
                <a:latin typeface="Calibri"/>
              </a:endParaRPr>
            </a:p>
          </p:txBody>
        </p:sp>
        <p:grpSp>
          <p:nvGrpSpPr>
            <p:cNvPr id="6160" name="Group 56"/>
            <p:cNvGrpSpPr>
              <a:grpSpLocks/>
            </p:cNvGrpSpPr>
            <p:nvPr/>
          </p:nvGrpSpPr>
          <p:grpSpPr bwMode="auto">
            <a:xfrm>
              <a:off x="739068" y="1515168"/>
              <a:ext cx="7754246" cy="1114922"/>
              <a:chOff x="739068" y="1515168"/>
              <a:chExt cx="7754246" cy="1114922"/>
            </a:xfrm>
          </p:grpSpPr>
          <p:sp>
            <p:nvSpPr>
              <p:cNvPr id="6162" name="Freeform 71"/>
              <p:cNvSpPr>
                <a:spLocks/>
              </p:cNvSpPr>
              <p:nvPr/>
            </p:nvSpPr>
            <p:spPr bwMode="auto">
              <a:xfrm>
                <a:off x="739068" y="2058030"/>
                <a:ext cx="6961968" cy="417465"/>
              </a:xfrm>
              <a:custGeom>
                <a:avLst/>
                <a:gdLst>
                  <a:gd name="T0" fmla="*/ 2147483646 w 1857"/>
                  <a:gd name="T1" fmla="*/ 2147483646 h 111"/>
                  <a:gd name="T2" fmla="*/ 2147483646 w 1857"/>
                  <a:gd name="T3" fmla="*/ 2147483646 h 111"/>
                  <a:gd name="T4" fmla="*/ 2147483646 w 1857"/>
                  <a:gd name="T5" fmla="*/ 2147483646 h 111"/>
                  <a:gd name="T6" fmla="*/ 2147483646 w 1857"/>
                  <a:gd name="T7" fmla="*/ 2147483646 h 111"/>
                  <a:gd name="T8" fmla="*/ 2147483646 w 1857"/>
                  <a:gd name="T9" fmla="*/ 0 h 111"/>
                  <a:gd name="T10" fmla="*/ 2147483646 w 1857"/>
                  <a:gd name="T11" fmla="*/ 0 h 111"/>
                  <a:gd name="T12" fmla="*/ 2147483646 w 1857"/>
                  <a:gd name="T13" fmla="*/ 2147483646 h 111"/>
                  <a:gd name="T14" fmla="*/ 2147483646 w 1857"/>
                  <a:gd name="T15" fmla="*/ 2147483646 h 111"/>
                  <a:gd name="T16" fmla="*/ 2147483646 w 1857"/>
                  <a:gd name="T17" fmla="*/ 2147483646 h 111"/>
                  <a:gd name="T18" fmla="*/ 2147483646 w 1857"/>
                  <a:gd name="T19" fmla="*/ 2147483646 h 111"/>
                  <a:gd name="T20" fmla="*/ 2147483646 w 1857"/>
                  <a:gd name="T21" fmla="*/ 2147483646 h 111"/>
                  <a:gd name="T22" fmla="*/ 2147483646 w 1857"/>
                  <a:gd name="T23" fmla="*/ 2147483646 h 111"/>
                  <a:gd name="T24" fmla="*/ 2147483646 w 1857"/>
                  <a:gd name="T25" fmla="*/ 2147483646 h 111"/>
                  <a:gd name="T26" fmla="*/ 2147483646 w 1857"/>
                  <a:gd name="T27" fmla="*/ 2147483646 h 111"/>
                  <a:gd name="T28" fmla="*/ 2147483646 w 1857"/>
                  <a:gd name="T29" fmla="*/ 2147483646 h 111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1857" h="111">
                    <a:moveTo>
                      <a:pt x="1849" y="72"/>
                    </a:moveTo>
                    <a:cubicBezTo>
                      <a:pt x="1849" y="72"/>
                      <a:pt x="423" y="72"/>
                      <a:pt x="376" y="72"/>
                    </a:cubicBezTo>
                    <a:cubicBezTo>
                      <a:pt x="350" y="72"/>
                      <a:pt x="355" y="63"/>
                      <a:pt x="360" y="52"/>
                    </a:cubicBezTo>
                    <a:cubicBezTo>
                      <a:pt x="365" y="40"/>
                      <a:pt x="374" y="20"/>
                      <a:pt x="374" y="20"/>
                    </a:cubicBezTo>
                    <a:cubicBezTo>
                      <a:pt x="381" y="9"/>
                      <a:pt x="377" y="0"/>
                      <a:pt x="366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74" y="0"/>
                      <a:pt x="59" y="9"/>
                      <a:pt x="53" y="20"/>
                    </a:cubicBezTo>
                    <a:cubicBezTo>
                      <a:pt x="6" y="91"/>
                      <a:pt x="6" y="91"/>
                      <a:pt x="6" y="91"/>
                    </a:cubicBezTo>
                    <a:cubicBezTo>
                      <a:pt x="0" y="102"/>
                      <a:pt x="4" y="111"/>
                      <a:pt x="15" y="111"/>
                    </a:cubicBezTo>
                    <a:cubicBezTo>
                      <a:pt x="199" y="111"/>
                      <a:pt x="199" y="111"/>
                      <a:pt x="199" y="111"/>
                    </a:cubicBezTo>
                    <a:cubicBezTo>
                      <a:pt x="296" y="111"/>
                      <a:pt x="296" y="111"/>
                      <a:pt x="296" y="111"/>
                    </a:cubicBezTo>
                    <a:cubicBezTo>
                      <a:pt x="1849" y="111"/>
                      <a:pt x="1849" y="111"/>
                      <a:pt x="1849" y="111"/>
                    </a:cubicBezTo>
                    <a:cubicBezTo>
                      <a:pt x="1853" y="111"/>
                      <a:pt x="1857" y="107"/>
                      <a:pt x="1857" y="103"/>
                    </a:cubicBezTo>
                    <a:cubicBezTo>
                      <a:pt x="1857" y="81"/>
                      <a:pt x="1857" y="81"/>
                      <a:pt x="1857" y="81"/>
                    </a:cubicBezTo>
                    <a:cubicBezTo>
                      <a:pt x="1857" y="76"/>
                      <a:pt x="1853" y="72"/>
                      <a:pt x="1849" y="72"/>
                    </a:cubicBezTo>
                    <a:close/>
                  </a:path>
                </a:pathLst>
              </a:custGeom>
              <a:solidFill>
                <a:srgbClr val="B9EA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34281" tIns="17141" rIns="34281" bIns="17141"/>
              <a:lstStyle/>
              <a:p>
                <a:pPr defTabSz="1088639"/>
                <a:endParaRPr lang="en-US" sz="43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6163" name="Oval 72"/>
              <p:cNvSpPr>
                <a:spLocks noChangeArrowheads="1"/>
              </p:cNvSpPr>
              <p:nvPr/>
            </p:nvSpPr>
            <p:spPr bwMode="auto">
              <a:xfrm>
                <a:off x="1372407" y="1515168"/>
                <a:ext cx="285717" cy="280956"/>
              </a:xfrm>
              <a:prstGeom prst="ellipse">
                <a:avLst/>
              </a:pr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34281" tIns="17141" rIns="34281" bIns="17141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defTabSz="1088639">
                  <a:spcBef>
                    <a:spcPct val="0"/>
                  </a:spcBef>
                  <a:buNone/>
                </a:pPr>
                <a:endParaRPr lang="en-US" altLang="en-US" sz="1800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6164" name="Freeform 73"/>
              <p:cNvSpPr>
                <a:spLocks/>
              </p:cNvSpPr>
              <p:nvPr/>
            </p:nvSpPr>
            <p:spPr bwMode="auto">
              <a:xfrm>
                <a:off x="1300977" y="1773901"/>
                <a:ext cx="209526" cy="190478"/>
              </a:xfrm>
              <a:custGeom>
                <a:avLst/>
                <a:gdLst>
                  <a:gd name="T0" fmla="*/ 0 w 56"/>
                  <a:gd name="T1" fmla="*/ 2147483646 h 51"/>
                  <a:gd name="T2" fmla="*/ 2147483646 w 56"/>
                  <a:gd name="T3" fmla="*/ 2147483646 h 51"/>
                  <a:gd name="T4" fmla="*/ 2147483646 w 56"/>
                  <a:gd name="T5" fmla="*/ 2147483646 h 51"/>
                  <a:gd name="T6" fmla="*/ 2147483646 w 56"/>
                  <a:gd name="T7" fmla="*/ 2147483646 h 51"/>
                  <a:gd name="T8" fmla="*/ 0 w 56"/>
                  <a:gd name="T9" fmla="*/ 2147483646 h 5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6" h="51">
                    <a:moveTo>
                      <a:pt x="0" y="18"/>
                    </a:moveTo>
                    <a:cubicBezTo>
                      <a:pt x="0" y="18"/>
                      <a:pt x="17" y="0"/>
                      <a:pt x="45" y="10"/>
                    </a:cubicBezTo>
                    <a:cubicBezTo>
                      <a:pt x="51" y="12"/>
                      <a:pt x="52" y="12"/>
                      <a:pt x="56" y="12"/>
                    </a:cubicBezTo>
                    <a:cubicBezTo>
                      <a:pt x="55" y="30"/>
                      <a:pt x="56" y="51"/>
                      <a:pt x="56" y="51"/>
                    </a:cubicBezTo>
                    <a:cubicBezTo>
                      <a:pt x="56" y="51"/>
                      <a:pt x="30" y="24"/>
                      <a:pt x="0" y="18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34281" tIns="17141" rIns="34281" bIns="17141"/>
              <a:lstStyle/>
              <a:p>
                <a:pPr defTabSz="1088639"/>
                <a:endParaRPr lang="en-US" sz="43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6165" name="Freeform 74"/>
              <p:cNvSpPr>
                <a:spLocks/>
              </p:cNvSpPr>
              <p:nvPr/>
            </p:nvSpPr>
            <p:spPr bwMode="auto">
              <a:xfrm>
                <a:off x="1300977" y="1773901"/>
                <a:ext cx="209526" cy="190478"/>
              </a:xfrm>
              <a:custGeom>
                <a:avLst/>
                <a:gdLst>
                  <a:gd name="T0" fmla="*/ 0 w 56"/>
                  <a:gd name="T1" fmla="*/ 2147483646 h 51"/>
                  <a:gd name="T2" fmla="*/ 2147483646 w 56"/>
                  <a:gd name="T3" fmla="*/ 2147483646 h 51"/>
                  <a:gd name="T4" fmla="*/ 2147483646 w 56"/>
                  <a:gd name="T5" fmla="*/ 2147483646 h 51"/>
                  <a:gd name="T6" fmla="*/ 2147483646 w 56"/>
                  <a:gd name="T7" fmla="*/ 2147483646 h 51"/>
                  <a:gd name="T8" fmla="*/ 0 w 56"/>
                  <a:gd name="T9" fmla="*/ 2147483646 h 5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6" h="51">
                    <a:moveTo>
                      <a:pt x="0" y="18"/>
                    </a:moveTo>
                    <a:cubicBezTo>
                      <a:pt x="0" y="18"/>
                      <a:pt x="10" y="0"/>
                      <a:pt x="39" y="8"/>
                    </a:cubicBezTo>
                    <a:cubicBezTo>
                      <a:pt x="48" y="11"/>
                      <a:pt x="52" y="11"/>
                      <a:pt x="56" y="11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56" y="51"/>
                      <a:pt x="30" y="24"/>
                      <a:pt x="0" y="18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34281" tIns="17141" rIns="34281" bIns="17141"/>
              <a:lstStyle/>
              <a:p>
                <a:pPr defTabSz="1088639"/>
                <a:endParaRPr lang="en-US" sz="43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6166" name="Freeform 75"/>
              <p:cNvSpPr>
                <a:spLocks/>
              </p:cNvSpPr>
              <p:nvPr/>
            </p:nvSpPr>
            <p:spPr bwMode="auto">
              <a:xfrm>
                <a:off x="1300977" y="1773901"/>
                <a:ext cx="209526" cy="190478"/>
              </a:xfrm>
              <a:custGeom>
                <a:avLst/>
                <a:gdLst>
                  <a:gd name="T0" fmla="*/ 0 w 56"/>
                  <a:gd name="T1" fmla="*/ 2147483646 h 51"/>
                  <a:gd name="T2" fmla="*/ 2147483646 w 56"/>
                  <a:gd name="T3" fmla="*/ 2147483646 h 51"/>
                  <a:gd name="T4" fmla="*/ 2147483646 w 56"/>
                  <a:gd name="T5" fmla="*/ 2147483646 h 51"/>
                  <a:gd name="T6" fmla="*/ 2147483646 w 56"/>
                  <a:gd name="T7" fmla="*/ 2147483646 h 51"/>
                  <a:gd name="T8" fmla="*/ 0 w 56"/>
                  <a:gd name="T9" fmla="*/ 2147483646 h 5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6" h="51">
                    <a:moveTo>
                      <a:pt x="0" y="18"/>
                    </a:moveTo>
                    <a:cubicBezTo>
                      <a:pt x="0" y="18"/>
                      <a:pt x="10" y="0"/>
                      <a:pt x="39" y="8"/>
                    </a:cubicBezTo>
                    <a:cubicBezTo>
                      <a:pt x="48" y="11"/>
                      <a:pt x="52" y="11"/>
                      <a:pt x="56" y="11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56" y="51"/>
                      <a:pt x="30" y="24"/>
                      <a:pt x="0" y="18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34281" tIns="17141" rIns="34281" bIns="17141"/>
              <a:lstStyle/>
              <a:p>
                <a:pPr defTabSz="1088639"/>
                <a:endParaRPr lang="en-US" sz="43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6167" name="Freeform 76"/>
              <p:cNvSpPr>
                <a:spLocks/>
              </p:cNvSpPr>
              <p:nvPr/>
            </p:nvSpPr>
            <p:spPr bwMode="auto">
              <a:xfrm>
                <a:off x="1300977" y="1773901"/>
                <a:ext cx="415877" cy="190478"/>
              </a:xfrm>
              <a:custGeom>
                <a:avLst/>
                <a:gdLst>
                  <a:gd name="T0" fmla="*/ 2147483646 w 111"/>
                  <a:gd name="T1" fmla="*/ 2147483646 h 51"/>
                  <a:gd name="T2" fmla="*/ 2147483646 w 111"/>
                  <a:gd name="T3" fmla="*/ 2147483646 h 51"/>
                  <a:gd name="T4" fmla="*/ 2147483646 w 111"/>
                  <a:gd name="T5" fmla="*/ 2147483646 h 51"/>
                  <a:gd name="T6" fmla="*/ 0 w 111"/>
                  <a:gd name="T7" fmla="*/ 2147483646 h 51"/>
                  <a:gd name="T8" fmla="*/ 2147483646 w 111"/>
                  <a:gd name="T9" fmla="*/ 2147483646 h 51"/>
                  <a:gd name="T10" fmla="*/ 2147483646 w 111"/>
                  <a:gd name="T11" fmla="*/ 2147483646 h 51"/>
                  <a:gd name="T12" fmla="*/ 2147483646 w 111"/>
                  <a:gd name="T13" fmla="*/ 2147483646 h 5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11" h="51">
                    <a:moveTo>
                      <a:pt x="72" y="8"/>
                    </a:moveTo>
                    <a:cubicBezTo>
                      <a:pt x="63" y="11"/>
                      <a:pt x="59" y="11"/>
                      <a:pt x="56" y="11"/>
                    </a:cubicBezTo>
                    <a:cubicBezTo>
                      <a:pt x="52" y="11"/>
                      <a:pt x="48" y="11"/>
                      <a:pt x="39" y="8"/>
                    </a:cubicBezTo>
                    <a:cubicBezTo>
                      <a:pt x="10" y="0"/>
                      <a:pt x="0" y="18"/>
                      <a:pt x="0" y="18"/>
                    </a:cubicBezTo>
                    <a:cubicBezTo>
                      <a:pt x="30" y="24"/>
                      <a:pt x="56" y="51"/>
                      <a:pt x="56" y="51"/>
                    </a:cubicBezTo>
                    <a:cubicBezTo>
                      <a:pt x="56" y="51"/>
                      <a:pt x="82" y="24"/>
                      <a:pt x="111" y="18"/>
                    </a:cubicBezTo>
                    <a:cubicBezTo>
                      <a:pt x="111" y="18"/>
                      <a:pt x="101" y="0"/>
                      <a:pt x="72" y="8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34281" tIns="17141" rIns="34281" bIns="17141"/>
              <a:lstStyle/>
              <a:p>
                <a:pPr defTabSz="1088639"/>
                <a:endParaRPr lang="en-US" sz="43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6168" name="Freeform 77"/>
              <p:cNvSpPr>
                <a:spLocks/>
              </p:cNvSpPr>
              <p:nvPr/>
            </p:nvSpPr>
            <p:spPr bwMode="auto">
              <a:xfrm>
                <a:off x="1226374" y="1853267"/>
                <a:ext cx="566671" cy="176193"/>
              </a:xfrm>
              <a:custGeom>
                <a:avLst/>
                <a:gdLst>
                  <a:gd name="T0" fmla="*/ 2147483646 w 151"/>
                  <a:gd name="T1" fmla="*/ 2147483646 h 47"/>
                  <a:gd name="T2" fmla="*/ 2147483646 w 151"/>
                  <a:gd name="T3" fmla="*/ 2147483646 h 47"/>
                  <a:gd name="T4" fmla="*/ 2147483646 w 151"/>
                  <a:gd name="T5" fmla="*/ 2147483646 h 47"/>
                  <a:gd name="T6" fmla="*/ 0 w 151"/>
                  <a:gd name="T7" fmla="*/ 2147483646 h 47"/>
                  <a:gd name="T8" fmla="*/ 2147483646 w 151"/>
                  <a:gd name="T9" fmla="*/ 2147483646 h 47"/>
                  <a:gd name="T10" fmla="*/ 2147483646 w 151"/>
                  <a:gd name="T11" fmla="*/ 2147483646 h 47"/>
                  <a:gd name="T12" fmla="*/ 2147483646 w 151"/>
                  <a:gd name="T13" fmla="*/ 2147483646 h 47"/>
                  <a:gd name="T14" fmla="*/ 2147483646 w 151"/>
                  <a:gd name="T15" fmla="*/ 2147483646 h 47"/>
                  <a:gd name="T16" fmla="*/ 2147483646 w 151"/>
                  <a:gd name="T17" fmla="*/ 2147483646 h 4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51" h="47">
                    <a:moveTo>
                      <a:pt x="142" y="1"/>
                    </a:moveTo>
                    <a:cubicBezTo>
                      <a:pt x="116" y="7"/>
                      <a:pt x="76" y="40"/>
                      <a:pt x="76" y="40"/>
                    </a:cubicBezTo>
                    <a:cubicBezTo>
                      <a:pt x="76" y="40"/>
                      <a:pt x="36" y="7"/>
                      <a:pt x="10" y="1"/>
                    </a:cubicBezTo>
                    <a:cubicBezTo>
                      <a:pt x="3" y="0"/>
                      <a:pt x="0" y="6"/>
                      <a:pt x="0" y="7"/>
                    </a:cubicBezTo>
                    <a:cubicBezTo>
                      <a:pt x="8" y="11"/>
                      <a:pt x="18" y="4"/>
                      <a:pt x="72" y="47"/>
                    </a:cubicBezTo>
                    <a:cubicBezTo>
                      <a:pt x="73" y="47"/>
                      <a:pt x="76" y="47"/>
                      <a:pt x="76" y="47"/>
                    </a:cubicBezTo>
                    <a:cubicBezTo>
                      <a:pt x="76" y="47"/>
                      <a:pt x="77" y="47"/>
                      <a:pt x="79" y="47"/>
                    </a:cubicBezTo>
                    <a:cubicBezTo>
                      <a:pt x="132" y="4"/>
                      <a:pt x="143" y="11"/>
                      <a:pt x="151" y="7"/>
                    </a:cubicBezTo>
                    <a:cubicBezTo>
                      <a:pt x="151" y="6"/>
                      <a:pt x="148" y="0"/>
                      <a:pt x="142" y="1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34281" tIns="17141" rIns="34281" bIns="17141"/>
              <a:lstStyle/>
              <a:p>
                <a:pPr defTabSz="1088639"/>
                <a:endParaRPr lang="en-US" sz="43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6169" name="Freeform 78"/>
              <p:cNvSpPr>
                <a:spLocks/>
              </p:cNvSpPr>
              <p:nvPr/>
            </p:nvSpPr>
            <p:spPr bwMode="auto">
              <a:xfrm>
                <a:off x="1515265" y="1908822"/>
                <a:ext cx="306352" cy="473020"/>
              </a:xfrm>
              <a:custGeom>
                <a:avLst/>
                <a:gdLst>
                  <a:gd name="T0" fmla="*/ 0 w 82"/>
                  <a:gd name="T1" fmla="*/ 2147483646 h 126"/>
                  <a:gd name="T2" fmla="*/ 2147483646 w 82"/>
                  <a:gd name="T3" fmla="*/ 2147483646 h 126"/>
                  <a:gd name="T4" fmla="*/ 2147483646 w 82"/>
                  <a:gd name="T5" fmla="*/ 0 h 126"/>
                  <a:gd name="T6" fmla="*/ 2147483646 w 82"/>
                  <a:gd name="T7" fmla="*/ 0 h 126"/>
                  <a:gd name="T8" fmla="*/ 2147483646 w 82"/>
                  <a:gd name="T9" fmla="*/ 2147483646 h 126"/>
                  <a:gd name="T10" fmla="*/ 2147483646 w 82"/>
                  <a:gd name="T11" fmla="*/ 2147483646 h 126"/>
                  <a:gd name="T12" fmla="*/ 0 w 82"/>
                  <a:gd name="T13" fmla="*/ 2147483646 h 126"/>
                  <a:gd name="T14" fmla="*/ 0 w 82"/>
                  <a:gd name="T15" fmla="*/ 2147483646 h 126"/>
                  <a:gd name="T16" fmla="*/ 0 w 82"/>
                  <a:gd name="T17" fmla="*/ 2147483646 h 12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82" h="126">
                    <a:moveTo>
                      <a:pt x="0" y="40"/>
                    </a:moveTo>
                    <a:cubicBezTo>
                      <a:pt x="8" y="40"/>
                      <a:pt x="8" y="40"/>
                      <a:pt x="8" y="40"/>
                    </a:cubicBezTo>
                    <a:cubicBezTo>
                      <a:pt x="8" y="40"/>
                      <a:pt x="37" y="9"/>
                      <a:pt x="68" y="0"/>
                    </a:cubicBezTo>
                    <a:cubicBezTo>
                      <a:pt x="71" y="0"/>
                      <a:pt x="82" y="0"/>
                      <a:pt x="82" y="0"/>
                    </a:cubicBezTo>
                    <a:cubicBezTo>
                      <a:pt x="82" y="0"/>
                      <a:pt x="75" y="71"/>
                      <a:pt x="75" y="89"/>
                    </a:cubicBezTo>
                    <a:cubicBezTo>
                      <a:pt x="68" y="89"/>
                      <a:pt x="40" y="90"/>
                      <a:pt x="8" y="126"/>
                    </a:cubicBezTo>
                    <a:cubicBezTo>
                      <a:pt x="0" y="126"/>
                      <a:pt x="0" y="126"/>
                      <a:pt x="0" y="126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0"/>
                      <a:pt x="0" y="40"/>
                      <a:pt x="0" y="40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34281" tIns="17141" rIns="34281" bIns="17141"/>
              <a:lstStyle/>
              <a:p>
                <a:pPr defTabSz="1088639"/>
                <a:endParaRPr lang="en-US" sz="43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6170" name="Freeform 79"/>
              <p:cNvSpPr>
                <a:spLocks/>
              </p:cNvSpPr>
              <p:nvPr/>
            </p:nvSpPr>
            <p:spPr bwMode="auto">
              <a:xfrm>
                <a:off x="1204151" y="1908822"/>
                <a:ext cx="617466" cy="473020"/>
              </a:xfrm>
              <a:custGeom>
                <a:avLst/>
                <a:gdLst>
                  <a:gd name="T0" fmla="*/ 2147483646 w 165"/>
                  <a:gd name="T1" fmla="*/ 0 h 126"/>
                  <a:gd name="T2" fmla="*/ 2147483646 w 165"/>
                  <a:gd name="T3" fmla="*/ 2147483646 h 126"/>
                  <a:gd name="T4" fmla="*/ 2147483646 w 165"/>
                  <a:gd name="T5" fmla="*/ 2147483646 h 126"/>
                  <a:gd name="T6" fmla="*/ 2147483646 w 165"/>
                  <a:gd name="T7" fmla="*/ 2147483646 h 126"/>
                  <a:gd name="T8" fmla="*/ 2147483646 w 165"/>
                  <a:gd name="T9" fmla="*/ 2147483646 h 126"/>
                  <a:gd name="T10" fmla="*/ 2147483646 w 165"/>
                  <a:gd name="T11" fmla="*/ 0 h 126"/>
                  <a:gd name="T12" fmla="*/ 0 w 165"/>
                  <a:gd name="T13" fmla="*/ 0 h 126"/>
                  <a:gd name="T14" fmla="*/ 2147483646 w 165"/>
                  <a:gd name="T15" fmla="*/ 2147483646 h 126"/>
                  <a:gd name="T16" fmla="*/ 2147483646 w 165"/>
                  <a:gd name="T17" fmla="*/ 2147483646 h 126"/>
                  <a:gd name="T18" fmla="*/ 2147483646 w 165"/>
                  <a:gd name="T19" fmla="*/ 2147483646 h 126"/>
                  <a:gd name="T20" fmla="*/ 2147483646 w 165"/>
                  <a:gd name="T21" fmla="*/ 2147483646 h 126"/>
                  <a:gd name="T22" fmla="*/ 2147483646 w 165"/>
                  <a:gd name="T23" fmla="*/ 2147483646 h 126"/>
                  <a:gd name="T24" fmla="*/ 2147483646 w 165"/>
                  <a:gd name="T25" fmla="*/ 0 h 126"/>
                  <a:gd name="T26" fmla="*/ 2147483646 w 165"/>
                  <a:gd name="T27" fmla="*/ 0 h 12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65" h="126">
                    <a:moveTo>
                      <a:pt x="151" y="0"/>
                    </a:moveTo>
                    <a:cubicBezTo>
                      <a:pt x="120" y="9"/>
                      <a:pt x="91" y="40"/>
                      <a:pt x="91" y="40"/>
                    </a:cubicBezTo>
                    <a:cubicBezTo>
                      <a:pt x="84" y="40"/>
                      <a:pt x="84" y="40"/>
                      <a:pt x="84" y="40"/>
                    </a:cubicBezTo>
                    <a:cubicBezTo>
                      <a:pt x="81" y="40"/>
                      <a:pt x="81" y="40"/>
                      <a:pt x="81" y="40"/>
                    </a:cubicBezTo>
                    <a:cubicBezTo>
                      <a:pt x="75" y="40"/>
                      <a:pt x="75" y="40"/>
                      <a:pt x="75" y="40"/>
                    </a:cubicBezTo>
                    <a:cubicBezTo>
                      <a:pt x="75" y="40"/>
                      <a:pt x="46" y="9"/>
                      <a:pt x="16" y="0"/>
                    </a:cubicBezTo>
                    <a:cubicBezTo>
                      <a:pt x="12" y="0"/>
                      <a:pt x="0" y="0"/>
                      <a:pt x="0" y="0"/>
                    </a:cubicBezTo>
                    <a:cubicBezTo>
                      <a:pt x="0" y="0"/>
                      <a:pt x="9" y="71"/>
                      <a:pt x="9" y="89"/>
                    </a:cubicBezTo>
                    <a:cubicBezTo>
                      <a:pt x="14" y="89"/>
                      <a:pt x="43" y="90"/>
                      <a:pt x="75" y="126"/>
                    </a:cubicBezTo>
                    <a:cubicBezTo>
                      <a:pt x="83" y="126"/>
                      <a:pt x="83" y="126"/>
                      <a:pt x="83" y="126"/>
                    </a:cubicBezTo>
                    <a:cubicBezTo>
                      <a:pt x="83" y="126"/>
                      <a:pt x="83" y="126"/>
                      <a:pt x="91" y="126"/>
                    </a:cubicBezTo>
                    <a:cubicBezTo>
                      <a:pt x="123" y="90"/>
                      <a:pt x="151" y="89"/>
                      <a:pt x="158" y="89"/>
                    </a:cubicBezTo>
                    <a:cubicBezTo>
                      <a:pt x="158" y="71"/>
                      <a:pt x="165" y="0"/>
                      <a:pt x="165" y="0"/>
                    </a:cubicBezTo>
                    <a:cubicBezTo>
                      <a:pt x="165" y="0"/>
                      <a:pt x="154" y="0"/>
                      <a:pt x="151" y="0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34281" tIns="17141" rIns="34281" bIns="17141"/>
              <a:lstStyle/>
              <a:p>
                <a:pPr defTabSz="1088639"/>
                <a:endParaRPr lang="en-US" sz="43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6171" name="Freeform 80"/>
              <p:cNvSpPr>
                <a:spLocks/>
              </p:cNvSpPr>
              <p:nvPr/>
            </p:nvSpPr>
            <p:spPr bwMode="auto">
              <a:xfrm>
                <a:off x="1515265" y="2058030"/>
                <a:ext cx="30159" cy="323813"/>
              </a:xfrm>
              <a:custGeom>
                <a:avLst/>
                <a:gdLst>
                  <a:gd name="T0" fmla="*/ 0 w 19"/>
                  <a:gd name="T1" fmla="*/ 2147483646 h 204"/>
                  <a:gd name="T2" fmla="*/ 0 w 19"/>
                  <a:gd name="T3" fmla="*/ 0 h 204"/>
                  <a:gd name="T4" fmla="*/ 2147483646 w 19"/>
                  <a:gd name="T5" fmla="*/ 0 h 204"/>
                  <a:gd name="T6" fmla="*/ 0 w 19"/>
                  <a:gd name="T7" fmla="*/ 2147483646 h 204"/>
                  <a:gd name="T8" fmla="*/ 0 w 19"/>
                  <a:gd name="T9" fmla="*/ 2147483646 h 204"/>
                  <a:gd name="T10" fmla="*/ 0 w 19"/>
                  <a:gd name="T11" fmla="*/ 2147483646 h 20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9" h="204">
                    <a:moveTo>
                      <a:pt x="0" y="204"/>
                    </a:moveTo>
                    <a:lnTo>
                      <a:pt x="0" y="0"/>
                    </a:lnTo>
                    <a:lnTo>
                      <a:pt x="19" y="0"/>
                    </a:lnTo>
                    <a:lnTo>
                      <a:pt x="0" y="204"/>
                    </a:ln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34281" tIns="17141" rIns="34281" bIns="17141"/>
              <a:lstStyle/>
              <a:p>
                <a:pPr defTabSz="1088639"/>
                <a:endParaRPr lang="en-US" sz="43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6172" name="Freeform 81"/>
              <p:cNvSpPr>
                <a:spLocks/>
              </p:cNvSpPr>
              <p:nvPr/>
            </p:nvSpPr>
            <p:spPr bwMode="auto">
              <a:xfrm>
                <a:off x="1515265" y="2058030"/>
                <a:ext cx="30159" cy="323813"/>
              </a:xfrm>
              <a:custGeom>
                <a:avLst/>
                <a:gdLst>
                  <a:gd name="T0" fmla="*/ 0 w 19"/>
                  <a:gd name="T1" fmla="*/ 2147483646 h 204"/>
                  <a:gd name="T2" fmla="*/ 0 w 19"/>
                  <a:gd name="T3" fmla="*/ 0 h 204"/>
                  <a:gd name="T4" fmla="*/ 2147483646 w 19"/>
                  <a:gd name="T5" fmla="*/ 0 h 204"/>
                  <a:gd name="T6" fmla="*/ 0 w 19"/>
                  <a:gd name="T7" fmla="*/ 2147483646 h 20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" h="204">
                    <a:moveTo>
                      <a:pt x="0" y="204"/>
                    </a:moveTo>
                    <a:lnTo>
                      <a:pt x="0" y="0"/>
                    </a:lnTo>
                    <a:lnTo>
                      <a:pt x="19" y="0"/>
                    </a:lnTo>
                    <a:lnTo>
                      <a:pt x="0" y="204"/>
                    </a:ln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34281" tIns="17141" rIns="34281" bIns="17141"/>
              <a:lstStyle/>
              <a:p>
                <a:pPr defTabSz="1088639"/>
                <a:endParaRPr lang="en-US" sz="43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6173" name="Freeform 82"/>
              <p:cNvSpPr>
                <a:spLocks/>
              </p:cNvSpPr>
              <p:nvPr/>
            </p:nvSpPr>
            <p:spPr bwMode="auto">
              <a:xfrm>
                <a:off x="1515265" y="2058030"/>
                <a:ext cx="30159" cy="323813"/>
              </a:xfrm>
              <a:custGeom>
                <a:avLst/>
                <a:gdLst>
                  <a:gd name="T0" fmla="*/ 0 w 19"/>
                  <a:gd name="T1" fmla="*/ 2147483646 h 204"/>
                  <a:gd name="T2" fmla="*/ 0 w 19"/>
                  <a:gd name="T3" fmla="*/ 0 h 204"/>
                  <a:gd name="T4" fmla="*/ 2147483646 w 19"/>
                  <a:gd name="T5" fmla="*/ 0 h 204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9" h="204">
                    <a:moveTo>
                      <a:pt x="0" y="204"/>
                    </a:moveTo>
                    <a:lnTo>
                      <a:pt x="0" y="0"/>
                    </a:lnTo>
                    <a:lnTo>
                      <a:pt x="1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34281" tIns="17141" rIns="34281" bIns="17141"/>
              <a:lstStyle/>
              <a:p>
                <a:pPr defTabSz="1088639"/>
                <a:endParaRPr lang="en-US" sz="43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83" name="TextBox 82"/>
              <p:cNvSpPr txBox="1"/>
              <p:nvPr/>
            </p:nvSpPr>
            <p:spPr>
              <a:xfrm>
                <a:off x="2132735" y="1706055"/>
                <a:ext cx="6360579" cy="92403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defTabSz="1088639">
                  <a:defRPr/>
                </a:pPr>
                <a:r>
                  <a:rPr lang="en-US" sz="1650" b="1" dirty="0">
                    <a:ln>
                      <a:solidFill>
                        <a:srgbClr val="008000"/>
                      </a:solidFill>
                    </a:ln>
                    <a:solidFill>
                      <a:srgbClr val="008000"/>
                    </a:solidFill>
                    <a:latin typeface="Calibri"/>
                    <a:ea typeface="Tahoma" panose="020B0604030504040204" pitchFamily="34" charset="0"/>
                    <a:cs typeface="Arial" panose="020B0604020202020204" pitchFamily="34" charset="0"/>
                  </a:rPr>
                  <a:t>BÀI TẬP TRẮC NGHIỆM</a:t>
                </a:r>
              </a:p>
            </p:txBody>
          </p:sp>
        </p:grpSp>
        <p:sp>
          <p:nvSpPr>
            <p:cNvPr id="58" name="Rectangle 57"/>
            <p:cNvSpPr/>
            <p:nvPr/>
          </p:nvSpPr>
          <p:spPr>
            <a:xfrm>
              <a:off x="8598075" y="1951533"/>
              <a:ext cx="1829252" cy="67785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88639">
                <a:defRPr/>
              </a:pPr>
              <a:endParaRPr lang="en-US" sz="4300">
                <a:solidFill>
                  <a:prstClr val="white"/>
                </a:solidFill>
                <a:latin typeface="Calibri"/>
              </a:endParaRPr>
            </a:p>
          </p:txBody>
        </p:sp>
      </p:grpSp>
      <p:sp>
        <p:nvSpPr>
          <p:cNvPr id="6155" name="TextBox 2"/>
          <p:cNvSpPr txBox="1">
            <a:spLocks noChangeArrowheads="1"/>
          </p:cNvSpPr>
          <p:nvPr/>
        </p:nvSpPr>
        <p:spPr bwMode="auto">
          <a:xfrm>
            <a:off x="3263900" y="4152900"/>
            <a:ext cx="63881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639">
              <a:spcBef>
                <a:spcPct val="0"/>
              </a:spcBef>
              <a:buNone/>
            </a:pPr>
            <a:r>
              <a:rPr lang="en-US" altLang="en-US" sz="1800" dirty="0">
                <a:solidFill>
                  <a:srgbClr val="00B050"/>
                </a:solidFill>
                <a:latin typeface="Arial" panose="020B0604020202020204" pitchFamily="34" charset="0"/>
              </a:rPr>
              <a:t>1) </a:t>
            </a:r>
            <a:r>
              <a:rPr lang="en-US" altLang="en-US" sz="1800" b="1" dirty="0" err="1">
                <a:solidFill>
                  <a:srgbClr val="00B050"/>
                </a:solidFill>
                <a:latin typeface="Arial" panose="020B0604020202020204" pitchFamily="34" charset="0"/>
              </a:rPr>
              <a:t>Công</a:t>
            </a:r>
            <a:r>
              <a:rPr lang="en-US" altLang="en-US" sz="1800" dirty="0">
                <a:solidFill>
                  <a:srgbClr val="00B050"/>
                </a:solidFill>
                <a:latin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srgbClr val="00B050"/>
                </a:solidFill>
                <a:latin typeface="Arial" panose="020B0604020202020204" pitchFamily="34" charset="0"/>
              </a:rPr>
              <a:t>thức</a:t>
            </a:r>
            <a:r>
              <a:rPr lang="en-US" altLang="en-US" sz="1800" dirty="0">
                <a:solidFill>
                  <a:srgbClr val="00B050"/>
                </a:solidFill>
                <a:latin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srgbClr val="00B050"/>
                </a:solidFill>
                <a:latin typeface="Arial" panose="020B0604020202020204" pitchFamily="34" charset="0"/>
              </a:rPr>
              <a:t>tính</a:t>
            </a:r>
            <a:r>
              <a:rPr lang="en-US" altLang="en-US" sz="1800" dirty="0">
                <a:solidFill>
                  <a:srgbClr val="00B050"/>
                </a:solidFill>
                <a:latin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srgbClr val="00B050"/>
                </a:solidFill>
                <a:latin typeface="Arial" panose="020B0604020202020204" pitchFamily="34" charset="0"/>
              </a:rPr>
              <a:t>khoảng</a:t>
            </a:r>
            <a:r>
              <a:rPr lang="en-US" altLang="en-US" sz="1800" dirty="0">
                <a:solidFill>
                  <a:srgbClr val="00B050"/>
                </a:solidFill>
                <a:latin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srgbClr val="00B050"/>
                </a:solidFill>
                <a:latin typeface="Arial" panose="020B0604020202020204" pitchFamily="34" charset="0"/>
              </a:rPr>
              <a:t>cách</a:t>
            </a:r>
            <a:r>
              <a:rPr lang="en-US" altLang="en-US" sz="1800" dirty="0">
                <a:solidFill>
                  <a:srgbClr val="00B050"/>
                </a:solidFill>
                <a:latin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srgbClr val="00B050"/>
                </a:solidFill>
                <a:latin typeface="Arial" panose="020B0604020202020204" pitchFamily="34" charset="0"/>
              </a:rPr>
              <a:t>từ</a:t>
            </a:r>
            <a:r>
              <a:rPr lang="en-US" altLang="en-US" sz="1800" dirty="0">
                <a:solidFill>
                  <a:srgbClr val="00B050"/>
                </a:solidFill>
                <a:latin typeface="Arial" panose="020B0604020202020204" pitchFamily="34" charset="0"/>
              </a:rPr>
              <a:t> 1 </a:t>
            </a:r>
            <a:r>
              <a:rPr lang="en-US" altLang="en-US" sz="1800" dirty="0" err="1">
                <a:solidFill>
                  <a:srgbClr val="00B050"/>
                </a:solidFill>
                <a:latin typeface="Arial" panose="020B0604020202020204" pitchFamily="34" charset="0"/>
              </a:rPr>
              <a:t>điểm</a:t>
            </a:r>
            <a:r>
              <a:rPr lang="en-US" altLang="en-US" sz="1800" dirty="0">
                <a:solidFill>
                  <a:srgbClr val="00B050"/>
                </a:solidFill>
                <a:latin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srgbClr val="00B050"/>
                </a:solidFill>
                <a:latin typeface="Arial" panose="020B0604020202020204" pitchFamily="34" charset="0"/>
              </a:rPr>
              <a:t>đến</a:t>
            </a:r>
            <a:r>
              <a:rPr lang="en-US" altLang="en-US" sz="1800" dirty="0">
                <a:solidFill>
                  <a:srgbClr val="00B050"/>
                </a:solidFill>
                <a:latin typeface="Arial" panose="020B0604020202020204" pitchFamily="34" charset="0"/>
              </a:rPr>
              <a:t> 1 </a:t>
            </a:r>
            <a:r>
              <a:rPr lang="en-US" altLang="en-US" sz="1800" dirty="0" err="1">
                <a:solidFill>
                  <a:srgbClr val="00B050"/>
                </a:solidFill>
                <a:latin typeface="Arial" panose="020B0604020202020204" pitchFamily="34" charset="0"/>
              </a:rPr>
              <a:t>mặt</a:t>
            </a:r>
            <a:r>
              <a:rPr lang="en-US" altLang="en-US" sz="1800" dirty="0">
                <a:solidFill>
                  <a:srgbClr val="00B050"/>
                </a:solidFill>
                <a:latin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srgbClr val="00B050"/>
                </a:solidFill>
                <a:latin typeface="Arial" panose="020B0604020202020204" pitchFamily="34" charset="0"/>
              </a:rPr>
              <a:t>phẳng</a:t>
            </a:r>
            <a:endParaRPr lang="en-US" altLang="en-US" sz="1800" dirty="0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  <p:sp>
        <p:nvSpPr>
          <p:cNvPr id="6156" name="TextBox 46"/>
          <p:cNvSpPr txBox="1">
            <a:spLocks noChangeArrowheads="1"/>
          </p:cNvSpPr>
          <p:nvPr/>
        </p:nvSpPr>
        <p:spPr bwMode="auto">
          <a:xfrm>
            <a:off x="3284539" y="4794251"/>
            <a:ext cx="638968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639">
              <a:spcBef>
                <a:spcPct val="0"/>
              </a:spcBef>
              <a:buNone/>
            </a:pPr>
            <a:r>
              <a:rPr lang="en-US" altLang="en-US" sz="1800">
                <a:solidFill>
                  <a:srgbClr val="00B050"/>
                </a:solidFill>
                <a:latin typeface="Arial" panose="020B0604020202020204" pitchFamily="34" charset="0"/>
              </a:rPr>
              <a:t>2) Các ví dụ minh họa.</a:t>
            </a:r>
          </a:p>
        </p:txBody>
      </p:sp>
    </p:spTree>
    <p:extLst>
      <p:ext uri="{BB962C8B-B14F-4D97-AF65-F5344CB8AC3E}">
        <p14:creationId xmlns:p14="http://schemas.microsoft.com/office/powerpoint/2010/main" val="1234916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5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8355608" y="5424263"/>
            <a:ext cx="828995" cy="286079"/>
          </a:xfrm>
          <a:prstGeom prst="roundRect">
            <a:avLst/>
          </a:prstGeom>
          <a:solidFill>
            <a:srgbClr val="FF5314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anchor="ctr"/>
          <a:lstStyle/>
          <a:p>
            <a:pPr algn="ctr" defTabSz="1088639">
              <a:defRPr/>
            </a:pPr>
            <a:r>
              <a:rPr lang="en-US" altLang="en-US" sz="15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/>
              </a:rPr>
              <a:t>Ô </a:t>
            </a:r>
            <a:r>
              <a:rPr lang="en-US" altLang="en-US" sz="1500" b="1" dirty="0" err="1"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/>
              </a:rPr>
              <a:t>chữ</a:t>
            </a:r>
            <a:endParaRPr lang="en-US" altLang="en-US" sz="1500" b="1" dirty="0"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/>
            </a:endParaRPr>
          </a:p>
        </p:txBody>
      </p:sp>
      <p:sp>
        <p:nvSpPr>
          <p:cNvPr id="8197" name="TextBox 34"/>
          <p:cNvSpPr txBox="1">
            <a:spLocks noChangeArrowheads="1"/>
          </p:cNvSpPr>
          <p:nvPr/>
        </p:nvSpPr>
        <p:spPr bwMode="auto">
          <a:xfrm>
            <a:off x="5629275" y="3125788"/>
            <a:ext cx="933450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1088639">
              <a:spcBef>
                <a:spcPct val="0"/>
              </a:spcBef>
              <a:buNone/>
            </a:pPr>
            <a:r>
              <a:rPr lang="en-US" altLang="en-US" sz="1500" b="1">
                <a:solidFill>
                  <a:prstClr val="black"/>
                </a:solidFill>
                <a:latin typeface="iCielBC Cartel Deux Alt"/>
                <a:cs typeface="Calibri" panose="020F0502020204030204" pitchFamily="34" charset="0"/>
              </a:rPr>
              <a:t>VÒNG 1</a:t>
            </a:r>
          </a:p>
        </p:txBody>
      </p:sp>
      <p:sp>
        <p:nvSpPr>
          <p:cNvPr id="38" name="Rectangle 37">
            <a:hlinkClick r:id="" action="ppaction://hlinkshowjump?jump=previousslide"/>
          </p:cNvPr>
          <p:cNvSpPr>
            <a:spLocks/>
          </p:cNvSpPr>
          <p:nvPr/>
        </p:nvSpPr>
        <p:spPr>
          <a:xfrm>
            <a:off x="2585115" y="1070644"/>
            <a:ext cx="817802" cy="580356"/>
          </a:xfrm>
          <a:prstGeom prst="rect">
            <a:avLst/>
          </a:prstGeom>
          <a:solidFill>
            <a:srgbClr val="3395D1"/>
          </a:solidFill>
          <a:ln>
            <a:noFill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35" tIns="25718" rIns="51435" bIns="25718" anchor="ctr"/>
          <a:lstStyle/>
          <a:p>
            <a:pPr algn="ctr" defTabSz="1088639">
              <a:defRPr/>
            </a:pPr>
            <a:r>
              <a:rPr lang="en-US" sz="1500" dirty="0">
                <a:solidFill>
                  <a:prstClr val="white"/>
                </a:solidFill>
                <a:latin typeface=".VnBlackH" panose="020B7200000000000000" pitchFamily="34" charset="0"/>
              </a:rPr>
              <a:t>QUAY</a:t>
            </a:r>
          </a:p>
        </p:txBody>
      </p:sp>
      <p:sp>
        <p:nvSpPr>
          <p:cNvPr id="39" name="Rectangle 38"/>
          <p:cNvSpPr>
            <a:spLocks/>
          </p:cNvSpPr>
          <p:nvPr/>
        </p:nvSpPr>
        <p:spPr>
          <a:xfrm>
            <a:off x="2585115" y="1712889"/>
            <a:ext cx="817801" cy="503027"/>
          </a:xfrm>
          <a:prstGeom prst="rect">
            <a:avLst/>
          </a:prstGeom>
          <a:solidFill>
            <a:srgbClr val="3395D1"/>
          </a:solidFill>
          <a:ln>
            <a:noFill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35" tIns="25718" rIns="51435" bIns="25718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1088639"/>
            <a:r>
              <a:rPr lang="en-US" altLang="en-US" sz="1500" dirty="0">
                <a:solidFill>
                  <a:srgbClr val="FFFFFF"/>
                </a:solidFill>
                <a:latin typeface="Segoe UI Black" charset="0"/>
                <a:ea typeface="Segoe UI Black" charset="0"/>
                <a:cs typeface="Segoe UI Black" charset="0"/>
              </a:rPr>
              <a:t>DỪNG</a:t>
            </a:r>
          </a:p>
        </p:txBody>
      </p:sp>
      <p:grpSp>
        <p:nvGrpSpPr>
          <p:cNvPr id="36" name="Group 35"/>
          <p:cNvGrpSpPr>
            <a:grpSpLocks/>
          </p:cNvGrpSpPr>
          <p:nvPr/>
        </p:nvGrpSpPr>
        <p:grpSpPr bwMode="auto">
          <a:xfrm>
            <a:off x="4318000" y="1651000"/>
            <a:ext cx="3556000" cy="3556001"/>
            <a:chOff x="1189300" y="3731"/>
            <a:chExt cx="6810166" cy="6810166"/>
          </a:xfrm>
        </p:grpSpPr>
        <p:sp>
          <p:nvSpPr>
            <p:cNvPr id="37" name="Oval 36"/>
            <p:cNvSpPr/>
            <p:nvPr/>
          </p:nvSpPr>
          <p:spPr>
            <a:xfrm>
              <a:off x="1189300" y="3731"/>
              <a:ext cx="6810166" cy="6810166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88639">
                <a:defRPr/>
              </a:pPr>
              <a:endParaRPr lang="en-US" sz="1500">
                <a:solidFill>
                  <a:prstClr val="white"/>
                </a:solidFill>
                <a:latin typeface="Calibri"/>
              </a:endParaRPr>
            </a:p>
          </p:txBody>
        </p:sp>
        <p:grpSp>
          <p:nvGrpSpPr>
            <p:cNvPr id="8213" name="Group 40"/>
            <p:cNvGrpSpPr>
              <a:grpSpLocks/>
            </p:cNvGrpSpPr>
            <p:nvPr/>
          </p:nvGrpSpPr>
          <p:grpSpPr bwMode="auto">
            <a:xfrm>
              <a:off x="1257301" y="139849"/>
              <a:ext cx="6629402" cy="6603853"/>
              <a:chOff x="1918996" y="353129"/>
              <a:chExt cx="6096000" cy="6072507"/>
            </a:xfrm>
          </p:grpSpPr>
          <p:pic>
            <p:nvPicPr>
              <p:cNvPr id="42" name="Picture 41"/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86" b="-1"/>
              <a:stretch/>
            </p:blipFill>
            <p:spPr>
              <a:xfrm>
                <a:off x="1918996" y="353129"/>
                <a:ext cx="6096000" cy="6072507"/>
              </a:xfrm>
              <a:prstGeom prst="ellipse">
                <a:avLst/>
              </a:prstGeom>
            </p:spPr>
          </p:pic>
          <p:sp>
            <p:nvSpPr>
              <p:cNvPr id="43" name="TextBox 42"/>
              <p:cNvSpPr txBox="1"/>
              <p:nvPr/>
            </p:nvSpPr>
            <p:spPr>
              <a:xfrm rot="848429">
                <a:off x="5273169" y="969304"/>
                <a:ext cx="549284" cy="49593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defTabSz="1088639">
                  <a:lnSpc>
                    <a:spcPct val="80000"/>
                  </a:lnSpc>
                  <a:defRPr/>
                </a:pPr>
                <a:r>
                  <a:rPr lang="en-US" sz="1500" b="1" dirty="0">
                    <a:ln w="12700">
                      <a:solidFill>
                        <a:prstClr val="white"/>
                      </a:solidFill>
                    </a:ln>
                    <a:solidFill>
                      <a:prstClr val="black"/>
                    </a:solidFill>
                    <a:latin typeface="iCielBC Cartel Deux Alt" pitchFamily="50" charset="0"/>
                    <a:cs typeface="Calibri" panose="020F0502020204030204" pitchFamily="34" charset="0"/>
                  </a:rPr>
                  <a:t>1</a:t>
                </a:r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 rot="1895398">
                <a:off x="5801734" y="1174038"/>
                <a:ext cx="549284" cy="49593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defTabSz="1088639">
                  <a:lnSpc>
                    <a:spcPct val="80000"/>
                  </a:lnSpc>
                  <a:defRPr/>
                </a:pPr>
                <a:r>
                  <a:rPr lang="en-US" sz="1500" b="1" dirty="0">
                    <a:ln w="12700">
                      <a:solidFill>
                        <a:prstClr val="white"/>
                      </a:solidFill>
                    </a:ln>
                    <a:solidFill>
                      <a:prstClr val="black"/>
                    </a:solidFill>
                    <a:latin typeface="iCielBC Cartel Deux Alt" pitchFamily="50" charset="0"/>
                    <a:cs typeface="Calibri" panose="020F0502020204030204" pitchFamily="34" charset="0"/>
                  </a:rPr>
                  <a:t>3</a:t>
                </a:r>
              </a:p>
            </p:txBody>
          </p:sp>
          <p:sp>
            <p:nvSpPr>
              <p:cNvPr id="45" name="TextBox 44"/>
              <p:cNvSpPr txBox="1"/>
              <p:nvPr/>
            </p:nvSpPr>
            <p:spPr>
              <a:xfrm rot="3668299">
                <a:off x="6612574" y="2012490"/>
                <a:ext cx="549284" cy="49593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defTabSz="1088639">
                  <a:lnSpc>
                    <a:spcPct val="80000"/>
                  </a:lnSpc>
                  <a:defRPr/>
                </a:pPr>
                <a:r>
                  <a:rPr lang="en-US" sz="1500" b="1" dirty="0">
                    <a:ln w="12700">
                      <a:solidFill>
                        <a:prstClr val="white"/>
                      </a:solidFill>
                    </a:ln>
                    <a:solidFill>
                      <a:prstClr val="black"/>
                    </a:solidFill>
                    <a:latin typeface="iCielBC Cartel Deux Alt" pitchFamily="50" charset="0"/>
                    <a:cs typeface="Calibri" panose="020F0502020204030204" pitchFamily="34" charset="0"/>
                  </a:rPr>
                  <a:t>7</a:t>
                </a:r>
              </a:p>
            </p:txBody>
          </p:sp>
          <p:sp>
            <p:nvSpPr>
              <p:cNvPr id="46" name="TextBox 45"/>
              <p:cNvSpPr txBox="1"/>
              <p:nvPr/>
            </p:nvSpPr>
            <p:spPr>
              <a:xfrm rot="4527649">
                <a:off x="6859373" y="2558319"/>
                <a:ext cx="549284" cy="49593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defTabSz="1088639">
                  <a:lnSpc>
                    <a:spcPct val="80000"/>
                  </a:lnSpc>
                  <a:defRPr/>
                </a:pPr>
                <a:r>
                  <a:rPr lang="en-US" sz="1500" b="1" dirty="0">
                    <a:ln w="12700">
                      <a:solidFill>
                        <a:prstClr val="white"/>
                      </a:solidFill>
                    </a:ln>
                    <a:solidFill>
                      <a:prstClr val="black"/>
                    </a:solidFill>
                    <a:latin typeface="iCielBC Cartel Deux Alt" pitchFamily="50" charset="0"/>
                    <a:cs typeface="Calibri" panose="020F0502020204030204" pitchFamily="34" charset="0"/>
                  </a:rPr>
                  <a:t>9</a:t>
                </a:r>
              </a:p>
            </p:txBody>
          </p:sp>
          <p:sp>
            <p:nvSpPr>
              <p:cNvPr id="47" name="TextBox 46"/>
              <p:cNvSpPr txBox="1"/>
              <p:nvPr/>
            </p:nvSpPr>
            <p:spPr>
              <a:xfrm>
                <a:off x="4712938" y="483956"/>
                <a:ext cx="549284" cy="82113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defTabSz="1088639">
                  <a:lnSpc>
                    <a:spcPct val="80000"/>
                  </a:lnSpc>
                  <a:defRPr/>
                </a:pPr>
                <a:r>
                  <a:rPr lang="en-US" sz="1500" b="1" dirty="0">
                    <a:ln w="12700">
                      <a:solidFill>
                        <a:prstClr val="white"/>
                      </a:solidFill>
                    </a:ln>
                    <a:solidFill>
                      <a:prstClr val="black"/>
                    </a:solidFill>
                    <a:latin typeface="iCielBC Cartel Deux Alt" pitchFamily="50" charset="0"/>
                    <a:cs typeface="Calibri" panose="020F0502020204030204" pitchFamily="34" charset="0"/>
                  </a:rPr>
                  <a:t>41</a:t>
                </a:r>
              </a:p>
            </p:txBody>
          </p:sp>
          <p:sp>
            <p:nvSpPr>
              <p:cNvPr id="48" name="TextBox 47"/>
              <p:cNvSpPr txBox="1"/>
              <p:nvPr/>
            </p:nvSpPr>
            <p:spPr>
              <a:xfrm rot="19800000">
                <a:off x="3626964" y="959851"/>
                <a:ext cx="489406" cy="82113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defTabSz="1088639">
                  <a:lnSpc>
                    <a:spcPct val="80000"/>
                  </a:lnSpc>
                  <a:defRPr/>
                </a:pPr>
                <a:r>
                  <a:rPr lang="en-US" sz="1500" b="1" dirty="0">
                    <a:ln w="12700">
                      <a:solidFill>
                        <a:prstClr val="white"/>
                      </a:solidFill>
                    </a:ln>
                    <a:solidFill>
                      <a:prstClr val="black"/>
                    </a:solidFill>
                    <a:latin typeface="iCielBC Cartel Deux Alt" pitchFamily="50" charset="0"/>
                    <a:cs typeface="Calibri" panose="020F0502020204030204" pitchFamily="34" charset="0"/>
                  </a:rPr>
                  <a:t>37</a:t>
                </a:r>
              </a:p>
            </p:txBody>
          </p:sp>
          <p:sp>
            <p:nvSpPr>
              <p:cNvPr id="49" name="TextBox 48"/>
              <p:cNvSpPr txBox="1"/>
              <p:nvPr/>
            </p:nvSpPr>
            <p:spPr>
              <a:xfrm rot="18891506">
                <a:off x="3130906" y="1363664"/>
                <a:ext cx="549284" cy="82113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defTabSz="1088639">
                  <a:lnSpc>
                    <a:spcPct val="80000"/>
                  </a:lnSpc>
                  <a:defRPr/>
                </a:pPr>
                <a:r>
                  <a:rPr lang="en-US" sz="1500" b="1" dirty="0">
                    <a:ln w="12700">
                      <a:solidFill>
                        <a:prstClr val="white"/>
                      </a:solidFill>
                    </a:ln>
                    <a:solidFill>
                      <a:prstClr val="black"/>
                    </a:solidFill>
                    <a:latin typeface="iCielBC Cartel Deux Alt" pitchFamily="50" charset="0"/>
                    <a:cs typeface="Calibri" panose="020F0502020204030204" pitchFamily="34" charset="0"/>
                  </a:rPr>
                  <a:t>35</a:t>
                </a:r>
              </a:p>
            </p:txBody>
          </p:sp>
          <p:sp>
            <p:nvSpPr>
              <p:cNvPr id="50" name="TextBox 49"/>
              <p:cNvSpPr txBox="1"/>
              <p:nvPr/>
            </p:nvSpPr>
            <p:spPr>
              <a:xfrm rot="1886544">
                <a:off x="2331725" y="2156398"/>
                <a:ext cx="1892647" cy="49593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defTabSz="1088639">
                  <a:lnSpc>
                    <a:spcPct val="80000"/>
                  </a:lnSpc>
                  <a:defRPr/>
                </a:pPr>
                <a:r>
                  <a:rPr lang="en-US" sz="1500" b="1" dirty="0">
                    <a:ln w="12700">
                      <a:noFill/>
                    </a:ln>
                    <a:solidFill>
                      <a:prstClr val="white"/>
                    </a:solidFill>
                    <a:latin typeface="iCielBC Cartel Deux Alt" pitchFamily="50" charset="0"/>
                    <a:cs typeface="Calibri" panose="020F0502020204030204" pitchFamily="34" charset="0"/>
                  </a:rPr>
                  <a:t>33</a:t>
                </a:r>
              </a:p>
            </p:txBody>
          </p:sp>
          <p:sp>
            <p:nvSpPr>
              <p:cNvPr id="51" name="TextBox 50"/>
              <p:cNvSpPr txBox="1"/>
              <p:nvPr/>
            </p:nvSpPr>
            <p:spPr>
              <a:xfrm rot="16974449">
                <a:off x="2518773" y="2369039"/>
                <a:ext cx="549284" cy="82113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defTabSz="1088639">
                  <a:lnSpc>
                    <a:spcPct val="80000"/>
                  </a:lnSpc>
                  <a:defRPr/>
                </a:pPr>
                <a:r>
                  <a:rPr lang="en-US" sz="1500" b="1" dirty="0">
                    <a:ln w="12700">
                      <a:solidFill>
                        <a:prstClr val="white"/>
                      </a:solidFill>
                    </a:ln>
                    <a:solidFill>
                      <a:prstClr val="black"/>
                    </a:solidFill>
                    <a:latin typeface="iCielBC Cartel Deux Alt" pitchFamily="50" charset="0"/>
                    <a:cs typeface="Calibri" panose="020F0502020204030204" pitchFamily="34" charset="0"/>
                  </a:rPr>
                  <a:t>31</a:t>
                </a:r>
              </a:p>
            </p:txBody>
          </p:sp>
          <p:sp>
            <p:nvSpPr>
              <p:cNvPr id="52" name="TextBox 51"/>
              <p:cNvSpPr txBox="1"/>
              <p:nvPr/>
            </p:nvSpPr>
            <p:spPr>
              <a:xfrm rot="16200000">
                <a:off x="2426919" y="2948505"/>
                <a:ext cx="549284" cy="82113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defTabSz="1088639">
                  <a:lnSpc>
                    <a:spcPct val="80000"/>
                  </a:lnSpc>
                  <a:defRPr/>
                </a:pPr>
                <a:r>
                  <a:rPr lang="en-US" sz="1500" b="1" dirty="0">
                    <a:ln w="12700">
                      <a:solidFill>
                        <a:prstClr val="white"/>
                      </a:solidFill>
                    </a:ln>
                    <a:solidFill>
                      <a:prstClr val="black"/>
                    </a:solidFill>
                    <a:latin typeface="iCielBC Cartel Deux Alt" pitchFamily="50" charset="0"/>
                    <a:cs typeface="Calibri" panose="020F0502020204030204" pitchFamily="34" charset="0"/>
                  </a:rPr>
                  <a:t>29</a:t>
                </a:r>
              </a:p>
            </p:txBody>
          </p:sp>
          <p:sp>
            <p:nvSpPr>
              <p:cNvPr id="53" name="TextBox 52"/>
              <p:cNvSpPr txBox="1"/>
              <p:nvPr/>
            </p:nvSpPr>
            <p:spPr>
              <a:xfrm rot="5400000">
                <a:off x="6950156" y="2956337"/>
                <a:ext cx="549284" cy="82113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defTabSz="1088639">
                  <a:lnSpc>
                    <a:spcPct val="80000"/>
                  </a:lnSpc>
                  <a:defRPr/>
                </a:pPr>
                <a:r>
                  <a:rPr lang="en-US" sz="1500" b="1" dirty="0">
                    <a:ln w="12700">
                      <a:solidFill>
                        <a:prstClr val="white"/>
                      </a:solidFill>
                    </a:ln>
                    <a:solidFill>
                      <a:prstClr val="black"/>
                    </a:solidFill>
                    <a:latin typeface="iCielBC Cartel Deux Alt" pitchFamily="50" charset="0"/>
                    <a:cs typeface="Calibri" panose="020F0502020204030204" pitchFamily="34" charset="0"/>
                  </a:rPr>
                  <a:t>11</a:t>
                </a:r>
              </a:p>
            </p:txBody>
          </p:sp>
          <p:sp>
            <p:nvSpPr>
              <p:cNvPr id="54" name="TextBox 53"/>
              <p:cNvSpPr txBox="1"/>
              <p:nvPr/>
            </p:nvSpPr>
            <p:spPr>
              <a:xfrm rot="20751571" flipV="1">
                <a:off x="5318018" y="5147530"/>
                <a:ext cx="549284" cy="82113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defTabSz="1088639">
                  <a:lnSpc>
                    <a:spcPct val="80000"/>
                  </a:lnSpc>
                  <a:defRPr/>
                </a:pPr>
                <a:r>
                  <a:rPr lang="en-US" sz="1500" b="1" dirty="0">
                    <a:ln w="12700">
                      <a:solidFill>
                        <a:prstClr val="white"/>
                      </a:solidFill>
                    </a:ln>
                    <a:solidFill>
                      <a:prstClr val="black"/>
                    </a:solidFill>
                    <a:latin typeface="iCielBC Cartel Deux Alt" pitchFamily="50" charset="0"/>
                    <a:cs typeface="Calibri" panose="020F0502020204030204" pitchFamily="34" charset="0"/>
                  </a:rPr>
                  <a:t>19</a:t>
                </a:r>
              </a:p>
            </p:txBody>
          </p:sp>
          <p:sp>
            <p:nvSpPr>
              <p:cNvPr id="55" name="TextBox 54"/>
              <p:cNvSpPr txBox="1"/>
              <p:nvPr/>
            </p:nvSpPr>
            <p:spPr>
              <a:xfrm rot="18910803" flipV="1">
                <a:off x="6244704" y="4533937"/>
                <a:ext cx="549284" cy="82113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defTabSz="1088639">
                  <a:lnSpc>
                    <a:spcPct val="80000"/>
                  </a:lnSpc>
                  <a:defRPr/>
                </a:pPr>
                <a:r>
                  <a:rPr lang="en-US" sz="1500" b="1" dirty="0">
                    <a:ln w="12700">
                      <a:solidFill>
                        <a:prstClr val="white"/>
                      </a:solidFill>
                    </a:ln>
                    <a:solidFill>
                      <a:prstClr val="black"/>
                    </a:solidFill>
                    <a:latin typeface="iCielBC Cartel Deux Alt" pitchFamily="50" charset="0"/>
                    <a:cs typeface="Calibri" panose="020F0502020204030204" pitchFamily="34" charset="0"/>
                  </a:rPr>
                  <a:t>15</a:t>
                </a:r>
              </a:p>
            </p:txBody>
          </p:sp>
          <p:sp>
            <p:nvSpPr>
              <p:cNvPr id="56" name="TextBox 55"/>
              <p:cNvSpPr txBox="1"/>
              <p:nvPr/>
            </p:nvSpPr>
            <p:spPr>
              <a:xfrm rot="18067003" flipV="1">
                <a:off x="6633641" y="4092665"/>
                <a:ext cx="549284" cy="82113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defTabSz="1088639">
                  <a:lnSpc>
                    <a:spcPct val="80000"/>
                  </a:lnSpc>
                  <a:defRPr/>
                </a:pPr>
                <a:r>
                  <a:rPr lang="en-US" sz="1500" b="1" dirty="0">
                    <a:ln w="12700">
                      <a:solidFill>
                        <a:prstClr val="white"/>
                      </a:solidFill>
                    </a:ln>
                    <a:solidFill>
                      <a:prstClr val="black"/>
                    </a:solidFill>
                    <a:latin typeface="iCielBC Cartel Deux Alt" pitchFamily="50" charset="0"/>
                    <a:cs typeface="Calibri" panose="020F0502020204030204" pitchFamily="34" charset="0"/>
                  </a:rPr>
                  <a:t>13</a:t>
                </a:r>
              </a:p>
            </p:txBody>
          </p:sp>
          <p:sp>
            <p:nvSpPr>
              <p:cNvPr id="57" name="TextBox 56"/>
              <p:cNvSpPr txBox="1"/>
              <p:nvPr/>
            </p:nvSpPr>
            <p:spPr>
              <a:xfrm flipV="1">
                <a:off x="4688873" y="4975985"/>
                <a:ext cx="549284" cy="82113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defTabSz="1088639">
                  <a:lnSpc>
                    <a:spcPct val="80000"/>
                  </a:lnSpc>
                  <a:defRPr/>
                </a:pPr>
                <a:r>
                  <a:rPr lang="en-US" sz="1500" b="1" dirty="0">
                    <a:ln w="12700">
                      <a:solidFill>
                        <a:prstClr val="white"/>
                      </a:solidFill>
                    </a:ln>
                    <a:solidFill>
                      <a:prstClr val="black"/>
                    </a:solidFill>
                    <a:latin typeface="iCielBC Cartel Deux Alt" pitchFamily="50" charset="0"/>
                    <a:cs typeface="Calibri" panose="020F0502020204030204" pitchFamily="34" charset="0"/>
                  </a:rPr>
                  <a:t>02</a:t>
                </a:r>
              </a:p>
            </p:txBody>
          </p:sp>
          <p:sp>
            <p:nvSpPr>
              <p:cNvPr id="58" name="TextBox 57"/>
              <p:cNvSpPr txBox="1"/>
              <p:nvPr/>
            </p:nvSpPr>
            <p:spPr>
              <a:xfrm rot="980006" flipV="1">
                <a:off x="4130063" y="5110456"/>
                <a:ext cx="549284" cy="82113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defTabSz="1088639">
                  <a:lnSpc>
                    <a:spcPct val="80000"/>
                  </a:lnSpc>
                  <a:defRPr/>
                </a:pPr>
                <a:r>
                  <a:rPr lang="en-US" sz="1500" b="1" dirty="0">
                    <a:ln w="12700">
                      <a:solidFill>
                        <a:prstClr val="white"/>
                      </a:solidFill>
                    </a:ln>
                    <a:solidFill>
                      <a:prstClr val="black"/>
                    </a:solidFill>
                    <a:latin typeface="iCielBC Cartel Deux Alt" pitchFamily="50" charset="0"/>
                    <a:cs typeface="Calibri" panose="020F0502020204030204" pitchFamily="34" charset="0"/>
                  </a:rPr>
                  <a:t>30</a:t>
                </a:r>
              </a:p>
            </p:txBody>
          </p:sp>
          <p:sp>
            <p:nvSpPr>
              <p:cNvPr id="59" name="TextBox 58"/>
              <p:cNvSpPr txBox="1"/>
              <p:nvPr/>
            </p:nvSpPr>
            <p:spPr>
              <a:xfrm rot="1823155" flipV="1">
                <a:off x="3586265" y="4866009"/>
                <a:ext cx="549284" cy="82113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defTabSz="1088639">
                  <a:lnSpc>
                    <a:spcPct val="80000"/>
                  </a:lnSpc>
                  <a:defRPr/>
                </a:pPr>
                <a:r>
                  <a:rPr lang="en-US" sz="1500" b="1" dirty="0">
                    <a:ln w="12700">
                      <a:solidFill>
                        <a:prstClr val="white"/>
                      </a:solidFill>
                    </a:ln>
                    <a:solidFill>
                      <a:prstClr val="black"/>
                    </a:solidFill>
                    <a:latin typeface="iCielBC Cartel Deux Alt" pitchFamily="50" charset="0"/>
                    <a:cs typeface="Calibri" panose="020F0502020204030204" pitchFamily="34" charset="0"/>
                  </a:rPr>
                  <a:t>21</a:t>
                </a:r>
              </a:p>
            </p:txBody>
          </p:sp>
          <p:sp>
            <p:nvSpPr>
              <p:cNvPr id="60" name="TextBox 59"/>
              <p:cNvSpPr txBox="1"/>
              <p:nvPr/>
            </p:nvSpPr>
            <p:spPr>
              <a:xfrm rot="3694393" flipV="1">
                <a:off x="2741686" y="4067195"/>
                <a:ext cx="549284" cy="82113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defTabSz="1088639">
                  <a:lnSpc>
                    <a:spcPct val="80000"/>
                  </a:lnSpc>
                  <a:defRPr/>
                </a:pPr>
                <a:r>
                  <a:rPr lang="en-US" sz="1500" b="1" dirty="0">
                    <a:ln w="12700">
                      <a:solidFill>
                        <a:prstClr val="white"/>
                      </a:solidFill>
                    </a:ln>
                    <a:solidFill>
                      <a:prstClr val="black"/>
                    </a:solidFill>
                    <a:latin typeface="iCielBC Cartel Deux Alt" pitchFamily="50" charset="0"/>
                    <a:cs typeface="Calibri" panose="020F0502020204030204" pitchFamily="34" charset="0"/>
                  </a:rPr>
                  <a:t>25</a:t>
                </a:r>
              </a:p>
            </p:txBody>
          </p:sp>
          <p:sp>
            <p:nvSpPr>
              <p:cNvPr id="61" name="TextBox 60"/>
              <p:cNvSpPr txBox="1"/>
              <p:nvPr/>
            </p:nvSpPr>
            <p:spPr>
              <a:xfrm rot="4625551" flipV="1">
                <a:off x="2538442" y="3553845"/>
                <a:ext cx="549284" cy="82113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defTabSz="1088639">
                  <a:lnSpc>
                    <a:spcPct val="80000"/>
                  </a:lnSpc>
                  <a:defRPr/>
                </a:pPr>
                <a:r>
                  <a:rPr lang="en-US" sz="1500" b="1" dirty="0">
                    <a:ln w="12700">
                      <a:solidFill>
                        <a:prstClr val="white"/>
                      </a:solidFill>
                    </a:ln>
                    <a:solidFill>
                      <a:prstClr val="black"/>
                    </a:solidFill>
                    <a:latin typeface="iCielBC Cartel Deux Alt" pitchFamily="50" charset="0"/>
                    <a:cs typeface="Calibri" panose="020F0502020204030204" pitchFamily="34" charset="0"/>
                  </a:rPr>
                  <a:t>27</a:t>
                </a:r>
              </a:p>
            </p:txBody>
          </p:sp>
          <p:sp>
            <p:nvSpPr>
              <p:cNvPr id="62" name="TextBox 61"/>
              <p:cNvSpPr txBox="1"/>
              <p:nvPr/>
            </p:nvSpPr>
            <p:spPr>
              <a:xfrm rot="8193340">
                <a:off x="5429287" y="1766409"/>
                <a:ext cx="1873075" cy="49593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defTabSz="1088639">
                  <a:lnSpc>
                    <a:spcPct val="80000"/>
                  </a:lnSpc>
                  <a:defRPr/>
                </a:pPr>
                <a:r>
                  <a:rPr lang="en-US" sz="1500" b="1" dirty="0">
                    <a:ln w="12700">
                      <a:noFill/>
                    </a:ln>
                    <a:solidFill>
                      <a:prstClr val="white"/>
                    </a:solidFill>
                    <a:latin typeface="iCielBC Cartel Deux Alt" pitchFamily="50" charset="0"/>
                    <a:cs typeface="Calibri" panose="020F0502020204030204" pitchFamily="34" charset="0"/>
                  </a:rPr>
                  <a:t>5</a:t>
                </a:r>
              </a:p>
            </p:txBody>
          </p:sp>
          <p:sp>
            <p:nvSpPr>
              <p:cNvPr id="63" name="TextBox 62"/>
              <p:cNvSpPr txBox="1"/>
              <p:nvPr/>
            </p:nvSpPr>
            <p:spPr>
              <a:xfrm rot="4526457">
                <a:off x="3519870" y="1231044"/>
                <a:ext cx="1892645" cy="49593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defTabSz="1088639">
                  <a:lnSpc>
                    <a:spcPct val="80000"/>
                  </a:lnSpc>
                  <a:defRPr/>
                </a:pPr>
                <a:r>
                  <a:rPr lang="en-US" sz="1500" b="1" dirty="0">
                    <a:ln w="12700">
                      <a:noFill/>
                    </a:ln>
                    <a:solidFill>
                      <a:prstClr val="white"/>
                    </a:solidFill>
                    <a:latin typeface="iCielBC Cartel Deux Alt" pitchFamily="50" charset="0"/>
                    <a:cs typeface="Calibri" panose="020F0502020204030204" pitchFamily="34" charset="0"/>
                  </a:rPr>
                  <a:t>39</a:t>
                </a:r>
              </a:p>
            </p:txBody>
          </p:sp>
          <p:sp>
            <p:nvSpPr>
              <p:cNvPr id="64" name="TextBox 63"/>
              <p:cNvSpPr txBox="1"/>
              <p:nvPr/>
            </p:nvSpPr>
            <p:spPr>
              <a:xfrm rot="14449452">
                <a:off x="4977795" y="4798274"/>
                <a:ext cx="1892645" cy="49593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defTabSz="1088639">
                  <a:lnSpc>
                    <a:spcPct val="80000"/>
                  </a:lnSpc>
                  <a:defRPr/>
                </a:pPr>
                <a:r>
                  <a:rPr lang="en-US" sz="1500" b="1" dirty="0">
                    <a:ln w="12700">
                      <a:noFill/>
                    </a:ln>
                    <a:solidFill>
                      <a:prstClr val="white"/>
                    </a:solidFill>
                    <a:latin typeface="iCielBC Cartel Deux Alt" pitchFamily="50" charset="0"/>
                    <a:cs typeface="Calibri" panose="020F0502020204030204" pitchFamily="34" charset="0"/>
                  </a:rPr>
                  <a:t>17</a:t>
                </a:r>
              </a:p>
            </p:txBody>
          </p:sp>
          <p:sp>
            <p:nvSpPr>
              <p:cNvPr id="65" name="TextBox 64"/>
              <p:cNvSpPr txBox="1"/>
              <p:nvPr/>
            </p:nvSpPr>
            <p:spPr>
              <a:xfrm rot="11669651">
                <a:off x="5647349" y="3615721"/>
                <a:ext cx="2141456" cy="49593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defTabSz="1088639">
                  <a:lnSpc>
                    <a:spcPct val="80000"/>
                  </a:lnSpc>
                  <a:defRPr/>
                </a:pPr>
                <a:r>
                  <a:rPr lang="en-US" sz="1500" b="1" dirty="0">
                    <a:ln w="12700">
                      <a:noFill/>
                    </a:ln>
                    <a:solidFill>
                      <a:prstClr val="white"/>
                    </a:solidFill>
                    <a:latin typeface="iCielBC Cartel Deux Alt" pitchFamily="50" charset="0"/>
                    <a:cs typeface="Calibri" panose="020F0502020204030204" pitchFamily="34" charset="0"/>
                  </a:rPr>
                  <a:t>12</a:t>
                </a:r>
              </a:p>
            </p:txBody>
          </p:sp>
          <p:sp>
            <p:nvSpPr>
              <p:cNvPr id="66" name="TextBox 65"/>
              <p:cNvSpPr txBox="1"/>
              <p:nvPr/>
            </p:nvSpPr>
            <p:spPr>
              <a:xfrm rot="18889813">
                <a:off x="2721715" y="4654298"/>
                <a:ext cx="1397817" cy="49593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defTabSz="1088639">
                  <a:lnSpc>
                    <a:spcPct val="80000"/>
                  </a:lnSpc>
                  <a:defRPr/>
                </a:pPr>
                <a:r>
                  <a:rPr lang="vi-VN" sz="1500" b="1" dirty="0">
                    <a:ln w="12700">
                      <a:noFill/>
                    </a:ln>
                    <a:solidFill>
                      <a:prstClr val="white"/>
                    </a:solidFill>
                    <a:latin typeface="iCielBC Cartel Deux Alt" pitchFamily="50" charset="0"/>
                    <a:cs typeface="Calibri" panose="020F0502020204030204" pitchFamily="34" charset="0"/>
                  </a:rPr>
                  <a:t> </a:t>
                </a:r>
                <a:r>
                  <a:rPr lang="en-US" sz="1500" b="1" dirty="0">
                    <a:ln w="12700">
                      <a:noFill/>
                    </a:ln>
                    <a:solidFill>
                      <a:prstClr val="white"/>
                    </a:solidFill>
                    <a:latin typeface="iCielBC Cartel Deux Alt" pitchFamily="50" charset="0"/>
                    <a:cs typeface="Calibri" panose="020F0502020204030204" pitchFamily="34" charset="0"/>
                  </a:rPr>
                  <a:t>23</a:t>
                </a:r>
              </a:p>
            </p:txBody>
          </p:sp>
        </p:grpSp>
      </p:grpSp>
      <p:grpSp>
        <p:nvGrpSpPr>
          <p:cNvPr id="8205" name="Group 2"/>
          <p:cNvGrpSpPr>
            <a:grpSpLocks/>
          </p:cNvGrpSpPr>
          <p:nvPr/>
        </p:nvGrpSpPr>
        <p:grpSpPr bwMode="auto">
          <a:xfrm>
            <a:off x="7462838" y="4208464"/>
            <a:ext cx="1014412" cy="528637"/>
            <a:chOff x="7239000" y="4953000"/>
            <a:chExt cx="1804793" cy="938784"/>
          </a:xfrm>
        </p:grpSpPr>
        <p:sp>
          <p:nvSpPr>
            <p:cNvPr id="3077" name="AutoShape 5"/>
            <p:cNvSpPr>
              <a:spLocks noChangeArrowheads="1"/>
            </p:cNvSpPr>
            <p:nvPr/>
          </p:nvSpPr>
          <p:spPr bwMode="auto">
            <a:xfrm rot="17972585">
              <a:off x="7493620" y="4698380"/>
              <a:ext cx="456706" cy="965946"/>
            </a:xfrm>
            <a:prstGeom prst="flowChartExtract">
              <a:avLst/>
            </a:prstGeom>
            <a:gradFill rotWithShape="1">
              <a:gsLst>
                <a:gs pos="0">
                  <a:srgbClr val="6A570A"/>
                </a:gs>
                <a:gs pos="50000">
                  <a:srgbClr val="E4BD16"/>
                </a:gs>
                <a:gs pos="100000">
                  <a:srgbClr val="6A570A"/>
                </a:gs>
              </a:gsLst>
              <a:lin ang="0" scaled="1"/>
            </a:gradFill>
            <a:ln w="25400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088639">
                <a:spcBef>
                  <a:spcPct val="0"/>
                </a:spcBef>
                <a:buNone/>
                <a:defRPr/>
              </a:pPr>
              <a:endParaRPr lang="en-US" altLang="en-US" sz="1500">
                <a:solidFill>
                  <a:prstClr val="black"/>
                </a:solidFill>
              </a:endParaRPr>
            </a:p>
          </p:txBody>
        </p:sp>
        <p:sp>
          <p:nvSpPr>
            <p:cNvPr id="7" name="AutoShape 5"/>
            <p:cNvSpPr>
              <a:spLocks noChangeArrowheads="1"/>
            </p:cNvSpPr>
            <p:nvPr/>
          </p:nvSpPr>
          <p:spPr bwMode="auto">
            <a:xfrm rot="17972585" flipH="1" flipV="1">
              <a:off x="8332467" y="5180458"/>
              <a:ext cx="456706" cy="965946"/>
            </a:xfrm>
            <a:prstGeom prst="flowChartExtract">
              <a:avLst/>
            </a:prstGeom>
            <a:solidFill>
              <a:schemeClr val="accent1">
                <a:alpha val="0"/>
              </a:schemeClr>
            </a:solidFill>
            <a:ln w="25400">
              <a:noFill/>
              <a:miter lim="800000"/>
              <a:headEnd/>
              <a:tailEnd/>
            </a:ln>
            <a:effectLst/>
          </p:spPr>
          <p:txBody>
            <a:bodyPr vert="eaVert"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088639">
                <a:spcBef>
                  <a:spcPct val="0"/>
                </a:spcBef>
                <a:buNone/>
                <a:defRPr/>
              </a:pPr>
              <a:endParaRPr lang="en-US" altLang="en-US" sz="1500">
                <a:solidFill>
                  <a:prstClr val="black"/>
                </a:solidFill>
              </a:endParaRPr>
            </a:p>
          </p:txBody>
        </p:sp>
      </p:grpSp>
      <p:sp>
        <p:nvSpPr>
          <p:cNvPr id="2" name="Rectangle 1"/>
          <p:cNvSpPr/>
          <p:nvPr/>
        </p:nvSpPr>
        <p:spPr>
          <a:xfrm>
            <a:off x="12552363" y="1708150"/>
            <a:ext cx="633412" cy="4524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88639">
              <a:defRPr/>
            </a:pPr>
            <a:endParaRPr lang="en-US" sz="15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67" name="Rectangle 66"/>
          <p:cNvSpPr/>
          <p:nvPr/>
        </p:nvSpPr>
        <p:spPr>
          <a:xfrm>
            <a:off x="12552363" y="2522539"/>
            <a:ext cx="633412" cy="4540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88639">
              <a:defRPr/>
            </a:pPr>
            <a:endParaRPr lang="en-US" sz="15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12552363" y="3114845"/>
            <a:ext cx="633412" cy="4524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88639">
              <a:defRPr/>
            </a:pPr>
            <a:endParaRPr lang="en-US" sz="150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4" name="audio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0488" y="7218363"/>
            <a:ext cx="3429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15267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43200000">
                                      <p:cBhvr>
                                        <p:cTn id="8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75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375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8" presetClass="emp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5" dur="34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28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 animBg="1"/>
      <p:bldP spid="67" grpId="0" animBg="1"/>
      <p:bldP spid="68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 noChangeArrowheads="1"/>
          </p:cNvSpPr>
          <p:nvPr>
            <p:ph type="title"/>
          </p:nvPr>
        </p:nvSpPr>
        <p:spPr>
          <a:xfrm>
            <a:off x="14021557" y="549277"/>
            <a:ext cx="2436886" cy="553998"/>
          </a:xfrm>
          <a:noFill/>
        </p:spPr>
        <p:txBody>
          <a:bodyPr wrap="none">
            <a:spAutoFit/>
          </a:bodyPr>
          <a:lstStyle/>
          <a:p>
            <a:pPr eaLnBrk="1" hangingPunct="1"/>
            <a:r>
              <a:rPr lang="en-US" altLang="en-US" sz="3000" b="1">
                <a:solidFill>
                  <a:srgbClr val="FF0000"/>
                </a:solidFill>
                <a:latin typeface="Arial" panose="020B0604020202020204" pitchFamily="34" charset="0"/>
              </a:rPr>
              <a:t>KHỞI ĐỘNG</a:t>
            </a:r>
          </a:p>
        </p:txBody>
      </p:sp>
      <p:pic>
        <p:nvPicPr>
          <p:cNvPr id="16" name="Content Placeholder 1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06626" y="1752600"/>
            <a:ext cx="8461375" cy="2895600"/>
          </a:xfrm>
        </p:spPr>
      </p:pic>
      <p:sp>
        <p:nvSpPr>
          <p:cNvPr id="18" name="Oval 17"/>
          <p:cNvSpPr/>
          <p:nvPr/>
        </p:nvSpPr>
        <p:spPr>
          <a:xfrm>
            <a:off x="3124200" y="3200400"/>
            <a:ext cx="533400" cy="5334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88639">
              <a:defRPr/>
            </a:pPr>
            <a:endParaRPr lang="en-US" sz="43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6" name="Title 4"/>
          <p:cNvSpPr txBox="1">
            <a:spLocks noChangeArrowheads="1"/>
          </p:cNvSpPr>
          <p:nvPr/>
        </p:nvSpPr>
        <p:spPr>
          <a:xfrm>
            <a:off x="4914900" y="1057108"/>
            <a:ext cx="19431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algn="ctr" defTabSz="2177060" rtl="0" eaLnBrk="1" latinLnBrk="0" hangingPunct="1">
              <a:spcBef>
                <a:spcPct val="0"/>
              </a:spcBef>
              <a:buNone/>
              <a:defRPr sz="1049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088530"/>
            <a:r>
              <a:rPr lang="en-US" altLang="en-US" sz="2000" b="1" dirty="0">
                <a:solidFill>
                  <a:srgbClr val="FF0000"/>
                </a:solidFill>
                <a:latin typeface="Cambria" panose="02040503050406030204" pitchFamily="18" charset="0"/>
              </a:rPr>
              <a:t>KHỞI ĐỘNG</a:t>
            </a:r>
          </a:p>
        </p:txBody>
      </p:sp>
    </p:spTree>
    <p:extLst>
      <p:ext uri="{BB962C8B-B14F-4D97-AF65-F5344CB8AC3E}">
        <p14:creationId xmlns:p14="http://schemas.microsoft.com/office/powerpoint/2010/main" val="1054527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8" grpId="0" animBg="1"/>
      <p:bldP spid="6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8355608" y="5424263"/>
            <a:ext cx="828995" cy="286079"/>
          </a:xfrm>
          <a:prstGeom prst="roundRect">
            <a:avLst/>
          </a:prstGeom>
          <a:solidFill>
            <a:srgbClr val="FF5314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anchor="ctr"/>
          <a:lstStyle/>
          <a:p>
            <a:pPr algn="ctr" defTabSz="1088639">
              <a:defRPr/>
            </a:pPr>
            <a:r>
              <a:rPr lang="en-US" altLang="en-US" sz="15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/>
              </a:rPr>
              <a:t>Ô </a:t>
            </a:r>
            <a:r>
              <a:rPr lang="en-US" altLang="en-US" sz="1500" b="1" dirty="0" err="1"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/>
              </a:rPr>
              <a:t>chữ</a:t>
            </a:r>
            <a:endParaRPr lang="en-US" altLang="en-US" sz="1500" b="1" dirty="0"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/>
            </a:endParaRPr>
          </a:p>
        </p:txBody>
      </p:sp>
      <p:sp>
        <p:nvSpPr>
          <p:cNvPr id="8197" name="TextBox 34"/>
          <p:cNvSpPr txBox="1">
            <a:spLocks noChangeArrowheads="1"/>
          </p:cNvSpPr>
          <p:nvPr/>
        </p:nvSpPr>
        <p:spPr bwMode="auto">
          <a:xfrm>
            <a:off x="5629275" y="3125788"/>
            <a:ext cx="933450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1088639">
              <a:spcBef>
                <a:spcPct val="0"/>
              </a:spcBef>
              <a:buNone/>
            </a:pPr>
            <a:r>
              <a:rPr lang="en-US" altLang="en-US" sz="1500" b="1">
                <a:solidFill>
                  <a:prstClr val="black"/>
                </a:solidFill>
                <a:latin typeface="iCielBC Cartel Deux Alt"/>
                <a:cs typeface="Calibri" panose="020F0502020204030204" pitchFamily="34" charset="0"/>
              </a:rPr>
              <a:t>VÒNG 1</a:t>
            </a:r>
          </a:p>
        </p:txBody>
      </p:sp>
      <p:sp>
        <p:nvSpPr>
          <p:cNvPr id="38" name="Rectangle 37">
            <a:hlinkClick r:id="" action="ppaction://hlinkshowjump?jump=previousslide"/>
          </p:cNvPr>
          <p:cNvSpPr>
            <a:spLocks/>
          </p:cNvSpPr>
          <p:nvPr/>
        </p:nvSpPr>
        <p:spPr>
          <a:xfrm>
            <a:off x="2585115" y="1070644"/>
            <a:ext cx="817802" cy="580356"/>
          </a:xfrm>
          <a:prstGeom prst="rect">
            <a:avLst/>
          </a:prstGeom>
          <a:solidFill>
            <a:srgbClr val="3395D1"/>
          </a:solidFill>
          <a:ln>
            <a:noFill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35" tIns="25718" rIns="51435" bIns="25718" anchor="ctr"/>
          <a:lstStyle/>
          <a:p>
            <a:pPr algn="ctr" defTabSz="1088639">
              <a:defRPr/>
            </a:pPr>
            <a:r>
              <a:rPr lang="en-US" sz="1500" dirty="0">
                <a:solidFill>
                  <a:prstClr val="white"/>
                </a:solidFill>
                <a:latin typeface=".VnBlackH" panose="020B7200000000000000" pitchFamily="34" charset="0"/>
              </a:rPr>
              <a:t>QUAY</a:t>
            </a:r>
          </a:p>
        </p:txBody>
      </p:sp>
      <p:sp>
        <p:nvSpPr>
          <p:cNvPr id="39" name="Rectangle 38"/>
          <p:cNvSpPr>
            <a:spLocks/>
          </p:cNvSpPr>
          <p:nvPr/>
        </p:nvSpPr>
        <p:spPr>
          <a:xfrm>
            <a:off x="2585115" y="1712889"/>
            <a:ext cx="817801" cy="503027"/>
          </a:xfrm>
          <a:prstGeom prst="rect">
            <a:avLst/>
          </a:prstGeom>
          <a:solidFill>
            <a:srgbClr val="3395D1"/>
          </a:solidFill>
          <a:ln>
            <a:noFill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35" tIns="25718" rIns="51435" bIns="25718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1088639"/>
            <a:r>
              <a:rPr lang="en-US" altLang="en-US" sz="1500" dirty="0">
                <a:solidFill>
                  <a:srgbClr val="FFFFFF"/>
                </a:solidFill>
                <a:latin typeface="Segoe UI Black" charset="0"/>
                <a:ea typeface="Segoe UI Black" charset="0"/>
                <a:cs typeface="Segoe UI Black" charset="0"/>
              </a:rPr>
              <a:t>DỪNG</a:t>
            </a:r>
          </a:p>
        </p:txBody>
      </p:sp>
      <p:grpSp>
        <p:nvGrpSpPr>
          <p:cNvPr id="36" name="Group 35"/>
          <p:cNvGrpSpPr>
            <a:grpSpLocks/>
          </p:cNvGrpSpPr>
          <p:nvPr/>
        </p:nvGrpSpPr>
        <p:grpSpPr bwMode="auto">
          <a:xfrm>
            <a:off x="4318000" y="1651000"/>
            <a:ext cx="3556000" cy="3556001"/>
            <a:chOff x="1189300" y="3731"/>
            <a:chExt cx="6810166" cy="6810166"/>
          </a:xfrm>
        </p:grpSpPr>
        <p:sp>
          <p:nvSpPr>
            <p:cNvPr id="37" name="Oval 36"/>
            <p:cNvSpPr/>
            <p:nvPr/>
          </p:nvSpPr>
          <p:spPr>
            <a:xfrm>
              <a:off x="1189300" y="3731"/>
              <a:ext cx="6810166" cy="6810166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88639">
                <a:defRPr/>
              </a:pPr>
              <a:endParaRPr lang="en-US" sz="1500">
                <a:solidFill>
                  <a:prstClr val="white"/>
                </a:solidFill>
                <a:latin typeface="Calibri"/>
              </a:endParaRPr>
            </a:p>
          </p:txBody>
        </p:sp>
        <p:grpSp>
          <p:nvGrpSpPr>
            <p:cNvPr id="8213" name="Group 40"/>
            <p:cNvGrpSpPr>
              <a:grpSpLocks/>
            </p:cNvGrpSpPr>
            <p:nvPr/>
          </p:nvGrpSpPr>
          <p:grpSpPr bwMode="auto">
            <a:xfrm>
              <a:off x="1257301" y="139849"/>
              <a:ext cx="6629402" cy="6603853"/>
              <a:chOff x="1918996" y="353129"/>
              <a:chExt cx="6096000" cy="6072507"/>
            </a:xfrm>
          </p:grpSpPr>
          <p:pic>
            <p:nvPicPr>
              <p:cNvPr id="42" name="Picture 41"/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86" b="-1"/>
              <a:stretch/>
            </p:blipFill>
            <p:spPr>
              <a:xfrm>
                <a:off x="1918996" y="353129"/>
                <a:ext cx="6096000" cy="6072507"/>
              </a:xfrm>
              <a:prstGeom prst="ellipse">
                <a:avLst/>
              </a:prstGeom>
            </p:spPr>
          </p:pic>
          <p:sp>
            <p:nvSpPr>
              <p:cNvPr id="43" name="TextBox 42"/>
              <p:cNvSpPr txBox="1"/>
              <p:nvPr/>
            </p:nvSpPr>
            <p:spPr>
              <a:xfrm rot="848429">
                <a:off x="5273169" y="969304"/>
                <a:ext cx="549284" cy="49593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defTabSz="1088639">
                  <a:lnSpc>
                    <a:spcPct val="80000"/>
                  </a:lnSpc>
                  <a:defRPr/>
                </a:pPr>
                <a:r>
                  <a:rPr lang="en-US" sz="1500" b="1" dirty="0">
                    <a:ln w="12700">
                      <a:solidFill>
                        <a:prstClr val="white"/>
                      </a:solidFill>
                    </a:ln>
                    <a:solidFill>
                      <a:prstClr val="black"/>
                    </a:solidFill>
                    <a:latin typeface="iCielBC Cartel Deux Alt" pitchFamily="50" charset="0"/>
                    <a:cs typeface="Calibri" panose="020F0502020204030204" pitchFamily="34" charset="0"/>
                  </a:rPr>
                  <a:t>1</a:t>
                </a:r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 rot="1895398">
                <a:off x="5801734" y="1174038"/>
                <a:ext cx="549284" cy="49593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defTabSz="1088639">
                  <a:lnSpc>
                    <a:spcPct val="80000"/>
                  </a:lnSpc>
                  <a:defRPr/>
                </a:pPr>
                <a:r>
                  <a:rPr lang="en-US" sz="1500" b="1" dirty="0">
                    <a:ln w="12700">
                      <a:solidFill>
                        <a:prstClr val="white"/>
                      </a:solidFill>
                    </a:ln>
                    <a:solidFill>
                      <a:prstClr val="black"/>
                    </a:solidFill>
                    <a:latin typeface="iCielBC Cartel Deux Alt" pitchFamily="50" charset="0"/>
                    <a:cs typeface="Calibri" panose="020F0502020204030204" pitchFamily="34" charset="0"/>
                  </a:rPr>
                  <a:t>3</a:t>
                </a:r>
              </a:p>
            </p:txBody>
          </p:sp>
          <p:sp>
            <p:nvSpPr>
              <p:cNvPr id="45" name="TextBox 44"/>
              <p:cNvSpPr txBox="1"/>
              <p:nvPr/>
            </p:nvSpPr>
            <p:spPr>
              <a:xfrm rot="3668299">
                <a:off x="6612574" y="2012490"/>
                <a:ext cx="549284" cy="49593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defTabSz="1088639">
                  <a:lnSpc>
                    <a:spcPct val="80000"/>
                  </a:lnSpc>
                  <a:defRPr/>
                </a:pPr>
                <a:r>
                  <a:rPr lang="en-US" sz="1500" b="1" dirty="0">
                    <a:ln w="12700">
                      <a:solidFill>
                        <a:prstClr val="white"/>
                      </a:solidFill>
                    </a:ln>
                    <a:solidFill>
                      <a:prstClr val="black"/>
                    </a:solidFill>
                    <a:latin typeface="iCielBC Cartel Deux Alt" pitchFamily="50" charset="0"/>
                    <a:cs typeface="Calibri" panose="020F0502020204030204" pitchFamily="34" charset="0"/>
                  </a:rPr>
                  <a:t>7</a:t>
                </a:r>
              </a:p>
            </p:txBody>
          </p:sp>
          <p:sp>
            <p:nvSpPr>
              <p:cNvPr id="46" name="TextBox 45"/>
              <p:cNvSpPr txBox="1"/>
              <p:nvPr/>
            </p:nvSpPr>
            <p:spPr>
              <a:xfrm rot="4527649">
                <a:off x="6859373" y="2558319"/>
                <a:ext cx="549284" cy="49593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defTabSz="1088639">
                  <a:lnSpc>
                    <a:spcPct val="80000"/>
                  </a:lnSpc>
                  <a:defRPr/>
                </a:pPr>
                <a:r>
                  <a:rPr lang="en-US" sz="1500" b="1" dirty="0">
                    <a:ln w="12700">
                      <a:solidFill>
                        <a:prstClr val="white"/>
                      </a:solidFill>
                    </a:ln>
                    <a:solidFill>
                      <a:prstClr val="black"/>
                    </a:solidFill>
                    <a:latin typeface="iCielBC Cartel Deux Alt" pitchFamily="50" charset="0"/>
                    <a:cs typeface="Calibri" panose="020F0502020204030204" pitchFamily="34" charset="0"/>
                  </a:rPr>
                  <a:t>9</a:t>
                </a:r>
              </a:p>
            </p:txBody>
          </p:sp>
          <p:sp>
            <p:nvSpPr>
              <p:cNvPr id="47" name="TextBox 46"/>
              <p:cNvSpPr txBox="1"/>
              <p:nvPr/>
            </p:nvSpPr>
            <p:spPr>
              <a:xfrm>
                <a:off x="4712938" y="483956"/>
                <a:ext cx="549284" cy="82113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defTabSz="1088639">
                  <a:lnSpc>
                    <a:spcPct val="80000"/>
                  </a:lnSpc>
                  <a:defRPr/>
                </a:pPr>
                <a:r>
                  <a:rPr lang="en-US" sz="1500" b="1" dirty="0">
                    <a:ln w="12700">
                      <a:solidFill>
                        <a:prstClr val="white"/>
                      </a:solidFill>
                    </a:ln>
                    <a:solidFill>
                      <a:prstClr val="black"/>
                    </a:solidFill>
                    <a:latin typeface="iCielBC Cartel Deux Alt" pitchFamily="50" charset="0"/>
                    <a:cs typeface="Calibri" panose="020F0502020204030204" pitchFamily="34" charset="0"/>
                  </a:rPr>
                  <a:t>41</a:t>
                </a:r>
              </a:p>
            </p:txBody>
          </p:sp>
          <p:sp>
            <p:nvSpPr>
              <p:cNvPr id="48" name="TextBox 47"/>
              <p:cNvSpPr txBox="1"/>
              <p:nvPr/>
            </p:nvSpPr>
            <p:spPr>
              <a:xfrm rot="19800000">
                <a:off x="3626964" y="959851"/>
                <a:ext cx="489406" cy="82113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defTabSz="1088639">
                  <a:lnSpc>
                    <a:spcPct val="80000"/>
                  </a:lnSpc>
                  <a:defRPr/>
                </a:pPr>
                <a:r>
                  <a:rPr lang="en-US" sz="1500" b="1" dirty="0">
                    <a:ln w="12700">
                      <a:solidFill>
                        <a:prstClr val="white"/>
                      </a:solidFill>
                    </a:ln>
                    <a:solidFill>
                      <a:prstClr val="black"/>
                    </a:solidFill>
                    <a:latin typeface="iCielBC Cartel Deux Alt" pitchFamily="50" charset="0"/>
                    <a:cs typeface="Calibri" panose="020F0502020204030204" pitchFamily="34" charset="0"/>
                  </a:rPr>
                  <a:t>37</a:t>
                </a:r>
              </a:p>
            </p:txBody>
          </p:sp>
          <p:sp>
            <p:nvSpPr>
              <p:cNvPr id="49" name="TextBox 48"/>
              <p:cNvSpPr txBox="1"/>
              <p:nvPr/>
            </p:nvSpPr>
            <p:spPr>
              <a:xfrm rot="18891506">
                <a:off x="3130906" y="1363664"/>
                <a:ext cx="549284" cy="82113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defTabSz="1088639">
                  <a:lnSpc>
                    <a:spcPct val="80000"/>
                  </a:lnSpc>
                  <a:defRPr/>
                </a:pPr>
                <a:r>
                  <a:rPr lang="en-US" sz="1500" b="1" dirty="0">
                    <a:ln w="12700">
                      <a:solidFill>
                        <a:prstClr val="white"/>
                      </a:solidFill>
                    </a:ln>
                    <a:solidFill>
                      <a:prstClr val="black"/>
                    </a:solidFill>
                    <a:latin typeface="iCielBC Cartel Deux Alt" pitchFamily="50" charset="0"/>
                    <a:cs typeface="Calibri" panose="020F0502020204030204" pitchFamily="34" charset="0"/>
                  </a:rPr>
                  <a:t>35</a:t>
                </a:r>
              </a:p>
            </p:txBody>
          </p:sp>
          <p:sp>
            <p:nvSpPr>
              <p:cNvPr id="50" name="TextBox 49"/>
              <p:cNvSpPr txBox="1"/>
              <p:nvPr/>
            </p:nvSpPr>
            <p:spPr>
              <a:xfrm rot="1886544">
                <a:off x="2331725" y="2156398"/>
                <a:ext cx="1892647" cy="49593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defTabSz="1088639">
                  <a:lnSpc>
                    <a:spcPct val="80000"/>
                  </a:lnSpc>
                  <a:defRPr/>
                </a:pPr>
                <a:r>
                  <a:rPr lang="en-US" sz="1500" b="1" dirty="0">
                    <a:ln w="12700">
                      <a:noFill/>
                    </a:ln>
                    <a:solidFill>
                      <a:prstClr val="white"/>
                    </a:solidFill>
                    <a:latin typeface="iCielBC Cartel Deux Alt" pitchFamily="50" charset="0"/>
                    <a:cs typeface="Calibri" panose="020F0502020204030204" pitchFamily="34" charset="0"/>
                  </a:rPr>
                  <a:t>33</a:t>
                </a:r>
              </a:p>
            </p:txBody>
          </p:sp>
          <p:sp>
            <p:nvSpPr>
              <p:cNvPr id="51" name="TextBox 50"/>
              <p:cNvSpPr txBox="1"/>
              <p:nvPr/>
            </p:nvSpPr>
            <p:spPr>
              <a:xfrm rot="16974449">
                <a:off x="2518773" y="2369039"/>
                <a:ext cx="549284" cy="82113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defTabSz="1088639">
                  <a:lnSpc>
                    <a:spcPct val="80000"/>
                  </a:lnSpc>
                  <a:defRPr/>
                </a:pPr>
                <a:r>
                  <a:rPr lang="en-US" sz="1500" b="1" dirty="0">
                    <a:ln w="12700">
                      <a:solidFill>
                        <a:prstClr val="white"/>
                      </a:solidFill>
                    </a:ln>
                    <a:solidFill>
                      <a:prstClr val="black"/>
                    </a:solidFill>
                    <a:latin typeface="iCielBC Cartel Deux Alt" pitchFamily="50" charset="0"/>
                    <a:cs typeface="Calibri" panose="020F0502020204030204" pitchFamily="34" charset="0"/>
                  </a:rPr>
                  <a:t>31</a:t>
                </a:r>
              </a:p>
            </p:txBody>
          </p:sp>
          <p:sp>
            <p:nvSpPr>
              <p:cNvPr id="52" name="TextBox 51"/>
              <p:cNvSpPr txBox="1"/>
              <p:nvPr/>
            </p:nvSpPr>
            <p:spPr>
              <a:xfrm rot="16200000">
                <a:off x="2426919" y="2948505"/>
                <a:ext cx="549284" cy="82113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defTabSz="1088639">
                  <a:lnSpc>
                    <a:spcPct val="80000"/>
                  </a:lnSpc>
                  <a:defRPr/>
                </a:pPr>
                <a:r>
                  <a:rPr lang="en-US" sz="1500" b="1" dirty="0">
                    <a:ln w="12700">
                      <a:solidFill>
                        <a:prstClr val="white"/>
                      </a:solidFill>
                    </a:ln>
                    <a:solidFill>
                      <a:prstClr val="black"/>
                    </a:solidFill>
                    <a:latin typeface="iCielBC Cartel Deux Alt" pitchFamily="50" charset="0"/>
                    <a:cs typeface="Calibri" panose="020F0502020204030204" pitchFamily="34" charset="0"/>
                  </a:rPr>
                  <a:t>29</a:t>
                </a:r>
              </a:p>
            </p:txBody>
          </p:sp>
          <p:sp>
            <p:nvSpPr>
              <p:cNvPr id="53" name="TextBox 52"/>
              <p:cNvSpPr txBox="1"/>
              <p:nvPr/>
            </p:nvSpPr>
            <p:spPr>
              <a:xfrm rot="5400000">
                <a:off x="6950156" y="2956337"/>
                <a:ext cx="549284" cy="82113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defTabSz="1088639">
                  <a:lnSpc>
                    <a:spcPct val="80000"/>
                  </a:lnSpc>
                  <a:defRPr/>
                </a:pPr>
                <a:r>
                  <a:rPr lang="en-US" sz="1500" b="1" dirty="0">
                    <a:ln w="12700">
                      <a:solidFill>
                        <a:prstClr val="white"/>
                      </a:solidFill>
                    </a:ln>
                    <a:solidFill>
                      <a:prstClr val="black"/>
                    </a:solidFill>
                    <a:latin typeface="iCielBC Cartel Deux Alt" pitchFamily="50" charset="0"/>
                    <a:cs typeface="Calibri" panose="020F0502020204030204" pitchFamily="34" charset="0"/>
                  </a:rPr>
                  <a:t>11</a:t>
                </a:r>
              </a:p>
            </p:txBody>
          </p:sp>
          <p:sp>
            <p:nvSpPr>
              <p:cNvPr id="54" name="TextBox 53"/>
              <p:cNvSpPr txBox="1"/>
              <p:nvPr/>
            </p:nvSpPr>
            <p:spPr>
              <a:xfrm rot="20751571" flipV="1">
                <a:off x="5318018" y="5147530"/>
                <a:ext cx="549284" cy="82113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defTabSz="1088639">
                  <a:lnSpc>
                    <a:spcPct val="80000"/>
                  </a:lnSpc>
                  <a:defRPr/>
                </a:pPr>
                <a:r>
                  <a:rPr lang="en-US" sz="1500" b="1" dirty="0">
                    <a:ln w="12700">
                      <a:solidFill>
                        <a:prstClr val="white"/>
                      </a:solidFill>
                    </a:ln>
                    <a:solidFill>
                      <a:prstClr val="black"/>
                    </a:solidFill>
                    <a:latin typeface="iCielBC Cartel Deux Alt" pitchFamily="50" charset="0"/>
                    <a:cs typeface="Calibri" panose="020F0502020204030204" pitchFamily="34" charset="0"/>
                  </a:rPr>
                  <a:t>19</a:t>
                </a:r>
              </a:p>
            </p:txBody>
          </p:sp>
          <p:sp>
            <p:nvSpPr>
              <p:cNvPr id="55" name="TextBox 54"/>
              <p:cNvSpPr txBox="1"/>
              <p:nvPr/>
            </p:nvSpPr>
            <p:spPr>
              <a:xfrm rot="18910803" flipV="1">
                <a:off x="6244704" y="4533937"/>
                <a:ext cx="549284" cy="82113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defTabSz="1088639">
                  <a:lnSpc>
                    <a:spcPct val="80000"/>
                  </a:lnSpc>
                  <a:defRPr/>
                </a:pPr>
                <a:r>
                  <a:rPr lang="en-US" sz="1500" b="1" dirty="0">
                    <a:ln w="12700">
                      <a:solidFill>
                        <a:prstClr val="white"/>
                      </a:solidFill>
                    </a:ln>
                    <a:solidFill>
                      <a:prstClr val="black"/>
                    </a:solidFill>
                    <a:latin typeface="iCielBC Cartel Deux Alt" pitchFamily="50" charset="0"/>
                    <a:cs typeface="Calibri" panose="020F0502020204030204" pitchFamily="34" charset="0"/>
                  </a:rPr>
                  <a:t>15</a:t>
                </a:r>
              </a:p>
            </p:txBody>
          </p:sp>
          <p:sp>
            <p:nvSpPr>
              <p:cNvPr id="56" name="TextBox 55"/>
              <p:cNvSpPr txBox="1"/>
              <p:nvPr/>
            </p:nvSpPr>
            <p:spPr>
              <a:xfrm rot="18067003" flipV="1">
                <a:off x="6633641" y="4092665"/>
                <a:ext cx="549284" cy="82113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defTabSz="1088639">
                  <a:lnSpc>
                    <a:spcPct val="80000"/>
                  </a:lnSpc>
                  <a:defRPr/>
                </a:pPr>
                <a:r>
                  <a:rPr lang="en-US" sz="1500" b="1" dirty="0">
                    <a:ln w="12700">
                      <a:solidFill>
                        <a:prstClr val="white"/>
                      </a:solidFill>
                    </a:ln>
                    <a:solidFill>
                      <a:prstClr val="black"/>
                    </a:solidFill>
                    <a:latin typeface="iCielBC Cartel Deux Alt" pitchFamily="50" charset="0"/>
                    <a:cs typeface="Calibri" panose="020F0502020204030204" pitchFamily="34" charset="0"/>
                  </a:rPr>
                  <a:t>13</a:t>
                </a:r>
              </a:p>
            </p:txBody>
          </p:sp>
          <p:sp>
            <p:nvSpPr>
              <p:cNvPr id="57" name="TextBox 56"/>
              <p:cNvSpPr txBox="1"/>
              <p:nvPr/>
            </p:nvSpPr>
            <p:spPr>
              <a:xfrm flipV="1">
                <a:off x="4688873" y="4975985"/>
                <a:ext cx="549284" cy="82113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defTabSz="1088639">
                  <a:lnSpc>
                    <a:spcPct val="80000"/>
                  </a:lnSpc>
                  <a:defRPr/>
                </a:pPr>
                <a:r>
                  <a:rPr lang="en-US" sz="1500" b="1" dirty="0">
                    <a:ln w="12700">
                      <a:solidFill>
                        <a:prstClr val="white"/>
                      </a:solidFill>
                    </a:ln>
                    <a:solidFill>
                      <a:prstClr val="black"/>
                    </a:solidFill>
                    <a:latin typeface="iCielBC Cartel Deux Alt" pitchFamily="50" charset="0"/>
                    <a:cs typeface="Calibri" panose="020F0502020204030204" pitchFamily="34" charset="0"/>
                  </a:rPr>
                  <a:t>02</a:t>
                </a:r>
              </a:p>
            </p:txBody>
          </p:sp>
          <p:sp>
            <p:nvSpPr>
              <p:cNvPr id="58" name="TextBox 57"/>
              <p:cNvSpPr txBox="1"/>
              <p:nvPr/>
            </p:nvSpPr>
            <p:spPr>
              <a:xfrm rot="980006" flipV="1">
                <a:off x="4130063" y="5110456"/>
                <a:ext cx="549284" cy="82113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defTabSz="1088639">
                  <a:lnSpc>
                    <a:spcPct val="80000"/>
                  </a:lnSpc>
                  <a:defRPr/>
                </a:pPr>
                <a:r>
                  <a:rPr lang="en-US" sz="1500" b="1" dirty="0">
                    <a:ln w="12700">
                      <a:solidFill>
                        <a:prstClr val="white"/>
                      </a:solidFill>
                    </a:ln>
                    <a:solidFill>
                      <a:prstClr val="black"/>
                    </a:solidFill>
                    <a:latin typeface="iCielBC Cartel Deux Alt" pitchFamily="50" charset="0"/>
                    <a:cs typeface="Calibri" panose="020F0502020204030204" pitchFamily="34" charset="0"/>
                  </a:rPr>
                  <a:t>30</a:t>
                </a:r>
              </a:p>
            </p:txBody>
          </p:sp>
          <p:sp>
            <p:nvSpPr>
              <p:cNvPr id="59" name="TextBox 58"/>
              <p:cNvSpPr txBox="1"/>
              <p:nvPr/>
            </p:nvSpPr>
            <p:spPr>
              <a:xfrm rot="1823155" flipV="1">
                <a:off x="3586265" y="4866009"/>
                <a:ext cx="549284" cy="82113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defTabSz="1088639">
                  <a:lnSpc>
                    <a:spcPct val="80000"/>
                  </a:lnSpc>
                  <a:defRPr/>
                </a:pPr>
                <a:r>
                  <a:rPr lang="en-US" sz="1500" b="1" dirty="0">
                    <a:ln w="12700">
                      <a:solidFill>
                        <a:prstClr val="white"/>
                      </a:solidFill>
                    </a:ln>
                    <a:solidFill>
                      <a:prstClr val="black"/>
                    </a:solidFill>
                    <a:latin typeface="iCielBC Cartel Deux Alt" pitchFamily="50" charset="0"/>
                    <a:cs typeface="Calibri" panose="020F0502020204030204" pitchFamily="34" charset="0"/>
                  </a:rPr>
                  <a:t>21</a:t>
                </a:r>
              </a:p>
            </p:txBody>
          </p:sp>
          <p:sp>
            <p:nvSpPr>
              <p:cNvPr id="60" name="TextBox 59"/>
              <p:cNvSpPr txBox="1"/>
              <p:nvPr/>
            </p:nvSpPr>
            <p:spPr>
              <a:xfrm rot="3694393" flipV="1">
                <a:off x="2741686" y="4067195"/>
                <a:ext cx="549284" cy="82113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defTabSz="1088639">
                  <a:lnSpc>
                    <a:spcPct val="80000"/>
                  </a:lnSpc>
                  <a:defRPr/>
                </a:pPr>
                <a:r>
                  <a:rPr lang="en-US" sz="1500" b="1" dirty="0">
                    <a:ln w="12700">
                      <a:solidFill>
                        <a:prstClr val="white"/>
                      </a:solidFill>
                    </a:ln>
                    <a:solidFill>
                      <a:prstClr val="black"/>
                    </a:solidFill>
                    <a:latin typeface="iCielBC Cartel Deux Alt" pitchFamily="50" charset="0"/>
                    <a:cs typeface="Calibri" panose="020F0502020204030204" pitchFamily="34" charset="0"/>
                  </a:rPr>
                  <a:t>25</a:t>
                </a:r>
              </a:p>
            </p:txBody>
          </p:sp>
          <p:sp>
            <p:nvSpPr>
              <p:cNvPr id="61" name="TextBox 60"/>
              <p:cNvSpPr txBox="1"/>
              <p:nvPr/>
            </p:nvSpPr>
            <p:spPr>
              <a:xfrm rot="4625551" flipV="1">
                <a:off x="2538442" y="3553845"/>
                <a:ext cx="549284" cy="82113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defTabSz="1088639">
                  <a:lnSpc>
                    <a:spcPct val="80000"/>
                  </a:lnSpc>
                  <a:defRPr/>
                </a:pPr>
                <a:r>
                  <a:rPr lang="en-US" sz="1500" b="1" dirty="0">
                    <a:ln w="12700">
                      <a:solidFill>
                        <a:prstClr val="white"/>
                      </a:solidFill>
                    </a:ln>
                    <a:solidFill>
                      <a:prstClr val="black"/>
                    </a:solidFill>
                    <a:latin typeface="iCielBC Cartel Deux Alt" pitchFamily="50" charset="0"/>
                    <a:cs typeface="Calibri" panose="020F0502020204030204" pitchFamily="34" charset="0"/>
                  </a:rPr>
                  <a:t>27</a:t>
                </a:r>
              </a:p>
            </p:txBody>
          </p:sp>
          <p:sp>
            <p:nvSpPr>
              <p:cNvPr id="62" name="TextBox 61"/>
              <p:cNvSpPr txBox="1"/>
              <p:nvPr/>
            </p:nvSpPr>
            <p:spPr>
              <a:xfrm rot="8193340">
                <a:off x="5429287" y="1766409"/>
                <a:ext cx="1873075" cy="49593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defTabSz="1088639">
                  <a:lnSpc>
                    <a:spcPct val="80000"/>
                  </a:lnSpc>
                  <a:defRPr/>
                </a:pPr>
                <a:r>
                  <a:rPr lang="en-US" sz="1500" b="1" dirty="0">
                    <a:ln w="12700">
                      <a:noFill/>
                    </a:ln>
                    <a:solidFill>
                      <a:prstClr val="white"/>
                    </a:solidFill>
                    <a:latin typeface="iCielBC Cartel Deux Alt" pitchFamily="50" charset="0"/>
                    <a:cs typeface="Calibri" panose="020F0502020204030204" pitchFamily="34" charset="0"/>
                  </a:rPr>
                  <a:t>5</a:t>
                </a:r>
              </a:p>
            </p:txBody>
          </p:sp>
          <p:sp>
            <p:nvSpPr>
              <p:cNvPr id="63" name="TextBox 62"/>
              <p:cNvSpPr txBox="1"/>
              <p:nvPr/>
            </p:nvSpPr>
            <p:spPr>
              <a:xfrm rot="4526457">
                <a:off x="3519870" y="1231044"/>
                <a:ext cx="1892645" cy="49593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defTabSz="1088639">
                  <a:lnSpc>
                    <a:spcPct val="80000"/>
                  </a:lnSpc>
                  <a:defRPr/>
                </a:pPr>
                <a:r>
                  <a:rPr lang="en-US" sz="1500" b="1" dirty="0">
                    <a:ln w="12700">
                      <a:noFill/>
                    </a:ln>
                    <a:solidFill>
                      <a:prstClr val="white"/>
                    </a:solidFill>
                    <a:latin typeface="iCielBC Cartel Deux Alt" pitchFamily="50" charset="0"/>
                    <a:cs typeface="Calibri" panose="020F0502020204030204" pitchFamily="34" charset="0"/>
                  </a:rPr>
                  <a:t>39</a:t>
                </a:r>
              </a:p>
            </p:txBody>
          </p:sp>
          <p:sp>
            <p:nvSpPr>
              <p:cNvPr id="64" name="TextBox 63"/>
              <p:cNvSpPr txBox="1"/>
              <p:nvPr/>
            </p:nvSpPr>
            <p:spPr>
              <a:xfrm rot="14449452">
                <a:off x="4977795" y="4798274"/>
                <a:ext cx="1892645" cy="49593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defTabSz="1088639">
                  <a:lnSpc>
                    <a:spcPct val="80000"/>
                  </a:lnSpc>
                  <a:defRPr/>
                </a:pPr>
                <a:r>
                  <a:rPr lang="en-US" sz="1500" b="1" dirty="0">
                    <a:ln w="12700">
                      <a:noFill/>
                    </a:ln>
                    <a:solidFill>
                      <a:prstClr val="white"/>
                    </a:solidFill>
                    <a:latin typeface="iCielBC Cartel Deux Alt" pitchFamily="50" charset="0"/>
                    <a:cs typeface="Calibri" panose="020F0502020204030204" pitchFamily="34" charset="0"/>
                  </a:rPr>
                  <a:t>17</a:t>
                </a:r>
              </a:p>
            </p:txBody>
          </p:sp>
          <p:sp>
            <p:nvSpPr>
              <p:cNvPr id="65" name="TextBox 64"/>
              <p:cNvSpPr txBox="1"/>
              <p:nvPr/>
            </p:nvSpPr>
            <p:spPr>
              <a:xfrm rot="11669651">
                <a:off x="5647349" y="3615721"/>
                <a:ext cx="2141456" cy="49593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defTabSz="1088639">
                  <a:lnSpc>
                    <a:spcPct val="80000"/>
                  </a:lnSpc>
                  <a:defRPr/>
                </a:pPr>
                <a:r>
                  <a:rPr lang="en-US" sz="1500" b="1" dirty="0">
                    <a:ln w="12700">
                      <a:noFill/>
                    </a:ln>
                    <a:solidFill>
                      <a:prstClr val="white"/>
                    </a:solidFill>
                    <a:latin typeface="iCielBC Cartel Deux Alt" pitchFamily="50" charset="0"/>
                    <a:cs typeface="Calibri" panose="020F0502020204030204" pitchFamily="34" charset="0"/>
                  </a:rPr>
                  <a:t>12</a:t>
                </a:r>
              </a:p>
            </p:txBody>
          </p:sp>
          <p:sp>
            <p:nvSpPr>
              <p:cNvPr id="66" name="TextBox 65"/>
              <p:cNvSpPr txBox="1"/>
              <p:nvPr/>
            </p:nvSpPr>
            <p:spPr>
              <a:xfrm rot="18889813">
                <a:off x="2721715" y="4654298"/>
                <a:ext cx="1397817" cy="49593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defTabSz="1088639">
                  <a:lnSpc>
                    <a:spcPct val="80000"/>
                  </a:lnSpc>
                  <a:defRPr/>
                </a:pPr>
                <a:r>
                  <a:rPr lang="vi-VN" sz="1500" b="1" dirty="0">
                    <a:ln w="12700">
                      <a:noFill/>
                    </a:ln>
                    <a:solidFill>
                      <a:prstClr val="white"/>
                    </a:solidFill>
                    <a:latin typeface="iCielBC Cartel Deux Alt" pitchFamily="50" charset="0"/>
                    <a:cs typeface="Calibri" panose="020F0502020204030204" pitchFamily="34" charset="0"/>
                  </a:rPr>
                  <a:t> </a:t>
                </a:r>
                <a:r>
                  <a:rPr lang="en-US" sz="1500" b="1" dirty="0">
                    <a:ln w="12700">
                      <a:noFill/>
                    </a:ln>
                    <a:solidFill>
                      <a:prstClr val="white"/>
                    </a:solidFill>
                    <a:latin typeface="iCielBC Cartel Deux Alt" pitchFamily="50" charset="0"/>
                    <a:cs typeface="Calibri" panose="020F0502020204030204" pitchFamily="34" charset="0"/>
                  </a:rPr>
                  <a:t>23</a:t>
                </a:r>
              </a:p>
            </p:txBody>
          </p:sp>
        </p:grpSp>
      </p:grpSp>
      <p:grpSp>
        <p:nvGrpSpPr>
          <p:cNvPr id="8205" name="Group 2"/>
          <p:cNvGrpSpPr>
            <a:grpSpLocks/>
          </p:cNvGrpSpPr>
          <p:nvPr/>
        </p:nvGrpSpPr>
        <p:grpSpPr bwMode="auto">
          <a:xfrm>
            <a:off x="7462838" y="4208464"/>
            <a:ext cx="1014412" cy="528637"/>
            <a:chOff x="7239000" y="4953000"/>
            <a:chExt cx="1804793" cy="938784"/>
          </a:xfrm>
        </p:grpSpPr>
        <p:sp>
          <p:nvSpPr>
            <p:cNvPr id="3077" name="AutoShape 5"/>
            <p:cNvSpPr>
              <a:spLocks noChangeArrowheads="1"/>
            </p:cNvSpPr>
            <p:nvPr/>
          </p:nvSpPr>
          <p:spPr bwMode="auto">
            <a:xfrm rot="17972585">
              <a:off x="7493620" y="4698380"/>
              <a:ext cx="456706" cy="965946"/>
            </a:xfrm>
            <a:prstGeom prst="flowChartExtract">
              <a:avLst/>
            </a:prstGeom>
            <a:gradFill rotWithShape="1">
              <a:gsLst>
                <a:gs pos="0">
                  <a:srgbClr val="6A570A"/>
                </a:gs>
                <a:gs pos="50000">
                  <a:srgbClr val="E4BD16"/>
                </a:gs>
                <a:gs pos="100000">
                  <a:srgbClr val="6A570A"/>
                </a:gs>
              </a:gsLst>
              <a:lin ang="0" scaled="1"/>
            </a:gradFill>
            <a:ln w="25400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088639">
                <a:spcBef>
                  <a:spcPct val="0"/>
                </a:spcBef>
                <a:buNone/>
                <a:defRPr/>
              </a:pPr>
              <a:endParaRPr lang="en-US" altLang="en-US" sz="1500">
                <a:solidFill>
                  <a:prstClr val="black"/>
                </a:solidFill>
              </a:endParaRPr>
            </a:p>
          </p:txBody>
        </p:sp>
        <p:sp>
          <p:nvSpPr>
            <p:cNvPr id="7" name="AutoShape 5"/>
            <p:cNvSpPr>
              <a:spLocks noChangeArrowheads="1"/>
            </p:cNvSpPr>
            <p:nvPr/>
          </p:nvSpPr>
          <p:spPr bwMode="auto">
            <a:xfrm rot="17972585" flipH="1" flipV="1">
              <a:off x="8332467" y="5180458"/>
              <a:ext cx="456706" cy="965946"/>
            </a:xfrm>
            <a:prstGeom prst="flowChartExtract">
              <a:avLst/>
            </a:prstGeom>
            <a:solidFill>
              <a:schemeClr val="accent1">
                <a:alpha val="0"/>
              </a:schemeClr>
            </a:solidFill>
            <a:ln w="25400">
              <a:noFill/>
              <a:miter lim="800000"/>
              <a:headEnd/>
              <a:tailEnd/>
            </a:ln>
            <a:effectLst/>
          </p:spPr>
          <p:txBody>
            <a:bodyPr vert="eaVert"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088639">
                <a:spcBef>
                  <a:spcPct val="0"/>
                </a:spcBef>
                <a:buNone/>
                <a:defRPr/>
              </a:pPr>
              <a:endParaRPr lang="en-US" altLang="en-US" sz="1500">
                <a:solidFill>
                  <a:prstClr val="black"/>
                </a:solidFill>
              </a:endParaRPr>
            </a:p>
          </p:txBody>
        </p:sp>
      </p:grpSp>
      <p:sp>
        <p:nvSpPr>
          <p:cNvPr id="2" name="Rectangle 1"/>
          <p:cNvSpPr/>
          <p:nvPr/>
        </p:nvSpPr>
        <p:spPr>
          <a:xfrm>
            <a:off x="12552363" y="1708150"/>
            <a:ext cx="633412" cy="4524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88639">
              <a:defRPr/>
            </a:pPr>
            <a:endParaRPr lang="en-US" sz="15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67" name="Rectangle 66"/>
          <p:cNvSpPr/>
          <p:nvPr/>
        </p:nvSpPr>
        <p:spPr>
          <a:xfrm>
            <a:off x="12552363" y="2522539"/>
            <a:ext cx="633412" cy="4540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88639">
              <a:defRPr/>
            </a:pPr>
            <a:endParaRPr lang="en-US" sz="15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12552363" y="3227389"/>
            <a:ext cx="633412" cy="4524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88639">
              <a:defRPr/>
            </a:pPr>
            <a:endParaRPr lang="en-US" sz="150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4" name="audio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0488" y="7218363"/>
            <a:ext cx="3429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62232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43200000">
                                      <p:cBhvr>
                                        <p:cTn id="8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75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375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8" presetClass="emp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5" dur="34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28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 animBg="1"/>
      <p:bldP spid="67" grpId="0" animBg="1"/>
      <p:bldP spid="68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 noChangeArrowheads="1"/>
          </p:cNvSpPr>
          <p:nvPr>
            <p:ph type="title"/>
          </p:nvPr>
        </p:nvSpPr>
        <p:spPr>
          <a:xfrm>
            <a:off x="14021557" y="549277"/>
            <a:ext cx="2436886" cy="553998"/>
          </a:xfrm>
          <a:noFill/>
        </p:spPr>
        <p:txBody>
          <a:bodyPr wrap="none">
            <a:spAutoFit/>
          </a:bodyPr>
          <a:lstStyle/>
          <a:p>
            <a:pPr eaLnBrk="1" hangingPunct="1"/>
            <a:r>
              <a:rPr lang="en-US" altLang="en-US" sz="3000" b="1">
                <a:solidFill>
                  <a:srgbClr val="FF0000"/>
                </a:solidFill>
                <a:latin typeface="Arial" panose="020B0604020202020204" pitchFamily="34" charset="0"/>
              </a:rPr>
              <a:t>KHỞI ĐỘNG</a:t>
            </a:r>
          </a:p>
        </p:txBody>
      </p:sp>
      <p:sp>
        <p:nvSpPr>
          <p:cNvPr id="18" name="Oval 17"/>
          <p:cNvSpPr/>
          <p:nvPr/>
        </p:nvSpPr>
        <p:spPr>
          <a:xfrm>
            <a:off x="2286000" y="4541838"/>
            <a:ext cx="533400" cy="5334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88639">
              <a:defRPr/>
            </a:pPr>
            <a:endParaRPr lang="en-US" sz="430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438401" y="1692276"/>
            <a:ext cx="8048625" cy="3382963"/>
          </a:xfrm>
        </p:spPr>
      </p:pic>
      <p:sp>
        <p:nvSpPr>
          <p:cNvPr id="6" name="Title 4"/>
          <p:cNvSpPr txBox="1">
            <a:spLocks noChangeArrowheads="1"/>
          </p:cNvSpPr>
          <p:nvPr/>
        </p:nvSpPr>
        <p:spPr>
          <a:xfrm>
            <a:off x="4914900" y="1057108"/>
            <a:ext cx="19431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algn="ctr" defTabSz="2177060" rtl="0" eaLnBrk="1" latinLnBrk="0" hangingPunct="1">
              <a:spcBef>
                <a:spcPct val="0"/>
              </a:spcBef>
              <a:buNone/>
              <a:defRPr sz="1049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088530"/>
            <a:r>
              <a:rPr lang="en-US" altLang="en-US" sz="2000" b="1" dirty="0">
                <a:solidFill>
                  <a:srgbClr val="FF0000"/>
                </a:solidFill>
                <a:latin typeface="Cambria" panose="02040503050406030204" pitchFamily="18" charset="0"/>
              </a:rPr>
              <a:t>KHỞI ĐỘNG</a:t>
            </a:r>
          </a:p>
        </p:txBody>
      </p:sp>
    </p:spTree>
    <p:extLst>
      <p:ext uri="{BB962C8B-B14F-4D97-AF65-F5344CB8AC3E}">
        <p14:creationId xmlns:p14="http://schemas.microsoft.com/office/powerpoint/2010/main" val="1886035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8" grpId="0" animBg="1"/>
      <p:bldP spid="6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8355608" y="5424263"/>
            <a:ext cx="828995" cy="286079"/>
          </a:xfrm>
          <a:prstGeom prst="roundRect">
            <a:avLst/>
          </a:prstGeom>
          <a:solidFill>
            <a:srgbClr val="FF5314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anchor="ctr"/>
          <a:lstStyle/>
          <a:p>
            <a:pPr algn="ctr" defTabSz="1088639">
              <a:defRPr/>
            </a:pPr>
            <a:r>
              <a:rPr lang="en-US" altLang="en-US" sz="15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/>
              </a:rPr>
              <a:t>Ô </a:t>
            </a:r>
            <a:r>
              <a:rPr lang="en-US" altLang="en-US" sz="1500" b="1" dirty="0" err="1"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/>
                <a:hlinkClick r:id="rId5" action="ppaction://hlinksldjump"/>
              </a:rPr>
              <a:t>chữ</a:t>
            </a:r>
            <a:endParaRPr lang="en-US" altLang="en-US" sz="1500" b="1" dirty="0"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/>
            </a:endParaRPr>
          </a:p>
        </p:txBody>
      </p:sp>
      <p:sp>
        <p:nvSpPr>
          <p:cNvPr id="12293" name="TextBox 34"/>
          <p:cNvSpPr txBox="1">
            <a:spLocks noChangeArrowheads="1"/>
          </p:cNvSpPr>
          <p:nvPr/>
        </p:nvSpPr>
        <p:spPr bwMode="auto">
          <a:xfrm>
            <a:off x="5629275" y="3125788"/>
            <a:ext cx="933450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1088639">
              <a:spcBef>
                <a:spcPct val="0"/>
              </a:spcBef>
              <a:buNone/>
            </a:pPr>
            <a:r>
              <a:rPr lang="en-US" altLang="en-US" sz="1500" b="1">
                <a:solidFill>
                  <a:prstClr val="black"/>
                </a:solidFill>
                <a:latin typeface="iCielBC Cartel Deux Alt"/>
                <a:cs typeface="Calibri" panose="020F0502020204030204" pitchFamily="34" charset="0"/>
              </a:rPr>
              <a:t>VÒNG 1</a:t>
            </a:r>
          </a:p>
        </p:txBody>
      </p:sp>
      <p:sp>
        <p:nvSpPr>
          <p:cNvPr id="38" name="Rectangle 37">
            <a:hlinkClick r:id="" action="ppaction://hlinkshowjump?jump=previousslide"/>
          </p:cNvPr>
          <p:cNvSpPr>
            <a:spLocks/>
          </p:cNvSpPr>
          <p:nvPr/>
        </p:nvSpPr>
        <p:spPr>
          <a:xfrm>
            <a:off x="2585114" y="1070644"/>
            <a:ext cx="817803" cy="580356"/>
          </a:xfrm>
          <a:prstGeom prst="rect">
            <a:avLst/>
          </a:prstGeom>
          <a:solidFill>
            <a:srgbClr val="3395D1"/>
          </a:solidFill>
          <a:ln>
            <a:noFill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35" tIns="25718" rIns="51435" bIns="25718" anchor="ctr"/>
          <a:lstStyle/>
          <a:p>
            <a:pPr algn="ctr" defTabSz="1088639">
              <a:defRPr/>
            </a:pPr>
            <a:r>
              <a:rPr lang="en-US" sz="1500" dirty="0">
                <a:solidFill>
                  <a:prstClr val="white"/>
                </a:solidFill>
                <a:latin typeface=".VnBlackH" panose="020B7200000000000000" pitchFamily="34" charset="0"/>
              </a:rPr>
              <a:t>QUAY</a:t>
            </a:r>
          </a:p>
        </p:txBody>
      </p:sp>
      <p:sp>
        <p:nvSpPr>
          <p:cNvPr id="39" name="Rectangle 38"/>
          <p:cNvSpPr>
            <a:spLocks/>
          </p:cNvSpPr>
          <p:nvPr/>
        </p:nvSpPr>
        <p:spPr>
          <a:xfrm>
            <a:off x="2585114" y="1712889"/>
            <a:ext cx="817802" cy="624199"/>
          </a:xfrm>
          <a:prstGeom prst="rect">
            <a:avLst/>
          </a:prstGeom>
          <a:solidFill>
            <a:srgbClr val="3395D1"/>
          </a:solidFill>
          <a:ln>
            <a:noFill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35" tIns="25718" rIns="51435" bIns="25718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1088639"/>
            <a:r>
              <a:rPr lang="en-US" altLang="en-US" sz="1500" dirty="0">
                <a:solidFill>
                  <a:srgbClr val="FFFFFF"/>
                </a:solidFill>
                <a:latin typeface="Segoe UI Black" charset="0"/>
                <a:ea typeface="Segoe UI Black" charset="0"/>
                <a:cs typeface="Segoe UI Black" charset="0"/>
              </a:rPr>
              <a:t>DỪNG</a:t>
            </a:r>
          </a:p>
        </p:txBody>
      </p:sp>
      <p:grpSp>
        <p:nvGrpSpPr>
          <p:cNvPr id="36" name="Group 35"/>
          <p:cNvGrpSpPr>
            <a:grpSpLocks/>
          </p:cNvGrpSpPr>
          <p:nvPr/>
        </p:nvGrpSpPr>
        <p:grpSpPr bwMode="auto">
          <a:xfrm>
            <a:off x="4318000" y="1651000"/>
            <a:ext cx="3556000" cy="3556001"/>
            <a:chOff x="1189300" y="3731"/>
            <a:chExt cx="6810166" cy="6810166"/>
          </a:xfrm>
        </p:grpSpPr>
        <p:sp>
          <p:nvSpPr>
            <p:cNvPr id="37" name="Oval 36"/>
            <p:cNvSpPr/>
            <p:nvPr/>
          </p:nvSpPr>
          <p:spPr>
            <a:xfrm>
              <a:off x="1189300" y="3731"/>
              <a:ext cx="6810166" cy="6810166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88639">
                <a:defRPr/>
              </a:pPr>
              <a:endParaRPr lang="en-US" sz="1500">
                <a:solidFill>
                  <a:prstClr val="white"/>
                </a:solidFill>
                <a:latin typeface="Calibri"/>
              </a:endParaRPr>
            </a:p>
          </p:txBody>
        </p:sp>
        <p:grpSp>
          <p:nvGrpSpPr>
            <p:cNvPr id="12309" name="Group 40"/>
            <p:cNvGrpSpPr>
              <a:grpSpLocks/>
            </p:cNvGrpSpPr>
            <p:nvPr/>
          </p:nvGrpSpPr>
          <p:grpSpPr bwMode="auto">
            <a:xfrm>
              <a:off x="1257301" y="139849"/>
              <a:ext cx="6629401" cy="6603853"/>
              <a:chOff x="1918996" y="353129"/>
              <a:chExt cx="6096000" cy="6072507"/>
            </a:xfrm>
          </p:grpSpPr>
          <p:pic>
            <p:nvPicPr>
              <p:cNvPr id="42" name="Picture 41"/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86" b="-1"/>
              <a:stretch/>
            </p:blipFill>
            <p:spPr>
              <a:xfrm>
                <a:off x="1918996" y="353129"/>
                <a:ext cx="6096000" cy="6072507"/>
              </a:xfrm>
              <a:prstGeom prst="ellipse">
                <a:avLst/>
              </a:prstGeom>
            </p:spPr>
          </p:pic>
          <p:sp>
            <p:nvSpPr>
              <p:cNvPr id="43" name="TextBox 42"/>
              <p:cNvSpPr txBox="1"/>
              <p:nvPr/>
            </p:nvSpPr>
            <p:spPr>
              <a:xfrm rot="848429">
                <a:off x="5273169" y="969304"/>
                <a:ext cx="549284" cy="49593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defTabSz="1088639">
                  <a:lnSpc>
                    <a:spcPct val="80000"/>
                  </a:lnSpc>
                  <a:defRPr/>
                </a:pPr>
                <a:r>
                  <a:rPr lang="en-US" sz="1500" b="1" dirty="0">
                    <a:ln w="12700">
                      <a:solidFill>
                        <a:prstClr val="white"/>
                      </a:solidFill>
                    </a:ln>
                    <a:solidFill>
                      <a:prstClr val="black"/>
                    </a:solidFill>
                    <a:latin typeface="iCielBC Cartel Deux Alt" pitchFamily="50" charset="0"/>
                    <a:cs typeface="Calibri" panose="020F0502020204030204" pitchFamily="34" charset="0"/>
                  </a:rPr>
                  <a:t>2</a:t>
                </a:r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 rot="1895398">
                <a:off x="5801734" y="1174036"/>
                <a:ext cx="549284" cy="49593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defTabSz="1088639">
                  <a:lnSpc>
                    <a:spcPct val="80000"/>
                  </a:lnSpc>
                  <a:defRPr/>
                </a:pPr>
                <a:r>
                  <a:rPr lang="en-US" sz="1500" b="1" dirty="0">
                    <a:ln w="12700">
                      <a:solidFill>
                        <a:prstClr val="white"/>
                      </a:solidFill>
                    </a:ln>
                    <a:solidFill>
                      <a:prstClr val="black"/>
                    </a:solidFill>
                    <a:latin typeface="iCielBC Cartel Deux Alt" pitchFamily="50" charset="0"/>
                    <a:cs typeface="Calibri" panose="020F0502020204030204" pitchFamily="34" charset="0"/>
                  </a:rPr>
                  <a:t>4</a:t>
                </a:r>
              </a:p>
            </p:txBody>
          </p:sp>
          <p:sp>
            <p:nvSpPr>
              <p:cNvPr id="45" name="TextBox 44"/>
              <p:cNvSpPr txBox="1"/>
              <p:nvPr/>
            </p:nvSpPr>
            <p:spPr>
              <a:xfrm rot="3668299">
                <a:off x="6612574" y="2012488"/>
                <a:ext cx="549284" cy="49593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defTabSz="1088639">
                  <a:lnSpc>
                    <a:spcPct val="80000"/>
                  </a:lnSpc>
                  <a:defRPr/>
                </a:pPr>
                <a:r>
                  <a:rPr lang="en-US" sz="1500" b="1" dirty="0">
                    <a:ln w="12700">
                      <a:solidFill>
                        <a:prstClr val="white"/>
                      </a:solidFill>
                    </a:ln>
                    <a:solidFill>
                      <a:prstClr val="black"/>
                    </a:solidFill>
                    <a:latin typeface="iCielBC Cartel Deux Alt" pitchFamily="50" charset="0"/>
                    <a:cs typeface="Calibri" panose="020F0502020204030204" pitchFamily="34" charset="0"/>
                  </a:rPr>
                  <a:t>6</a:t>
                </a:r>
              </a:p>
            </p:txBody>
          </p:sp>
          <p:sp>
            <p:nvSpPr>
              <p:cNvPr id="46" name="TextBox 45"/>
              <p:cNvSpPr txBox="1"/>
              <p:nvPr/>
            </p:nvSpPr>
            <p:spPr>
              <a:xfrm rot="4527649">
                <a:off x="6859373" y="2558319"/>
                <a:ext cx="549284" cy="49593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defTabSz="1088639">
                  <a:lnSpc>
                    <a:spcPct val="80000"/>
                  </a:lnSpc>
                  <a:defRPr/>
                </a:pPr>
                <a:r>
                  <a:rPr lang="en-US" sz="1500" b="1" dirty="0">
                    <a:ln w="12700">
                      <a:solidFill>
                        <a:prstClr val="white"/>
                      </a:solidFill>
                    </a:ln>
                    <a:solidFill>
                      <a:prstClr val="black"/>
                    </a:solidFill>
                    <a:latin typeface="iCielBC Cartel Deux Alt" pitchFamily="50" charset="0"/>
                    <a:cs typeface="Calibri" panose="020F0502020204030204" pitchFamily="34" charset="0"/>
                  </a:rPr>
                  <a:t>8</a:t>
                </a:r>
              </a:p>
            </p:txBody>
          </p:sp>
          <p:sp>
            <p:nvSpPr>
              <p:cNvPr id="47" name="TextBox 46"/>
              <p:cNvSpPr txBox="1"/>
              <p:nvPr/>
            </p:nvSpPr>
            <p:spPr>
              <a:xfrm>
                <a:off x="4712938" y="483956"/>
                <a:ext cx="549284" cy="82113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defTabSz="1088639">
                  <a:lnSpc>
                    <a:spcPct val="80000"/>
                  </a:lnSpc>
                  <a:defRPr/>
                </a:pPr>
                <a:r>
                  <a:rPr lang="en-US" sz="1500" b="1" dirty="0">
                    <a:ln w="12700">
                      <a:solidFill>
                        <a:prstClr val="white"/>
                      </a:solidFill>
                    </a:ln>
                    <a:solidFill>
                      <a:prstClr val="black"/>
                    </a:solidFill>
                    <a:latin typeface="iCielBC Cartel Deux Alt" pitchFamily="50" charset="0"/>
                    <a:cs typeface="Calibri" panose="020F0502020204030204" pitchFamily="34" charset="0"/>
                  </a:rPr>
                  <a:t>39</a:t>
                </a:r>
              </a:p>
            </p:txBody>
          </p:sp>
          <p:sp>
            <p:nvSpPr>
              <p:cNvPr id="48" name="TextBox 47"/>
              <p:cNvSpPr txBox="1"/>
              <p:nvPr/>
            </p:nvSpPr>
            <p:spPr>
              <a:xfrm rot="19800000">
                <a:off x="3626962" y="959851"/>
                <a:ext cx="489406" cy="82113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defTabSz="1088639">
                  <a:lnSpc>
                    <a:spcPct val="80000"/>
                  </a:lnSpc>
                  <a:defRPr/>
                </a:pPr>
                <a:r>
                  <a:rPr lang="en-US" sz="1500" b="1" dirty="0">
                    <a:ln w="12700">
                      <a:solidFill>
                        <a:prstClr val="white"/>
                      </a:solidFill>
                    </a:ln>
                    <a:solidFill>
                      <a:prstClr val="black"/>
                    </a:solidFill>
                    <a:latin typeface="iCielBC Cartel Deux Alt" pitchFamily="50" charset="0"/>
                    <a:cs typeface="Calibri" panose="020F0502020204030204" pitchFamily="34" charset="0"/>
                  </a:rPr>
                  <a:t>44</a:t>
                </a:r>
              </a:p>
            </p:txBody>
          </p:sp>
          <p:sp>
            <p:nvSpPr>
              <p:cNvPr id="49" name="TextBox 48"/>
              <p:cNvSpPr txBox="1"/>
              <p:nvPr/>
            </p:nvSpPr>
            <p:spPr>
              <a:xfrm rot="18891506">
                <a:off x="3130906" y="1363662"/>
                <a:ext cx="549284" cy="82113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defTabSz="1088639">
                  <a:lnSpc>
                    <a:spcPct val="80000"/>
                  </a:lnSpc>
                  <a:defRPr/>
                </a:pPr>
                <a:r>
                  <a:rPr lang="en-US" sz="1500" b="1" dirty="0">
                    <a:ln w="12700">
                      <a:solidFill>
                        <a:prstClr val="white"/>
                      </a:solidFill>
                    </a:ln>
                    <a:solidFill>
                      <a:prstClr val="black"/>
                    </a:solidFill>
                    <a:latin typeface="iCielBC Cartel Deux Alt" pitchFamily="50" charset="0"/>
                    <a:cs typeface="Calibri" panose="020F0502020204030204" pitchFamily="34" charset="0"/>
                  </a:rPr>
                  <a:t>40</a:t>
                </a:r>
              </a:p>
            </p:txBody>
          </p:sp>
          <p:sp>
            <p:nvSpPr>
              <p:cNvPr id="50" name="TextBox 49"/>
              <p:cNvSpPr txBox="1"/>
              <p:nvPr/>
            </p:nvSpPr>
            <p:spPr>
              <a:xfrm rot="1886544">
                <a:off x="2331725" y="2156398"/>
                <a:ext cx="1892645" cy="49593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defTabSz="1088639">
                  <a:lnSpc>
                    <a:spcPct val="80000"/>
                  </a:lnSpc>
                  <a:defRPr/>
                </a:pPr>
                <a:r>
                  <a:rPr lang="en-US" sz="1500" b="1" dirty="0">
                    <a:ln w="12700">
                      <a:noFill/>
                    </a:ln>
                    <a:solidFill>
                      <a:prstClr val="white"/>
                    </a:solidFill>
                    <a:latin typeface="iCielBC Cartel Deux Alt" pitchFamily="50" charset="0"/>
                    <a:cs typeface="Calibri" panose="020F0502020204030204" pitchFamily="34" charset="0"/>
                  </a:rPr>
                  <a:t>38</a:t>
                </a:r>
              </a:p>
            </p:txBody>
          </p:sp>
          <p:sp>
            <p:nvSpPr>
              <p:cNvPr id="51" name="TextBox 50"/>
              <p:cNvSpPr txBox="1"/>
              <p:nvPr/>
            </p:nvSpPr>
            <p:spPr>
              <a:xfrm rot="16974449">
                <a:off x="2518771" y="2369042"/>
                <a:ext cx="549284" cy="82113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defTabSz="1088639">
                  <a:lnSpc>
                    <a:spcPct val="80000"/>
                  </a:lnSpc>
                  <a:defRPr/>
                </a:pPr>
                <a:r>
                  <a:rPr lang="en-US" sz="1500" b="1" dirty="0">
                    <a:ln w="12700">
                      <a:solidFill>
                        <a:prstClr val="white"/>
                      </a:solidFill>
                    </a:ln>
                    <a:solidFill>
                      <a:prstClr val="black"/>
                    </a:solidFill>
                    <a:latin typeface="iCielBC Cartel Deux Alt" pitchFamily="50" charset="0"/>
                    <a:cs typeface="Calibri" panose="020F0502020204030204" pitchFamily="34" charset="0"/>
                  </a:rPr>
                  <a:t>36</a:t>
                </a:r>
              </a:p>
            </p:txBody>
          </p:sp>
          <p:sp>
            <p:nvSpPr>
              <p:cNvPr id="52" name="TextBox 51"/>
              <p:cNvSpPr txBox="1"/>
              <p:nvPr/>
            </p:nvSpPr>
            <p:spPr>
              <a:xfrm rot="16200000">
                <a:off x="2426919" y="2948507"/>
                <a:ext cx="549284" cy="82113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defTabSz="1088639">
                  <a:lnSpc>
                    <a:spcPct val="80000"/>
                  </a:lnSpc>
                  <a:defRPr/>
                </a:pPr>
                <a:r>
                  <a:rPr lang="en-US" sz="1500" b="1" dirty="0">
                    <a:ln w="12700">
                      <a:solidFill>
                        <a:prstClr val="white"/>
                      </a:solidFill>
                    </a:ln>
                    <a:solidFill>
                      <a:prstClr val="black"/>
                    </a:solidFill>
                    <a:latin typeface="iCielBC Cartel Deux Alt" pitchFamily="50" charset="0"/>
                    <a:cs typeface="Calibri" panose="020F0502020204030204" pitchFamily="34" charset="0"/>
                  </a:rPr>
                  <a:t>34</a:t>
                </a:r>
              </a:p>
            </p:txBody>
          </p:sp>
          <p:sp>
            <p:nvSpPr>
              <p:cNvPr id="53" name="TextBox 52"/>
              <p:cNvSpPr txBox="1"/>
              <p:nvPr/>
            </p:nvSpPr>
            <p:spPr>
              <a:xfrm rot="5400000">
                <a:off x="6950156" y="2956335"/>
                <a:ext cx="549284" cy="82113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defTabSz="1088639">
                  <a:lnSpc>
                    <a:spcPct val="80000"/>
                  </a:lnSpc>
                  <a:defRPr/>
                </a:pPr>
                <a:r>
                  <a:rPr lang="en-US" sz="1500" b="1" dirty="0">
                    <a:ln w="12700">
                      <a:solidFill>
                        <a:prstClr val="white"/>
                      </a:solidFill>
                    </a:ln>
                    <a:solidFill>
                      <a:prstClr val="black"/>
                    </a:solidFill>
                    <a:latin typeface="iCielBC Cartel Deux Alt" pitchFamily="50" charset="0"/>
                    <a:cs typeface="Calibri" panose="020F0502020204030204" pitchFamily="34" charset="0"/>
                  </a:rPr>
                  <a:t>10</a:t>
                </a:r>
              </a:p>
            </p:txBody>
          </p:sp>
          <p:sp>
            <p:nvSpPr>
              <p:cNvPr id="54" name="TextBox 53"/>
              <p:cNvSpPr txBox="1"/>
              <p:nvPr/>
            </p:nvSpPr>
            <p:spPr>
              <a:xfrm rot="20751571" flipV="1">
                <a:off x="5318018" y="5147530"/>
                <a:ext cx="549284" cy="82113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defTabSz="1088639">
                  <a:lnSpc>
                    <a:spcPct val="80000"/>
                  </a:lnSpc>
                  <a:defRPr/>
                </a:pPr>
                <a:r>
                  <a:rPr lang="en-US" sz="1500" b="1" dirty="0">
                    <a:ln w="12700">
                      <a:solidFill>
                        <a:prstClr val="white"/>
                      </a:solidFill>
                    </a:ln>
                    <a:solidFill>
                      <a:prstClr val="black"/>
                    </a:solidFill>
                    <a:latin typeface="iCielBC Cartel Deux Alt" pitchFamily="50" charset="0"/>
                    <a:cs typeface="Calibri" panose="020F0502020204030204" pitchFamily="34" charset="0"/>
                  </a:rPr>
                  <a:t>44</a:t>
                </a:r>
              </a:p>
            </p:txBody>
          </p:sp>
          <p:sp>
            <p:nvSpPr>
              <p:cNvPr id="55" name="TextBox 54"/>
              <p:cNvSpPr txBox="1"/>
              <p:nvPr/>
            </p:nvSpPr>
            <p:spPr>
              <a:xfrm rot="18910803" flipV="1">
                <a:off x="6244704" y="4533935"/>
                <a:ext cx="549284" cy="82113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defTabSz="1088639">
                  <a:lnSpc>
                    <a:spcPct val="80000"/>
                  </a:lnSpc>
                  <a:defRPr/>
                </a:pPr>
                <a:r>
                  <a:rPr lang="en-US" sz="1500" b="1" dirty="0">
                    <a:ln w="12700">
                      <a:solidFill>
                        <a:prstClr val="white"/>
                      </a:solidFill>
                    </a:ln>
                    <a:solidFill>
                      <a:prstClr val="black"/>
                    </a:solidFill>
                    <a:latin typeface="iCielBC Cartel Deux Alt" pitchFamily="50" charset="0"/>
                    <a:cs typeface="Calibri" panose="020F0502020204030204" pitchFamily="34" charset="0"/>
                  </a:rPr>
                  <a:t>16</a:t>
                </a:r>
              </a:p>
            </p:txBody>
          </p:sp>
          <p:sp>
            <p:nvSpPr>
              <p:cNvPr id="56" name="TextBox 55"/>
              <p:cNvSpPr txBox="1"/>
              <p:nvPr/>
            </p:nvSpPr>
            <p:spPr>
              <a:xfrm rot="18067003" flipV="1">
                <a:off x="6633641" y="4092665"/>
                <a:ext cx="549284" cy="82113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defTabSz="1088639">
                  <a:lnSpc>
                    <a:spcPct val="80000"/>
                  </a:lnSpc>
                  <a:defRPr/>
                </a:pPr>
                <a:r>
                  <a:rPr lang="en-US" sz="1500" b="1" dirty="0">
                    <a:ln w="12700">
                      <a:solidFill>
                        <a:prstClr val="white"/>
                      </a:solidFill>
                    </a:ln>
                    <a:solidFill>
                      <a:prstClr val="black"/>
                    </a:solidFill>
                    <a:latin typeface="iCielBC Cartel Deux Alt" pitchFamily="50" charset="0"/>
                    <a:cs typeface="Calibri" panose="020F0502020204030204" pitchFamily="34" charset="0"/>
                  </a:rPr>
                  <a:t>14</a:t>
                </a:r>
              </a:p>
            </p:txBody>
          </p:sp>
          <p:sp>
            <p:nvSpPr>
              <p:cNvPr id="57" name="TextBox 56"/>
              <p:cNvSpPr txBox="1"/>
              <p:nvPr/>
            </p:nvSpPr>
            <p:spPr>
              <a:xfrm flipV="1">
                <a:off x="4688873" y="4975985"/>
                <a:ext cx="549284" cy="82113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defTabSz="1088639">
                  <a:lnSpc>
                    <a:spcPct val="80000"/>
                  </a:lnSpc>
                  <a:defRPr/>
                </a:pPr>
                <a:r>
                  <a:rPr lang="en-US" sz="1500" b="1" dirty="0">
                    <a:ln w="12700">
                      <a:solidFill>
                        <a:prstClr val="white"/>
                      </a:solidFill>
                    </a:ln>
                    <a:solidFill>
                      <a:prstClr val="black"/>
                    </a:solidFill>
                    <a:latin typeface="iCielBC Cartel Deux Alt" pitchFamily="50" charset="0"/>
                    <a:cs typeface="Calibri" panose="020F0502020204030204" pitchFamily="34" charset="0"/>
                  </a:rPr>
                  <a:t>22</a:t>
                </a:r>
              </a:p>
            </p:txBody>
          </p:sp>
          <p:sp>
            <p:nvSpPr>
              <p:cNvPr id="58" name="TextBox 57"/>
              <p:cNvSpPr txBox="1"/>
              <p:nvPr/>
            </p:nvSpPr>
            <p:spPr>
              <a:xfrm rot="980006" flipV="1">
                <a:off x="4130063" y="5110456"/>
                <a:ext cx="549284" cy="82113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defTabSz="1088639">
                  <a:lnSpc>
                    <a:spcPct val="80000"/>
                  </a:lnSpc>
                  <a:defRPr/>
                </a:pPr>
                <a:r>
                  <a:rPr lang="en-US" sz="1500" b="1" dirty="0">
                    <a:ln w="12700">
                      <a:solidFill>
                        <a:prstClr val="white"/>
                      </a:solidFill>
                    </a:ln>
                    <a:solidFill>
                      <a:prstClr val="black"/>
                    </a:solidFill>
                    <a:latin typeface="iCielBC Cartel Deux Alt" pitchFamily="50" charset="0"/>
                    <a:cs typeface="Calibri" panose="020F0502020204030204" pitchFamily="34" charset="0"/>
                  </a:rPr>
                  <a:t>24</a:t>
                </a:r>
              </a:p>
            </p:txBody>
          </p:sp>
          <p:sp>
            <p:nvSpPr>
              <p:cNvPr id="59" name="TextBox 58"/>
              <p:cNvSpPr txBox="1"/>
              <p:nvPr/>
            </p:nvSpPr>
            <p:spPr>
              <a:xfrm rot="1823155" flipV="1">
                <a:off x="3586263" y="4866009"/>
                <a:ext cx="549284" cy="82113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defTabSz="1088639">
                  <a:lnSpc>
                    <a:spcPct val="80000"/>
                  </a:lnSpc>
                  <a:defRPr/>
                </a:pPr>
                <a:r>
                  <a:rPr lang="en-US" sz="1500" b="1" dirty="0">
                    <a:ln w="12700">
                      <a:solidFill>
                        <a:prstClr val="white"/>
                      </a:solidFill>
                    </a:ln>
                    <a:solidFill>
                      <a:prstClr val="black"/>
                    </a:solidFill>
                    <a:latin typeface="iCielBC Cartel Deux Alt" pitchFamily="50" charset="0"/>
                    <a:cs typeface="Calibri" panose="020F0502020204030204" pitchFamily="34" charset="0"/>
                  </a:rPr>
                  <a:t>26</a:t>
                </a:r>
              </a:p>
            </p:txBody>
          </p:sp>
          <p:sp>
            <p:nvSpPr>
              <p:cNvPr id="60" name="TextBox 59"/>
              <p:cNvSpPr txBox="1"/>
              <p:nvPr/>
            </p:nvSpPr>
            <p:spPr>
              <a:xfrm rot="3694393" flipV="1">
                <a:off x="2741687" y="4067195"/>
                <a:ext cx="549284" cy="82113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defTabSz="1088639">
                  <a:lnSpc>
                    <a:spcPct val="80000"/>
                  </a:lnSpc>
                  <a:defRPr/>
                </a:pPr>
                <a:r>
                  <a:rPr lang="en-US" sz="1500" b="1" dirty="0">
                    <a:ln w="12700">
                      <a:solidFill>
                        <a:prstClr val="white"/>
                      </a:solidFill>
                    </a:ln>
                    <a:solidFill>
                      <a:prstClr val="black"/>
                    </a:solidFill>
                    <a:latin typeface="iCielBC Cartel Deux Alt" pitchFamily="50" charset="0"/>
                    <a:cs typeface="Calibri" panose="020F0502020204030204" pitchFamily="34" charset="0"/>
                  </a:rPr>
                  <a:t>30</a:t>
                </a:r>
              </a:p>
            </p:txBody>
          </p:sp>
          <p:sp>
            <p:nvSpPr>
              <p:cNvPr id="61" name="TextBox 60"/>
              <p:cNvSpPr txBox="1"/>
              <p:nvPr/>
            </p:nvSpPr>
            <p:spPr>
              <a:xfrm rot="4625551" flipV="1">
                <a:off x="2538443" y="3553845"/>
                <a:ext cx="549284" cy="82113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defTabSz="1088639">
                  <a:lnSpc>
                    <a:spcPct val="80000"/>
                  </a:lnSpc>
                  <a:defRPr/>
                </a:pPr>
                <a:r>
                  <a:rPr lang="en-US" sz="1500" b="1" dirty="0">
                    <a:ln w="12700">
                      <a:solidFill>
                        <a:prstClr val="white"/>
                      </a:solidFill>
                    </a:ln>
                    <a:solidFill>
                      <a:prstClr val="black"/>
                    </a:solidFill>
                    <a:latin typeface="iCielBC Cartel Deux Alt" pitchFamily="50" charset="0"/>
                    <a:cs typeface="Calibri" panose="020F0502020204030204" pitchFamily="34" charset="0"/>
                  </a:rPr>
                  <a:t>32</a:t>
                </a:r>
              </a:p>
            </p:txBody>
          </p:sp>
          <p:sp>
            <p:nvSpPr>
              <p:cNvPr id="62" name="TextBox 61"/>
              <p:cNvSpPr txBox="1"/>
              <p:nvPr/>
            </p:nvSpPr>
            <p:spPr>
              <a:xfrm rot="8193340">
                <a:off x="5429287" y="1766409"/>
                <a:ext cx="1873075" cy="49593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defTabSz="1088639">
                  <a:lnSpc>
                    <a:spcPct val="80000"/>
                  </a:lnSpc>
                  <a:defRPr/>
                </a:pPr>
                <a:r>
                  <a:rPr lang="en-US" sz="1500" b="1" dirty="0">
                    <a:ln w="12700">
                      <a:noFill/>
                    </a:ln>
                    <a:solidFill>
                      <a:prstClr val="white"/>
                    </a:solidFill>
                    <a:latin typeface="iCielBC Cartel Deux Alt" pitchFamily="50" charset="0"/>
                    <a:cs typeface="Calibri" panose="020F0502020204030204" pitchFamily="34" charset="0"/>
                  </a:rPr>
                  <a:t>5</a:t>
                </a:r>
              </a:p>
            </p:txBody>
          </p:sp>
          <p:sp>
            <p:nvSpPr>
              <p:cNvPr id="63" name="TextBox 62"/>
              <p:cNvSpPr txBox="1"/>
              <p:nvPr/>
            </p:nvSpPr>
            <p:spPr>
              <a:xfrm rot="4526457">
                <a:off x="3519870" y="1231044"/>
                <a:ext cx="1892645" cy="49593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defTabSz="1088639">
                  <a:lnSpc>
                    <a:spcPct val="80000"/>
                  </a:lnSpc>
                  <a:defRPr/>
                </a:pPr>
                <a:r>
                  <a:rPr lang="en-US" sz="1500" b="1" dirty="0">
                    <a:ln w="12700">
                      <a:noFill/>
                    </a:ln>
                    <a:solidFill>
                      <a:prstClr val="white"/>
                    </a:solidFill>
                    <a:latin typeface="iCielBC Cartel Deux Alt" pitchFamily="50" charset="0"/>
                    <a:cs typeface="Calibri" panose="020F0502020204030204" pitchFamily="34" charset="0"/>
                  </a:rPr>
                  <a:t>45</a:t>
                </a:r>
              </a:p>
            </p:txBody>
          </p:sp>
          <p:sp>
            <p:nvSpPr>
              <p:cNvPr id="64" name="TextBox 63"/>
              <p:cNvSpPr txBox="1"/>
              <p:nvPr/>
            </p:nvSpPr>
            <p:spPr>
              <a:xfrm rot="14449452">
                <a:off x="4977795" y="4798274"/>
                <a:ext cx="1892645" cy="49593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defTabSz="1088639">
                  <a:lnSpc>
                    <a:spcPct val="80000"/>
                  </a:lnSpc>
                  <a:defRPr/>
                </a:pPr>
                <a:r>
                  <a:rPr lang="en-US" sz="1500" b="1" dirty="0">
                    <a:ln w="12700">
                      <a:noFill/>
                    </a:ln>
                    <a:solidFill>
                      <a:prstClr val="white"/>
                    </a:solidFill>
                    <a:latin typeface="iCielBC Cartel Deux Alt" pitchFamily="50" charset="0"/>
                    <a:cs typeface="Calibri" panose="020F0502020204030204" pitchFamily="34" charset="0"/>
                  </a:rPr>
                  <a:t>18</a:t>
                </a:r>
              </a:p>
            </p:txBody>
          </p:sp>
          <p:sp>
            <p:nvSpPr>
              <p:cNvPr id="65" name="TextBox 64"/>
              <p:cNvSpPr txBox="1"/>
              <p:nvPr/>
            </p:nvSpPr>
            <p:spPr>
              <a:xfrm rot="11669651">
                <a:off x="5647349" y="3615721"/>
                <a:ext cx="2141456" cy="49593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defTabSz="1088639">
                  <a:lnSpc>
                    <a:spcPct val="80000"/>
                  </a:lnSpc>
                  <a:defRPr/>
                </a:pPr>
                <a:r>
                  <a:rPr lang="en-US" sz="1500" b="1" dirty="0">
                    <a:ln w="12700">
                      <a:noFill/>
                    </a:ln>
                    <a:solidFill>
                      <a:prstClr val="white"/>
                    </a:solidFill>
                    <a:latin typeface="iCielBC Cartel Deux Alt" pitchFamily="50" charset="0"/>
                    <a:cs typeface="Calibri" panose="020F0502020204030204" pitchFamily="34" charset="0"/>
                  </a:rPr>
                  <a:t>42</a:t>
                </a:r>
              </a:p>
            </p:txBody>
          </p:sp>
          <p:sp>
            <p:nvSpPr>
              <p:cNvPr id="66" name="TextBox 65"/>
              <p:cNvSpPr txBox="1"/>
              <p:nvPr/>
            </p:nvSpPr>
            <p:spPr>
              <a:xfrm rot="18889813">
                <a:off x="2721717" y="4654298"/>
                <a:ext cx="1397817" cy="49593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defTabSz="1088639">
                  <a:lnSpc>
                    <a:spcPct val="80000"/>
                  </a:lnSpc>
                  <a:defRPr/>
                </a:pPr>
                <a:r>
                  <a:rPr lang="vi-VN" sz="1500" b="1" dirty="0">
                    <a:ln w="12700">
                      <a:noFill/>
                    </a:ln>
                    <a:solidFill>
                      <a:prstClr val="white"/>
                    </a:solidFill>
                    <a:latin typeface="iCielBC Cartel Deux Alt" pitchFamily="50" charset="0"/>
                    <a:cs typeface="Calibri" panose="020F0502020204030204" pitchFamily="34" charset="0"/>
                  </a:rPr>
                  <a:t> </a:t>
                </a:r>
                <a:r>
                  <a:rPr lang="en-US" sz="1500" b="1" dirty="0">
                    <a:ln w="12700">
                      <a:noFill/>
                    </a:ln>
                    <a:solidFill>
                      <a:prstClr val="white"/>
                    </a:solidFill>
                    <a:latin typeface="iCielBC Cartel Deux Alt" pitchFamily="50" charset="0"/>
                    <a:cs typeface="Calibri" panose="020F0502020204030204" pitchFamily="34" charset="0"/>
                  </a:rPr>
                  <a:t>28</a:t>
                </a:r>
              </a:p>
            </p:txBody>
          </p:sp>
        </p:grpSp>
      </p:grpSp>
      <p:grpSp>
        <p:nvGrpSpPr>
          <p:cNvPr id="12301" name="Group 2"/>
          <p:cNvGrpSpPr>
            <a:grpSpLocks/>
          </p:cNvGrpSpPr>
          <p:nvPr/>
        </p:nvGrpSpPr>
        <p:grpSpPr bwMode="auto">
          <a:xfrm>
            <a:off x="7462838" y="4208464"/>
            <a:ext cx="1014412" cy="528637"/>
            <a:chOff x="7239000" y="4953000"/>
            <a:chExt cx="1804793" cy="938784"/>
          </a:xfrm>
        </p:grpSpPr>
        <p:sp>
          <p:nvSpPr>
            <p:cNvPr id="3077" name="AutoShape 5"/>
            <p:cNvSpPr>
              <a:spLocks noChangeArrowheads="1"/>
            </p:cNvSpPr>
            <p:nvPr/>
          </p:nvSpPr>
          <p:spPr bwMode="auto">
            <a:xfrm rot="17972585">
              <a:off x="7493620" y="4698380"/>
              <a:ext cx="456706" cy="965946"/>
            </a:xfrm>
            <a:prstGeom prst="flowChartExtract">
              <a:avLst/>
            </a:prstGeom>
            <a:gradFill rotWithShape="1">
              <a:gsLst>
                <a:gs pos="0">
                  <a:srgbClr val="6A570A"/>
                </a:gs>
                <a:gs pos="50000">
                  <a:srgbClr val="E4BD16"/>
                </a:gs>
                <a:gs pos="100000">
                  <a:srgbClr val="6A570A"/>
                </a:gs>
              </a:gsLst>
              <a:lin ang="0" scaled="1"/>
            </a:gradFill>
            <a:ln w="25400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088639">
                <a:spcBef>
                  <a:spcPct val="0"/>
                </a:spcBef>
                <a:buNone/>
                <a:defRPr/>
              </a:pPr>
              <a:endParaRPr lang="en-US" altLang="en-US" sz="1500">
                <a:solidFill>
                  <a:prstClr val="black"/>
                </a:solidFill>
              </a:endParaRPr>
            </a:p>
          </p:txBody>
        </p:sp>
        <p:sp>
          <p:nvSpPr>
            <p:cNvPr id="7" name="AutoShape 5"/>
            <p:cNvSpPr>
              <a:spLocks noChangeArrowheads="1"/>
            </p:cNvSpPr>
            <p:nvPr/>
          </p:nvSpPr>
          <p:spPr bwMode="auto">
            <a:xfrm rot="17972585" flipH="1" flipV="1">
              <a:off x="8332467" y="5180458"/>
              <a:ext cx="456706" cy="965946"/>
            </a:xfrm>
            <a:prstGeom prst="flowChartExtract">
              <a:avLst/>
            </a:prstGeom>
            <a:solidFill>
              <a:schemeClr val="accent1">
                <a:alpha val="0"/>
              </a:schemeClr>
            </a:solidFill>
            <a:ln w="25400">
              <a:noFill/>
              <a:miter lim="800000"/>
              <a:headEnd/>
              <a:tailEnd/>
            </a:ln>
            <a:effectLst/>
          </p:spPr>
          <p:txBody>
            <a:bodyPr vert="eaVert"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088639">
                <a:spcBef>
                  <a:spcPct val="0"/>
                </a:spcBef>
                <a:buNone/>
                <a:defRPr/>
              </a:pPr>
              <a:endParaRPr lang="en-US" altLang="en-US" sz="1500">
                <a:solidFill>
                  <a:prstClr val="black"/>
                </a:solidFill>
              </a:endParaRPr>
            </a:p>
          </p:txBody>
        </p:sp>
      </p:grpSp>
      <p:sp>
        <p:nvSpPr>
          <p:cNvPr id="2" name="Rectangle 1"/>
          <p:cNvSpPr/>
          <p:nvPr/>
        </p:nvSpPr>
        <p:spPr>
          <a:xfrm>
            <a:off x="12552363" y="1708150"/>
            <a:ext cx="633412" cy="4524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88639">
              <a:defRPr/>
            </a:pPr>
            <a:endParaRPr lang="en-US" sz="15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67" name="Rectangle 66"/>
          <p:cNvSpPr/>
          <p:nvPr/>
        </p:nvSpPr>
        <p:spPr>
          <a:xfrm>
            <a:off x="12552363" y="2522539"/>
            <a:ext cx="633412" cy="4540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88639">
              <a:defRPr/>
            </a:pPr>
            <a:endParaRPr lang="en-US" sz="15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12552363" y="3227389"/>
            <a:ext cx="633412" cy="4524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88639">
              <a:defRPr/>
            </a:pPr>
            <a:endParaRPr lang="en-US" sz="150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4" name="audio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0488" y="7218363"/>
            <a:ext cx="3429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43759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43200000">
                                      <p:cBhvr>
                                        <p:cTn id="8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75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375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8" presetClass="emp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5" dur="34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28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 animBg="1"/>
      <p:bldP spid="67" grpId="0" animBg="1"/>
      <p:bldP spid="68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7075488" y="1141414"/>
            <a:ext cx="0" cy="2949575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782764" y="927101"/>
            <a:ext cx="104868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639">
              <a:spcBef>
                <a:spcPct val="0"/>
              </a:spcBef>
              <a:buNone/>
            </a:pPr>
            <a:r>
              <a:rPr lang="en-US" altLang="en-US" sz="2200" b="1">
                <a:solidFill>
                  <a:srgbClr val="FF0000"/>
                </a:solidFill>
                <a:latin typeface="Arial" panose="020B0604020202020204" pitchFamily="34" charset="0"/>
              </a:rPr>
              <a:t>Câu 3:</a:t>
            </a:r>
          </a:p>
        </p:txBody>
      </p:sp>
      <p:sp>
        <p:nvSpPr>
          <p:cNvPr id="7" name="TextBox 6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 bwMode="auto">
          <a:xfrm>
            <a:off x="1692275" y="1456560"/>
            <a:ext cx="5200538" cy="2679516"/>
          </a:xfrm>
          <a:prstGeom prst="rect">
            <a:avLst/>
          </a:prstGeom>
          <a:blipFill rotWithShape="0">
            <a:blip r:embed="rId3"/>
            <a:stretch>
              <a:fillRect l="-1524" r="-1524" b="-1595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defTabSz="1088639">
              <a:defRPr/>
            </a:pPr>
            <a:r>
              <a:rPr lang="en-US" sz="4300">
                <a:noFill/>
                <a:latin typeface="Calibri"/>
              </a:rPr>
              <a:t> </a:t>
            </a: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1828800" y="3657601"/>
            <a:ext cx="1905000" cy="589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88639">
              <a:lnSpc>
                <a:spcPct val="150000"/>
              </a:lnSpc>
              <a:spcBef>
                <a:spcPct val="50000"/>
              </a:spcBef>
              <a:defRPr/>
            </a:pPr>
            <a:r>
              <a:rPr lang="en-US" sz="2400" b="1" dirty="0">
                <a:solidFill>
                  <a:prstClr val="black"/>
                </a:solidFill>
                <a:latin typeface="Calibri"/>
                <a:cs typeface="Arial" pitchFamily="34" charset="0"/>
              </a:rPr>
              <a:t> </a:t>
            </a:r>
            <a:r>
              <a:rPr lang="en-US" sz="2400" b="1" strike="dblStrike" baseline="30000" dirty="0">
                <a:solidFill>
                  <a:prstClr val="black"/>
                </a:solidFill>
                <a:latin typeface="Calibri"/>
                <a:cs typeface="Arial" pitchFamily="34" charset="0"/>
                <a:sym typeface="Symbol"/>
              </a:rPr>
              <a:t> </a:t>
            </a:r>
            <a:endParaRPr lang="en-US" sz="2400" b="1" dirty="0">
              <a:solidFill>
                <a:prstClr val="black"/>
              </a:solidFill>
              <a:latin typeface="Calibri"/>
              <a:cs typeface="Arial" pitchFamily="34" charset="0"/>
            </a:endParaRPr>
          </a:p>
        </p:txBody>
      </p:sp>
      <p:cxnSp>
        <p:nvCxnSpPr>
          <p:cNvPr id="20" name="Straight Connector 19"/>
          <p:cNvCxnSpPr/>
          <p:nvPr/>
        </p:nvCxnSpPr>
        <p:spPr>
          <a:xfrm flipV="1">
            <a:off x="1782763" y="4022725"/>
            <a:ext cx="8534400" cy="762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1695450" y="4156075"/>
            <a:ext cx="123303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639">
              <a:spcBef>
                <a:spcPct val="0"/>
              </a:spcBef>
              <a:buNone/>
            </a:pPr>
            <a:r>
              <a:rPr lang="en-US" altLang="en-US" sz="2100" b="1">
                <a:solidFill>
                  <a:srgbClr val="FF0000"/>
                </a:solidFill>
                <a:latin typeface="Arial" panose="020B0604020202020204" pitchFamily="34" charset="0"/>
              </a:rPr>
              <a:t>Bài giải:</a:t>
            </a:r>
          </a:p>
        </p:txBody>
      </p:sp>
      <p:sp>
        <p:nvSpPr>
          <p:cNvPr id="13320" name="TextBox 46"/>
          <p:cNvSpPr txBox="1">
            <a:spLocks noChangeArrowheads="1"/>
          </p:cNvSpPr>
          <p:nvPr/>
        </p:nvSpPr>
        <p:spPr bwMode="auto">
          <a:xfrm>
            <a:off x="1981201" y="5715001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639">
              <a:spcBef>
                <a:spcPct val="0"/>
              </a:spcBef>
              <a:buNone/>
            </a:pPr>
            <a:endParaRPr lang="en-US" altLang="en-US" sz="180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48" name="Object 11"/>
          <p:cNvGraphicFramePr>
            <a:graphicFrameLocks noChangeAspect="1"/>
          </p:cNvGraphicFramePr>
          <p:nvPr/>
        </p:nvGraphicFramePr>
        <p:xfrm>
          <a:off x="3579813" y="4351338"/>
          <a:ext cx="5541962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" name="Equation" r:id="rId4" imgW="2603500" imgH="393700" progId="Equation.DSMT4">
                  <p:embed/>
                </p:oleObj>
              </mc:Choice>
              <mc:Fallback>
                <p:oleObj name="Equation" r:id="rId4" imgW="2603500" imgH="393700" progId="Equation.DSMT4">
                  <p:embed/>
                  <p:pic>
                    <p:nvPicPr>
                      <p:cNvPr id="48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79813" y="4351338"/>
                        <a:ext cx="5541962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9" name="TextBox 48"/>
          <p:cNvSpPr txBox="1">
            <a:spLocks noChangeArrowheads="1"/>
          </p:cNvSpPr>
          <p:nvPr/>
        </p:nvSpPr>
        <p:spPr bwMode="auto">
          <a:xfrm>
            <a:off x="5715001" y="5791201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639">
              <a:spcBef>
                <a:spcPct val="0"/>
              </a:spcBef>
              <a:buNone/>
            </a:pPr>
            <a:endParaRPr lang="en-US" altLang="en-US" sz="180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50" name="Object 3"/>
          <p:cNvGraphicFramePr>
            <a:graphicFrameLocks noChangeAspect="1"/>
          </p:cNvGraphicFramePr>
          <p:nvPr/>
        </p:nvGraphicFramePr>
        <p:xfrm>
          <a:off x="2928939" y="5526088"/>
          <a:ext cx="5138737" cy="1001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7" name="Equation" r:id="rId6" imgW="2413000" imgH="469900" progId="Equation.DSMT4">
                  <p:embed/>
                </p:oleObj>
              </mc:Choice>
              <mc:Fallback>
                <p:oleObj name="Equation" r:id="rId6" imgW="2413000" imgH="469900" progId="Equation.DSMT4">
                  <p:embed/>
                  <p:pic>
                    <p:nvPicPr>
                      <p:cNvPr id="5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28939" y="5526088"/>
                        <a:ext cx="5138737" cy="10017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" name="TextBox 50"/>
          <p:cNvSpPr txBox="1">
            <a:spLocks noChangeArrowheads="1"/>
          </p:cNvSpPr>
          <p:nvPr/>
        </p:nvSpPr>
        <p:spPr bwMode="auto">
          <a:xfrm>
            <a:off x="8015288" y="5842001"/>
            <a:ext cx="6463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639">
              <a:spcBef>
                <a:spcPct val="0"/>
              </a:spcBef>
              <a:buNone/>
            </a:pPr>
            <a:r>
              <a:rPr lang="en-US" altLang="en-US" sz="1800">
                <a:solidFill>
                  <a:prstClr val="black"/>
                </a:solidFill>
                <a:latin typeface="Arial" panose="020B0604020202020204" pitchFamily="34" charset="0"/>
              </a:rPr>
              <a:t>(cm)</a:t>
            </a:r>
          </a:p>
        </p:txBody>
      </p:sp>
      <p:grpSp>
        <p:nvGrpSpPr>
          <p:cNvPr id="2" name="Group 1"/>
          <p:cNvGrpSpPr>
            <a:grpSpLocks/>
          </p:cNvGrpSpPr>
          <p:nvPr/>
        </p:nvGrpSpPr>
        <p:grpSpPr bwMode="auto">
          <a:xfrm>
            <a:off x="7612063" y="1187451"/>
            <a:ext cx="2598736" cy="2653487"/>
            <a:chOff x="879475" y="1327150"/>
            <a:chExt cx="2598737" cy="2653487"/>
          </a:xfrm>
        </p:grpSpPr>
        <p:sp>
          <p:nvSpPr>
            <p:cNvPr id="38" name="Right Triangle 37"/>
            <p:cNvSpPr/>
            <p:nvPr/>
          </p:nvSpPr>
          <p:spPr>
            <a:xfrm rot="17563513">
              <a:off x="1731168" y="1996282"/>
              <a:ext cx="858837" cy="1962151"/>
            </a:xfrm>
            <a:prstGeom prst="rtTriangle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88639">
                <a:defRPr/>
              </a:pPr>
              <a:endParaRPr lang="en-US" sz="4300">
                <a:solidFill>
                  <a:prstClr val="white"/>
                </a:solidFill>
                <a:latin typeface="Calibri"/>
              </a:endParaRPr>
            </a:p>
          </p:txBody>
        </p:sp>
        <p:cxnSp>
          <p:nvCxnSpPr>
            <p:cNvPr id="39" name="Straight Connector 38"/>
            <p:cNvCxnSpPr>
              <a:stCxn id="38" idx="0"/>
              <a:endCxn id="38" idx="2"/>
            </p:cNvCxnSpPr>
            <p:nvPr/>
          </p:nvCxnSpPr>
          <p:spPr>
            <a:xfrm>
              <a:off x="1089025" y="2994025"/>
              <a:ext cx="1809751" cy="758825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flipV="1">
              <a:off x="2884488" y="2960688"/>
              <a:ext cx="331788" cy="79216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>
              <a:stCxn id="38" idx="0"/>
              <a:endCxn id="38" idx="4"/>
            </p:cNvCxnSpPr>
            <p:nvPr/>
          </p:nvCxnSpPr>
          <p:spPr>
            <a:xfrm flipV="1">
              <a:off x="1089025" y="2960688"/>
              <a:ext cx="2141538" cy="33337"/>
            </a:xfrm>
            <a:prstGeom prst="line">
              <a:avLst/>
            </a:prstGeom>
            <a:ln w="1905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flipV="1">
              <a:off x="2389188" y="1570038"/>
              <a:ext cx="0" cy="1676400"/>
            </a:xfrm>
            <a:prstGeom prst="line">
              <a:avLst/>
            </a:prstGeom>
            <a:ln w="28575">
              <a:solidFill>
                <a:srgbClr val="FF000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>
              <a:off x="2389188" y="1570038"/>
              <a:ext cx="495300" cy="218281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>
              <a:off x="2389188" y="1570038"/>
              <a:ext cx="827088" cy="139065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flipH="1">
              <a:off x="1089025" y="1570038"/>
              <a:ext cx="1314451" cy="142398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336" name="TextBox 56"/>
            <p:cNvSpPr txBox="1">
              <a:spLocks noChangeArrowheads="1"/>
            </p:cNvSpPr>
            <p:nvPr/>
          </p:nvSpPr>
          <p:spPr bwMode="auto">
            <a:xfrm>
              <a:off x="879475" y="2865438"/>
              <a:ext cx="295274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defTabSz="1088639">
                <a:spcBef>
                  <a:spcPct val="0"/>
                </a:spcBef>
                <a:buNone/>
              </a:pPr>
              <a:r>
                <a:rPr lang="en-US" altLang="en-US" sz="1200" b="1">
                  <a:solidFill>
                    <a:prstClr val="black"/>
                  </a:solidFill>
                  <a:latin typeface="Arial" panose="020B0604020202020204" pitchFamily="34" charset="0"/>
                </a:rPr>
                <a:t>B</a:t>
              </a:r>
            </a:p>
          </p:txBody>
        </p:sp>
        <p:sp>
          <p:nvSpPr>
            <p:cNvPr id="13337" name="TextBox 57"/>
            <p:cNvSpPr txBox="1">
              <a:spLocks noChangeArrowheads="1"/>
            </p:cNvSpPr>
            <p:nvPr/>
          </p:nvSpPr>
          <p:spPr bwMode="auto">
            <a:xfrm>
              <a:off x="2251075" y="1327150"/>
              <a:ext cx="295274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defTabSz="1088639">
                <a:spcBef>
                  <a:spcPct val="0"/>
                </a:spcBef>
                <a:buNone/>
              </a:pPr>
              <a:r>
                <a:rPr lang="en-US" altLang="en-US" sz="1200" b="1">
                  <a:solidFill>
                    <a:prstClr val="black"/>
                  </a:solidFill>
                  <a:latin typeface="Arial" panose="020B0604020202020204" pitchFamily="34" charset="0"/>
                </a:rPr>
                <a:t>A</a:t>
              </a:r>
            </a:p>
          </p:txBody>
        </p:sp>
        <p:sp>
          <p:nvSpPr>
            <p:cNvPr id="13338" name="TextBox 58"/>
            <p:cNvSpPr txBox="1">
              <a:spLocks noChangeArrowheads="1"/>
            </p:cNvSpPr>
            <p:nvPr/>
          </p:nvSpPr>
          <p:spPr bwMode="auto">
            <a:xfrm>
              <a:off x="3182938" y="2819400"/>
              <a:ext cx="295274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defTabSz="1088639">
                <a:spcBef>
                  <a:spcPct val="0"/>
                </a:spcBef>
                <a:buNone/>
              </a:pPr>
              <a:r>
                <a:rPr lang="en-US" altLang="en-US" sz="1200" b="1">
                  <a:solidFill>
                    <a:prstClr val="black"/>
                  </a:solidFill>
                  <a:latin typeface="Arial" panose="020B0604020202020204" pitchFamily="34" charset="0"/>
                </a:rPr>
                <a:t>D</a:t>
              </a:r>
            </a:p>
          </p:txBody>
        </p:sp>
        <p:sp>
          <p:nvSpPr>
            <p:cNvPr id="13339" name="TextBox 59"/>
            <p:cNvSpPr txBox="1">
              <a:spLocks noChangeArrowheads="1"/>
            </p:cNvSpPr>
            <p:nvPr/>
          </p:nvSpPr>
          <p:spPr bwMode="auto">
            <a:xfrm>
              <a:off x="2752725" y="3703638"/>
              <a:ext cx="295274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defTabSz="1088639">
                <a:spcBef>
                  <a:spcPct val="0"/>
                </a:spcBef>
                <a:buNone/>
              </a:pPr>
              <a:r>
                <a:rPr lang="en-US" altLang="en-US" sz="1200" b="1">
                  <a:solidFill>
                    <a:prstClr val="black"/>
                  </a:solidFill>
                  <a:latin typeface="Arial" panose="020B0604020202020204" pitchFamily="34" charset="0"/>
                </a:rPr>
                <a:t>C</a:t>
              </a:r>
            </a:p>
          </p:txBody>
        </p:sp>
        <p:sp>
          <p:nvSpPr>
            <p:cNvPr id="13340" name="TextBox 60"/>
            <p:cNvSpPr txBox="1">
              <a:spLocks noChangeArrowheads="1"/>
            </p:cNvSpPr>
            <p:nvPr/>
          </p:nvSpPr>
          <p:spPr bwMode="auto">
            <a:xfrm>
              <a:off x="2330450" y="3094038"/>
              <a:ext cx="295274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defTabSz="1088639">
                <a:spcBef>
                  <a:spcPct val="0"/>
                </a:spcBef>
                <a:buNone/>
              </a:pPr>
              <a:r>
                <a:rPr lang="en-US" altLang="en-US" sz="1200" b="1">
                  <a:solidFill>
                    <a:srgbClr val="FF0000"/>
                  </a:solidFill>
                  <a:latin typeface="Arial" panose="020B0604020202020204" pitchFamily="34" charset="0"/>
                </a:rPr>
                <a:t>H</a:t>
              </a:r>
            </a:p>
          </p:txBody>
        </p:sp>
      </p:grpSp>
      <p:sp>
        <p:nvSpPr>
          <p:cNvPr id="62" name="TextBox 61"/>
          <p:cNvSpPr txBox="1">
            <a:spLocks noChangeArrowheads="1"/>
          </p:cNvSpPr>
          <p:nvPr/>
        </p:nvSpPr>
        <p:spPr bwMode="auto">
          <a:xfrm>
            <a:off x="5446142" y="707941"/>
            <a:ext cx="243688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639">
              <a:spcBef>
                <a:spcPct val="0"/>
              </a:spcBef>
              <a:buNone/>
            </a:pPr>
            <a:r>
              <a:rPr lang="en-US" altLang="en-US" sz="3000" b="1" dirty="0">
                <a:solidFill>
                  <a:srgbClr val="FF0000"/>
                </a:solidFill>
                <a:latin typeface="Arial" panose="020B0604020202020204" pitchFamily="34" charset="0"/>
              </a:rPr>
              <a:t>KHỞI ĐỘNG</a:t>
            </a:r>
          </a:p>
        </p:txBody>
      </p:sp>
      <p:sp>
        <p:nvSpPr>
          <p:cNvPr id="37" name="Cloud Callout 36"/>
          <p:cNvSpPr/>
          <p:nvPr/>
        </p:nvSpPr>
        <p:spPr>
          <a:xfrm>
            <a:off x="2762913" y="1301751"/>
            <a:ext cx="7951788" cy="1733550"/>
          </a:xfrm>
          <a:prstGeom prst="cloudCallou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88639">
              <a:defRPr/>
            </a:pPr>
            <a:r>
              <a:rPr lang="en-GB" sz="2400" b="1" i="1" dirty="0" err="1">
                <a:solidFill>
                  <a:srgbClr val="7030A0"/>
                </a:solidFill>
                <a:latin typeface="Calibri"/>
              </a:rPr>
              <a:t>Câu</a:t>
            </a:r>
            <a:r>
              <a:rPr lang="en-GB" sz="2400" b="1" i="1" dirty="0">
                <a:solidFill>
                  <a:srgbClr val="7030A0"/>
                </a:solidFill>
                <a:latin typeface="Calibri"/>
              </a:rPr>
              <a:t> </a:t>
            </a:r>
            <a:r>
              <a:rPr lang="en-GB" sz="2400" b="1" i="1" dirty="0" err="1">
                <a:solidFill>
                  <a:srgbClr val="7030A0"/>
                </a:solidFill>
                <a:latin typeface="Calibri"/>
              </a:rPr>
              <a:t>hỏi</a:t>
            </a:r>
            <a:r>
              <a:rPr lang="en-GB" sz="2400" b="1" i="1" dirty="0">
                <a:solidFill>
                  <a:srgbClr val="7030A0"/>
                </a:solidFill>
                <a:latin typeface="Calibri"/>
              </a:rPr>
              <a:t> </a:t>
            </a:r>
            <a:r>
              <a:rPr lang="en-GB" sz="2400" b="1" i="1" dirty="0" err="1">
                <a:solidFill>
                  <a:srgbClr val="7030A0"/>
                </a:solidFill>
                <a:latin typeface="Calibri"/>
              </a:rPr>
              <a:t>đặt</a:t>
            </a:r>
            <a:r>
              <a:rPr lang="en-GB" sz="2400" b="1" i="1" dirty="0">
                <a:solidFill>
                  <a:srgbClr val="7030A0"/>
                </a:solidFill>
                <a:latin typeface="Calibri"/>
              </a:rPr>
              <a:t> </a:t>
            </a:r>
            <a:r>
              <a:rPr lang="en-GB" sz="2400" b="1" i="1" dirty="0" err="1">
                <a:solidFill>
                  <a:srgbClr val="7030A0"/>
                </a:solidFill>
                <a:latin typeface="Calibri"/>
              </a:rPr>
              <a:t>ra</a:t>
            </a:r>
            <a:r>
              <a:rPr lang="en-GB" sz="2400" b="1" i="1" dirty="0">
                <a:solidFill>
                  <a:srgbClr val="7030A0"/>
                </a:solidFill>
                <a:latin typeface="Calibri"/>
              </a:rPr>
              <a:t> </a:t>
            </a:r>
            <a:r>
              <a:rPr lang="en-GB" sz="2400" b="1" i="1" dirty="0" err="1">
                <a:solidFill>
                  <a:srgbClr val="7030A0"/>
                </a:solidFill>
                <a:latin typeface="Calibri"/>
              </a:rPr>
              <a:t>là</a:t>
            </a:r>
            <a:r>
              <a:rPr lang="en-GB" sz="2400" b="1" i="1" dirty="0">
                <a:solidFill>
                  <a:srgbClr val="7030A0"/>
                </a:solidFill>
                <a:latin typeface="Calibri"/>
              </a:rPr>
              <a:t> </a:t>
            </a:r>
            <a:r>
              <a:rPr lang="en-GB" sz="2400" b="1" i="1" dirty="0" err="1">
                <a:solidFill>
                  <a:srgbClr val="7030A0"/>
                </a:solidFill>
                <a:latin typeface="Calibri"/>
              </a:rPr>
              <a:t>có</a:t>
            </a:r>
            <a:r>
              <a:rPr lang="en-GB" sz="2400" b="1" i="1" dirty="0">
                <a:solidFill>
                  <a:srgbClr val="7030A0"/>
                </a:solidFill>
                <a:latin typeface="Calibri"/>
              </a:rPr>
              <a:t> </a:t>
            </a:r>
            <a:r>
              <a:rPr lang="en-GB" sz="2400" b="1" i="1" dirty="0" err="1">
                <a:solidFill>
                  <a:srgbClr val="7030A0"/>
                </a:solidFill>
                <a:latin typeface="Calibri"/>
              </a:rPr>
              <a:t>cách</a:t>
            </a:r>
            <a:r>
              <a:rPr lang="en-GB" sz="2400" b="1" i="1" dirty="0">
                <a:solidFill>
                  <a:srgbClr val="7030A0"/>
                </a:solidFill>
                <a:latin typeface="Calibri"/>
              </a:rPr>
              <a:t> </a:t>
            </a:r>
            <a:r>
              <a:rPr lang="en-GB" sz="2400" b="1" i="1" dirty="0" err="1">
                <a:solidFill>
                  <a:srgbClr val="7030A0"/>
                </a:solidFill>
                <a:latin typeface="Calibri"/>
              </a:rPr>
              <a:t>nào</a:t>
            </a:r>
            <a:r>
              <a:rPr lang="en-GB" sz="2400" b="1" i="1" dirty="0">
                <a:solidFill>
                  <a:srgbClr val="7030A0"/>
                </a:solidFill>
                <a:latin typeface="Calibri"/>
              </a:rPr>
              <a:t> </a:t>
            </a:r>
            <a:r>
              <a:rPr lang="en-GB" sz="2400" b="1" i="1" dirty="0" err="1">
                <a:solidFill>
                  <a:srgbClr val="7030A0"/>
                </a:solidFill>
                <a:latin typeface="Calibri"/>
              </a:rPr>
              <a:t>khác</a:t>
            </a:r>
            <a:r>
              <a:rPr lang="en-GB" sz="2400" b="1" i="1" dirty="0">
                <a:solidFill>
                  <a:srgbClr val="7030A0"/>
                </a:solidFill>
                <a:latin typeface="Calibri"/>
              </a:rPr>
              <a:t> </a:t>
            </a:r>
            <a:r>
              <a:rPr lang="en-GB" sz="2400" b="1" i="1" dirty="0" err="1">
                <a:solidFill>
                  <a:srgbClr val="7030A0"/>
                </a:solidFill>
                <a:latin typeface="Calibri"/>
              </a:rPr>
              <a:t>để</a:t>
            </a:r>
            <a:r>
              <a:rPr lang="en-GB" sz="2400" b="1" i="1" dirty="0">
                <a:solidFill>
                  <a:srgbClr val="7030A0"/>
                </a:solidFill>
                <a:latin typeface="Calibri"/>
              </a:rPr>
              <a:t> </a:t>
            </a:r>
            <a:r>
              <a:rPr lang="en-GB" sz="2400" b="1" i="1" dirty="0" err="1">
                <a:solidFill>
                  <a:srgbClr val="7030A0"/>
                </a:solidFill>
                <a:latin typeface="Calibri"/>
              </a:rPr>
              <a:t>tính</a:t>
            </a:r>
            <a:r>
              <a:rPr lang="en-GB" sz="2400" b="1" i="1" dirty="0">
                <a:solidFill>
                  <a:srgbClr val="7030A0"/>
                </a:solidFill>
                <a:latin typeface="Calibri"/>
              </a:rPr>
              <a:t> </a:t>
            </a:r>
            <a:r>
              <a:rPr lang="en-GB" sz="2400" b="1" i="1" dirty="0" err="1">
                <a:solidFill>
                  <a:srgbClr val="7030A0"/>
                </a:solidFill>
                <a:latin typeface="Calibri"/>
              </a:rPr>
              <a:t>khoảng</a:t>
            </a:r>
            <a:r>
              <a:rPr lang="en-GB" sz="2400" b="1" i="1" dirty="0">
                <a:solidFill>
                  <a:srgbClr val="7030A0"/>
                </a:solidFill>
                <a:latin typeface="Calibri"/>
              </a:rPr>
              <a:t> </a:t>
            </a:r>
            <a:r>
              <a:rPr lang="en-GB" sz="2400" b="1" i="1" dirty="0" err="1">
                <a:solidFill>
                  <a:srgbClr val="7030A0"/>
                </a:solidFill>
                <a:latin typeface="Calibri"/>
              </a:rPr>
              <a:t>cách</a:t>
            </a:r>
            <a:r>
              <a:rPr lang="en-GB" sz="2400" b="1" i="1" dirty="0">
                <a:solidFill>
                  <a:srgbClr val="7030A0"/>
                </a:solidFill>
                <a:latin typeface="Calibri"/>
              </a:rPr>
              <a:t> </a:t>
            </a:r>
            <a:r>
              <a:rPr lang="en-GB" sz="2400" b="1" i="1" dirty="0" err="1">
                <a:solidFill>
                  <a:srgbClr val="7030A0"/>
                </a:solidFill>
                <a:latin typeface="Calibri"/>
              </a:rPr>
              <a:t>từ</a:t>
            </a:r>
            <a:r>
              <a:rPr lang="en-GB" sz="2400" b="1" i="1" dirty="0">
                <a:solidFill>
                  <a:srgbClr val="7030A0"/>
                </a:solidFill>
                <a:latin typeface="Calibri"/>
              </a:rPr>
              <a:t> 1 </a:t>
            </a:r>
            <a:r>
              <a:rPr lang="en-GB" sz="2400" b="1" i="1" dirty="0" err="1">
                <a:solidFill>
                  <a:srgbClr val="7030A0"/>
                </a:solidFill>
                <a:latin typeface="Calibri"/>
              </a:rPr>
              <a:t>điểm</a:t>
            </a:r>
            <a:r>
              <a:rPr lang="en-GB" sz="2400" b="1" i="1" dirty="0">
                <a:solidFill>
                  <a:srgbClr val="7030A0"/>
                </a:solidFill>
                <a:latin typeface="Calibri"/>
              </a:rPr>
              <a:t> </a:t>
            </a:r>
            <a:r>
              <a:rPr lang="en-GB" sz="2400" b="1" i="1" dirty="0" err="1">
                <a:solidFill>
                  <a:srgbClr val="7030A0"/>
                </a:solidFill>
                <a:latin typeface="Calibri"/>
              </a:rPr>
              <a:t>đến</a:t>
            </a:r>
            <a:r>
              <a:rPr lang="en-GB" sz="2400" b="1" i="1" dirty="0">
                <a:solidFill>
                  <a:srgbClr val="7030A0"/>
                </a:solidFill>
                <a:latin typeface="Calibri"/>
              </a:rPr>
              <a:t> 1 </a:t>
            </a:r>
            <a:r>
              <a:rPr lang="en-GB" sz="2400" b="1" i="1" dirty="0" err="1">
                <a:solidFill>
                  <a:srgbClr val="7030A0"/>
                </a:solidFill>
                <a:latin typeface="Calibri"/>
              </a:rPr>
              <a:t>mp</a:t>
            </a:r>
            <a:r>
              <a:rPr lang="en-GB" sz="2400" b="1" i="1" dirty="0">
                <a:solidFill>
                  <a:srgbClr val="7030A0"/>
                </a:solidFill>
                <a:latin typeface="Calibri"/>
              </a:rPr>
              <a:t> </a:t>
            </a:r>
            <a:r>
              <a:rPr lang="en-GB" sz="2400" b="1" i="1" dirty="0" err="1">
                <a:solidFill>
                  <a:srgbClr val="7030A0"/>
                </a:solidFill>
                <a:latin typeface="Calibri"/>
              </a:rPr>
              <a:t>nữa</a:t>
            </a:r>
            <a:r>
              <a:rPr lang="en-GB" sz="2400" b="1" i="1" dirty="0">
                <a:solidFill>
                  <a:srgbClr val="7030A0"/>
                </a:solidFill>
                <a:latin typeface="Calibri"/>
              </a:rPr>
              <a:t> hay </a:t>
            </a:r>
            <a:r>
              <a:rPr lang="en-GB" sz="2400" b="1" i="1" dirty="0" err="1">
                <a:solidFill>
                  <a:srgbClr val="7030A0"/>
                </a:solidFill>
                <a:latin typeface="Calibri"/>
              </a:rPr>
              <a:t>không</a:t>
            </a:r>
            <a:r>
              <a:rPr lang="en-GB" sz="2400" b="1" i="1" dirty="0">
                <a:solidFill>
                  <a:srgbClr val="7030A0"/>
                </a:solidFill>
                <a:latin typeface="Calibri"/>
              </a:rPr>
              <a:t>?</a:t>
            </a:r>
            <a:endParaRPr lang="en-US" sz="2400" b="1" i="1" dirty="0">
              <a:solidFill>
                <a:srgbClr val="7030A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23536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1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0" grpId="0"/>
      <p:bldP spid="49" grpId="0"/>
      <p:bldP spid="51" grpId="0"/>
      <p:bldP spid="62" grpId="0"/>
      <p:bldP spid="37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7" name="TextBox 12"/>
          <p:cNvSpPr txBox="1">
            <a:spLocks noChangeArrowheads="1"/>
          </p:cNvSpPr>
          <p:nvPr/>
        </p:nvSpPr>
        <p:spPr bwMode="auto">
          <a:xfrm>
            <a:off x="1768476" y="1855789"/>
            <a:ext cx="150233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639">
              <a:spcBef>
                <a:spcPct val="0"/>
              </a:spcBef>
              <a:buNone/>
            </a:pPr>
            <a:r>
              <a:rPr lang="en-US" altLang="en-US" sz="2400">
                <a:solidFill>
                  <a:srgbClr val="FF0000"/>
                </a:solidFill>
                <a:latin typeface="Arial" panose="020B0604020202020204" pitchFamily="34" charset="0"/>
              </a:rPr>
              <a:t> * Định lý:</a:t>
            </a:r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1992313" y="1882775"/>
            <a:ext cx="8259762" cy="1646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639">
              <a:spcBef>
                <a:spcPct val="50000"/>
              </a:spcBef>
              <a:buNone/>
            </a:pPr>
            <a:r>
              <a:rPr lang="en-US" altLang="en-US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</a:t>
            </a:r>
            <a:r>
              <a:rPr lang="en-US" altLang="en-US" sz="2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altLang="en-US" sz="2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en-US" altLang="en-US" sz="2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gian</a:t>
            </a:r>
            <a:r>
              <a:rPr lang="en-US" altLang="en-US" sz="2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Oxyz</a:t>
            </a:r>
            <a:r>
              <a:rPr lang="en-US" altLang="en-US" sz="2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en-US" sz="2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altLang="en-US" sz="2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mặt</a:t>
            </a:r>
            <a:r>
              <a:rPr lang="en-US" altLang="en-US" sz="2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phẳng</a:t>
            </a:r>
            <a:r>
              <a:rPr lang="en-US" altLang="en-US" sz="2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(P) </a:t>
            </a:r>
            <a:r>
              <a:rPr lang="en-US" altLang="en-US" sz="2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altLang="en-US" sz="2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phương</a:t>
            </a:r>
            <a:r>
              <a:rPr lang="en-US" altLang="en-US" sz="2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trình</a:t>
            </a:r>
            <a:r>
              <a:rPr lang="en-US" altLang="en-US" sz="2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Ax + By + </a:t>
            </a:r>
            <a:r>
              <a:rPr lang="en-US" altLang="en-US" sz="2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Cz</a:t>
            </a:r>
            <a:r>
              <a:rPr lang="en-US" altLang="en-US" sz="2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+ D = 0</a:t>
            </a:r>
            <a:r>
              <a:rPr lang="en-US" altLang="en-US" sz="2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altLang="en-US" sz="2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điểm</a:t>
            </a:r>
            <a:r>
              <a:rPr lang="en-US" altLang="en-US" sz="2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</a:t>
            </a:r>
            <a:r>
              <a:rPr lang="en-US" altLang="en-US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en-US" altLang="en-US" sz="2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altLang="en-US" sz="2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en-US" altLang="en-US" sz="1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en-US" altLang="en-US" sz="2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;y</a:t>
            </a:r>
            <a:r>
              <a:rPr lang="en-US" altLang="en-US" sz="16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en-US" altLang="en-US" sz="2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;z</a:t>
            </a:r>
            <a:r>
              <a:rPr lang="en-US" altLang="en-US" sz="16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en-US" altLang="en-US" sz="2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). </a:t>
            </a:r>
          </a:p>
          <a:p>
            <a:pPr defTabSz="1088639">
              <a:spcBef>
                <a:spcPct val="50000"/>
              </a:spcBef>
              <a:buNone/>
            </a:pPr>
            <a:r>
              <a:rPr lang="en-US" altLang="en-US" sz="2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Khoảng</a:t>
            </a:r>
            <a:r>
              <a:rPr lang="en-US" altLang="en-US" sz="2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cách</a:t>
            </a:r>
            <a:r>
              <a:rPr lang="en-US" altLang="en-US" sz="2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từ</a:t>
            </a:r>
            <a:r>
              <a:rPr lang="en-US" altLang="en-US" sz="2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điểm</a:t>
            </a:r>
            <a:r>
              <a:rPr lang="en-US" altLang="en-US" sz="2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</a:t>
            </a:r>
            <a:r>
              <a:rPr lang="en-US" altLang="en-US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en-US" altLang="en-US" sz="2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đến</a:t>
            </a:r>
            <a:r>
              <a:rPr lang="en-US" altLang="en-US" sz="2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mặt</a:t>
            </a:r>
            <a:r>
              <a:rPr lang="en-US" altLang="en-US" sz="2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phẳng</a:t>
            </a:r>
            <a:r>
              <a:rPr lang="en-US" altLang="en-US" sz="2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(P) </a:t>
            </a:r>
            <a:r>
              <a:rPr lang="en-US" altLang="en-US" sz="2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en-US" altLang="en-US" sz="2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tính</a:t>
            </a:r>
            <a:r>
              <a:rPr lang="en-US" altLang="en-US" sz="2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theo</a:t>
            </a:r>
            <a:r>
              <a:rPr lang="en-US" altLang="en-US" sz="2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công</a:t>
            </a:r>
            <a:r>
              <a:rPr lang="en-US" altLang="en-US" sz="2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thức</a:t>
            </a:r>
            <a:r>
              <a:rPr lang="en-US" altLang="en-US" sz="2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</p:txBody>
      </p:sp>
      <p:grpSp>
        <p:nvGrpSpPr>
          <p:cNvPr id="14340" name="Group 3"/>
          <p:cNvGrpSpPr>
            <a:grpSpLocks/>
          </p:cNvGrpSpPr>
          <p:nvPr/>
        </p:nvGrpSpPr>
        <p:grpSpPr bwMode="auto">
          <a:xfrm>
            <a:off x="2568575" y="4241800"/>
            <a:ext cx="3154439" cy="842407"/>
            <a:chOff x="733425" y="2887663"/>
            <a:chExt cx="3154562" cy="842407"/>
          </a:xfrm>
        </p:grpSpPr>
        <p:sp>
          <p:nvSpPr>
            <p:cNvPr id="14372" name="TextBox 15"/>
            <p:cNvSpPr txBox="1">
              <a:spLocks noChangeArrowheads="1"/>
            </p:cNvSpPr>
            <p:nvPr/>
          </p:nvSpPr>
          <p:spPr bwMode="auto">
            <a:xfrm>
              <a:off x="733425" y="3100388"/>
              <a:ext cx="131483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defTabSz="1088639">
                <a:spcBef>
                  <a:spcPct val="0"/>
                </a:spcBef>
                <a:buNone/>
              </a:pPr>
              <a:r>
                <a:rPr lang="en-US" altLang="en-US" sz="1800" dirty="0">
                  <a:solidFill>
                    <a:prstClr val="black"/>
                  </a:solidFill>
                  <a:latin typeface="Arial" panose="020B0604020202020204" pitchFamily="34" charset="0"/>
                </a:rPr>
                <a:t>d(M</a:t>
              </a:r>
              <a:r>
                <a:rPr lang="en-US" altLang="en-US" sz="1200" dirty="0">
                  <a:solidFill>
                    <a:prstClr val="black"/>
                  </a:solidFill>
                  <a:latin typeface="Arial" panose="020B0604020202020204" pitchFamily="34" charset="0"/>
                </a:rPr>
                <a:t>o</a:t>
              </a:r>
              <a:r>
                <a:rPr lang="en-US" altLang="en-US" sz="1800" dirty="0">
                  <a:solidFill>
                    <a:prstClr val="black"/>
                  </a:solidFill>
                  <a:latin typeface="Arial" panose="020B0604020202020204" pitchFamily="34" charset="0"/>
                </a:rPr>
                <a:t>,(P)) =</a:t>
              </a:r>
            </a:p>
          </p:txBody>
        </p:sp>
        <p:sp>
          <p:nvSpPr>
            <p:cNvPr id="14373" name="TextBox 16"/>
            <p:cNvSpPr txBox="1">
              <a:spLocks noChangeArrowheads="1"/>
            </p:cNvSpPr>
            <p:nvPr/>
          </p:nvSpPr>
          <p:spPr bwMode="auto">
            <a:xfrm>
              <a:off x="1938338" y="2887663"/>
              <a:ext cx="194964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defTabSz="1088639">
                <a:spcBef>
                  <a:spcPct val="0"/>
                </a:spcBef>
                <a:buNone/>
              </a:pPr>
              <a:r>
                <a:rPr lang="en-US" altLang="en-US" sz="1800">
                  <a:solidFill>
                    <a:prstClr val="black"/>
                  </a:solidFill>
                  <a:latin typeface="Arial" panose="020B0604020202020204" pitchFamily="34" charset="0"/>
                </a:rPr>
                <a:t>|Ax</a:t>
              </a:r>
              <a:r>
                <a:rPr lang="en-US" altLang="en-US" sz="1200">
                  <a:solidFill>
                    <a:prstClr val="black"/>
                  </a:solidFill>
                  <a:latin typeface="Arial" panose="020B0604020202020204" pitchFamily="34" charset="0"/>
                </a:rPr>
                <a:t>o</a:t>
              </a:r>
              <a:r>
                <a:rPr lang="en-US" altLang="en-US" sz="1800">
                  <a:solidFill>
                    <a:prstClr val="black"/>
                  </a:solidFill>
                  <a:latin typeface="Arial" panose="020B0604020202020204" pitchFamily="34" charset="0"/>
                </a:rPr>
                <a:t>+By</a:t>
              </a:r>
              <a:r>
                <a:rPr lang="en-US" altLang="en-US" sz="1200">
                  <a:solidFill>
                    <a:prstClr val="black"/>
                  </a:solidFill>
                  <a:latin typeface="Arial" panose="020B0604020202020204" pitchFamily="34" charset="0"/>
                </a:rPr>
                <a:t>o</a:t>
              </a:r>
              <a:r>
                <a:rPr lang="en-US" altLang="en-US" sz="1800">
                  <a:solidFill>
                    <a:prstClr val="black"/>
                  </a:solidFill>
                  <a:latin typeface="Arial" panose="020B0604020202020204" pitchFamily="34" charset="0"/>
                </a:rPr>
                <a:t>+Cz</a:t>
              </a:r>
              <a:r>
                <a:rPr lang="en-US" altLang="en-US" sz="1200">
                  <a:solidFill>
                    <a:prstClr val="black"/>
                  </a:solidFill>
                  <a:latin typeface="Arial" panose="020B0604020202020204" pitchFamily="34" charset="0"/>
                </a:rPr>
                <a:t>o</a:t>
              </a:r>
              <a:r>
                <a:rPr lang="en-US" altLang="en-US" sz="1800">
                  <a:solidFill>
                    <a:prstClr val="black"/>
                  </a:solidFill>
                  <a:latin typeface="Arial" panose="020B0604020202020204" pitchFamily="34" charset="0"/>
                </a:rPr>
                <a:t>+D|</a:t>
              </a:r>
            </a:p>
          </p:txBody>
        </p:sp>
        <p:cxnSp>
          <p:nvCxnSpPr>
            <p:cNvPr id="19" name="Straight Connector 18"/>
            <p:cNvCxnSpPr/>
            <p:nvPr/>
          </p:nvCxnSpPr>
          <p:spPr>
            <a:xfrm>
              <a:off x="2028876" y="3298826"/>
              <a:ext cx="1828871" cy="0"/>
            </a:xfrm>
            <a:prstGeom prst="line">
              <a:avLst/>
            </a:prstGeom>
            <a:ln w="28575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375" name="TextBox 24"/>
            <p:cNvSpPr txBox="1">
              <a:spLocks noChangeArrowheads="1"/>
            </p:cNvSpPr>
            <p:nvPr/>
          </p:nvSpPr>
          <p:spPr bwMode="auto">
            <a:xfrm>
              <a:off x="2181225" y="3360738"/>
              <a:ext cx="128597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defTabSz="1088639">
                <a:spcBef>
                  <a:spcPct val="0"/>
                </a:spcBef>
                <a:buNone/>
              </a:pPr>
              <a:r>
                <a:rPr lang="en-US" altLang="en-US" sz="1800">
                  <a:solidFill>
                    <a:prstClr val="black"/>
                  </a:solidFill>
                  <a:latin typeface="Arial" panose="020B0604020202020204" pitchFamily="34" charset="0"/>
                </a:rPr>
                <a:t>√A²+B²+C²</a:t>
              </a:r>
            </a:p>
          </p:txBody>
        </p:sp>
        <p:cxnSp>
          <p:nvCxnSpPr>
            <p:cNvPr id="27" name="Straight Connector 26"/>
            <p:cNvCxnSpPr/>
            <p:nvPr/>
          </p:nvCxnSpPr>
          <p:spPr>
            <a:xfrm>
              <a:off x="2379727" y="3390901"/>
              <a:ext cx="990639" cy="0"/>
            </a:xfrm>
            <a:prstGeom prst="line">
              <a:avLst/>
            </a:prstGeom>
            <a:ln w="28575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Rounded Rectangle 27"/>
          <p:cNvSpPr/>
          <p:nvPr/>
        </p:nvSpPr>
        <p:spPr>
          <a:xfrm>
            <a:off x="2308225" y="3910013"/>
            <a:ext cx="3581400" cy="13716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88639">
              <a:defRPr/>
            </a:pPr>
            <a:endParaRPr lang="en-US" sz="43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4342" name="TextBox 42"/>
          <p:cNvSpPr txBox="1">
            <a:spLocks noChangeArrowheads="1"/>
          </p:cNvSpPr>
          <p:nvPr/>
        </p:nvSpPr>
        <p:spPr bwMode="auto">
          <a:xfrm>
            <a:off x="1828800" y="6032500"/>
            <a:ext cx="3124200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639">
              <a:spcBef>
                <a:spcPct val="0"/>
              </a:spcBef>
              <a:buNone/>
            </a:pPr>
            <a:r>
              <a:rPr lang="en-US" altLang="en-US" sz="2000" b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defTabSz="1088639">
              <a:spcBef>
                <a:spcPct val="0"/>
              </a:spcBef>
              <a:buNone/>
            </a:pPr>
            <a:endParaRPr lang="en-US" altLang="en-US" sz="180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grpSp>
        <p:nvGrpSpPr>
          <p:cNvPr id="14343" name="Group 11"/>
          <p:cNvGrpSpPr>
            <a:grpSpLocks/>
          </p:cNvGrpSpPr>
          <p:nvPr/>
        </p:nvGrpSpPr>
        <p:grpSpPr bwMode="auto">
          <a:xfrm>
            <a:off x="6354763" y="3200401"/>
            <a:ext cx="4343400" cy="3376613"/>
            <a:chOff x="4828639" y="3276600"/>
            <a:chExt cx="4343400" cy="3376769"/>
          </a:xfrm>
        </p:grpSpPr>
        <p:sp>
          <p:nvSpPr>
            <p:cNvPr id="14353" name="TextBox 35"/>
            <p:cNvSpPr txBox="1">
              <a:spLocks noChangeArrowheads="1"/>
            </p:cNvSpPr>
            <p:nvPr/>
          </p:nvSpPr>
          <p:spPr bwMode="auto">
            <a:xfrm>
              <a:off x="5948363" y="3276600"/>
              <a:ext cx="300082" cy="369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defTabSz="1088639">
                <a:spcBef>
                  <a:spcPct val="0"/>
                </a:spcBef>
                <a:buNone/>
              </a:pPr>
              <a:r>
                <a:rPr lang="en-US" altLang="en-US" sz="1800" b="1">
                  <a:solidFill>
                    <a:prstClr val="black"/>
                  </a:solidFill>
                  <a:latin typeface="Arial" panose="020B0604020202020204" pitchFamily="34" charset="0"/>
                </a:rPr>
                <a:t>z</a:t>
              </a:r>
            </a:p>
          </p:txBody>
        </p:sp>
        <p:grpSp>
          <p:nvGrpSpPr>
            <p:cNvPr id="14354" name="Group 10"/>
            <p:cNvGrpSpPr>
              <a:grpSpLocks/>
            </p:cNvGrpSpPr>
            <p:nvPr/>
          </p:nvGrpSpPr>
          <p:grpSpPr bwMode="auto">
            <a:xfrm>
              <a:off x="4828639" y="3438532"/>
              <a:ext cx="4343400" cy="3214837"/>
              <a:chOff x="4465638" y="2727176"/>
              <a:chExt cx="4343400" cy="3214837"/>
            </a:xfrm>
          </p:grpSpPr>
          <p:cxnSp>
            <p:nvCxnSpPr>
              <p:cNvPr id="22" name="Straight Arrow Connector 21"/>
              <p:cNvCxnSpPr/>
              <p:nvPr/>
            </p:nvCxnSpPr>
            <p:spPr>
              <a:xfrm flipV="1">
                <a:off x="5989638" y="2727176"/>
                <a:ext cx="0" cy="1600274"/>
              </a:xfrm>
              <a:prstGeom prst="straightConnector1">
                <a:avLst/>
              </a:prstGeom>
              <a:ln w="28575"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356" name="AutoShape 8"/>
              <p:cNvSpPr>
                <a:spLocks noChangeArrowheads="1"/>
              </p:cNvSpPr>
              <p:nvPr/>
            </p:nvSpPr>
            <p:spPr bwMode="auto">
              <a:xfrm>
                <a:off x="4465638" y="3932238"/>
                <a:ext cx="4343400" cy="914400"/>
              </a:xfrm>
              <a:prstGeom prst="parallelogram">
                <a:avLst>
                  <a:gd name="adj" fmla="val 118750"/>
                </a:avLst>
              </a:prstGeom>
              <a:solidFill>
                <a:srgbClr val="92D050"/>
              </a:solidFill>
              <a:ln w="38100">
                <a:solidFill>
                  <a:srgbClr val="002060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defTabSz="1088639">
                  <a:spcBef>
                    <a:spcPct val="0"/>
                  </a:spcBef>
                  <a:buNone/>
                </a:pPr>
                <a:endParaRPr lang="en-US" altLang="en-US" sz="1800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5" name="Text Box 12"/>
              <p:cNvSpPr txBox="1">
                <a:spLocks noChangeArrowheads="1"/>
              </p:cNvSpPr>
              <p:nvPr/>
            </p:nvSpPr>
            <p:spPr bwMode="auto">
              <a:xfrm>
                <a:off x="6400800" y="2879583"/>
                <a:ext cx="533400" cy="3077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defTabSz="1088639">
                  <a:spcBef>
                    <a:spcPct val="50000"/>
                  </a:spcBef>
                  <a:defRPr/>
                </a:pPr>
                <a:r>
                  <a:rPr lang="en-US" sz="1400" b="1" dirty="0">
                    <a:solidFill>
                      <a:prstClr val="black"/>
                    </a:solidFill>
                    <a:latin typeface="Arial" charset="0"/>
                  </a:rPr>
                  <a:t>M</a:t>
                </a:r>
                <a:r>
                  <a:rPr lang="en-US" sz="1200" b="1" dirty="0"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charset="0"/>
                  </a:rPr>
                  <a:t>o</a:t>
                </a:r>
                <a:endParaRPr lang="en-US" sz="4300" b="1" dirty="0">
                  <a:solidFill>
                    <a:prstClr val="black"/>
                  </a:solidFill>
                  <a:latin typeface="Arial" charset="0"/>
                </a:endParaRPr>
              </a:p>
            </p:txBody>
          </p:sp>
          <p:sp>
            <p:nvSpPr>
              <p:cNvPr id="14358" name="Line 16"/>
              <p:cNvSpPr>
                <a:spLocks noChangeShapeType="1"/>
              </p:cNvSpPr>
              <p:nvPr/>
            </p:nvSpPr>
            <p:spPr bwMode="auto">
              <a:xfrm>
                <a:off x="6384925" y="3078163"/>
                <a:ext cx="0" cy="1295400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defTabSz="1088639"/>
                <a:endParaRPr lang="en-US" sz="43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14359" name="Text Box 18"/>
              <p:cNvSpPr txBox="1">
                <a:spLocks noChangeArrowheads="1"/>
              </p:cNvSpPr>
              <p:nvPr/>
            </p:nvSpPr>
            <p:spPr bwMode="auto">
              <a:xfrm flipH="1">
                <a:off x="6370638" y="4327525"/>
                <a:ext cx="457200" cy="3385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defTabSz="1088639">
                  <a:spcBef>
                    <a:spcPct val="50000"/>
                  </a:spcBef>
                  <a:buNone/>
                </a:pPr>
                <a:r>
                  <a:rPr lang="en-US" altLang="en-US" sz="1600" b="1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H</a:t>
                </a:r>
              </a:p>
            </p:txBody>
          </p:sp>
          <p:sp>
            <p:nvSpPr>
              <p:cNvPr id="14360" name="Text Box 20"/>
              <p:cNvSpPr txBox="1">
                <a:spLocks noChangeArrowheads="1"/>
              </p:cNvSpPr>
              <p:nvPr/>
            </p:nvSpPr>
            <p:spPr bwMode="auto">
              <a:xfrm>
                <a:off x="4664075" y="4479925"/>
                <a:ext cx="609600" cy="4616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defTabSz="1088639">
                  <a:spcBef>
                    <a:spcPct val="50000"/>
                  </a:spcBef>
                  <a:buNone/>
                </a:pPr>
                <a:r>
                  <a:rPr lang="en-US" altLang="en-US" sz="160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altLang="en-US" sz="2400">
                    <a:solidFill>
                      <a:prstClr val="black"/>
                    </a:solidFill>
                    <a:latin typeface="VPS Times" pitchFamily="18" charset="0"/>
                  </a:rPr>
                  <a:t>)</a:t>
                </a:r>
                <a:endParaRPr lang="en-US" altLang="en-US" sz="2400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cxnSp>
            <p:nvCxnSpPr>
              <p:cNvPr id="9" name="Straight Arrow Connector 8"/>
              <p:cNvCxnSpPr/>
              <p:nvPr/>
            </p:nvCxnSpPr>
            <p:spPr>
              <a:xfrm flipV="1">
                <a:off x="7469188" y="3243138"/>
                <a:ext cx="0" cy="1066849"/>
              </a:xfrm>
              <a:prstGeom prst="straightConnector1">
                <a:avLst/>
              </a:prstGeom>
              <a:ln w="28575">
                <a:solidFill>
                  <a:srgbClr val="FF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362" name="Text Box 18"/>
              <p:cNvSpPr txBox="1">
                <a:spLocks noChangeArrowheads="1"/>
              </p:cNvSpPr>
              <p:nvPr/>
            </p:nvSpPr>
            <p:spPr bwMode="auto">
              <a:xfrm>
                <a:off x="6232525" y="4206875"/>
                <a:ext cx="381000" cy="3693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defTabSz="1088639">
                  <a:spcBef>
                    <a:spcPct val="50000"/>
                  </a:spcBef>
                  <a:buNone/>
                </a:pPr>
                <a:endParaRPr lang="en-US" altLang="en-US" sz="1800" b="1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26" name="Straight Connector 25"/>
              <p:cNvCxnSpPr/>
              <p:nvPr/>
            </p:nvCxnSpPr>
            <p:spPr>
              <a:xfrm>
                <a:off x="5989638" y="4892626"/>
                <a:ext cx="0" cy="42547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Arrow Connector 30"/>
              <p:cNvCxnSpPr/>
              <p:nvPr/>
            </p:nvCxnSpPr>
            <p:spPr>
              <a:xfrm>
                <a:off x="5973763" y="5303808"/>
                <a:ext cx="2209800" cy="0"/>
              </a:xfrm>
              <a:prstGeom prst="straightConnector1">
                <a:avLst/>
              </a:prstGeom>
              <a:ln w="28575"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Arrow Connector 32"/>
              <p:cNvCxnSpPr/>
              <p:nvPr/>
            </p:nvCxnSpPr>
            <p:spPr>
              <a:xfrm flipH="1">
                <a:off x="4800600" y="5303808"/>
                <a:ext cx="1187450" cy="638205"/>
              </a:xfrm>
              <a:prstGeom prst="straightConnector1">
                <a:avLst/>
              </a:prstGeom>
              <a:ln w="28575"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366" name="TextBox 33"/>
              <p:cNvSpPr txBox="1">
                <a:spLocks noChangeArrowheads="1"/>
              </p:cNvSpPr>
              <p:nvPr/>
            </p:nvSpPr>
            <p:spPr bwMode="auto">
              <a:xfrm>
                <a:off x="4679950" y="5535613"/>
                <a:ext cx="258763" cy="3693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defTabSz="1088639">
                  <a:spcBef>
                    <a:spcPct val="0"/>
                  </a:spcBef>
                  <a:buNone/>
                </a:pPr>
                <a:r>
                  <a:rPr lang="en-US" altLang="en-US" sz="1800" b="1">
                    <a:solidFill>
                      <a:prstClr val="black"/>
                    </a:solidFill>
                    <a:latin typeface="Arial" panose="020B0604020202020204" pitchFamily="34" charset="0"/>
                  </a:rPr>
                  <a:t>x</a:t>
                </a:r>
              </a:p>
            </p:txBody>
          </p:sp>
          <p:sp>
            <p:nvSpPr>
              <p:cNvPr id="14367" name="TextBox 34"/>
              <p:cNvSpPr txBox="1">
                <a:spLocks noChangeArrowheads="1"/>
              </p:cNvSpPr>
              <p:nvPr/>
            </p:nvSpPr>
            <p:spPr bwMode="auto">
              <a:xfrm>
                <a:off x="7970838" y="5257800"/>
                <a:ext cx="312906" cy="3693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defTabSz="1088639">
                  <a:spcBef>
                    <a:spcPct val="0"/>
                  </a:spcBef>
                  <a:buNone/>
                </a:pPr>
                <a:r>
                  <a:rPr lang="en-US" altLang="en-US" sz="1800" b="1">
                    <a:solidFill>
                      <a:prstClr val="black"/>
                    </a:solidFill>
                    <a:latin typeface="Arial" panose="020B0604020202020204" pitchFamily="34" charset="0"/>
                  </a:rPr>
                  <a:t>y</a:t>
                </a:r>
              </a:p>
            </p:txBody>
          </p:sp>
          <p:sp>
            <p:nvSpPr>
              <p:cNvPr id="14368" name="TextBox 36"/>
              <p:cNvSpPr txBox="1">
                <a:spLocks noChangeArrowheads="1"/>
              </p:cNvSpPr>
              <p:nvPr/>
            </p:nvSpPr>
            <p:spPr bwMode="auto">
              <a:xfrm>
                <a:off x="5684838" y="5013325"/>
                <a:ext cx="364202" cy="3693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defTabSz="1088639">
                  <a:spcBef>
                    <a:spcPct val="0"/>
                  </a:spcBef>
                  <a:buNone/>
                </a:pPr>
                <a:r>
                  <a:rPr lang="en-US" altLang="en-US" sz="1800" b="1">
                    <a:solidFill>
                      <a:prstClr val="black"/>
                    </a:solidFill>
                    <a:latin typeface="Arial" panose="020B0604020202020204" pitchFamily="34" charset="0"/>
                  </a:rPr>
                  <a:t>O</a:t>
                </a:r>
              </a:p>
            </p:txBody>
          </p:sp>
          <p:cxnSp>
            <p:nvCxnSpPr>
              <p:cNvPr id="39" name="Straight Connector 38"/>
              <p:cNvCxnSpPr/>
              <p:nvPr/>
            </p:nvCxnSpPr>
            <p:spPr>
              <a:xfrm>
                <a:off x="5989638" y="4251247"/>
                <a:ext cx="0" cy="685832"/>
              </a:xfrm>
              <a:prstGeom prst="line">
                <a:avLst/>
              </a:prstGeom>
              <a:ln w="28575"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370" name="TextBox 46"/>
              <p:cNvSpPr txBox="1">
                <a:spLocks noChangeArrowheads="1"/>
              </p:cNvSpPr>
              <p:nvPr/>
            </p:nvSpPr>
            <p:spPr bwMode="auto">
              <a:xfrm>
                <a:off x="7543800" y="3352800"/>
                <a:ext cx="372218" cy="4616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defTabSz="1088639">
                  <a:spcBef>
                    <a:spcPct val="0"/>
                  </a:spcBef>
                  <a:buNone/>
                </a:pPr>
                <a:r>
                  <a:rPr lang="en-US" altLang="en-US" sz="2400" b="1">
                    <a:solidFill>
                      <a:prstClr val="black"/>
                    </a:solidFill>
                    <a:latin typeface="Arial" panose="020B0604020202020204" pitchFamily="34" charset="0"/>
                  </a:rPr>
                  <a:t>n</a:t>
                </a:r>
              </a:p>
            </p:txBody>
          </p:sp>
          <p:sp>
            <p:nvSpPr>
              <p:cNvPr id="14371" name="TextBox 48"/>
              <p:cNvSpPr txBox="1">
                <a:spLocks noChangeArrowheads="1"/>
              </p:cNvSpPr>
              <p:nvPr/>
            </p:nvSpPr>
            <p:spPr bwMode="auto">
              <a:xfrm>
                <a:off x="7543800" y="3200400"/>
                <a:ext cx="503238" cy="4001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defTabSz="1088639">
                  <a:spcBef>
                    <a:spcPct val="0"/>
                  </a:spcBef>
                  <a:buNone/>
                </a:pPr>
                <a:r>
                  <a:rPr lang="en-US" altLang="en-US" sz="2000">
                    <a:solidFill>
                      <a:prstClr val="black"/>
                    </a:solidFill>
                    <a:latin typeface="Arial" panose="020B0604020202020204" pitchFamily="34" charset="0"/>
                  </a:rPr>
                  <a:t>→</a:t>
                </a:r>
              </a:p>
            </p:txBody>
          </p:sp>
        </p:grpSp>
      </p:grpSp>
      <p:grpSp>
        <p:nvGrpSpPr>
          <p:cNvPr id="45" name="Group 26"/>
          <p:cNvGrpSpPr>
            <a:grpSpLocks/>
          </p:cNvGrpSpPr>
          <p:nvPr/>
        </p:nvGrpSpPr>
        <p:grpSpPr bwMode="auto">
          <a:xfrm>
            <a:off x="1620837" y="910289"/>
            <a:ext cx="10074774" cy="646331"/>
            <a:chOff x="7399781" y="7003097"/>
            <a:chExt cx="16688902" cy="1728375"/>
          </a:xfrm>
        </p:grpSpPr>
        <p:sp>
          <p:nvSpPr>
            <p:cNvPr id="14347" name="TextBox 27"/>
            <p:cNvSpPr txBox="1">
              <a:spLocks noChangeArrowheads="1"/>
            </p:cNvSpPr>
            <p:nvPr/>
          </p:nvSpPr>
          <p:spPr bwMode="auto">
            <a:xfrm>
              <a:off x="8771378" y="7026723"/>
              <a:ext cx="15317305" cy="9876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defTabSz="1088639">
                <a:spcBef>
                  <a:spcPct val="0"/>
                </a:spcBef>
                <a:buNone/>
              </a:pPr>
              <a:r>
                <a:rPr lang="en-US" altLang="en-US" sz="1800" b="1">
                  <a:solidFill>
                    <a:srgbClr val="135F82"/>
                  </a:solidFill>
                  <a:latin typeface="Tahoma" panose="020B0604030504040204" pitchFamily="34" charset="0"/>
                  <a:cs typeface="Tahoma" panose="020B0604030504040204" pitchFamily="34" charset="0"/>
                </a:rPr>
                <a:t>KHOẢNG CÁCH TỪ 1 ĐIỂM ĐẾN MỘT MẶT PHẲNG</a:t>
              </a:r>
            </a:p>
          </p:txBody>
        </p:sp>
        <p:grpSp>
          <p:nvGrpSpPr>
            <p:cNvPr id="14348" name="Group 27"/>
            <p:cNvGrpSpPr>
              <a:grpSpLocks/>
            </p:cNvGrpSpPr>
            <p:nvPr/>
          </p:nvGrpSpPr>
          <p:grpSpPr bwMode="auto">
            <a:xfrm>
              <a:off x="7399781" y="7003097"/>
              <a:ext cx="1373423" cy="1728375"/>
              <a:chOff x="7399780" y="7003098"/>
              <a:chExt cx="1373423" cy="1728375"/>
            </a:xfrm>
          </p:grpSpPr>
          <p:sp>
            <p:nvSpPr>
              <p:cNvPr id="50" name="Isosceles Triangle 44"/>
              <p:cNvSpPr/>
              <p:nvPr/>
            </p:nvSpPr>
            <p:spPr>
              <a:xfrm rot="16200000">
                <a:off x="7470252" y="7535530"/>
                <a:ext cx="144337" cy="163017"/>
              </a:xfrm>
              <a:custGeom>
                <a:avLst/>
                <a:gdLst>
                  <a:gd name="connsiteX0" fmla="*/ 0 w 293725"/>
                  <a:gd name="connsiteY0" fmla="*/ 164224 h 164224"/>
                  <a:gd name="connsiteX1" fmla="*/ 146863 w 293725"/>
                  <a:gd name="connsiteY1" fmla="*/ 0 h 164224"/>
                  <a:gd name="connsiteX2" fmla="*/ 293725 w 293725"/>
                  <a:gd name="connsiteY2" fmla="*/ 164224 h 164224"/>
                  <a:gd name="connsiteX3" fmla="*/ 0 w 293725"/>
                  <a:gd name="connsiteY3" fmla="*/ 164224 h 164224"/>
                  <a:gd name="connsiteX0" fmla="*/ 2363 w 296088"/>
                  <a:gd name="connsiteY0" fmla="*/ 164221 h 164221"/>
                  <a:gd name="connsiteX1" fmla="*/ 0 w 296088"/>
                  <a:gd name="connsiteY1" fmla="*/ 0 h 164221"/>
                  <a:gd name="connsiteX2" fmla="*/ 296088 w 296088"/>
                  <a:gd name="connsiteY2" fmla="*/ 164221 h 164221"/>
                  <a:gd name="connsiteX3" fmla="*/ 2363 w 296088"/>
                  <a:gd name="connsiteY3" fmla="*/ 164221 h 164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6088" h="164221">
                    <a:moveTo>
                      <a:pt x="2363" y="164221"/>
                    </a:moveTo>
                    <a:cubicBezTo>
                      <a:pt x="1575" y="109481"/>
                      <a:pt x="788" y="54740"/>
                      <a:pt x="0" y="0"/>
                    </a:cubicBezTo>
                    <a:lnTo>
                      <a:pt x="296088" y="164221"/>
                    </a:lnTo>
                    <a:lnTo>
                      <a:pt x="2363" y="164221"/>
                    </a:ln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88639">
                  <a:defRPr/>
                </a:pPr>
                <a:endParaRPr lang="en-US" sz="4300">
                  <a:solidFill>
                    <a:prstClr val="white"/>
                  </a:solidFill>
                  <a:latin typeface="Calibri"/>
                </a:endParaRPr>
              </a:p>
            </p:txBody>
          </p:sp>
          <p:grpSp>
            <p:nvGrpSpPr>
              <p:cNvPr id="14350" name="Group 29"/>
              <p:cNvGrpSpPr>
                <a:grpSpLocks/>
              </p:cNvGrpSpPr>
              <p:nvPr/>
            </p:nvGrpSpPr>
            <p:grpSpPr bwMode="auto">
              <a:xfrm>
                <a:off x="7399780" y="7003098"/>
                <a:ext cx="1373423" cy="1728375"/>
                <a:chOff x="7399780" y="7003098"/>
                <a:chExt cx="1373423" cy="1728375"/>
              </a:xfrm>
            </p:grpSpPr>
            <p:sp>
              <p:nvSpPr>
                <p:cNvPr id="52" name="Round Same Side Corner Rectangle 51"/>
                <p:cNvSpPr/>
                <p:nvPr/>
              </p:nvSpPr>
              <p:spPr>
                <a:xfrm rot="5400000">
                  <a:off x="7723528" y="6783867"/>
                  <a:ext cx="725927" cy="1373423"/>
                </a:xfrm>
                <a:prstGeom prst="round2SameRect">
                  <a:avLst/>
                </a:prstGeom>
                <a:solidFill>
                  <a:srgbClr val="145F82"/>
                </a:solidFill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088639">
                    <a:defRPr/>
                  </a:pPr>
                  <a:endParaRPr lang="en-US" sz="430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14352" name="TextBox 32"/>
                <p:cNvSpPr txBox="1">
                  <a:spLocks noChangeArrowheads="1"/>
                </p:cNvSpPr>
                <p:nvPr/>
              </p:nvSpPr>
              <p:spPr bwMode="auto">
                <a:xfrm>
                  <a:off x="7648521" y="7003098"/>
                  <a:ext cx="1098265" cy="17283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algn="ctr" defTabSz="1088639">
                    <a:spcBef>
                      <a:spcPct val="0"/>
                    </a:spcBef>
                    <a:buNone/>
                  </a:pPr>
                  <a:r>
                    <a:rPr lang="en-US" altLang="en-US" sz="1800" b="1" dirty="0">
                      <a:solidFill>
                        <a:prstClr val="white"/>
                      </a:solidFill>
                      <a:latin typeface="Tahoma" panose="020B0604030504040204" pitchFamily="34" charset="0"/>
                      <a:cs typeface="Tahoma" panose="020B0604030504040204" pitchFamily="34" charset="0"/>
                    </a:rPr>
                    <a:t>IV</a:t>
                  </a:r>
                </a:p>
              </p:txBody>
            </p:sp>
          </p:grpSp>
        </p:grpSp>
      </p:grpSp>
      <p:sp>
        <p:nvSpPr>
          <p:cNvPr id="14346" name="TextBox 53"/>
          <p:cNvSpPr txBox="1">
            <a:spLocks noChangeArrowheads="1"/>
          </p:cNvSpPr>
          <p:nvPr/>
        </p:nvSpPr>
        <p:spPr bwMode="auto">
          <a:xfrm>
            <a:off x="1860550" y="1331913"/>
            <a:ext cx="746283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639">
              <a:spcBef>
                <a:spcPct val="0"/>
              </a:spcBef>
              <a:buNone/>
            </a:pPr>
            <a:r>
              <a:rPr lang="en-US" altLang="en-US" sz="2000" b="1" dirty="0">
                <a:solidFill>
                  <a:srgbClr val="00B050"/>
                </a:solidFill>
                <a:latin typeface="Arial" panose="020B0604020202020204" pitchFamily="34" charset="0"/>
              </a:rPr>
              <a:t>1) </a:t>
            </a:r>
            <a:r>
              <a:rPr lang="en-US" altLang="en-US" sz="2000" b="1" dirty="0" err="1">
                <a:solidFill>
                  <a:srgbClr val="00B050"/>
                </a:solidFill>
                <a:latin typeface="Arial" panose="020B0604020202020204" pitchFamily="34" charset="0"/>
              </a:rPr>
              <a:t>Công</a:t>
            </a:r>
            <a:r>
              <a:rPr lang="en-US" altLang="en-US" sz="2000" b="1" dirty="0">
                <a:solidFill>
                  <a:srgbClr val="00B050"/>
                </a:solidFill>
                <a:latin typeface="Arial" panose="020B0604020202020204" pitchFamily="34" charset="0"/>
              </a:rPr>
              <a:t> </a:t>
            </a:r>
            <a:r>
              <a:rPr lang="en-US" altLang="en-US" sz="2000" b="1" dirty="0" err="1">
                <a:solidFill>
                  <a:srgbClr val="00B050"/>
                </a:solidFill>
                <a:latin typeface="Arial" panose="020B0604020202020204" pitchFamily="34" charset="0"/>
              </a:rPr>
              <a:t>thức</a:t>
            </a:r>
            <a:r>
              <a:rPr lang="en-US" altLang="en-US" sz="2000" b="1" dirty="0">
                <a:solidFill>
                  <a:srgbClr val="00B050"/>
                </a:solidFill>
                <a:latin typeface="Arial" panose="020B0604020202020204" pitchFamily="34" charset="0"/>
              </a:rPr>
              <a:t> </a:t>
            </a:r>
            <a:r>
              <a:rPr lang="en-US" altLang="en-US" sz="2000" b="1" dirty="0" err="1">
                <a:solidFill>
                  <a:srgbClr val="00B050"/>
                </a:solidFill>
                <a:latin typeface="Arial" panose="020B0604020202020204" pitchFamily="34" charset="0"/>
              </a:rPr>
              <a:t>tính</a:t>
            </a:r>
            <a:r>
              <a:rPr lang="en-US" altLang="en-US" sz="2000" b="1" dirty="0">
                <a:solidFill>
                  <a:srgbClr val="00B050"/>
                </a:solidFill>
                <a:latin typeface="Arial" panose="020B0604020202020204" pitchFamily="34" charset="0"/>
              </a:rPr>
              <a:t> </a:t>
            </a:r>
            <a:r>
              <a:rPr lang="en-US" altLang="en-US" sz="2000" b="1" dirty="0" err="1">
                <a:solidFill>
                  <a:srgbClr val="00B050"/>
                </a:solidFill>
                <a:latin typeface="Arial" panose="020B0604020202020204" pitchFamily="34" charset="0"/>
              </a:rPr>
              <a:t>khoảng</a:t>
            </a:r>
            <a:r>
              <a:rPr lang="en-US" altLang="en-US" sz="2000" b="1" dirty="0">
                <a:solidFill>
                  <a:srgbClr val="00B050"/>
                </a:solidFill>
                <a:latin typeface="Arial" panose="020B0604020202020204" pitchFamily="34" charset="0"/>
              </a:rPr>
              <a:t> </a:t>
            </a:r>
            <a:r>
              <a:rPr lang="en-US" altLang="en-US" sz="2000" b="1" dirty="0" err="1">
                <a:solidFill>
                  <a:srgbClr val="00B050"/>
                </a:solidFill>
                <a:latin typeface="Arial" panose="020B0604020202020204" pitchFamily="34" charset="0"/>
              </a:rPr>
              <a:t>cách</a:t>
            </a:r>
            <a:r>
              <a:rPr lang="en-US" altLang="en-US" sz="2000" b="1" dirty="0">
                <a:solidFill>
                  <a:srgbClr val="00B050"/>
                </a:solidFill>
                <a:latin typeface="Arial" panose="020B0604020202020204" pitchFamily="34" charset="0"/>
              </a:rPr>
              <a:t> </a:t>
            </a:r>
            <a:r>
              <a:rPr lang="en-US" altLang="en-US" sz="2000" b="1" dirty="0" err="1">
                <a:solidFill>
                  <a:srgbClr val="00B050"/>
                </a:solidFill>
                <a:latin typeface="Arial" panose="020B0604020202020204" pitchFamily="34" charset="0"/>
              </a:rPr>
              <a:t>từ</a:t>
            </a:r>
            <a:r>
              <a:rPr lang="en-US" altLang="en-US" sz="2000" b="1" dirty="0">
                <a:solidFill>
                  <a:srgbClr val="00B050"/>
                </a:solidFill>
                <a:latin typeface="Arial" panose="020B0604020202020204" pitchFamily="34" charset="0"/>
              </a:rPr>
              <a:t> 1 </a:t>
            </a:r>
            <a:r>
              <a:rPr lang="en-US" altLang="en-US" sz="2000" b="1" dirty="0" err="1">
                <a:solidFill>
                  <a:srgbClr val="00B050"/>
                </a:solidFill>
                <a:latin typeface="Arial" panose="020B0604020202020204" pitchFamily="34" charset="0"/>
              </a:rPr>
              <a:t>điểm</a:t>
            </a:r>
            <a:r>
              <a:rPr lang="en-US" altLang="en-US" sz="2000" b="1" dirty="0">
                <a:solidFill>
                  <a:srgbClr val="00B050"/>
                </a:solidFill>
                <a:latin typeface="Arial" panose="020B0604020202020204" pitchFamily="34" charset="0"/>
              </a:rPr>
              <a:t> </a:t>
            </a:r>
            <a:r>
              <a:rPr lang="en-US" altLang="en-US" sz="2000" b="1" dirty="0" err="1">
                <a:solidFill>
                  <a:srgbClr val="00B050"/>
                </a:solidFill>
                <a:latin typeface="Arial" panose="020B0604020202020204" pitchFamily="34" charset="0"/>
              </a:rPr>
              <a:t>đến</a:t>
            </a:r>
            <a:r>
              <a:rPr lang="en-US" altLang="en-US" sz="2000" b="1" dirty="0">
                <a:solidFill>
                  <a:srgbClr val="00B050"/>
                </a:solidFill>
                <a:latin typeface="Arial" panose="020B0604020202020204" pitchFamily="34" charset="0"/>
              </a:rPr>
              <a:t> 1 </a:t>
            </a:r>
            <a:r>
              <a:rPr lang="en-US" altLang="en-US" sz="2000" b="1" dirty="0" err="1">
                <a:solidFill>
                  <a:srgbClr val="00B050"/>
                </a:solidFill>
                <a:latin typeface="Arial" panose="020B0604020202020204" pitchFamily="34" charset="0"/>
              </a:rPr>
              <a:t>mặt</a:t>
            </a:r>
            <a:r>
              <a:rPr lang="en-US" altLang="en-US" sz="2000" b="1" dirty="0">
                <a:solidFill>
                  <a:srgbClr val="00B050"/>
                </a:solidFill>
                <a:latin typeface="Arial" panose="020B0604020202020204" pitchFamily="34" charset="0"/>
              </a:rPr>
              <a:t> </a:t>
            </a:r>
            <a:r>
              <a:rPr lang="en-US" altLang="en-US" sz="2000" b="1" dirty="0" err="1">
                <a:solidFill>
                  <a:srgbClr val="00B050"/>
                </a:solidFill>
                <a:latin typeface="Arial" panose="020B0604020202020204" pitchFamily="34" charset="0"/>
              </a:rPr>
              <a:t>phẳng</a:t>
            </a:r>
            <a:r>
              <a:rPr lang="en-US" altLang="en-US" sz="2000" b="1" dirty="0">
                <a:solidFill>
                  <a:srgbClr val="00B050"/>
                </a:solidFill>
                <a:latin typeface="Arial" panose="020B0604020202020204" pitchFamily="34" charset="0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1664302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7" grpId="0"/>
      <p:bldP spid="15" grpId="0"/>
      <p:bldP spid="28" grpId="0" animBg="1"/>
      <p:bldP spid="1434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357806" y="776985"/>
                <a:ext cx="11168208" cy="151323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fr-FR" sz="28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Chú</a:t>
                </a:r>
                <a:r>
                  <a:rPr lang="fr-FR" sz="28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ý</a:t>
                </a:r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:r>
                  <a:rPr lang="fr-FR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Nếu</a:t>
                </a:r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hai</a:t>
                </a:r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véctơ</a:t>
                </a:r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</m:e>
                    </m:acc>
                  </m:oMath>
                </a14:m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US" sz="28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b</m:t>
                        </m:r>
                      </m:e>
                    </m:acc>
                  </m:oMath>
                </a14:m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không</a:t>
                </a:r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cùng</a:t>
                </a:r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giá</a:t>
                </a:r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song</a:t>
                </a:r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song</a:t>
                </a:r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hoặc</a:t>
                </a:r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nằm</a:t>
                </a:r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trên</a:t>
                </a:r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mặt</a:t>
                </a:r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phẳng</a:t>
                </a:r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𝛼</m:t>
                        </m:r>
                      </m:e>
                    </m:d>
                  </m:oMath>
                </a14:m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thì</a:t>
                </a:r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8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</m:e>
                    </m:acc>
                    <m:r>
                      <a:rPr lang="en-US" sz="28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=[</m:t>
                    </m:r>
                    <m:acc>
                      <m:accPr>
                        <m:chr m:val="⃗"/>
                        <m:ctrlPr>
                          <a:rPr 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</m:e>
                    </m:acc>
                    <m:r>
                      <m:rPr>
                        <m:nor/>
                      </m:rPr>
                      <a:rPr lang="fr-FR" sz="2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, </m:t>
                    </m:r>
                    <m:acc>
                      <m:accPr>
                        <m:chr m:val="⃗"/>
                        <m:ctrlPr>
                          <a:rPr 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US" sz="28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b</m:t>
                        </m:r>
                      </m:e>
                    </m:acc>
                    <m:r>
                      <a:rPr lang="en-US" sz="28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]</m:t>
                    </m:r>
                  </m:oMath>
                </a14:m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là  </a:t>
                </a:r>
                <a:r>
                  <a:rPr lang="fr-FR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vectơ</a:t>
                </a:r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pháp</a:t>
                </a:r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tuyến</a:t>
                </a:r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(VTPT) </a:t>
                </a:r>
                <a:r>
                  <a:rPr lang="fr-FR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mặt</a:t>
                </a:r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phẳng</a:t>
                </a:r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𝛼</m:t>
                        </m:r>
                      </m:e>
                    </m:d>
                  </m:oMath>
                </a14:m>
                <a:endPara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7806" y="776985"/>
                <a:ext cx="11168208" cy="1513235"/>
              </a:xfrm>
              <a:prstGeom prst="rect">
                <a:avLst/>
              </a:prstGeom>
              <a:blipFill>
                <a:blip r:embed="rId3"/>
                <a:stretch>
                  <a:fillRect l="-1146" b="-1004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1" name="Group 26"/>
          <p:cNvGrpSpPr/>
          <p:nvPr/>
        </p:nvGrpSpPr>
        <p:grpSpPr>
          <a:xfrm>
            <a:off x="357805" y="221185"/>
            <a:ext cx="6696137" cy="499763"/>
            <a:chOff x="7459670" y="7543799"/>
            <a:chExt cx="22122370" cy="999657"/>
          </a:xfrm>
        </p:grpSpPr>
        <p:sp>
          <p:nvSpPr>
            <p:cNvPr id="44" name="TextBox 43"/>
            <p:cNvSpPr txBox="1"/>
            <p:nvPr/>
          </p:nvSpPr>
          <p:spPr>
            <a:xfrm>
              <a:off x="8993185" y="7620005"/>
              <a:ext cx="20588855" cy="9234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rgbClr val="135F82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VÉC TƠ PHÁP TUYẾN CỦA MẶT PHẲNG </a:t>
              </a:r>
            </a:p>
          </p:txBody>
        </p:sp>
        <p:grpSp>
          <p:nvGrpSpPr>
            <p:cNvPr id="46" name="Group 27"/>
            <p:cNvGrpSpPr/>
            <p:nvPr/>
          </p:nvGrpSpPr>
          <p:grpSpPr>
            <a:xfrm>
              <a:off x="7459670" y="7543799"/>
              <a:ext cx="1381118" cy="872846"/>
              <a:chOff x="7459669" y="7543800"/>
              <a:chExt cx="1381118" cy="872846"/>
            </a:xfrm>
          </p:grpSpPr>
          <p:sp>
            <p:nvSpPr>
              <p:cNvPr id="47" name="Isosceles Triangle 44"/>
              <p:cNvSpPr/>
              <p:nvPr/>
            </p:nvSpPr>
            <p:spPr>
              <a:xfrm rot="16200000">
                <a:off x="7469936" y="7533533"/>
                <a:ext cx="143688" cy="164221"/>
              </a:xfrm>
              <a:custGeom>
                <a:avLst/>
                <a:gdLst>
                  <a:gd name="connsiteX0" fmla="*/ 0 w 293725"/>
                  <a:gd name="connsiteY0" fmla="*/ 164224 h 164224"/>
                  <a:gd name="connsiteX1" fmla="*/ 146863 w 293725"/>
                  <a:gd name="connsiteY1" fmla="*/ 0 h 164224"/>
                  <a:gd name="connsiteX2" fmla="*/ 293725 w 293725"/>
                  <a:gd name="connsiteY2" fmla="*/ 164224 h 164224"/>
                  <a:gd name="connsiteX3" fmla="*/ 0 w 293725"/>
                  <a:gd name="connsiteY3" fmla="*/ 164224 h 164224"/>
                  <a:gd name="connsiteX0" fmla="*/ 2363 w 296088"/>
                  <a:gd name="connsiteY0" fmla="*/ 164221 h 164221"/>
                  <a:gd name="connsiteX1" fmla="*/ 0 w 296088"/>
                  <a:gd name="connsiteY1" fmla="*/ 0 h 164221"/>
                  <a:gd name="connsiteX2" fmla="*/ 296088 w 296088"/>
                  <a:gd name="connsiteY2" fmla="*/ 164221 h 164221"/>
                  <a:gd name="connsiteX3" fmla="*/ 2363 w 296088"/>
                  <a:gd name="connsiteY3" fmla="*/ 164221 h 164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6088" h="164221">
                    <a:moveTo>
                      <a:pt x="2363" y="164221"/>
                    </a:moveTo>
                    <a:cubicBezTo>
                      <a:pt x="1575" y="109481"/>
                      <a:pt x="788" y="54740"/>
                      <a:pt x="0" y="0"/>
                    </a:cubicBezTo>
                    <a:lnTo>
                      <a:pt x="296088" y="164221"/>
                    </a:lnTo>
                    <a:lnTo>
                      <a:pt x="2363" y="164221"/>
                    </a:ln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0"/>
              </a:p>
            </p:txBody>
          </p:sp>
          <p:grpSp>
            <p:nvGrpSpPr>
              <p:cNvPr id="48" name="Group 29"/>
              <p:cNvGrpSpPr/>
              <p:nvPr/>
            </p:nvGrpSpPr>
            <p:grpSpPr>
              <a:xfrm>
                <a:off x="7469187" y="7640053"/>
                <a:ext cx="1371600" cy="776593"/>
                <a:chOff x="7469187" y="7640053"/>
                <a:chExt cx="1371600" cy="776593"/>
              </a:xfrm>
            </p:grpSpPr>
            <p:sp>
              <p:nvSpPr>
                <p:cNvPr id="49" name="Round Same Side Corner Rectangle 48"/>
                <p:cNvSpPr/>
                <p:nvPr/>
              </p:nvSpPr>
              <p:spPr>
                <a:xfrm rot="5400000">
                  <a:off x="7789227" y="7365086"/>
                  <a:ext cx="731520" cy="1371600"/>
                </a:xfrm>
                <a:prstGeom prst="round2SameRect">
                  <a:avLst/>
                </a:prstGeom>
                <a:solidFill>
                  <a:srgbClr val="145F82"/>
                </a:solidFill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900"/>
                </a:p>
              </p:txBody>
            </p:sp>
            <p:sp>
              <p:nvSpPr>
                <p:cNvPr id="50" name="TextBox 49"/>
                <p:cNvSpPr txBox="1"/>
                <p:nvPr/>
              </p:nvSpPr>
              <p:spPr>
                <a:xfrm>
                  <a:off x="7765484" y="7640053"/>
                  <a:ext cx="795452" cy="46172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900" b="1">
                      <a:solidFill>
                        <a:schemeClr val="bg1"/>
                      </a:solidFill>
                      <a:latin typeface="Tahoma" pitchFamily="34" charset="0"/>
                      <a:ea typeface="Tahoma" pitchFamily="34" charset="0"/>
                      <a:cs typeface="Tahoma" pitchFamily="34" charset="0"/>
                    </a:rPr>
                    <a:t>I</a:t>
                  </a:r>
                </a:p>
              </p:txBody>
            </p:sp>
          </p:grpSp>
        </p:grpSp>
      </p:grp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8098" y="1859333"/>
            <a:ext cx="3279643" cy="319734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450371" y="2203646"/>
                <a:ext cx="7265130" cy="348063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457200" indent="-457200">
                  <a:buFont typeface="Arial" panose="020B0604020202020204" pitchFamily="34" charset="0"/>
                  <a:buChar char="•"/>
                </a:pPr>
                <a:r>
                  <a:rPr lang="fr-FR" sz="28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Tích </a:t>
                </a:r>
                <a:r>
                  <a:rPr lang="fr-FR" sz="28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fr-FR" sz="28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hướng</a:t>
                </a:r>
                <a:r>
                  <a:rPr lang="fr-FR" sz="28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fr-FR" sz="28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hai</a:t>
                </a:r>
                <a:r>
                  <a:rPr lang="fr-FR" sz="28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véc</a:t>
                </a:r>
                <a:r>
                  <a:rPr lang="fr-FR" sz="28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tơ</a:t>
                </a:r>
                <a:endParaRPr lang="fr-FR" sz="28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</m:e>
                    </m:acc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=(</m:t>
                    </m:r>
                    <m:sSub>
                      <m:sSubPr>
                        <m:ctrlPr>
                          <a:rPr lang="fr-FR" sz="280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2800" i="1" dirty="0" smtClean="0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fr-FR" sz="2800" i="0" dirty="0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2800" b="0" i="1" dirty="0" smtClean="0">
                        <a:latin typeface="Cambria Math" panose="02040503050406030204" pitchFamily="18" charset="0"/>
                      </a:rPr>
                      <m:t>;</m:t>
                    </m:r>
                    <m:sSub>
                      <m:sSubPr>
                        <m:ctrlPr>
                          <a:rPr lang="fr-FR" sz="280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2800" i="1" dirty="0" smtClean="0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sz="2800" b="0" i="0" dirty="0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fr-FR" sz="28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;</a:t>
                </a:r>
                <a:r>
                  <a:rPr lang="fr-FR" sz="280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sz="280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2800" i="1" dirty="0" smtClean="0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sz="2800" b="0" i="1" dirty="0" smtClean="0"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</m:oMath>
                </a14:m>
                <a:r>
                  <a:rPr lang="fr-FR" sz="28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</a:p>
              <a:p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𝑏</m:t>
                        </m:r>
                      </m:e>
                    </m:acc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=(</m:t>
                    </m:r>
                    <m:sSub>
                      <m:sSubPr>
                        <m:ctrlPr>
                          <a:rPr lang="fr-FR" sz="280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0" i="1" dirty="0" smtClean="0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b>
                        <m:r>
                          <a:rPr lang="fr-FR" sz="2800" i="0" dirty="0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2800" b="0" i="1" dirty="0" smtClean="0">
                        <a:latin typeface="Cambria Math" panose="02040503050406030204" pitchFamily="18" charset="0"/>
                      </a:rPr>
                      <m:t>;</m:t>
                    </m:r>
                    <m:sSub>
                      <m:sSubPr>
                        <m:ctrlPr>
                          <a:rPr lang="fr-FR" sz="280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0" i="1" dirty="0" smtClean="0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b>
                        <m:r>
                          <a:rPr lang="en-US" sz="2800" b="0" i="0" dirty="0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fr-FR" sz="28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;</a:t>
                </a:r>
                <a:r>
                  <a:rPr lang="fr-FR" sz="280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sz="280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0" i="1" dirty="0" smtClean="0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b>
                        <m:r>
                          <a:rPr lang="en-US" sz="2800" b="0" i="1" dirty="0" smtClean="0"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</m:oMath>
                </a14:m>
                <a:r>
                  <a:rPr lang="fr-FR" sz="28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sz="28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80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𝑛</m:t>
                          </m:r>
                        </m:e>
                      </m:acc>
                      <m:r>
                        <a:rPr lang="en-US" sz="280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28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acc>
                            <m:accPr>
                              <m:chr m:val="⃗"/>
                              <m:ctrlPr>
                                <a:rPr lang="en-US" sz="28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8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𝑎</m:t>
                              </m:r>
                            </m:e>
                          </m:acc>
                          <m:r>
                            <m:rPr>
                              <m:nor/>
                            </m:rPr>
                            <a:rPr lang="fr-FR" sz="2800" dirty="0">
                              <a:solidFill>
                                <a:srgbClr val="FF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, </m:t>
                          </m:r>
                          <m:acc>
                            <m:accPr>
                              <m:chr m:val="⃗"/>
                              <m:ctrlPr>
                                <a:rPr lang="en-US" sz="28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m:rPr>
                                  <m:sty m:val="p"/>
                                </m:rPr>
                                <a:rPr lang="en-US" sz="28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b</m:t>
                              </m:r>
                            </m:e>
                          </m:acc>
                        </m:e>
                      </m:d>
                      <m:r>
                        <a:rPr lang="en-US" sz="2800" b="0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sz="28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begChr m:val="|"/>
                              <m:endChr m:val="|"/>
                              <m:ctrlPr>
                                <a:rPr lang="fr-FR" sz="2800" i="1" dirty="0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2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fr-FR" sz="2800" i="1" dirty="0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sSub>
                                      <m:sSubPr>
                                        <m:ctrlPr>
                                          <a:rPr lang="fr-FR" sz="2800" i="1" dirty="0" smtClean="0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fr-FR" sz="2800" i="1" dirty="0" smtClean="0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𝑎</m:t>
                                        </m:r>
                                      </m:e>
                                      <m:sub>
                                        <m:r>
                                          <a:rPr lang="en-US" sz="2800" b="0" i="0" dirty="0" smtClean="0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b>
                                    </m:sSub>
                                  </m:e>
                                  <m:e>
                                    <m:sSub>
                                      <m:sSubPr>
                                        <m:ctrlPr>
                                          <a:rPr lang="fr-FR" sz="2800" i="1" dirty="0" smtClean="0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800" b="0" i="1" dirty="0" smtClean="0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𝑎</m:t>
                                        </m:r>
                                      </m:e>
                                      <m:sub>
                                        <m:r>
                                          <a:rPr lang="en-US" sz="2800" b="0" i="1" dirty="0" smtClean="0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3</m:t>
                                        </m:r>
                                      </m:sub>
                                    </m:sSub>
                                  </m:e>
                                </m:mr>
                                <m:mr>
                                  <m:e>
                                    <m:sSub>
                                      <m:sSubPr>
                                        <m:ctrlPr>
                                          <a:rPr lang="fr-FR" sz="2800" i="1" dirty="0" smtClean="0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800" b="0" i="1" dirty="0" smtClean="0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𝑏</m:t>
                                        </m:r>
                                      </m:e>
                                      <m:sub>
                                        <m:r>
                                          <a:rPr lang="en-US" sz="2800" b="0" i="1" dirty="0" smtClean="0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b>
                                    </m:sSub>
                                  </m:e>
                                  <m:e>
                                    <m:sSub>
                                      <m:sSubPr>
                                        <m:ctrlPr>
                                          <a:rPr lang="fr-FR" sz="2800" i="1" dirty="0" smtClean="0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fr-FR" sz="2800" i="1" dirty="0" smtClean="0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𝑏</m:t>
                                        </m:r>
                                      </m:e>
                                      <m:sub>
                                        <m:r>
                                          <a:rPr lang="en-US" sz="2800" b="0" i="1" dirty="0" smtClean="0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3</m:t>
                                        </m:r>
                                      </m:sub>
                                    </m:sSub>
                                  </m:e>
                                </m:mr>
                              </m:m>
                            </m:e>
                          </m:d>
                          <m:r>
                            <a:rPr lang="en-US" sz="28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;</m:t>
                          </m:r>
                          <m:d>
                            <m:dPr>
                              <m:begChr m:val="|"/>
                              <m:endChr m:val="|"/>
                              <m:ctrlPr>
                                <a:rPr lang="fr-FR" sz="2800" i="1" dirty="0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2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fr-FR" sz="2800" i="1" dirty="0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sSub>
                                      <m:sSubPr>
                                        <m:ctrlPr>
                                          <a:rPr lang="fr-FR" sz="2800" i="1" dirty="0" smtClean="0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fr-FR" sz="2800" i="1" dirty="0" smtClean="0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𝑎</m:t>
                                        </m:r>
                                      </m:e>
                                      <m:sub>
                                        <m:r>
                                          <a:rPr lang="en-US" sz="2800" b="0" i="0" dirty="0" smtClean="0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3</m:t>
                                        </m:r>
                                      </m:sub>
                                    </m:sSub>
                                  </m:e>
                                  <m:e>
                                    <m:sSub>
                                      <m:sSubPr>
                                        <m:ctrlPr>
                                          <a:rPr lang="fr-FR" sz="2800" i="1" dirty="0" smtClean="0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800" b="0" i="1" dirty="0" smtClean="0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𝑎</m:t>
                                        </m:r>
                                      </m:e>
                                      <m:sub>
                                        <m:r>
                                          <a:rPr lang="en-US" sz="2800" b="0" i="1" dirty="0" smtClean="0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</m:e>
                                </m:mr>
                                <m:mr>
                                  <m:e>
                                    <m:sSub>
                                      <m:sSubPr>
                                        <m:ctrlPr>
                                          <a:rPr lang="fr-FR" sz="2800" i="1" dirty="0" smtClean="0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800" b="0" i="1" dirty="0" smtClean="0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𝑏</m:t>
                                        </m:r>
                                      </m:e>
                                      <m:sub>
                                        <m:r>
                                          <a:rPr lang="en-US" sz="2800" b="0" i="1" dirty="0" smtClean="0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3</m:t>
                                        </m:r>
                                      </m:sub>
                                    </m:sSub>
                                  </m:e>
                                  <m:e>
                                    <m:sSub>
                                      <m:sSubPr>
                                        <m:ctrlPr>
                                          <a:rPr lang="fr-FR" sz="2800" i="1" dirty="0" smtClean="0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fr-FR" sz="2800" i="1" dirty="0" smtClean="0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𝑏</m:t>
                                        </m:r>
                                      </m:e>
                                      <m:sub>
                                        <m:r>
                                          <a:rPr lang="en-US" sz="2800" b="0" i="0" dirty="0" smtClean="0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</m:e>
                                </m:mr>
                              </m:m>
                            </m:e>
                          </m:d>
                          <m:r>
                            <a:rPr lang="en-US" sz="28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;</m:t>
                          </m:r>
                          <m:d>
                            <m:dPr>
                              <m:begChr m:val="|"/>
                              <m:endChr m:val="|"/>
                              <m:ctrlPr>
                                <a:rPr lang="fr-FR" sz="2800" i="1" dirty="0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2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fr-FR" sz="2800" i="1" dirty="0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sSub>
                                      <m:sSubPr>
                                        <m:ctrlPr>
                                          <a:rPr lang="fr-FR" sz="2800" i="1" dirty="0" smtClean="0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fr-FR" sz="2800" i="1" dirty="0" smtClean="0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𝑎</m:t>
                                        </m:r>
                                      </m:e>
                                      <m:sub>
                                        <m:r>
                                          <a:rPr lang="fr-FR" sz="2800" i="0" dirty="0" smtClean="0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</m:e>
                                  <m:e>
                                    <m:sSub>
                                      <m:sSubPr>
                                        <m:ctrlPr>
                                          <a:rPr lang="fr-FR" sz="2800" i="1" dirty="0" smtClean="0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800" b="0" i="1" dirty="0" smtClean="0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𝑎</m:t>
                                        </m:r>
                                      </m:e>
                                      <m:sub>
                                        <m:r>
                                          <a:rPr lang="en-US" sz="2800" b="0" i="1" dirty="0" smtClean="0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b>
                                    </m:sSub>
                                  </m:e>
                                </m:mr>
                                <m:mr>
                                  <m:e>
                                    <m:sSub>
                                      <m:sSubPr>
                                        <m:ctrlPr>
                                          <a:rPr lang="fr-FR" sz="2800" i="1" dirty="0" smtClean="0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800" b="0" i="1" dirty="0" smtClean="0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𝑏</m:t>
                                        </m:r>
                                      </m:e>
                                      <m:sub>
                                        <m:r>
                                          <a:rPr lang="en-US" sz="2800" b="0" i="1" dirty="0" smtClean="0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</m:e>
                                  <m:e>
                                    <m:sSub>
                                      <m:sSubPr>
                                        <m:ctrlPr>
                                          <a:rPr lang="fr-FR" sz="2800" i="1" dirty="0" smtClean="0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fr-FR" sz="2800" i="1" dirty="0" smtClean="0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𝑏</m:t>
                                        </m:r>
                                      </m:e>
                                      <m:sub>
                                        <m:r>
                                          <a:rPr lang="fr-FR" sz="2800" i="0" dirty="0" smtClean="0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b>
                                    </m:sSub>
                                  </m:e>
                                </m:mr>
                              </m:m>
                            </m:e>
                          </m:d>
                        </m:e>
                      </m:d>
                    </m:oMath>
                  </m:oMathPara>
                </a14:m>
                <a:endParaRPr lang="fr-FR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dirty="0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sz="2800" b="0" i="1" dirty="0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fr-FR" sz="2800" i="1" dirty="0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800" i="1" dirty="0" smtClean="0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en-US" sz="2800" b="0" i="0" dirty="0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  <m:sSub>
                            <m:sSubPr>
                              <m:ctrlPr>
                                <a:rPr lang="fr-FR" sz="2800" i="1" dirty="0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800" i="1" dirty="0" smtClean="0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e>
                            <m:sub>
                              <m:r>
                                <a:rPr lang="en-US" sz="2800" b="0" i="1" dirty="0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b>
                          </m:sSub>
                          <m:r>
                            <m:rPr>
                              <m:nor/>
                            </m:rPr>
                            <a:rPr lang="fr-FR" sz="28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fr-FR" sz="2800" i="1" dirty="0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b="0" i="1" dirty="0" smtClean="0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e>
                            <m:sub>
                              <m:r>
                                <a:rPr lang="en-US" sz="2800" b="0" i="1" dirty="0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  <m:sSub>
                            <m:sSubPr>
                              <m:ctrlPr>
                                <a:rPr lang="fr-FR" sz="2800" i="1" dirty="0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b="0" i="1" dirty="0" smtClean="0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en-US" sz="2800" b="0" i="1" dirty="0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b>
                          </m:sSub>
                          <m:r>
                            <a:rPr lang="en-US" sz="2800" b="0" i="1" dirty="0" smtClean="0">
                              <a:latin typeface="Cambria Math" panose="02040503050406030204" pitchFamily="18" charset="0"/>
                            </a:rPr>
                            <m:t>;</m:t>
                          </m:r>
                          <m:sSub>
                            <m:sSubPr>
                              <m:ctrlPr>
                                <a:rPr lang="fr-FR" sz="2800" i="1" dirty="0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800" i="1" dirty="0" smtClean="0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en-US" sz="2800" b="0" i="0" dirty="0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b>
                          </m:sSub>
                          <m:sSub>
                            <m:sSubPr>
                              <m:ctrlPr>
                                <a:rPr lang="fr-FR" sz="2800" i="1" dirty="0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800" i="1" dirty="0" smtClean="0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e>
                            <m:sub>
                              <m:r>
                                <a:rPr lang="en-US" sz="2800" b="0" i="1" dirty="0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m:rPr>
                              <m:nor/>
                            </m:rPr>
                            <a:rPr lang="fr-FR" sz="28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fr-FR" sz="2800" i="1" dirty="0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b="0" i="1" dirty="0" smtClean="0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e>
                            <m:sub>
                              <m:r>
                                <a:rPr lang="en-US" sz="2800" b="0" i="1" dirty="0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b>
                          </m:sSub>
                          <m:sSub>
                            <m:sSubPr>
                              <m:ctrlPr>
                                <a:rPr lang="fr-FR" sz="2800" i="1" dirty="0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b="0" i="1" dirty="0" smtClean="0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en-US" sz="2800" b="0" i="1" dirty="0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sz="2800" b="0" i="1" dirty="0" smtClean="0">
                              <a:latin typeface="Cambria Math" panose="02040503050406030204" pitchFamily="18" charset="0"/>
                            </a:rPr>
                            <m:t>;</m:t>
                          </m:r>
                          <m:sSub>
                            <m:sSubPr>
                              <m:ctrlPr>
                                <a:rPr lang="fr-FR" sz="2800" i="1" dirty="0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800" i="1" dirty="0" smtClean="0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en-US" sz="2800" b="0" i="1" dirty="0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sSub>
                            <m:sSubPr>
                              <m:ctrlPr>
                                <a:rPr lang="fr-FR" sz="2800" i="1" dirty="0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800" i="1" dirty="0" smtClean="0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e>
                            <m:sub>
                              <m:r>
                                <a:rPr lang="en-US" sz="2800" b="0" i="1" dirty="0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  <m:r>
                            <m:rPr>
                              <m:nor/>
                            </m:rPr>
                            <a:rPr lang="fr-FR" sz="28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fr-FR" sz="2800" i="1" dirty="0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b="0" i="1" dirty="0" smtClean="0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e>
                            <m:sub>
                              <m:r>
                                <a:rPr lang="en-US" sz="2800" b="0" i="1" dirty="0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sSub>
                            <m:sSubPr>
                              <m:ctrlPr>
                                <a:rPr lang="fr-FR" sz="2800" i="1" dirty="0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b="0" i="1" dirty="0" smtClean="0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en-US" sz="2800" b="0" i="1" dirty="0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fr-FR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457200" indent="-457200">
                  <a:buFont typeface="Arial" panose="020B0604020202020204" pitchFamily="34" charset="0"/>
                  <a:buChar char="•"/>
                </a:pPr>
                <a:endPara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371" y="2203646"/>
                <a:ext cx="7265130" cy="3480633"/>
              </a:xfrm>
              <a:prstGeom prst="rect">
                <a:avLst/>
              </a:prstGeom>
              <a:blipFill>
                <a:blip r:embed="rId5"/>
                <a:stretch>
                  <a:fillRect l="-1510" t="-17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3211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42"/>
          <p:cNvSpPr txBox="1">
            <a:spLocks noChangeArrowheads="1"/>
          </p:cNvSpPr>
          <p:nvPr/>
        </p:nvSpPr>
        <p:spPr bwMode="auto">
          <a:xfrm>
            <a:off x="1828800" y="6032500"/>
            <a:ext cx="3124200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639">
              <a:spcBef>
                <a:spcPct val="0"/>
              </a:spcBef>
              <a:buNone/>
            </a:pPr>
            <a:r>
              <a:rPr lang="en-US" altLang="en-US" sz="2000" b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defTabSz="1088639">
              <a:spcBef>
                <a:spcPct val="0"/>
              </a:spcBef>
              <a:buNone/>
            </a:pPr>
            <a:endParaRPr lang="en-US" altLang="en-US" sz="180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grpSp>
        <p:nvGrpSpPr>
          <p:cNvPr id="45" name="Group 26"/>
          <p:cNvGrpSpPr>
            <a:grpSpLocks/>
          </p:cNvGrpSpPr>
          <p:nvPr/>
        </p:nvGrpSpPr>
        <p:grpSpPr bwMode="auto">
          <a:xfrm>
            <a:off x="1708151" y="915460"/>
            <a:ext cx="6500813" cy="646331"/>
            <a:chOff x="7399781" y="6979751"/>
            <a:chExt cx="16688902" cy="1728377"/>
          </a:xfrm>
        </p:grpSpPr>
        <p:sp>
          <p:nvSpPr>
            <p:cNvPr id="17436" name="TextBox 27"/>
            <p:cNvSpPr txBox="1">
              <a:spLocks noChangeArrowheads="1"/>
            </p:cNvSpPr>
            <p:nvPr/>
          </p:nvSpPr>
          <p:spPr bwMode="auto">
            <a:xfrm>
              <a:off x="8771378" y="7026725"/>
              <a:ext cx="15317305" cy="9876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defTabSz="1088639">
                <a:spcBef>
                  <a:spcPct val="0"/>
                </a:spcBef>
                <a:buNone/>
              </a:pPr>
              <a:r>
                <a:rPr lang="en-US" altLang="en-US" sz="1800" b="1">
                  <a:solidFill>
                    <a:srgbClr val="135F82"/>
                  </a:solidFill>
                  <a:latin typeface="Tahoma" panose="020B0604030504040204" pitchFamily="34" charset="0"/>
                  <a:cs typeface="Tahoma" panose="020B0604030504040204" pitchFamily="34" charset="0"/>
                </a:rPr>
                <a:t>KHOẢNG CÁCH TỪ 1 ĐIỂM ĐẾN MỘT MẶT PHẲNG</a:t>
              </a:r>
            </a:p>
          </p:txBody>
        </p:sp>
        <p:grpSp>
          <p:nvGrpSpPr>
            <p:cNvPr id="17437" name="Group 27"/>
            <p:cNvGrpSpPr>
              <a:grpSpLocks/>
            </p:cNvGrpSpPr>
            <p:nvPr/>
          </p:nvGrpSpPr>
          <p:grpSpPr bwMode="auto">
            <a:xfrm>
              <a:off x="7399781" y="6979751"/>
              <a:ext cx="1373423" cy="1728377"/>
              <a:chOff x="7399780" y="6979752"/>
              <a:chExt cx="1373423" cy="1728377"/>
            </a:xfrm>
          </p:grpSpPr>
          <p:sp>
            <p:nvSpPr>
              <p:cNvPr id="50" name="Isosceles Triangle 44"/>
              <p:cNvSpPr/>
              <p:nvPr/>
            </p:nvSpPr>
            <p:spPr>
              <a:xfrm rot="16200000">
                <a:off x="7470252" y="7535530"/>
                <a:ext cx="144337" cy="163017"/>
              </a:xfrm>
              <a:custGeom>
                <a:avLst/>
                <a:gdLst>
                  <a:gd name="connsiteX0" fmla="*/ 0 w 293725"/>
                  <a:gd name="connsiteY0" fmla="*/ 164224 h 164224"/>
                  <a:gd name="connsiteX1" fmla="*/ 146863 w 293725"/>
                  <a:gd name="connsiteY1" fmla="*/ 0 h 164224"/>
                  <a:gd name="connsiteX2" fmla="*/ 293725 w 293725"/>
                  <a:gd name="connsiteY2" fmla="*/ 164224 h 164224"/>
                  <a:gd name="connsiteX3" fmla="*/ 0 w 293725"/>
                  <a:gd name="connsiteY3" fmla="*/ 164224 h 164224"/>
                  <a:gd name="connsiteX0" fmla="*/ 2363 w 296088"/>
                  <a:gd name="connsiteY0" fmla="*/ 164221 h 164221"/>
                  <a:gd name="connsiteX1" fmla="*/ 0 w 296088"/>
                  <a:gd name="connsiteY1" fmla="*/ 0 h 164221"/>
                  <a:gd name="connsiteX2" fmla="*/ 296088 w 296088"/>
                  <a:gd name="connsiteY2" fmla="*/ 164221 h 164221"/>
                  <a:gd name="connsiteX3" fmla="*/ 2363 w 296088"/>
                  <a:gd name="connsiteY3" fmla="*/ 164221 h 164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6088" h="164221">
                    <a:moveTo>
                      <a:pt x="2363" y="164221"/>
                    </a:moveTo>
                    <a:cubicBezTo>
                      <a:pt x="1575" y="109481"/>
                      <a:pt x="788" y="54740"/>
                      <a:pt x="0" y="0"/>
                    </a:cubicBezTo>
                    <a:lnTo>
                      <a:pt x="296088" y="164221"/>
                    </a:lnTo>
                    <a:lnTo>
                      <a:pt x="2363" y="164221"/>
                    </a:ln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88639">
                  <a:defRPr/>
                </a:pPr>
                <a:endParaRPr lang="en-US" sz="4300">
                  <a:solidFill>
                    <a:prstClr val="white"/>
                  </a:solidFill>
                  <a:latin typeface="Calibri"/>
                </a:endParaRPr>
              </a:p>
            </p:txBody>
          </p:sp>
          <p:grpSp>
            <p:nvGrpSpPr>
              <p:cNvPr id="17439" name="Group 29"/>
              <p:cNvGrpSpPr>
                <a:grpSpLocks/>
              </p:cNvGrpSpPr>
              <p:nvPr/>
            </p:nvGrpSpPr>
            <p:grpSpPr bwMode="auto">
              <a:xfrm>
                <a:off x="7399780" y="6979752"/>
                <a:ext cx="1373423" cy="1728377"/>
                <a:chOff x="7399780" y="6979752"/>
                <a:chExt cx="1373423" cy="1728377"/>
              </a:xfrm>
            </p:grpSpPr>
            <p:sp>
              <p:nvSpPr>
                <p:cNvPr id="52" name="Round Same Side Corner Rectangle 51"/>
                <p:cNvSpPr/>
                <p:nvPr/>
              </p:nvSpPr>
              <p:spPr>
                <a:xfrm rot="5400000">
                  <a:off x="7723528" y="6783867"/>
                  <a:ext cx="725927" cy="1373423"/>
                </a:xfrm>
                <a:prstGeom prst="round2SameRect">
                  <a:avLst/>
                </a:prstGeom>
                <a:solidFill>
                  <a:srgbClr val="145F82"/>
                </a:solidFill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088639">
                    <a:defRPr/>
                  </a:pPr>
                  <a:endParaRPr lang="en-US" sz="430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17441" name="TextBox 32"/>
                <p:cNvSpPr txBox="1">
                  <a:spLocks noChangeArrowheads="1"/>
                </p:cNvSpPr>
                <p:nvPr/>
              </p:nvSpPr>
              <p:spPr bwMode="auto">
                <a:xfrm>
                  <a:off x="7623930" y="6979752"/>
                  <a:ext cx="1098265" cy="172837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algn="ctr" defTabSz="1088639">
                    <a:spcBef>
                      <a:spcPct val="0"/>
                    </a:spcBef>
                    <a:buNone/>
                  </a:pPr>
                  <a:r>
                    <a:rPr lang="en-US" altLang="en-US" sz="1800" b="1" dirty="0">
                      <a:solidFill>
                        <a:prstClr val="white"/>
                      </a:solidFill>
                      <a:latin typeface="Tahoma" panose="020B0604030504040204" pitchFamily="34" charset="0"/>
                      <a:cs typeface="Tahoma" panose="020B0604030504040204" pitchFamily="34" charset="0"/>
                    </a:rPr>
                    <a:t>IV</a:t>
                  </a:r>
                </a:p>
              </p:txBody>
            </p:sp>
          </p:grpSp>
        </p:grpSp>
      </p:grpSp>
      <p:sp>
        <p:nvSpPr>
          <p:cNvPr id="17413" name="TextBox 53"/>
          <p:cNvSpPr txBox="1">
            <a:spLocks noChangeArrowheads="1"/>
          </p:cNvSpPr>
          <p:nvPr/>
        </p:nvSpPr>
        <p:spPr bwMode="auto">
          <a:xfrm>
            <a:off x="1860550" y="1331913"/>
            <a:ext cx="746283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639">
              <a:spcBef>
                <a:spcPct val="0"/>
              </a:spcBef>
              <a:buNone/>
            </a:pPr>
            <a:r>
              <a:rPr lang="en-US" altLang="en-US" sz="2000" b="1" dirty="0">
                <a:solidFill>
                  <a:srgbClr val="00B050"/>
                </a:solidFill>
                <a:latin typeface="Arial" panose="020B0604020202020204" pitchFamily="34" charset="0"/>
              </a:rPr>
              <a:t>2) </a:t>
            </a:r>
            <a:r>
              <a:rPr lang="en-US" altLang="en-US" sz="2000" b="1" dirty="0" err="1">
                <a:solidFill>
                  <a:srgbClr val="00B050"/>
                </a:solidFill>
                <a:latin typeface="Arial" panose="020B0604020202020204" pitchFamily="34" charset="0"/>
              </a:rPr>
              <a:t>Các</a:t>
            </a:r>
            <a:r>
              <a:rPr lang="en-US" altLang="en-US" sz="2000" b="1" dirty="0">
                <a:solidFill>
                  <a:srgbClr val="00B050"/>
                </a:solidFill>
                <a:latin typeface="Arial" panose="020B0604020202020204" pitchFamily="34" charset="0"/>
              </a:rPr>
              <a:t> </a:t>
            </a:r>
            <a:r>
              <a:rPr lang="en-US" altLang="en-US" sz="2000" b="1" dirty="0" err="1">
                <a:solidFill>
                  <a:srgbClr val="00B050"/>
                </a:solidFill>
                <a:latin typeface="Arial" panose="020B0604020202020204" pitchFamily="34" charset="0"/>
              </a:rPr>
              <a:t>ví</a:t>
            </a:r>
            <a:r>
              <a:rPr lang="en-US" altLang="en-US" sz="2000" b="1" dirty="0">
                <a:solidFill>
                  <a:srgbClr val="00B050"/>
                </a:solidFill>
                <a:latin typeface="Arial" panose="020B0604020202020204" pitchFamily="34" charset="0"/>
              </a:rPr>
              <a:t> </a:t>
            </a:r>
            <a:r>
              <a:rPr lang="en-US" altLang="en-US" sz="2000" b="1" dirty="0" err="1">
                <a:solidFill>
                  <a:srgbClr val="00B050"/>
                </a:solidFill>
                <a:latin typeface="Arial" panose="020B0604020202020204" pitchFamily="34" charset="0"/>
              </a:rPr>
              <a:t>dụ</a:t>
            </a:r>
            <a:r>
              <a:rPr lang="en-US" altLang="en-US" sz="2000" b="1" dirty="0">
                <a:solidFill>
                  <a:srgbClr val="00B050"/>
                </a:solidFill>
                <a:latin typeface="Arial" panose="020B0604020202020204" pitchFamily="34" charset="0"/>
              </a:rPr>
              <a:t> minh </a:t>
            </a:r>
            <a:r>
              <a:rPr lang="en-US" altLang="en-US" sz="2000" b="1" dirty="0" err="1">
                <a:solidFill>
                  <a:srgbClr val="00B050"/>
                </a:solidFill>
                <a:latin typeface="Arial" panose="020B0604020202020204" pitchFamily="34" charset="0"/>
              </a:rPr>
              <a:t>họa</a:t>
            </a:r>
            <a:r>
              <a:rPr lang="en-US" altLang="en-US" sz="2000" b="1" dirty="0">
                <a:solidFill>
                  <a:srgbClr val="00B050"/>
                </a:solidFill>
                <a:latin typeface="Arial" panose="020B0604020202020204" pitchFamily="34" charset="0"/>
              </a:rPr>
              <a:t>:</a:t>
            </a:r>
          </a:p>
        </p:txBody>
      </p:sp>
      <p:grpSp>
        <p:nvGrpSpPr>
          <p:cNvPr id="12" name="Group 11"/>
          <p:cNvGrpSpPr>
            <a:grpSpLocks/>
          </p:cNvGrpSpPr>
          <p:nvPr/>
        </p:nvGrpSpPr>
        <p:grpSpPr bwMode="auto">
          <a:xfrm>
            <a:off x="1708151" y="1814513"/>
            <a:ext cx="8816975" cy="1409700"/>
            <a:chOff x="1177638" y="2491133"/>
            <a:chExt cx="23512749" cy="2915828"/>
          </a:xfrm>
        </p:grpSpPr>
        <p:sp>
          <p:nvSpPr>
            <p:cNvPr id="13" name="Rounded Rectangle 12"/>
            <p:cNvSpPr/>
            <p:nvPr/>
          </p:nvSpPr>
          <p:spPr>
            <a:xfrm>
              <a:off x="1177638" y="2895014"/>
              <a:ext cx="23512749" cy="2511947"/>
            </a:xfrm>
            <a:prstGeom prst="roundRect">
              <a:avLst>
                <a:gd name="adj" fmla="val 4496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rgbClr val="9991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88639">
                <a:defRPr/>
              </a:pPr>
              <a:endParaRPr lang="en-US" sz="4300">
                <a:solidFill>
                  <a:prstClr val="white"/>
                </a:solidFill>
                <a:latin typeface="Calibri"/>
              </a:endParaRPr>
            </a:p>
          </p:txBody>
        </p:sp>
        <p:grpSp>
          <p:nvGrpSpPr>
            <p:cNvPr id="17427" name="Group 13"/>
            <p:cNvGrpSpPr>
              <a:grpSpLocks/>
            </p:cNvGrpSpPr>
            <p:nvPr/>
          </p:nvGrpSpPr>
          <p:grpSpPr bwMode="auto">
            <a:xfrm>
              <a:off x="1177638" y="2491133"/>
              <a:ext cx="3624548" cy="896324"/>
              <a:chOff x="1177638" y="2491133"/>
              <a:chExt cx="3624548" cy="896324"/>
            </a:xfrm>
          </p:grpSpPr>
          <p:sp>
            <p:nvSpPr>
              <p:cNvPr id="15" name="Freeform 20"/>
              <p:cNvSpPr>
                <a:spLocks/>
              </p:cNvSpPr>
              <p:nvPr/>
            </p:nvSpPr>
            <p:spPr bwMode="auto">
              <a:xfrm rot="16200000" flipV="1">
                <a:off x="2813108" y="1398378"/>
                <a:ext cx="767196" cy="3210961"/>
              </a:xfrm>
              <a:prstGeom prst="round1Rect">
                <a:avLst/>
              </a:prstGeom>
              <a:solidFill>
                <a:srgbClr val="999158"/>
              </a:solidFill>
              <a:ln w="57150">
                <a:solidFill>
                  <a:srgbClr val="999158"/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txBody>
              <a:bodyPr lIns="34281" tIns="17141" rIns="34281" bIns="17141"/>
              <a:lstStyle/>
              <a:p>
                <a:pPr defTabSz="1088639">
                  <a:defRPr/>
                </a:pPr>
                <a:endParaRPr lang="en-US" sz="43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2151339" y="2589641"/>
                <a:ext cx="2599950" cy="70026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defTabSz="1088639"/>
                <a:r>
                  <a:rPr lang="vi-VN" altLang="en-US" sz="1600" b="1">
                    <a:solidFill>
                      <a:prstClr val="white"/>
                    </a:solidFill>
                    <a:latin typeface="Tahoma" panose="020B0604030504040204" pitchFamily="34" charset="0"/>
                    <a:cs typeface="Tahoma" panose="020B0604030504040204" pitchFamily="34" charset="0"/>
                  </a:rPr>
                  <a:t>Ví dụ 1:</a:t>
                </a:r>
                <a:endParaRPr lang="en-US" altLang="en-US" sz="1300" i="1">
                  <a:solidFill>
                    <a:prstClr val="white"/>
                  </a:solidFill>
                  <a:latin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17" name="Round Diagonal Corner Rectangle 16"/>
              <p:cNvSpPr/>
              <p:nvPr/>
            </p:nvSpPr>
            <p:spPr>
              <a:xfrm flipV="1">
                <a:off x="1177638" y="2491133"/>
                <a:ext cx="912132" cy="888687"/>
              </a:xfrm>
              <a:prstGeom prst="round2DiagRect">
                <a:avLst/>
              </a:prstGeom>
              <a:solidFill>
                <a:schemeClr val="bg1"/>
              </a:solidFill>
              <a:ln w="63500">
                <a:solidFill>
                  <a:srgbClr val="999158"/>
                </a:solidFill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88639">
                  <a:defRPr/>
                </a:pPr>
                <a:endParaRPr lang="en-US" sz="4300">
                  <a:solidFill>
                    <a:prstClr val="white"/>
                  </a:solidFill>
                  <a:latin typeface="Calibri"/>
                </a:endParaRPr>
              </a:p>
            </p:txBody>
          </p:sp>
          <p:grpSp>
            <p:nvGrpSpPr>
              <p:cNvPr id="18" name="Group 2"/>
              <p:cNvGrpSpPr/>
              <p:nvPr/>
            </p:nvGrpSpPr>
            <p:grpSpPr>
              <a:xfrm>
                <a:off x="1305304" y="2598000"/>
                <a:ext cx="693827" cy="641071"/>
                <a:chOff x="7440266" y="3398551"/>
                <a:chExt cx="757238" cy="765175"/>
              </a:xfrm>
              <a:solidFill>
                <a:srgbClr val="999158"/>
              </a:solidFill>
            </p:grpSpPr>
            <p:sp>
              <p:nvSpPr>
                <p:cNvPr id="19" name="Freeform 15"/>
                <p:cNvSpPr>
                  <a:spLocks noEditPoints="1"/>
                </p:cNvSpPr>
                <p:nvPr/>
              </p:nvSpPr>
              <p:spPr bwMode="auto">
                <a:xfrm>
                  <a:off x="7440266" y="3436651"/>
                  <a:ext cx="344488" cy="344488"/>
                </a:xfrm>
                <a:custGeom>
                  <a:avLst/>
                  <a:gdLst/>
                  <a:ahLst/>
                  <a:cxnLst>
                    <a:cxn ang="0">
                      <a:pos x="33" y="184"/>
                    </a:cxn>
                    <a:cxn ang="0">
                      <a:pos x="181" y="184"/>
                    </a:cxn>
                    <a:cxn ang="0">
                      <a:pos x="181" y="33"/>
                    </a:cxn>
                    <a:cxn ang="0">
                      <a:pos x="33" y="33"/>
                    </a:cxn>
                    <a:cxn ang="0">
                      <a:pos x="33" y="184"/>
                    </a:cxn>
                    <a:cxn ang="0">
                      <a:pos x="217" y="217"/>
                    </a:cxn>
                    <a:cxn ang="0">
                      <a:pos x="0" y="217"/>
                    </a:cxn>
                    <a:cxn ang="0">
                      <a:pos x="0" y="0"/>
                    </a:cxn>
                    <a:cxn ang="0">
                      <a:pos x="217" y="0"/>
                    </a:cxn>
                    <a:cxn ang="0">
                      <a:pos x="217" y="217"/>
                    </a:cxn>
                  </a:cxnLst>
                  <a:rect l="0" t="0" r="r" b="b"/>
                  <a:pathLst>
                    <a:path w="217" h="217">
                      <a:moveTo>
                        <a:pt x="33" y="184"/>
                      </a:moveTo>
                      <a:lnTo>
                        <a:pt x="181" y="184"/>
                      </a:lnTo>
                      <a:lnTo>
                        <a:pt x="181" y="33"/>
                      </a:lnTo>
                      <a:lnTo>
                        <a:pt x="33" y="33"/>
                      </a:lnTo>
                      <a:lnTo>
                        <a:pt x="33" y="184"/>
                      </a:lnTo>
                      <a:close/>
                      <a:moveTo>
                        <a:pt x="217" y="217"/>
                      </a:moveTo>
                      <a:lnTo>
                        <a:pt x="0" y="217"/>
                      </a:lnTo>
                      <a:lnTo>
                        <a:pt x="0" y="0"/>
                      </a:lnTo>
                      <a:lnTo>
                        <a:pt x="217" y="0"/>
                      </a:lnTo>
                      <a:lnTo>
                        <a:pt x="217" y="21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lIns="34281" tIns="17141" rIns="34281" bIns="17141"/>
                <a:lstStyle/>
                <a:p>
                  <a:pPr defTabSz="1088639">
                    <a:defRPr/>
                  </a:pPr>
                  <a:endParaRPr lang="en-US" sz="430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20" name="Freeform 16"/>
                <p:cNvSpPr>
                  <a:spLocks noEditPoints="1"/>
                </p:cNvSpPr>
                <p:nvPr/>
              </p:nvSpPr>
              <p:spPr bwMode="auto">
                <a:xfrm>
                  <a:off x="7440266" y="3814476"/>
                  <a:ext cx="344488" cy="349250"/>
                </a:xfrm>
                <a:custGeom>
                  <a:avLst/>
                  <a:gdLst/>
                  <a:ahLst/>
                  <a:cxnLst>
                    <a:cxn ang="0">
                      <a:pos x="33" y="185"/>
                    </a:cxn>
                    <a:cxn ang="0">
                      <a:pos x="181" y="185"/>
                    </a:cxn>
                    <a:cxn ang="0">
                      <a:pos x="181" y="36"/>
                    </a:cxn>
                    <a:cxn ang="0">
                      <a:pos x="33" y="36"/>
                    </a:cxn>
                    <a:cxn ang="0">
                      <a:pos x="33" y="185"/>
                    </a:cxn>
                    <a:cxn ang="0">
                      <a:pos x="217" y="220"/>
                    </a:cxn>
                    <a:cxn ang="0">
                      <a:pos x="0" y="220"/>
                    </a:cxn>
                    <a:cxn ang="0">
                      <a:pos x="0" y="0"/>
                    </a:cxn>
                    <a:cxn ang="0">
                      <a:pos x="217" y="0"/>
                    </a:cxn>
                    <a:cxn ang="0">
                      <a:pos x="217" y="220"/>
                    </a:cxn>
                  </a:cxnLst>
                  <a:rect l="0" t="0" r="r" b="b"/>
                  <a:pathLst>
                    <a:path w="217" h="220">
                      <a:moveTo>
                        <a:pt x="33" y="185"/>
                      </a:moveTo>
                      <a:lnTo>
                        <a:pt x="181" y="185"/>
                      </a:lnTo>
                      <a:lnTo>
                        <a:pt x="181" y="36"/>
                      </a:lnTo>
                      <a:lnTo>
                        <a:pt x="33" y="36"/>
                      </a:lnTo>
                      <a:lnTo>
                        <a:pt x="33" y="185"/>
                      </a:lnTo>
                      <a:close/>
                      <a:moveTo>
                        <a:pt x="217" y="220"/>
                      </a:moveTo>
                      <a:lnTo>
                        <a:pt x="0" y="220"/>
                      </a:lnTo>
                      <a:lnTo>
                        <a:pt x="0" y="0"/>
                      </a:lnTo>
                      <a:lnTo>
                        <a:pt x="217" y="0"/>
                      </a:lnTo>
                      <a:lnTo>
                        <a:pt x="217" y="22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lIns="34281" tIns="17141" rIns="34281" bIns="17141"/>
                <a:lstStyle/>
                <a:p>
                  <a:pPr defTabSz="1088639">
                    <a:defRPr/>
                  </a:pPr>
                  <a:endParaRPr lang="en-US" sz="430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21" name="Freeform 17"/>
                <p:cNvSpPr>
                  <a:spLocks/>
                </p:cNvSpPr>
                <p:nvPr/>
              </p:nvSpPr>
              <p:spPr bwMode="auto">
                <a:xfrm>
                  <a:off x="7506941" y="3398551"/>
                  <a:ext cx="341313" cy="288925"/>
                </a:xfrm>
                <a:custGeom>
                  <a:avLst/>
                  <a:gdLst/>
                  <a:ahLst/>
                  <a:cxnLst>
                    <a:cxn ang="0">
                      <a:pos x="76" y="182"/>
                    </a:cxn>
                    <a:cxn ang="0">
                      <a:pos x="0" y="114"/>
                    </a:cxn>
                    <a:cxn ang="0">
                      <a:pos x="24" y="88"/>
                    </a:cxn>
                    <a:cxn ang="0">
                      <a:pos x="73" y="132"/>
                    </a:cxn>
                    <a:cxn ang="0">
                      <a:pos x="187" y="0"/>
                    </a:cxn>
                    <a:cxn ang="0">
                      <a:pos x="215" y="24"/>
                    </a:cxn>
                    <a:cxn ang="0">
                      <a:pos x="76" y="182"/>
                    </a:cxn>
                  </a:cxnLst>
                  <a:rect l="0" t="0" r="r" b="b"/>
                  <a:pathLst>
                    <a:path w="215" h="182">
                      <a:moveTo>
                        <a:pt x="76" y="182"/>
                      </a:moveTo>
                      <a:lnTo>
                        <a:pt x="0" y="114"/>
                      </a:lnTo>
                      <a:lnTo>
                        <a:pt x="24" y="88"/>
                      </a:lnTo>
                      <a:lnTo>
                        <a:pt x="73" y="132"/>
                      </a:lnTo>
                      <a:lnTo>
                        <a:pt x="187" y="0"/>
                      </a:lnTo>
                      <a:lnTo>
                        <a:pt x="215" y="24"/>
                      </a:lnTo>
                      <a:lnTo>
                        <a:pt x="76" y="1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lIns="34281" tIns="17141" rIns="34281" bIns="17141"/>
                <a:lstStyle/>
                <a:p>
                  <a:pPr defTabSz="1088639">
                    <a:defRPr/>
                  </a:pPr>
                  <a:endParaRPr lang="en-US" sz="430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22" name="Rectangle 18"/>
                <p:cNvSpPr>
                  <a:spLocks noChangeArrowheads="1"/>
                </p:cNvSpPr>
                <p:nvPr/>
              </p:nvSpPr>
              <p:spPr bwMode="auto">
                <a:xfrm>
                  <a:off x="7840316" y="4100226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lIns="34281" tIns="17141" rIns="34281" bIns="17141"/>
                <a:lstStyle/>
                <a:p>
                  <a:pPr defTabSz="1088639">
                    <a:defRPr/>
                  </a:pPr>
                  <a:endParaRPr lang="en-US" sz="430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23" name="Rectangle 19"/>
                <p:cNvSpPr>
                  <a:spLocks noChangeArrowheads="1"/>
                </p:cNvSpPr>
                <p:nvPr/>
              </p:nvSpPr>
              <p:spPr bwMode="auto">
                <a:xfrm>
                  <a:off x="7840316" y="3717639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lIns="34281" tIns="17141" rIns="34281" bIns="17141"/>
                <a:lstStyle/>
                <a:p>
                  <a:pPr defTabSz="1088639">
                    <a:defRPr/>
                  </a:pPr>
                  <a:endParaRPr lang="en-US" sz="430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24" name="Rectangle 20"/>
                <p:cNvSpPr>
                  <a:spLocks noChangeArrowheads="1"/>
                </p:cNvSpPr>
                <p:nvPr/>
              </p:nvSpPr>
              <p:spPr bwMode="auto">
                <a:xfrm>
                  <a:off x="7840316" y="3973226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lIns="34281" tIns="17141" rIns="34281" bIns="17141"/>
                <a:lstStyle/>
                <a:p>
                  <a:pPr defTabSz="1088639">
                    <a:defRPr/>
                  </a:pPr>
                  <a:endParaRPr lang="en-US" sz="430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25" name="Rectangle 21"/>
                <p:cNvSpPr>
                  <a:spLocks noChangeArrowheads="1"/>
                </p:cNvSpPr>
                <p:nvPr/>
              </p:nvSpPr>
              <p:spPr bwMode="auto">
                <a:xfrm>
                  <a:off x="7840316" y="3590639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lIns="34281" tIns="17141" rIns="34281" bIns="17141"/>
                <a:lstStyle/>
                <a:p>
                  <a:pPr defTabSz="1088639">
                    <a:defRPr/>
                  </a:pPr>
                  <a:endParaRPr lang="en-US" sz="430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</p:grpSp>
        </p:grpSp>
      </p:grpSp>
      <p:sp>
        <p:nvSpPr>
          <p:cNvPr id="69" name="Rounded Rectangle 68"/>
          <p:cNvSpPr/>
          <p:nvPr/>
        </p:nvSpPr>
        <p:spPr>
          <a:xfrm>
            <a:off x="1708417" y="3363547"/>
            <a:ext cx="8799319" cy="2039407"/>
          </a:xfrm>
          <a:prstGeom prst="roundRect">
            <a:avLst>
              <a:gd name="adj" fmla="val 3132"/>
            </a:avLst>
          </a:prstGeom>
          <a:solidFill>
            <a:schemeClr val="accent5">
              <a:lumMod val="20000"/>
              <a:lumOff val="80000"/>
            </a:schemeClr>
          </a:solidFill>
          <a:ln w="57150">
            <a:solidFill>
              <a:srgbClr val="0999C8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88639">
              <a:defRPr/>
            </a:pPr>
            <a:endParaRPr lang="en-US" sz="430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70" name="Freeform 20"/>
          <p:cNvSpPr>
            <a:spLocks/>
          </p:cNvSpPr>
          <p:nvPr/>
        </p:nvSpPr>
        <p:spPr bwMode="auto">
          <a:xfrm rot="16200000" flipV="1">
            <a:off x="2184856" y="2941991"/>
            <a:ext cx="405975" cy="1087369"/>
          </a:xfrm>
          <a:prstGeom prst="round1Rect">
            <a:avLst/>
          </a:prstGeom>
          <a:solidFill>
            <a:schemeClr val="bg1"/>
          </a:solidFill>
          <a:ln w="57150">
            <a:solidFill>
              <a:srgbClr val="0999C8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lIns="34281" tIns="17141" rIns="34281" bIns="17141"/>
          <a:lstStyle/>
          <a:p>
            <a:pPr defTabSz="1088639">
              <a:defRPr/>
            </a:pPr>
            <a:endParaRPr lang="en-US" sz="43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7421" name="Freeform 15"/>
          <p:cNvSpPr>
            <a:spLocks noEditPoints="1"/>
          </p:cNvSpPr>
          <p:nvPr/>
        </p:nvSpPr>
        <p:spPr bwMode="auto">
          <a:xfrm>
            <a:off x="1781176" y="3198814"/>
            <a:ext cx="187325" cy="206375"/>
          </a:xfrm>
          <a:custGeom>
            <a:avLst/>
            <a:gdLst>
              <a:gd name="T0" fmla="*/ 174638 w 145"/>
              <a:gd name="T1" fmla="*/ 75613 h 197"/>
              <a:gd name="T2" fmla="*/ 93140 w 145"/>
              <a:gd name="T3" fmla="*/ 141775 h 197"/>
              <a:gd name="T4" fmla="*/ 11643 w 145"/>
              <a:gd name="T5" fmla="*/ 75613 h 197"/>
              <a:gd name="T6" fmla="*/ 93140 w 145"/>
              <a:gd name="T7" fmla="*/ 9452 h 197"/>
              <a:gd name="T8" fmla="*/ 148766 w 145"/>
              <a:gd name="T9" fmla="*/ 27305 h 197"/>
              <a:gd name="T10" fmla="*/ 77617 w 145"/>
              <a:gd name="T11" fmla="*/ 86115 h 197"/>
              <a:gd name="T12" fmla="*/ 38808 w 145"/>
              <a:gd name="T13" fmla="*/ 63011 h 197"/>
              <a:gd name="T14" fmla="*/ 25872 w 145"/>
              <a:gd name="T15" fmla="*/ 71412 h 197"/>
              <a:gd name="T16" fmla="*/ 78910 w 145"/>
              <a:gd name="T17" fmla="*/ 132323 h 197"/>
              <a:gd name="T18" fmla="*/ 159114 w 145"/>
              <a:gd name="T19" fmla="*/ 36756 h 197"/>
              <a:gd name="T20" fmla="*/ 174638 w 145"/>
              <a:gd name="T21" fmla="*/ 75613 h 197"/>
              <a:gd name="T22" fmla="*/ 187574 w 145"/>
              <a:gd name="T23" fmla="*/ 12602 h 197"/>
              <a:gd name="T24" fmla="*/ 174638 w 145"/>
              <a:gd name="T25" fmla="*/ 12602 h 197"/>
              <a:gd name="T26" fmla="*/ 159114 w 145"/>
              <a:gd name="T27" fmla="*/ 22054 h 197"/>
              <a:gd name="T28" fmla="*/ 93140 w 145"/>
              <a:gd name="T29" fmla="*/ 0 h 197"/>
              <a:gd name="T30" fmla="*/ 0 w 145"/>
              <a:gd name="T31" fmla="*/ 75613 h 197"/>
              <a:gd name="T32" fmla="*/ 38808 w 145"/>
              <a:gd name="T33" fmla="*/ 137574 h 197"/>
              <a:gd name="T34" fmla="*/ 9055 w 145"/>
              <a:gd name="T35" fmla="*/ 183782 h 197"/>
              <a:gd name="T36" fmla="*/ 16817 w 145"/>
              <a:gd name="T37" fmla="*/ 202685 h 197"/>
              <a:gd name="T38" fmla="*/ 41396 w 145"/>
              <a:gd name="T39" fmla="*/ 196384 h 197"/>
              <a:gd name="T40" fmla="*/ 65974 w 145"/>
              <a:gd name="T41" fmla="*/ 148076 h 197"/>
              <a:gd name="T42" fmla="*/ 65974 w 145"/>
              <a:gd name="T43" fmla="*/ 148076 h 197"/>
              <a:gd name="T44" fmla="*/ 93140 w 145"/>
              <a:gd name="T45" fmla="*/ 152276 h 197"/>
              <a:gd name="T46" fmla="*/ 187574 w 145"/>
              <a:gd name="T47" fmla="*/ 75613 h 197"/>
              <a:gd name="T48" fmla="*/ 166876 w 145"/>
              <a:gd name="T49" fmla="*/ 29405 h 197"/>
              <a:gd name="T50" fmla="*/ 187574 w 145"/>
              <a:gd name="T51" fmla="*/ 12602 h 197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145" h="197">
                <a:moveTo>
                  <a:pt x="135" y="72"/>
                </a:moveTo>
                <a:cubicBezTo>
                  <a:pt x="135" y="107"/>
                  <a:pt x="107" y="135"/>
                  <a:pt x="72" y="135"/>
                </a:cubicBezTo>
                <a:cubicBezTo>
                  <a:pt x="37" y="135"/>
                  <a:pt x="9" y="107"/>
                  <a:pt x="9" y="72"/>
                </a:cubicBezTo>
                <a:cubicBezTo>
                  <a:pt x="9" y="37"/>
                  <a:pt x="37" y="9"/>
                  <a:pt x="72" y="9"/>
                </a:cubicBezTo>
                <a:cubicBezTo>
                  <a:pt x="89" y="9"/>
                  <a:pt x="104" y="15"/>
                  <a:pt x="115" y="26"/>
                </a:cubicBezTo>
                <a:cubicBezTo>
                  <a:pt x="101" y="38"/>
                  <a:pt x="80" y="57"/>
                  <a:pt x="60" y="82"/>
                </a:cubicBezTo>
                <a:cubicBezTo>
                  <a:pt x="50" y="74"/>
                  <a:pt x="40" y="67"/>
                  <a:pt x="30" y="60"/>
                </a:cubicBezTo>
                <a:cubicBezTo>
                  <a:pt x="26" y="63"/>
                  <a:pt x="24" y="65"/>
                  <a:pt x="20" y="68"/>
                </a:cubicBezTo>
                <a:cubicBezTo>
                  <a:pt x="34" y="88"/>
                  <a:pt x="47" y="107"/>
                  <a:pt x="61" y="126"/>
                </a:cubicBezTo>
                <a:cubicBezTo>
                  <a:pt x="80" y="95"/>
                  <a:pt x="99" y="63"/>
                  <a:pt x="123" y="35"/>
                </a:cubicBezTo>
                <a:cubicBezTo>
                  <a:pt x="130" y="45"/>
                  <a:pt x="135" y="58"/>
                  <a:pt x="135" y="72"/>
                </a:cubicBezTo>
                <a:close/>
                <a:moveTo>
                  <a:pt x="145" y="12"/>
                </a:moveTo>
                <a:cubicBezTo>
                  <a:pt x="141" y="12"/>
                  <a:pt x="138" y="12"/>
                  <a:pt x="135" y="12"/>
                </a:cubicBezTo>
                <a:cubicBezTo>
                  <a:pt x="135" y="12"/>
                  <a:pt x="130" y="15"/>
                  <a:pt x="123" y="21"/>
                </a:cubicBezTo>
                <a:cubicBezTo>
                  <a:pt x="110" y="8"/>
                  <a:pt x="92" y="0"/>
                  <a:pt x="72" y="0"/>
                </a:cubicBezTo>
                <a:cubicBezTo>
                  <a:pt x="32" y="0"/>
                  <a:pt x="0" y="32"/>
                  <a:pt x="0" y="72"/>
                </a:cubicBezTo>
                <a:cubicBezTo>
                  <a:pt x="0" y="97"/>
                  <a:pt x="11" y="118"/>
                  <a:pt x="30" y="131"/>
                </a:cubicBezTo>
                <a:cubicBezTo>
                  <a:pt x="7" y="175"/>
                  <a:pt x="7" y="175"/>
                  <a:pt x="7" y="175"/>
                </a:cubicBezTo>
                <a:cubicBezTo>
                  <a:pt x="3" y="182"/>
                  <a:pt x="6" y="190"/>
                  <a:pt x="13" y="193"/>
                </a:cubicBezTo>
                <a:cubicBezTo>
                  <a:pt x="20" y="197"/>
                  <a:pt x="28" y="194"/>
                  <a:pt x="32" y="187"/>
                </a:cubicBezTo>
                <a:cubicBezTo>
                  <a:pt x="51" y="141"/>
                  <a:pt x="51" y="141"/>
                  <a:pt x="51" y="141"/>
                </a:cubicBezTo>
                <a:cubicBezTo>
                  <a:pt x="51" y="141"/>
                  <a:pt x="51" y="141"/>
                  <a:pt x="51" y="141"/>
                </a:cubicBezTo>
                <a:cubicBezTo>
                  <a:pt x="58" y="143"/>
                  <a:pt x="65" y="145"/>
                  <a:pt x="72" y="145"/>
                </a:cubicBezTo>
                <a:cubicBezTo>
                  <a:pt x="112" y="145"/>
                  <a:pt x="145" y="112"/>
                  <a:pt x="145" y="72"/>
                </a:cubicBezTo>
                <a:cubicBezTo>
                  <a:pt x="145" y="55"/>
                  <a:pt x="138" y="40"/>
                  <a:pt x="129" y="28"/>
                </a:cubicBezTo>
                <a:cubicBezTo>
                  <a:pt x="134" y="22"/>
                  <a:pt x="139" y="17"/>
                  <a:pt x="145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34281" tIns="17141" rIns="34281" bIns="17141"/>
          <a:lstStyle/>
          <a:p>
            <a:pPr defTabSz="1088639"/>
            <a:endParaRPr lang="en-US" sz="43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1950604" y="3344439"/>
            <a:ext cx="1123950" cy="338554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1088639"/>
            <a:r>
              <a:rPr lang="vi-VN" altLang="en-US" sz="1600" b="1" dirty="0">
                <a:solidFill>
                  <a:srgbClr val="0999C8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Bài giải</a:t>
            </a:r>
            <a:endParaRPr lang="en-US" altLang="en-US" sz="1600" b="1" dirty="0">
              <a:solidFill>
                <a:srgbClr val="0999C8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3" name="Text Box 4"/>
          <p:cNvSpPr txBox="1">
            <a:spLocks noChangeArrowheads="1"/>
          </p:cNvSpPr>
          <p:nvPr/>
        </p:nvSpPr>
        <p:spPr bwMode="auto">
          <a:xfrm>
            <a:off x="1951038" y="1768475"/>
            <a:ext cx="8647112" cy="1010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1088639">
              <a:lnSpc>
                <a:spcPct val="150000"/>
              </a:lnSpc>
              <a:spcBef>
                <a:spcPct val="50000"/>
              </a:spcBef>
              <a:buNone/>
            </a:pPr>
            <a:r>
              <a:rPr lang="en-US" altLang="en-US" sz="1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</a:t>
            </a:r>
          </a:p>
          <a:p>
            <a:pPr algn="ctr" defTabSz="1088639">
              <a:lnSpc>
                <a:spcPct val="150000"/>
              </a:lnSpc>
              <a:spcBef>
                <a:spcPct val="50000"/>
              </a:spcBef>
              <a:buNone/>
            </a:pPr>
            <a:r>
              <a:rPr lang="en-US" altLang="en-US" sz="18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Tính</a:t>
            </a:r>
            <a:r>
              <a:rPr lang="en-US" altLang="en-US" sz="1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khoảng</a:t>
            </a:r>
            <a:r>
              <a:rPr lang="en-US" altLang="en-US" sz="1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cách</a:t>
            </a:r>
            <a:r>
              <a:rPr lang="en-US" altLang="en-US" sz="1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từ</a:t>
            </a:r>
            <a:r>
              <a:rPr lang="en-US" altLang="en-US" sz="1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điểm</a:t>
            </a:r>
            <a:r>
              <a:rPr lang="en-US" altLang="en-US" sz="1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M(2;4;-3) </a:t>
            </a:r>
            <a:r>
              <a:rPr lang="en-US" altLang="en-US" sz="18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đến</a:t>
            </a:r>
            <a:r>
              <a:rPr lang="en-US" altLang="en-US" sz="1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mặt</a:t>
            </a:r>
            <a:r>
              <a:rPr lang="en-US" altLang="en-US" sz="1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phẳng</a:t>
            </a:r>
            <a:r>
              <a:rPr lang="en-US" altLang="en-US" sz="1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(P): 2x – y + 2z – 9 = 0.</a:t>
            </a:r>
          </a:p>
        </p:txBody>
      </p:sp>
      <p:sp>
        <p:nvSpPr>
          <p:cNvPr id="74" name="TextBox 73"/>
          <p:cNvSpPr txBox="1">
            <a:spLocks noChangeArrowheads="1"/>
          </p:cNvSpPr>
          <p:nvPr/>
        </p:nvSpPr>
        <p:spPr bwMode="auto">
          <a:xfrm>
            <a:off x="3441812" y="3564876"/>
            <a:ext cx="4916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639">
              <a:spcBef>
                <a:spcPct val="0"/>
              </a:spcBef>
              <a:buNone/>
            </a:pPr>
            <a:r>
              <a:rPr lang="en-US" altLang="en-US" sz="1800" dirty="0" err="1">
                <a:solidFill>
                  <a:prstClr val="black"/>
                </a:solidFill>
                <a:latin typeface="Arial" panose="020B0604020202020204" pitchFamily="34" charset="0"/>
              </a:rPr>
              <a:t>Khoảng</a:t>
            </a:r>
            <a:r>
              <a:rPr lang="en-US" altLang="en-US" sz="1800" dirty="0">
                <a:solidFill>
                  <a:prstClr val="black"/>
                </a:solidFill>
                <a:latin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prstClr val="black"/>
                </a:solidFill>
                <a:latin typeface="Arial" panose="020B0604020202020204" pitchFamily="34" charset="0"/>
              </a:rPr>
              <a:t>cách</a:t>
            </a:r>
            <a:r>
              <a:rPr lang="en-US" altLang="en-US" sz="1800" dirty="0">
                <a:solidFill>
                  <a:prstClr val="black"/>
                </a:solidFill>
                <a:latin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prstClr val="black"/>
                </a:solidFill>
                <a:latin typeface="Arial" panose="020B0604020202020204" pitchFamily="34" charset="0"/>
              </a:rPr>
              <a:t>từ</a:t>
            </a:r>
            <a:r>
              <a:rPr lang="en-US" altLang="en-US" sz="1800" dirty="0">
                <a:solidFill>
                  <a:prstClr val="black"/>
                </a:solidFill>
                <a:latin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prstClr val="black"/>
                </a:solidFill>
                <a:latin typeface="Arial" panose="020B0604020202020204" pitchFamily="34" charset="0"/>
              </a:rPr>
              <a:t>điểm</a:t>
            </a:r>
            <a:r>
              <a:rPr lang="en-US" altLang="en-US" sz="1800" dirty="0">
                <a:solidFill>
                  <a:prstClr val="black"/>
                </a:solidFill>
                <a:latin typeface="Arial" panose="020B0604020202020204" pitchFamily="34" charset="0"/>
              </a:rPr>
              <a:t> M </a:t>
            </a:r>
            <a:r>
              <a:rPr lang="en-US" altLang="en-US" sz="1800" dirty="0" err="1">
                <a:solidFill>
                  <a:prstClr val="black"/>
                </a:solidFill>
                <a:latin typeface="Arial" panose="020B0604020202020204" pitchFamily="34" charset="0"/>
              </a:rPr>
              <a:t>đến</a:t>
            </a:r>
            <a:r>
              <a:rPr lang="en-US" altLang="en-US" sz="1800" dirty="0">
                <a:solidFill>
                  <a:prstClr val="black"/>
                </a:solidFill>
                <a:latin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prstClr val="black"/>
                </a:solidFill>
                <a:latin typeface="Arial" panose="020B0604020202020204" pitchFamily="34" charset="0"/>
              </a:rPr>
              <a:t>mặt</a:t>
            </a:r>
            <a:r>
              <a:rPr lang="en-US" altLang="en-US" sz="1800" dirty="0">
                <a:solidFill>
                  <a:prstClr val="black"/>
                </a:solidFill>
                <a:latin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prstClr val="black"/>
                </a:solidFill>
                <a:latin typeface="Arial" panose="020B0604020202020204" pitchFamily="34" charset="0"/>
              </a:rPr>
              <a:t>phẳng</a:t>
            </a:r>
            <a:r>
              <a:rPr lang="en-US" altLang="en-US" sz="1800" dirty="0">
                <a:solidFill>
                  <a:prstClr val="black"/>
                </a:solidFill>
                <a:latin typeface="Arial" panose="020B0604020202020204" pitchFamily="34" charset="0"/>
              </a:rPr>
              <a:t> (P) </a:t>
            </a:r>
            <a:r>
              <a:rPr lang="en-US" altLang="en-US" sz="1800" dirty="0" err="1">
                <a:solidFill>
                  <a:prstClr val="black"/>
                </a:solidFill>
                <a:latin typeface="Arial" panose="020B0604020202020204" pitchFamily="34" charset="0"/>
              </a:rPr>
              <a:t>là</a:t>
            </a:r>
            <a:r>
              <a:rPr lang="en-US" altLang="en-US" sz="1800" dirty="0">
                <a:solidFill>
                  <a:prstClr val="black"/>
                </a:solidFill>
                <a:latin typeface="Arial" panose="020B0604020202020204" pitchFamily="34" charset="0"/>
              </a:rPr>
              <a:t>:</a:t>
            </a:r>
          </a:p>
        </p:txBody>
      </p:sp>
      <p:sp>
        <p:nvSpPr>
          <p:cNvPr id="75" name="Rectangle 74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360849" y="4089370"/>
            <a:ext cx="4267200" cy="634854"/>
          </a:xfrm>
          <a:prstGeom prst="rect">
            <a:avLst/>
          </a:prstGeom>
          <a:blipFill rotWithShape="0">
            <a:blip r:embed="rId2"/>
            <a:stretch>
              <a:fillRect b="-2885"/>
            </a:stretch>
          </a:blipFill>
        </p:spPr>
        <p:txBody>
          <a:bodyPr/>
          <a:lstStyle/>
          <a:p>
            <a:pPr defTabSz="1088639"/>
            <a:r>
              <a:rPr lang="en-US" sz="4300">
                <a:noFill/>
                <a:latin typeface="Calibri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4144528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/>
      <p:bldP spid="69" grpId="0" animBg="1"/>
      <p:bldP spid="70" grpId="0" animBg="1"/>
      <p:bldP spid="72" grpId="0"/>
      <p:bldP spid="73" grpId="0"/>
      <p:bldP spid="74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Box 42"/>
          <p:cNvSpPr txBox="1">
            <a:spLocks noChangeArrowheads="1"/>
          </p:cNvSpPr>
          <p:nvPr/>
        </p:nvSpPr>
        <p:spPr bwMode="auto">
          <a:xfrm>
            <a:off x="1828800" y="6032500"/>
            <a:ext cx="3124200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639">
              <a:spcBef>
                <a:spcPct val="0"/>
              </a:spcBef>
              <a:buNone/>
            </a:pPr>
            <a:r>
              <a:rPr lang="en-US" altLang="en-US" sz="2000" b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defTabSz="1088639">
              <a:spcBef>
                <a:spcPct val="0"/>
              </a:spcBef>
              <a:buNone/>
            </a:pPr>
            <a:endParaRPr lang="en-US" altLang="en-US" sz="180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grpSp>
        <p:nvGrpSpPr>
          <p:cNvPr id="45" name="Group 26"/>
          <p:cNvGrpSpPr>
            <a:grpSpLocks/>
          </p:cNvGrpSpPr>
          <p:nvPr/>
        </p:nvGrpSpPr>
        <p:grpSpPr bwMode="auto">
          <a:xfrm>
            <a:off x="1734650" y="940673"/>
            <a:ext cx="6500813" cy="650728"/>
            <a:chOff x="7399781" y="7026724"/>
            <a:chExt cx="16688902" cy="1740131"/>
          </a:xfrm>
        </p:grpSpPr>
        <p:sp>
          <p:nvSpPr>
            <p:cNvPr id="18456" name="TextBox 27"/>
            <p:cNvSpPr txBox="1">
              <a:spLocks noChangeArrowheads="1"/>
            </p:cNvSpPr>
            <p:nvPr/>
          </p:nvSpPr>
          <p:spPr bwMode="auto">
            <a:xfrm>
              <a:off x="8771378" y="7026724"/>
              <a:ext cx="15317305" cy="9876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defTabSz="1088639">
                <a:spcBef>
                  <a:spcPct val="0"/>
                </a:spcBef>
                <a:buNone/>
              </a:pPr>
              <a:r>
                <a:rPr lang="en-US" altLang="en-US" sz="1800" b="1">
                  <a:solidFill>
                    <a:srgbClr val="135F82"/>
                  </a:solidFill>
                  <a:latin typeface="Tahoma" panose="020B0604030504040204" pitchFamily="34" charset="0"/>
                  <a:cs typeface="Tahoma" panose="020B0604030504040204" pitchFamily="34" charset="0"/>
                </a:rPr>
                <a:t>KHOẢNG CÁCH TỪ 1 ĐIỂM ĐẾN MỘT MẶT PHẲNG</a:t>
              </a:r>
            </a:p>
          </p:txBody>
        </p:sp>
        <p:grpSp>
          <p:nvGrpSpPr>
            <p:cNvPr id="18457" name="Group 27"/>
            <p:cNvGrpSpPr>
              <a:grpSpLocks/>
            </p:cNvGrpSpPr>
            <p:nvPr/>
          </p:nvGrpSpPr>
          <p:grpSpPr bwMode="auto">
            <a:xfrm>
              <a:off x="7399781" y="7038482"/>
              <a:ext cx="1373423" cy="1728373"/>
              <a:chOff x="7399780" y="7038483"/>
              <a:chExt cx="1373423" cy="1728373"/>
            </a:xfrm>
          </p:grpSpPr>
          <p:sp>
            <p:nvSpPr>
              <p:cNvPr id="50" name="Isosceles Triangle 44"/>
              <p:cNvSpPr/>
              <p:nvPr/>
            </p:nvSpPr>
            <p:spPr>
              <a:xfrm rot="16200000">
                <a:off x="7470252" y="7535530"/>
                <a:ext cx="144337" cy="163017"/>
              </a:xfrm>
              <a:custGeom>
                <a:avLst/>
                <a:gdLst>
                  <a:gd name="connsiteX0" fmla="*/ 0 w 293725"/>
                  <a:gd name="connsiteY0" fmla="*/ 164224 h 164224"/>
                  <a:gd name="connsiteX1" fmla="*/ 146863 w 293725"/>
                  <a:gd name="connsiteY1" fmla="*/ 0 h 164224"/>
                  <a:gd name="connsiteX2" fmla="*/ 293725 w 293725"/>
                  <a:gd name="connsiteY2" fmla="*/ 164224 h 164224"/>
                  <a:gd name="connsiteX3" fmla="*/ 0 w 293725"/>
                  <a:gd name="connsiteY3" fmla="*/ 164224 h 164224"/>
                  <a:gd name="connsiteX0" fmla="*/ 2363 w 296088"/>
                  <a:gd name="connsiteY0" fmla="*/ 164221 h 164221"/>
                  <a:gd name="connsiteX1" fmla="*/ 0 w 296088"/>
                  <a:gd name="connsiteY1" fmla="*/ 0 h 164221"/>
                  <a:gd name="connsiteX2" fmla="*/ 296088 w 296088"/>
                  <a:gd name="connsiteY2" fmla="*/ 164221 h 164221"/>
                  <a:gd name="connsiteX3" fmla="*/ 2363 w 296088"/>
                  <a:gd name="connsiteY3" fmla="*/ 164221 h 164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6088" h="164221">
                    <a:moveTo>
                      <a:pt x="2363" y="164221"/>
                    </a:moveTo>
                    <a:cubicBezTo>
                      <a:pt x="1575" y="109481"/>
                      <a:pt x="788" y="54740"/>
                      <a:pt x="0" y="0"/>
                    </a:cubicBezTo>
                    <a:lnTo>
                      <a:pt x="296088" y="164221"/>
                    </a:lnTo>
                    <a:lnTo>
                      <a:pt x="2363" y="164221"/>
                    </a:ln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88639">
                  <a:defRPr/>
                </a:pPr>
                <a:endParaRPr lang="en-US" sz="4300">
                  <a:solidFill>
                    <a:prstClr val="white"/>
                  </a:solidFill>
                  <a:latin typeface="Calibri"/>
                </a:endParaRPr>
              </a:p>
            </p:txBody>
          </p:sp>
          <p:grpSp>
            <p:nvGrpSpPr>
              <p:cNvPr id="18459" name="Group 29"/>
              <p:cNvGrpSpPr>
                <a:grpSpLocks/>
              </p:cNvGrpSpPr>
              <p:nvPr/>
            </p:nvGrpSpPr>
            <p:grpSpPr bwMode="auto">
              <a:xfrm>
                <a:off x="7399780" y="7038483"/>
                <a:ext cx="1373423" cy="1728373"/>
                <a:chOff x="7399780" y="7038483"/>
                <a:chExt cx="1373423" cy="1728373"/>
              </a:xfrm>
            </p:grpSpPr>
            <p:sp>
              <p:nvSpPr>
                <p:cNvPr id="52" name="Round Same Side Corner Rectangle 51"/>
                <p:cNvSpPr/>
                <p:nvPr/>
              </p:nvSpPr>
              <p:spPr>
                <a:xfrm rot="5400000">
                  <a:off x="7723528" y="6783867"/>
                  <a:ext cx="725927" cy="1373423"/>
                </a:xfrm>
                <a:prstGeom prst="round2SameRect">
                  <a:avLst/>
                </a:prstGeom>
                <a:solidFill>
                  <a:srgbClr val="145F82"/>
                </a:solidFill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088639">
                    <a:defRPr/>
                  </a:pPr>
                  <a:endParaRPr lang="en-US" sz="430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18461" name="TextBox 32"/>
                <p:cNvSpPr txBox="1">
                  <a:spLocks noChangeArrowheads="1"/>
                </p:cNvSpPr>
                <p:nvPr/>
              </p:nvSpPr>
              <p:spPr bwMode="auto">
                <a:xfrm>
                  <a:off x="7513461" y="7038483"/>
                  <a:ext cx="1098265" cy="172837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algn="ctr" defTabSz="1088639">
                    <a:spcBef>
                      <a:spcPct val="0"/>
                    </a:spcBef>
                    <a:buNone/>
                  </a:pPr>
                  <a:r>
                    <a:rPr lang="en-US" altLang="en-US" sz="1800" b="1" dirty="0">
                      <a:solidFill>
                        <a:prstClr val="white"/>
                      </a:solidFill>
                      <a:latin typeface="Tahoma" panose="020B0604030504040204" pitchFamily="34" charset="0"/>
                      <a:cs typeface="Tahoma" panose="020B0604030504040204" pitchFamily="34" charset="0"/>
                    </a:rPr>
                    <a:t>IV</a:t>
                  </a:r>
                </a:p>
              </p:txBody>
            </p:sp>
          </p:grpSp>
        </p:grpSp>
      </p:grpSp>
      <p:sp>
        <p:nvSpPr>
          <p:cNvPr id="18437" name="TextBox 53"/>
          <p:cNvSpPr txBox="1">
            <a:spLocks noChangeArrowheads="1"/>
          </p:cNvSpPr>
          <p:nvPr/>
        </p:nvSpPr>
        <p:spPr bwMode="auto">
          <a:xfrm>
            <a:off x="1860550" y="1331913"/>
            <a:ext cx="746283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639">
              <a:spcBef>
                <a:spcPct val="0"/>
              </a:spcBef>
              <a:buNone/>
            </a:pPr>
            <a:r>
              <a:rPr lang="en-US" altLang="en-US" sz="2000" b="1" dirty="0">
                <a:solidFill>
                  <a:srgbClr val="00B050"/>
                </a:solidFill>
                <a:latin typeface="Arial" panose="020B0604020202020204" pitchFamily="34" charset="0"/>
              </a:rPr>
              <a:t>2) </a:t>
            </a:r>
            <a:r>
              <a:rPr lang="en-US" altLang="en-US" sz="2000" b="1" dirty="0" err="1">
                <a:solidFill>
                  <a:srgbClr val="00B050"/>
                </a:solidFill>
                <a:latin typeface="Arial" panose="020B0604020202020204" pitchFamily="34" charset="0"/>
              </a:rPr>
              <a:t>Các</a:t>
            </a:r>
            <a:r>
              <a:rPr lang="en-US" altLang="en-US" sz="2000" b="1" dirty="0">
                <a:solidFill>
                  <a:srgbClr val="00B050"/>
                </a:solidFill>
                <a:latin typeface="Arial" panose="020B0604020202020204" pitchFamily="34" charset="0"/>
              </a:rPr>
              <a:t> </a:t>
            </a:r>
            <a:r>
              <a:rPr lang="en-US" altLang="en-US" sz="2000" b="1" dirty="0" err="1">
                <a:solidFill>
                  <a:srgbClr val="00B050"/>
                </a:solidFill>
                <a:latin typeface="Arial" panose="020B0604020202020204" pitchFamily="34" charset="0"/>
              </a:rPr>
              <a:t>ví</a:t>
            </a:r>
            <a:r>
              <a:rPr lang="en-US" altLang="en-US" sz="2000" b="1" dirty="0">
                <a:solidFill>
                  <a:srgbClr val="00B050"/>
                </a:solidFill>
                <a:latin typeface="Arial" panose="020B0604020202020204" pitchFamily="34" charset="0"/>
              </a:rPr>
              <a:t> </a:t>
            </a:r>
            <a:r>
              <a:rPr lang="en-US" altLang="en-US" sz="2000" b="1" dirty="0" err="1">
                <a:solidFill>
                  <a:srgbClr val="00B050"/>
                </a:solidFill>
                <a:latin typeface="Arial" panose="020B0604020202020204" pitchFamily="34" charset="0"/>
              </a:rPr>
              <a:t>dụ</a:t>
            </a:r>
            <a:r>
              <a:rPr lang="en-US" altLang="en-US" sz="2000" b="1" dirty="0">
                <a:solidFill>
                  <a:srgbClr val="00B050"/>
                </a:solidFill>
                <a:latin typeface="Arial" panose="020B0604020202020204" pitchFamily="34" charset="0"/>
              </a:rPr>
              <a:t> minh </a:t>
            </a:r>
            <a:r>
              <a:rPr lang="en-US" altLang="en-US" sz="2000" b="1" dirty="0" err="1">
                <a:solidFill>
                  <a:srgbClr val="00B050"/>
                </a:solidFill>
                <a:latin typeface="Arial" panose="020B0604020202020204" pitchFamily="34" charset="0"/>
              </a:rPr>
              <a:t>họa</a:t>
            </a:r>
            <a:r>
              <a:rPr lang="en-US" altLang="en-US" sz="2000" b="1" dirty="0">
                <a:solidFill>
                  <a:srgbClr val="00B050"/>
                </a:solidFill>
                <a:latin typeface="Arial" panose="020B0604020202020204" pitchFamily="34" charset="0"/>
              </a:rPr>
              <a:t>:</a:t>
            </a:r>
          </a:p>
        </p:txBody>
      </p:sp>
      <p:grpSp>
        <p:nvGrpSpPr>
          <p:cNvPr id="12" name="Group 11"/>
          <p:cNvGrpSpPr>
            <a:grpSpLocks/>
          </p:cNvGrpSpPr>
          <p:nvPr/>
        </p:nvGrpSpPr>
        <p:grpSpPr bwMode="auto">
          <a:xfrm>
            <a:off x="1708151" y="1862139"/>
            <a:ext cx="8816975" cy="1362075"/>
            <a:chOff x="1177638" y="2590800"/>
            <a:chExt cx="23512749" cy="2816161"/>
          </a:xfrm>
        </p:grpSpPr>
        <p:sp>
          <p:nvSpPr>
            <p:cNvPr id="13" name="Rounded Rectangle 12"/>
            <p:cNvSpPr/>
            <p:nvPr/>
          </p:nvSpPr>
          <p:spPr>
            <a:xfrm>
              <a:off x="1177638" y="2896047"/>
              <a:ext cx="23512749" cy="2510914"/>
            </a:xfrm>
            <a:prstGeom prst="roundRect">
              <a:avLst>
                <a:gd name="adj" fmla="val 4496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rgbClr val="9991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88639">
                <a:defRPr/>
              </a:pPr>
              <a:endParaRPr lang="en-US" sz="4300">
                <a:solidFill>
                  <a:prstClr val="white"/>
                </a:solidFill>
                <a:latin typeface="Calibri"/>
              </a:endParaRPr>
            </a:p>
          </p:txBody>
        </p:sp>
        <p:grpSp>
          <p:nvGrpSpPr>
            <p:cNvPr id="18447" name="Group 13"/>
            <p:cNvGrpSpPr>
              <a:grpSpLocks/>
            </p:cNvGrpSpPr>
            <p:nvPr/>
          </p:nvGrpSpPr>
          <p:grpSpPr bwMode="auto">
            <a:xfrm>
              <a:off x="1177641" y="2590800"/>
              <a:ext cx="3624545" cy="796657"/>
              <a:chOff x="1177641" y="2590800"/>
              <a:chExt cx="3624545" cy="796657"/>
            </a:xfrm>
          </p:grpSpPr>
          <p:sp>
            <p:nvSpPr>
              <p:cNvPr id="15" name="Freeform 20"/>
              <p:cNvSpPr>
                <a:spLocks/>
              </p:cNvSpPr>
              <p:nvPr/>
            </p:nvSpPr>
            <p:spPr bwMode="auto">
              <a:xfrm rot="16200000" flipV="1">
                <a:off x="2813108" y="1398378"/>
                <a:ext cx="767196" cy="3210961"/>
              </a:xfrm>
              <a:prstGeom prst="round1Rect">
                <a:avLst/>
              </a:prstGeom>
              <a:solidFill>
                <a:srgbClr val="999158"/>
              </a:solidFill>
              <a:ln w="57150">
                <a:solidFill>
                  <a:srgbClr val="999158"/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txBody>
              <a:bodyPr lIns="34281" tIns="17141" rIns="34281" bIns="17141"/>
              <a:lstStyle/>
              <a:p>
                <a:pPr defTabSz="1088639">
                  <a:defRPr/>
                </a:pPr>
                <a:endParaRPr lang="en-US" sz="43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2151339" y="2590800"/>
                <a:ext cx="2599949" cy="699978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defTabSz="1088639"/>
                <a:r>
                  <a:rPr lang="vi-VN" altLang="en-US" sz="1600" b="1">
                    <a:solidFill>
                      <a:prstClr val="white"/>
                    </a:solidFill>
                    <a:latin typeface="Tahoma" panose="020B0604030504040204" pitchFamily="34" charset="0"/>
                    <a:cs typeface="Tahoma" panose="020B0604030504040204" pitchFamily="34" charset="0"/>
                  </a:rPr>
                  <a:t>Ví dụ </a:t>
                </a:r>
                <a:r>
                  <a:rPr lang="en-US" altLang="en-US" sz="1600" b="1">
                    <a:solidFill>
                      <a:prstClr val="white"/>
                    </a:solidFill>
                    <a:latin typeface="Tahoma" panose="020B0604030504040204" pitchFamily="34" charset="0"/>
                    <a:cs typeface="Tahoma" panose="020B0604030504040204" pitchFamily="34" charset="0"/>
                  </a:rPr>
                  <a:t>2</a:t>
                </a:r>
                <a:r>
                  <a:rPr lang="vi-VN" altLang="en-US" sz="1600" b="1">
                    <a:solidFill>
                      <a:prstClr val="white"/>
                    </a:solidFill>
                    <a:latin typeface="Tahoma" panose="020B0604030504040204" pitchFamily="34" charset="0"/>
                    <a:cs typeface="Tahoma" panose="020B0604030504040204" pitchFamily="34" charset="0"/>
                  </a:rPr>
                  <a:t>:</a:t>
                </a:r>
                <a:endParaRPr lang="en-US" altLang="en-US" sz="1300" i="1">
                  <a:solidFill>
                    <a:prstClr val="white"/>
                  </a:solidFill>
                  <a:latin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17" name="Round Diagonal Corner Rectangle 16"/>
              <p:cNvSpPr/>
              <p:nvPr/>
            </p:nvSpPr>
            <p:spPr>
              <a:xfrm flipV="1">
                <a:off x="1177641" y="2590800"/>
                <a:ext cx="883731" cy="789020"/>
              </a:xfrm>
              <a:prstGeom prst="round2DiagRect">
                <a:avLst/>
              </a:prstGeom>
              <a:solidFill>
                <a:schemeClr val="bg1"/>
              </a:solidFill>
              <a:ln w="63500">
                <a:solidFill>
                  <a:srgbClr val="999158"/>
                </a:solidFill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88639">
                  <a:defRPr/>
                </a:pPr>
                <a:endParaRPr lang="en-US" sz="4300">
                  <a:solidFill>
                    <a:prstClr val="white"/>
                  </a:solidFill>
                  <a:latin typeface="Calibri"/>
                </a:endParaRPr>
              </a:p>
            </p:txBody>
          </p:sp>
          <p:grpSp>
            <p:nvGrpSpPr>
              <p:cNvPr id="18" name="Group 2"/>
              <p:cNvGrpSpPr/>
              <p:nvPr/>
            </p:nvGrpSpPr>
            <p:grpSpPr>
              <a:xfrm>
                <a:off x="1305304" y="2598000"/>
                <a:ext cx="693827" cy="641071"/>
                <a:chOff x="7440266" y="3398551"/>
                <a:chExt cx="757238" cy="765175"/>
              </a:xfrm>
              <a:solidFill>
                <a:srgbClr val="999158"/>
              </a:solidFill>
            </p:grpSpPr>
            <p:sp>
              <p:nvSpPr>
                <p:cNvPr id="19" name="Freeform 15"/>
                <p:cNvSpPr>
                  <a:spLocks noEditPoints="1"/>
                </p:cNvSpPr>
                <p:nvPr/>
              </p:nvSpPr>
              <p:spPr bwMode="auto">
                <a:xfrm>
                  <a:off x="7440266" y="3436651"/>
                  <a:ext cx="344488" cy="344488"/>
                </a:xfrm>
                <a:custGeom>
                  <a:avLst/>
                  <a:gdLst/>
                  <a:ahLst/>
                  <a:cxnLst>
                    <a:cxn ang="0">
                      <a:pos x="33" y="184"/>
                    </a:cxn>
                    <a:cxn ang="0">
                      <a:pos x="181" y="184"/>
                    </a:cxn>
                    <a:cxn ang="0">
                      <a:pos x="181" y="33"/>
                    </a:cxn>
                    <a:cxn ang="0">
                      <a:pos x="33" y="33"/>
                    </a:cxn>
                    <a:cxn ang="0">
                      <a:pos x="33" y="184"/>
                    </a:cxn>
                    <a:cxn ang="0">
                      <a:pos x="217" y="217"/>
                    </a:cxn>
                    <a:cxn ang="0">
                      <a:pos x="0" y="217"/>
                    </a:cxn>
                    <a:cxn ang="0">
                      <a:pos x="0" y="0"/>
                    </a:cxn>
                    <a:cxn ang="0">
                      <a:pos x="217" y="0"/>
                    </a:cxn>
                    <a:cxn ang="0">
                      <a:pos x="217" y="217"/>
                    </a:cxn>
                  </a:cxnLst>
                  <a:rect l="0" t="0" r="r" b="b"/>
                  <a:pathLst>
                    <a:path w="217" h="217">
                      <a:moveTo>
                        <a:pt x="33" y="184"/>
                      </a:moveTo>
                      <a:lnTo>
                        <a:pt x="181" y="184"/>
                      </a:lnTo>
                      <a:lnTo>
                        <a:pt x="181" y="33"/>
                      </a:lnTo>
                      <a:lnTo>
                        <a:pt x="33" y="33"/>
                      </a:lnTo>
                      <a:lnTo>
                        <a:pt x="33" y="184"/>
                      </a:lnTo>
                      <a:close/>
                      <a:moveTo>
                        <a:pt x="217" y="217"/>
                      </a:moveTo>
                      <a:lnTo>
                        <a:pt x="0" y="217"/>
                      </a:lnTo>
                      <a:lnTo>
                        <a:pt x="0" y="0"/>
                      </a:lnTo>
                      <a:lnTo>
                        <a:pt x="217" y="0"/>
                      </a:lnTo>
                      <a:lnTo>
                        <a:pt x="217" y="21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lIns="34281" tIns="17141" rIns="34281" bIns="17141"/>
                <a:lstStyle/>
                <a:p>
                  <a:pPr defTabSz="1088639">
                    <a:defRPr/>
                  </a:pPr>
                  <a:endParaRPr lang="en-US" sz="430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20" name="Freeform 16"/>
                <p:cNvSpPr>
                  <a:spLocks noEditPoints="1"/>
                </p:cNvSpPr>
                <p:nvPr/>
              </p:nvSpPr>
              <p:spPr bwMode="auto">
                <a:xfrm>
                  <a:off x="7440266" y="3814476"/>
                  <a:ext cx="344488" cy="349250"/>
                </a:xfrm>
                <a:custGeom>
                  <a:avLst/>
                  <a:gdLst/>
                  <a:ahLst/>
                  <a:cxnLst>
                    <a:cxn ang="0">
                      <a:pos x="33" y="185"/>
                    </a:cxn>
                    <a:cxn ang="0">
                      <a:pos x="181" y="185"/>
                    </a:cxn>
                    <a:cxn ang="0">
                      <a:pos x="181" y="36"/>
                    </a:cxn>
                    <a:cxn ang="0">
                      <a:pos x="33" y="36"/>
                    </a:cxn>
                    <a:cxn ang="0">
                      <a:pos x="33" y="185"/>
                    </a:cxn>
                    <a:cxn ang="0">
                      <a:pos x="217" y="220"/>
                    </a:cxn>
                    <a:cxn ang="0">
                      <a:pos x="0" y="220"/>
                    </a:cxn>
                    <a:cxn ang="0">
                      <a:pos x="0" y="0"/>
                    </a:cxn>
                    <a:cxn ang="0">
                      <a:pos x="217" y="0"/>
                    </a:cxn>
                    <a:cxn ang="0">
                      <a:pos x="217" y="220"/>
                    </a:cxn>
                  </a:cxnLst>
                  <a:rect l="0" t="0" r="r" b="b"/>
                  <a:pathLst>
                    <a:path w="217" h="220">
                      <a:moveTo>
                        <a:pt x="33" y="185"/>
                      </a:moveTo>
                      <a:lnTo>
                        <a:pt x="181" y="185"/>
                      </a:lnTo>
                      <a:lnTo>
                        <a:pt x="181" y="36"/>
                      </a:lnTo>
                      <a:lnTo>
                        <a:pt x="33" y="36"/>
                      </a:lnTo>
                      <a:lnTo>
                        <a:pt x="33" y="185"/>
                      </a:lnTo>
                      <a:close/>
                      <a:moveTo>
                        <a:pt x="217" y="220"/>
                      </a:moveTo>
                      <a:lnTo>
                        <a:pt x="0" y="220"/>
                      </a:lnTo>
                      <a:lnTo>
                        <a:pt x="0" y="0"/>
                      </a:lnTo>
                      <a:lnTo>
                        <a:pt x="217" y="0"/>
                      </a:lnTo>
                      <a:lnTo>
                        <a:pt x="217" y="22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lIns="34281" tIns="17141" rIns="34281" bIns="17141"/>
                <a:lstStyle/>
                <a:p>
                  <a:pPr defTabSz="1088639">
                    <a:defRPr/>
                  </a:pPr>
                  <a:endParaRPr lang="en-US" sz="430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21" name="Freeform 17"/>
                <p:cNvSpPr>
                  <a:spLocks/>
                </p:cNvSpPr>
                <p:nvPr/>
              </p:nvSpPr>
              <p:spPr bwMode="auto">
                <a:xfrm>
                  <a:off x="7506941" y="3398551"/>
                  <a:ext cx="341313" cy="288925"/>
                </a:xfrm>
                <a:custGeom>
                  <a:avLst/>
                  <a:gdLst/>
                  <a:ahLst/>
                  <a:cxnLst>
                    <a:cxn ang="0">
                      <a:pos x="76" y="182"/>
                    </a:cxn>
                    <a:cxn ang="0">
                      <a:pos x="0" y="114"/>
                    </a:cxn>
                    <a:cxn ang="0">
                      <a:pos x="24" y="88"/>
                    </a:cxn>
                    <a:cxn ang="0">
                      <a:pos x="73" y="132"/>
                    </a:cxn>
                    <a:cxn ang="0">
                      <a:pos x="187" y="0"/>
                    </a:cxn>
                    <a:cxn ang="0">
                      <a:pos x="215" y="24"/>
                    </a:cxn>
                    <a:cxn ang="0">
                      <a:pos x="76" y="182"/>
                    </a:cxn>
                  </a:cxnLst>
                  <a:rect l="0" t="0" r="r" b="b"/>
                  <a:pathLst>
                    <a:path w="215" h="182">
                      <a:moveTo>
                        <a:pt x="76" y="182"/>
                      </a:moveTo>
                      <a:lnTo>
                        <a:pt x="0" y="114"/>
                      </a:lnTo>
                      <a:lnTo>
                        <a:pt x="24" y="88"/>
                      </a:lnTo>
                      <a:lnTo>
                        <a:pt x="73" y="132"/>
                      </a:lnTo>
                      <a:lnTo>
                        <a:pt x="187" y="0"/>
                      </a:lnTo>
                      <a:lnTo>
                        <a:pt x="215" y="24"/>
                      </a:lnTo>
                      <a:lnTo>
                        <a:pt x="76" y="1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lIns="34281" tIns="17141" rIns="34281" bIns="17141"/>
                <a:lstStyle/>
                <a:p>
                  <a:pPr defTabSz="1088639">
                    <a:defRPr/>
                  </a:pPr>
                  <a:endParaRPr lang="en-US" sz="430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22" name="Rectangle 18"/>
                <p:cNvSpPr>
                  <a:spLocks noChangeArrowheads="1"/>
                </p:cNvSpPr>
                <p:nvPr/>
              </p:nvSpPr>
              <p:spPr bwMode="auto">
                <a:xfrm>
                  <a:off x="7840316" y="4100226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lIns="34281" tIns="17141" rIns="34281" bIns="17141"/>
                <a:lstStyle/>
                <a:p>
                  <a:pPr defTabSz="1088639">
                    <a:defRPr/>
                  </a:pPr>
                  <a:endParaRPr lang="en-US" sz="430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23" name="Rectangle 19"/>
                <p:cNvSpPr>
                  <a:spLocks noChangeArrowheads="1"/>
                </p:cNvSpPr>
                <p:nvPr/>
              </p:nvSpPr>
              <p:spPr bwMode="auto">
                <a:xfrm>
                  <a:off x="7840316" y="3717639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lIns="34281" tIns="17141" rIns="34281" bIns="17141"/>
                <a:lstStyle/>
                <a:p>
                  <a:pPr defTabSz="1088639">
                    <a:defRPr/>
                  </a:pPr>
                  <a:endParaRPr lang="en-US" sz="430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24" name="Rectangle 20"/>
                <p:cNvSpPr>
                  <a:spLocks noChangeArrowheads="1"/>
                </p:cNvSpPr>
                <p:nvPr/>
              </p:nvSpPr>
              <p:spPr bwMode="auto">
                <a:xfrm>
                  <a:off x="7840316" y="3973226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lIns="34281" tIns="17141" rIns="34281" bIns="17141"/>
                <a:lstStyle/>
                <a:p>
                  <a:pPr defTabSz="1088639">
                    <a:defRPr/>
                  </a:pPr>
                  <a:endParaRPr lang="en-US" sz="430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25" name="Rectangle 21"/>
                <p:cNvSpPr>
                  <a:spLocks noChangeArrowheads="1"/>
                </p:cNvSpPr>
                <p:nvPr/>
              </p:nvSpPr>
              <p:spPr bwMode="auto">
                <a:xfrm>
                  <a:off x="7840316" y="3590639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lIns="34281" tIns="17141" rIns="34281" bIns="17141"/>
                <a:lstStyle/>
                <a:p>
                  <a:pPr defTabSz="1088639">
                    <a:defRPr/>
                  </a:pPr>
                  <a:endParaRPr lang="en-US" sz="430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</p:grpSp>
        </p:grpSp>
      </p:grpSp>
      <p:sp>
        <p:nvSpPr>
          <p:cNvPr id="69" name="Rounded Rectangle 68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708417" y="3245287"/>
            <a:ext cx="8799319" cy="2504307"/>
          </a:xfrm>
          <a:prstGeom prst="roundRect">
            <a:avLst>
              <a:gd name="adj" fmla="val 3132"/>
            </a:avLst>
          </a:prstGeom>
          <a:blipFill rotWithShape="0">
            <a:blip r:embed="rId2"/>
            <a:stretch>
              <a:fillRect/>
            </a:stretch>
          </a:blipFill>
          <a:ln w="57150">
            <a:solidFill>
              <a:srgbClr val="0999C8"/>
            </a:solidFill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defTabSz="1088639"/>
            <a:r>
              <a:rPr lang="en-US" sz="4300">
                <a:noFill/>
                <a:latin typeface="Calibri"/>
              </a:rPr>
              <a:t> </a:t>
            </a:r>
          </a:p>
        </p:txBody>
      </p:sp>
      <p:sp>
        <p:nvSpPr>
          <p:cNvPr id="70" name="Freeform 20"/>
          <p:cNvSpPr>
            <a:spLocks/>
          </p:cNvSpPr>
          <p:nvPr/>
        </p:nvSpPr>
        <p:spPr bwMode="auto">
          <a:xfrm rot="16200000" flipV="1">
            <a:off x="2184856" y="2941991"/>
            <a:ext cx="405975" cy="1087369"/>
          </a:xfrm>
          <a:prstGeom prst="round1Rect">
            <a:avLst/>
          </a:prstGeom>
          <a:solidFill>
            <a:schemeClr val="bg1"/>
          </a:solidFill>
          <a:ln w="57150">
            <a:solidFill>
              <a:srgbClr val="0999C8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lIns="34281" tIns="17141" rIns="34281" bIns="17141"/>
          <a:lstStyle/>
          <a:p>
            <a:pPr defTabSz="1088639">
              <a:defRPr/>
            </a:pPr>
            <a:endParaRPr lang="en-US" sz="43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8443" name="Freeform 15"/>
          <p:cNvSpPr>
            <a:spLocks noEditPoints="1"/>
          </p:cNvSpPr>
          <p:nvPr/>
        </p:nvSpPr>
        <p:spPr bwMode="auto">
          <a:xfrm>
            <a:off x="1781176" y="3198814"/>
            <a:ext cx="187325" cy="206375"/>
          </a:xfrm>
          <a:custGeom>
            <a:avLst/>
            <a:gdLst>
              <a:gd name="T0" fmla="*/ 174638 w 145"/>
              <a:gd name="T1" fmla="*/ 75613 h 197"/>
              <a:gd name="T2" fmla="*/ 93140 w 145"/>
              <a:gd name="T3" fmla="*/ 141775 h 197"/>
              <a:gd name="T4" fmla="*/ 11643 w 145"/>
              <a:gd name="T5" fmla="*/ 75613 h 197"/>
              <a:gd name="T6" fmla="*/ 93140 w 145"/>
              <a:gd name="T7" fmla="*/ 9452 h 197"/>
              <a:gd name="T8" fmla="*/ 148766 w 145"/>
              <a:gd name="T9" fmla="*/ 27305 h 197"/>
              <a:gd name="T10" fmla="*/ 77617 w 145"/>
              <a:gd name="T11" fmla="*/ 86115 h 197"/>
              <a:gd name="T12" fmla="*/ 38808 w 145"/>
              <a:gd name="T13" fmla="*/ 63011 h 197"/>
              <a:gd name="T14" fmla="*/ 25872 w 145"/>
              <a:gd name="T15" fmla="*/ 71412 h 197"/>
              <a:gd name="T16" fmla="*/ 78910 w 145"/>
              <a:gd name="T17" fmla="*/ 132323 h 197"/>
              <a:gd name="T18" fmla="*/ 159114 w 145"/>
              <a:gd name="T19" fmla="*/ 36756 h 197"/>
              <a:gd name="T20" fmla="*/ 174638 w 145"/>
              <a:gd name="T21" fmla="*/ 75613 h 197"/>
              <a:gd name="T22" fmla="*/ 187574 w 145"/>
              <a:gd name="T23" fmla="*/ 12602 h 197"/>
              <a:gd name="T24" fmla="*/ 174638 w 145"/>
              <a:gd name="T25" fmla="*/ 12602 h 197"/>
              <a:gd name="T26" fmla="*/ 159114 w 145"/>
              <a:gd name="T27" fmla="*/ 22054 h 197"/>
              <a:gd name="T28" fmla="*/ 93140 w 145"/>
              <a:gd name="T29" fmla="*/ 0 h 197"/>
              <a:gd name="T30" fmla="*/ 0 w 145"/>
              <a:gd name="T31" fmla="*/ 75613 h 197"/>
              <a:gd name="T32" fmla="*/ 38808 w 145"/>
              <a:gd name="T33" fmla="*/ 137574 h 197"/>
              <a:gd name="T34" fmla="*/ 9055 w 145"/>
              <a:gd name="T35" fmla="*/ 183782 h 197"/>
              <a:gd name="T36" fmla="*/ 16817 w 145"/>
              <a:gd name="T37" fmla="*/ 202685 h 197"/>
              <a:gd name="T38" fmla="*/ 41396 w 145"/>
              <a:gd name="T39" fmla="*/ 196384 h 197"/>
              <a:gd name="T40" fmla="*/ 65974 w 145"/>
              <a:gd name="T41" fmla="*/ 148076 h 197"/>
              <a:gd name="T42" fmla="*/ 65974 w 145"/>
              <a:gd name="T43" fmla="*/ 148076 h 197"/>
              <a:gd name="T44" fmla="*/ 93140 w 145"/>
              <a:gd name="T45" fmla="*/ 152276 h 197"/>
              <a:gd name="T46" fmla="*/ 187574 w 145"/>
              <a:gd name="T47" fmla="*/ 75613 h 197"/>
              <a:gd name="T48" fmla="*/ 166876 w 145"/>
              <a:gd name="T49" fmla="*/ 29405 h 197"/>
              <a:gd name="T50" fmla="*/ 187574 w 145"/>
              <a:gd name="T51" fmla="*/ 12602 h 197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145" h="197">
                <a:moveTo>
                  <a:pt x="135" y="72"/>
                </a:moveTo>
                <a:cubicBezTo>
                  <a:pt x="135" y="107"/>
                  <a:pt x="107" y="135"/>
                  <a:pt x="72" y="135"/>
                </a:cubicBezTo>
                <a:cubicBezTo>
                  <a:pt x="37" y="135"/>
                  <a:pt x="9" y="107"/>
                  <a:pt x="9" y="72"/>
                </a:cubicBezTo>
                <a:cubicBezTo>
                  <a:pt x="9" y="37"/>
                  <a:pt x="37" y="9"/>
                  <a:pt x="72" y="9"/>
                </a:cubicBezTo>
                <a:cubicBezTo>
                  <a:pt x="89" y="9"/>
                  <a:pt x="104" y="15"/>
                  <a:pt x="115" y="26"/>
                </a:cubicBezTo>
                <a:cubicBezTo>
                  <a:pt x="101" y="38"/>
                  <a:pt x="80" y="57"/>
                  <a:pt x="60" y="82"/>
                </a:cubicBezTo>
                <a:cubicBezTo>
                  <a:pt x="50" y="74"/>
                  <a:pt x="40" y="67"/>
                  <a:pt x="30" y="60"/>
                </a:cubicBezTo>
                <a:cubicBezTo>
                  <a:pt x="26" y="63"/>
                  <a:pt x="24" y="65"/>
                  <a:pt x="20" y="68"/>
                </a:cubicBezTo>
                <a:cubicBezTo>
                  <a:pt x="34" y="88"/>
                  <a:pt x="47" y="107"/>
                  <a:pt x="61" y="126"/>
                </a:cubicBezTo>
                <a:cubicBezTo>
                  <a:pt x="80" y="95"/>
                  <a:pt x="99" y="63"/>
                  <a:pt x="123" y="35"/>
                </a:cubicBezTo>
                <a:cubicBezTo>
                  <a:pt x="130" y="45"/>
                  <a:pt x="135" y="58"/>
                  <a:pt x="135" y="72"/>
                </a:cubicBezTo>
                <a:close/>
                <a:moveTo>
                  <a:pt x="145" y="12"/>
                </a:moveTo>
                <a:cubicBezTo>
                  <a:pt x="141" y="12"/>
                  <a:pt x="138" y="12"/>
                  <a:pt x="135" y="12"/>
                </a:cubicBezTo>
                <a:cubicBezTo>
                  <a:pt x="135" y="12"/>
                  <a:pt x="130" y="15"/>
                  <a:pt x="123" y="21"/>
                </a:cubicBezTo>
                <a:cubicBezTo>
                  <a:pt x="110" y="8"/>
                  <a:pt x="92" y="0"/>
                  <a:pt x="72" y="0"/>
                </a:cubicBezTo>
                <a:cubicBezTo>
                  <a:pt x="32" y="0"/>
                  <a:pt x="0" y="32"/>
                  <a:pt x="0" y="72"/>
                </a:cubicBezTo>
                <a:cubicBezTo>
                  <a:pt x="0" y="97"/>
                  <a:pt x="11" y="118"/>
                  <a:pt x="30" y="131"/>
                </a:cubicBezTo>
                <a:cubicBezTo>
                  <a:pt x="7" y="175"/>
                  <a:pt x="7" y="175"/>
                  <a:pt x="7" y="175"/>
                </a:cubicBezTo>
                <a:cubicBezTo>
                  <a:pt x="3" y="182"/>
                  <a:pt x="6" y="190"/>
                  <a:pt x="13" y="193"/>
                </a:cubicBezTo>
                <a:cubicBezTo>
                  <a:pt x="20" y="197"/>
                  <a:pt x="28" y="194"/>
                  <a:pt x="32" y="187"/>
                </a:cubicBezTo>
                <a:cubicBezTo>
                  <a:pt x="51" y="141"/>
                  <a:pt x="51" y="141"/>
                  <a:pt x="51" y="141"/>
                </a:cubicBezTo>
                <a:cubicBezTo>
                  <a:pt x="51" y="141"/>
                  <a:pt x="51" y="141"/>
                  <a:pt x="51" y="141"/>
                </a:cubicBezTo>
                <a:cubicBezTo>
                  <a:pt x="58" y="143"/>
                  <a:pt x="65" y="145"/>
                  <a:pt x="72" y="145"/>
                </a:cubicBezTo>
                <a:cubicBezTo>
                  <a:pt x="112" y="145"/>
                  <a:pt x="145" y="112"/>
                  <a:pt x="145" y="72"/>
                </a:cubicBezTo>
                <a:cubicBezTo>
                  <a:pt x="145" y="55"/>
                  <a:pt x="138" y="40"/>
                  <a:pt x="129" y="28"/>
                </a:cubicBezTo>
                <a:cubicBezTo>
                  <a:pt x="134" y="22"/>
                  <a:pt x="139" y="17"/>
                  <a:pt x="145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34281" tIns="17141" rIns="34281" bIns="17141"/>
          <a:lstStyle/>
          <a:p>
            <a:pPr defTabSz="1088639"/>
            <a:endParaRPr lang="en-US" sz="43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1903413" y="3313113"/>
            <a:ext cx="1123950" cy="338554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1088639"/>
            <a:r>
              <a:rPr lang="vi-VN" altLang="en-US" sz="1600" b="1">
                <a:solidFill>
                  <a:srgbClr val="0999C8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Bài giải</a:t>
            </a:r>
            <a:endParaRPr lang="en-US" altLang="en-US" sz="1600" b="1">
              <a:solidFill>
                <a:srgbClr val="0999C8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3" name="Text Box 4"/>
          <p:cNvSpPr txBox="1">
            <a:spLocks noChangeArrowheads="1"/>
          </p:cNvSpPr>
          <p:nvPr/>
        </p:nvSpPr>
        <p:spPr bwMode="auto">
          <a:xfrm>
            <a:off x="1652588" y="1966913"/>
            <a:ext cx="8839200" cy="1010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639">
              <a:lnSpc>
                <a:spcPct val="150000"/>
              </a:lnSpc>
              <a:spcBef>
                <a:spcPct val="50000"/>
              </a:spcBef>
              <a:buNone/>
            </a:pPr>
            <a:r>
              <a:rPr lang="en-US" altLang="en-US" sz="1800" dirty="0">
                <a:solidFill>
                  <a:prstClr val="black"/>
                </a:solidFill>
                <a:latin typeface="Arial" panose="020B0604020202020204" pitchFamily="34" charset="0"/>
              </a:rPr>
              <a:t>                      </a:t>
            </a:r>
            <a:r>
              <a:rPr lang="en-US" altLang="en-US" sz="1800" dirty="0" err="1">
                <a:solidFill>
                  <a:prstClr val="black"/>
                </a:solidFill>
                <a:latin typeface="Cambria" panose="02040503050406030204" pitchFamily="18" charset="0"/>
              </a:rPr>
              <a:t>Trong</a:t>
            </a:r>
            <a:r>
              <a:rPr lang="en-US" altLang="en-US" sz="1800" dirty="0">
                <a:solidFill>
                  <a:prstClr val="black"/>
                </a:solidFill>
                <a:latin typeface="Cambria" panose="02040503050406030204" pitchFamily="18" charset="0"/>
              </a:rPr>
              <a:t> </a:t>
            </a:r>
            <a:r>
              <a:rPr lang="en-US" altLang="en-US" sz="1800" dirty="0" err="1">
                <a:solidFill>
                  <a:prstClr val="black"/>
                </a:solidFill>
                <a:latin typeface="Cambria" panose="02040503050406030204" pitchFamily="18" charset="0"/>
              </a:rPr>
              <a:t>không</a:t>
            </a:r>
            <a:r>
              <a:rPr lang="en-US" altLang="en-US" sz="1800" dirty="0">
                <a:solidFill>
                  <a:prstClr val="black"/>
                </a:solidFill>
                <a:latin typeface="Cambria" panose="02040503050406030204" pitchFamily="18" charset="0"/>
              </a:rPr>
              <a:t> </a:t>
            </a:r>
            <a:r>
              <a:rPr lang="en-US" altLang="en-US" sz="1800" dirty="0" err="1">
                <a:solidFill>
                  <a:prstClr val="black"/>
                </a:solidFill>
                <a:latin typeface="Cambria" panose="02040503050406030204" pitchFamily="18" charset="0"/>
              </a:rPr>
              <a:t>gian</a:t>
            </a:r>
            <a:r>
              <a:rPr lang="en-US" altLang="en-US" sz="1800" dirty="0">
                <a:solidFill>
                  <a:prstClr val="black"/>
                </a:solidFill>
                <a:latin typeface="Cambria" panose="02040503050406030204" pitchFamily="18" charset="0"/>
              </a:rPr>
              <a:t> </a:t>
            </a:r>
            <a:r>
              <a:rPr lang="en-US" altLang="en-US" sz="1800" dirty="0" err="1">
                <a:solidFill>
                  <a:prstClr val="black"/>
                </a:solidFill>
                <a:latin typeface="Cambria" panose="02040503050406030204" pitchFamily="18" charset="0"/>
              </a:rPr>
              <a:t>Oxyz</a:t>
            </a:r>
            <a:r>
              <a:rPr lang="en-US" altLang="en-US" sz="1800" dirty="0">
                <a:solidFill>
                  <a:prstClr val="black"/>
                </a:solidFill>
                <a:latin typeface="Cambria" panose="02040503050406030204" pitchFamily="18" charset="0"/>
              </a:rPr>
              <a:t>, </a:t>
            </a:r>
            <a:r>
              <a:rPr lang="en-US" altLang="en-US" sz="1800" dirty="0" err="1">
                <a:solidFill>
                  <a:prstClr val="black"/>
                </a:solidFill>
                <a:latin typeface="Cambria" panose="02040503050406030204" pitchFamily="18" charset="0"/>
              </a:rPr>
              <a:t>cho</a:t>
            </a:r>
            <a:r>
              <a:rPr lang="en-US" altLang="en-US" sz="1800" dirty="0">
                <a:solidFill>
                  <a:prstClr val="black"/>
                </a:solidFill>
                <a:latin typeface="Cambria" panose="02040503050406030204" pitchFamily="18" charset="0"/>
              </a:rPr>
              <a:t> 3 </a:t>
            </a:r>
            <a:r>
              <a:rPr lang="en-US" altLang="en-US" sz="1800" dirty="0" err="1">
                <a:solidFill>
                  <a:prstClr val="black"/>
                </a:solidFill>
                <a:latin typeface="Cambria" panose="02040503050406030204" pitchFamily="18" charset="0"/>
              </a:rPr>
              <a:t>điểm</a:t>
            </a:r>
            <a:r>
              <a:rPr lang="en-US" altLang="en-US" sz="1800" dirty="0">
                <a:solidFill>
                  <a:prstClr val="black"/>
                </a:solidFill>
                <a:latin typeface="Cambria" panose="02040503050406030204" pitchFamily="18" charset="0"/>
              </a:rPr>
              <a:t> A(2;0;0), B(0;1;0), C(0;0;1).  </a:t>
            </a:r>
          </a:p>
          <a:p>
            <a:pPr defTabSz="1088639">
              <a:lnSpc>
                <a:spcPct val="150000"/>
              </a:lnSpc>
              <a:spcBef>
                <a:spcPct val="50000"/>
              </a:spcBef>
              <a:buNone/>
            </a:pPr>
            <a:r>
              <a:rPr lang="en-US" altLang="en-US" sz="1800" dirty="0">
                <a:solidFill>
                  <a:prstClr val="black"/>
                </a:solidFill>
                <a:latin typeface="Cambria" panose="02040503050406030204" pitchFamily="18" charset="0"/>
              </a:rPr>
              <a:t>                            </a:t>
            </a:r>
            <a:r>
              <a:rPr lang="en-US" altLang="en-US" sz="1800" dirty="0" err="1">
                <a:solidFill>
                  <a:prstClr val="black"/>
                </a:solidFill>
                <a:latin typeface="Cambria" panose="02040503050406030204" pitchFamily="18" charset="0"/>
              </a:rPr>
              <a:t>Tính</a:t>
            </a:r>
            <a:r>
              <a:rPr lang="en-US" altLang="en-US" sz="1800" dirty="0">
                <a:solidFill>
                  <a:prstClr val="black"/>
                </a:solidFill>
                <a:latin typeface="Cambria" panose="02040503050406030204" pitchFamily="18" charset="0"/>
              </a:rPr>
              <a:t> </a:t>
            </a:r>
            <a:r>
              <a:rPr lang="en-US" altLang="en-US" sz="1800" dirty="0" err="1">
                <a:solidFill>
                  <a:prstClr val="black"/>
                </a:solidFill>
                <a:latin typeface="Cambria" panose="02040503050406030204" pitchFamily="18" charset="0"/>
              </a:rPr>
              <a:t>Khoảng</a:t>
            </a:r>
            <a:r>
              <a:rPr lang="en-US" altLang="en-US" sz="1800" dirty="0">
                <a:solidFill>
                  <a:prstClr val="black"/>
                </a:solidFill>
                <a:latin typeface="Cambria" panose="02040503050406030204" pitchFamily="18" charset="0"/>
              </a:rPr>
              <a:t> </a:t>
            </a:r>
            <a:r>
              <a:rPr lang="en-US" altLang="en-US" sz="1800" dirty="0" err="1">
                <a:solidFill>
                  <a:prstClr val="black"/>
                </a:solidFill>
                <a:latin typeface="Cambria" panose="02040503050406030204" pitchFamily="18" charset="0"/>
              </a:rPr>
              <a:t>cách</a:t>
            </a:r>
            <a:r>
              <a:rPr lang="en-US" altLang="en-US" sz="1800" dirty="0">
                <a:solidFill>
                  <a:prstClr val="black"/>
                </a:solidFill>
                <a:latin typeface="Cambria" panose="02040503050406030204" pitchFamily="18" charset="0"/>
              </a:rPr>
              <a:t> </a:t>
            </a:r>
            <a:r>
              <a:rPr lang="en-US" altLang="en-US" sz="1800" dirty="0" err="1">
                <a:solidFill>
                  <a:prstClr val="black"/>
                </a:solidFill>
                <a:latin typeface="Cambria" panose="02040503050406030204" pitchFamily="18" charset="0"/>
              </a:rPr>
              <a:t>từ</a:t>
            </a:r>
            <a:r>
              <a:rPr lang="en-US" altLang="en-US" sz="1800" dirty="0">
                <a:solidFill>
                  <a:prstClr val="black"/>
                </a:solidFill>
                <a:latin typeface="Cambria" panose="02040503050406030204" pitchFamily="18" charset="0"/>
              </a:rPr>
              <a:t> </a:t>
            </a:r>
            <a:r>
              <a:rPr lang="en-US" altLang="en-US" sz="1800" dirty="0" err="1">
                <a:solidFill>
                  <a:prstClr val="black"/>
                </a:solidFill>
                <a:latin typeface="Cambria" panose="02040503050406030204" pitchFamily="18" charset="0"/>
              </a:rPr>
              <a:t>điểm</a:t>
            </a:r>
            <a:r>
              <a:rPr lang="en-US" altLang="en-US" sz="1800" dirty="0">
                <a:solidFill>
                  <a:prstClr val="black"/>
                </a:solidFill>
                <a:latin typeface="Cambria" panose="02040503050406030204" pitchFamily="18" charset="0"/>
              </a:rPr>
              <a:t> M(1;-2;1) </a:t>
            </a:r>
            <a:r>
              <a:rPr lang="en-US" altLang="en-US" sz="1800" dirty="0" err="1">
                <a:solidFill>
                  <a:prstClr val="black"/>
                </a:solidFill>
                <a:latin typeface="Cambria" panose="02040503050406030204" pitchFamily="18" charset="0"/>
              </a:rPr>
              <a:t>mặt</a:t>
            </a:r>
            <a:r>
              <a:rPr lang="en-US" altLang="en-US" sz="1800" dirty="0">
                <a:solidFill>
                  <a:prstClr val="black"/>
                </a:solidFill>
                <a:latin typeface="Cambria" panose="02040503050406030204" pitchFamily="18" charset="0"/>
              </a:rPr>
              <a:t> </a:t>
            </a:r>
            <a:r>
              <a:rPr lang="en-US" altLang="en-US" sz="1800" dirty="0" err="1">
                <a:solidFill>
                  <a:prstClr val="black"/>
                </a:solidFill>
                <a:latin typeface="Cambria" panose="02040503050406030204" pitchFamily="18" charset="0"/>
              </a:rPr>
              <a:t>phẳng</a:t>
            </a:r>
            <a:r>
              <a:rPr lang="en-US" altLang="en-US" sz="1800" dirty="0">
                <a:solidFill>
                  <a:prstClr val="black"/>
                </a:solidFill>
                <a:latin typeface="Cambria" panose="02040503050406030204" pitchFamily="18" charset="0"/>
              </a:rPr>
              <a:t> (ABC)?</a:t>
            </a:r>
            <a:endParaRPr lang="en-US" altLang="en-US" sz="1800" dirty="0">
              <a:solidFill>
                <a:prstClr val="black"/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0343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/>
      <p:bldP spid="69" grpId="0" animBg="1"/>
      <p:bldP spid="70" grpId="0" animBg="1"/>
      <p:bldP spid="72" grpId="0"/>
      <p:bldP spid="33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42"/>
          <p:cNvSpPr txBox="1">
            <a:spLocks noChangeArrowheads="1"/>
          </p:cNvSpPr>
          <p:nvPr/>
        </p:nvSpPr>
        <p:spPr bwMode="auto">
          <a:xfrm>
            <a:off x="1828800" y="6032500"/>
            <a:ext cx="3124200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639">
              <a:spcBef>
                <a:spcPct val="0"/>
              </a:spcBef>
              <a:buNone/>
            </a:pPr>
            <a:r>
              <a:rPr lang="en-US" altLang="en-US" sz="2000" b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defTabSz="1088639">
              <a:spcBef>
                <a:spcPct val="0"/>
              </a:spcBef>
              <a:buNone/>
            </a:pPr>
            <a:endParaRPr lang="en-US" altLang="en-US" sz="180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grpSp>
        <p:nvGrpSpPr>
          <p:cNvPr id="45" name="Group 26"/>
          <p:cNvGrpSpPr>
            <a:grpSpLocks/>
          </p:cNvGrpSpPr>
          <p:nvPr/>
        </p:nvGrpSpPr>
        <p:grpSpPr bwMode="auto">
          <a:xfrm>
            <a:off x="1828800" y="854978"/>
            <a:ext cx="6500813" cy="374696"/>
            <a:chOff x="7399781" y="7012379"/>
            <a:chExt cx="16688902" cy="1001987"/>
          </a:xfrm>
        </p:grpSpPr>
        <p:sp>
          <p:nvSpPr>
            <p:cNvPr id="19502" name="TextBox 27"/>
            <p:cNvSpPr txBox="1">
              <a:spLocks noChangeArrowheads="1"/>
            </p:cNvSpPr>
            <p:nvPr/>
          </p:nvSpPr>
          <p:spPr bwMode="auto">
            <a:xfrm>
              <a:off x="8771378" y="7026723"/>
              <a:ext cx="15317305" cy="9876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defTabSz="1088639">
                <a:spcBef>
                  <a:spcPct val="0"/>
                </a:spcBef>
                <a:buNone/>
              </a:pPr>
              <a:r>
                <a:rPr lang="en-US" altLang="en-US" sz="1800" b="1" dirty="0">
                  <a:solidFill>
                    <a:srgbClr val="135F82"/>
                  </a:solidFill>
                  <a:latin typeface="Tahoma" panose="020B0604030504040204" pitchFamily="34" charset="0"/>
                  <a:cs typeface="Tahoma" panose="020B0604030504040204" pitchFamily="34" charset="0"/>
                </a:rPr>
                <a:t>KHOẢNG CÁCH TỪ 1 ĐIỂM ĐẾN MỘT MẶT PHẲNG</a:t>
              </a:r>
            </a:p>
          </p:txBody>
        </p:sp>
        <p:grpSp>
          <p:nvGrpSpPr>
            <p:cNvPr id="19503" name="Group 27"/>
            <p:cNvGrpSpPr>
              <a:grpSpLocks/>
            </p:cNvGrpSpPr>
            <p:nvPr/>
          </p:nvGrpSpPr>
          <p:grpSpPr bwMode="auto">
            <a:xfrm>
              <a:off x="7399781" y="7012379"/>
              <a:ext cx="1373423" cy="987643"/>
              <a:chOff x="7399780" y="7012380"/>
              <a:chExt cx="1373423" cy="987643"/>
            </a:xfrm>
          </p:grpSpPr>
          <p:sp>
            <p:nvSpPr>
              <p:cNvPr id="50" name="Isosceles Triangle 44"/>
              <p:cNvSpPr/>
              <p:nvPr/>
            </p:nvSpPr>
            <p:spPr>
              <a:xfrm rot="16200000">
                <a:off x="7470252" y="7535530"/>
                <a:ext cx="144337" cy="163017"/>
              </a:xfrm>
              <a:custGeom>
                <a:avLst/>
                <a:gdLst>
                  <a:gd name="connsiteX0" fmla="*/ 0 w 293725"/>
                  <a:gd name="connsiteY0" fmla="*/ 164224 h 164224"/>
                  <a:gd name="connsiteX1" fmla="*/ 146863 w 293725"/>
                  <a:gd name="connsiteY1" fmla="*/ 0 h 164224"/>
                  <a:gd name="connsiteX2" fmla="*/ 293725 w 293725"/>
                  <a:gd name="connsiteY2" fmla="*/ 164224 h 164224"/>
                  <a:gd name="connsiteX3" fmla="*/ 0 w 293725"/>
                  <a:gd name="connsiteY3" fmla="*/ 164224 h 164224"/>
                  <a:gd name="connsiteX0" fmla="*/ 2363 w 296088"/>
                  <a:gd name="connsiteY0" fmla="*/ 164221 h 164221"/>
                  <a:gd name="connsiteX1" fmla="*/ 0 w 296088"/>
                  <a:gd name="connsiteY1" fmla="*/ 0 h 164221"/>
                  <a:gd name="connsiteX2" fmla="*/ 296088 w 296088"/>
                  <a:gd name="connsiteY2" fmla="*/ 164221 h 164221"/>
                  <a:gd name="connsiteX3" fmla="*/ 2363 w 296088"/>
                  <a:gd name="connsiteY3" fmla="*/ 164221 h 164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6088" h="164221">
                    <a:moveTo>
                      <a:pt x="2363" y="164221"/>
                    </a:moveTo>
                    <a:cubicBezTo>
                      <a:pt x="1575" y="109481"/>
                      <a:pt x="788" y="54740"/>
                      <a:pt x="0" y="0"/>
                    </a:cubicBezTo>
                    <a:lnTo>
                      <a:pt x="296088" y="164221"/>
                    </a:lnTo>
                    <a:lnTo>
                      <a:pt x="2363" y="164221"/>
                    </a:ln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88639">
                  <a:defRPr/>
                </a:pPr>
                <a:endParaRPr lang="en-US" sz="4300">
                  <a:solidFill>
                    <a:prstClr val="white"/>
                  </a:solidFill>
                  <a:latin typeface="Calibri"/>
                </a:endParaRPr>
              </a:p>
            </p:txBody>
          </p:sp>
          <p:grpSp>
            <p:nvGrpSpPr>
              <p:cNvPr id="19505" name="Group 29"/>
              <p:cNvGrpSpPr>
                <a:grpSpLocks/>
              </p:cNvGrpSpPr>
              <p:nvPr/>
            </p:nvGrpSpPr>
            <p:grpSpPr bwMode="auto">
              <a:xfrm>
                <a:off x="7399780" y="7012380"/>
                <a:ext cx="1373423" cy="987643"/>
                <a:chOff x="7399780" y="7012380"/>
                <a:chExt cx="1373423" cy="987643"/>
              </a:xfrm>
            </p:grpSpPr>
            <p:sp>
              <p:nvSpPr>
                <p:cNvPr id="52" name="Round Same Side Corner Rectangle 51"/>
                <p:cNvSpPr/>
                <p:nvPr/>
              </p:nvSpPr>
              <p:spPr>
                <a:xfrm rot="5400000">
                  <a:off x="7723528" y="6783867"/>
                  <a:ext cx="725927" cy="1373423"/>
                </a:xfrm>
                <a:prstGeom prst="round2SameRect">
                  <a:avLst/>
                </a:prstGeom>
                <a:solidFill>
                  <a:srgbClr val="145F82"/>
                </a:solidFill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088639">
                    <a:defRPr/>
                  </a:pPr>
                  <a:endParaRPr lang="en-US" sz="430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19507" name="TextBox 32"/>
                <p:cNvSpPr txBox="1">
                  <a:spLocks noChangeArrowheads="1"/>
                </p:cNvSpPr>
                <p:nvPr/>
              </p:nvSpPr>
              <p:spPr bwMode="auto">
                <a:xfrm>
                  <a:off x="7565511" y="7012380"/>
                  <a:ext cx="1161321" cy="98764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algn="ctr" defTabSz="1088639">
                    <a:spcBef>
                      <a:spcPct val="0"/>
                    </a:spcBef>
                    <a:buNone/>
                  </a:pPr>
                  <a:r>
                    <a:rPr lang="en-US" altLang="en-US" sz="1800" b="1" dirty="0">
                      <a:solidFill>
                        <a:prstClr val="white"/>
                      </a:solidFill>
                      <a:latin typeface="Tahoma" panose="020B0604030504040204" pitchFamily="34" charset="0"/>
                      <a:cs typeface="Tahoma" panose="020B0604030504040204" pitchFamily="34" charset="0"/>
                    </a:rPr>
                    <a:t>IV</a:t>
                  </a:r>
                </a:p>
              </p:txBody>
            </p:sp>
          </p:grpSp>
        </p:grpSp>
      </p:grpSp>
      <p:sp>
        <p:nvSpPr>
          <p:cNvPr id="19461" name="TextBox 53"/>
          <p:cNvSpPr txBox="1">
            <a:spLocks noChangeArrowheads="1"/>
          </p:cNvSpPr>
          <p:nvPr/>
        </p:nvSpPr>
        <p:spPr bwMode="auto">
          <a:xfrm>
            <a:off x="1860550" y="1331913"/>
            <a:ext cx="746283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639">
              <a:spcBef>
                <a:spcPct val="0"/>
              </a:spcBef>
              <a:buNone/>
            </a:pPr>
            <a:r>
              <a:rPr lang="en-US" altLang="en-US" sz="2000" b="1" dirty="0">
                <a:solidFill>
                  <a:srgbClr val="00B050"/>
                </a:solidFill>
                <a:latin typeface="Arial" panose="020B0604020202020204" pitchFamily="34" charset="0"/>
              </a:rPr>
              <a:t>2) </a:t>
            </a:r>
            <a:r>
              <a:rPr lang="en-US" altLang="en-US" sz="2000" b="1" dirty="0" err="1">
                <a:solidFill>
                  <a:srgbClr val="00B050"/>
                </a:solidFill>
                <a:latin typeface="Arial" panose="020B0604020202020204" pitchFamily="34" charset="0"/>
              </a:rPr>
              <a:t>Các</a:t>
            </a:r>
            <a:r>
              <a:rPr lang="en-US" altLang="en-US" sz="2000" b="1" dirty="0">
                <a:solidFill>
                  <a:srgbClr val="00B050"/>
                </a:solidFill>
                <a:latin typeface="Arial" panose="020B0604020202020204" pitchFamily="34" charset="0"/>
              </a:rPr>
              <a:t> </a:t>
            </a:r>
            <a:r>
              <a:rPr lang="en-US" altLang="en-US" sz="2000" b="1" dirty="0" err="1">
                <a:solidFill>
                  <a:srgbClr val="00B050"/>
                </a:solidFill>
                <a:latin typeface="Arial" panose="020B0604020202020204" pitchFamily="34" charset="0"/>
              </a:rPr>
              <a:t>ví</a:t>
            </a:r>
            <a:r>
              <a:rPr lang="en-US" altLang="en-US" sz="2000" b="1" dirty="0">
                <a:solidFill>
                  <a:srgbClr val="00B050"/>
                </a:solidFill>
                <a:latin typeface="Arial" panose="020B0604020202020204" pitchFamily="34" charset="0"/>
              </a:rPr>
              <a:t> </a:t>
            </a:r>
            <a:r>
              <a:rPr lang="en-US" altLang="en-US" sz="2000" b="1" dirty="0" err="1">
                <a:solidFill>
                  <a:srgbClr val="00B050"/>
                </a:solidFill>
                <a:latin typeface="Arial" panose="020B0604020202020204" pitchFamily="34" charset="0"/>
              </a:rPr>
              <a:t>dụ</a:t>
            </a:r>
            <a:r>
              <a:rPr lang="en-US" altLang="en-US" sz="2000" b="1" dirty="0">
                <a:solidFill>
                  <a:srgbClr val="00B050"/>
                </a:solidFill>
                <a:latin typeface="Arial" panose="020B0604020202020204" pitchFamily="34" charset="0"/>
              </a:rPr>
              <a:t> minh </a:t>
            </a:r>
            <a:r>
              <a:rPr lang="en-US" altLang="en-US" sz="2000" b="1" dirty="0" err="1">
                <a:solidFill>
                  <a:srgbClr val="00B050"/>
                </a:solidFill>
                <a:latin typeface="Arial" panose="020B0604020202020204" pitchFamily="34" charset="0"/>
              </a:rPr>
              <a:t>họa</a:t>
            </a:r>
            <a:r>
              <a:rPr lang="en-US" altLang="en-US" sz="2000" b="1" dirty="0">
                <a:solidFill>
                  <a:srgbClr val="00B050"/>
                </a:solidFill>
                <a:latin typeface="Arial" panose="020B0604020202020204" pitchFamily="34" charset="0"/>
              </a:rPr>
              <a:t>:</a:t>
            </a:r>
          </a:p>
        </p:txBody>
      </p:sp>
      <p:grpSp>
        <p:nvGrpSpPr>
          <p:cNvPr id="12" name="Group 11"/>
          <p:cNvGrpSpPr>
            <a:grpSpLocks/>
          </p:cNvGrpSpPr>
          <p:nvPr/>
        </p:nvGrpSpPr>
        <p:grpSpPr bwMode="auto">
          <a:xfrm>
            <a:off x="1708151" y="1862139"/>
            <a:ext cx="8816975" cy="1362075"/>
            <a:chOff x="1177638" y="2590800"/>
            <a:chExt cx="23512749" cy="2816161"/>
          </a:xfrm>
        </p:grpSpPr>
        <p:sp>
          <p:nvSpPr>
            <p:cNvPr id="13" name="Rounded Rectangle 12"/>
            <p:cNvSpPr/>
            <p:nvPr/>
          </p:nvSpPr>
          <p:spPr>
            <a:xfrm>
              <a:off x="1177638" y="2896047"/>
              <a:ext cx="23512749" cy="2510914"/>
            </a:xfrm>
            <a:prstGeom prst="roundRect">
              <a:avLst>
                <a:gd name="adj" fmla="val 4496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rgbClr val="9991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88639">
                <a:defRPr/>
              </a:pPr>
              <a:endParaRPr lang="en-US" sz="4300">
                <a:solidFill>
                  <a:prstClr val="white"/>
                </a:solidFill>
                <a:latin typeface="Calibri"/>
              </a:endParaRPr>
            </a:p>
          </p:txBody>
        </p:sp>
        <p:grpSp>
          <p:nvGrpSpPr>
            <p:cNvPr id="19493" name="Group 13"/>
            <p:cNvGrpSpPr>
              <a:grpSpLocks/>
            </p:cNvGrpSpPr>
            <p:nvPr/>
          </p:nvGrpSpPr>
          <p:grpSpPr bwMode="auto">
            <a:xfrm>
              <a:off x="1177641" y="2590800"/>
              <a:ext cx="3624545" cy="796657"/>
              <a:chOff x="1177641" y="2590800"/>
              <a:chExt cx="3624545" cy="796657"/>
            </a:xfrm>
          </p:grpSpPr>
          <p:sp>
            <p:nvSpPr>
              <p:cNvPr id="15" name="Freeform 20"/>
              <p:cNvSpPr>
                <a:spLocks/>
              </p:cNvSpPr>
              <p:nvPr/>
            </p:nvSpPr>
            <p:spPr bwMode="auto">
              <a:xfrm rot="16200000" flipV="1">
                <a:off x="2813108" y="1398378"/>
                <a:ext cx="767196" cy="3210961"/>
              </a:xfrm>
              <a:prstGeom prst="round1Rect">
                <a:avLst/>
              </a:prstGeom>
              <a:solidFill>
                <a:srgbClr val="999158"/>
              </a:solidFill>
              <a:ln w="57150">
                <a:solidFill>
                  <a:srgbClr val="999158"/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txBody>
              <a:bodyPr lIns="34281" tIns="17141" rIns="34281" bIns="17141"/>
              <a:lstStyle/>
              <a:p>
                <a:pPr defTabSz="1088639">
                  <a:defRPr/>
                </a:pPr>
                <a:endParaRPr lang="en-US" sz="43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2151339" y="2590800"/>
                <a:ext cx="2599949" cy="699978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defTabSz="1088639"/>
                <a:r>
                  <a:rPr lang="vi-VN" altLang="en-US" sz="1600" b="1">
                    <a:solidFill>
                      <a:prstClr val="white"/>
                    </a:solidFill>
                    <a:latin typeface="Tahoma" panose="020B0604030504040204" pitchFamily="34" charset="0"/>
                    <a:cs typeface="Tahoma" panose="020B0604030504040204" pitchFamily="34" charset="0"/>
                  </a:rPr>
                  <a:t>Ví dụ </a:t>
                </a:r>
                <a:r>
                  <a:rPr lang="en-US" altLang="en-US" sz="1600" b="1">
                    <a:solidFill>
                      <a:prstClr val="white"/>
                    </a:solidFill>
                    <a:latin typeface="Tahoma" panose="020B0604030504040204" pitchFamily="34" charset="0"/>
                    <a:cs typeface="Tahoma" panose="020B0604030504040204" pitchFamily="34" charset="0"/>
                  </a:rPr>
                  <a:t>3</a:t>
                </a:r>
                <a:r>
                  <a:rPr lang="vi-VN" altLang="en-US" sz="1600" b="1">
                    <a:solidFill>
                      <a:prstClr val="white"/>
                    </a:solidFill>
                    <a:latin typeface="Tahoma" panose="020B0604030504040204" pitchFamily="34" charset="0"/>
                    <a:cs typeface="Tahoma" panose="020B0604030504040204" pitchFamily="34" charset="0"/>
                  </a:rPr>
                  <a:t>:</a:t>
                </a:r>
                <a:endParaRPr lang="en-US" altLang="en-US" sz="1300" i="1">
                  <a:solidFill>
                    <a:prstClr val="white"/>
                  </a:solidFill>
                  <a:latin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17" name="Round Diagonal Corner Rectangle 16"/>
              <p:cNvSpPr/>
              <p:nvPr/>
            </p:nvSpPr>
            <p:spPr>
              <a:xfrm flipV="1">
                <a:off x="1177641" y="2590800"/>
                <a:ext cx="883731" cy="789020"/>
              </a:xfrm>
              <a:prstGeom prst="round2DiagRect">
                <a:avLst/>
              </a:prstGeom>
              <a:solidFill>
                <a:schemeClr val="bg1"/>
              </a:solidFill>
              <a:ln w="63500">
                <a:solidFill>
                  <a:srgbClr val="999158"/>
                </a:solidFill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88639">
                  <a:defRPr/>
                </a:pPr>
                <a:endParaRPr lang="en-US" sz="4300">
                  <a:solidFill>
                    <a:prstClr val="white"/>
                  </a:solidFill>
                  <a:latin typeface="Calibri"/>
                </a:endParaRPr>
              </a:p>
            </p:txBody>
          </p:sp>
          <p:grpSp>
            <p:nvGrpSpPr>
              <p:cNvPr id="18" name="Group 2"/>
              <p:cNvGrpSpPr/>
              <p:nvPr/>
            </p:nvGrpSpPr>
            <p:grpSpPr>
              <a:xfrm>
                <a:off x="1305304" y="2598000"/>
                <a:ext cx="693827" cy="641071"/>
                <a:chOff x="7440266" y="3398551"/>
                <a:chExt cx="757238" cy="765175"/>
              </a:xfrm>
              <a:solidFill>
                <a:srgbClr val="999158"/>
              </a:solidFill>
            </p:grpSpPr>
            <p:sp>
              <p:nvSpPr>
                <p:cNvPr id="19" name="Freeform 15"/>
                <p:cNvSpPr>
                  <a:spLocks noEditPoints="1"/>
                </p:cNvSpPr>
                <p:nvPr/>
              </p:nvSpPr>
              <p:spPr bwMode="auto">
                <a:xfrm>
                  <a:off x="7440266" y="3436651"/>
                  <a:ext cx="344488" cy="344488"/>
                </a:xfrm>
                <a:custGeom>
                  <a:avLst/>
                  <a:gdLst/>
                  <a:ahLst/>
                  <a:cxnLst>
                    <a:cxn ang="0">
                      <a:pos x="33" y="184"/>
                    </a:cxn>
                    <a:cxn ang="0">
                      <a:pos x="181" y="184"/>
                    </a:cxn>
                    <a:cxn ang="0">
                      <a:pos x="181" y="33"/>
                    </a:cxn>
                    <a:cxn ang="0">
                      <a:pos x="33" y="33"/>
                    </a:cxn>
                    <a:cxn ang="0">
                      <a:pos x="33" y="184"/>
                    </a:cxn>
                    <a:cxn ang="0">
                      <a:pos x="217" y="217"/>
                    </a:cxn>
                    <a:cxn ang="0">
                      <a:pos x="0" y="217"/>
                    </a:cxn>
                    <a:cxn ang="0">
                      <a:pos x="0" y="0"/>
                    </a:cxn>
                    <a:cxn ang="0">
                      <a:pos x="217" y="0"/>
                    </a:cxn>
                    <a:cxn ang="0">
                      <a:pos x="217" y="217"/>
                    </a:cxn>
                  </a:cxnLst>
                  <a:rect l="0" t="0" r="r" b="b"/>
                  <a:pathLst>
                    <a:path w="217" h="217">
                      <a:moveTo>
                        <a:pt x="33" y="184"/>
                      </a:moveTo>
                      <a:lnTo>
                        <a:pt x="181" y="184"/>
                      </a:lnTo>
                      <a:lnTo>
                        <a:pt x="181" y="33"/>
                      </a:lnTo>
                      <a:lnTo>
                        <a:pt x="33" y="33"/>
                      </a:lnTo>
                      <a:lnTo>
                        <a:pt x="33" y="184"/>
                      </a:lnTo>
                      <a:close/>
                      <a:moveTo>
                        <a:pt x="217" y="217"/>
                      </a:moveTo>
                      <a:lnTo>
                        <a:pt x="0" y="217"/>
                      </a:lnTo>
                      <a:lnTo>
                        <a:pt x="0" y="0"/>
                      </a:lnTo>
                      <a:lnTo>
                        <a:pt x="217" y="0"/>
                      </a:lnTo>
                      <a:lnTo>
                        <a:pt x="217" y="21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lIns="34281" tIns="17141" rIns="34281" bIns="17141"/>
                <a:lstStyle/>
                <a:p>
                  <a:pPr defTabSz="1088639">
                    <a:defRPr/>
                  </a:pPr>
                  <a:endParaRPr lang="en-US" sz="430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20" name="Freeform 16"/>
                <p:cNvSpPr>
                  <a:spLocks noEditPoints="1"/>
                </p:cNvSpPr>
                <p:nvPr/>
              </p:nvSpPr>
              <p:spPr bwMode="auto">
                <a:xfrm>
                  <a:off x="7440266" y="3814476"/>
                  <a:ext cx="344488" cy="349250"/>
                </a:xfrm>
                <a:custGeom>
                  <a:avLst/>
                  <a:gdLst/>
                  <a:ahLst/>
                  <a:cxnLst>
                    <a:cxn ang="0">
                      <a:pos x="33" y="185"/>
                    </a:cxn>
                    <a:cxn ang="0">
                      <a:pos x="181" y="185"/>
                    </a:cxn>
                    <a:cxn ang="0">
                      <a:pos x="181" y="36"/>
                    </a:cxn>
                    <a:cxn ang="0">
                      <a:pos x="33" y="36"/>
                    </a:cxn>
                    <a:cxn ang="0">
                      <a:pos x="33" y="185"/>
                    </a:cxn>
                    <a:cxn ang="0">
                      <a:pos x="217" y="220"/>
                    </a:cxn>
                    <a:cxn ang="0">
                      <a:pos x="0" y="220"/>
                    </a:cxn>
                    <a:cxn ang="0">
                      <a:pos x="0" y="0"/>
                    </a:cxn>
                    <a:cxn ang="0">
                      <a:pos x="217" y="0"/>
                    </a:cxn>
                    <a:cxn ang="0">
                      <a:pos x="217" y="220"/>
                    </a:cxn>
                  </a:cxnLst>
                  <a:rect l="0" t="0" r="r" b="b"/>
                  <a:pathLst>
                    <a:path w="217" h="220">
                      <a:moveTo>
                        <a:pt x="33" y="185"/>
                      </a:moveTo>
                      <a:lnTo>
                        <a:pt x="181" y="185"/>
                      </a:lnTo>
                      <a:lnTo>
                        <a:pt x="181" y="36"/>
                      </a:lnTo>
                      <a:lnTo>
                        <a:pt x="33" y="36"/>
                      </a:lnTo>
                      <a:lnTo>
                        <a:pt x="33" y="185"/>
                      </a:lnTo>
                      <a:close/>
                      <a:moveTo>
                        <a:pt x="217" y="220"/>
                      </a:moveTo>
                      <a:lnTo>
                        <a:pt x="0" y="220"/>
                      </a:lnTo>
                      <a:lnTo>
                        <a:pt x="0" y="0"/>
                      </a:lnTo>
                      <a:lnTo>
                        <a:pt x="217" y="0"/>
                      </a:lnTo>
                      <a:lnTo>
                        <a:pt x="217" y="22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lIns="34281" tIns="17141" rIns="34281" bIns="17141"/>
                <a:lstStyle/>
                <a:p>
                  <a:pPr defTabSz="1088639">
                    <a:defRPr/>
                  </a:pPr>
                  <a:endParaRPr lang="en-US" sz="430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21" name="Freeform 17"/>
                <p:cNvSpPr>
                  <a:spLocks/>
                </p:cNvSpPr>
                <p:nvPr/>
              </p:nvSpPr>
              <p:spPr bwMode="auto">
                <a:xfrm>
                  <a:off x="7506941" y="3398551"/>
                  <a:ext cx="341313" cy="288925"/>
                </a:xfrm>
                <a:custGeom>
                  <a:avLst/>
                  <a:gdLst/>
                  <a:ahLst/>
                  <a:cxnLst>
                    <a:cxn ang="0">
                      <a:pos x="76" y="182"/>
                    </a:cxn>
                    <a:cxn ang="0">
                      <a:pos x="0" y="114"/>
                    </a:cxn>
                    <a:cxn ang="0">
                      <a:pos x="24" y="88"/>
                    </a:cxn>
                    <a:cxn ang="0">
                      <a:pos x="73" y="132"/>
                    </a:cxn>
                    <a:cxn ang="0">
                      <a:pos x="187" y="0"/>
                    </a:cxn>
                    <a:cxn ang="0">
                      <a:pos x="215" y="24"/>
                    </a:cxn>
                    <a:cxn ang="0">
                      <a:pos x="76" y="182"/>
                    </a:cxn>
                  </a:cxnLst>
                  <a:rect l="0" t="0" r="r" b="b"/>
                  <a:pathLst>
                    <a:path w="215" h="182">
                      <a:moveTo>
                        <a:pt x="76" y="182"/>
                      </a:moveTo>
                      <a:lnTo>
                        <a:pt x="0" y="114"/>
                      </a:lnTo>
                      <a:lnTo>
                        <a:pt x="24" y="88"/>
                      </a:lnTo>
                      <a:lnTo>
                        <a:pt x="73" y="132"/>
                      </a:lnTo>
                      <a:lnTo>
                        <a:pt x="187" y="0"/>
                      </a:lnTo>
                      <a:lnTo>
                        <a:pt x="215" y="24"/>
                      </a:lnTo>
                      <a:lnTo>
                        <a:pt x="76" y="1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lIns="34281" tIns="17141" rIns="34281" bIns="17141"/>
                <a:lstStyle/>
                <a:p>
                  <a:pPr defTabSz="1088639">
                    <a:defRPr/>
                  </a:pPr>
                  <a:endParaRPr lang="en-US" sz="430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22" name="Rectangle 18"/>
                <p:cNvSpPr>
                  <a:spLocks noChangeArrowheads="1"/>
                </p:cNvSpPr>
                <p:nvPr/>
              </p:nvSpPr>
              <p:spPr bwMode="auto">
                <a:xfrm>
                  <a:off x="7840316" y="4100226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lIns="34281" tIns="17141" rIns="34281" bIns="17141"/>
                <a:lstStyle/>
                <a:p>
                  <a:pPr defTabSz="1088639">
                    <a:defRPr/>
                  </a:pPr>
                  <a:endParaRPr lang="en-US" sz="430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23" name="Rectangle 19"/>
                <p:cNvSpPr>
                  <a:spLocks noChangeArrowheads="1"/>
                </p:cNvSpPr>
                <p:nvPr/>
              </p:nvSpPr>
              <p:spPr bwMode="auto">
                <a:xfrm>
                  <a:off x="7840316" y="3717639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lIns="34281" tIns="17141" rIns="34281" bIns="17141"/>
                <a:lstStyle/>
                <a:p>
                  <a:pPr defTabSz="1088639">
                    <a:defRPr/>
                  </a:pPr>
                  <a:endParaRPr lang="en-US" sz="430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24" name="Rectangle 20"/>
                <p:cNvSpPr>
                  <a:spLocks noChangeArrowheads="1"/>
                </p:cNvSpPr>
                <p:nvPr/>
              </p:nvSpPr>
              <p:spPr bwMode="auto">
                <a:xfrm>
                  <a:off x="7840316" y="3973226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lIns="34281" tIns="17141" rIns="34281" bIns="17141"/>
                <a:lstStyle/>
                <a:p>
                  <a:pPr defTabSz="1088639">
                    <a:defRPr/>
                  </a:pPr>
                  <a:endParaRPr lang="en-US" sz="430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25" name="Rectangle 21"/>
                <p:cNvSpPr>
                  <a:spLocks noChangeArrowheads="1"/>
                </p:cNvSpPr>
                <p:nvPr/>
              </p:nvSpPr>
              <p:spPr bwMode="auto">
                <a:xfrm>
                  <a:off x="7840316" y="3590639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lIns="34281" tIns="17141" rIns="34281" bIns="17141"/>
                <a:lstStyle/>
                <a:p>
                  <a:pPr defTabSz="1088639">
                    <a:defRPr/>
                  </a:pPr>
                  <a:endParaRPr lang="en-US" sz="430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</p:grpSp>
        </p:grpSp>
      </p:grpSp>
      <p:sp>
        <p:nvSpPr>
          <p:cNvPr id="69" name="Rounded Rectangle 68"/>
          <p:cNvSpPr/>
          <p:nvPr/>
        </p:nvSpPr>
        <p:spPr>
          <a:xfrm>
            <a:off x="1700904" y="3276518"/>
            <a:ext cx="8799319" cy="3463489"/>
          </a:xfrm>
          <a:prstGeom prst="roundRect">
            <a:avLst>
              <a:gd name="adj" fmla="val 3132"/>
            </a:avLst>
          </a:prstGeom>
          <a:solidFill>
            <a:schemeClr val="accent5">
              <a:lumMod val="20000"/>
              <a:lumOff val="80000"/>
            </a:schemeClr>
          </a:solidFill>
          <a:ln w="57150">
            <a:solidFill>
              <a:srgbClr val="0999C8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088639">
              <a:defRPr/>
            </a:pPr>
            <a:r>
              <a:rPr lang="en-US" sz="4300" dirty="0">
                <a:solidFill>
                  <a:prstClr val="black"/>
                </a:solidFill>
                <a:latin typeface="Calibri"/>
              </a:rPr>
              <a:t>                      </a:t>
            </a:r>
            <a:endParaRPr lang="en-US" sz="20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0" name="Freeform 20"/>
          <p:cNvSpPr>
            <a:spLocks/>
          </p:cNvSpPr>
          <p:nvPr/>
        </p:nvSpPr>
        <p:spPr bwMode="auto">
          <a:xfrm rot="16200000" flipV="1">
            <a:off x="2184856" y="2941991"/>
            <a:ext cx="405975" cy="1087369"/>
          </a:xfrm>
          <a:prstGeom prst="round1Rect">
            <a:avLst/>
          </a:prstGeom>
          <a:solidFill>
            <a:schemeClr val="bg1"/>
          </a:solidFill>
          <a:ln w="57150">
            <a:solidFill>
              <a:srgbClr val="0999C8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lIns="34281" tIns="17141" rIns="34281" bIns="17141"/>
          <a:lstStyle/>
          <a:p>
            <a:pPr defTabSz="1088639">
              <a:defRPr/>
            </a:pPr>
            <a:endParaRPr lang="en-US" sz="43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9469" name="Freeform 15"/>
          <p:cNvSpPr>
            <a:spLocks noEditPoints="1"/>
          </p:cNvSpPr>
          <p:nvPr/>
        </p:nvSpPr>
        <p:spPr bwMode="auto">
          <a:xfrm>
            <a:off x="1781176" y="3198814"/>
            <a:ext cx="187325" cy="206375"/>
          </a:xfrm>
          <a:custGeom>
            <a:avLst/>
            <a:gdLst>
              <a:gd name="T0" fmla="*/ 174638 w 145"/>
              <a:gd name="T1" fmla="*/ 75613 h 197"/>
              <a:gd name="T2" fmla="*/ 93140 w 145"/>
              <a:gd name="T3" fmla="*/ 141775 h 197"/>
              <a:gd name="T4" fmla="*/ 11643 w 145"/>
              <a:gd name="T5" fmla="*/ 75613 h 197"/>
              <a:gd name="T6" fmla="*/ 93140 w 145"/>
              <a:gd name="T7" fmla="*/ 9452 h 197"/>
              <a:gd name="T8" fmla="*/ 148766 w 145"/>
              <a:gd name="T9" fmla="*/ 27305 h 197"/>
              <a:gd name="T10" fmla="*/ 77617 w 145"/>
              <a:gd name="T11" fmla="*/ 86115 h 197"/>
              <a:gd name="T12" fmla="*/ 38808 w 145"/>
              <a:gd name="T13" fmla="*/ 63011 h 197"/>
              <a:gd name="T14" fmla="*/ 25872 w 145"/>
              <a:gd name="T15" fmla="*/ 71412 h 197"/>
              <a:gd name="T16" fmla="*/ 78910 w 145"/>
              <a:gd name="T17" fmla="*/ 132323 h 197"/>
              <a:gd name="T18" fmla="*/ 159114 w 145"/>
              <a:gd name="T19" fmla="*/ 36756 h 197"/>
              <a:gd name="T20" fmla="*/ 174638 w 145"/>
              <a:gd name="T21" fmla="*/ 75613 h 197"/>
              <a:gd name="T22" fmla="*/ 187574 w 145"/>
              <a:gd name="T23" fmla="*/ 12602 h 197"/>
              <a:gd name="T24" fmla="*/ 174638 w 145"/>
              <a:gd name="T25" fmla="*/ 12602 h 197"/>
              <a:gd name="T26" fmla="*/ 159114 w 145"/>
              <a:gd name="T27" fmla="*/ 22054 h 197"/>
              <a:gd name="T28" fmla="*/ 93140 w 145"/>
              <a:gd name="T29" fmla="*/ 0 h 197"/>
              <a:gd name="T30" fmla="*/ 0 w 145"/>
              <a:gd name="T31" fmla="*/ 75613 h 197"/>
              <a:gd name="T32" fmla="*/ 38808 w 145"/>
              <a:gd name="T33" fmla="*/ 137574 h 197"/>
              <a:gd name="T34" fmla="*/ 9055 w 145"/>
              <a:gd name="T35" fmla="*/ 183782 h 197"/>
              <a:gd name="T36" fmla="*/ 16817 w 145"/>
              <a:gd name="T37" fmla="*/ 202685 h 197"/>
              <a:gd name="T38" fmla="*/ 41396 w 145"/>
              <a:gd name="T39" fmla="*/ 196384 h 197"/>
              <a:gd name="T40" fmla="*/ 65974 w 145"/>
              <a:gd name="T41" fmla="*/ 148076 h 197"/>
              <a:gd name="T42" fmla="*/ 65974 w 145"/>
              <a:gd name="T43" fmla="*/ 148076 h 197"/>
              <a:gd name="T44" fmla="*/ 93140 w 145"/>
              <a:gd name="T45" fmla="*/ 152276 h 197"/>
              <a:gd name="T46" fmla="*/ 187574 w 145"/>
              <a:gd name="T47" fmla="*/ 75613 h 197"/>
              <a:gd name="T48" fmla="*/ 166876 w 145"/>
              <a:gd name="T49" fmla="*/ 29405 h 197"/>
              <a:gd name="T50" fmla="*/ 187574 w 145"/>
              <a:gd name="T51" fmla="*/ 12602 h 197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145" h="197">
                <a:moveTo>
                  <a:pt x="135" y="72"/>
                </a:moveTo>
                <a:cubicBezTo>
                  <a:pt x="135" y="107"/>
                  <a:pt x="107" y="135"/>
                  <a:pt x="72" y="135"/>
                </a:cubicBezTo>
                <a:cubicBezTo>
                  <a:pt x="37" y="135"/>
                  <a:pt x="9" y="107"/>
                  <a:pt x="9" y="72"/>
                </a:cubicBezTo>
                <a:cubicBezTo>
                  <a:pt x="9" y="37"/>
                  <a:pt x="37" y="9"/>
                  <a:pt x="72" y="9"/>
                </a:cubicBezTo>
                <a:cubicBezTo>
                  <a:pt x="89" y="9"/>
                  <a:pt x="104" y="15"/>
                  <a:pt x="115" y="26"/>
                </a:cubicBezTo>
                <a:cubicBezTo>
                  <a:pt x="101" y="38"/>
                  <a:pt x="80" y="57"/>
                  <a:pt x="60" y="82"/>
                </a:cubicBezTo>
                <a:cubicBezTo>
                  <a:pt x="50" y="74"/>
                  <a:pt x="40" y="67"/>
                  <a:pt x="30" y="60"/>
                </a:cubicBezTo>
                <a:cubicBezTo>
                  <a:pt x="26" y="63"/>
                  <a:pt x="24" y="65"/>
                  <a:pt x="20" y="68"/>
                </a:cubicBezTo>
                <a:cubicBezTo>
                  <a:pt x="34" y="88"/>
                  <a:pt x="47" y="107"/>
                  <a:pt x="61" y="126"/>
                </a:cubicBezTo>
                <a:cubicBezTo>
                  <a:pt x="80" y="95"/>
                  <a:pt x="99" y="63"/>
                  <a:pt x="123" y="35"/>
                </a:cubicBezTo>
                <a:cubicBezTo>
                  <a:pt x="130" y="45"/>
                  <a:pt x="135" y="58"/>
                  <a:pt x="135" y="72"/>
                </a:cubicBezTo>
                <a:close/>
                <a:moveTo>
                  <a:pt x="145" y="12"/>
                </a:moveTo>
                <a:cubicBezTo>
                  <a:pt x="141" y="12"/>
                  <a:pt x="138" y="12"/>
                  <a:pt x="135" y="12"/>
                </a:cubicBezTo>
                <a:cubicBezTo>
                  <a:pt x="135" y="12"/>
                  <a:pt x="130" y="15"/>
                  <a:pt x="123" y="21"/>
                </a:cubicBezTo>
                <a:cubicBezTo>
                  <a:pt x="110" y="8"/>
                  <a:pt x="92" y="0"/>
                  <a:pt x="72" y="0"/>
                </a:cubicBezTo>
                <a:cubicBezTo>
                  <a:pt x="32" y="0"/>
                  <a:pt x="0" y="32"/>
                  <a:pt x="0" y="72"/>
                </a:cubicBezTo>
                <a:cubicBezTo>
                  <a:pt x="0" y="97"/>
                  <a:pt x="11" y="118"/>
                  <a:pt x="30" y="131"/>
                </a:cubicBezTo>
                <a:cubicBezTo>
                  <a:pt x="7" y="175"/>
                  <a:pt x="7" y="175"/>
                  <a:pt x="7" y="175"/>
                </a:cubicBezTo>
                <a:cubicBezTo>
                  <a:pt x="3" y="182"/>
                  <a:pt x="6" y="190"/>
                  <a:pt x="13" y="193"/>
                </a:cubicBezTo>
                <a:cubicBezTo>
                  <a:pt x="20" y="197"/>
                  <a:pt x="28" y="194"/>
                  <a:pt x="32" y="187"/>
                </a:cubicBezTo>
                <a:cubicBezTo>
                  <a:pt x="51" y="141"/>
                  <a:pt x="51" y="141"/>
                  <a:pt x="51" y="141"/>
                </a:cubicBezTo>
                <a:cubicBezTo>
                  <a:pt x="51" y="141"/>
                  <a:pt x="51" y="141"/>
                  <a:pt x="51" y="141"/>
                </a:cubicBezTo>
                <a:cubicBezTo>
                  <a:pt x="58" y="143"/>
                  <a:pt x="65" y="145"/>
                  <a:pt x="72" y="145"/>
                </a:cubicBezTo>
                <a:cubicBezTo>
                  <a:pt x="112" y="145"/>
                  <a:pt x="145" y="112"/>
                  <a:pt x="145" y="72"/>
                </a:cubicBezTo>
                <a:cubicBezTo>
                  <a:pt x="145" y="55"/>
                  <a:pt x="138" y="40"/>
                  <a:pt x="129" y="28"/>
                </a:cubicBezTo>
                <a:cubicBezTo>
                  <a:pt x="134" y="22"/>
                  <a:pt x="139" y="17"/>
                  <a:pt x="145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34281" tIns="17141" rIns="34281" bIns="17141"/>
          <a:lstStyle/>
          <a:p>
            <a:pPr defTabSz="1088639"/>
            <a:endParaRPr lang="en-US" sz="43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1903413" y="3313113"/>
            <a:ext cx="1123950" cy="338554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1088639"/>
            <a:r>
              <a:rPr lang="vi-VN" altLang="en-US" sz="1600" b="1" dirty="0">
                <a:solidFill>
                  <a:srgbClr val="0999C8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Bài giải</a:t>
            </a:r>
            <a:endParaRPr lang="en-US" altLang="en-US" sz="1600" b="1" dirty="0">
              <a:solidFill>
                <a:srgbClr val="0999C8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1" name="Text Box 4"/>
          <p:cNvSpPr txBox="1">
            <a:spLocks noChangeArrowheads="1"/>
          </p:cNvSpPr>
          <p:nvPr/>
        </p:nvSpPr>
        <p:spPr bwMode="auto">
          <a:xfrm>
            <a:off x="2819400" y="1976438"/>
            <a:ext cx="8534400" cy="11489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639">
              <a:lnSpc>
                <a:spcPct val="150000"/>
              </a:lnSpc>
              <a:spcBef>
                <a:spcPct val="50000"/>
              </a:spcBef>
              <a:buNone/>
            </a:pPr>
            <a:r>
              <a:rPr lang="en-US" altLang="en-US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en-US" altLang="en-US" sz="1800" dirty="0" err="1">
                <a:solidFill>
                  <a:prstClr val="black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Tính</a:t>
            </a:r>
            <a:r>
              <a:rPr lang="en-US" altLang="en-US" sz="1800" dirty="0">
                <a:solidFill>
                  <a:prstClr val="black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prstClr val="black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khoảng</a:t>
            </a:r>
            <a:r>
              <a:rPr lang="en-US" altLang="en-US" sz="1800" dirty="0">
                <a:solidFill>
                  <a:prstClr val="black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prstClr val="black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cách</a:t>
            </a:r>
            <a:r>
              <a:rPr lang="en-US" altLang="en-US" sz="1800" dirty="0">
                <a:solidFill>
                  <a:prstClr val="black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prstClr val="black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giữa</a:t>
            </a:r>
            <a:r>
              <a:rPr lang="en-US" altLang="en-US" sz="1800" dirty="0">
                <a:solidFill>
                  <a:prstClr val="black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prstClr val="black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hai</a:t>
            </a:r>
            <a:r>
              <a:rPr lang="en-US" altLang="en-US" sz="1800" dirty="0">
                <a:solidFill>
                  <a:prstClr val="black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prstClr val="black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mặt</a:t>
            </a:r>
            <a:r>
              <a:rPr lang="en-US" altLang="en-US" sz="1800" dirty="0">
                <a:solidFill>
                  <a:prstClr val="black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prstClr val="black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phẳng</a:t>
            </a:r>
            <a:r>
              <a:rPr lang="en-US" altLang="en-US" sz="1800" dirty="0">
                <a:solidFill>
                  <a:prstClr val="black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 song </a:t>
            </a:r>
            <a:r>
              <a:rPr lang="en-US" altLang="en-US" sz="1800" dirty="0" err="1">
                <a:solidFill>
                  <a:prstClr val="black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song</a:t>
            </a:r>
            <a:r>
              <a:rPr lang="en-US" altLang="en-US" sz="1800" dirty="0">
                <a:solidFill>
                  <a:prstClr val="black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 (P) </a:t>
            </a:r>
            <a:r>
              <a:rPr lang="en-US" altLang="en-US" sz="1800" dirty="0" err="1">
                <a:solidFill>
                  <a:prstClr val="black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và</a:t>
            </a:r>
            <a:r>
              <a:rPr lang="en-US" altLang="en-US" sz="1800" dirty="0">
                <a:solidFill>
                  <a:prstClr val="black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 (Q)</a:t>
            </a:r>
          </a:p>
          <a:p>
            <a:pPr defTabSz="1088639">
              <a:lnSpc>
                <a:spcPct val="150000"/>
              </a:lnSpc>
              <a:spcBef>
                <a:spcPct val="50000"/>
              </a:spcBef>
              <a:buNone/>
            </a:pPr>
            <a:r>
              <a:rPr lang="en-US" altLang="en-US" sz="1800" dirty="0">
                <a:solidFill>
                  <a:prstClr val="black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         </a:t>
            </a:r>
            <a:r>
              <a:rPr lang="en-US" altLang="en-US" sz="1800" dirty="0" err="1">
                <a:solidFill>
                  <a:prstClr val="black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với</a:t>
            </a:r>
            <a:r>
              <a:rPr lang="en-US" altLang="en-US" sz="1800" dirty="0">
                <a:solidFill>
                  <a:prstClr val="black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 (P): 2x+y-2z-6=0 </a:t>
            </a:r>
            <a:r>
              <a:rPr lang="en-US" altLang="en-US" sz="1800" dirty="0" err="1">
                <a:solidFill>
                  <a:prstClr val="black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và</a:t>
            </a:r>
            <a:r>
              <a:rPr lang="en-US" altLang="en-US" sz="1800" dirty="0">
                <a:solidFill>
                  <a:prstClr val="black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 (Q): 2x+y-2z+9=0</a:t>
            </a:r>
          </a:p>
        </p:txBody>
      </p:sp>
      <p:cxnSp>
        <p:nvCxnSpPr>
          <p:cNvPr id="32" name="Straight Connector 31"/>
          <p:cNvCxnSpPr/>
          <p:nvPr/>
        </p:nvCxnSpPr>
        <p:spPr>
          <a:xfrm flipH="1">
            <a:off x="6092825" y="3238501"/>
            <a:ext cx="12700" cy="3394075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473" name="Group 33"/>
          <p:cNvGrpSpPr>
            <a:grpSpLocks/>
          </p:cNvGrpSpPr>
          <p:nvPr/>
        </p:nvGrpSpPr>
        <p:grpSpPr bwMode="auto">
          <a:xfrm>
            <a:off x="6400801" y="3659189"/>
            <a:ext cx="3667125" cy="1565562"/>
            <a:chOff x="4224338" y="2312988"/>
            <a:chExt cx="4292600" cy="2248239"/>
          </a:xfrm>
        </p:grpSpPr>
        <p:sp>
          <p:nvSpPr>
            <p:cNvPr id="19484" name="AutoShape 2"/>
            <p:cNvSpPr>
              <a:spLocks noChangeArrowheads="1"/>
            </p:cNvSpPr>
            <p:nvPr/>
          </p:nvSpPr>
          <p:spPr bwMode="auto">
            <a:xfrm>
              <a:off x="4224338" y="3725863"/>
              <a:ext cx="4191000" cy="762000"/>
            </a:xfrm>
            <a:prstGeom prst="parallelogram">
              <a:avLst>
                <a:gd name="adj" fmla="val 195836"/>
              </a:avLst>
            </a:prstGeom>
            <a:solidFill>
              <a:schemeClr val="accent2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defTabSz="1088639">
                <a:spcBef>
                  <a:spcPct val="0"/>
                </a:spcBef>
                <a:buNone/>
              </a:pPr>
              <a:endParaRPr lang="en-US" altLang="en-US" sz="180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9485" name="AutoShape 3"/>
            <p:cNvSpPr>
              <a:spLocks noChangeArrowheads="1"/>
            </p:cNvSpPr>
            <p:nvPr/>
          </p:nvSpPr>
          <p:spPr bwMode="auto">
            <a:xfrm>
              <a:off x="4325938" y="2312988"/>
              <a:ext cx="4191000" cy="762000"/>
            </a:xfrm>
            <a:prstGeom prst="parallelogram">
              <a:avLst>
                <a:gd name="adj" fmla="val 195836"/>
              </a:avLst>
            </a:prstGeom>
            <a:solidFill>
              <a:schemeClr val="folHlink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defTabSz="1088639">
                <a:spcBef>
                  <a:spcPct val="0"/>
                </a:spcBef>
                <a:buNone/>
              </a:pPr>
              <a:endParaRPr lang="en-US" altLang="en-US" sz="180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9486" name="Line 4"/>
            <p:cNvSpPr>
              <a:spLocks noChangeShapeType="1"/>
            </p:cNvSpPr>
            <p:nvPr/>
          </p:nvSpPr>
          <p:spPr bwMode="auto">
            <a:xfrm>
              <a:off x="6764338" y="3082925"/>
              <a:ext cx="0" cy="106680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088639"/>
              <a:endParaRPr lang="en-US" sz="43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487" name="Line 5"/>
            <p:cNvSpPr>
              <a:spLocks noChangeShapeType="1"/>
            </p:cNvSpPr>
            <p:nvPr/>
          </p:nvSpPr>
          <p:spPr bwMode="auto">
            <a:xfrm flipV="1">
              <a:off x="6764338" y="2625725"/>
              <a:ext cx="0" cy="38100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088639"/>
              <a:endParaRPr lang="en-US" sz="43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488" name="Text Box 16"/>
            <p:cNvSpPr txBox="1">
              <a:spLocks noChangeArrowheads="1"/>
            </p:cNvSpPr>
            <p:nvPr/>
          </p:nvSpPr>
          <p:spPr bwMode="auto">
            <a:xfrm>
              <a:off x="4627432" y="4119241"/>
              <a:ext cx="448838" cy="4419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defTabSz="1088639">
                <a:spcBef>
                  <a:spcPct val="0"/>
                </a:spcBef>
                <a:buNone/>
              </a:pPr>
              <a:r>
                <a:rPr lang="en-US" altLang="en-US" sz="1400" b="1">
                  <a:solidFill>
                    <a:prstClr val="black"/>
                  </a:solidFill>
                  <a:latin typeface="Arial" panose="020B0604020202020204" pitchFamily="34" charset="0"/>
                </a:rPr>
                <a:t>Q)</a:t>
              </a:r>
            </a:p>
          </p:txBody>
        </p:sp>
        <p:sp>
          <p:nvSpPr>
            <p:cNvPr id="19489" name="Text Box 17"/>
            <p:cNvSpPr txBox="1">
              <a:spLocks noChangeArrowheads="1"/>
            </p:cNvSpPr>
            <p:nvPr/>
          </p:nvSpPr>
          <p:spPr bwMode="auto">
            <a:xfrm>
              <a:off x="4709320" y="2698751"/>
              <a:ext cx="426321" cy="4419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defTabSz="1088639">
                <a:spcBef>
                  <a:spcPct val="0"/>
                </a:spcBef>
                <a:buNone/>
              </a:pPr>
              <a:r>
                <a:rPr lang="en-US" altLang="en-US" sz="1400" b="1">
                  <a:solidFill>
                    <a:prstClr val="black"/>
                  </a:solidFill>
                  <a:latin typeface="Arial" panose="020B0604020202020204" pitchFamily="34" charset="0"/>
                </a:rPr>
                <a:t>P)</a:t>
              </a:r>
            </a:p>
          </p:txBody>
        </p:sp>
        <p:sp>
          <p:nvSpPr>
            <p:cNvPr id="19490" name="Text Box 19"/>
            <p:cNvSpPr txBox="1">
              <a:spLocks noChangeArrowheads="1"/>
            </p:cNvSpPr>
            <p:nvPr/>
          </p:nvSpPr>
          <p:spPr bwMode="auto">
            <a:xfrm>
              <a:off x="6643688" y="2452688"/>
              <a:ext cx="533278" cy="4861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defTabSz="1088639">
                <a:spcBef>
                  <a:spcPct val="0"/>
                </a:spcBef>
                <a:buNone/>
              </a:pPr>
              <a:r>
                <a:rPr lang="en-US" altLang="en-US" sz="1600" b="1">
                  <a:solidFill>
                    <a:srgbClr val="FF0000"/>
                  </a:solidFill>
                  <a:latin typeface="Arial" panose="020B0604020202020204" pitchFamily="34" charset="0"/>
                </a:rPr>
                <a:t>•</a:t>
              </a:r>
              <a:r>
                <a:rPr lang="en-US" altLang="en-US" sz="1400" b="1">
                  <a:solidFill>
                    <a:srgbClr val="FF0000"/>
                  </a:solidFill>
                  <a:latin typeface="Arial" panose="020B0604020202020204" pitchFamily="34" charset="0"/>
                </a:rPr>
                <a:t> M</a:t>
              </a:r>
            </a:p>
          </p:txBody>
        </p:sp>
        <p:sp>
          <p:nvSpPr>
            <p:cNvPr id="19491" name="Text Box 20"/>
            <p:cNvSpPr txBox="1">
              <a:spLocks noChangeArrowheads="1"/>
            </p:cNvSpPr>
            <p:nvPr/>
          </p:nvSpPr>
          <p:spPr bwMode="auto">
            <a:xfrm>
              <a:off x="6729413" y="3983038"/>
              <a:ext cx="368154" cy="4419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defTabSz="1088639">
                <a:spcBef>
                  <a:spcPct val="0"/>
                </a:spcBef>
                <a:buNone/>
              </a:pPr>
              <a:r>
                <a:rPr lang="en-US" altLang="en-US" sz="1400" b="1">
                  <a:solidFill>
                    <a:srgbClr val="FF0000"/>
                  </a:solidFill>
                  <a:latin typeface="Arial" panose="020B0604020202020204" pitchFamily="34" charset="0"/>
                </a:rPr>
                <a:t>H</a:t>
              </a:r>
            </a:p>
          </p:txBody>
        </p:sp>
      </p:grpSp>
      <p:sp>
        <p:nvSpPr>
          <p:cNvPr id="43" name="TextBox 42"/>
          <p:cNvSpPr txBox="1">
            <a:spLocks noChangeArrowheads="1"/>
          </p:cNvSpPr>
          <p:nvPr/>
        </p:nvSpPr>
        <p:spPr bwMode="auto">
          <a:xfrm>
            <a:off x="6302375" y="5462588"/>
            <a:ext cx="372505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639">
              <a:spcBef>
                <a:spcPct val="0"/>
              </a:spcBef>
              <a:buNone/>
            </a:pPr>
            <a:r>
              <a:rPr lang="en-US" altLang="en-US" sz="1800" b="1">
                <a:solidFill>
                  <a:srgbClr val="FF0000"/>
                </a:solidFill>
                <a:latin typeface="Cambria" panose="02040503050406030204" pitchFamily="18" charset="0"/>
              </a:rPr>
              <a:t>Khoảng cách giữa hai mặt phẳng </a:t>
            </a:r>
          </a:p>
          <a:p>
            <a:pPr defTabSz="1088639">
              <a:spcBef>
                <a:spcPct val="0"/>
              </a:spcBef>
              <a:buNone/>
            </a:pPr>
            <a:r>
              <a:rPr lang="en-US" altLang="en-US" sz="1800" b="1">
                <a:solidFill>
                  <a:srgbClr val="FF0000"/>
                </a:solidFill>
                <a:latin typeface="Cambria" panose="02040503050406030204" pitchFamily="18" charset="0"/>
              </a:rPr>
              <a:t>song song </a:t>
            </a:r>
            <a:r>
              <a:rPr lang="en-US" altLang="en-US" sz="1800" b="1">
                <a:solidFill>
                  <a:srgbClr val="002060"/>
                </a:solidFill>
                <a:latin typeface="Cambria" panose="02040503050406030204" pitchFamily="18" charset="0"/>
              </a:rPr>
              <a:t>bằng khoảng cách từ </a:t>
            </a:r>
          </a:p>
          <a:p>
            <a:pPr defTabSz="1088639">
              <a:spcBef>
                <a:spcPct val="0"/>
              </a:spcBef>
              <a:buNone/>
            </a:pPr>
            <a:r>
              <a:rPr lang="en-US" altLang="en-US" sz="1800" b="1">
                <a:solidFill>
                  <a:srgbClr val="002060"/>
                </a:solidFill>
                <a:latin typeface="Cambria" panose="02040503050406030204" pitchFamily="18" charset="0"/>
              </a:rPr>
              <a:t>một điểm bất kỳ thuộc mặt phẳng</a:t>
            </a:r>
          </a:p>
          <a:p>
            <a:pPr defTabSz="1088639">
              <a:spcBef>
                <a:spcPct val="0"/>
              </a:spcBef>
              <a:buNone/>
            </a:pPr>
            <a:r>
              <a:rPr lang="en-US" altLang="en-US" sz="1800" b="1">
                <a:solidFill>
                  <a:srgbClr val="002060"/>
                </a:solidFill>
                <a:latin typeface="Cambria" panose="02040503050406030204" pitchFamily="18" charset="0"/>
              </a:rPr>
              <a:t> này đến mặt phẳng kia.</a:t>
            </a:r>
          </a:p>
        </p:txBody>
      </p:sp>
      <p:sp>
        <p:nvSpPr>
          <p:cNvPr id="44" name="TextBox 43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 bwMode="auto">
          <a:xfrm>
            <a:off x="3131890" y="3405756"/>
            <a:ext cx="2803973" cy="369332"/>
          </a:xfrm>
          <a:prstGeom prst="rect">
            <a:avLst/>
          </a:prstGeom>
          <a:blipFill rotWithShape="0">
            <a:blip r:embed="rId2"/>
            <a:stretch>
              <a:fillRect l="-1957" t="-10000" r="-1087" b="-26667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defTabSz="1088639"/>
            <a:r>
              <a:rPr lang="en-US" sz="4300">
                <a:noFill/>
                <a:latin typeface="Calibri"/>
              </a:rPr>
              <a:t> </a:t>
            </a:r>
          </a:p>
        </p:txBody>
      </p:sp>
      <p:sp>
        <p:nvSpPr>
          <p:cNvPr id="46" name="TextBox 45"/>
          <p:cNvSpPr txBox="1">
            <a:spLocks noChangeArrowheads="1"/>
          </p:cNvSpPr>
          <p:nvPr/>
        </p:nvSpPr>
        <p:spPr bwMode="auto">
          <a:xfrm>
            <a:off x="2001839" y="3998913"/>
            <a:ext cx="103586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639">
              <a:spcBef>
                <a:spcPct val="0"/>
              </a:spcBef>
              <a:buNone/>
            </a:pPr>
            <a:r>
              <a:rPr lang="en-US" altLang="en-US" sz="2000">
                <a:solidFill>
                  <a:prstClr val="black"/>
                </a:solidFill>
                <a:latin typeface="Arial" panose="020B0604020202020204" pitchFamily="34" charset="0"/>
              </a:rPr>
              <a:t>(P)//(Q)</a:t>
            </a:r>
          </a:p>
        </p:txBody>
      </p:sp>
      <p:sp>
        <p:nvSpPr>
          <p:cNvPr id="47" name="Right Arrow 46"/>
          <p:cNvSpPr/>
          <p:nvPr/>
        </p:nvSpPr>
        <p:spPr>
          <a:xfrm>
            <a:off x="3089275" y="4140200"/>
            <a:ext cx="304800" cy="165100"/>
          </a:xfrm>
          <a:prstGeom prst="rightArrow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88639">
              <a:defRPr/>
            </a:pPr>
            <a:endParaRPr lang="en-US" sz="43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8" name="TextBox 47"/>
          <p:cNvSpPr txBox="1">
            <a:spLocks noChangeArrowheads="1"/>
          </p:cNvSpPr>
          <p:nvPr/>
        </p:nvSpPr>
        <p:spPr bwMode="auto">
          <a:xfrm>
            <a:off x="3386138" y="4008438"/>
            <a:ext cx="239200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639">
              <a:spcBef>
                <a:spcPct val="0"/>
              </a:spcBef>
              <a:buNone/>
            </a:pPr>
            <a:r>
              <a:rPr lang="en-US" altLang="en-US" sz="2000">
                <a:solidFill>
                  <a:prstClr val="black"/>
                </a:solidFill>
                <a:latin typeface="Arial" panose="020B0604020202020204" pitchFamily="34" charset="0"/>
              </a:rPr>
              <a:t>d((P),(Q))=d(M,(Q))</a:t>
            </a:r>
          </a:p>
        </p:txBody>
      </p:sp>
      <p:sp>
        <p:nvSpPr>
          <p:cNvPr id="49" name="TextBox 48"/>
          <p:cNvSpPr txBox="1">
            <a:spLocks noChangeArrowheads="1"/>
          </p:cNvSpPr>
          <p:nvPr/>
        </p:nvSpPr>
        <p:spPr bwMode="auto">
          <a:xfrm>
            <a:off x="1955801" y="4892675"/>
            <a:ext cx="142699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639">
              <a:spcBef>
                <a:spcPct val="0"/>
              </a:spcBef>
              <a:buNone/>
            </a:pPr>
            <a:r>
              <a:rPr lang="en-US" altLang="en-US" sz="2000">
                <a:solidFill>
                  <a:prstClr val="black"/>
                </a:solidFill>
                <a:latin typeface="Arial" panose="020B0604020202020204" pitchFamily="34" charset="0"/>
              </a:rPr>
              <a:t>d((P),(Q))=</a:t>
            </a:r>
          </a:p>
        </p:txBody>
      </p:sp>
      <p:sp>
        <p:nvSpPr>
          <p:cNvPr id="51" name="TextBox 50"/>
          <p:cNvSpPr txBox="1">
            <a:spLocks noChangeArrowheads="1"/>
          </p:cNvSpPr>
          <p:nvPr/>
        </p:nvSpPr>
        <p:spPr bwMode="auto">
          <a:xfrm>
            <a:off x="3421063" y="4754564"/>
            <a:ext cx="122982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639">
              <a:spcBef>
                <a:spcPct val="0"/>
              </a:spcBef>
              <a:buNone/>
            </a:pPr>
            <a:r>
              <a:rPr lang="en-US" altLang="en-US" sz="1800" b="1">
                <a:solidFill>
                  <a:prstClr val="black"/>
                </a:solidFill>
                <a:latin typeface="Arial" panose="020B0604020202020204" pitchFamily="34" charset="0"/>
              </a:rPr>
              <a:t>|</a:t>
            </a:r>
            <a:r>
              <a:rPr lang="en-US" altLang="en-US" sz="1800">
                <a:solidFill>
                  <a:prstClr val="black"/>
                </a:solidFill>
                <a:latin typeface="Arial" panose="020B0604020202020204" pitchFamily="34" charset="0"/>
              </a:rPr>
              <a:t>0+6+0+9</a:t>
            </a:r>
            <a:r>
              <a:rPr lang="en-US" altLang="en-US" sz="1800" b="1">
                <a:solidFill>
                  <a:prstClr val="black"/>
                </a:solidFill>
                <a:latin typeface="Arial" panose="020B0604020202020204" pitchFamily="34" charset="0"/>
              </a:rPr>
              <a:t>|</a:t>
            </a:r>
          </a:p>
        </p:txBody>
      </p:sp>
      <p:sp>
        <p:nvSpPr>
          <p:cNvPr id="53" name="TextBox 52"/>
          <p:cNvSpPr txBox="1">
            <a:spLocks noChangeArrowheads="1"/>
          </p:cNvSpPr>
          <p:nvPr/>
        </p:nvSpPr>
        <p:spPr bwMode="auto">
          <a:xfrm>
            <a:off x="3398838" y="5165726"/>
            <a:ext cx="122180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639">
              <a:spcBef>
                <a:spcPct val="0"/>
              </a:spcBef>
              <a:buNone/>
            </a:pPr>
            <a:r>
              <a:rPr lang="en-US" altLang="en-US" sz="1800">
                <a:solidFill>
                  <a:prstClr val="black"/>
                </a:solidFill>
                <a:latin typeface="Arial" panose="020B0604020202020204" pitchFamily="34" charset="0"/>
              </a:rPr>
              <a:t>√4 + 1 + 4</a:t>
            </a:r>
          </a:p>
        </p:txBody>
      </p:sp>
      <p:sp>
        <p:nvSpPr>
          <p:cNvPr id="54" name="TextBox 53"/>
          <p:cNvSpPr txBox="1">
            <a:spLocks noChangeArrowheads="1"/>
          </p:cNvSpPr>
          <p:nvPr/>
        </p:nvSpPr>
        <p:spPr bwMode="auto">
          <a:xfrm>
            <a:off x="4745039" y="4908550"/>
            <a:ext cx="54694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639">
              <a:spcBef>
                <a:spcPct val="0"/>
              </a:spcBef>
              <a:buNone/>
            </a:pPr>
            <a:r>
              <a:rPr lang="en-US" altLang="en-US" sz="2000">
                <a:solidFill>
                  <a:prstClr val="black"/>
                </a:solidFill>
                <a:latin typeface="Arial" panose="020B0604020202020204" pitchFamily="34" charset="0"/>
              </a:rPr>
              <a:t>= 5</a:t>
            </a:r>
          </a:p>
        </p:txBody>
      </p:sp>
      <p:cxnSp>
        <p:nvCxnSpPr>
          <p:cNvPr id="55" name="Straight Connector 54"/>
          <p:cNvCxnSpPr/>
          <p:nvPr/>
        </p:nvCxnSpPr>
        <p:spPr>
          <a:xfrm>
            <a:off x="3414713" y="5122864"/>
            <a:ext cx="1187450" cy="317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9108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9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/>
      <p:bldP spid="69" grpId="0" animBg="1"/>
      <p:bldP spid="70" grpId="0" animBg="1"/>
      <p:bldP spid="72" grpId="0"/>
      <p:bldP spid="31" grpId="0"/>
      <p:bldP spid="43" grpId="0"/>
      <p:bldP spid="46" grpId="0"/>
      <p:bldP spid="47" grpId="0" animBg="1"/>
      <p:bldP spid="48" grpId="0"/>
      <p:bldP spid="49" grpId="0"/>
      <p:bldP spid="51" grpId="0"/>
      <p:bldP spid="53" grpId="0"/>
      <p:bldP spid="54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42"/>
          <p:cNvSpPr txBox="1">
            <a:spLocks noChangeArrowheads="1"/>
          </p:cNvSpPr>
          <p:nvPr/>
        </p:nvSpPr>
        <p:spPr bwMode="auto">
          <a:xfrm>
            <a:off x="1828800" y="6032500"/>
            <a:ext cx="3124200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639">
              <a:spcBef>
                <a:spcPct val="0"/>
              </a:spcBef>
              <a:buNone/>
            </a:pPr>
            <a:r>
              <a:rPr lang="en-US" altLang="en-US" sz="2000" b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defTabSz="1088639">
              <a:spcBef>
                <a:spcPct val="0"/>
              </a:spcBef>
              <a:buNone/>
            </a:pPr>
            <a:endParaRPr lang="en-US" altLang="en-US" sz="180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grpSp>
        <p:nvGrpSpPr>
          <p:cNvPr id="45" name="Group 26"/>
          <p:cNvGrpSpPr>
            <a:grpSpLocks/>
          </p:cNvGrpSpPr>
          <p:nvPr/>
        </p:nvGrpSpPr>
        <p:grpSpPr bwMode="auto">
          <a:xfrm>
            <a:off x="1828800" y="854978"/>
            <a:ext cx="6500813" cy="374696"/>
            <a:chOff x="7399781" y="7012379"/>
            <a:chExt cx="16688902" cy="1001987"/>
          </a:xfrm>
        </p:grpSpPr>
        <p:sp>
          <p:nvSpPr>
            <p:cNvPr id="19502" name="TextBox 27"/>
            <p:cNvSpPr txBox="1">
              <a:spLocks noChangeArrowheads="1"/>
            </p:cNvSpPr>
            <p:nvPr/>
          </p:nvSpPr>
          <p:spPr bwMode="auto">
            <a:xfrm>
              <a:off x="8771378" y="7026723"/>
              <a:ext cx="15317305" cy="9876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defTabSz="1088639">
                <a:spcBef>
                  <a:spcPct val="0"/>
                </a:spcBef>
                <a:buNone/>
              </a:pPr>
              <a:r>
                <a:rPr lang="en-US" altLang="en-US" sz="1800" b="1" dirty="0">
                  <a:solidFill>
                    <a:srgbClr val="135F82"/>
                  </a:solidFill>
                  <a:latin typeface="Tahoma" panose="020B0604030504040204" pitchFamily="34" charset="0"/>
                  <a:cs typeface="Tahoma" panose="020B0604030504040204" pitchFamily="34" charset="0"/>
                </a:rPr>
                <a:t>KHOẢNG CÁCH TỪ 1 ĐIỂM ĐẾN MỘT MẶT PHẲNG</a:t>
              </a:r>
            </a:p>
          </p:txBody>
        </p:sp>
        <p:grpSp>
          <p:nvGrpSpPr>
            <p:cNvPr id="19503" name="Group 27"/>
            <p:cNvGrpSpPr>
              <a:grpSpLocks/>
            </p:cNvGrpSpPr>
            <p:nvPr/>
          </p:nvGrpSpPr>
          <p:grpSpPr bwMode="auto">
            <a:xfrm>
              <a:off x="7399781" y="7012379"/>
              <a:ext cx="1373423" cy="987643"/>
              <a:chOff x="7399780" y="7012380"/>
              <a:chExt cx="1373423" cy="987643"/>
            </a:xfrm>
          </p:grpSpPr>
          <p:sp>
            <p:nvSpPr>
              <p:cNvPr id="50" name="Isosceles Triangle 44"/>
              <p:cNvSpPr/>
              <p:nvPr/>
            </p:nvSpPr>
            <p:spPr>
              <a:xfrm rot="16200000">
                <a:off x="7470252" y="7535530"/>
                <a:ext cx="144337" cy="163017"/>
              </a:xfrm>
              <a:custGeom>
                <a:avLst/>
                <a:gdLst>
                  <a:gd name="connsiteX0" fmla="*/ 0 w 293725"/>
                  <a:gd name="connsiteY0" fmla="*/ 164224 h 164224"/>
                  <a:gd name="connsiteX1" fmla="*/ 146863 w 293725"/>
                  <a:gd name="connsiteY1" fmla="*/ 0 h 164224"/>
                  <a:gd name="connsiteX2" fmla="*/ 293725 w 293725"/>
                  <a:gd name="connsiteY2" fmla="*/ 164224 h 164224"/>
                  <a:gd name="connsiteX3" fmla="*/ 0 w 293725"/>
                  <a:gd name="connsiteY3" fmla="*/ 164224 h 164224"/>
                  <a:gd name="connsiteX0" fmla="*/ 2363 w 296088"/>
                  <a:gd name="connsiteY0" fmla="*/ 164221 h 164221"/>
                  <a:gd name="connsiteX1" fmla="*/ 0 w 296088"/>
                  <a:gd name="connsiteY1" fmla="*/ 0 h 164221"/>
                  <a:gd name="connsiteX2" fmla="*/ 296088 w 296088"/>
                  <a:gd name="connsiteY2" fmla="*/ 164221 h 164221"/>
                  <a:gd name="connsiteX3" fmla="*/ 2363 w 296088"/>
                  <a:gd name="connsiteY3" fmla="*/ 164221 h 164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6088" h="164221">
                    <a:moveTo>
                      <a:pt x="2363" y="164221"/>
                    </a:moveTo>
                    <a:cubicBezTo>
                      <a:pt x="1575" y="109481"/>
                      <a:pt x="788" y="54740"/>
                      <a:pt x="0" y="0"/>
                    </a:cubicBezTo>
                    <a:lnTo>
                      <a:pt x="296088" y="164221"/>
                    </a:lnTo>
                    <a:lnTo>
                      <a:pt x="2363" y="164221"/>
                    </a:ln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88639">
                  <a:defRPr/>
                </a:pPr>
                <a:endParaRPr lang="en-US" sz="4300">
                  <a:solidFill>
                    <a:prstClr val="white"/>
                  </a:solidFill>
                  <a:latin typeface="Calibri"/>
                </a:endParaRPr>
              </a:p>
            </p:txBody>
          </p:sp>
          <p:grpSp>
            <p:nvGrpSpPr>
              <p:cNvPr id="19505" name="Group 29"/>
              <p:cNvGrpSpPr>
                <a:grpSpLocks/>
              </p:cNvGrpSpPr>
              <p:nvPr/>
            </p:nvGrpSpPr>
            <p:grpSpPr bwMode="auto">
              <a:xfrm>
                <a:off x="7399780" y="7012380"/>
                <a:ext cx="1373423" cy="987643"/>
                <a:chOff x="7399780" y="7012380"/>
                <a:chExt cx="1373423" cy="987643"/>
              </a:xfrm>
            </p:grpSpPr>
            <p:sp>
              <p:nvSpPr>
                <p:cNvPr id="52" name="Round Same Side Corner Rectangle 51"/>
                <p:cNvSpPr/>
                <p:nvPr/>
              </p:nvSpPr>
              <p:spPr>
                <a:xfrm rot="5400000">
                  <a:off x="7723528" y="6783867"/>
                  <a:ext cx="725927" cy="1373423"/>
                </a:xfrm>
                <a:prstGeom prst="round2SameRect">
                  <a:avLst/>
                </a:prstGeom>
                <a:solidFill>
                  <a:srgbClr val="145F82"/>
                </a:solidFill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088639">
                    <a:defRPr/>
                  </a:pPr>
                  <a:endParaRPr lang="en-US" sz="430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19507" name="TextBox 32"/>
                <p:cNvSpPr txBox="1">
                  <a:spLocks noChangeArrowheads="1"/>
                </p:cNvSpPr>
                <p:nvPr/>
              </p:nvSpPr>
              <p:spPr bwMode="auto">
                <a:xfrm>
                  <a:off x="7565511" y="7012380"/>
                  <a:ext cx="1161321" cy="98764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algn="ctr" defTabSz="1088639">
                    <a:spcBef>
                      <a:spcPct val="0"/>
                    </a:spcBef>
                    <a:buNone/>
                  </a:pPr>
                  <a:r>
                    <a:rPr lang="en-US" altLang="en-US" sz="1800" b="1" dirty="0">
                      <a:solidFill>
                        <a:prstClr val="white"/>
                      </a:solidFill>
                      <a:latin typeface="Tahoma" panose="020B0604030504040204" pitchFamily="34" charset="0"/>
                      <a:cs typeface="Tahoma" panose="020B0604030504040204" pitchFamily="34" charset="0"/>
                    </a:rPr>
                    <a:t>IV</a:t>
                  </a:r>
                </a:p>
              </p:txBody>
            </p:sp>
          </p:grpSp>
        </p:grpSp>
      </p:grpSp>
      <p:sp>
        <p:nvSpPr>
          <p:cNvPr id="19461" name="TextBox 53"/>
          <p:cNvSpPr txBox="1">
            <a:spLocks noChangeArrowheads="1"/>
          </p:cNvSpPr>
          <p:nvPr/>
        </p:nvSpPr>
        <p:spPr bwMode="auto">
          <a:xfrm>
            <a:off x="1860550" y="1331913"/>
            <a:ext cx="746283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639">
              <a:spcBef>
                <a:spcPct val="0"/>
              </a:spcBef>
              <a:buNone/>
            </a:pPr>
            <a:r>
              <a:rPr lang="en-US" altLang="en-US" sz="2000" b="1" dirty="0">
                <a:solidFill>
                  <a:srgbClr val="00B050"/>
                </a:solidFill>
                <a:latin typeface="Arial" panose="020B0604020202020204" pitchFamily="34" charset="0"/>
              </a:rPr>
              <a:t>2) </a:t>
            </a:r>
            <a:r>
              <a:rPr lang="en-US" altLang="en-US" sz="2000" b="1" dirty="0" err="1">
                <a:solidFill>
                  <a:srgbClr val="00B050"/>
                </a:solidFill>
                <a:latin typeface="Arial" panose="020B0604020202020204" pitchFamily="34" charset="0"/>
              </a:rPr>
              <a:t>Các</a:t>
            </a:r>
            <a:r>
              <a:rPr lang="en-US" altLang="en-US" sz="2000" b="1" dirty="0">
                <a:solidFill>
                  <a:srgbClr val="00B050"/>
                </a:solidFill>
                <a:latin typeface="Arial" panose="020B0604020202020204" pitchFamily="34" charset="0"/>
              </a:rPr>
              <a:t> </a:t>
            </a:r>
            <a:r>
              <a:rPr lang="en-US" altLang="en-US" sz="2000" b="1" dirty="0" err="1">
                <a:solidFill>
                  <a:srgbClr val="00B050"/>
                </a:solidFill>
                <a:latin typeface="Arial" panose="020B0604020202020204" pitchFamily="34" charset="0"/>
              </a:rPr>
              <a:t>ví</a:t>
            </a:r>
            <a:r>
              <a:rPr lang="en-US" altLang="en-US" sz="2000" b="1" dirty="0">
                <a:solidFill>
                  <a:srgbClr val="00B050"/>
                </a:solidFill>
                <a:latin typeface="Arial" panose="020B0604020202020204" pitchFamily="34" charset="0"/>
              </a:rPr>
              <a:t> </a:t>
            </a:r>
            <a:r>
              <a:rPr lang="en-US" altLang="en-US" sz="2000" b="1" dirty="0" err="1">
                <a:solidFill>
                  <a:srgbClr val="00B050"/>
                </a:solidFill>
                <a:latin typeface="Arial" panose="020B0604020202020204" pitchFamily="34" charset="0"/>
              </a:rPr>
              <a:t>dụ</a:t>
            </a:r>
            <a:r>
              <a:rPr lang="en-US" altLang="en-US" sz="2000" b="1" dirty="0">
                <a:solidFill>
                  <a:srgbClr val="00B050"/>
                </a:solidFill>
                <a:latin typeface="Arial" panose="020B0604020202020204" pitchFamily="34" charset="0"/>
              </a:rPr>
              <a:t> minh </a:t>
            </a:r>
            <a:r>
              <a:rPr lang="en-US" altLang="en-US" sz="2000" b="1" dirty="0" err="1">
                <a:solidFill>
                  <a:srgbClr val="00B050"/>
                </a:solidFill>
                <a:latin typeface="Arial" panose="020B0604020202020204" pitchFamily="34" charset="0"/>
              </a:rPr>
              <a:t>họa</a:t>
            </a:r>
            <a:r>
              <a:rPr lang="en-US" altLang="en-US" sz="2000" b="1" dirty="0">
                <a:solidFill>
                  <a:srgbClr val="00B050"/>
                </a:solidFill>
                <a:latin typeface="Arial" panose="020B0604020202020204" pitchFamily="34" charset="0"/>
              </a:rPr>
              <a:t>:</a:t>
            </a:r>
          </a:p>
        </p:txBody>
      </p:sp>
      <p:grpSp>
        <p:nvGrpSpPr>
          <p:cNvPr id="12" name="Group 11"/>
          <p:cNvGrpSpPr>
            <a:grpSpLocks/>
          </p:cNvGrpSpPr>
          <p:nvPr/>
        </p:nvGrpSpPr>
        <p:grpSpPr bwMode="auto">
          <a:xfrm>
            <a:off x="1028700" y="1862139"/>
            <a:ext cx="10248900" cy="1015204"/>
            <a:chOff x="1177638" y="2590800"/>
            <a:chExt cx="23512749" cy="2098987"/>
          </a:xfrm>
        </p:grpSpPr>
        <p:sp>
          <p:nvSpPr>
            <p:cNvPr id="13" name="Rounded Rectangle 12"/>
            <p:cNvSpPr/>
            <p:nvPr/>
          </p:nvSpPr>
          <p:spPr>
            <a:xfrm>
              <a:off x="1177638" y="2896047"/>
              <a:ext cx="23512749" cy="1793740"/>
            </a:xfrm>
            <a:prstGeom prst="roundRect">
              <a:avLst>
                <a:gd name="adj" fmla="val 4496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rgbClr val="9991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88639">
                <a:defRPr/>
              </a:pPr>
              <a:endParaRPr lang="en-US" sz="4300">
                <a:solidFill>
                  <a:prstClr val="white"/>
                </a:solidFill>
                <a:latin typeface="Calibri"/>
              </a:endParaRPr>
            </a:p>
          </p:txBody>
        </p:sp>
        <p:grpSp>
          <p:nvGrpSpPr>
            <p:cNvPr id="19493" name="Group 13"/>
            <p:cNvGrpSpPr>
              <a:grpSpLocks/>
            </p:cNvGrpSpPr>
            <p:nvPr/>
          </p:nvGrpSpPr>
          <p:grpSpPr bwMode="auto">
            <a:xfrm>
              <a:off x="1177641" y="2590800"/>
              <a:ext cx="3624545" cy="796657"/>
              <a:chOff x="1177641" y="2590800"/>
              <a:chExt cx="3624545" cy="796657"/>
            </a:xfrm>
          </p:grpSpPr>
          <p:sp>
            <p:nvSpPr>
              <p:cNvPr id="15" name="Freeform 20"/>
              <p:cNvSpPr>
                <a:spLocks/>
              </p:cNvSpPr>
              <p:nvPr/>
            </p:nvSpPr>
            <p:spPr bwMode="auto">
              <a:xfrm rot="16200000" flipV="1">
                <a:off x="2813108" y="1398378"/>
                <a:ext cx="767196" cy="3210961"/>
              </a:xfrm>
              <a:prstGeom prst="round1Rect">
                <a:avLst/>
              </a:prstGeom>
              <a:solidFill>
                <a:srgbClr val="999158"/>
              </a:solidFill>
              <a:ln w="57150">
                <a:solidFill>
                  <a:srgbClr val="999158"/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txBody>
              <a:bodyPr lIns="34281" tIns="17141" rIns="34281" bIns="17141"/>
              <a:lstStyle/>
              <a:p>
                <a:pPr defTabSz="1088639">
                  <a:defRPr/>
                </a:pPr>
                <a:endParaRPr lang="en-US" sz="43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2151338" y="2590800"/>
                <a:ext cx="2236697" cy="699978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defTabSz="1088639"/>
                <a:r>
                  <a:rPr lang="vi-VN" altLang="en-US" sz="1600" b="1" dirty="0">
                    <a:solidFill>
                      <a:prstClr val="white"/>
                    </a:solidFill>
                    <a:latin typeface="Tahoma" panose="020B0604030504040204" pitchFamily="34" charset="0"/>
                    <a:cs typeface="Tahoma" panose="020B0604030504040204" pitchFamily="34" charset="0"/>
                  </a:rPr>
                  <a:t>Ví dụ </a:t>
                </a:r>
                <a:r>
                  <a:rPr lang="en-US" altLang="en-US" sz="1600" b="1" dirty="0">
                    <a:solidFill>
                      <a:prstClr val="white"/>
                    </a:solidFill>
                    <a:latin typeface="Tahoma" panose="020B0604030504040204" pitchFamily="34" charset="0"/>
                    <a:cs typeface="Tahoma" panose="020B0604030504040204" pitchFamily="34" charset="0"/>
                  </a:rPr>
                  <a:t>4</a:t>
                </a:r>
                <a:r>
                  <a:rPr lang="vi-VN" altLang="en-US" sz="1600" b="1" dirty="0">
                    <a:solidFill>
                      <a:prstClr val="white"/>
                    </a:solidFill>
                    <a:latin typeface="Tahoma" panose="020B0604030504040204" pitchFamily="34" charset="0"/>
                    <a:cs typeface="Tahoma" panose="020B0604030504040204" pitchFamily="34" charset="0"/>
                  </a:rPr>
                  <a:t>:</a:t>
                </a:r>
                <a:endParaRPr lang="en-US" altLang="en-US" sz="1300" i="1" dirty="0">
                  <a:solidFill>
                    <a:prstClr val="white"/>
                  </a:solidFill>
                  <a:latin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17" name="Round Diagonal Corner Rectangle 16"/>
              <p:cNvSpPr/>
              <p:nvPr/>
            </p:nvSpPr>
            <p:spPr>
              <a:xfrm flipV="1">
                <a:off x="1177641" y="2590800"/>
                <a:ext cx="883731" cy="789020"/>
              </a:xfrm>
              <a:prstGeom prst="round2DiagRect">
                <a:avLst/>
              </a:prstGeom>
              <a:solidFill>
                <a:schemeClr val="bg1"/>
              </a:solidFill>
              <a:ln w="63500">
                <a:solidFill>
                  <a:srgbClr val="999158"/>
                </a:solidFill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88639">
                  <a:defRPr/>
                </a:pPr>
                <a:endParaRPr lang="en-US" sz="4300">
                  <a:solidFill>
                    <a:prstClr val="white"/>
                  </a:solidFill>
                  <a:latin typeface="Calibri"/>
                </a:endParaRPr>
              </a:p>
            </p:txBody>
          </p:sp>
          <p:grpSp>
            <p:nvGrpSpPr>
              <p:cNvPr id="18" name="Group 2"/>
              <p:cNvGrpSpPr/>
              <p:nvPr/>
            </p:nvGrpSpPr>
            <p:grpSpPr>
              <a:xfrm>
                <a:off x="1305304" y="2598000"/>
                <a:ext cx="693827" cy="641071"/>
                <a:chOff x="7440266" y="3398551"/>
                <a:chExt cx="757238" cy="765175"/>
              </a:xfrm>
              <a:solidFill>
                <a:srgbClr val="999158"/>
              </a:solidFill>
            </p:grpSpPr>
            <p:sp>
              <p:nvSpPr>
                <p:cNvPr id="19" name="Freeform 15"/>
                <p:cNvSpPr>
                  <a:spLocks noEditPoints="1"/>
                </p:cNvSpPr>
                <p:nvPr/>
              </p:nvSpPr>
              <p:spPr bwMode="auto">
                <a:xfrm>
                  <a:off x="7440266" y="3436651"/>
                  <a:ext cx="344488" cy="344488"/>
                </a:xfrm>
                <a:custGeom>
                  <a:avLst/>
                  <a:gdLst/>
                  <a:ahLst/>
                  <a:cxnLst>
                    <a:cxn ang="0">
                      <a:pos x="33" y="184"/>
                    </a:cxn>
                    <a:cxn ang="0">
                      <a:pos x="181" y="184"/>
                    </a:cxn>
                    <a:cxn ang="0">
                      <a:pos x="181" y="33"/>
                    </a:cxn>
                    <a:cxn ang="0">
                      <a:pos x="33" y="33"/>
                    </a:cxn>
                    <a:cxn ang="0">
                      <a:pos x="33" y="184"/>
                    </a:cxn>
                    <a:cxn ang="0">
                      <a:pos x="217" y="217"/>
                    </a:cxn>
                    <a:cxn ang="0">
                      <a:pos x="0" y="217"/>
                    </a:cxn>
                    <a:cxn ang="0">
                      <a:pos x="0" y="0"/>
                    </a:cxn>
                    <a:cxn ang="0">
                      <a:pos x="217" y="0"/>
                    </a:cxn>
                    <a:cxn ang="0">
                      <a:pos x="217" y="217"/>
                    </a:cxn>
                  </a:cxnLst>
                  <a:rect l="0" t="0" r="r" b="b"/>
                  <a:pathLst>
                    <a:path w="217" h="217">
                      <a:moveTo>
                        <a:pt x="33" y="184"/>
                      </a:moveTo>
                      <a:lnTo>
                        <a:pt x="181" y="184"/>
                      </a:lnTo>
                      <a:lnTo>
                        <a:pt x="181" y="33"/>
                      </a:lnTo>
                      <a:lnTo>
                        <a:pt x="33" y="33"/>
                      </a:lnTo>
                      <a:lnTo>
                        <a:pt x="33" y="184"/>
                      </a:lnTo>
                      <a:close/>
                      <a:moveTo>
                        <a:pt x="217" y="217"/>
                      </a:moveTo>
                      <a:lnTo>
                        <a:pt x="0" y="217"/>
                      </a:lnTo>
                      <a:lnTo>
                        <a:pt x="0" y="0"/>
                      </a:lnTo>
                      <a:lnTo>
                        <a:pt x="217" y="0"/>
                      </a:lnTo>
                      <a:lnTo>
                        <a:pt x="217" y="21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lIns="34281" tIns="17141" rIns="34281" bIns="17141"/>
                <a:lstStyle/>
                <a:p>
                  <a:pPr defTabSz="1088639">
                    <a:defRPr/>
                  </a:pPr>
                  <a:endParaRPr lang="en-US" sz="430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20" name="Freeform 16"/>
                <p:cNvSpPr>
                  <a:spLocks noEditPoints="1"/>
                </p:cNvSpPr>
                <p:nvPr/>
              </p:nvSpPr>
              <p:spPr bwMode="auto">
                <a:xfrm>
                  <a:off x="7440266" y="3814476"/>
                  <a:ext cx="344488" cy="349250"/>
                </a:xfrm>
                <a:custGeom>
                  <a:avLst/>
                  <a:gdLst/>
                  <a:ahLst/>
                  <a:cxnLst>
                    <a:cxn ang="0">
                      <a:pos x="33" y="185"/>
                    </a:cxn>
                    <a:cxn ang="0">
                      <a:pos x="181" y="185"/>
                    </a:cxn>
                    <a:cxn ang="0">
                      <a:pos x="181" y="36"/>
                    </a:cxn>
                    <a:cxn ang="0">
                      <a:pos x="33" y="36"/>
                    </a:cxn>
                    <a:cxn ang="0">
                      <a:pos x="33" y="185"/>
                    </a:cxn>
                    <a:cxn ang="0">
                      <a:pos x="217" y="220"/>
                    </a:cxn>
                    <a:cxn ang="0">
                      <a:pos x="0" y="220"/>
                    </a:cxn>
                    <a:cxn ang="0">
                      <a:pos x="0" y="0"/>
                    </a:cxn>
                    <a:cxn ang="0">
                      <a:pos x="217" y="0"/>
                    </a:cxn>
                    <a:cxn ang="0">
                      <a:pos x="217" y="220"/>
                    </a:cxn>
                  </a:cxnLst>
                  <a:rect l="0" t="0" r="r" b="b"/>
                  <a:pathLst>
                    <a:path w="217" h="220">
                      <a:moveTo>
                        <a:pt x="33" y="185"/>
                      </a:moveTo>
                      <a:lnTo>
                        <a:pt x="181" y="185"/>
                      </a:lnTo>
                      <a:lnTo>
                        <a:pt x="181" y="36"/>
                      </a:lnTo>
                      <a:lnTo>
                        <a:pt x="33" y="36"/>
                      </a:lnTo>
                      <a:lnTo>
                        <a:pt x="33" y="185"/>
                      </a:lnTo>
                      <a:close/>
                      <a:moveTo>
                        <a:pt x="217" y="220"/>
                      </a:moveTo>
                      <a:lnTo>
                        <a:pt x="0" y="220"/>
                      </a:lnTo>
                      <a:lnTo>
                        <a:pt x="0" y="0"/>
                      </a:lnTo>
                      <a:lnTo>
                        <a:pt x="217" y="0"/>
                      </a:lnTo>
                      <a:lnTo>
                        <a:pt x="217" y="22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lIns="34281" tIns="17141" rIns="34281" bIns="17141"/>
                <a:lstStyle/>
                <a:p>
                  <a:pPr defTabSz="1088639">
                    <a:defRPr/>
                  </a:pPr>
                  <a:endParaRPr lang="en-US" sz="430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21" name="Freeform 17"/>
                <p:cNvSpPr>
                  <a:spLocks/>
                </p:cNvSpPr>
                <p:nvPr/>
              </p:nvSpPr>
              <p:spPr bwMode="auto">
                <a:xfrm>
                  <a:off x="7506941" y="3398551"/>
                  <a:ext cx="341313" cy="288925"/>
                </a:xfrm>
                <a:custGeom>
                  <a:avLst/>
                  <a:gdLst/>
                  <a:ahLst/>
                  <a:cxnLst>
                    <a:cxn ang="0">
                      <a:pos x="76" y="182"/>
                    </a:cxn>
                    <a:cxn ang="0">
                      <a:pos x="0" y="114"/>
                    </a:cxn>
                    <a:cxn ang="0">
                      <a:pos x="24" y="88"/>
                    </a:cxn>
                    <a:cxn ang="0">
                      <a:pos x="73" y="132"/>
                    </a:cxn>
                    <a:cxn ang="0">
                      <a:pos x="187" y="0"/>
                    </a:cxn>
                    <a:cxn ang="0">
                      <a:pos x="215" y="24"/>
                    </a:cxn>
                    <a:cxn ang="0">
                      <a:pos x="76" y="182"/>
                    </a:cxn>
                  </a:cxnLst>
                  <a:rect l="0" t="0" r="r" b="b"/>
                  <a:pathLst>
                    <a:path w="215" h="182">
                      <a:moveTo>
                        <a:pt x="76" y="182"/>
                      </a:moveTo>
                      <a:lnTo>
                        <a:pt x="0" y="114"/>
                      </a:lnTo>
                      <a:lnTo>
                        <a:pt x="24" y="88"/>
                      </a:lnTo>
                      <a:lnTo>
                        <a:pt x="73" y="132"/>
                      </a:lnTo>
                      <a:lnTo>
                        <a:pt x="187" y="0"/>
                      </a:lnTo>
                      <a:lnTo>
                        <a:pt x="215" y="24"/>
                      </a:lnTo>
                      <a:lnTo>
                        <a:pt x="76" y="1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lIns="34281" tIns="17141" rIns="34281" bIns="17141"/>
                <a:lstStyle/>
                <a:p>
                  <a:pPr defTabSz="1088639">
                    <a:defRPr/>
                  </a:pPr>
                  <a:endParaRPr lang="en-US" sz="430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22" name="Rectangle 18"/>
                <p:cNvSpPr>
                  <a:spLocks noChangeArrowheads="1"/>
                </p:cNvSpPr>
                <p:nvPr/>
              </p:nvSpPr>
              <p:spPr bwMode="auto">
                <a:xfrm>
                  <a:off x="7840316" y="4100226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lIns="34281" tIns="17141" rIns="34281" bIns="17141"/>
                <a:lstStyle/>
                <a:p>
                  <a:pPr defTabSz="1088639">
                    <a:defRPr/>
                  </a:pPr>
                  <a:endParaRPr lang="en-US" sz="430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23" name="Rectangle 19"/>
                <p:cNvSpPr>
                  <a:spLocks noChangeArrowheads="1"/>
                </p:cNvSpPr>
                <p:nvPr/>
              </p:nvSpPr>
              <p:spPr bwMode="auto">
                <a:xfrm>
                  <a:off x="7840316" y="3717639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lIns="34281" tIns="17141" rIns="34281" bIns="17141"/>
                <a:lstStyle/>
                <a:p>
                  <a:pPr defTabSz="1088639">
                    <a:defRPr/>
                  </a:pPr>
                  <a:endParaRPr lang="en-US" sz="430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24" name="Rectangle 20"/>
                <p:cNvSpPr>
                  <a:spLocks noChangeArrowheads="1"/>
                </p:cNvSpPr>
                <p:nvPr/>
              </p:nvSpPr>
              <p:spPr bwMode="auto">
                <a:xfrm>
                  <a:off x="7840316" y="3973226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lIns="34281" tIns="17141" rIns="34281" bIns="17141"/>
                <a:lstStyle/>
                <a:p>
                  <a:pPr defTabSz="1088639">
                    <a:defRPr/>
                  </a:pPr>
                  <a:endParaRPr lang="en-US" sz="430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25" name="Rectangle 21"/>
                <p:cNvSpPr>
                  <a:spLocks noChangeArrowheads="1"/>
                </p:cNvSpPr>
                <p:nvPr/>
              </p:nvSpPr>
              <p:spPr bwMode="auto">
                <a:xfrm>
                  <a:off x="7840316" y="3590639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lIns="34281" tIns="17141" rIns="34281" bIns="17141"/>
                <a:lstStyle/>
                <a:p>
                  <a:pPr defTabSz="1088639">
                    <a:defRPr/>
                  </a:pPr>
                  <a:endParaRPr lang="en-US" sz="430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</p:grp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69" name="Rounded Rectangle 68"/>
              <p:cNvSpPr/>
              <p:nvPr/>
            </p:nvSpPr>
            <p:spPr>
              <a:xfrm>
                <a:off x="1028700" y="2917928"/>
                <a:ext cx="10248900" cy="3822079"/>
              </a:xfrm>
              <a:prstGeom prst="roundRect">
                <a:avLst>
                  <a:gd name="adj" fmla="val 3132"/>
                </a:avLst>
              </a:prstGeom>
              <a:solidFill>
                <a:schemeClr val="accent5">
                  <a:lumMod val="20000"/>
                  <a:lumOff val="80000"/>
                </a:schemeClr>
              </a:solidFill>
              <a:ln w="57150">
                <a:solidFill>
                  <a:srgbClr val="0999C8"/>
                </a:solidFill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defTabSz="1088639"/>
                <a:r>
                  <a:rPr lang="en-US" dirty="0">
                    <a:solidFill>
                      <a:prstClr val="black"/>
                    </a:solidFill>
                    <a:latin typeface="Cambria" panose="02040503050406030204" pitchFamily="18" charset="0"/>
                  </a:rPr>
                  <a:t>              R=d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𝐼</m:t>
                        </m:r>
                        <m:r>
                          <a:rPr lang="en-US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;</m:t>
                        </m:r>
                        <m:d>
                          <m:dPr>
                            <m:ctrlPr>
                              <a:rPr lang="en-US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𝑃</m:t>
                            </m:r>
                          </m:e>
                        </m:d>
                      </m:e>
                    </m:d>
                    <m:r>
                      <a:rPr lang="en-US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d>
                          <m:dPr>
                            <m:begChr m:val="|"/>
                            <m:endChr m:val="|"/>
                            <m:ctrlPr>
                              <a:rPr lang="en-US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3+0−12−1</m:t>
                            </m:r>
                          </m:e>
                        </m:d>
                      </m:num>
                      <m:den>
                        <m:rad>
                          <m:radPr>
                            <m:degHide m:val="on"/>
                            <m:ctrlPr>
                              <a:rPr lang="en-US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9+0+16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dirty="0">
                    <a:solidFill>
                      <a:prstClr val="black"/>
                    </a:solidFill>
                    <a:latin typeface="Cambria" panose="020405030504060302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num>
                      <m:den>
                        <m:r>
                          <a:rPr lang="en-US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  <m:r>
                      <a:rPr lang="en-US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=2</m:t>
                    </m:r>
                  </m:oMath>
                </a14:m>
                <a:endParaRPr lang="en-US" dirty="0">
                  <a:solidFill>
                    <a:prstClr val="black"/>
                  </a:solidFill>
                  <a:latin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69" name="Rounded Rectangle 6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8700" y="2917928"/>
                <a:ext cx="10248900" cy="3822079"/>
              </a:xfrm>
              <a:prstGeom prst="roundRect">
                <a:avLst>
                  <a:gd name="adj" fmla="val 3132"/>
                </a:avLst>
              </a:prstGeom>
              <a:blipFill>
                <a:blip r:embed="rId2"/>
                <a:stretch>
                  <a:fillRect/>
                </a:stretch>
              </a:blipFill>
              <a:ln w="57150">
                <a:solidFill>
                  <a:srgbClr val="0999C8"/>
                </a:solidFill>
              </a:ln>
              <a:effectLst>
                <a:innerShdw blurRad="114300">
                  <a:prstClr val="black"/>
                </a:innerShdw>
              </a:effec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0" name="Freeform 20"/>
          <p:cNvSpPr>
            <a:spLocks/>
          </p:cNvSpPr>
          <p:nvPr/>
        </p:nvSpPr>
        <p:spPr bwMode="auto">
          <a:xfrm rot="16200000" flipV="1">
            <a:off x="1578188" y="2604519"/>
            <a:ext cx="405975" cy="1087369"/>
          </a:xfrm>
          <a:prstGeom prst="round1Rect">
            <a:avLst/>
          </a:prstGeom>
          <a:solidFill>
            <a:schemeClr val="bg1"/>
          </a:solidFill>
          <a:ln w="57150">
            <a:solidFill>
              <a:srgbClr val="0999C8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lIns="34281" tIns="17141" rIns="34281" bIns="17141"/>
          <a:lstStyle/>
          <a:p>
            <a:pPr defTabSz="1088639">
              <a:defRPr/>
            </a:pPr>
            <a:endParaRPr lang="en-US" sz="43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9469" name="Freeform 15"/>
          <p:cNvSpPr>
            <a:spLocks noEditPoints="1"/>
          </p:cNvSpPr>
          <p:nvPr/>
        </p:nvSpPr>
        <p:spPr bwMode="auto">
          <a:xfrm>
            <a:off x="1781176" y="3198814"/>
            <a:ext cx="187325" cy="206375"/>
          </a:xfrm>
          <a:custGeom>
            <a:avLst/>
            <a:gdLst>
              <a:gd name="T0" fmla="*/ 174638 w 145"/>
              <a:gd name="T1" fmla="*/ 75613 h 197"/>
              <a:gd name="T2" fmla="*/ 93140 w 145"/>
              <a:gd name="T3" fmla="*/ 141775 h 197"/>
              <a:gd name="T4" fmla="*/ 11643 w 145"/>
              <a:gd name="T5" fmla="*/ 75613 h 197"/>
              <a:gd name="T6" fmla="*/ 93140 w 145"/>
              <a:gd name="T7" fmla="*/ 9452 h 197"/>
              <a:gd name="T8" fmla="*/ 148766 w 145"/>
              <a:gd name="T9" fmla="*/ 27305 h 197"/>
              <a:gd name="T10" fmla="*/ 77617 w 145"/>
              <a:gd name="T11" fmla="*/ 86115 h 197"/>
              <a:gd name="T12" fmla="*/ 38808 w 145"/>
              <a:gd name="T13" fmla="*/ 63011 h 197"/>
              <a:gd name="T14" fmla="*/ 25872 w 145"/>
              <a:gd name="T15" fmla="*/ 71412 h 197"/>
              <a:gd name="T16" fmla="*/ 78910 w 145"/>
              <a:gd name="T17" fmla="*/ 132323 h 197"/>
              <a:gd name="T18" fmla="*/ 159114 w 145"/>
              <a:gd name="T19" fmla="*/ 36756 h 197"/>
              <a:gd name="T20" fmla="*/ 174638 w 145"/>
              <a:gd name="T21" fmla="*/ 75613 h 197"/>
              <a:gd name="T22" fmla="*/ 187574 w 145"/>
              <a:gd name="T23" fmla="*/ 12602 h 197"/>
              <a:gd name="T24" fmla="*/ 174638 w 145"/>
              <a:gd name="T25" fmla="*/ 12602 h 197"/>
              <a:gd name="T26" fmla="*/ 159114 w 145"/>
              <a:gd name="T27" fmla="*/ 22054 h 197"/>
              <a:gd name="T28" fmla="*/ 93140 w 145"/>
              <a:gd name="T29" fmla="*/ 0 h 197"/>
              <a:gd name="T30" fmla="*/ 0 w 145"/>
              <a:gd name="T31" fmla="*/ 75613 h 197"/>
              <a:gd name="T32" fmla="*/ 38808 w 145"/>
              <a:gd name="T33" fmla="*/ 137574 h 197"/>
              <a:gd name="T34" fmla="*/ 9055 w 145"/>
              <a:gd name="T35" fmla="*/ 183782 h 197"/>
              <a:gd name="T36" fmla="*/ 16817 w 145"/>
              <a:gd name="T37" fmla="*/ 202685 h 197"/>
              <a:gd name="T38" fmla="*/ 41396 w 145"/>
              <a:gd name="T39" fmla="*/ 196384 h 197"/>
              <a:gd name="T40" fmla="*/ 65974 w 145"/>
              <a:gd name="T41" fmla="*/ 148076 h 197"/>
              <a:gd name="T42" fmla="*/ 65974 w 145"/>
              <a:gd name="T43" fmla="*/ 148076 h 197"/>
              <a:gd name="T44" fmla="*/ 93140 w 145"/>
              <a:gd name="T45" fmla="*/ 152276 h 197"/>
              <a:gd name="T46" fmla="*/ 187574 w 145"/>
              <a:gd name="T47" fmla="*/ 75613 h 197"/>
              <a:gd name="T48" fmla="*/ 166876 w 145"/>
              <a:gd name="T49" fmla="*/ 29405 h 197"/>
              <a:gd name="T50" fmla="*/ 187574 w 145"/>
              <a:gd name="T51" fmla="*/ 12602 h 197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145" h="197">
                <a:moveTo>
                  <a:pt x="135" y="72"/>
                </a:moveTo>
                <a:cubicBezTo>
                  <a:pt x="135" y="107"/>
                  <a:pt x="107" y="135"/>
                  <a:pt x="72" y="135"/>
                </a:cubicBezTo>
                <a:cubicBezTo>
                  <a:pt x="37" y="135"/>
                  <a:pt x="9" y="107"/>
                  <a:pt x="9" y="72"/>
                </a:cubicBezTo>
                <a:cubicBezTo>
                  <a:pt x="9" y="37"/>
                  <a:pt x="37" y="9"/>
                  <a:pt x="72" y="9"/>
                </a:cubicBezTo>
                <a:cubicBezTo>
                  <a:pt x="89" y="9"/>
                  <a:pt x="104" y="15"/>
                  <a:pt x="115" y="26"/>
                </a:cubicBezTo>
                <a:cubicBezTo>
                  <a:pt x="101" y="38"/>
                  <a:pt x="80" y="57"/>
                  <a:pt x="60" y="82"/>
                </a:cubicBezTo>
                <a:cubicBezTo>
                  <a:pt x="50" y="74"/>
                  <a:pt x="40" y="67"/>
                  <a:pt x="30" y="60"/>
                </a:cubicBezTo>
                <a:cubicBezTo>
                  <a:pt x="26" y="63"/>
                  <a:pt x="24" y="65"/>
                  <a:pt x="20" y="68"/>
                </a:cubicBezTo>
                <a:cubicBezTo>
                  <a:pt x="34" y="88"/>
                  <a:pt x="47" y="107"/>
                  <a:pt x="61" y="126"/>
                </a:cubicBezTo>
                <a:cubicBezTo>
                  <a:pt x="80" y="95"/>
                  <a:pt x="99" y="63"/>
                  <a:pt x="123" y="35"/>
                </a:cubicBezTo>
                <a:cubicBezTo>
                  <a:pt x="130" y="45"/>
                  <a:pt x="135" y="58"/>
                  <a:pt x="135" y="72"/>
                </a:cubicBezTo>
                <a:close/>
                <a:moveTo>
                  <a:pt x="145" y="12"/>
                </a:moveTo>
                <a:cubicBezTo>
                  <a:pt x="141" y="12"/>
                  <a:pt x="138" y="12"/>
                  <a:pt x="135" y="12"/>
                </a:cubicBezTo>
                <a:cubicBezTo>
                  <a:pt x="135" y="12"/>
                  <a:pt x="130" y="15"/>
                  <a:pt x="123" y="21"/>
                </a:cubicBezTo>
                <a:cubicBezTo>
                  <a:pt x="110" y="8"/>
                  <a:pt x="92" y="0"/>
                  <a:pt x="72" y="0"/>
                </a:cubicBezTo>
                <a:cubicBezTo>
                  <a:pt x="32" y="0"/>
                  <a:pt x="0" y="32"/>
                  <a:pt x="0" y="72"/>
                </a:cubicBezTo>
                <a:cubicBezTo>
                  <a:pt x="0" y="97"/>
                  <a:pt x="11" y="118"/>
                  <a:pt x="30" y="131"/>
                </a:cubicBezTo>
                <a:cubicBezTo>
                  <a:pt x="7" y="175"/>
                  <a:pt x="7" y="175"/>
                  <a:pt x="7" y="175"/>
                </a:cubicBezTo>
                <a:cubicBezTo>
                  <a:pt x="3" y="182"/>
                  <a:pt x="6" y="190"/>
                  <a:pt x="13" y="193"/>
                </a:cubicBezTo>
                <a:cubicBezTo>
                  <a:pt x="20" y="197"/>
                  <a:pt x="28" y="194"/>
                  <a:pt x="32" y="187"/>
                </a:cubicBezTo>
                <a:cubicBezTo>
                  <a:pt x="51" y="141"/>
                  <a:pt x="51" y="141"/>
                  <a:pt x="51" y="141"/>
                </a:cubicBezTo>
                <a:cubicBezTo>
                  <a:pt x="51" y="141"/>
                  <a:pt x="51" y="141"/>
                  <a:pt x="51" y="141"/>
                </a:cubicBezTo>
                <a:cubicBezTo>
                  <a:pt x="58" y="143"/>
                  <a:pt x="65" y="145"/>
                  <a:pt x="72" y="145"/>
                </a:cubicBezTo>
                <a:cubicBezTo>
                  <a:pt x="112" y="145"/>
                  <a:pt x="145" y="112"/>
                  <a:pt x="145" y="72"/>
                </a:cubicBezTo>
                <a:cubicBezTo>
                  <a:pt x="145" y="55"/>
                  <a:pt x="138" y="40"/>
                  <a:pt x="129" y="28"/>
                </a:cubicBezTo>
                <a:cubicBezTo>
                  <a:pt x="134" y="22"/>
                  <a:pt x="139" y="17"/>
                  <a:pt x="145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34281" tIns="17141" rIns="34281" bIns="17141"/>
          <a:lstStyle/>
          <a:p>
            <a:pPr defTabSz="1088639"/>
            <a:endParaRPr lang="en-US" sz="43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1364554" y="2998904"/>
            <a:ext cx="1123950" cy="338554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1088639"/>
            <a:r>
              <a:rPr lang="vi-VN" altLang="en-US" sz="1600" b="1" dirty="0">
                <a:solidFill>
                  <a:srgbClr val="0999C8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Bài giải</a:t>
            </a:r>
            <a:endParaRPr lang="en-US" altLang="en-US" sz="1600" b="1" dirty="0">
              <a:solidFill>
                <a:srgbClr val="0999C8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32" name="Straight Connector 31"/>
          <p:cNvCxnSpPr/>
          <p:nvPr/>
        </p:nvCxnSpPr>
        <p:spPr>
          <a:xfrm>
            <a:off x="6663484" y="2904420"/>
            <a:ext cx="29550" cy="3808785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 Box 4"/>
          <p:cNvSpPr txBox="1">
            <a:spLocks noChangeArrowheads="1"/>
          </p:cNvSpPr>
          <p:nvPr/>
        </p:nvSpPr>
        <p:spPr bwMode="auto">
          <a:xfrm>
            <a:off x="2309184" y="2319268"/>
            <a:ext cx="877791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defTabSz="1088639">
              <a:spcBef>
                <a:spcPts val="900"/>
              </a:spcBef>
              <a:spcAft>
                <a:spcPts val="900"/>
              </a:spcAft>
              <a:buNone/>
            </a:pPr>
            <a:r>
              <a:rPr lang="en-US" altLang="en-US" sz="1800" dirty="0">
                <a:solidFill>
                  <a:prstClr val="black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prstClr val="black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Viết</a:t>
            </a:r>
            <a:r>
              <a:rPr lang="en-US" altLang="en-US" sz="1800" dirty="0">
                <a:solidFill>
                  <a:prstClr val="black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prstClr val="black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phương</a:t>
            </a:r>
            <a:r>
              <a:rPr lang="en-US" altLang="en-US" sz="1800" dirty="0">
                <a:solidFill>
                  <a:prstClr val="black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prstClr val="black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trình</a:t>
            </a:r>
            <a:r>
              <a:rPr lang="en-US" altLang="en-US" sz="1800" dirty="0">
                <a:solidFill>
                  <a:prstClr val="black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prstClr val="black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mặt</a:t>
            </a:r>
            <a:r>
              <a:rPr lang="en-US" altLang="en-US" sz="1800" dirty="0">
                <a:solidFill>
                  <a:prstClr val="black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prstClr val="black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cầu</a:t>
            </a:r>
            <a:r>
              <a:rPr lang="en-US" altLang="en-US" sz="1800" dirty="0">
                <a:solidFill>
                  <a:prstClr val="black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 (S) </a:t>
            </a:r>
            <a:r>
              <a:rPr lang="en-US" altLang="en-US" sz="1800" dirty="0" err="1">
                <a:solidFill>
                  <a:prstClr val="black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tâm</a:t>
            </a:r>
            <a:r>
              <a:rPr lang="en-US" altLang="en-US" sz="1800" dirty="0">
                <a:solidFill>
                  <a:prstClr val="black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 I(1;2;-3) </a:t>
            </a:r>
            <a:r>
              <a:rPr lang="en-US" altLang="en-US" sz="1800" dirty="0" err="1">
                <a:solidFill>
                  <a:prstClr val="black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và</a:t>
            </a:r>
            <a:r>
              <a:rPr lang="en-US" altLang="en-US" sz="1800" dirty="0">
                <a:solidFill>
                  <a:prstClr val="black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prstClr val="black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tiếp</a:t>
            </a:r>
            <a:r>
              <a:rPr lang="en-US" altLang="en-US" sz="1800" dirty="0">
                <a:solidFill>
                  <a:prstClr val="black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prstClr val="black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xúc</a:t>
            </a:r>
            <a:r>
              <a:rPr lang="en-US" altLang="en-US" sz="1800" dirty="0">
                <a:solidFill>
                  <a:prstClr val="black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prstClr val="black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với</a:t>
            </a:r>
            <a:r>
              <a:rPr lang="en-US" altLang="en-US" sz="1800" dirty="0">
                <a:solidFill>
                  <a:prstClr val="black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prstClr val="black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mặt</a:t>
            </a:r>
            <a:r>
              <a:rPr lang="en-US" altLang="en-US" sz="1800" dirty="0">
                <a:solidFill>
                  <a:prstClr val="black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prstClr val="black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phẳng</a:t>
            </a:r>
            <a:r>
              <a:rPr lang="en-US" altLang="en-US" sz="1800" dirty="0">
                <a:solidFill>
                  <a:prstClr val="black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 (P): 3x + 4z – 1 = 0</a:t>
            </a:r>
          </a:p>
        </p:txBody>
      </p:sp>
      <p:sp>
        <p:nvSpPr>
          <p:cNvPr id="57" name="TextBox 56"/>
          <p:cNvSpPr txBox="1">
            <a:spLocks noChangeArrowheads="1"/>
          </p:cNvSpPr>
          <p:nvPr/>
        </p:nvSpPr>
        <p:spPr bwMode="auto">
          <a:xfrm>
            <a:off x="1237491" y="3636141"/>
            <a:ext cx="504939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639">
              <a:spcBef>
                <a:spcPct val="0"/>
              </a:spcBef>
              <a:buNone/>
            </a:pPr>
            <a:r>
              <a:rPr lang="en-US" altLang="en-US" sz="1800" dirty="0">
                <a:solidFill>
                  <a:srgbClr val="002060"/>
                </a:solidFill>
                <a:latin typeface="Cambria" panose="02040503050406030204" pitchFamily="18" charset="0"/>
              </a:rPr>
              <a:t>(</a:t>
            </a:r>
            <a:r>
              <a:rPr lang="en-US" altLang="en-US" sz="1800" dirty="0">
                <a:solidFill>
                  <a:prstClr val="black"/>
                </a:solidFill>
                <a:latin typeface="Cambria" panose="02040503050406030204" pitchFamily="18" charset="0"/>
              </a:rPr>
              <a:t>P) </a:t>
            </a:r>
            <a:r>
              <a:rPr lang="en-US" altLang="en-US" sz="1800" dirty="0" err="1">
                <a:solidFill>
                  <a:prstClr val="black"/>
                </a:solidFill>
                <a:latin typeface="Cambria" panose="02040503050406030204" pitchFamily="18" charset="0"/>
              </a:rPr>
              <a:t>tiếp</a:t>
            </a:r>
            <a:r>
              <a:rPr lang="en-US" altLang="en-US" sz="1800" dirty="0">
                <a:solidFill>
                  <a:prstClr val="black"/>
                </a:solidFill>
                <a:latin typeface="Cambria" panose="02040503050406030204" pitchFamily="18" charset="0"/>
              </a:rPr>
              <a:t> </a:t>
            </a:r>
            <a:r>
              <a:rPr lang="en-US" altLang="en-US" sz="1800" dirty="0" err="1">
                <a:solidFill>
                  <a:prstClr val="black"/>
                </a:solidFill>
                <a:latin typeface="Cambria" panose="02040503050406030204" pitchFamily="18" charset="0"/>
              </a:rPr>
              <a:t>xúc</a:t>
            </a:r>
            <a:r>
              <a:rPr lang="en-US" altLang="en-US" sz="1800" dirty="0">
                <a:solidFill>
                  <a:prstClr val="black"/>
                </a:solidFill>
                <a:latin typeface="Cambria" panose="02040503050406030204" pitchFamily="18" charset="0"/>
              </a:rPr>
              <a:t> </a:t>
            </a:r>
            <a:r>
              <a:rPr lang="en-US" altLang="en-US" sz="1800" dirty="0" err="1">
                <a:solidFill>
                  <a:prstClr val="black"/>
                </a:solidFill>
                <a:latin typeface="Cambria" panose="02040503050406030204" pitchFamily="18" charset="0"/>
              </a:rPr>
              <a:t>với</a:t>
            </a:r>
            <a:r>
              <a:rPr lang="en-US" altLang="en-US" sz="1800" dirty="0">
                <a:solidFill>
                  <a:prstClr val="black"/>
                </a:solidFill>
                <a:latin typeface="Cambria" panose="02040503050406030204" pitchFamily="18" charset="0"/>
              </a:rPr>
              <a:t> </a:t>
            </a:r>
            <a:r>
              <a:rPr lang="en-US" altLang="en-US" sz="1800" dirty="0" err="1">
                <a:solidFill>
                  <a:prstClr val="black"/>
                </a:solidFill>
                <a:latin typeface="Cambria" panose="02040503050406030204" pitchFamily="18" charset="0"/>
              </a:rPr>
              <a:t>mặt</a:t>
            </a:r>
            <a:r>
              <a:rPr lang="en-US" altLang="en-US" sz="1800" dirty="0">
                <a:solidFill>
                  <a:prstClr val="black"/>
                </a:solidFill>
                <a:latin typeface="Cambria" panose="02040503050406030204" pitchFamily="18" charset="0"/>
              </a:rPr>
              <a:t> </a:t>
            </a:r>
            <a:r>
              <a:rPr lang="en-US" altLang="en-US" sz="1800" dirty="0" err="1">
                <a:solidFill>
                  <a:prstClr val="black"/>
                </a:solidFill>
                <a:latin typeface="Cambria" panose="02040503050406030204" pitchFamily="18" charset="0"/>
              </a:rPr>
              <a:t>cầu</a:t>
            </a:r>
            <a:r>
              <a:rPr lang="en-US" altLang="en-US" sz="1800" dirty="0">
                <a:solidFill>
                  <a:prstClr val="black"/>
                </a:solidFill>
                <a:latin typeface="Cambria" panose="02040503050406030204" pitchFamily="18" charset="0"/>
              </a:rPr>
              <a:t> (S) </a:t>
            </a:r>
            <a:r>
              <a:rPr lang="en-US" altLang="en-US" sz="1800" dirty="0" err="1">
                <a:solidFill>
                  <a:prstClr val="black"/>
                </a:solidFill>
                <a:latin typeface="Cambria" panose="02040503050406030204" pitchFamily="18" charset="0"/>
              </a:rPr>
              <a:t>nên</a:t>
            </a:r>
            <a:r>
              <a:rPr lang="en-US" altLang="en-US" sz="1800" dirty="0">
                <a:solidFill>
                  <a:prstClr val="black"/>
                </a:solidFill>
                <a:latin typeface="Cambria" panose="02040503050406030204" pitchFamily="18" charset="0"/>
              </a:rPr>
              <a:t> </a:t>
            </a:r>
            <a:r>
              <a:rPr lang="en-US" altLang="en-US" sz="1800" dirty="0" err="1">
                <a:solidFill>
                  <a:prstClr val="black"/>
                </a:solidFill>
                <a:latin typeface="Cambria" panose="02040503050406030204" pitchFamily="18" charset="0"/>
              </a:rPr>
              <a:t>suy</a:t>
            </a:r>
            <a:r>
              <a:rPr lang="en-US" altLang="en-US" sz="1800" dirty="0">
                <a:solidFill>
                  <a:prstClr val="black"/>
                </a:solidFill>
                <a:latin typeface="Cambria" panose="02040503050406030204" pitchFamily="18" charset="0"/>
              </a:rPr>
              <a:t> </a:t>
            </a:r>
            <a:r>
              <a:rPr lang="en-US" altLang="en-US" sz="1800" dirty="0" err="1">
                <a:solidFill>
                  <a:prstClr val="black"/>
                </a:solidFill>
                <a:latin typeface="Cambria" panose="02040503050406030204" pitchFamily="18" charset="0"/>
              </a:rPr>
              <a:t>ra</a:t>
            </a:r>
            <a:r>
              <a:rPr lang="en-US" altLang="en-US" sz="1800" dirty="0">
                <a:solidFill>
                  <a:prstClr val="black"/>
                </a:solidFill>
                <a:latin typeface="Cambria" panose="02040503050406030204" pitchFamily="18" charset="0"/>
              </a:rPr>
              <a:t>  d(I,(P)) = R</a:t>
            </a:r>
          </a:p>
          <a:p>
            <a:pPr defTabSz="1088639">
              <a:spcBef>
                <a:spcPct val="0"/>
              </a:spcBef>
              <a:buNone/>
            </a:pPr>
            <a:r>
              <a:rPr lang="en-US" altLang="en-US" sz="1800" dirty="0">
                <a:solidFill>
                  <a:prstClr val="black"/>
                </a:solidFill>
                <a:latin typeface="Cambria" panose="02040503050406030204" pitchFamily="18" charset="0"/>
              </a:rPr>
              <a:t>                    (R </a:t>
            </a:r>
            <a:r>
              <a:rPr lang="en-US" altLang="en-US" sz="1800" dirty="0" err="1">
                <a:solidFill>
                  <a:prstClr val="black"/>
                </a:solidFill>
                <a:latin typeface="Cambria" panose="02040503050406030204" pitchFamily="18" charset="0"/>
              </a:rPr>
              <a:t>là</a:t>
            </a:r>
            <a:r>
              <a:rPr lang="en-US" altLang="en-US" sz="1800" dirty="0">
                <a:solidFill>
                  <a:prstClr val="black"/>
                </a:solidFill>
                <a:latin typeface="Cambria" panose="02040503050406030204" pitchFamily="18" charset="0"/>
              </a:rPr>
              <a:t> </a:t>
            </a:r>
            <a:r>
              <a:rPr lang="en-US" altLang="en-US" sz="1800" dirty="0" err="1">
                <a:solidFill>
                  <a:prstClr val="black"/>
                </a:solidFill>
                <a:latin typeface="Cambria" panose="02040503050406030204" pitchFamily="18" charset="0"/>
              </a:rPr>
              <a:t>bán</a:t>
            </a:r>
            <a:r>
              <a:rPr lang="en-US" altLang="en-US" sz="1800" dirty="0">
                <a:solidFill>
                  <a:prstClr val="black"/>
                </a:solidFill>
                <a:latin typeface="Cambria" panose="02040503050406030204" pitchFamily="18" charset="0"/>
              </a:rPr>
              <a:t> </a:t>
            </a:r>
            <a:r>
              <a:rPr lang="en-US" altLang="en-US" sz="1800" dirty="0" err="1">
                <a:solidFill>
                  <a:prstClr val="black"/>
                </a:solidFill>
                <a:latin typeface="Cambria" panose="02040503050406030204" pitchFamily="18" charset="0"/>
              </a:rPr>
              <a:t>kính</a:t>
            </a:r>
            <a:r>
              <a:rPr lang="en-US" altLang="en-US" sz="1800" dirty="0">
                <a:solidFill>
                  <a:prstClr val="black"/>
                </a:solidFill>
                <a:latin typeface="Cambria" panose="02040503050406030204" pitchFamily="18" charset="0"/>
              </a:rPr>
              <a:t> </a:t>
            </a:r>
            <a:r>
              <a:rPr lang="en-US" altLang="en-US" sz="1800" dirty="0" err="1">
                <a:solidFill>
                  <a:prstClr val="black"/>
                </a:solidFill>
                <a:latin typeface="Cambria" panose="02040503050406030204" pitchFamily="18" charset="0"/>
              </a:rPr>
              <a:t>của</a:t>
            </a:r>
            <a:r>
              <a:rPr lang="en-US" altLang="en-US" sz="1800" dirty="0">
                <a:solidFill>
                  <a:prstClr val="black"/>
                </a:solidFill>
                <a:latin typeface="Cambria" panose="02040503050406030204" pitchFamily="18" charset="0"/>
              </a:rPr>
              <a:t> (S))</a:t>
            </a:r>
          </a:p>
          <a:p>
            <a:pPr defTabSz="1088639">
              <a:spcBef>
                <a:spcPct val="0"/>
              </a:spcBef>
              <a:buNone/>
            </a:pPr>
            <a:endParaRPr lang="en-US" altLang="en-US" sz="1800" dirty="0">
              <a:solidFill>
                <a:srgbClr val="002060"/>
              </a:solidFill>
              <a:latin typeface="Cambria" panose="02040503050406030204" pitchFamily="18" charset="0"/>
            </a:endParaRPr>
          </a:p>
        </p:txBody>
      </p:sp>
      <p:sp>
        <p:nvSpPr>
          <p:cNvPr id="58" name="TextBox 49"/>
          <p:cNvSpPr txBox="1">
            <a:spLocks noChangeArrowheads="1"/>
          </p:cNvSpPr>
          <p:nvPr/>
        </p:nvSpPr>
        <p:spPr bwMode="auto">
          <a:xfrm>
            <a:off x="1244122" y="5298599"/>
            <a:ext cx="336964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defTabSz="1088639" eaLnBrk="1" hangingPunct="1"/>
            <a:r>
              <a:rPr lang="en-US" altLang="en-US" dirty="0" err="1">
                <a:solidFill>
                  <a:prstClr val="black"/>
                </a:solidFill>
                <a:latin typeface="Cambria" panose="02040503050406030204" pitchFamily="18" charset="0"/>
              </a:rPr>
              <a:t>Vậy</a:t>
            </a:r>
            <a:r>
              <a:rPr lang="en-US" altLang="en-US" dirty="0">
                <a:solidFill>
                  <a:prstClr val="black"/>
                </a:solidFill>
                <a:latin typeface="Cambria" panose="02040503050406030204" pitchFamily="18" charset="0"/>
              </a:rPr>
              <a:t> </a:t>
            </a:r>
            <a:r>
              <a:rPr lang="en-US" altLang="en-US" dirty="0" err="1">
                <a:solidFill>
                  <a:prstClr val="black"/>
                </a:solidFill>
                <a:latin typeface="Cambria" panose="02040503050406030204" pitchFamily="18" charset="0"/>
              </a:rPr>
              <a:t>phương</a:t>
            </a:r>
            <a:r>
              <a:rPr lang="en-US" altLang="en-US" dirty="0">
                <a:solidFill>
                  <a:prstClr val="black"/>
                </a:solidFill>
                <a:latin typeface="Cambria" panose="02040503050406030204" pitchFamily="18" charset="0"/>
              </a:rPr>
              <a:t> </a:t>
            </a:r>
            <a:r>
              <a:rPr lang="en-US" altLang="en-US" dirty="0" err="1">
                <a:solidFill>
                  <a:prstClr val="black"/>
                </a:solidFill>
                <a:latin typeface="Cambria" panose="02040503050406030204" pitchFamily="18" charset="0"/>
              </a:rPr>
              <a:t>trình</a:t>
            </a:r>
            <a:r>
              <a:rPr lang="en-US" altLang="en-US" dirty="0">
                <a:solidFill>
                  <a:prstClr val="black"/>
                </a:solidFill>
                <a:latin typeface="Cambria" panose="02040503050406030204" pitchFamily="18" charset="0"/>
              </a:rPr>
              <a:t> </a:t>
            </a:r>
            <a:r>
              <a:rPr lang="en-US" altLang="en-US" dirty="0" err="1">
                <a:solidFill>
                  <a:prstClr val="black"/>
                </a:solidFill>
                <a:latin typeface="Cambria" panose="02040503050406030204" pitchFamily="18" charset="0"/>
              </a:rPr>
              <a:t>mặt</a:t>
            </a:r>
            <a:r>
              <a:rPr lang="en-US" altLang="en-US" dirty="0">
                <a:solidFill>
                  <a:prstClr val="black"/>
                </a:solidFill>
                <a:latin typeface="Cambria" panose="02040503050406030204" pitchFamily="18" charset="0"/>
              </a:rPr>
              <a:t> </a:t>
            </a:r>
            <a:r>
              <a:rPr lang="en-US" altLang="en-US" dirty="0" err="1">
                <a:solidFill>
                  <a:prstClr val="black"/>
                </a:solidFill>
                <a:latin typeface="Cambria" panose="02040503050406030204" pitchFamily="18" charset="0"/>
              </a:rPr>
              <a:t>cầu</a:t>
            </a:r>
            <a:r>
              <a:rPr lang="en-US" altLang="en-US" dirty="0">
                <a:solidFill>
                  <a:prstClr val="black"/>
                </a:solidFill>
                <a:latin typeface="Cambria" panose="02040503050406030204" pitchFamily="18" charset="0"/>
              </a:rPr>
              <a:t> (S) </a:t>
            </a:r>
            <a:r>
              <a:rPr lang="en-US" altLang="en-US" dirty="0" err="1">
                <a:solidFill>
                  <a:prstClr val="black"/>
                </a:solidFill>
                <a:latin typeface="Cambria" panose="02040503050406030204" pitchFamily="18" charset="0"/>
              </a:rPr>
              <a:t>là</a:t>
            </a:r>
            <a:r>
              <a:rPr lang="en-US" altLang="en-US" dirty="0">
                <a:solidFill>
                  <a:prstClr val="black"/>
                </a:solidFill>
                <a:latin typeface="Cambria" panose="02040503050406030204" pitchFamily="18" charset="0"/>
              </a:rPr>
              <a:t>:</a:t>
            </a:r>
          </a:p>
        </p:txBody>
      </p:sp>
      <p:sp>
        <p:nvSpPr>
          <p:cNvPr id="59" name="TextBox 50"/>
          <p:cNvSpPr txBox="1">
            <a:spLocks noChangeArrowheads="1"/>
          </p:cNvSpPr>
          <p:nvPr/>
        </p:nvSpPr>
        <p:spPr bwMode="auto">
          <a:xfrm>
            <a:off x="1984543" y="5794353"/>
            <a:ext cx="322075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defTabSz="1088639" eaLnBrk="1" hangingPunct="1"/>
            <a:r>
              <a:rPr lang="en-US" altLang="en-US" dirty="0">
                <a:solidFill>
                  <a:srgbClr val="FF0000"/>
                </a:solidFill>
                <a:latin typeface="Cambria" panose="02040503050406030204" pitchFamily="18" charset="0"/>
              </a:rPr>
              <a:t>(S): (x-1)² + (y-2)² + (z+3)² = 4</a:t>
            </a:r>
          </a:p>
        </p:txBody>
      </p:sp>
      <p:grpSp>
        <p:nvGrpSpPr>
          <p:cNvPr id="34" name="Group 33"/>
          <p:cNvGrpSpPr/>
          <p:nvPr/>
        </p:nvGrpSpPr>
        <p:grpSpPr>
          <a:xfrm>
            <a:off x="7716734" y="3636142"/>
            <a:ext cx="3065566" cy="1971947"/>
            <a:chOff x="4541838" y="4079875"/>
            <a:chExt cx="4476750" cy="2434217"/>
          </a:xfrm>
        </p:grpSpPr>
        <p:sp>
          <p:nvSpPr>
            <p:cNvPr id="35" name="AutoShape 6"/>
            <p:cNvSpPr>
              <a:spLocks noChangeArrowheads="1"/>
            </p:cNvSpPr>
            <p:nvPr/>
          </p:nvSpPr>
          <p:spPr bwMode="auto">
            <a:xfrm>
              <a:off x="4541838" y="5751513"/>
              <a:ext cx="4476750" cy="731837"/>
            </a:xfrm>
            <a:prstGeom prst="parallelogram">
              <a:avLst>
                <a:gd name="adj" fmla="val 184647"/>
              </a:avLst>
            </a:prstGeom>
            <a:solidFill>
              <a:schemeClr val="folHlink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defTabSz="1088639">
                <a:spcBef>
                  <a:spcPct val="0"/>
                </a:spcBef>
                <a:buNone/>
              </a:pPr>
              <a:endParaRPr lang="en-US" altLang="en-US" sz="900">
                <a:solidFill>
                  <a:prstClr val="black"/>
                </a:solidFill>
                <a:latin typeface="Cambria" panose="02040503050406030204" pitchFamily="18" charset="0"/>
              </a:endParaRPr>
            </a:p>
          </p:txBody>
        </p:sp>
        <p:grpSp>
          <p:nvGrpSpPr>
            <p:cNvPr id="36" name="Group 3"/>
            <p:cNvGrpSpPr>
              <a:grpSpLocks/>
            </p:cNvGrpSpPr>
            <p:nvPr/>
          </p:nvGrpSpPr>
          <p:grpSpPr bwMode="auto">
            <a:xfrm>
              <a:off x="5819775" y="4079875"/>
              <a:ext cx="2030413" cy="1941513"/>
              <a:chOff x="2406" y="420"/>
              <a:chExt cx="1632" cy="1632"/>
            </a:xfrm>
          </p:grpSpPr>
          <p:sp>
            <p:nvSpPr>
              <p:cNvPr id="42" name="Oval 4"/>
              <p:cNvSpPr>
                <a:spLocks noChangeArrowheads="1"/>
              </p:cNvSpPr>
              <p:nvPr/>
            </p:nvSpPr>
            <p:spPr bwMode="auto">
              <a:xfrm>
                <a:off x="2406" y="420"/>
                <a:ext cx="1632" cy="1632"/>
              </a:xfrm>
              <a:prstGeom prst="ellipse">
                <a:avLst/>
              </a:prstGeom>
              <a:gradFill rotWithShape="1">
                <a:gsLst>
                  <a:gs pos="0">
                    <a:schemeClr val="accent1"/>
                  </a:gs>
                  <a:gs pos="50000">
                    <a:schemeClr val="tx1"/>
                  </a:gs>
                  <a:gs pos="100000">
                    <a:schemeClr val="accent1"/>
                  </a:gs>
                </a:gsLst>
                <a:lin ang="5400000" scaled="1"/>
              </a:gradFill>
              <a:ln w="19050">
                <a:solidFill>
                  <a:srgbClr val="C6009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defTabSz="1088639">
                  <a:defRPr/>
                </a:pPr>
                <a:endParaRPr lang="en-US" sz="2150">
                  <a:solidFill>
                    <a:prstClr val="black"/>
                  </a:solidFill>
                  <a:latin typeface="Cambria" panose="02040503050406030204" pitchFamily="18" charset="0"/>
                </a:endParaRPr>
              </a:p>
            </p:txBody>
          </p:sp>
          <p:sp>
            <p:nvSpPr>
              <p:cNvPr id="43" name="Oval 5"/>
              <p:cNvSpPr>
                <a:spLocks noChangeArrowheads="1"/>
              </p:cNvSpPr>
              <p:nvPr/>
            </p:nvSpPr>
            <p:spPr bwMode="auto">
              <a:xfrm rot="5293886">
                <a:off x="2877" y="477"/>
                <a:ext cx="690" cy="1619"/>
              </a:xfrm>
              <a:prstGeom prst="ellipse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tx1"/>
                  </a:gs>
                </a:gsLst>
                <a:path path="shape">
                  <a:fillToRect l="50000" t="50000" r="50000" b="50000"/>
                </a:path>
              </a:gradFill>
              <a:ln w="19050">
                <a:solidFill>
                  <a:schemeClr val="accent1"/>
                </a:solidFill>
                <a:prstDash val="dash"/>
                <a:round/>
                <a:headEnd/>
                <a:tailEnd/>
              </a:ln>
            </p:spPr>
            <p:txBody>
              <a:bodyPr rot="10800000" vert="eaVert" wrap="none"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defTabSz="1088639">
                  <a:spcBef>
                    <a:spcPct val="0"/>
                  </a:spcBef>
                  <a:buNone/>
                </a:pPr>
                <a:endParaRPr lang="en-US" altLang="en-US" sz="900">
                  <a:solidFill>
                    <a:prstClr val="black"/>
                  </a:solidFill>
                  <a:latin typeface="Cambria" panose="02040503050406030204" pitchFamily="18" charset="0"/>
                </a:endParaRPr>
              </a:p>
            </p:txBody>
          </p:sp>
          <p:sp>
            <p:nvSpPr>
              <p:cNvPr id="44" name="Arc 6"/>
              <p:cNvSpPr>
                <a:spLocks/>
              </p:cNvSpPr>
              <p:nvPr/>
            </p:nvSpPr>
            <p:spPr bwMode="auto">
              <a:xfrm rot="21493886" flipV="1">
                <a:off x="2431" y="1310"/>
                <a:ext cx="1579" cy="320"/>
              </a:xfrm>
              <a:custGeom>
                <a:avLst/>
                <a:gdLst>
                  <a:gd name="T0" fmla="*/ 0 w 42864"/>
                  <a:gd name="T1" fmla="*/ 0 h 21600"/>
                  <a:gd name="T2" fmla="*/ 0 w 42864"/>
                  <a:gd name="T3" fmla="*/ 0 h 21600"/>
                  <a:gd name="T4" fmla="*/ 0 w 42864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42864"/>
                  <a:gd name="T10" fmla="*/ 0 h 21600"/>
                  <a:gd name="T11" fmla="*/ 42864 w 42864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2864" h="21600" fill="none" extrusionOk="0">
                    <a:moveTo>
                      <a:pt x="0" y="20423"/>
                    </a:moveTo>
                    <a:cubicBezTo>
                      <a:pt x="625" y="8968"/>
                      <a:pt x="10095" y="-1"/>
                      <a:pt x="21568" y="0"/>
                    </a:cubicBezTo>
                    <a:cubicBezTo>
                      <a:pt x="32104" y="0"/>
                      <a:pt x="41103" y="7602"/>
                      <a:pt x="42864" y="17990"/>
                    </a:cubicBezTo>
                  </a:path>
                  <a:path w="42864" h="21600" stroke="0" extrusionOk="0">
                    <a:moveTo>
                      <a:pt x="0" y="20423"/>
                    </a:moveTo>
                    <a:cubicBezTo>
                      <a:pt x="625" y="8968"/>
                      <a:pt x="10095" y="-1"/>
                      <a:pt x="21568" y="0"/>
                    </a:cubicBezTo>
                    <a:cubicBezTo>
                      <a:pt x="32104" y="0"/>
                      <a:pt x="41103" y="7602"/>
                      <a:pt x="42864" y="17990"/>
                    </a:cubicBezTo>
                    <a:lnTo>
                      <a:pt x="21568" y="21600"/>
                    </a:lnTo>
                    <a:lnTo>
                      <a:pt x="0" y="20423"/>
                    </a:lnTo>
                    <a:close/>
                  </a:path>
                </a:pathLst>
              </a:custGeom>
              <a:noFill/>
              <a:ln w="25400">
                <a:solidFill>
                  <a:srgbClr val="178B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10800000" wrap="none" anchor="ctr"/>
              <a:lstStyle/>
              <a:p>
                <a:pPr defTabSz="1088639"/>
                <a:endParaRPr lang="en-US" sz="2150">
                  <a:solidFill>
                    <a:prstClr val="black"/>
                  </a:solidFill>
                  <a:latin typeface="Calibri"/>
                </a:endParaRPr>
              </a:p>
            </p:txBody>
          </p:sp>
        </p:grpSp>
        <p:sp>
          <p:nvSpPr>
            <p:cNvPr id="37" name="Text Box 15"/>
            <p:cNvSpPr txBox="1">
              <a:spLocks noChangeArrowheads="1"/>
            </p:cNvSpPr>
            <p:nvPr/>
          </p:nvSpPr>
          <p:spPr bwMode="auto">
            <a:xfrm>
              <a:off x="5092661" y="6229148"/>
              <a:ext cx="428856" cy="2849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defTabSz="1088639">
                <a:spcBef>
                  <a:spcPct val="0"/>
                </a:spcBef>
                <a:buNone/>
              </a:pPr>
              <a:r>
                <a:rPr lang="en-US" altLang="en-US" sz="900">
                  <a:solidFill>
                    <a:prstClr val="black"/>
                  </a:solidFill>
                  <a:latin typeface="Cambria" panose="02040503050406030204" pitchFamily="18" charset="0"/>
                </a:rPr>
                <a:t>P)</a:t>
              </a:r>
            </a:p>
          </p:txBody>
        </p:sp>
        <p:sp>
          <p:nvSpPr>
            <p:cNvPr id="38" name="Text Box 16"/>
            <p:cNvSpPr txBox="1">
              <a:spLocks noChangeArrowheads="1"/>
            </p:cNvSpPr>
            <p:nvPr/>
          </p:nvSpPr>
          <p:spPr bwMode="auto">
            <a:xfrm>
              <a:off x="6769100" y="4741863"/>
              <a:ext cx="435880" cy="2849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defTabSz="1088639">
                <a:spcBef>
                  <a:spcPct val="0"/>
                </a:spcBef>
                <a:buNone/>
              </a:pPr>
              <a:r>
                <a:rPr lang="en-US" altLang="en-US" sz="900">
                  <a:solidFill>
                    <a:prstClr val="white"/>
                  </a:solidFill>
                  <a:latin typeface="Cambria" panose="02040503050406030204" pitchFamily="18" charset="0"/>
                  <a:cs typeface="Arial" panose="020B0604020202020204" pitchFamily="34" charset="0"/>
                </a:rPr>
                <a:t>•</a:t>
              </a:r>
              <a:r>
                <a:rPr lang="en-US" altLang="en-US" sz="900">
                  <a:solidFill>
                    <a:prstClr val="black"/>
                  </a:solidFill>
                  <a:latin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altLang="en-US" sz="900">
                  <a:solidFill>
                    <a:prstClr val="white"/>
                  </a:solidFill>
                  <a:latin typeface="Cambria" panose="02040503050406030204" pitchFamily="18" charset="0"/>
                  <a:cs typeface="Arial" panose="020B0604020202020204" pitchFamily="34" charset="0"/>
                </a:rPr>
                <a:t>I</a:t>
              </a:r>
            </a:p>
          </p:txBody>
        </p:sp>
        <p:sp>
          <p:nvSpPr>
            <p:cNvPr id="39" name="Line 17"/>
            <p:cNvSpPr>
              <a:spLocks noChangeShapeType="1"/>
            </p:cNvSpPr>
            <p:nvPr/>
          </p:nvSpPr>
          <p:spPr bwMode="auto">
            <a:xfrm flipH="1">
              <a:off x="6908800" y="4997450"/>
              <a:ext cx="0" cy="1033463"/>
            </a:xfrm>
            <a:prstGeom prst="line">
              <a:avLst/>
            </a:prstGeom>
            <a:noFill/>
            <a:ln w="38100">
              <a:solidFill>
                <a:srgbClr val="E2D7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088639"/>
              <a:endParaRPr lang="en-US" sz="215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0" name="Text Box 18"/>
            <p:cNvSpPr txBox="1">
              <a:spLocks noChangeArrowheads="1"/>
            </p:cNvSpPr>
            <p:nvPr/>
          </p:nvSpPr>
          <p:spPr bwMode="auto">
            <a:xfrm>
              <a:off x="6762750" y="5808664"/>
              <a:ext cx="496744" cy="2849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defTabSz="1088639">
                <a:spcBef>
                  <a:spcPct val="0"/>
                </a:spcBef>
                <a:buNone/>
              </a:pPr>
              <a:r>
                <a:rPr lang="en-US" altLang="en-US" sz="900">
                  <a:solidFill>
                    <a:prstClr val="white"/>
                  </a:solidFill>
                  <a:latin typeface="Cambria" panose="02040503050406030204" pitchFamily="18" charset="0"/>
                  <a:cs typeface="Arial" panose="020B0604020202020204" pitchFamily="34" charset="0"/>
                </a:rPr>
                <a:t>• H</a:t>
              </a:r>
            </a:p>
          </p:txBody>
        </p:sp>
        <p:sp>
          <p:nvSpPr>
            <p:cNvPr id="41" name="Text Box 19"/>
            <p:cNvSpPr txBox="1">
              <a:spLocks noChangeArrowheads="1"/>
            </p:cNvSpPr>
            <p:nvPr/>
          </p:nvSpPr>
          <p:spPr bwMode="auto">
            <a:xfrm>
              <a:off x="6799263" y="5075239"/>
              <a:ext cx="412471" cy="2849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defTabSz="1088639">
                <a:spcBef>
                  <a:spcPct val="0"/>
                </a:spcBef>
                <a:buNone/>
              </a:pPr>
              <a:r>
                <a:rPr lang="en-US" altLang="en-US" sz="900">
                  <a:solidFill>
                    <a:srgbClr val="FF0000"/>
                  </a:solidFill>
                  <a:latin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altLang="en-US" sz="900">
                  <a:solidFill>
                    <a:srgbClr val="0000FF"/>
                  </a:solidFill>
                  <a:latin typeface="Cambria" panose="02040503050406030204" pitchFamily="18" charset="0"/>
                  <a:cs typeface="Arial" panose="020B0604020202020204" pitchFamily="34" charset="0"/>
                </a:rPr>
                <a:t>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34352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3" dur="2000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3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/>
      <p:bldP spid="69" grpId="0" animBg="1"/>
      <p:bldP spid="70" grpId="0" animBg="1"/>
      <p:bldP spid="72" grpId="0"/>
      <p:bldP spid="56" grpId="0"/>
      <p:bldP spid="57" grpId="0"/>
      <p:bldP spid="58" grpId="0"/>
      <p:bldP spid="59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42"/>
          <p:cNvSpPr txBox="1">
            <a:spLocks noChangeArrowheads="1"/>
          </p:cNvSpPr>
          <p:nvPr/>
        </p:nvSpPr>
        <p:spPr bwMode="auto">
          <a:xfrm>
            <a:off x="1828800" y="6032500"/>
            <a:ext cx="3124200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639">
              <a:spcBef>
                <a:spcPct val="0"/>
              </a:spcBef>
              <a:buNone/>
            </a:pPr>
            <a:r>
              <a:rPr lang="en-US" altLang="en-US" sz="2000" b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defTabSz="1088639">
              <a:spcBef>
                <a:spcPct val="0"/>
              </a:spcBef>
              <a:buNone/>
            </a:pPr>
            <a:endParaRPr lang="en-US" altLang="en-US" sz="180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grpSp>
        <p:nvGrpSpPr>
          <p:cNvPr id="45" name="Group 26"/>
          <p:cNvGrpSpPr>
            <a:grpSpLocks/>
          </p:cNvGrpSpPr>
          <p:nvPr/>
        </p:nvGrpSpPr>
        <p:grpSpPr bwMode="auto">
          <a:xfrm>
            <a:off x="1708151" y="915460"/>
            <a:ext cx="6500813" cy="646331"/>
            <a:chOff x="7399781" y="6979751"/>
            <a:chExt cx="16688902" cy="1728377"/>
          </a:xfrm>
        </p:grpSpPr>
        <p:sp>
          <p:nvSpPr>
            <p:cNvPr id="17436" name="TextBox 27"/>
            <p:cNvSpPr txBox="1">
              <a:spLocks noChangeArrowheads="1"/>
            </p:cNvSpPr>
            <p:nvPr/>
          </p:nvSpPr>
          <p:spPr bwMode="auto">
            <a:xfrm>
              <a:off x="8771378" y="7026725"/>
              <a:ext cx="15317305" cy="9876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defTabSz="1088639">
                <a:spcBef>
                  <a:spcPct val="0"/>
                </a:spcBef>
                <a:buNone/>
              </a:pPr>
              <a:r>
                <a:rPr lang="en-US" altLang="en-US" sz="1800" b="1">
                  <a:solidFill>
                    <a:srgbClr val="135F82"/>
                  </a:solidFill>
                  <a:latin typeface="Tahoma" panose="020B0604030504040204" pitchFamily="34" charset="0"/>
                  <a:cs typeface="Tahoma" panose="020B0604030504040204" pitchFamily="34" charset="0"/>
                </a:rPr>
                <a:t>KHOẢNG CÁCH TỪ 1 ĐIỂM ĐẾN MỘT MẶT PHẲNG</a:t>
              </a:r>
            </a:p>
          </p:txBody>
        </p:sp>
        <p:grpSp>
          <p:nvGrpSpPr>
            <p:cNvPr id="17437" name="Group 27"/>
            <p:cNvGrpSpPr>
              <a:grpSpLocks/>
            </p:cNvGrpSpPr>
            <p:nvPr/>
          </p:nvGrpSpPr>
          <p:grpSpPr bwMode="auto">
            <a:xfrm>
              <a:off x="7399781" y="6979751"/>
              <a:ext cx="1373423" cy="1728377"/>
              <a:chOff x="7399780" y="6979752"/>
              <a:chExt cx="1373423" cy="1728377"/>
            </a:xfrm>
          </p:grpSpPr>
          <p:sp>
            <p:nvSpPr>
              <p:cNvPr id="50" name="Isosceles Triangle 44"/>
              <p:cNvSpPr/>
              <p:nvPr/>
            </p:nvSpPr>
            <p:spPr>
              <a:xfrm rot="16200000">
                <a:off x="7470252" y="7535530"/>
                <a:ext cx="144337" cy="163017"/>
              </a:xfrm>
              <a:custGeom>
                <a:avLst/>
                <a:gdLst>
                  <a:gd name="connsiteX0" fmla="*/ 0 w 293725"/>
                  <a:gd name="connsiteY0" fmla="*/ 164224 h 164224"/>
                  <a:gd name="connsiteX1" fmla="*/ 146863 w 293725"/>
                  <a:gd name="connsiteY1" fmla="*/ 0 h 164224"/>
                  <a:gd name="connsiteX2" fmla="*/ 293725 w 293725"/>
                  <a:gd name="connsiteY2" fmla="*/ 164224 h 164224"/>
                  <a:gd name="connsiteX3" fmla="*/ 0 w 293725"/>
                  <a:gd name="connsiteY3" fmla="*/ 164224 h 164224"/>
                  <a:gd name="connsiteX0" fmla="*/ 2363 w 296088"/>
                  <a:gd name="connsiteY0" fmla="*/ 164221 h 164221"/>
                  <a:gd name="connsiteX1" fmla="*/ 0 w 296088"/>
                  <a:gd name="connsiteY1" fmla="*/ 0 h 164221"/>
                  <a:gd name="connsiteX2" fmla="*/ 296088 w 296088"/>
                  <a:gd name="connsiteY2" fmla="*/ 164221 h 164221"/>
                  <a:gd name="connsiteX3" fmla="*/ 2363 w 296088"/>
                  <a:gd name="connsiteY3" fmla="*/ 164221 h 164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6088" h="164221">
                    <a:moveTo>
                      <a:pt x="2363" y="164221"/>
                    </a:moveTo>
                    <a:cubicBezTo>
                      <a:pt x="1575" y="109481"/>
                      <a:pt x="788" y="54740"/>
                      <a:pt x="0" y="0"/>
                    </a:cubicBezTo>
                    <a:lnTo>
                      <a:pt x="296088" y="164221"/>
                    </a:lnTo>
                    <a:lnTo>
                      <a:pt x="2363" y="164221"/>
                    </a:ln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88639">
                  <a:defRPr/>
                </a:pPr>
                <a:endParaRPr lang="en-US" sz="4300">
                  <a:solidFill>
                    <a:prstClr val="white"/>
                  </a:solidFill>
                  <a:latin typeface="Calibri"/>
                </a:endParaRPr>
              </a:p>
            </p:txBody>
          </p:sp>
          <p:grpSp>
            <p:nvGrpSpPr>
              <p:cNvPr id="17439" name="Group 29"/>
              <p:cNvGrpSpPr>
                <a:grpSpLocks/>
              </p:cNvGrpSpPr>
              <p:nvPr/>
            </p:nvGrpSpPr>
            <p:grpSpPr bwMode="auto">
              <a:xfrm>
                <a:off x="7399780" y="6979752"/>
                <a:ext cx="1373423" cy="1728377"/>
                <a:chOff x="7399780" y="6979752"/>
                <a:chExt cx="1373423" cy="1728377"/>
              </a:xfrm>
            </p:grpSpPr>
            <p:sp>
              <p:nvSpPr>
                <p:cNvPr id="52" name="Round Same Side Corner Rectangle 51"/>
                <p:cNvSpPr/>
                <p:nvPr/>
              </p:nvSpPr>
              <p:spPr>
                <a:xfrm rot="5400000">
                  <a:off x="7723528" y="6783867"/>
                  <a:ext cx="725927" cy="1373423"/>
                </a:xfrm>
                <a:prstGeom prst="round2SameRect">
                  <a:avLst/>
                </a:prstGeom>
                <a:solidFill>
                  <a:srgbClr val="145F82"/>
                </a:solidFill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088639">
                    <a:defRPr/>
                  </a:pPr>
                  <a:endParaRPr lang="en-US" sz="430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17441" name="TextBox 32"/>
                <p:cNvSpPr txBox="1">
                  <a:spLocks noChangeArrowheads="1"/>
                </p:cNvSpPr>
                <p:nvPr/>
              </p:nvSpPr>
              <p:spPr bwMode="auto">
                <a:xfrm>
                  <a:off x="7623930" y="6979752"/>
                  <a:ext cx="1098265" cy="172837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algn="ctr" defTabSz="1088639">
                    <a:spcBef>
                      <a:spcPct val="0"/>
                    </a:spcBef>
                    <a:buNone/>
                  </a:pPr>
                  <a:r>
                    <a:rPr lang="en-US" altLang="en-US" sz="1800" b="1" dirty="0">
                      <a:solidFill>
                        <a:prstClr val="white"/>
                      </a:solidFill>
                      <a:latin typeface="Tahoma" panose="020B0604030504040204" pitchFamily="34" charset="0"/>
                      <a:cs typeface="Tahoma" panose="020B0604030504040204" pitchFamily="34" charset="0"/>
                    </a:rPr>
                    <a:t>IV</a:t>
                  </a:r>
                </a:p>
              </p:txBody>
            </p:sp>
          </p:grpSp>
        </p:grpSp>
      </p:grpSp>
      <p:sp>
        <p:nvSpPr>
          <p:cNvPr id="17413" name="TextBox 53"/>
          <p:cNvSpPr txBox="1">
            <a:spLocks noChangeArrowheads="1"/>
          </p:cNvSpPr>
          <p:nvPr/>
        </p:nvSpPr>
        <p:spPr bwMode="auto">
          <a:xfrm>
            <a:off x="1860550" y="1331913"/>
            <a:ext cx="746283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639">
              <a:spcBef>
                <a:spcPct val="0"/>
              </a:spcBef>
              <a:buNone/>
            </a:pPr>
            <a:r>
              <a:rPr lang="en-US" altLang="en-US" sz="2000" b="1" dirty="0">
                <a:solidFill>
                  <a:srgbClr val="00B050"/>
                </a:solidFill>
                <a:latin typeface="Arial" panose="020B0604020202020204" pitchFamily="34" charset="0"/>
              </a:rPr>
              <a:t>2) </a:t>
            </a:r>
            <a:r>
              <a:rPr lang="en-US" altLang="en-US" sz="2000" b="1" dirty="0" err="1">
                <a:solidFill>
                  <a:srgbClr val="00B050"/>
                </a:solidFill>
                <a:latin typeface="Arial" panose="020B0604020202020204" pitchFamily="34" charset="0"/>
              </a:rPr>
              <a:t>Các</a:t>
            </a:r>
            <a:r>
              <a:rPr lang="en-US" altLang="en-US" sz="2000" b="1" dirty="0">
                <a:solidFill>
                  <a:srgbClr val="00B050"/>
                </a:solidFill>
                <a:latin typeface="Arial" panose="020B0604020202020204" pitchFamily="34" charset="0"/>
              </a:rPr>
              <a:t> </a:t>
            </a:r>
            <a:r>
              <a:rPr lang="en-US" altLang="en-US" sz="2000" b="1" dirty="0" err="1">
                <a:solidFill>
                  <a:srgbClr val="00B050"/>
                </a:solidFill>
                <a:latin typeface="Arial" panose="020B0604020202020204" pitchFamily="34" charset="0"/>
              </a:rPr>
              <a:t>ví</a:t>
            </a:r>
            <a:r>
              <a:rPr lang="en-US" altLang="en-US" sz="2000" b="1" dirty="0">
                <a:solidFill>
                  <a:srgbClr val="00B050"/>
                </a:solidFill>
                <a:latin typeface="Arial" panose="020B0604020202020204" pitchFamily="34" charset="0"/>
              </a:rPr>
              <a:t> </a:t>
            </a:r>
            <a:r>
              <a:rPr lang="en-US" altLang="en-US" sz="2000" b="1" dirty="0" err="1">
                <a:solidFill>
                  <a:srgbClr val="00B050"/>
                </a:solidFill>
                <a:latin typeface="Arial" panose="020B0604020202020204" pitchFamily="34" charset="0"/>
              </a:rPr>
              <a:t>dụ</a:t>
            </a:r>
            <a:r>
              <a:rPr lang="en-US" altLang="en-US" sz="2000" b="1" dirty="0">
                <a:solidFill>
                  <a:srgbClr val="00B050"/>
                </a:solidFill>
                <a:latin typeface="Arial" panose="020B0604020202020204" pitchFamily="34" charset="0"/>
              </a:rPr>
              <a:t> minh </a:t>
            </a:r>
            <a:r>
              <a:rPr lang="en-US" altLang="en-US" sz="2000" b="1" dirty="0" err="1">
                <a:solidFill>
                  <a:srgbClr val="00B050"/>
                </a:solidFill>
                <a:latin typeface="Arial" panose="020B0604020202020204" pitchFamily="34" charset="0"/>
              </a:rPr>
              <a:t>họa</a:t>
            </a:r>
            <a:r>
              <a:rPr lang="en-US" altLang="en-US" sz="2000" b="1" dirty="0">
                <a:solidFill>
                  <a:srgbClr val="00B050"/>
                </a:solidFill>
                <a:latin typeface="Arial" panose="020B0604020202020204" pitchFamily="34" charset="0"/>
              </a:rPr>
              <a:t>:</a:t>
            </a:r>
          </a:p>
        </p:txBody>
      </p:sp>
      <p:grpSp>
        <p:nvGrpSpPr>
          <p:cNvPr id="12" name="Group 11"/>
          <p:cNvGrpSpPr>
            <a:grpSpLocks/>
          </p:cNvGrpSpPr>
          <p:nvPr/>
        </p:nvGrpSpPr>
        <p:grpSpPr bwMode="auto">
          <a:xfrm>
            <a:off x="1257300" y="1814513"/>
            <a:ext cx="9715500" cy="1409700"/>
            <a:chOff x="1177637" y="2491133"/>
            <a:chExt cx="24706589" cy="2915828"/>
          </a:xfrm>
        </p:grpSpPr>
        <p:sp>
          <p:nvSpPr>
            <p:cNvPr id="13" name="Rounded Rectangle 12"/>
            <p:cNvSpPr/>
            <p:nvPr/>
          </p:nvSpPr>
          <p:spPr>
            <a:xfrm>
              <a:off x="1177637" y="2895014"/>
              <a:ext cx="24706589" cy="2511947"/>
            </a:xfrm>
            <a:prstGeom prst="roundRect">
              <a:avLst>
                <a:gd name="adj" fmla="val 4496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rgbClr val="9991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88639">
                <a:defRPr/>
              </a:pPr>
              <a:endParaRPr lang="en-US" sz="4300">
                <a:solidFill>
                  <a:prstClr val="white"/>
                </a:solidFill>
                <a:latin typeface="Calibri"/>
              </a:endParaRPr>
            </a:p>
          </p:txBody>
        </p:sp>
        <p:grpSp>
          <p:nvGrpSpPr>
            <p:cNvPr id="17427" name="Group 13"/>
            <p:cNvGrpSpPr>
              <a:grpSpLocks/>
            </p:cNvGrpSpPr>
            <p:nvPr/>
          </p:nvGrpSpPr>
          <p:grpSpPr bwMode="auto">
            <a:xfrm>
              <a:off x="1177638" y="2491133"/>
              <a:ext cx="3624548" cy="896324"/>
              <a:chOff x="1177638" y="2491133"/>
              <a:chExt cx="3624548" cy="896324"/>
            </a:xfrm>
          </p:grpSpPr>
          <p:sp>
            <p:nvSpPr>
              <p:cNvPr id="15" name="Freeform 20"/>
              <p:cNvSpPr>
                <a:spLocks/>
              </p:cNvSpPr>
              <p:nvPr/>
            </p:nvSpPr>
            <p:spPr bwMode="auto">
              <a:xfrm rot="16200000" flipV="1">
                <a:off x="2813108" y="1398378"/>
                <a:ext cx="767196" cy="3210961"/>
              </a:xfrm>
              <a:prstGeom prst="round1Rect">
                <a:avLst/>
              </a:prstGeom>
              <a:solidFill>
                <a:srgbClr val="999158"/>
              </a:solidFill>
              <a:ln w="57150">
                <a:solidFill>
                  <a:srgbClr val="999158"/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txBody>
              <a:bodyPr lIns="34281" tIns="17141" rIns="34281" bIns="17141"/>
              <a:lstStyle/>
              <a:p>
                <a:pPr defTabSz="1088639">
                  <a:defRPr/>
                </a:pPr>
                <a:endParaRPr lang="en-US" sz="43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2151338" y="2589641"/>
                <a:ext cx="2479297" cy="70026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defTabSz="1088639"/>
                <a:r>
                  <a:rPr lang="vi-VN" altLang="en-US" sz="1600" b="1" dirty="0">
                    <a:solidFill>
                      <a:prstClr val="white"/>
                    </a:solidFill>
                    <a:latin typeface="Tahoma" panose="020B0604030504040204" pitchFamily="34" charset="0"/>
                    <a:cs typeface="Tahoma" panose="020B0604030504040204" pitchFamily="34" charset="0"/>
                  </a:rPr>
                  <a:t>Ví dụ</a:t>
                </a:r>
                <a:r>
                  <a:rPr lang="en-US" altLang="en-US" sz="1600" b="1" dirty="0">
                    <a:solidFill>
                      <a:prstClr val="white"/>
                    </a:solidFill>
                    <a:latin typeface="Tahoma" panose="020B0604030504040204" pitchFamily="34" charset="0"/>
                    <a:cs typeface="Tahoma" panose="020B0604030504040204" pitchFamily="34" charset="0"/>
                  </a:rPr>
                  <a:t> 5</a:t>
                </a:r>
                <a:r>
                  <a:rPr lang="vi-VN" altLang="en-US" sz="1600" b="1" dirty="0">
                    <a:solidFill>
                      <a:prstClr val="white"/>
                    </a:solidFill>
                    <a:latin typeface="Tahoma" panose="020B0604030504040204" pitchFamily="34" charset="0"/>
                    <a:cs typeface="Tahoma" panose="020B0604030504040204" pitchFamily="34" charset="0"/>
                  </a:rPr>
                  <a:t>:</a:t>
                </a:r>
                <a:endParaRPr lang="en-US" altLang="en-US" sz="1300" i="1" dirty="0">
                  <a:solidFill>
                    <a:prstClr val="white"/>
                  </a:solidFill>
                  <a:latin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17" name="Round Diagonal Corner Rectangle 16"/>
              <p:cNvSpPr/>
              <p:nvPr/>
            </p:nvSpPr>
            <p:spPr>
              <a:xfrm flipV="1">
                <a:off x="1177638" y="2491133"/>
                <a:ext cx="912132" cy="888687"/>
              </a:xfrm>
              <a:prstGeom prst="round2DiagRect">
                <a:avLst/>
              </a:prstGeom>
              <a:solidFill>
                <a:schemeClr val="bg1"/>
              </a:solidFill>
              <a:ln w="63500">
                <a:solidFill>
                  <a:srgbClr val="999158"/>
                </a:solidFill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88639">
                  <a:defRPr/>
                </a:pPr>
                <a:endParaRPr lang="en-US" sz="4300">
                  <a:solidFill>
                    <a:prstClr val="white"/>
                  </a:solidFill>
                  <a:latin typeface="Calibri"/>
                </a:endParaRPr>
              </a:p>
            </p:txBody>
          </p:sp>
          <p:grpSp>
            <p:nvGrpSpPr>
              <p:cNvPr id="18" name="Group 2"/>
              <p:cNvGrpSpPr/>
              <p:nvPr/>
            </p:nvGrpSpPr>
            <p:grpSpPr>
              <a:xfrm>
                <a:off x="1305304" y="2598000"/>
                <a:ext cx="693827" cy="641071"/>
                <a:chOff x="7440266" y="3398551"/>
                <a:chExt cx="757238" cy="765175"/>
              </a:xfrm>
              <a:solidFill>
                <a:srgbClr val="999158"/>
              </a:solidFill>
            </p:grpSpPr>
            <p:sp>
              <p:nvSpPr>
                <p:cNvPr id="19" name="Freeform 15"/>
                <p:cNvSpPr>
                  <a:spLocks noEditPoints="1"/>
                </p:cNvSpPr>
                <p:nvPr/>
              </p:nvSpPr>
              <p:spPr bwMode="auto">
                <a:xfrm>
                  <a:off x="7440266" y="3436651"/>
                  <a:ext cx="344488" cy="344488"/>
                </a:xfrm>
                <a:custGeom>
                  <a:avLst/>
                  <a:gdLst/>
                  <a:ahLst/>
                  <a:cxnLst>
                    <a:cxn ang="0">
                      <a:pos x="33" y="184"/>
                    </a:cxn>
                    <a:cxn ang="0">
                      <a:pos x="181" y="184"/>
                    </a:cxn>
                    <a:cxn ang="0">
                      <a:pos x="181" y="33"/>
                    </a:cxn>
                    <a:cxn ang="0">
                      <a:pos x="33" y="33"/>
                    </a:cxn>
                    <a:cxn ang="0">
                      <a:pos x="33" y="184"/>
                    </a:cxn>
                    <a:cxn ang="0">
                      <a:pos x="217" y="217"/>
                    </a:cxn>
                    <a:cxn ang="0">
                      <a:pos x="0" y="217"/>
                    </a:cxn>
                    <a:cxn ang="0">
                      <a:pos x="0" y="0"/>
                    </a:cxn>
                    <a:cxn ang="0">
                      <a:pos x="217" y="0"/>
                    </a:cxn>
                    <a:cxn ang="0">
                      <a:pos x="217" y="217"/>
                    </a:cxn>
                  </a:cxnLst>
                  <a:rect l="0" t="0" r="r" b="b"/>
                  <a:pathLst>
                    <a:path w="217" h="217">
                      <a:moveTo>
                        <a:pt x="33" y="184"/>
                      </a:moveTo>
                      <a:lnTo>
                        <a:pt x="181" y="184"/>
                      </a:lnTo>
                      <a:lnTo>
                        <a:pt x="181" y="33"/>
                      </a:lnTo>
                      <a:lnTo>
                        <a:pt x="33" y="33"/>
                      </a:lnTo>
                      <a:lnTo>
                        <a:pt x="33" y="184"/>
                      </a:lnTo>
                      <a:close/>
                      <a:moveTo>
                        <a:pt x="217" y="217"/>
                      </a:moveTo>
                      <a:lnTo>
                        <a:pt x="0" y="217"/>
                      </a:lnTo>
                      <a:lnTo>
                        <a:pt x="0" y="0"/>
                      </a:lnTo>
                      <a:lnTo>
                        <a:pt x="217" y="0"/>
                      </a:lnTo>
                      <a:lnTo>
                        <a:pt x="217" y="21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lIns="34281" tIns="17141" rIns="34281" bIns="17141"/>
                <a:lstStyle/>
                <a:p>
                  <a:pPr defTabSz="1088639">
                    <a:defRPr/>
                  </a:pPr>
                  <a:endParaRPr lang="en-US" sz="430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20" name="Freeform 16"/>
                <p:cNvSpPr>
                  <a:spLocks noEditPoints="1"/>
                </p:cNvSpPr>
                <p:nvPr/>
              </p:nvSpPr>
              <p:spPr bwMode="auto">
                <a:xfrm>
                  <a:off x="7440266" y="3814476"/>
                  <a:ext cx="344488" cy="349250"/>
                </a:xfrm>
                <a:custGeom>
                  <a:avLst/>
                  <a:gdLst/>
                  <a:ahLst/>
                  <a:cxnLst>
                    <a:cxn ang="0">
                      <a:pos x="33" y="185"/>
                    </a:cxn>
                    <a:cxn ang="0">
                      <a:pos x="181" y="185"/>
                    </a:cxn>
                    <a:cxn ang="0">
                      <a:pos x="181" y="36"/>
                    </a:cxn>
                    <a:cxn ang="0">
                      <a:pos x="33" y="36"/>
                    </a:cxn>
                    <a:cxn ang="0">
                      <a:pos x="33" y="185"/>
                    </a:cxn>
                    <a:cxn ang="0">
                      <a:pos x="217" y="220"/>
                    </a:cxn>
                    <a:cxn ang="0">
                      <a:pos x="0" y="220"/>
                    </a:cxn>
                    <a:cxn ang="0">
                      <a:pos x="0" y="0"/>
                    </a:cxn>
                    <a:cxn ang="0">
                      <a:pos x="217" y="0"/>
                    </a:cxn>
                    <a:cxn ang="0">
                      <a:pos x="217" y="220"/>
                    </a:cxn>
                  </a:cxnLst>
                  <a:rect l="0" t="0" r="r" b="b"/>
                  <a:pathLst>
                    <a:path w="217" h="220">
                      <a:moveTo>
                        <a:pt x="33" y="185"/>
                      </a:moveTo>
                      <a:lnTo>
                        <a:pt x="181" y="185"/>
                      </a:lnTo>
                      <a:lnTo>
                        <a:pt x="181" y="36"/>
                      </a:lnTo>
                      <a:lnTo>
                        <a:pt x="33" y="36"/>
                      </a:lnTo>
                      <a:lnTo>
                        <a:pt x="33" y="185"/>
                      </a:lnTo>
                      <a:close/>
                      <a:moveTo>
                        <a:pt x="217" y="220"/>
                      </a:moveTo>
                      <a:lnTo>
                        <a:pt x="0" y="220"/>
                      </a:lnTo>
                      <a:lnTo>
                        <a:pt x="0" y="0"/>
                      </a:lnTo>
                      <a:lnTo>
                        <a:pt x="217" y="0"/>
                      </a:lnTo>
                      <a:lnTo>
                        <a:pt x="217" y="22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lIns="34281" tIns="17141" rIns="34281" bIns="17141"/>
                <a:lstStyle/>
                <a:p>
                  <a:pPr defTabSz="1088639">
                    <a:defRPr/>
                  </a:pPr>
                  <a:endParaRPr lang="en-US" sz="430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21" name="Freeform 17"/>
                <p:cNvSpPr>
                  <a:spLocks/>
                </p:cNvSpPr>
                <p:nvPr/>
              </p:nvSpPr>
              <p:spPr bwMode="auto">
                <a:xfrm>
                  <a:off x="7506941" y="3398551"/>
                  <a:ext cx="341313" cy="288925"/>
                </a:xfrm>
                <a:custGeom>
                  <a:avLst/>
                  <a:gdLst/>
                  <a:ahLst/>
                  <a:cxnLst>
                    <a:cxn ang="0">
                      <a:pos x="76" y="182"/>
                    </a:cxn>
                    <a:cxn ang="0">
                      <a:pos x="0" y="114"/>
                    </a:cxn>
                    <a:cxn ang="0">
                      <a:pos x="24" y="88"/>
                    </a:cxn>
                    <a:cxn ang="0">
                      <a:pos x="73" y="132"/>
                    </a:cxn>
                    <a:cxn ang="0">
                      <a:pos x="187" y="0"/>
                    </a:cxn>
                    <a:cxn ang="0">
                      <a:pos x="215" y="24"/>
                    </a:cxn>
                    <a:cxn ang="0">
                      <a:pos x="76" y="182"/>
                    </a:cxn>
                  </a:cxnLst>
                  <a:rect l="0" t="0" r="r" b="b"/>
                  <a:pathLst>
                    <a:path w="215" h="182">
                      <a:moveTo>
                        <a:pt x="76" y="182"/>
                      </a:moveTo>
                      <a:lnTo>
                        <a:pt x="0" y="114"/>
                      </a:lnTo>
                      <a:lnTo>
                        <a:pt x="24" y="88"/>
                      </a:lnTo>
                      <a:lnTo>
                        <a:pt x="73" y="132"/>
                      </a:lnTo>
                      <a:lnTo>
                        <a:pt x="187" y="0"/>
                      </a:lnTo>
                      <a:lnTo>
                        <a:pt x="215" y="24"/>
                      </a:lnTo>
                      <a:lnTo>
                        <a:pt x="76" y="1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lIns="34281" tIns="17141" rIns="34281" bIns="17141"/>
                <a:lstStyle/>
                <a:p>
                  <a:pPr defTabSz="1088639">
                    <a:defRPr/>
                  </a:pPr>
                  <a:endParaRPr lang="en-US" sz="430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22" name="Rectangle 18"/>
                <p:cNvSpPr>
                  <a:spLocks noChangeArrowheads="1"/>
                </p:cNvSpPr>
                <p:nvPr/>
              </p:nvSpPr>
              <p:spPr bwMode="auto">
                <a:xfrm>
                  <a:off x="7840316" y="4100226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lIns="34281" tIns="17141" rIns="34281" bIns="17141"/>
                <a:lstStyle/>
                <a:p>
                  <a:pPr defTabSz="1088639">
                    <a:defRPr/>
                  </a:pPr>
                  <a:endParaRPr lang="en-US" sz="430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23" name="Rectangle 19"/>
                <p:cNvSpPr>
                  <a:spLocks noChangeArrowheads="1"/>
                </p:cNvSpPr>
                <p:nvPr/>
              </p:nvSpPr>
              <p:spPr bwMode="auto">
                <a:xfrm>
                  <a:off x="7840316" y="3717639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lIns="34281" tIns="17141" rIns="34281" bIns="17141"/>
                <a:lstStyle/>
                <a:p>
                  <a:pPr defTabSz="1088639">
                    <a:defRPr/>
                  </a:pPr>
                  <a:endParaRPr lang="en-US" sz="430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24" name="Rectangle 20"/>
                <p:cNvSpPr>
                  <a:spLocks noChangeArrowheads="1"/>
                </p:cNvSpPr>
                <p:nvPr/>
              </p:nvSpPr>
              <p:spPr bwMode="auto">
                <a:xfrm>
                  <a:off x="7840316" y="3973226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lIns="34281" tIns="17141" rIns="34281" bIns="17141"/>
                <a:lstStyle/>
                <a:p>
                  <a:pPr defTabSz="1088639">
                    <a:defRPr/>
                  </a:pPr>
                  <a:endParaRPr lang="en-US" sz="430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25" name="Rectangle 21"/>
                <p:cNvSpPr>
                  <a:spLocks noChangeArrowheads="1"/>
                </p:cNvSpPr>
                <p:nvPr/>
              </p:nvSpPr>
              <p:spPr bwMode="auto">
                <a:xfrm>
                  <a:off x="7840316" y="3590639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lIns="34281" tIns="17141" rIns="34281" bIns="17141"/>
                <a:lstStyle/>
                <a:p>
                  <a:pPr defTabSz="1088639">
                    <a:defRPr/>
                  </a:pPr>
                  <a:endParaRPr lang="en-US" sz="430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</p:grpSp>
        </p:grpSp>
      </p:grpSp>
      <p:sp>
        <p:nvSpPr>
          <p:cNvPr id="69" name="Rounded Rectangle 68"/>
          <p:cNvSpPr/>
          <p:nvPr/>
        </p:nvSpPr>
        <p:spPr>
          <a:xfrm>
            <a:off x="1305173" y="3152143"/>
            <a:ext cx="9715500" cy="3133403"/>
          </a:xfrm>
          <a:prstGeom prst="roundRect">
            <a:avLst>
              <a:gd name="adj" fmla="val 3132"/>
            </a:avLst>
          </a:prstGeom>
          <a:solidFill>
            <a:schemeClr val="accent5">
              <a:lumMod val="20000"/>
              <a:lumOff val="80000"/>
            </a:schemeClr>
          </a:solidFill>
          <a:ln w="57150">
            <a:solidFill>
              <a:srgbClr val="0999C8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88639">
              <a:defRPr/>
            </a:pPr>
            <a:endParaRPr lang="en-US" sz="430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70" name="Freeform 20"/>
          <p:cNvSpPr>
            <a:spLocks/>
          </p:cNvSpPr>
          <p:nvPr/>
        </p:nvSpPr>
        <p:spPr bwMode="auto">
          <a:xfrm rot="16200000" flipV="1">
            <a:off x="2121873" y="2867682"/>
            <a:ext cx="405975" cy="1087369"/>
          </a:xfrm>
          <a:prstGeom prst="round1Rect">
            <a:avLst/>
          </a:prstGeom>
          <a:solidFill>
            <a:schemeClr val="bg1"/>
          </a:solidFill>
          <a:ln w="57150">
            <a:solidFill>
              <a:srgbClr val="0999C8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lIns="34281" tIns="17141" rIns="34281" bIns="17141"/>
          <a:lstStyle/>
          <a:p>
            <a:pPr defTabSz="1088639">
              <a:defRPr/>
            </a:pPr>
            <a:endParaRPr lang="en-US" sz="43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7421" name="Freeform 15"/>
          <p:cNvSpPr>
            <a:spLocks noEditPoints="1"/>
          </p:cNvSpPr>
          <p:nvPr/>
        </p:nvSpPr>
        <p:spPr bwMode="auto">
          <a:xfrm>
            <a:off x="1781176" y="3198814"/>
            <a:ext cx="187325" cy="206375"/>
          </a:xfrm>
          <a:custGeom>
            <a:avLst/>
            <a:gdLst>
              <a:gd name="T0" fmla="*/ 174638 w 145"/>
              <a:gd name="T1" fmla="*/ 75613 h 197"/>
              <a:gd name="T2" fmla="*/ 93140 w 145"/>
              <a:gd name="T3" fmla="*/ 141775 h 197"/>
              <a:gd name="T4" fmla="*/ 11643 w 145"/>
              <a:gd name="T5" fmla="*/ 75613 h 197"/>
              <a:gd name="T6" fmla="*/ 93140 w 145"/>
              <a:gd name="T7" fmla="*/ 9452 h 197"/>
              <a:gd name="T8" fmla="*/ 148766 w 145"/>
              <a:gd name="T9" fmla="*/ 27305 h 197"/>
              <a:gd name="T10" fmla="*/ 77617 w 145"/>
              <a:gd name="T11" fmla="*/ 86115 h 197"/>
              <a:gd name="T12" fmla="*/ 38808 w 145"/>
              <a:gd name="T13" fmla="*/ 63011 h 197"/>
              <a:gd name="T14" fmla="*/ 25872 w 145"/>
              <a:gd name="T15" fmla="*/ 71412 h 197"/>
              <a:gd name="T16" fmla="*/ 78910 w 145"/>
              <a:gd name="T17" fmla="*/ 132323 h 197"/>
              <a:gd name="T18" fmla="*/ 159114 w 145"/>
              <a:gd name="T19" fmla="*/ 36756 h 197"/>
              <a:gd name="T20" fmla="*/ 174638 w 145"/>
              <a:gd name="T21" fmla="*/ 75613 h 197"/>
              <a:gd name="T22" fmla="*/ 187574 w 145"/>
              <a:gd name="T23" fmla="*/ 12602 h 197"/>
              <a:gd name="T24" fmla="*/ 174638 w 145"/>
              <a:gd name="T25" fmla="*/ 12602 h 197"/>
              <a:gd name="T26" fmla="*/ 159114 w 145"/>
              <a:gd name="T27" fmla="*/ 22054 h 197"/>
              <a:gd name="T28" fmla="*/ 93140 w 145"/>
              <a:gd name="T29" fmla="*/ 0 h 197"/>
              <a:gd name="T30" fmla="*/ 0 w 145"/>
              <a:gd name="T31" fmla="*/ 75613 h 197"/>
              <a:gd name="T32" fmla="*/ 38808 w 145"/>
              <a:gd name="T33" fmla="*/ 137574 h 197"/>
              <a:gd name="T34" fmla="*/ 9055 w 145"/>
              <a:gd name="T35" fmla="*/ 183782 h 197"/>
              <a:gd name="T36" fmla="*/ 16817 w 145"/>
              <a:gd name="T37" fmla="*/ 202685 h 197"/>
              <a:gd name="T38" fmla="*/ 41396 w 145"/>
              <a:gd name="T39" fmla="*/ 196384 h 197"/>
              <a:gd name="T40" fmla="*/ 65974 w 145"/>
              <a:gd name="T41" fmla="*/ 148076 h 197"/>
              <a:gd name="T42" fmla="*/ 65974 w 145"/>
              <a:gd name="T43" fmla="*/ 148076 h 197"/>
              <a:gd name="T44" fmla="*/ 93140 w 145"/>
              <a:gd name="T45" fmla="*/ 152276 h 197"/>
              <a:gd name="T46" fmla="*/ 187574 w 145"/>
              <a:gd name="T47" fmla="*/ 75613 h 197"/>
              <a:gd name="T48" fmla="*/ 166876 w 145"/>
              <a:gd name="T49" fmla="*/ 29405 h 197"/>
              <a:gd name="T50" fmla="*/ 187574 w 145"/>
              <a:gd name="T51" fmla="*/ 12602 h 197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145" h="197">
                <a:moveTo>
                  <a:pt x="135" y="72"/>
                </a:moveTo>
                <a:cubicBezTo>
                  <a:pt x="135" y="107"/>
                  <a:pt x="107" y="135"/>
                  <a:pt x="72" y="135"/>
                </a:cubicBezTo>
                <a:cubicBezTo>
                  <a:pt x="37" y="135"/>
                  <a:pt x="9" y="107"/>
                  <a:pt x="9" y="72"/>
                </a:cubicBezTo>
                <a:cubicBezTo>
                  <a:pt x="9" y="37"/>
                  <a:pt x="37" y="9"/>
                  <a:pt x="72" y="9"/>
                </a:cubicBezTo>
                <a:cubicBezTo>
                  <a:pt x="89" y="9"/>
                  <a:pt x="104" y="15"/>
                  <a:pt x="115" y="26"/>
                </a:cubicBezTo>
                <a:cubicBezTo>
                  <a:pt x="101" y="38"/>
                  <a:pt x="80" y="57"/>
                  <a:pt x="60" y="82"/>
                </a:cubicBezTo>
                <a:cubicBezTo>
                  <a:pt x="50" y="74"/>
                  <a:pt x="40" y="67"/>
                  <a:pt x="30" y="60"/>
                </a:cubicBezTo>
                <a:cubicBezTo>
                  <a:pt x="26" y="63"/>
                  <a:pt x="24" y="65"/>
                  <a:pt x="20" y="68"/>
                </a:cubicBezTo>
                <a:cubicBezTo>
                  <a:pt x="34" y="88"/>
                  <a:pt x="47" y="107"/>
                  <a:pt x="61" y="126"/>
                </a:cubicBezTo>
                <a:cubicBezTo>
                  <a:pt x="80" y="95"/>
                  <a:pt x="99" y="63"/>
                  <a:pt x="123" y="35"/>
                </a:cubicBezTo>
                <a:cubicBezTo>
                  <a:pt x="130" y="45"/>
                  <a:pt x="135" y="58"/>
                  <a:pt x="135" y="72"/>
                </a:cubicBezTo>
                <a:close/>
                <a:moveTo>
                  <a:pt x="145" y="12"/>
                </a:moveTo>
                <a:cubicBezTo>
                  <a:pt x="141" y="12"/>
                  <a:pt x="138" y="12"/>
                  <a:pt x="135" y="12"/>
                </a:cubicBezTo>
                <a:cubicBezTo>
                  <a:pt x="135" y="12"/>
                  <a:pt x="130" y="15"/>
                  <a:pt x="123" y="21"/>
                </a:cubicBezTo>
                <a:cubicBezTo>
                  <a:pt x="110" y="8"/>
                  <a:pt x="92" y="0"/>
                  <a:pt x="72" y="0"/>
                </a:cubicBezTo>
                <a:cubicBezTo>
                  <a:pt x="32" y="0"/>
                  <a:pt x="0" y="32"/>
                  <a:pt x="0" y="72"/>
                </a:cubicBezTo>
                <a:cubicBezTo>
                  <a:pt x="0" y="97"/>
                  <a:pt x="11" y="118"/>
                  <a:pt x="30" y="131"/>
                </a:cubicBezTo>
                <a:cubicBezTo>
                  <a:pt x="7" y="175"/>
                  <a:pt x="7" y="175"/>
                  <a:pt x="7" y="175"/>
                </a:cubicBezTo>
                <a:cubicBezTo>
                  <a:pt x="3" y="182"/>
                  <a:pt x="6" y="190"/>
                  <a:pt x="13" y="193"/>
                </a:cubicBezTo>
                <a:cubicBezTo>
                  <a:pt x="20" y="197"/>
                  <a:pt x="28" y="194"/>
                  <a:pt x="32" y="187"/>
                </a:cubicBezTo>
                <a:cubicBezTo>
                  <a:pt x="51" y="141"/>
                  <a:pt x="51" y="141"/>
                  <a:pt x="51" y="141"/>
                </a:cubicBezTo>
                <a:cubicBezTo>
                  <a:pt x="51" y="141"/>
                  <a:pt x="51" y="141"/>
                  <a:pt x="51" y="141"/>
                </a:cubicBezTo>
                <a:cubicBezTo>
                  <a:pt x="58" y="143"/>
                  <a:pt x="65" y="145"/>
                  <a:pt x="72" y="145"/>
                </a:cubicBezTo>
                <a:cubicBezTo>
                  <a:pt x="112" y="145"/>
                  <a:pt x="145" y="112"/>
                  <a:pt x="145" y="72"/>
                </a:cubicBezTo>
                <a:cubicBezTo>
                  <a:pt x="145" y="55"/>
                  <a:pt x="138" y="40"/>
                  <a:pt x="129" y="28"/>
                </a:cubicBezTo>
                <a:cubicBezTo>
                  <a:pt x="134" y="22"/>
                  <a:pt x="139" y="17"/>
                  <a:pt x="145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34281" tIns="17141" rIns="34281" bIns="17141"/>
          <a:lstStyle/>
          <a:p>
            <a:pPr defTabSz="1088639"/>
            <a:endParaRPr lang="en-US" sz="43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1903413" y="3313113"/>
            <a:ext cx="1123950" cy="338554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1088639"/>
            <a:r>
              <a:rPr lang="vi-VN" altLang="en-US" sz="1600" b="1" dirty="0">
                <a:solidFill>
                  <a:srgbClr val="0999C8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Bài giải</a:t>
            </a:r>
            <a:endParaRPr lang="en-US" altLang="en-US" sz="1600" b="1" dirty="0">
              <a:solidFill>
                <a:srgbClr val="0999C8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9" name="Text Box 4"/>
          <p:cNvSpPr txBox="1">
            <a:spLocks noChangeArrowheads="1"/>
          </p:cNvSpPr>
          <p:nvPr/>
        </p:nvSpPr>
        <p:spPr bwMode="auto">
          <a:xfrm>
            <a:off x="2771012" y="2070885"/>
            <a:ext cx="8249661" cy="87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639">
              <a:lnSpc>
                <a:spcPct val="150000"/>
              </a:lnSpc>
              <a:spcBef>
                <a:spcPct val="50000"/>
              </a:spcBef>
              <a:buNone/>
            </a:pPr>
            <a:r>
              <a:rPr lang="en-US" altLang="en-US" sz="1800" dirty="0" err="1">
                <a:solidFill>
                  <a:prstClr val="black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Viết</a:t>
            </a:r>
            <a:r>
              <a:rPr lang="en-US" altLang="en-US" sz="1800" dirty="0">
                <a:solidFill>
                  <a:prstClr val="black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prstClr val="black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phương</a:t>
            </a:r>
            <a:r>
              <a:rPr lang="en-US" altLang="en-US" sz="1800" dirty="0">
                <a:solidFill>
                  <a:prstClr val="black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prstClr val="black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trình</a:t>
            </a:r>
            <a:r>
              <a:rPr lang="en-US" altLang="en-US" sz="1800" dirty="0">
                <a:solidFill>
                  <a:prstClr val="black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prstClr val="black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mặt</a:t>
            </a:r>
            <a:r>
              <a:rPr lang="en-US" altLang="en-US" sz="1800" dirty="0">
                <a:solidFill>
                  <a:prstClr val="black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prstClr val="black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phẳng</a:t>
            </a:r>
            <a:r>
              <a:rPr lang="en-US" altLang="en-US" sz="1800" dirty="0">
                <a:solidFill>
                  <a:prstClr val="black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 (Q) song </a:t>
            </a:r>
            <a:r>
              <a:rPr lang="en-US" altLang="en-US" sz="1800" dirty="0" err="1">
                <a:solidFill>
                  <a:prstClr val="black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song</a:t>
            </a:r>
            <a:r>
              <a:rPr lang="en-US" altLang="en-US" sz="1800" dirty="0">
                <a:solidFill>
                  <a:prstClr val="black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prstClr val="black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với</a:t>
            </a:r>
            <a:r>
              <a:rPr lang="en-US" altLang="en-US" sz="1800" dirty="0">
                <a:solidFill>
                  <a:prstClr val="black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prstClr val="black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mặt</a:t>
            </a:r>
            <a:r>
              <a:rPr lang="en-US" altLang="en-US" sz="1800" dirty="0">
                <a:solidFill>
                  <a:prstClr val="black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prstClr val="black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phẳng</a:t>
            </a:r>
            <a:r>
              <a:rPr lang="en-US" altLang="en-US" sz="1800" dirty="0">
                <a:solidFill>
                  <a:prstClr val="black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 (P): 2x + 2y – z + 17 = 0 </a:t>
            </a:r>
            <a:r>
              <a:rPr lang="en-US" altLang="en-US" sz="1800" dirty="0" err="1">
                <a:solidFill>
                  <a:prstClr val="black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và</a:t>
            </a:r>
            <a:r>
              <a:rPr lang="en-US" altLang="en-US" sz="1800" dirty="0">
                <a:solidFill>
                  <a:prstClr val="black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prstClr val="black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khoảng</a:t>
            </a:r>
            <a:r>
              <a:rPr lang="en-US" altLang="en-US" sz="1800" dirty="0">
                <a:solidFill>
                  <a:prstClr val="black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prstClr val="black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cách</a:t>
            </a:r>
            <a:r>
              <a:rPr lang="en-US" altLang="en-US" sz="1800" dirty="0">
                <a:solidFill>
                  <a:prstClr val="black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prstClr val="black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từ</a:t>
            </a:r>
            <a:r>
              <a:rPr lang="en-US" altLang="en-US" sz="1800" dirty="0">
                <a:solidFill>
                  <a:prstClr val="black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prstClr val="black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điểm</a:t>
            </a:r>
            <a:r>
              <a:rPr lang="en-US" altLang="en-US" sz="1800" dirty="0">
                <a:solidFill>
                  <a:prstClr val="black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 M(1;-2;3) </a:t>
            </a:r>
            <a:r>
              <a:rPr lang="en-US" altLang="en-US" sz="1800" dirty="0" err="1">
                <a:solidFill>
                  <a:prstClr val="black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đến</a:t>
            </a:r>
            <a:r>
              <a:rPr lang="en-US" altLang="en-US" sz="1800" dirty="0">
                <a:solidFill>
                  <a:prstClr val="black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prstClr val="black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mặt</a:t>
            </a:r>
            <a:r>
              <a:rPr lang="en-US" altLang="en-US" sz="1800" dirty="0">
                <a:solidFill>
                  <a:prstClr val="black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altLang="en-US" sz="1800" dirty="0" err="1">
                <a:solidFill>
                  <a:prstClr val="black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phẳng</a:t>
            </a:r>
            <a:r>
              <a:rPr lang="en-US" altLang="en-US" sz="1800" dirty="0">
                <a:solidFill>
                  <a:prstClr val="black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 (Q) </a:t>
            </a:r>
            <a:r>
              <a:rPr lang="en-US" altLang="en-US" sz="1800" dirty="0" err="1">
                <a:solidFill>
                  <a:prstClr val="black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bằng</a:t>
            </a:r>
            <a:r>
              <a:rPr lang="en-US" altLang="en-US" sz="1800" dirty="0">
                <a:solidFill>
                  <a:prstClr val="black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 4.</a:t>
            </a:r>
          </a:p>
        </p:txBody>
      </p:sp>
      <p:sp>
        <p:nvSpPr>
          <p:cNvPr id="30" name="TextBox 7"/>
          <p:cNvSpPr txBox="1">
            <a:spLocks noChangeArrowheads="1"/>
          </p:cNvSpPr>
          <p:nvPr/>
        </p:nvSpPr>
        <p:spPr bwMode="auto">
          <a:xfrm>
            <a:off x="3238500" y="3426728"/>
            <a:ext cx="331050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639">
              <a:spcBef>
                <a:spcPct val="0"/>
              </a:spcBef>
              <a:buNone/>
            </a:pPr>
            <a:r>
              <a:rPr lang="en-US" altLang="en-US" sz="1800" dirty="0" err="1">
                <a:solidFill>
                  <a:prstClr val="black"/>
                </a:solidFill>
                <a:latin typeface="Cambria" panose="02040503050406030204" pitchFamily="18" charset="0"/>
              </a:rPr>
              <a:t>Vì</a:t>
            </a:r>
            <a:r>
              <a:rPr lang="en-US" altLang="en-US" sz="1800" dirty="0">
                <a:solidFill>
                  <a:prstClr val="black"/>
                </a:solidFill>
                <a:latin typeface="Cambria" panose="02040503050406030204" pitchFamily="18" charset="0"/>
              </a:rPr>
              <a:t> (Q) // (P): </a:t>
            </a:r>
            <a:r>
              <a:rPr lang="en-US" altLang="en-US" sz="1800" dirty="0">
                <a:solidFill>
                  <a:srgbClr val="FF0000"/>
                </a:solidFill>
                <a:latin typeface="Cambria" panose="02040503050406030204" pitchFamily="18" charset="0"/>
              </a:rPr>
              <a:t>2</a:t>
            </a:r>
            <a:r>
              <a:rPr lang="en-US" altLang="en-US" sz="1800" dirty="0">
                <a:solidFill>
                  <a:prstClr val="black"/>
                </a:solidFill>
                <a:latin typeface="Cambria" panose="02040503050406030204" pitchFamily="18" charset="0"/>
              </a:rPr>
              <a:t>x + </a:t>
            </a:r>
            <a:r>
              <a:rPr lang="en-US" altLang="en-US" sz="1800" dirty="0">
                <a:solidFill>
                  <a:srgbClr val="0070C0"/>
                </a:solidFill>
                <a:latin typeface="Cambria" panose="02040503050406030204" pitchFamily="18" charset="0"/>
              </a:rPr>
              <a:t>2</a:t>
            </a:r>
            <a:r>
              <a:rPr lang="en-US" altLang="en-US" sz="1800" dirty="0">
                <a:solidFill>
                  <a:prstClr val="black"/>
                </a:solidFill>
                <a:latin typeface="Cambria" panose="02040503050406030204" pitchFamily="18" charset="0"/>
              </a:rPr>
              <a:t>y – z + 17 = 0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/>
              <p:cNvSpPr txBox="1">
                <a:spLocks noChangeArrowheads="1"/>
              </p:cNvSpPr>
              <p:nvPr/>
            </p:nvSpPr>
            <p:spPr bwMode="auto">
              <a:xfrm>
                <a:off x="6208090" y="3424207"/>
                <a:ext cx="3351367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defTabSz="1088639">
                  <a:spcBef>
                    <a:spcPct val="0"/>
                  </a:spcBef>
                  <a:buNone/>
                </a:pPr>
                <a:r>
                  <a:rPr lang="en-US" altLang="en-US" sz="1800" dirty="0">
                    <a:solidFill>
                      <a:prstClr val="black"/>
                    </a:solidFill>
                    <a:latin typeface="Cambria" panose="02040503050406030204" pitchFamily="18" charset="0"/>
                  </a:rPr>
                  <a:t>        </a:t>
                </a:r>
                <a14:m>
                  <m:oMath xmlns:m="http://schemas.openxmlformats.org/officeDocument/2006/math">
                    <m:r>
                      <a:rPr lang="en-US" altLang="en-US" sz="1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altLang="en-US" sz="1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ê</m:t>
                    </m:r>
                    <m:r>
                      <a:rPr lang="en-US" altLang="en-US" sz="1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n-US" altLang="en-US" sz="1800" dirty="0">
                    <a:solidFill>
                      <a:prstClr val="black"/>
                    </a:solidFill>
                    <a:latin typeface="Cambria" panose="02040503050406030204" pitchFamily="18" charset="0"/>
                  </a:rPr>
                  <a:t>  (Q) : </a:t>
                </a:r>
                <a:r>
                  <a:rPr lang="en-US" altLang="en-US" sz="1800" dirty="0">
                    <a:solidFill>
                      <a:srgbClr val="FF0000"/>
                    </a:solidFill>
                    <a:latin typeface="Cambria" panose="02040503050406030204" pitchFamily="18" charset="0"/>
                  </a:rPr>
                  <a:t>2</a:t>
                </a:r>
                <a:r>
                  <a:rPr lang="en-US" altLang="en-US" sz="1800" dirty="0">
                    <a:solidFill>
                      <a:prstClr val="black"/>
                    </a:solidFill>
                    <a:latin typeface="Cambria" panose="02040503050406030204" pitchFamily="18" charset="0"/>
                  </a:rPr>
                  <a:t>x + </a:t>
                </a:r>
                <a:r>
                  <a:rPr lang="en-US" altLang="en-US" sz="1800" dirty="0">
                    <a:solidFill>
                      <a:srgbClr val="0070C0"/>
                    </a:solidFill>
                    <a:latin typeface="Cambria" panose="02040503050406030204" pitchFamily="18" charset="0"/>
                  </a:rPr>
                  <a:t>2</a:t>
                </a:r>
                <a:r>
                  <a:rPr lang="en-US" altLang="en-US" sz="1800" dirty="0">
                    <a:solidFill>
                      <a:prstClr val="black"/>
                    </a:solidFill>
                    <a:latin typeface="Cambria" panose="02040503050406030204" pitchFamily="18" charset="0"/>
                  </a:rPr>
                  <a:t>y – z + D = 0</a:t>
                </a:r>
              </a:p>
            </p:txBody>
          </p:sp>
        </mc:Choice>
        <mc:Fallback xmlns="">
          <p:sp>
            <p:nvSpPr>
              <p:cNvPr id="31" name="TextBox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208090" y="3424207"/>
                <a:ext cx="3351367" cy="369332"/>
              </a:xfrm>
              <a:prstGeom prst="rect">
                <a:avLst/>
              </a:prstGeom>
              <a:blipFill>
                <a:blip r:embed="rId2"/>
                <a:stretch>
                  <a:fillRect t="-11667" r="-727" b="-25000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9532629" y="3417472"/>
            <a:ext cx="10005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639">
              <a:spcBef>
                <a:spcPct val="0"/>
              </a:spcBef>
              <a:buNone/>
            </a:pPr>
            <a:r>
              <a:rPr lang="en-US" altLang="en-US" sz="1800" dirty="0">
                <a:solidFill>
                  <a:srgbClr val="FF0000"/>
                </a:solidFill>
                <a:latin typeface="Cambria" panose="02040503050406030204" pitchFamily="18" charset="0"/>
              </a:rPr>
              <a:t>(D ≠ 17)</a:t>
            </a:r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2327263" y="4310451"/>
            <a:ext cx="80143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639">
              <a:spcBef>
                <a:spcPct val="0"/>
              </a:spcBef>
              <a:buNone/>
            </a:pPr>
            <a:r>
              <a:rPr lang="en-US" altLang="en-US" sz="1800" dirty="0">
                <a:solidFill>
                  <a:prstClr val="black"/>
                </a:solidFill>
                <a:latin typeface="Cambria" panose="02040503050406030204" pitchFamily="18" charset="0"/>
              </a:rPr>
              <a:t>Ta </a:t>
            </a:r>
            <a:r>
              <a:rPr lang="en-US" altLang="en-US" sz="1800" dirty="0" err="1">
                <a:solidFill>
                  <a:prstClr val="black"/>
                </a:solidFill>
                <a:latin typeface="Cambria" panose="02040503050406030204" pitchFamily="18" charset="0"/>
              </a:rPr>
              <a:t>có</a:t>
            </a:r>
            <a:r>
              <a:rPr lang="en-US" altLang="en-US" sz="1800" dirty="0">
                <a:solidFill>
                  <a:prstClr val="black"/>
                </a:solidFill>
                <a:latin typeface="Cambria" panose="02040503050406030204" pitchFamily="18" charset="0"/>
              </a:rPr>
              <a:t>: </a:t>
            </a: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3025629" y="4299931"/>
            <a:ext cx="14622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639">
              <a:spcBef>
                <a:spcPct val="0"/>
              </a:spcBef>
              <a:buNone/>
            </a:pPr>
            <a:r>
              <a:rPr lang="en-US" altLang="en-US" sz="1800" dirty="0">
                <a:solidFill>
                  <a:prstClr val="black"/>
                </a:solidFill>
                <a:latin typeface="Cambria" panose="02040503050406030204" pitchFamily="18" charset="0"/>
              </a:rPr>
              <a:t>d(M,(Q)) = 4 </a:t>
            </a: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4705147" y="4133865"/>
            <a:ext cx="168988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639">
              <a:spcBef>
                <a:spcPct val="0"/>
              </a:spcBef>
              <a:buNone/>
            </a:pPr>
            <a:r>
              <a:rPr lang="en-US" altLang="en-US" sz="1800" dirty="0">
                <a:solidFill>
                  <a:prstClr val="black"/>
                </a:solidFill>
                <a:latin typeface="Cambria" panose="02040503050406030204" pitchFamily="18" charset="0"/>
              </a:rPr>
              <a:t>│2 – 4 – 3 + D│</a:t>
            </a:r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4747094" y="4542005"/>
            <a:ext cx="123463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639">
              <a:spcBef>
                <a:spcPct val="0"/>
              </a:spcBef>
              <a:buNone/>
            </a:pPr>
            <a:r>
              <a:rPr lang="en-US" altLang="en-US" sz="1800" dirty="0">
                <a:solidFill>
                  <a:prstClr val="black"/>
                </a:solidFill>
                <a:latin typeface="Cambria" panose="02040503050406030204" pitchFamily="18" charset="0"/>
              </a:rPr>
              <a:t>√ 4 + 4 + 1</a:t>
            </a:r>
          </a:p>
        </p:txBody>
      </p:sp>
      <p:cxnSp>
        <p:nvCxnSpPr>
          <p:cNvPr id="37" name="Straight Connector 36"/>
          <p:cNvCxnSpPr/>
          <p:nvPr/>
        </p:nvCxnSpPr>
        <p:spPr>
          <a:xfrm flipV="1">
            <a:off x="4742684" y="4469378"/>
            <a:ext cx="1457017" cy="1684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flipV="1">
            <a:off x="4928128" y="4542005"/>
            <a:ext cx="952450" cy="1474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6233148" y="4299931"/>
            <a:ext cx="49244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639">
              <a:spcBef>
                <a:spcPct val="0"/>
              </a:spcBef>
              <a:buNone/>
            </a:pPr>
            <a:r>
              <a:rPr lang="en-US" altLang="en-US" sz="1800" dirty="0">
                <a:solidFill>
                  <a:prstClr val="black"/>
                </a:solidFill>
                <a:latin typeface="Cambria" panose="02040503050406030204" pitchFamily="18" charset="0"/>
              </a:rPr>
              <a:t>= 4</a:t>
            </a:r>
          </a:p>
        </p:txBody>
      </p:sp>
      <p:sp>
        <p:nvSpPr>
          <p:cNvPr id="40" name="Left-Right Arrow 39"/>
          <p:cNvSpPr/>
          <p:nvPr/>
        </p:nvSpPr>
        <p:spPr>
          <a:xfrm>
            <a:off x="4354274" y="4416668"/>
            <a:ext cx="190500" cy="89694"/>
          </a:xfrm>
          <a:prstGeom prst="leftRight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88639">
              <a:defRPr/>
            </a:pPr>
            <a:endParaRPr lang="en-US">
              <a:solidFill>
                <a:prstClr val="white"/>
              </a:solidFill>
              <a:latin typeface="Cambria" panose="02040503050406030204" pitchFamily="18" charset="0"/>
            </a:endParaRPr>
          </a:p>
        </p:txBody>
      </p:sp>
      <p:sp>
        <p:nvSpPr>
          <p:cNvPr id="41" name="Left-Right Arrow 40"/>
          <p:cNvSpPr/>
          <p:nvPr/>
        </p:nvSpPr>
        <p:spPr>
          <a:xfrm>
            <a:off x="4299603" y="5122392"/>
            <a:ext cx="190500" cy="89694"/>
          </a:xfrm>
          <a:prstGeom prst="leftRight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88639">
              <a:defRPr/>
            </a:pPr>
            <a:endParaRPr lang="en-US">
              <a:solidFill>
                <a:prstClr val="white"/>
              </a:solidFill>
              <a:latin typeface="Cambria" panose="02040503050406030204" pitchFamily="18" charset="0"/>
            </a:endParaRPr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4624590" y="4962177"/>
            <a:ext cx="167706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639">
              <a:spcBef>
                <a:spcPct val="0"/>
              </a:spcBef>
              <a:buNone/>
            </a:pPr>
            <a:r>
              <a:rPr lang="en-US" altLang="en-US" sz="1800" dirty="0">
                <a:solidFill>
                  <a:prstClr val="black"/>
                </a:solidFill>
                <a:latin typeface="Cambria" panose="02040503050406030204" pitchFamily="18" charset="0"/>
              </a:rPr>
              <a:t>│– 5 + D | = 12 </a:t>
            </a:r>
          </a:p>
        </p:txBody>
      </p:sp>
      <p:sp>
        <p:nvSpPr>
          <p:cNvPr id="43" name="Left-Right Arrow 42"/>
          <p:cNvSpPr/>
          <p:nvPr/>
        </p:nvSpPr>
        <p:spPr>
          <a:xfrm>
            <a:off x="6199701" y="5078912"/>
            <a:ext cx="190500" cy="89694"/>
          </a:xfrm>
          <a:prstGeom prst="leftRight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88639">
              <a:defRPr/>
            </a:pPr>
            <a:endParaRPr lang="en-US">
              <a:solidFill>
                <a:prstClr val="white"/>
              </a:solidFill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4" name="TextBox 43"/>
              <p:cNvSpPr txBox="1">
                <a:spLocks noChangeArrowheads="1"/>
              </p:cNvSpPr>
              <p:nvPr/>
            </p:nvSpPr>
            <p:spPr bwMode="auto">
              <a:xfrm>
                <a:off x="6482538" y="4864438"/>
                <a:ext cx="868187" cy="7087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defTabSz="1088639">
                  <a:spcBef>
                    <a:spcPct val="0"/>
                  </a:spcBef>
                  <a:buNone/>
                </a:pPr>
                <a14:m>
                  <m:oMath xmlns:m="http://schemas.openxmlformats.org/officeDocument/2006/math">
                    <m:d>
                      <m:dPr>
                        <m:begChr m:val="["/>
                        <m:endChr m:val=""/>
                        <m:ctrlPr>
                          <a:rPr lang="en-US" altLang="en-US" sz="1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en-US" sz="1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altLang="en-US" sz="1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𝐷</m:t>
                            </m:r>
                            <m:r>
                              <a:rPr lang="en-US" altLang="en-US" sz="1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=17</m:t>
                            </m:r>
                          </m:e>
                          <m:e>
                            <m:r>
                              <a:rPr lang="en-US" sz="1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𝐷</m:t>
                            </m:r>
                            <m:r>
                              <a:rPr lang="en-US" sz="1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=−7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en-US" sz="1800" dirty="0">
                    <a:solidFill>
                      <a:prstClr val="black"/>
                    </a:solidFill>
                    <a:latin typeface="Cambria" panose="02040503050406030204" pitchFamily="18" charset="0"/>
                  </a:rPr>
                  <a:t>  </a:t>
                </a:r>
              </a:p>
            </p:txBody>
          </p:sp>
        </mc:Choice>
        <mc:Fallback xmlns="">
          <p:sp>
            <p:nvSpPr>
              <p:cNvPr id="44" name="TextBox 4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482538" y="4864438"/>
                <a:ext cx="868187" cy="708720"/>
              </a:xfrm>
              <a:prstGeom prst="rect">
                <a:avLst/>
              </a:prstGeom>
              <a:blipFill>
                <a:blip r:embed="rId3"/>
                <a:stretch>
                  <a:fillRect r="-2098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8" name="TextBox 47"/>
          <p:cNvSpPr txBox="1">
            <a:spLocks noChangeArrowheads="1"/>
          </p:cNvSpPr>
          <p:nvPr/>
        </p:nvSpPr>
        <p:spPr bwMode="auto">
          <a:xfrm>
            <a:off x="7403733" y="4895524"/>
            <a:ext cx="72167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639">
              <a:spcBef>
                <a:spcPct val="0"/>
              </a:spcBef>
              <a:buNone/>
            </a:pPr>
            <a:r>
              <a:rPr lang="en-US" altLang="en-US" sz="1800" dirty="0">
                <a:solidFill>
                  <a:prstClr val="black"/>
                </a:solidFill>
                <a:latin typeface="Cambria" panose="02040503050406030204" pitchFamily="18" charset="0"/>
              </a:rPr>
              <a:t>(</a:t>
            </a:r>
            <a:r>
              <a:rPr lang="en-US" altLang="en-US" sz="1800" dirty="0" err="1">
                <a:solidFill>
                  <a:prstClr val="black"/>
                </a:solidFill>
                <a:latin typeface="Cambria" panose="02040503050406030204" pitchFamily="18" charset="0"/>
              </a:rPr>
              <a:t>loại</a:t>
            </a:r>
            <a:r>
              <a:rPr lang="en-US" altLang="en-US" sz="1800" dirty="0">
                <a:solidFill>
                  <a:prstClr val="black"/>
                </a:solidFill>
                <a:latin typeface="Cambria" panose="02040503050406030204" pitchFamily="18" charset="0"/>
              </a:rPr>
              <a:t>)</a:t>
            </a:r>
          </a:p>
        </p:txBody>
      </p:sp>
      <p:sp>
        <p:nvSpPr>
          <p:cNvPr id="49" name="TextBox 48"/>
          <p:cNvSpPr txBox="1">
            <a:spLocks noChangeArrowheads="1"/>
          </p:cNvSpPr>
          <p:nvPr/>
        </p:nvSpPr>
        <p:spPr bwMode="auto">
          <a:xfrm>
            <a:off x="3065398" y="5615782"/>
            <a:ext cx="344818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639">
              <a:spcBef>
                <a:spcPct val="0"/>
              </a:spcBef>
              <a:buNone/>
            </a:pPr>
            <a:r>
              <a:rPr lang="en-US" altLang="en-US" sz="1800" dirty="0" err="1">
                <a:solidFill>
                  <a:prstClr val="black"/>
                </a:solidFill>
                <a:latin typeface="Cambria" panose="02040503050406030204" pitchFamily="18" charset="0"/>
              </a:rPr>
              <a:t>Vậy</a:t>
            </a:r>
            <a:r>
              <a:rPr lang="en-US" altLang="en-US" sz="1800" dirty="0">
                <a:solidFill>
                  <a:prstClr val="black"/>
                </a:solidFill>
                <a:latin typeface="Cambria" panose="02040503050406030204" pitchFamily="18" charset="0"/>
              </a:rPr>
              <a:t> </a:t>
            </a:r>
            <a:r>
              <a:rPr lang="en-US" altLang="en-US" sz="1800" dirty="0" err="1">
                <a:solidFill>
                  <a:prstClr val="black"/>
                </a:solidFill>
                <a:latin typeface="Cambria" panose="02040503050406030204" pitchFamily="18" charset="0"/>
              </a:rPr>
              <a:t>phương</a:t>
            </a:r>
            <a:r>
              <a:rPr lang="en-US" altLang="en-US" sz="1800" dirty="0">
                <a:solidFill>
                  <a:prstClr val="black"/>
                </a:solidFill>
                <a:latin typeface="Cambria" panose="02040503050406030204" pitchFamily="18" charset="0"/>
              </a:rPr>
              <a:t> </a:t>
            </a:r>
            <a:r>
              <a:rPr lang="en-US" altLang="en-US" sz="1800" dirty="0" err="1">
                <a:solidFill>
                  <a:prstClr val="black"/>
                </a:solidFill>
                <a:latin typeface="Cambria" panose="02040503050406030204" pitchFamily="18" charset="0"/>
              </a:rPr>
              <a:t>trình</a:t>
            </a:r>
            <a:r>
              <a:rPr lang="en-US" altLang="en-US" sz="1800" dirty="0">
                <a:solidFill>
                  <a:prstClr val="black"/>
                </a:solidFill>
                <a:latin typeface="Cambria" panose="02040503050406030204" pitchFamily="18" charset="0"/>
              </a:rPr>
              <a:t> </a:t>
            </a:r>
            <a:r>
              <a:rPr lang="en-US" altLang="en-US" sz="1800" dirty="0" err="1">
                <a:solidFill>
                  <a:prstClr val="black"/>
                </a:solidFill>
                <a:latin typeface="Cambria" panose="02040503050406030204" pitchFamily="18" charset="0"/>
              </a:rPr>
              <a:t>mặt</a:t>
            </a:r>
            <a:r>
              <a:rPr lang="en-US" altLang="en-US" sz="1800" dirty="0">
                <a:solidFill>
                  <a:prstClr val="black"/>
                </a:solidFill>
                <a:latin typeface="Cambria" panose="02040503050406030204" pitchFamily="18" charset="0"/>
              </a:rPr>
              <a:t> </a:t>
            </a:r>
            <a:r>
              <a:rPr lang="en-US" altLang="en-US" sz="1800" dirty="0" err="1">
                <a:solidFill>
                  <a:prstClr val="black"/>
                </a:solidFill>
                <a:latin typeface="Cambria" panose="02040503050406030204" pitchFamily="18" charset="0"/>
              </a:rPr>
              <a:t>phẳng</a:t>
            </a:r>
            <a:r>
              <a:rPr lang="en-US" altLang="en-US" sz="1800" dirty="0">
                <a:solidFill>
                  <a:prstClr val="black"/>
                </a:solidFill>
                <a:latin typeface="Cambria" panose="02040503050406030204" pitchFamily="18" charset="0"/>
              </a:rPr>
              <a:t> (Q):</a:t>
            </a:r>
          </a:p>
        </p:txBody>
      </p:sp>
      <p:sp>
        <p:nvSpPr>
          <p:cNvPr id="51" name="TextBox 50"/>
          <p:cNvSpPr txBox="1">
            <a:spLocks noChangeArrowheads="1"/>
          </p:cNvSpPr>
          <p:nvPr/>
        </p:nvSpPr>
        <p:spPr bwMode="auto">
          <a:xfrm>
            <a:off x="6185653" y="5649721"/>
            <a:ext cx="223651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639">
              <a:spcBef>
                <a:spcPct val="0"/>
              </a:spcBef>
              <a:buNone/>
            </a:pPr>
            <a:r>
              <a:rPr lang="en-US" altLang="en-US" sz="1800" dirty="0">
                <a:solidFill>
                  <a:srgbClr val="FF0000"/>
                </a:solidFill>
                <a:latin typeface="Cambria" panose="02040503050406030204" pitchFamily="18" charset="0"/>
              </a:rPr>
              <a:t>      2x + 2y – z – 7 = 0</a:t>
            </a:r>
          </a:p>
        </p:txBody>
      </p:sp>
    </p:spTree>
    <p:extLst>
      <p:ext uri="{BB962C8B-B14F-4D97-AF65-F5344CB8AC3E}">
        <p14:creationId xmlns:p14="http://schemas.microsoft.com/office/powerpoint/2010/main" val="4215464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/>
      <p:bldP spid="69" grpId="0" animBg="1"/>
      <p:bldP spid="70" grpId="0" animBg="1"/>
      <p:bldP spid="72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9" grpId="0"/>
      <p:bldP spid="40" grpId="0" animBg="1"/>
      <p:bldP spid="41" grpId="0" animBg="1"/>
      <p:bldP spid="42" grpId="0"/>
      <p:bldP spid="43" grpId="0" animBg="1"/>
      <p:bldP spid="44" grpId="0"/>
      <p:bldP spid="48" grpId="0"/>
      <p:bldP spid="49" grpId="0"/>
      <p:bldP spid="51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42"/>
          <p:cNvSpPr txBox="1">
            <a:spLocks noChangeArrowheads="1"/>
          </p:cNvSpPr>
          <p:nvPr/>
        </p:nvSpPr>
        <p:spPr bwMode="auto">
          <a:xfrm>
            <a:off x="1828800" y="6032500"/>
            <a:ext cx="3124200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639">
              <a:spcBef>
                <a:spcPct val="0"/>
              </a:spcBef>
              <a:buNone/>
            </a:pPr>
            <a:r>
              <a:rPr lang="en-US" altLang="en-US" sz="2000" b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defTabSz="1088639">
              <a:spcBef>
                <a:spcPct val="0"/>
              </a:spcBef>
              <a:buNone/>
            </a:pPr>
            <a:endParaRPr lang="en-US" altLang="en-US" sz="180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grpSp>
        <p:nvGrpSpPr>
          <p:cNvPr id="45" name="Group 26"/>
          <p:cNvGrpSpPr>
            <a:grpSpLocks/>
          </p:cNvGrpSpPr>
          <p:nvPr/>
        </p:nvGrpSpPr>
        <p:grpSpPr bwMode="auto">
          <a:xfrm>
            <a:off x="1828800" y="854978"/>
            <a:ext cx="6500813" cy="374696"/>
            <a:chOff x="7399781" y="7012379"/>
            <a:chExt cx="16688902" cy="1001987"/>
          </a:xfrm>
        </p:grpSpPr>
        <p:sp>
          <p:nvSpPr>
            <p:cNvPr id="19502" name="TextBox 27"/>
            <p:cNvSpPr txBox="1">
              <a:spLocks noChangeArrowheads="1"/>
            </p:cNvSpPr>
            <p:nvPr/>
          </p:nvSpPr>
          <p:spPr bwMode="auto">
            <a:xfrm>
              <a:off x="8771378" y="7026723"/>
              <a:ext cx="15317305" cy="9876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defTabSz="1088639">
                <a:spcBef>
                  <a:spcPct val="0"/>
                </a:spcBef>
                <a:buNone/>
              </a:pPr>
              <a:r>
                <a:rPr lang="en-US" altLang="en-US" sz="1800" b="1" dirty="0">
                  <a:solidFill>
                    <a:srgbClr val="135F82"/>
                  </a:solidFill>
                  <a:latin typeface="Tahoma" panose="020B0604030504040204" pitchFamily="34" charset="0"/>
                  <a:cs typeface="Tahoma" panose="020B0604030504040204" pitchFamily="34" charset="0"/>
                </a:rPr>
                <a:t>KHOẢNG CÁCH TỪ 1 ĐIỂM ĐẾN MỘT MẶT PHẲNG</a:t>
              </a:r>
            </a:p>
          </p:txBody>
        </p:sp>
        <p:grpSp>
          <p:nvGrpSpPr>
            <p:cNvPr id="19503" name="Group 27"/>
            <p:cNvGrpSpPr>
              <a:grpSpLocks/>
            </p:cNvGrpSpPr>
            <p:nvPr/>
          </p:nvGrpSpPr>
          <p:grpSpPr bwMode="auto">
            <a:xfrm>
              <a:off x="7399781" y="7012379"/>
              <a:ext cx="1373423" cy="987643"/>
              <a:chOff x="7399780" y="7012380"/>
              <a:chExt cx="1373423" cy="987643"/>
            </a:xfrm>
          </p:grpSpPr>
          <p:sp>
            <p:nvSpPr>
              <p:cNvPr id="50" name="Isosceles Triangle 44"/>
              <p:cNvSpPr/>
              <p:nvPr/>
            </p:nvSpPr>
            <p:spPr>
              <a:xfrm rot="16200000">
                <a:off x="7470252" y="7535530"/>
                <a:ext cx="144337" cy="163017"/>
              </a:xfrm>
              <a:custGeom>
                <a:avLst/>
                <a:gdLst>
                  <a:gd name="connsiteX0" fmla="*/ 0 w 293725"/>
                  <a:gd name="connsiteY0" fmla="*/ 164224 h 164224"/>
                  <a:gd name="connsiteX1" fmla="*/ 146863 w 293725"/>
                  <a:gd name="connsiteY1" fmla="*/ 0 h 164224"/>
                  <a:gd name="connsiteX2" fmla="*/ 293725 w 293725"/>
                  <a:gd name="connsiteY2" fmla="*/ 164224 h 164224"/>
                  <a:gd name="connsiteX3" fmla="*/ 0 w 293725"/>
                  <a:gd name="connsiteY3" fmla="*/ 164224 h 164224"/>
                  <a:gd name="connsiteX0" fmla="*/ 2363 w 296088"/>
                  <a:gd name="connsiteY0" fmla="*/ 164221 h 164221"/>
                  <a:gd name="connsiteX1" fmla="*/ 0 w 296088"/>
                  <a:gd name="connsiteY1" fmla="*/ 0 h 164221"/>
                  <a:gd name="connsiteX2" fmla="*/ 296088 w 296088"/>
                  <a:gd name="connsiteY2" fmla="*/ 164221 h 164221"/>
                  <a:gd name="connsiteX3" fmla="*/ 2363 w 296088"/>
                  <a:gd name="connsiteY3" fmla="*/ 164221 h 164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6088" h="164221">
                    <a:moveTo>
                      <a:pt x="2363" y="164221"/>
                    </a:moveTo>
                    <a:cubicBezTo>
                      <a:pt x="1575" y="109481"/>
                      <a:pt x="788" y="54740"/>
                      <a:pt x="0" y="0"/>
                    </a:cubicBezTo>
                    <a:lnTo>
                      <a:pt x="296088" y="164221"/>
                    </a:lnTo>
                    <a:lnTo>
                      <a:pt x="2363" y="164221"/>
                    </a:ln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88639">
                  <a:defRPr/>
                </a:pPr>
                <a:endParaRPr lang="en-US" sz="4300">
                  <a:solidFill>
                    <a:prstClr val="white"/>
                  </a:solidFill>
                  <a:latin typeface="Calibri"/>
                </a:endParaRPr>
              </a:p>
            </p:txBody>
          </p:sp>
          <p:grpSp>
            <p:nvGrpSpPr>
              <p:cNvPr id="19505" name="Group 29"/>
              <p:cNvGrpSpPr>
                <a:grpSpLocks/>
              </p:cNvGrpSpPr>
              <p:nvPr/>
            </p:nvGrpSpPr>
            <p:grpSpPr bwMode="auto">
              <a:xfrm>
                <a:off x="7399780" y="7012380"/>
                <a:ext cx="1373423" cy="987643"/>
                <a:chOff x="7399780" y="7012380"/>
                <a:chExt cx="1373423" cy="987643"/>
              </a:xfrm>
            </p:grpSpPr>
            <p:sp>
              <p:nvSpPr>
                <p:cNvPr id="52" name="Round Same Side Corner Rectangle 51"/>
                <p:cNvSpPr/>
                <p:nvPr/>
              </p:nvSpPr>
              <p:spPr>
                <a:xfrm rot="5400000">
                  <a:off x="7723528" y="6783867"/>
                  <a:ext cx="725927" cy="1373423"/>
                </a:xfrm>
                <a:prstGeom prst="round2SameRect">
                  <a:avLst/>
                </a:prstGeom>
                <a:solidFill>
                  <a:srgbClr val="145F82"/>
                </a:solidFill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088639">
                    <a:defRPr/>
                  </a:pPr>
                  <a:endParaRPr lang="en-US" sz="430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19507" name="TextBox 32"/>
                <p:cNvSpPr txBox="1">
                  <a:spLocks noChangeArrowheads="1"/>
                </p:cNvSpPr>
                <p:nvPr/>
              </p:nvSpPr>
              <p:spPr bwMode="auto">
                <a:xfrm>
                  <a:off x="7565511" y="7012380"/>
                  <a:ext cx="1161321" cy="98764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algn="ctr" defTabSz="1088639">
                    <a:spcBef>
                      <a:spcPct val="0"/>
                    </a:spcBef>
                    <a:buNone/>
                  </a:pPr>
                  <a:r>
                    <a:rPr lang="en-US" altLang="en-US" sz="1800" b="1" dirty="0">
                      <a:solidFill>
                        <a:prstClr val="white"/>
                      </a:solidFill>
                      <a:latin typeface="Tahoma" panose="020B0604030504040204" pitchFamily="34" charset="0"/>
                      <a:cs typeface="Tahoma" panose="020B0604030504040204" pitchFamily="34" charset="0"/>
                    </a:rPr>
                    <a:t>IV</a:t>
                  </a:r>
                </a:p>
              </p:txBody>
            </p:sp>
          </p:grpSp>
        </p:grpSp>
      </p:grpSp>
      <p:sp>
        <p:nvSpPr>
          <p:cNvPr id="19461" name="TextBox 53"/>
          <p:cNvSpPr txBox="1">
            <a:spLocks noChangeArrowheads="1"/>
          </p:cNvSpPr>
          <p:nvPr/>
        </p:nvSpPr>
        <p:spPr bwMode="auto">
          <a:xfrm>
            <a:off x="1860550" y="1331913"/>
            <a:ext cx="746283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639">
              <a:spcBef>
                <a:spcPct val="0"/>
              </a:spcBef>
              <a:buNone/>
            </a:pPr>
            <a:r>
              <a:rPr lang="en-US" altLang="en-US" sz="2000" b="1" dirty="0">
                <a:solidFill>
                  <a:srgbClr val="00B050"/>
                </a:solidFill>
                <a:latin typeface="Arial" panose="020B0604020202020204" pitchFamily="34" charset="0"/>
              </a:rPr>
              <a:t>2) </a:t>
            </a:r>
            <a:r>
              <a:rPr lang="en-US" altLang="en-US" sz="2000" b="1" dirty="0" err="1">
                <a:solidFill>
                  <a:srgbClr val="00B050"/>
                </a:solidFill>
                <a:latin typeface="Arial" panose="020B0604020202020204" pitchFamily="34" charset="0"/>
              </a:rPr>
              <a:t>Các</a:t>
            </a:r>
            <a:r>
              <a:rPr lang="en-US" altLang="en-US" sz="2000" b="1" dirty="0">
                <a:solidFill>
                  <a:srgbClr val="00B050"/>
                </a:solidFill>
                <a:latin typeface="Arial" panose="020B0604020202020204" pitchFamily="34" charset="0"/>
              </a:rPr>
              <a:t> </a:t>
            </a:r>
            <a:r>
              <a:rPr lang="en-US" altLang="en-US" sz="2000" b="1" dirty="0" err="1">
                <a:solidFill>
                  <a:srgbClr val="00B050"/>
                </a:solidFill>
                <a:latin typeface="Arial" panose="020B0604020202020204" pitchFamily="34" charset="0"/>
              </a:rPr>
              <a:t>ví</a:t>
            </a:r>
            <a:r>
              <a:rPr lang="en-US" altLang="en-US" sz="2000" b="1" dirty="0">
                <a:solidFill>
                  <a:srgbClr val="00B050"/>
                </a:solidFill>
                <a:latin typeface="Arial" panose="020B0604020202020204" pitchFamily="34" charset="0"/>
              </a:rPr>
              <a:t> </a:t>
            </a:r>
            <a:r>
              <a:rPr lang="en-US" altLang="en-US" sz="2000" b="1" dirty="0" err="1">
                <a:solidFill>
                  <a:srgbClr val="00B050"/>
                </a:solidFill>
                <a:latin typeface="Arial" panose="020B0604020202020204" pitchFamily="34" charset="0"/>
              </a:rPr>
              <a:t>dụ</a:t>
            </a:r>
            <a:r>
              <a:rPr lang="en-US" altLang="en-US" sz="2000" b="1" dirty="0">
                <a:solidFill>
                  <a:srgbClr val="00B050"/>
                </a:solidFill>
                <a:latin typeface="Arial" panose="020B0604020202020204" pitchFamily="34" charset="0"/>
              </a:rPr>
              <a:t> minh </a:t>
            </a:r>
            <a:r>
              <a:rPr lang="en-US" altLang="en-US" sz="2000" b="1" dirty="0" err="1">
                <a:solidFill>
                  <a:srgbClr val="00B050"/>
                </a:solidFill>
                <a:latin typeface="Arial" panose="020B0604020202020204" pitchFamily="34" charset="0"/>
              </a:rPr>
              <a:t>họa</a:t>
            </a:r>
            <a:r>
              <a:rPr lang="en-US" altLang="en-US" sz="2000" b="1" dirty="0">
                <a:solidFill>
                  <a:srgbClr val="00B050"/>
                </a:solidFill>
                <a:latin typeface="Arial" panose="020B0604020202020204" pitchFamily="34" charset="0"/>
              </a:rPr>
              <a:t>:</a:t>
            </a:r>
          </a:p>
        </p:txBody>
      </p:sp>
      <p:grpSp>
        <p:nvGrpSpPr>
          <p:cNvPr id="12" name="Group 11"/>
          <p:cNvGrpSpPr>
            <a:grpSpLocks/>
          </p:cNvGrpSpPr>
          <p:nvPr/>
        </p:nvGrpSpPr>
        <p:grpSpPr bwMode="auto">
          <a:xfrm>
            <a:off x="685800" y="1773029"/>
            <a:ext cx="11125200" cy="1246646"/>
            <a:chOff x="1177638" y="2590800"/>
            <a:chExt cx="23512749" cy="3099075"/>
          </a:xfrm>
        </p:grpSpPr>
        <p:sp>
          <p:nvSpPr>
            <p:cNvPr id="13" name="Rounded Rectangle 12"/>
            <p:cNvSpPr/>
            <p:nvPr/>
          </p:nvSpPr>
          <p:spPr>
            <a:xfrm>
              <a:off x="1177638" y="2896046"/>
              <a:ext cx="23512749" cy="2793829"/>
            </a:xfrm>
            <a:prstGeom prst="roundRect">
              <a:avLst>
                <a:gd name="adj" fmla="val 4496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rgbClr val="9991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88639">
                <a:defRPr/>
              </a:pPr>
              <a:endParaRPr lang="en-US" sz="4300">
                <a:solidFill>
                  <a:prstClr val="white"/>
                </a:solidFill>
                <a:latin typeface="Calibri"/>
              </a:endParaRPr>
            </a:p>
          </p:txBody>
        </p:sp>
        <p:grpSp>
          <p:nvGrpSpPr>
            <p:cNvPr id="19493" name="Group 13"/>
            <p:cNvGrpSpPr>
              <a:grpSpLocks/>
            </p:cNvGrpSpPr>
            <p:nvPr/>
          </p:nvGrpSpPr>
          <p:grpSpPr bwMode="auto">
            <a:xfrm>
              <a:off x="1177641" y="2590800"/>
              <a:ext cx="3034217" cy="841623"/>
              <a:chOff x="1177641" y="2590800"/>
              <a:chExt cx="3034217" cy="841623"/>
            </a:xfrm>
          </p:grpSpPr>
          <p:sp>
            <p:nvSpPr>
              <p:cNvPr id="15" name="Freeform 20"/>
              <p:cNvSpPr>
                <a:spLocks/>
              </p:cNvSpPr>
              <p:nvPr/>
            </p:nvSpPr>
            <p:spPr bwMode="auto">
              <a:xfrm rot="16200000" flipV="1">
                <a:off x="2455758" y="1755728"/>
                <a:ext cx="767196" cy="2496262"/>
              </a:xfrm>
              <a:prstGeom prst="round1Rect">
                <a:avLst/>
              </a:prstGeom>
              <a:solidFill>
                <a:srgbClr val="999158"/>
              </a:solidFill>
              <a:ln w="57150">
                <a:solidFill>
                  <a:srgbClr val="999158"/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txBody>
              <a:bodyPr lIns="34281" tIns="17141" rIns="34281" bIns="17141"/>
              <a:lstStyle/>
              <a:p>
                <a:pPr defTabSz="1088639">
                  <a:defRPr/>
                </a:pPr>
                <a:endParaRPr lang="en-US" sz="43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2151339" y="2590800"/>
                <a:ext cx="2060519" cy="841623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defTabSz="1088639"/>
                <a:r>
                  <a:rPr lang="vi-VN" altLang="en-US" sz="1600" b="1" dirty="0">
                    <a:solidFill>
                      <a:prstClr val="white"/>
                    </a:solidFill>
                    <a:latin typeface="Tahoma" panose="020B0604030504040204" pitchFamily="34" charset="0"/>
                    <a:cs typeface="Tahoma" panose="020B0604030504040204" pitchFamily="34" charset="0"/>
                  </a:rPr>
                  <a:t>Ví dụ </a:t>
                </a:r>
                <a:r>
                  <a:rPr lang="en-US" altLang="en-US" sz="1600" b="1" dirty="0">
                    <a:solidFill>
                      <a:prstClr val="white"/>
                    </a:solidFill>
                    <a:latin typeface="Tahoma" panose="020B0604030504040204" pitchFamily="34" charset="0"/>
                    <a:cs typeface="Tahoma" panose="020B0604030504040204" pitchFamily="34" charset="0"/>
                  </a:rPr>
                  <a:t>6</a:t>
                </a:r>
                <a:r>
                  <a:rPr lang="vi-VN" altLang="en-US" sz="1600" b="1" dirty="0">
                    <a:solidFill>
                      <a:prstClr val="white"/>
                    </a:solidFill>
                    <a:latin typeface="Tahoma" panose="020B0604030504040204" pitchFamily="34" charset="0"/>
                    <a:cs typeface="Tahoma" panose="020B0604030504040204" pitchFamily="34" charset="0"/>
                  </a:rPr>
                  <a:t>:</a:t>
                </a:r>
                <a:endParaRPr lang="en-US" altLang="en-US" sz="1300" i="1" dirty="0">
                  <a:solidFill>
                    <a:prstClr val="white"/>
                  </a:solidFill>
                  <a:latin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17" name="Round Diagonal Corner Rectangle 16"/>
              <p:cNvSpPr/>
              <p:nvPr/>
            </p:nvSpPr>
            <p:spPr>
              <a:xfrm flipV="1">
                <a:off x="1177641" y="2590800"/>
                <a:ext cx="883731" cy="789020"/>
              </a:xfrm>
              <a:prstGeom prst="round2DiagRect">
                <a:avLst/>
              </a:prstGeom>
              <a:solidFill>
                <a:schemeClr val="bg1"/>
              </a:solidFill>
              <a:ln w="63500">
                <a:solidFill>
                  <a:srgbClr val="999158"/>
                </a:solidFill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88639">
                  <a:defRPr/>
                </a:pPr>
                <a:endParaRPr lang="en-US" sz="4300">
                  <a:solidFill>
                    <a:prstClr val="white"/>
                  </a:solidFill>
                  <a:latin typeface="Calibri"/>
                </a:endParaRPr>
              </a:p>
            </p:txBody>
          </p:sp>
          <p:grpSp>
            <p:nvGrpSpPr>
              <p:cNvPr id="18" name="Group 2"/>
              <p:cNvGrpSpPr/>
              <p:nvPr/>
            </p:nvGrpSpPr>
            <p:grpSpPr>
              <a:xfrm>
                <a:off x="1305304" y="2598000"/>
                <a:ext cx="693827" cy="641071"/>
                <a:chOff x="7440266" y="3398551"/>
                <a:chExt cx="757238" cy="765175"/>
              </a:xfrm>
              <a:solidFill>
                <a:srgbClr val="999158"/>
              </a:solidFill>
            </p:grpSpPr>
            <p:sp>
              <p:nvSpPr>
                <p:cNvPr id="19" name="Freeform 15"/>
                <p:cNvSpPr>
                  <a:spLocks noEditPoints="1"/>
                </p:cNvSpPr>
                <p:nvPr/>
              </p:nvSpPr>
              <p:spPr bwMode="auto">
                <a:xfrm>
                  <a:off x="7440266" y="3436651"/>
                  <a:ext cx="344488" cy="344488"/>
                </a:xfrm>
                <a:custGeom>
                  <a:avLst/>
                  <a:gdLst/>
                  <a:ahLst/>
                  <a:cxnLst>
                    <a:cxn ang="0">
                      <a:pos x="33" y="184"/>
                    </a:cxn>
                    <a:cxn ang="0">
                      <a:pos x="181" y="184"/>
                    </a:cxn>
                    <a:cxn ang="0">
                      <a:pos x="181" y="33"/>
                    </a:cxn>
                    <a:cxn ang="0">
                      <a:pos x="33" y="33"/>
                    </a:cxn>
                    <a:cxn ang="0">
                      <a:pos x="33" y="184"/>
                    </a:cxn>
                    <a:cxn ang="0">
                      <a:pos x="217" y="217"/>
                    </a:cxn>
                    <a:cxn ang="0">
                      <a:pos x="0" y="217"/>
                    </a:cxn>
                    <a:cxn ang="0">
                      <a:pos x="0" y="0"/>
                    </a:cxn>
                    <a:cxn ang="0">
                      <a:pos x="217" y="0"/>
                    </a:cxn>
                    <a:cxn ang="0">
                      <a:pos x="217" y="217"/>
                    </a:cxn>
                  </a:cxnLst>
                  <a:rect l="0" t="0" r="r" b="b"/>
                  <a:pathLst>
                    <a:path w="217" h="217">
                      <a:moveTo>
                        <a:pt x="33" y="184"/>
                      </a:moveTo>
                      <a:lnTo>
                        <a:pt x="181" y="184"/>
                      </a:lnTo>
                      <a:lnTo>
                        <a:pt x="181" y="33"/>
                      </a:lnTo>
                      <a:lnTo>
                        <a:pt x="33" y="33"/>
                      </a:lnTo>
                      <a:lnTo>
                        <a:pt x="33" y="184"/>
                      </a:lnTo>
                      <a:close/>
                      <a:moveTo>
                        <a:pt x="217" y="217"/>
                      </a:moveTo>
                      <a:lnTo>
                        <a:pt x="0" y="217"/>
                      </a:lnTo>
                      <a:lnTo>
                        <a:pt x="0" y="0"/>
                      </a:lnTo>
                      <a:lnTo>
                        <a:pt x="217" y="0"/>
                      </a:lnTo>
                      <a:lnTo>
                        <a:pt x="217" y="21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lIns="34281" tIns="17141" rIns="34281" bIns="17141"/>
                <a:lstStyle/>
                <a:p>
                  <a:pPr defTabSz="1088639">
                    <a:defRPr/>
                  </a:pPr>
                  <a:endParaRPr lang="en-US" sz="430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20" name="Freeform 16"/>
                <p:cNvSpPr>
                  <a:spLocks noEditPoints="1"/>
                </p:cNvSpPr>
                <p:nvPr/>
              </p:nvSpPr>
              <p:spPr bwMode="auto">
                <a:xfrm>
                  <a:off x="7440266" y="3814476"/>
                  <a:ext cx="344488" cy="349250"/>
                </a:xfrm>
                <a:custGeom>
                  <a:avLst/>
                  <a:gdLst/>
                  <a:ahLst/>
                  <a:cxnLst>
                    <a:cxn ang="0">
                      <a:pos x="33" y="185"/>
                    </a:cxn>
                    <a:cxn ang="0">
                      <a:pos x="181" y="185"/>
                    </a:cxn>
                    <a:cxn ang="0">
                      <a:pos x="181" y="36"/>
                    </a:cxn>
                    <a:cxn ang="0">
                      <a:pos x="33" y="36"/>
                    </a:cxn>
                    <a:cxn ang="0">
                      <a:pos x="33" y="185"/>
                    </a:cxn>
                    <a:cxn ang="0">
                      <a:pos x="217" y="220"/>
                    </a:cxn>
                    <a:cxn ang="0">
                      <a:pos x="0" y="220"/>
                    </a:cxn>
                    <a:cxn ang="0">
                      <a:pos x="0" y="0"/>
                    </a:cxn>
                    <a:cxn ang="0">
                      <a:pos x="217" y="0"/>
                    </a:cxn>
                    <a:cxn ang="0">
                      <a:pos x="217" y="220"/>
                    </a:cxn>
                  </a:cxnLst>
                  <a:rect l="0" t="0" r="r" b="b"/>
                  <a:pathLst>
                    <a:path w="217" h="220">
                      <a:moveTo>
                        <a:pt x="33" y="185"/>
                      </a:moveTo>
                      <a:lnTo>
                        <a:pt x="181" y="185"/>
                      </a:lnTo>
                      <a:lnTo>
                        <a:pt x="181" y="36"/>
                      </a:lnTo>
                      <a:lnTo>
                        <a:pt x="33" y="36"/>
                      </a:lnTo>
                      <a:lnTo>
                        <a:pt x="33" y="185"/>
                      </a:lnTo>
                      <a:close/>
                      <a:moveTo>
                        <a:pt x="217" y="220"/>
                      </a:moveTo>
                      <a:lnTo>
                        <a:pt x="0" y="220"/>
                      </a:lnTo>
                      <a:lnTo>
                        <a:pt x="0" y="0"/>
                      </a:lnTo>
                      <a:lnTo>
                        <a:pt x="217" y="0"/>
                      </a:lnTo>
                      <a:lnTo>
                        <a:pt x="217" y="22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lIns="34281" tIns="17141" rIns="34281" bIns="17141"/>
                <a:lstStyle/>
                <a:p>
                  <a:pPr defTabSz="1088639">
                    <a:defRPr/>
                  </a:pPr>
                  <a:endParaRPr lang="en-US" sz="430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21" name="Freeform 17"/>
                <p:cNvSpPr>
                  <a:spLocks/>
                </p:cNvSpPr>
                <p:nvPr/>
              </p:nvSpPr>
              <p:spPr bwMode="auto">
                <a:xfrm>
                  <a:off x="7506941" y="3398551"/>
                  <a:ext cx="341313" cy="288925"/>
                </a:xfrm>
                <a:custGeom>
                  <a:avLst/>
                  <a:gdLst/>
                  <a:ahLst/>
                  <a:cxnLst>
                    <a:cxn ang="0">
                      <a:pos x="76" y="182"/>
                    </a:cxn>
                    <a:cxn ang="0">
                      <a:pos x="0" y="114"/>
                    </a:cxn>
                    <a:cxn ang="0">
                      <a:pos x="24" y="88"/>
                    </a:cxn>
                    <a:cxn ang="0">
                      <a:pos x="73" y="132"/>
                    </a:cxn>
                    <a:cxn ang="0">
                      <a:pos x="187" y="0"/>
                    </a:cxn>
                    <a:cxn ang="0">
                      <a:pos x="215" y="24"/>
                    </a:cxn>
                    <a:cxn ang="0">
                      <a:pos x="76" y="182"/>
                    </a:cxn>
                  </a:cxnLst>
                  <a:rect l="0" t="0" r="r" b="b"/>
                  <a:pathLst>
                    <a:path w="215" h="182">
                      <a:moveTo>
                        <a:pt x="76" y="182"/>
                      </a:moveTo>
                      <a:lnTo>
                        <a:pt x="0" y="114"/>
                      </a:lnTo>
                      <a:lnTo>
                        <a:pt x="24" y="88"/>
                      </a:lnTo>
                      <a:lnTo>
                        <a:pt x="73" y="132"/>
                      </a:lnTo>
                      <a:lnTo>
                        <a:pt x="187" y="0"/>
                      </a:lnTo>
                      <a:lnTo>
                        <a:pt x="215" y="24"/>
                      </a:lnTo>
                      <a:lnTo>
                        <a:pt x="76" y="1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lIns="34281" tIns="17141" rIns="34281" bIns="17141"/>
                <a:lstStyle/>
                <a:p>
                  <a:pPr defTabSz="1088639">
                    <a:defRPr/>
                  </a:pPr>
                  <a:endParaRPr lang="en-US" sz="430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22" name="Rectangle 18"/>
                <p:cNvSpPr>
                  <a:spLocks noChangeArrowheads="1"/>
                </p:cNvSpPr>
                <p:nvPr/>
              </p:nvSpPr>
              <p:spPr bwMode="auto">
                <a:xfrm>
                  <a:off x="7840316" y="4100226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lIns="34281" tIns="17141" rIns="34281" bIns="17141"/>
                <a:lstStyle/>
                <a:p>
                  <a:pPr defTabSz="1088639">
                    <a:defRPr/>
                  </a:pPr>
                  <a:endParaRPr lang="en-US" sz="430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23" name="Rectangle 19"/>
                <p:cNvSpPr>
                  <a:spLocks noChangeArrowheads="1"/>
                </p:cNvSpPr>
                <p:nvPr/>
              </p:nvSpPr>
              <p:spPr bwMode="auto">
                <a:xfrm>
                  <a:off x="7840316" y="3717639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lIns="34281" tIns="17141" rIns="34281" bIns="17141"/>
                <a:lstStyle/>
                <a:p>
                  <a:pPr defTabSz="1088639">
                    <a:defRPr/>
                  </a:pPr>
                  <a:endParaRPr lang="en-US" sz="430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24" name="Rectangle 20"/>
                <p:cNvSpPr>
                  <a:spLocks noChangeArrowheads="1"/>
                </p:cNvSpPr>
                <p:nvPr/>
              </p:nvSpPr>
              <p:spPr bwMode="auto">
                <a:xfrm>
                  <a:off x="7840316" y="3973226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lIns="34281" tIns="17141" rIns="34281" bIns="17141"/>
                <a:lstStyle/>
                <a:p>
                  <a:pPr defTabSz="1088639">
                    <a:defRPr/>
                  </a:pPr>
                  <a:endParaRPr lang="en-US" sz="430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25" name="Rectangle 21"/>
                <p:cNvSpPr>
                  <a:spLocks noChangeArrowheads="1"/>
                </p:cNvSpPr>
                <p:nvPr/>
              </p:nvSpPr>
              <p:spPr bwMode="auto">
                <a:xfrm>
                  <a:off x="7840316" y="3590639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lIns="34281" tIns="17141" rIns="34281" bIns="17141"/>
                <a:lstStyle/>
                <a:p>
                  <a:pPr defTabSz="1088639">
                    <a:defRPr/>
                  </a:pPr>
                  <a:endParaRPr lang="en-US" sz="430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</p:grpSp>
        </p:grpSp>
      </p:grpSp>
      <p:sp>
        <p:nvSpPr>
          <p:cNvPr id="69" name="Rounded Rectangle 68"/>
          <p:cNvSpPr/>
          <p:nvPr/>
        </p:nvSpPr>
        <p:spPr>
          <a:xfrm>
            <a:off x="699893" y="3057493"/>
            <a:ext cx="11125200" cy="3425901"/>
          </a:xfrm>
          <a:prstGeom prst="roundRect">
            <a:avLst>
              <a:gd name="adj" fmla="val 3132"/>
            </a:avLst>
          </a:prstGeom>
          <a:solidFill>
            <a:schemeClr val="accent5">
              <a:lumMod val="20000"/>
              <a:lumOff val="80000"/>
            </a:schemeClr>
          </a:solidFill>
          <a:ln w="57150">
            <a:solidFill>
              <a:srgbClr val="0999C8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088639"/>
            <a:endParaRPr lang="en-US" dirty="0">
              <a:solidFill>
                <a:prstClr val="black"/>
              </a:solidFill>
              <a:latin typeface="Cambria" panose="02040503050406030204" pitchFamily="18" charset="0"/>
            </a:endParaRPr>
          </a:p>
        </p:txBody>
      </p:sp>
      <p:sp>
        <p:nvSpPr>
          <p:cNvPr id="70" name="Freeform 20"/>
          <p:cNvSpPr>
            <a:spLocks/>
          </p:cNvSpPr>
          <p:nvPr/>
        </p:nvSpPr>
        <p:spPr bwMode="auto">
          <a:xfrm rot="16200000" flipV="1">
            <a:off x="1146304" y="2753128"/>
            <a:ext cx="405975" cy="1087369"/>
          </a:xfrm>
          <a:prstGeom prst="round1Rect">
            <a:avLst/>
          </a:prstGeom>
          <a:solidFill>
            <a:schemeClr val="bg1"/>
          </a:solidFill>
          <a:ln w="57150">
            <a:solidFill>
              <a:srgbClr val="0999C8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lIns="34281" tIns="17141" rIns="34281" bIns="17141"/>
          <a:lstStyle/>
          <a:p>
            <a:pPr defTabSz="1088639">
              <a:defRPr/>
            </a:pPr>
            <a:endParaRPr lang="en-US" sz="43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9469" name="Freeform 15"/>
          <p:cNvSpPr>
            <a:spLocks noEditPoints="1"/>
          </p:cNvSpPr>
          <p:nvPr/>
        </p:nvSpPr>
        <p:spPr bwMode="auto">
          <a:xfrm>
            <a:off x="1781176" y="3198814"/>
            <a:ext cx="187325" cy="206375"/>
          </a:xfrm>
          <a:custGeom>
            <a:avLst/>
            <a:gdLst>
              <a:gd name="T0" fmla="*/ 174638 w 145"/>
              <a:gd name="T1" fmla="*/ 75613 h 197"/>
              <a:gd name="T2" fmla="*/ 93140 w 145"/>
              <a:gd name="T3" fmla="*/ 141775 h 197"/>
              <a:gd name="T4" fmla="*/ 11643 w 145"/>
              <a:gd name="T5" fmla="*/ 75613 h 197"/>
              <a:gd name="T6" fmla="*/ 93140 w 145"/>
              <a:gd name="T7" fmla="*/ 9452 h 197"/>
              <a:gd name="T8" fmla="*/ 148766 w 145"/>
              <a:gd name="T9" fmla="*/ 27305 h 197"/>
              <a:gd name="T10" fmla="*/ 77617 w 145"/>
              <a:gd name="T11" fmla="*/ 86115 h 197"/>
              <a:gd name="T12" fmla="*/ 38808 w 145"/>
              <a:gd name="T13" fmla="*/ 63011 h 197"/>
              <a:gd name="T14" fmla="*/ 25872 w 145"/>
              <a:gd name="T15" fmla="*/ 71412 h 197"/>
              <a:gd name="T16" fmla="*/ 78910 w 145"/>
              <a:gd name="T17" fmla="*/ 132323 h 197"/>
              <a:gd name="T18" fmla="*/ 159114 w 145"/>
              <a:gd name="T19" fmla="*/ 36756 h 197"/>
              <a:gd name="T20" fmla="*/ 174638 w 145"/>
              <a:gd name="T21" fmla="*/ 75613 h 197"/>
              <a:gd name="T22" fmla="*/ 187574 w 145"/>
              <a:gd name="T23" fmla="*/ 12602 h 197"/>
              <a:gd name="T24" fmla="*/ 174638 w 145"/>
              <a:gd name="T25" fmla="*/ 12602 h 197"/>
              <a:gd name="T26" fmla="*/ 159114 w 145"/>
              <a:gd name="T27" fmla="*/ 22054 h 197"/>
              <a:gd name="T28" fmla="*/ 93140 w 145"/>
              <a:gd name="T29" fmla="*/ 0 h 197"/>
              <a:gd name="T30" fmla="*/ 0 w 145"/>
              <a:gd name="T31" fmla="*/ 75613 h 197"/>
              <a:gd name="T32" fmla="*/ 38808 w 145"/>
              <a:gd name="T33" fmla="*/ 137574 h 197"/>
              <a:gd name="T34" fmla="*/ 9055 w 145"/>
              <a:gd name="T35" fmla="*/ 183782 h 197"/>
              <a:gd name="T36" fmla="*/ 16817 w 145"/>
              <a:gd name="T37" fmla="*/ 202685 h 197"/>
              <a:gd name="T38" fmla="*/ 41396 w 145"/>
              <a:gd name="T39" fmla="*/ 196384 h 197"/>
              <a:gd name="T40" fmla="*/ 65974 w 145"/>
              <a:gd name="T41" fmla="*/ 148076 h 197"/>
              <a:gd name="T42" fmla="*/ 65974 w 145"/>
              <a:gd name="T43" fmla="*/ 148076 h 197"/>
              <a:gd name="T44" fmla="*/ 93140 w 145"/>
              <a:gd name="T45" fmla="*/ 152276 h 197"/>
              <a:gd name="T46" fmla="*/ 187574 w 145"/>
              <a:gd name="T47" fmla="*/ 75613 h 197"/>
              <a:gd name="T48" fmla="*/ 166876 w 145"/>
              <a:gd name="T49" fmla="*/ 29405 h 197"/>
              <a:gd name="T50" fmla="*/ 187574 w 145"/>
              <a:gd name="T51" fmla="*/ 12602 h 197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145" h="197">
                <a:moveTo>
                  <a:pt x="135" y="72"/>
                </a:moveTo>
                <a:cubicBezTo>
                  <a:pt x="135" y="107"/>
                  <a:pt x="107" y="135"/>
                  <a:pt x="72" y="135"/>
                </a:cubicBezTo>
                <a:cubicBezTo>
                  <a:pt x="37" y="135"/>
                  <a:pt x="9" y="107"/>
                  <a:pt x="9" y="72"/>
                </a:cubicBezTo>
                <a:cubicBezTo>
                  <a:pt x="9" y="37"/>
                  <a:pt x="37" y="9"/>
                  <a:pt x="72" y="9"/>
                </a:cubicBezTo>
                <a:cubicBezTo>
                  <a:pt x="89" y="9"/>
                  <a:pt x="104" y="15"/>
                  <a:pt x="115" y="26"/>
                </a:cubicBezTo>
                <a:cubicBezTo>
                  <a:pt x="101" y="38"/>
                  <a:pt x="80" y="57"/>
                  <a:pt x="60" y="82"/>
                </a:cubicBezTo>
                <a:cubicBezTo>
                  <a:pt x="50" y="74"/>
                  <a:pt x="40" y="67"/>
                  <a:pt x="30" y="60"/>
                </a:cubicBezTo>
                <a:cubicBezTo>
                  <a:pt x="26" y="63"/>
                  <a:pt x="24" y="65"/>
                  <a:pt x="20" y="68"/>
                </a:cubicBezTo>
                <a:cubicBezTo>
                  <a:pt x="34" y="88"/>
                  <a:pt x="47" y="107"/>
                  <a:pt x="61" y="126"/>
                </a:cubicBezTo>
                <a:cubicBezTo>
                  <a:pt x="80" y="95"/>
                  <a:pt x="99" y="63"/>
                  <a:pt x="123" y="35"/>
                </a:cubicBezTo>
                <a:cubicBezTo>
                  <a:pt x="130" y="45"/>
                  <a:pt x="135" y="58"/>
                  <a:pt x="135" y="72"/>
                </a:cubicBezTo>
                <a:close/>
                <a:moveTo>
                  <a:pt x="145" y="12"/>
                </a:moveTo>
                <a:cubicBezTo>
                  <a:pt x="141" y="12"/>
                  <a:pt x="138" y="12"/>
                  <a:pt x="135" y="12"/>
                </a:cubicBezTo>
                <a:cubicBezTo>
                  <a:pt x="135" y="12"/>
                  <a:pt x="130" y="15"/>
                  <a:pt x="123" y="21"/>
                </a:cubicBezTo>
                <a:cubicBezTo>
                  <a:pt x="110" y="8"/>
                  <a:pt x="92" y="0"/>
                  <a:pt x="72" y="0"/>
                </a:cubicBezTo>
                <a:cubicBezTo>
                  <a:pt x="32" y="0"/>
                  <a:pt x="0" y="32"/>
                  <a:pt x="0" y="72"/>
                </a:cubicBezTo>
                <a:cubicBezTo>
                  <a:pt x="0" y="97"/>
                  <a:pt x="11" y="118"/>
                  <a:pt x="30" y="131"/>
                </a:cubicBezTo>
                <a:cubicBezTo>
                  <a:pt x="7" y="175"/>
                  <a:pt x="7" y="175"/>
                  <a:pt x="7" y="175"/>
                </a:cubicBezTo>
                <a:cubicBezTo>
                  <a:pt x="3" y="182"/>
                  <a:pt x="6" y="190"/>
                  <a:pt x="13" y="193"/>
                </a:cubicBezTo>
                <a:cubicBezTo>
                  <a:pt x="20" y="197"/>
                  <a:pt x="28" y="194"/>
                  <a:pt x="32" y="187"/>
                </a:cubicBezTo>
                <a:cubicBezTo>
                  <a:pt x="51" y="141"/>
                  <a:pt x="51" y="141"/>
                  <a:pt x="51" y="141"/>
                </a:cubicBezTo>
                <a:cubicBezTo>
                  <a:pt x="51" y="141"/>
                  <a:pt x="51" y="141"/>
                  <a:pt x="51" y="141"/>
                </a:cubicBezTo>
                <a:cubicBezTo>
                  <a:pt x="58" y="143"/>
                  <a:pt x="65" y="145"/>
                  <a:pt x="72" y="145"/>
                </a:cubicBezTo>
                <a:cubicBezTo>
                  <a:pt x="112" y="145"/>
                  <a:pt x="145" y="112"/>
                  <a:pt x="145" y="72"/>
                </a:cubicBezTo>
                <a:cubicBezTo>
                  <a:pt x="145" y="55"/>
                  <a:pt x="138" y="40"/>
                  <a:pt x="129" y="28"/>
                </a:cubicBezTo>
                <a:cubicBezTo>
                  <a:pt x="134" y="22"/>
                  <a:pt x="139" y="17"/>
                  <a:pt x="145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34281" tIns="17141" rIns="34281" bIns="17141"/>
          <a:lstStyle/>
          <a:p>
            <a:pPr defTabSz="1088639"/>
            <a:endParaRPr lang="en-US" sz="43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923083" y="3164776"/>
            <a:ext cx="1123950" cy="338554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1088639"/>
            <a:r>
              <a:rPr lang="vi-VN" altLang="en-US" sz="1600" b="1" dirty="0">
                <a:solidFill>
                  <a:srgbClr val="0999C8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Bài giải</a:t>
            </a:r>
            <a:endParaRPr lang="en-US" altLang="en-US" sz="1600" b="1" dirty="0">
              <a:solidFill>
                <a:srgbClr val="0999C8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6" name="Rectangle 45">
                <a:extLst>
                  <a:ext uri="{FF2B5EF4-FFF2-40B4-BE49-F238E27FC236}">
                    <a16:creationId xmlns:a16="http://schemas.microsoft.com/office/drawing/2014/main" id="{C92875C9-BDDD-4453-BFBD-0BD1EC09BDBD}"/>
                  </a:ext>
                </a:extLst>
              </p:cNvPr>
              <p:cNvSpPr/>
              <p:nvPr/>
            </p:nvSpPr>
            <p:spPr>
              <a:xfrm>
                <a:off x="1030839" y="1899733"/>
                <a:ext cx="10627761" cy="112505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314960" indent="-314960" algn="just" defTabSz="1088639">
                  <a:lnSpc>
                    <a:spcPct val="115000"/>
                  </a:lnSpc>
                  <a:spcAft>
                    <a:spcPts val="400"/>
                  </a:spcAft>
                  <a:tabLst>
                    <a:tab pos="314960" algn="l"/>
                  </a:tabLst>
                </a:pPr>
                <a:r>
                  <a:rPr lang="en-US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                  </a:t>
                </a:r>
                <a:r>
                  <a:rPr lang="en-US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Trong</a:t>
                </a:r>
                <a:r>
                  <a:rPr lang="en-US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không</a:t>
                </a:r>
                <a:r>
                  <a:rPr lang="en-US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gian</a:t>
                </a:r>
                <a:r>
                  <a:rPr lang="en-US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với</a:t>
                </a:r>
                <a:r>
                  <a:rPr lang="en-US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hệ</a:t>
                </a:r>
                <a:r>
                  <a:rPr lang="en-US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tọa</a:t>
                </a:r>
                <a:r>
                  <a:rPr lang="en-US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độ</a:t>
                </a:r>
                <a:r>
                  <a:rPr lang="en-US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𝑂𝑥𝑦𝑧</m:t>
                    </m:r>
                  </m:oMath>
                </a14:m>
                <a:r>
                  <a:rPr lang="en-US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, </a:t>
                </a:r>
                <a:r>
                  <a:rPr lang="en-US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cho</a:t>
                </a:r>
                <a:r>
                  <a:rPr lang="en-US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điểm</a:t>
                </a:r>
                <a:r>
                  <a:rPr lang="en-US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</m:t>
                    </m:r>
                    <m:d>
                      <m:dPr>
                        <m:ctrlPr>
                          <a:rPr lang="en-US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−2;0;−2</m:t>
                        </m:r>
                      </m:e>
                    </m:d>
                  </m:oMath>
                </a14:m>
                <a:r>
                  <a:rPr lang="en-US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𝐵</m:t>
                    </m:r>
                    <m:d>
                      <m:dPr>
                        <m:ctrlPr>
                          <a:rPr lang="en-US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0;3;−3</m:t>
                        </m:r>
                      </m:e>
                    </m:d>
                  </m:oMath>
                </a14:m>
                <a:r>
                  <a:rPr lang="en-US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.  </a:t>
                </a:r>
                <a:r>
                  <a:rPr lang="en-US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Gọi</a:t>
                </a:r>
                <a:r>
                  <a:rPr lang="en-US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𝑃</m:t>
                        </m:r>
                      </m:e>
                    </m:d>
                  </m:oMath>
                </a14:m>
                <a:r>
                  <a:rPr lang="en-US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là</a:t>
                </a:r>
                <a:r>
                  <a:rPr lang="en-US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mặt</a:t>
                </a:r>
                <a:r>
                  <a:rPr lang="en-US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phẳng</a:t>
                </a:r>
                <a:r>
                  <a:rPr lang="en-US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</a:p>
              <a:p>
                <a:pPr marL="314960" indent="-314960" algn="just" defTabSz="1088639">
                  <a:lnSpc>
                    <a:spcPct val="115000"/>
                  </a:lnSpc>
                  <a:spcAft>
                    <a:spcPts val="400"/>
                  </a:spcAft>
                  <a:tabLst>
                    <a:tab pos="314960" algn="l"/>
                  </a:tabLst>
                </a:pPr>
                <a:r>
                  <a:rPr lang="en-US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</a:t>
                </a:r>
                <a:r>
                  <a:rPr lang="en-US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qua </a:t>
                </a:r>
                <a14:m>
                  <m:oMath xmlns:m="http://schemas.openxmlformats.org/officeDocument/2006/math">
                    <m:r>
                      <a:rPr lang="en-US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</m:t>
                    </m:r>
                  </m:oMath>
                </a14:m>
                <a:r>
                  <a:rPr lang="en-US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sao </a:t>
                </a:r>
                <a:r>
                  <a:rPr lang="en-US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cho</a:t>
                </a:r>
                <a:r>
                  <a:rPr lang="en-US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khoảng</a:t>
                </a:r>
                <a:r>
                  <a:rPr lang="en-US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cách</a:t>
                </a:r>
                <a:r>
                  <a:rPr lang="en-US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từ</a:t>
                </a:r>
                <a:r>
                  <a:rPr lang="en-US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𝐵</m:t>
                    </m:r>
                  </m:oMath>
                </a14:m>
                <a:r>
                  <a:rPr lang="en-US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đến</a:t>
                </a:r>
                <a:r>
                  <a:rPr lang="en-US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mặt</a:t>
                </a:r>
                <a:r>
                  <a:rPr lang="en-US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phẳng</a:t>
                </a:r>
                <a:r>
                  <a:rPr lang="en-US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𝑃</m:t>
                        </m:r>
                      </m:e>
                    </m:d>
                  </m:oMath>
                </a14:m>
                <a:r>
                  <a:rPr lang="en-US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là</a:t>
                </a:r>
                <a:r>
                  <a:rPr lang="en-US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lớn</a:t>
                </a:r>
                <a:r>
                  <a:rPr lang="en-US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nhất</a:t>
                </a:r>
                <a:r>
                  <a:rPr lang="en-US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. </a:t>
                </a:r>
              </a:p>
              <a:p>
                <a:pPr marL="314960" indent="-314960" algn="just" defTabSz="1088639">
                  <a:lnSpc>
                    <a:spcPct val="115000"/>
                  </a:lnSpc>
                  <a:spcAft>
                    <a:spcPts val="400"/>
                  </a:spcAft>
                  <a:tabLst>
                    <a:tab pos="314960" algn="l"/>
                  </a:tabLst>
                </a:pPr>
                <a:r>
                  <a:rPr lang="en-US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</a:t>
                </a:r>
                <a:r>
                  <a:rPr lang="en-US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Tính</a:t>
                </a:r>
                <a:r>
                  <a:rPr lang="en-US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khoảng</a:t>
                </a:r>
                <a:r>
                  <a:rPr lang="en-US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cách</a:t>
                </a:r>
                <a:r>
                  <a:rPr lang="en-US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từ</a:t>
                </a:r>
                <a:r>
                  <a:rPr lang="en-US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gốc</a:t>
                </a:r>
                <a:r>
                  <a:rPr lang="en-US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tọa</a:t>
                </a:r>
                <a:r>
                  <a:rPr lang="en-US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độ</a:t>
                </a:r>
                <a:r>
                  <a:rPr lang="en-US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đến</a:t>
                </a:r>
                <a:r>
                  <a:rPr lang="en-US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mặt</a:t>
                </a:r>
                <a:r>
                  <a:rPr lang="en-US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phẳng</a:t>
                </a:r>
                <a:r>
                  <a:rPr lang="en-US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𝑃</m:t>
                        </m:r>
                      </m:e>
                    </m:d>
                  </m:oMath>
                </a14:m>
                <a:r>
                  <a:rPr lang="en-US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?</a:t>
                </a:r>
              </a:p>
            </p:txBody>
          </p:sp>
        </mc:Choice>
        <mc:Fallback xmlns="">
          <p:sp>
            <p:nvSpPr>
              <p:cNvPr id="46" name="Rectangle 45">
                <a:extLst>
                  <a:ext uri="{FF2B5EF4-FFF2-40B4-BE49-F238E27FC236}">
                    <a16:creationId xmlns:a16="http://schemas.microsoft.com/office/drawing/2014/main" id="{C92875C9-BDDD-4453-BFBD-0BD1EC09BDB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30839" y="1899733"/>
                <a:ext cx="10627761" cy="1125052"/>
              </a:xfrm>
              <a:prstGeom prst="rect">
                <a:avLst/>
              </a:prstGeom>
              <a:blipFill>
                <a:blip r:embed="rId2"/>
                <a:stretch>
                  <a:fillRect l="-459" t="-1630" r="-57" b="-815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7" name="Group 46">
            <a:extLst>
              <a:ext uri="{FF2B5EF4-FFF2-40B4-BE49-F238E27FC236}">
                <a16:creationId xmlns:a16="http://schemas.microsoft.com/office/drawing/2014/main" id="{DA9E749E-E6F7-4CEC-A187-99E515A502BE}"/>
              </a:ext>
            </a:extLst>
          </p:cNvPr>
          <p:cNvGrpSpPr/>
          <p:nvPr/>
        </p:nvGrpSpPr>
        <p:grpSpPr>
          <a:xfrm>
            <a:off x="9144000" y="3593722"/>
            <a:ext cx="2390193" cy="1402082"/>
            <a:chOff x="4048123" y="676275"/>
            <a:chExt cx="5774715" cy="3559545"/>
          </a:xfrm>
        </p:grpSpPr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F85F5460-BA8F-4010-837A-894221A40B85}"/>
                </a:ext>
              </a:extLst>
            </p:cNvPr>
            <p:cNvGrpSpPr/>
            <p:nvPr/>
          </p:nvGrpSpPr>
          <p:grpSpPr>
            <a:xfrm>
              <a:off x="5956877" y="676275"/>
              <a:ext cx="2990849" cy="3559545"/>
              <a:chOff x="6448424" y="210413"/>
              <a:chExt cx="2990849" cy="3559545"/>
            </a:xfrm>
          </p:grpSpPr>
          <p:cxnSp>
            <p:nvCxnSpPr>
              <p:cNvPr id="62" name="Straight Connector 61">
                <a:extLst>
                  <a:ext uri="{FF2B5EF4-FFF2-40B4-BE49-F238E27FC236}">
                    <a16:creationId xmlns:a16="http://schemas.microsoft.com/office/drawing/2014/main" id="{D67A763C-736B-477A-9B82-6ECF3B45BE6E}"/>
                  </a:ext>
                </a:extLst>
              </p:cNvPr>
              <p:cNvCxnSpPr/>
              <p:nvPr/>
            </p:nvCxnSpPr>
            <p:spPr>
              <a:xfrm>
                <a:off x="8926581" y="395080"/>
                <a:ext cx="0" cy="2398644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3" name="Straight Connector 62">
                <a:extLst>
                  <a:ext uri="{FF2B5EF4-FFF2-40B4-BE49-F238E27FC236}">
                    <a16:creationId xmlns:a16="http://schemas.microsoft.com/office/drawing/2014/main" id="{336208C3-B502-4FC4-81B6-50CB6DFB9581}"/>
                  </a:ext>
                </a:extLst>
              </p:cNvPr>
              <p:cNvCxnSpPr/>
              <p:nvPr/>
            </p:nvCxnSpPr>
            <p:spPr>
              <a:xfrm flipH="1">
                <a:off x="6779728" y="395080"/>
                <a:ext cx="2146853" cy="2398644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4" name="Straight Connector 63">
                <a:extLst>
                  <a:ext uri="{FF2B5EF4-FFF2-40B4-BE49-F238E27FC236}">
                    <a16:creationId xmlns:a16="http://schemas.microsoft.com/office/drawing/2014/main" id="{37C7AA21-4190-4B7D-8ABB-8B1D5696A5F2}"/>
                  </a:ext>
                </a:extLst>
              </p:cNvPr>
              <p:cNvCxnSpPr/>
              <p:nvPr/>
            </p:nvCxnSpPr>
            <p:spPr>
              <a:xfrm>
                <a:off x="6779728" y="2793724"/>
                <a:ext cx="2146853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5" name="TextBox 64">
                <a:extLst>
                  <a:ext uri="{FF2B5EF4-FFF2-40B4-BE49-F238E27FC236}">
                    <a16:creationId xmlns:a16="http://schemas.microsoft.com/office/drawing/2014/main" id="{A825DF0A-CB56-4707-8997-7D01BD1EB3F4}"/>
                  </a:ext>
                </a:extLst>
              </p:cNvPr>
              <p:cNvSpPr txBox="1"/>
              <p:nvPr/>
            </p:nvSpPr>
            <p:spPr>
              <a:xfrm>
                <a:off x="8863841" y="210413"/>
                <a:ext cx="333370" cy="107438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1088639"/>
                <a:r>
                  <a:rPr lang="en-US" sz="2150">
                    <a:solidFill>
                      <a:prstClr val="black"/>
                    </a:solidFill>
                    <a:latin typeface="Calibri"/>
                  </a:rPr>
                  <a:t>B</a:t>
                </a:r>
              </a:p>
            </p:txBody>
          </p:sp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321FBCE0-A754-4DD3-900A-0F2728248590}"/>
                  </a:ext>
                </a:extLst>
              </p:cNvPr>
              <p:cNvSpPr txBox="1"/>
              <p:nvPr/>
            </p:nvSpPr>
            <p:spPr>
              <a:xfrm>
                <a:off x="6448424" y="2695574"/>
                <a:ext cx="331302" cy="107438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1088639"/>
                <a:r>
                  <a:rPr lang="en-US" sz="2150" dirty="0">
                    <a:solidFill>
                      <a:prstClr val="black"/>
                    </a:solidFill>
                    <a:latin typeface="Calibri"/>
                  </a:rPr>
                  <a:t>A</a:t>
                </a:r>
              </a:p>
            </p:txBody>
          </p:sp>
          <p:sp>
            <p:nvSpPr>
              <p:cNvPr id="67" name="TextBox 66">
                <a:extLst>
                  <a:ext uri="{FF2B5EF4-FFF2-40B4-BE49-F238E27FC236}">
                    <a16:creationId xmlns:a16="http://schemas.microsoft.com/office/drawing/2014/main" id="{06642EED-6F93-4E0F-9E41-F37EA6FE785C}"/>
                  </a:ext>
                </a:extLst>
              </p:cNvPr>
              <p:cNvSpPr txBox="1"/>
              <p:nvPr/>
            </p:nvSpPr>
            <p:spPr>
              <a:xfrm>
                <a:off x="9039224" y="2695574"/>
                <a:ext cx="400049" cy="107438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1088639"/>
                <a:r>
                  <a:rPr lang="en-US" sz="2150">
                    <a:solidFill>
                      <a:prstClr val="black"/>
                    </a:solidFill>
                    <a:latin typeface="Calibri"/>
                  </a:rPr>
                  <a:t>H</a:t>
                </a:r>
              </a:p>
            </p:txBody>
          </p:sp>
          <p:sp>
            <p:nvSpPr>
              <p:cNvPr id="68" name="Rectangle 67">
                <a:extLst>
                  <a:ext uri="{FF2B5EF4-FFF2-40B4-BE49-F238E27FC236}">
                    <a16:creationId xmlns:a16="http://schemas.microsoft.com/office/drawing/2014/main" id="{060415EA-FAAD-410D-9491-EFBBF871AF2F}"/>
                  </a:ext>
                </a:extLst>
              </p:cNvPr>
              <p:cNvSpPr/>
              <p:nvPr/>
            </p:nvSpPr>
            <p:spPr>
              <a:xfrm>
                <a:off x="8758854" y="2695575"/>
                <a:ext cx="167727" cy="98149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639"/>
                <a:endParaRPr lang="en-US" sz="2150">
                  <a:solidFill>
                    <a:prstClr val="white"/>
                  </a:solidFill>
                  <a:latin typeface="Calibri"/>
                </a:endParaRPr>
              </a:p>
            </p:txBody>
          </p:sp>
        </p:grpSp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5FFCC59F-230F-4E8E-9FDB-B858FD15F7BB}"/>
                </a:ext>
              </a:extLst>
            </p:cNvPr>
            <p:cNvGrpSpPr/>
            <p:nvPr/>
          </p:nvGrpSpPr>
          <p:grpSpPr>
            <a:xfrm>
              <a:off x="4048123" y="2660291"/>
              <a:ext cx="5774715" cy="1466862"/>
              <a:chOff x="4000498" y="2238363"/>
              <a:chExt cx="5774715" cy="1466862"/>
            </a:xfrm>
          </p:grpSpPr>
          <p:cxnSp>
            <p:nvCxnSpPr>
              <p:cNvPr id="51" name="Straight Connector 50">
                <a:extLst>
                  <a:ext uri="{FF2B5EF4-FFF2-40B4-BE49-F238E27FC236}">
                    <a16:creationId xmlns:a16="http://schemas.microsoft.com/office/drawing/2014/main" id="{455738B5-566F-49B3-9A7D-BB1C0CE4A22C}"/>
                  </a:ext>
                </a:extLst>
              </p:cNvPr>
              <p:cNvCxnSpPr/>
              <p:nvPr/>
            </p:nvCxnSpPr>
            <p:spPr>
              <a:xfrm flipH="1">
                <a:off x="4000500" y="2238375"/>
                <a:ext cx="1352550" cy="1466850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3" name="Straight Connector 52">
                <a:extLst>
                  <a:ext uri="{FF2B5EF4-FFF2-40B4-BE49-F238E27FC236}">
                    <a16:creationId xmlns:a16="http://schemas.microsoft.com/office/drawing/2014/main" id="{929F7D65-3896-4B08-BCE6-B4C8BB480C35}"/>
                  </a:ext>
                </a:extLst>
              </p:cNvPr>
              <p:cNvCxnSpPr/>
              <p:nvPr/>
            </p:nvCxnSpPr>
            <p:spPr>
              <a:xfrm>
                <a:off x="4000498" y="3705225"/>
                <a:ext cx="4282106" cy="0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4" name="Straight Connector 53">
                <a:extLst>
                  <a:ext uri="{FF2B5EF4-FFF2-40B4-BE49-F238E27FC236}">
                    <a16:creationId xmlns:a16="http://schemas.microsoft.com/office/drawing/2014/main" id="{7A05871B-D368-4E4B-8F49-1DF5F889CF9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353050" y="2238363"/>
                <a:ext cx="1500524" cy="0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5" name="Straight Connector 54">
                <a:extLst>
                  <a:ext uri="{FF2B5EF4-FFF2-40B4-BE49-F238E27FC236}">
                    <a16:creationId xmlns:a16="http://schemas.microsoft.com/office/drawing/2014/main" id="{4D28BA37-6DDF-4F69-AF06-E4AF5728518A}"/>
                  </a:ext>
                </a:extLst>
              </p:cNvPr>
              <p:cNvCxnSpPr/>
              <p:nvPr/>
            </p:nvCxnSpPr>
            <p:spPr>
              <a:xfrm>
                <a:off x="8414269" y="2238363"/>
                <a:ext cx="1335165" cy="0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0" name="Straight Connector 59">
                <a:extLst>
                  <a:ext uri="{FF2B5EF4-FFF2-40B4-BE49-F238E27FC236}">
                    <a16:creationId xmlns:a16="http://schemas.microsoft.com/office/drawing/2014/main" id="{04F8DBE5-A319-4C75-903E-73A315B6A181}"/>
                  </a:ext>
                </a:extLst>
              </p:cNvPr>
              <p:cNvCxnSpPr/>
              <p:nvPr/>
            </p:nvCxnSpPr>
            <p:spPr>
              <a:xfrm flipH="1">
                <a:off x="8255445" y="2238363"/>
                <a:ext cx="1519768" cy="1466850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1" name="Straight Arrow Connector 60">
                <a:extLst>
                  <a:ext uri="{FF2B5EF4-FFF2-40B4-BE49-F238E27FC236}">
                    <a16:creationId xmlns:a16="http://schemas.microsoft.com/office/drawing/2014/main" id="{4CA1D448-B305-491E-BD6D-A0E6C3B1A182}"/>
                  </a:ext>
                </a:extLst>
              </p:cNvPr>
              <p:cNvCxnSpPr/>
              <p:nvPr/>
            </p:nvCxnSpPr>
            <p:spPr>
              <a:xfrm>
                <a:off x="6812235" y="2238363"/>
                <a:ext cx="1602034" cy="0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prstDash val="sysDot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71" name="Rectangle 70">
                <a:extLst>
                  <a:ext uri="{FF2B5EF4-FFF2-40B4-BE49-F238E27FC236}">
                    <a16:creationId xmlns:a16="http://schemas.microsoft.com/office/drawing/2014/main" id="{8AAB45AD-A297-498D-85AE-B3D3FBA215CE}"/>
                  </a:ext>
                </a:extLst>
              </p:cNvPr>
              <p:cNvSpPr/>
              <p:nvPr/>
            </p:nvSpPr>
            <p:spPr>
              <a:xfrm>
                <a:off x="1767139" y="3283539"/>
                <a:ext cx="10503583" cy="45050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314960" defTabSz="1088639">
                  <a:lnSpc>
                    <a:spcPct val="115000"/>
                  </a:lnSpc>
                  <a:spcAft>
                    <a:spcPts val="400"/>
                  </a:spcAft>
                </a:pPr>
                <a:r>
                  <a:rPr lang="en-US" sz="2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Gọi</a:t>
                </a:r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2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𝐻</m:t>
                    </m:r>
                  </m:oMath>
                </a14:m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là</a:t>
                </a:r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hình</a:t>
                </a:r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chiếu</a:t>
                </a:r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2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𝐵</m:t>
                    </m:r>
                  </m:oMath>
                </a14:m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trên</a:t>
                </a:r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mặt</a:t>
                </a:r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phẳng</a:t>
                </a:r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𝑃</m:t>
                        </m:r>
                      </m:e>
                    </m:d>
                  </m:oMath>
                </a14:m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. </a:t>
                </a:r>
                <a:r>
                  <a:rPr lang="en-US" sz="2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Khi</a:t>
                </a:r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đó</a:t>
                </a:r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2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𝐵𝐻</m:t>
                    </m:r>
                    <m:r>
                      <a:rPr lang="en-US" sz="22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≤</m:t>
                    </m:r>
                    <m:r>
                      <a:rPr lang="en-US" sz="22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𝐵𝐴</m:t>
                    </m:r>
                  </m:oMath>
                </a14:m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71" name="Rectangle 70">
                <a:extLst>
                  <a:ext uri="{FF2B5EF4-FFF2-40B4-BE49-F238E27FC236}">
                    <a16:creationId xmlns:a16="http://schemas.microsoft.com/office/drawing/2014/main" id="{8AAB45AD-A297-498D-85AE-B3D3FBA215C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67139" y="3283539"/>
                <a:ext cx="10503583" cy="450508"/>
              </a:xfrm>
              <a:prstGeom prst="rect">
                <a:avLst/>
              </a:prstGeom>
              <a:blipFill>
                <a:blip r:embed="rId3"/>
                <a:stretch>
                  <a:fillRect t="-5405" b="-256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3" name="Rectangle 72">
                <a:extLst>
                  <a:ext uri="{FF2B5EF4-FFF2-40B4-BE49-F238E27FC236}">
                    <a16:creationId xmlns:a16="http://schemas.microsoft.com/office/drawing/2014/main" id="{2D240250-6FCC-4332-865A-0470E5734012}"/>
                  </a:ext>
                </a:extLst>
              </p:cNvPr>
              <p:cNvSpPr/>
              <p:nvPr/>
            </p:nvSpPr>
            <p:spPr>
              <a:xfrm>
                <a:off x="1838488" y="3631391"/>
                <a:ext cx="9479734" cy="45050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314960" defTabSz="1088639">
                  <a:lnSpc>
                    <a:spcPct val="115000"/>
                  </a:lnSpc>
                  <a:spcAft>
                    <a:spcPts val="400"/>
                  </a:spcAft>
                </a:pPr>
                <a:r>
                  <a:rPr lang="en-US" sz="2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Vậy</a:t>
                </a:r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khoảng</a:t>
                </a:r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cách</a:t>
                </a:r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từ</a:t>
                </a:r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2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𝐵</m:t>
                    </m:r>
                  </m:oMath>
                </a14:m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đến</a:t>
                </a:r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mặt</a:t>
                </a:r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phẳng</a:t>
                </a:r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𝑃</m:t>
                        </m:r>
                      </m:e>
                    </m:d>
                  </m:oMath>
                </a14:m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là</a:t>
                </a:r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lớn</a:t>
                </a:r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nhất</a:t>
                </a:r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khi</a:t>
                </a:r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</a:t>
                </a:r>
                <a14:m>
                  <m:oMath xmlns:m="http://schemas.openxmlformats.org/officeDocument/2006/math">
                    <m:r>
                      <a:rPr lang="en-US" sz="22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𝐵𝐴</m:t>
                    </m:r>
                    <m:r>
                      <a:rPr lang="en-US" sz="215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⊥</m:t>
                    </m:r>
                    <m:d>
                      <m:dPr>
                        <m:ctrlPr>
                          <a:rPr lang="en-US" sz="2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𝑃</m:t>
                        </m:r>
                      </m:e>
                    </m:d>
                  </m:oMath>
                </a14:m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73" name="Rectangle 72">
                <a:extLst>
                  <a:ext uri="{FF2B5EF4-FFF2-40B4-BE49-F238E27FC236}">
                    <a16:creationId xmlns:a16="http://schemas.microsoft.com/office/drawing/2014/main" id="{2D240250-6FCC-4332-865A-0470E573401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38488" y="3631391"/>
                <a:ext cx="9479734" cy="450508"/>
              </a:xfrm>
              <a:prstGeom prst="rect">
                <a:avLst/>
              </a:prstGeom>
              <a:blipFill>
                <a:blip r:embed="rId4"/>
                <a:stretch>
                  <a:fillRect t="-5405" b="-256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4" name="Rectangle 73">
                <a:extLst>
                  <a:ext uri="{FF2B5EF4-FFF2-40B4-BE49-F238E27FC236}">
                    <a16:creationId xmlns:a16="http://schemas.microsoft.com/office/drawing/2014/main" id="{819A1D74-F2A1-4529-8F34-D8B2D12F9719}"/>
                  </a:ext>
                </a:extLst>
              </p:cNvPr>
              <p:cNvSpPr/>
              <p:nvPr/>
            </p:nvSpPr>
            <p:spPr>
              <a:xfrm>
                <a:off x="1869737" y="4016233"/>
                <a:ext cx="3983655" cy="48731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314960" defTabSz="1088639">
                  <a:lnSpc>
                    <a:spcPct val="115000"/>
                  </a:lnSpc>
                  <a:spcAft>
                    <a:spcPts val="400"/>
                  </a:spcAft>
                </a:pPr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VTPT: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⃗"/>
                            <m:ctrlPr>
                              <a:rPr lang="en-US" sz="22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22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</m:acc>
                      </m:e>
                      <m:sub>
                        <m:r>
                          <a:rPr lang="en-US" sz="2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</m:sub>
                    </m:sSub>
                    <m:r>
                      <a:rPr lang="en-US" sz="22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2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  <m:r>
                      <a:rPr lang="en-US" sz="22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ctrlPr>
                          <a:rPr lang="en-US" sz="2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2;3;−1</m:t>
                        </m:r>
                      </m:e>
                    </m:d>
                  </m:oMath>
                </a14:m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74" name="Rectangle 73">
                <a:extLst>
                  <a:ext uri="{FF2B5EF4-FFF2-40B4-BE49-F238E27FC236}">
                    <a16:creationId xmlns:a16="http://schemas.microsoft.com/office/drawing/2014/main" id="{819A1D74-F2A1-4529-8F34-D8B2D12F971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69737" y="4016233"/>
                <a:ext cx="3983655" cy="487313"/>
              </a:xfrm>
              <a:prstGeom prst="rect">
                <a:avLst/>
              </a:prstGeom>
              <a:blipFill>
                <a:blip r:embed="rId5"/>
                <a:stretch>
                  <a:fillRect r="-1225" b="-25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5" name="Rectangle 74">
                <a:extLst>
                  <a:ext uri="{FF2B5EF4-FFF2-40B4-BE49-F238E27FC236}">
                    <a16:creationId xmlns:a16="http://schemas.microsoft.com/office/drawing/2014/main" id="{A31FB7D8-C4EE-4BFD-B7A0-0AF7A37220F8}"/>
                  </a:ext>
                </a:extLst>
              </p:cNvPr>
              <p:cNvSpPr/>
              <p:nvPr/>
            </p:nvSpPr>
            <p:spPr>
              <a:xfrm>
                <a:off x="987042" y="4660863"/>
                <a:ext cx="9840113" cy="154837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314960" defTabSz="1088639">
                  <a:lnSpc>
                    <a:spcPct val="115000"/>
                  </a:lnSpc>
                  <a:spcAft>
                    <a:spcPts val="400"/>
                  </a:spcAft>
                </a:pPr>
                <a:r>
                  <a:rPr lang="en-US" sz="2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mặt</a:t>
                </a:r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phẳng</a:t>
                </a:r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𝑃</m:t>
                        </m:r>
                      </m:e>
                    </m:d>
                  </m:oMath>
                </a14:m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r>
                      <a:rPr lang="en-US" sz="22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2</m:t>
                    </m:r>
                    <m:d>
                      <m:dPr>
                        <m:ctrlPr>
                          <a:rPr lang="en-US" sz="2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en-US" sz="2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+2</m:t>
                        </m:r>
                      </m:e>
                    </m:d>
                    <m:r>
                      <a:rPr lang="en-US" sz="22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+3</m:t>
                    </m:r>
                    <m:r>
                      <a:rPr lang="en-US" sz="22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en-US" sz="22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</m:t>
                    </m:r>
                    <m:d>
                      <m:dPr>
                        <m:ctrlPr>
                          <a:rPr lang="en-US" sz="2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𝑧</m:t>
                        </m:r>
                        <m:r>
                          <a:rPr lang="en-US" sz="2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+2</m:t>
                        </m:r>
                      </m:e>
                    </m:d>
                    <m:r>
                      <a:rPr lang="en-US" sz="22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=0</m:t>
                    </m:r>
                  </m:oMath>
                </a14:m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.</a:t>
                </a:r>
              </a:p>
              <a:p>
                <a:pPr marL="314960" defTabSz="1088639">
                  <a:lnSpc>
                    <a:spcPct val="115000"/>
                  </a:lnSpc>
                  <a:spcAft>
                    <a:spcPts val="400"/>
                  </a:spcAft>
                </a:pPr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Hay: </a:t>
                </a:r>
                <a14:m>
                  <m:oMath xmlns:m="http://schemas.openxmlformats.org/officeDocument/2006/math">
                    <m:r>
                      <a:rPr lang="en-US" sz="22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2</m:t>
                    </m:r>
                    <m:r>
                      <a:rPr lang="en-US" sz="22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22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+3</m:t>
                    </m:r>
                    <m:r>
                      <a:rPr lang="en-US" sz="22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en-US" sz="22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en-US" sz="22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𝑧</m:t>
                    </m:r>
                    <m:r>
                      <a:rPr lang="en-US" sz="22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+2=0</m:t>
                    </m:r>
                  </m:oMath>
                </a14:m>
                <a:endParaRPr lang="en-US" sz="22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14960" defTabSz="1088639">
                  <a:lnSpc>
                    <a:spcPct val="115000"/>
                  </a:lnSpc>
                  <a:spcAft>
                    <a:spcPts val="400"/>
                  </a:spcAft>
                </a:pPr>
                <a:r>
                  <a:rPr lang="en-US" sz="2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Vậy</a:t>
                </a:r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khoảng</a:t>
                </a:r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cách</a:t>
                </a:r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từ</a:t>
                </a:r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gốc</a:t>
                </a:r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tọa</a:t>
                </a:r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độ</a:t>
                </a:r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đến</a:t>
                </a:r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mặt</a:t>
                </a:r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phẳng</a:t>
                </a:r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𝑃</m:t>
                        </m:r>
                      </m:e>
                    </m:d>
                  </m:oMath>
                </a14:m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bằng</a:t>
                </a:r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   </a:t>
                </a:r>
                <a14:m>
                  <m:oMath xmlns:m="http://schemas.openxmlformats.org/officeDocument/2006/math">
                    <m:r>
                      <a:rPr lang="en-US" sz="22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𝑑</m:t>
                    </m:r>
                    <m:d>
                      <m:dPr>
                        <m:ctrlPr>
                          <a:rPr lang="en-US" sz="2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𝑂</m:t>
                        </m:r>
                        <m:r>
                          <a:rPr lang="en-US" sz="2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;</m:t>
                        </m:r>
                        <m:d>
                          <m:dPr>
                            <m:ctrlPr>
                              <a:rPr lang="en-US" sz="22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sz="22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𝑃</m:t>
                            </m:r>
                          </m:e>
                        </m:d>
                      </m:e>
                    </m:d>
                    <m:r>
                      <a:rPr lang="en-US" sz="22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sz="22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sz="22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14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75" name="Rectangle 74">
                <a:extLst>
                  <a:ext uri="{FF2B5EF4-FFF2-40B4-BE49-F238E27FC236}">
                    <a16:creationId xmlns:a16="http://schemas.microsoft.com/office/drawing/2014/main" id="{A31FB7D8-C4EE-4BFD-B7A0-0AF7A37220F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7042" y="4660863"/>
                <a:ext cx="9840113" cy="1548373"/>
              </a:xfrm>
              <a:prstGeom prst="rect">
                <a:avLst/>
              </a:prstGeom>
              <a:blipFill>
                <a:blip r:embed="rId6"/>
                <a:stretch>
                  <a:fillRect t="-1575" b="-78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97085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/>
      <p:bldP spid="69" grpId="0" animBg="1"/>
      <p:bldP spid="70" grpId="0" animBg="1"/>
      <p:bldP spid="72" grpId="0"/>
      <p:bldP spid="71" grpId="0"/>
      <p:bldP spid="73" grpId="0"/>
      <p:bldP spid="74" grpId="0"/>
      <p:bldP spid="75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2" name="Group 151"/>
          <p:cNvGrpSpPr/>
          <p:nvPr/>
        </p:nvGrpSpPr>
        <p:grpSpPr>
          <a:xfrm>
            <a:off x="271743" y="2367742"/>
            <a:ext cx="11068451" cy="3269539"/>
            <a:chOff x="1205494" y="6947472"/>
            <a:chExt cx="22139783" cy="6539928"/>
          </a:xfrm>
        </p:grpSpPr>
        <p:sp>
          <p:nvSpPr>
            <p:cNvPr id="125" name="Rounded Rectangle 124"/>
            <p:cNvSpPr/>
            <p:nvPr/>
          </p:nvSpPr>
          <p:spPr>
            <a:xfrm>
              <a:off x="1209586" y="7179457"/>
              <a:ext cx="22135691" cy="6307943"/>
            </a:xfrm>
            <a:prstGeom prst="roundRect">
              <a:avLst>
                <a:gd name="adj" fmla="val 2239"/>
              </a:avLst>
            </a:prstGeom>
            <a:solidFill>
              <a:schemeClr val="accent6">
                <a:lumMod val="20000"/>
                <a:lumOff val="80000"/>
              </a:schemeClr>
            </a:solidFill>
            <a:ln w="19050">
              <a:solidFill>
                <a:schemeClr val="accent6">
                  <a:lumMod val="50000"/>
                </a:schemeClr>
              </a:solidFill>
            </a:ln>
            <a:effectLst>
              <a:innerShdw blurRad="114300">
                <a:prstClr val="black"/>
              </a:inn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grpSp>
          <p:nvGrpSpPr>
            <p:cNvPr id="151" name="Group 150"/>
            <p:cNvGrpSpPr/>
            <p:nvPr/>
          </p:nvGrpSpPr>
          <p:grpSpPr>
            <a:xfrm>
              <a:off x="1205494" y="6947472"/>
              <a:ext cx="3322466" cy="814387"/>
              <a:chOff x="1205494" y="6947472"/>
              <a:chExt cx="3322466" cy="814387"/>
            </a:xfrm>
          </p:grpSpPr>
          <p:sp>
            <p:nvSpPr>
              <p:cNvPr id="127" name="Freeform 20"/>
              <p:cNvSpPr>
                <a:spLocks/>
              </p:cNvSpPr>
              <p:nvPr/>
            </p:nvSpPr>
            <p:spPr bwMode="auto">
              <a:xfrm rot="16200000" flipV="1">
                <a:off x="2608156" y="5810396"/>
                <a:ext cx="782727" cy="3056880"/>
              </a:xfrm>
              <a:prstGeom prst="round1Rect">
                <a:avLst/>
              </a:prstGeom>
              <a:solidFill>
                <a:schemeClr val="bg1"/>
              </a:solidFill>
              <a:ln w="57150">
                <a:solidFill>
                  <a:schemeClr val="accent6">
                    <a:lumMod val="50000"/>
                  </a:schemeClr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45714" tIns="22857" rIns="45714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/>
              </a:p>
            </p:txBody>
          </p:sp>
          <p:sp>
            <p:nvSpPr>
              <p:cNvPr id="128" name="TextBox 127"/>
              <p:cNvSpPr txBox="1"/>
              <p:nvPr/>
            </p:nvSpPr>
            <p:spPr>
              <a:xfrm>
                <a:off x="2147887" y="7023100"/>
                <a:ext cx="2111899" cy="7387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>
                    <a:solidFill>
                      <a:srgbClr val="FF0000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Bài giải</a:t>
                </a:r>
                <a:endParaRPr lang="en-US" b="1" dirty="0">
                  <a:solidFill>
                    <a:srgbClr val="FF000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29" name="Round Diagonal Corner Rectangle 128"/>
              <p:cNvSpPr/>
              <p:nvPr/>
            </p:nvSpPr>
            <p:spPr>
              <a:xfrm flipV="1">
                <a:off x="1205494" y="6951957"/>
                <a:ext cx="774046" cy="775029"/>
              </a:xfrm>
              <a:prstGeom prst="round2DiagRect">
                <a:avLst/>
              </a:prstGeom>
              <a:solidFill>
                <a:schemeClr val="accent6">
                  <a:lumMod val="75000"/>
                </a:schemeClr>
              </a:solidFill>
              <a:ln w="57150">
                <a:solidFill>
                  <a:schemeClr val="accent6">
                    <a:lumMod val="50000"/>
                  </a:schemeClr>
                </a:solidFill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/>
              </a:p>
            </p:txBody>
          </p:sp>
          <p:sp>
            <p:nvSpPr>
              <p:cNvPr id="8" name="Freeform 15"/>
              <p:cNvSpPr>
                <a:spLocks noEditPoints="1"/>
              </p:cNvSpPr>
              <p:nvPr/>
            </p:nvSpPr>
            <p:spPr bwMode="auto">
              <a:xfrm>
                <a:off x="1375232" y="7017843"/>
                <a:ext cx="501844" cy="640616"/>
              </a:xfrm>
              <a:custGeom>
                <a:avLst/>
                <a:gdLst>
                  <a:gd name="T0" fmla="*/ 135 w 145"/>
                  <a:gd name="T1" fmla="*/ 72 h 197"/>
                  <a:gd name="T2" fmla="*/ 72 w 145"/>
                  <a:gd name="T3" fmla="*/ 135 h 197"/>
                  <a:gd name="T4" fmla="*/ 9 w 145"/>
                  <a:gd name="T5" fmla="*/ 72 h 197"/>
                  <a:gd name="T6" fmla="*/ 72 w 145"/>
                  <a:gd name="T7" fmla="*/ 9 h 197"/>
                  <a:gd name="T8" fmla="*/ 115 w 145"/>
                  <a:gd name="T9" fmla="*/ 26 h 197"/>
                  <a:gd name="T10" fmla="*/ 60 w 145"/>
                  <a:gd name="T11" fmla="*/ 82 h 197"/>
                  <a:gd name="T12" fmla="*/ 30 w 145"/>
                  <a:gd name="T13" fmla="*/ 60 h 197"/>
                  <a:gd name="T14" fmla="*/ 20 w 145"/>
                  <a:gd name="T15" fmla="*/ 68 h 197"/>
                  <a:gd name="T16" fmla="*/ 61 w 145"/>
                  <a:gd name="T17" fmla="*/ 126 h 197"/>
                  <a:gd name="T18" fmla="*/ 123 w 145"/>
                  <a:gd name="T19" fmla="*/ 35 h 197"/>
                  <a:gd name="T20" fmla="*/ 135 w 145"/>
                  <a:gd name="T21" fmla="*/ 72 h 197"/>
                  <a:gd name="T22" fmla="*/ 145 w 145"/>
                  <a:gd name="T23" fmla="*/ 12 h 197"/>
                  <a:gd name="T24" fmla="*/ 135 w 145"/>
                  <a:gd name="T25" fmla="*/ 12 h 197"/>
                  <a:gd name="T26" fmla="*/ 123 w 145"/>
                  <a:gd name="T27" fmla="*/ 21 h 197"/>
                  <a:gd name="T28" fmla="*/ 72 w 145"/>
                  <a:gd name="T29" fmla="*/ 0 h 197"/>
                  <a:gd name="T30" fmla="*/ 0 w 145"/>
                  <a:gd name="T31" fmla="*/ 72 h 197"/>
                  <a:gd name="T32" fmla="*/ 30 w 145"/>
                  <a:gd name="T33" fmla="*/ 131 h 197"/>
                  <a:gd name="T34" fmla="*/ 7 w 145"/>
                  <a:gd name="T35" fmla="*/ 175 h 197"/>
                  <a:gd name="T36" fmla="*/ 13 w 145"/>
                  <a:gd name="T37" fmla="*/ 193 h 197"/>
                  <a:gd name="T38" fmla="*/ 32 w 145"/>
                  <a:gd name="T39" fmla="*/ 187 h 197"/>
                  <a:gd name="T40" fmla="*/ 51 w 145"/>
                  <a:gd name="T41" fmla="*/ 141 h 197"/>
                  <a:gd name="T42" fmla="*/ 51 w 145"/>
                  <a:gd name="T43" fmla="*/ 141 h 197"/>
                  <a:gd name="T44" fmla="*/ 72 w 145"/>
                  <a:gd name="T45" fmla="*/ 145 h 197"/>
                  <a:gd name="T46" fmla="*/ 145 w 145"/>
                  <a:gd name="T47" fmla="*/ 72 h 197"/>
                  <a:gd name="T48" fmla="*/ 129 w 145"/>
                  <a:gd name="T49" fmla="*/ 28 h 197"/>
                  <a:gd name="T50" fmla="*/ 145 w 145"/>
                  <a:gd name="T51" fmla="*/ 12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45" h="197">
                    <a:moveTo>
                      <a:pt x="135" y="72"/>
                    </a:moveTo>
                    <a:cubicBezTo>
                      <a:pt x="135" y="107"/>
                      <a:pt x="107" y="135"/>
                      <a:pt x="72" y="135"/>
                    </a:cubicBezTo>
                    <a:cubicBezTo>
                      <a:pt x="37" y="135"/>
                      <a:pt x="9" y="107"/>
                      <a:pt x="9" y="72"/>
                    </a:cubicBezTo>
                    <a:cubicBezTo>
                      <a:pt x="9" y="37"/>
                      <a:pt x="37" y="9"/>
                      <a:pt x="72" y="9"/>
                    </a:cubicBezTo>
                    <a:cubicBezTo>
                      <a:pt x="89" y="9"/>
                      <a:pt x="104" y="15"/>
                      <a:pt x="115" y="26"/>
                    </a:cubicBezTo>
                    <a:cubicBezTo>
                      <a:pt x="101" y="38"/>
                      <a:pt x="80" y="57"/>
                      <a:pt x="60" y="82"/>
                    </a:cubicBezTo>
                    <a:cubicBezTo>
                      <a:pt x="50" y="74"/>
                      <a:pt x="40" y="67"/>
                      <a:pt x="30" y="60"/>
                    </a:cubicBezTo>
                    <a:cubicBezTo>
                      <a:pt x="26" y="63"/>
                      <a:pt x="24" y="65"/>
                      <a:pt x="20" y="68"/>
                    </a:cubicBezTo>
                    <a:cubicBezTo>
                      <a:pt x="34" y="88"/>
                      <a:pt x="47" y="107"/>
                      <a:pt x="61" y="126"/>
                    </a:cubicBezTo>
                    <a:cubicBezTo>
                      <a:pt x="80" y="95"/>
                      <a:pt x="99" y="63"/>
                      <a:pt x="123" y="35"/>
                    </a:cubicBezTo>
                    <a:cubicBezTo>
                      <a:pt x="130" y="45"/>
                      <a:pt x="135" y="58"/>
                      <a:pt x="135" y="72"/>
                    </a:cubicBezTo>
                    <a:close/>
                    <a:moveTo>
                      <a:pt x="145" y="12"/>
                    </a:moveTo>
                    <a:cubicBezTo>
                      <a:pt x="141" y="12"/>
                      <a:pt x="138" y="12"/>
                      <a:pt x="135" y="12"/>
                    </a:cubicBezTo>
                    <a:cubicBezTo>
                      <a:pt x="135" y="12"/>
                      <a:pt x="130" y="15"/>
                      <a:pt x="123" y="21"/>
                    </a:cubicBezTo>
                    <a:cubicBezTo>
                      <a:pt x="110" y="8"/>
                      <a:pt x="92" y="0"/>
                      <a:pt x="72" y="0"/>
                    </a:cubicBezTo>
                    <a:cubicBezTo>
                      <a:pt x="32" y="0"/>
                      <a:pt x="0" y="32"/>
                      <a:pt x="0" y="72"/>
                    </a:cubicBezTo>
                    <a:cubicBezTo>
                      <a:pt x="0" y="97"/>
                      <a:pt x="11" y="118"/>
                      <a:pt x="30" y="131"/>
                    </a:cubicBezTo>
                    <a:cubicBezTo>
                      <a:pt x="7" y="175"/>
                      <a:pt x="7" y="175"/>
                      <a:pt x="7" y="175"/>
                    </a:cubicBezTo>
                    <a:cubicBezTo>
                      <a:pt x="3" y="182"/>
                      <a:pt x="6" y="190"/>
                      <a:pt x="13" y="193"/>
                    </a:cubicBezTo>
                    <a:cubicBezTo>
                      <a:pt x="20" y="197"/>
                      <a:pt x="28" y="194"/>
                      <a:pt x="32" y="187"/>
                    </a:cubicBezTo>
                    <a:cubicBezTo>
                      <a:pt x="51" y="141"/>
                      <a:pt x="51" y="141"/>
                      <a:pt x="51" y="141"/>
                    </a:cubicBezTo>
                    <a:cubicBezTo>
                      <a:pt x="51" y="141"/>
                      <a:pt x="51" y="141"/>
                      <a:pt x="51" y="141"/>
                    </a:cubicBezTo>
                    <a:cubicBezTo>
                      <a:pt x="58" y="143"/>
                      <a:pt x="65" y="145"/>
                      <a:pt x="72" y="145"/>
                    </a:cubicBezTo>
                    <a:cubicBezTo>
                      <a:pt x="112" y="145"/>
                      <a:pt x="145" y="112"/>
                      <a:pt x="145" y="72"/>
                    </a:cubicBezTo>
                    <a:cubicBezTo>
                      <a:pt x="145" y="55"/>
                      <a:pt x="138" y="40"/>
                      <a:pt x="129" y="28"/>
                    </a:cubicBezTo>
                    <a:cubicBezTo>
                      <a:pt x="134" y="22"/>
                      <a:pt x="139" y="17"/>
                      <a:pt x="145" y="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</p:grpSp>
      <p:grpSp>
        <p:nvGrpSpPr>
          <p:cNvPr id="148" name="Group 147"/>
          <p:cNvGrpSpPr/>
          <p:nvPr/>
        </p:nvGrpSpPr>
        <p:grpSpPr>
          <a:xfrm>
            <a:off x="165103" y="168283"/>
            <a:ext cx="11175091" cy="2043778"/>
            <a:chOff x="992187" y="2564544"/>
            <a:chExt cx="22353091" cy="4088087"/>
          </a:xfrm>
        </p:grpSpPr>
        <p:sp>
          <p:nvSpPr>
            <p:cNvPr id="134" name="Rounded Rectangle 133"/>
            <p:cNvSpPr/>
            <p:nvPr/>
          </p:nvSpPr>
          <p:spPr bwMode="auto">
            <a:xfrm>
              <a:off x="1145221" y="2667000"/>
              <a:ext cx="22200057" cy="3985631"/>
            </a:xfrm>
            <a:prstGeom prst="roundRect">
              <a:avLst>
                <a:gd name="adj" fmla="val 5492"/>
              </a:avLst>
            </a:prstGeom>
            <a:solidFill>
              <a:schemeClr val="accent3">
                <a:lumMod val="40000"/>
                <a:lumOff val="60000"/>
              </a:schemeClr>
            </a:solidFill>
            <a:ln w="190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88530">
                <a:defRPr/>
              </a:pPr>
              <a:endParaRPr lang="en-US" sz="1600"/>
            </a:p>
          </p:txBody>
        </p:sp>
        <p:grpSp>
          <p:nvGrpSpPr>
            <p:cNvPr id="135" name="Group 134"/>
            <p:cNvGrpSpPr/>
            <p:nvPr/>
          </p:nvGrpSpPr>
          <p:grpSpPr>
            <a:xfrm>
              <a:off x="992187" y="2564544"/>
              <a:ext cx="3124200" cy="1023459"/>
              <a:chOff x="534987" y="1647866"/>
              <a:chExt cx="4197167" cy="1176337"/>
            </a:xfrm>
          </p:grpSpPr>
          <p:sp>
            <p:nvSpPr>
              <p:cNvPr id="136" name="Isosceles Triangle 44"/>
              <p:cNvSpPr/>
              <p:nvPr/>
            </p:nvSpPr>
            <p:spPr bwMode="auto">
              <a:xfrm rot="5400000" flipV="1">
                <a:off x="534195" y="2602747"/>
                <a:ext cx="227012" cy="215900"/>
              </a:xfrm>
              <a:custGeom>
                <a:avLst/>
                <a:gdLst>
                  <a:gd name="connsiteX0" fmla="*/ 0 w 293725"/>
                  <a:gd name="connsiteY0" fmla="*/ 164224 h 164224"/>
                  <a:gd name="connsiteX1" fmla="*/ 146863 w 293725"/>
                  <a:gd name="connsiteY1" fmla="*/ 0 h 164224"/>
                  <a:gd name="connsiteX2" fmla="*/ 293725 w 293725"/>
                  <a:gd name="connsiteY2" fmla="*/ 164224 h 164224"/>
                  <a:gd name="connsiteX3" fmla="*/ 0 w 293725"/>
                  <a:gd name="connsiteY3" fmla="*/ 164224 h 164224"/>
                  <a:gd name="connsiteX0" fmla="*/ 2363 w 296088"/>
                  <a:gd name="connsiteY0" fmla="*/ 164221 h 164221"/>
                  <a:gd name="connsiteX1" fmla="*/ 0 w 296088"/>
                  <a:gd name="connsiteY1" fmla="*/ 0 h 164221"/>
                  <a:gd name="connsiteX2" fmla="*/ 296088 w 296088"/>
                  <a:gd name="connsiteY2" fmla="*/ 164221 h 164221"/>
                  <a:gd name="connsiteX3" fmla="*/ 2363 w 296088"/>
                  <a:gd name="connsiteY3" fmla="*/ 164221 h 164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6088" h="164221">
                    <a:moveTo>
                      <a:pt x="2363" y="164221"/>
                    </a:moveTo>
                    <a:cubicBezTo>
                      <a:pt x="1575" y="109481"/>
                      <a:pt x="788" y="54740"/>
                      <a:pt x="0" y="0"/>
                    </a:cubicBezTo>
                    <a:lnTo>
                      <a:pt x="296088" y="164221"/>
                    </a:lnTo>
                    <a:lnTo>
                      <a:pt x="2363" y="164221"/>
                    </a:lnTo>
                    <a:close/>
                  </a:path>
                </a:pathLst>
              </a:custGeom>
              <a:solidFill>
                <a:srgbClr val="135F82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530"/>
                <a:endParaRPr lang="en-US" sz="1600">
                  <a:solidFill>
                    <a:prstClr val="white"/>
                  </a:solidFill>
                </a:endParaRPr>
              </a:p>
            </p:txBody>
          </p:sp>
          <p:sp>
            <p:nvSpPr>
              <p:cNvPr id="137" name="Pentagon 136"/>
              <p:cNvSpPr/>
              <p:nvPr/>
            </p:nvSpPr>
            <p:spPr bwMode="auto">
              <a:xfrm>
                <a:off x="534987" y="1647866"/>
                <a:ext cx="4197167" cy="955674"/>
              </a:xfrm>
              <a:prstGeom prst="homePlate">
                <a:avLst>
                  <a:gd name="adj" fmla="val 12444"/>
                </a:avLst>
              </a:prstGeom>
              <a:solidFill>
                <a:srgbClr val="135F82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530"/>
                <a:endParaRPr lang="en-US" sz="160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38" name="Group 11"/>
              <p:cNvGrpSpPr/>
              <p:nvPr/>
            </p:nvGrpSpPr>
            <p:grpSpPr bwMode="auto">
              <a:xfrm>
                <a:off x="683775" y="1836907"/>
                <a:ext cx="582199" cy="537956"/>
                <a:chOff x="7440266" y="3398551"/>
                <a:chExt cx="757238" cy="765175"/>
              </a:xfrm>
              <a:solidFill>
                <a:schemeClr val="bg1">
                  <a:lumMod val="95000"/>
                </a:schemeClr>
              </a:solidFill>
            </p:grpSpPr>
            <p:sp>
              <p:nvSpPr>
                <p:cNvPr id="141" name="Freeform 140"/>
                <p:cNvSpPr>
                  <a:spLocks noEditPoints="1"/>
                </p:cNvSpPr>
                <p:nvPr/>
              </p:nvSpPr>
              <p:spPr bwMode="auto">
                <a:xfrm>
                  <a:off x="7440266" y="3436652"/>
                  <a:ext cx="344488" cy="344489"/>
                </a:xfrm>
                <a:custGeom>
                  <a:avLst/>
                  <a:gdLst/>
                  <a:ahLst/>
                  <a:cxnLst>
                    <a:cxn ang="0">
                      <a:pos x="33" y="184"/>
                    </a:cxn>
                    <a:cxn ang="0">
                      <a:pos x="181" y="184"/>
                    </a:cxn>
                    <a:cxn ang="0">
                      <a:pos x="181" y="33"/>
                    </a:cxn>
                    <a:cxn ang="0">
                      <a:pos x="33" y="33"/>
                    </a:cxn>
                    <a:cxn ang="0">
                      <a:pos x="33" y="184"/>
                    </a:cxn>
                    <a:cxn ang="0">
                      <a:pos x="217" y="217"/>
                    </a:cxn>
                    <a:cxn ang="0">
                      <a:pos x="0" y="217"/>
                    </a:cxn>
                    <a:cxn ang="0">
                      <a:pos x="0" y="0"/>
                    </a:cxn>
                    <a:cxn ang="0">
                      <a:pos x="217" y="0"/>
                    </a:cxn>
                    <a:cxn ang="0">
                      <a:pos x="217" y="217"/>
                    </a:cxn>
                  </a:cxnLst>
                  <a:rect l="0" t="0" r="r" b="b"/>
                  <a:pathLst>
                    <a:path w="217" h="217">
                      <a:moveTo>
                        <a:pt x="33" y="184"/>
                      </a:moveTo>
                      <a:lnTo>
                        <a:pt x="181" y="184"/>
                      </a:lnTo>
                      <a:lnTo>
                        <a:pt x="181" y="33"/>
                      </a:lnTo>
                      <a:lnTo>
                        <a:pt x="33" y="33"/>
                      </a:lnTo>
                      <a:lnTo>
                        <a:pt x="33" y="184"/>
                      </a:lnTo>
                      <a:close/>
                      <a:moveTo>
                        <a:pt x="217" y="217"/>
                      </a:moveTo>
                      <a:lnTo>
                        <a:pt x="0" y="217"/>
                      </a:lnTo>
                      <a:lnTo>
                        <a:pt x="0" y="0"/>
                      </a:lnTo>
                      <a:lnTo>
                        <a:pt x="217" y="0"/>
                      </a:lnTo>
                      <a:lnTo>
                        <a:pt x="217" y="21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1088530">
                    <a:defRPr/>
                  </a:pPr>
                  <a:endParaRPr lang="en-US" sz="1600"/>
                </a:p>
              </p:txBody>
            </p:sp>
            <p:sp>
              <p:nvSpPr>
                <p:cNvPr id="142" name="Freeform 141"/>
                <p:cNvSpPr>
                  <a:spLocks noEditPoints="1"/>
                </p:cNvSpPr>
                <p:nvPr/>
              </p:nvSpPr>
              <p:spPr bwMode="auto">
                <a:xfrm>
                  <a:off x="7440266" y="3814473"/>
                  <a:ext cx="344488" cy="349251"/>
                </a:xfrm>
                <a:custGeom>
                  <a:avLst/>
                  <a:gdLst/>
                  <a:ahLst/>
                  <a:cxnLst>
                    <a:cxn ang="0">
                      <a:pos x="33" y="185"/>
                    </a:cxn>
                    <a:cxn ang="0">
                      <a:pos x="181" y="185"/>
                    </a:cxn>
                    <a:cxn ang="0">
                      <a:pos x="181" y="36"/>
                    </a:cxn>
                    <a:cxn ang="0">
                      <a:pos x="33" y="36"/>
                    </a:cxn>
                    <a:cxn ang="0">
                      <a:pos x="33" y="185"/>
                    </a:cxn>
                    <a:cxn ang="0">
                      <a:pos x="217" y="220"/>
                    </a:cxn>
                    <a:cxn ang="0">
                      <a:pos x="0" y="220"/>
                    </a:cxn>
                    <a:cxn ang="0">
                      <a:pos x="0" y="0"/>
                    </a:cxn>
                    <a:cxn ang="0">
                      <a:pos x="217" y="0"/>
                    </a:cxn>
                    <a:cxn ang="0">
                      <a:pos x="217" y="220"/>
                    </a:cxn>
                  </a:cxnLst>
                  <a:rect l="0" t="0" r="r" b="b"/>
                  <a:pathLst>
                    <a:path w="217" h="220">
                      <a:moveTo>
                        <a:pt x="33" y="185"/>
                      </a:moveTo>
                      <a:lnTo>
                        <a:pt x="181" y="185"/>
                      </a:lnTo>
                      <a:lnTo>
                        <a:pt x="181" y="36"/>
                      </a:lnTo>
                      <a:lnTo>
                        <a:pt x="33" y="36"/>
                      </a:lnTo>
                      <a:lnTo>
                        <a:pt x="33" y="185"/>
                      </a:lnTo>
                      <a:close/>
                      <a:moveTo>
                        <a:pt x="217" y="220"/>
                      </a:moveTo>
                      <a:lnTo>
                        <a:pt x="0" y="220"/>
                      </a:lnTo>
                      <a:lnTo>
                        <a:pt x="0" y="0"/>
                      </a:lnTo>
                      <a:lnTo>
                        <a:pt x="217" y="0"/>
                      </a:lnTo>
                      <a:lnTo>
                        <a:pt x="217" y="22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1088530">
                    <a:defRPr/>
                  </a:pPr>
                  <a:endParaRPr lang="en-US" sz="1600"/>
                </a:p>
              </p:txBody>
            </p:sp>
            <p:sp>
              <p:nvSpPr>
                <p:cNvPr id="143" name="Freeform 142"/>
                <p:cNvSpPr>
                  <a:spLocks/>
                </p:cNvSpPr>
                <p:nvPr/>
              </p:nvSpPr>
              <p:spPr bwMode="auto">
                <a:xfrm>
                  <a:off x="7506941" y="3398551"/>
                  <a:ext cx="341313" cy="288925"/>
                </a:xfrm>
                <a:custGeom>
                  <a:avLst/>
                  <a:gdLst/>
                  <a:ahLst/>
                  <a:cxnLst>
                    <a:cxn ang="0">
                      <a:pos x="76" y="182"/>
                    </a:cxn>
                    <a:cxn ang="0">
                      <a:pos x="0" y="114"/>
                    </a:cxn>
                    <a:cxn ang="0">
                      <a:pos x="24" y="88"/>
                    </a:cxn>
                    <a:cxn ang="0">
                      <a:pos x="73" y="132"/>
                    </a:cxn>
                    <a:cxn ang="0">
                      <a:pos x="187" y="0"/>
                    </a:cxn>
                    <a:cxn ang="0">
                      <a:pos x="215" y="24"/>
                    </a:cxn>
                    <a:cxn ang="0">
                      <a:pos x="76" y="182"/>
                    </a:cxn>
                  </a:cxnLst>
                  <a:rect l="0" t="0" r="r" b="b"/>
                  <a:pathLst>
                    <a:path w="215" h="182">
                      <a:moveTo>
                        <a:pt x="76" y="182"/>
                      </a:moveTo>
                      <a:lnTo>
                        <a:pt x="0" y="114"/>
                      </a:lnTo>
                      <a:lnTo>
                        <a:pt x="24" y="88"/>
                      </a:lnTo>
                      <a:lnTo>
                        <a:pt x="73" y="132"/>
                      </a:lnTo>
                      <a:lnTo>
                        <a:pt x="187" y="0"/>
                      </a:lnTo>
                      <a:lnTo>
                        <a:pt x="215" y="24"/>
                      </a:lnTo>
                      <a:lnTo>
                        <a:pt x="76" y="1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1088530">
                    <a:defRPr/>
                  </a:pPr>
                  <a:endParaRPr lang="en-US" sz="1600"/>
                </a:p>
              </p:txBody>
            </p:sp>
            <p:sp>
              <p:nvSpPr>
                <p:cNvPr id="144" name="Rectangle 143"/>
                <p:cNvSpPr>
                  <a:spLocks noChangeArrowheads="1"/>
                </p:cNvSpPr>
                <p:nvPr/>
              </p:nvSpPr>
              <p:spPr bwMode="auto">
                <a:xfrm>
                  <a:off x="7840316" y="4100226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defTabSz="1088530">
                    <a:defRPr/>
                  </a:pPr>
                  <a:endParaRPr lang="en-US" sz="1600"/>
                </a:p>
              </p:txBody>
            </p:sp>
            <p:sp>
              <p:nvSpPr>
                <p:cNvPr id="145" name="Rectangle 144"/>
                <p:cNvSpPr>
                  <a:spLocks noChangeArrowheads="1"/>
                </p:cNvSpPr>
                <p:nvPr/>
              </p:nvSpPr>
              <p:spPr bwMode="auto">
                <a:xfrm>
                  <a:off x="7840316" y="3717639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defTabSz="1088530">
                    <a:defRPr/>
                  </a:pPr>
                  <a:endParaRPr lang="en-US" sz="1600"/>
                </a:p>
              </p:txBody>
            </p:sp>
            <p:sp>
              <p:nvSpPr>
                <p:cNvPr id="146" name="Rectangle 145"/>
                <p:cNvSpPr>
                  <a:spLocks noChangeArrowheads="1"/>
                </p:cNvSpPr>
                <p:nvPr/>
              </p:nvSpPr>
              <p:spPr bwMode="auto">
                <a:xfrm>
                  <a:off x="7840316" y="3973225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defTabSz="1088530">
                    <a:defRPr/>
                  </a:pPr>
                  <a:endParaRPr lang="en-US" sz="1600"/>
                </a:p>
              </p:txBody>
            </p:sp>
            <p:sp>
              <p:nvSpPr>
                <p:cNvPr id="147" name="Rectangle 146"/>
                <p:cNvSpPr>
                  <a:spLocks noChangeArrowheads="1"/>
                </p:cNvSpPr>
                <p:nvPr/>
              </p:nvSpPr>
              <p:spPr bwMode="auto">
                <a:xfrm>
                  <a:off x="7840316" y="3590640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defTabSz="1088530">
                    <a:defRPr/>
                  </a:pPr>
                  <a:endParaRPr lang="en-US" sz="1600"/>
                </a:p>
              </p:txBody>
            </p:sp>
          </p:grpSp>
          <p:sp>
            <p:nvSpPr>
              <p:cNvPr id="139" name="Chevron 138"/>
              <p:cNvSpPr/>
              <p:nvPr/>
            </p:nvSpPr>
            <p:spPr bwMode="auto">
              <a:xfrm>
                <a:off x="1330000" y="1771634"/>
                <a:ext cx="142625" cy="707897"/>
              </a:xfrm>
              <a:prstGeom prst="chevron">
                <a:avLst>
                  <a:gd name="adj" fmla="val 68110"/>
                </a:avLst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54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88530">
                  <a:defRPr/>
                </a:pPr>
                <a:endParaRPr lang="en-US" sz="1600">
                  <a:solidFill>
                    <a:schemeClr val="tx1"/>
                  </a:solidFill>
                </a:endParaRPr>
              </a:p>
            </p:txBody>
          </p:sp>
          <p:sp>
            <p:nvSpPr>
              <p:cNvPr id="140" name="TextBox 13"/>
              <p:cNvSpPr txBox="1">
                <a:spLocks noChangeArrowheads="1"/>
              </p:cNvSpPr>
              <p:nvPr/>
            </p:nvSpPr>
            <p:spPr bwMode="auto">
              <a:xfrm>
                <a:off x="1456315" y="1718346"/>
                <a:ext cx="3173466" cy="9198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defTabSz="21764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defTabSz="21764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defTabSz="21764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defTabSz="21764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r>
                  <a:rPr lang="en-US" sz="2000" b="1" dirty="0" err="1">
                    <a:solidFill>
                      <a:schemeClr val="bg1"/>
                    </a:solidFill>
                    <a:latin typeface="Tahoma" pitchFamily="34" charset="0"/>
                    <a:cs typeface="Tahoma" pitchFamily="34" charset="0"/>
                  </a:rPr>
                  <a:t>Ví</a:t>
                </a:r>
                <a:r>
                  <a:rPr lang="en-US" sz="2000" b="1" dirty="0">
                    <a:solidFill>
                      <a:schemeClr val="bg1"/>
                    </a:solidFill>
                    <a:latin typeface="Tahoma" pitchFamily="34" charset="0"/>
                    <a:cs typeface="Tahoma" pitchFamily="34" charset="0"/>
                  </a:rPr>
                  <a:t> </a:t>
                </a:r>
                <a:r>
                  <a:rPr lang="en-US" sz="2000" b="1" dirty="0" err="1">
                    <a:solidFill>
                      <a:schemeClr val="bg1"/>
                    </a:solidFill>
                    <a:latin typeface="Tahoma" pitchFamily="34" charset="0"/>
                    <a:cs typeface="Tahoma" pitchFamily="34" charset="0"/>
                  </a:rPr>
                  <a:t>dụ</a:t>
                </a:r>
                <a:r>
                  <a:rPr lang="en-US" sz="2000" b="1" dirty="0">
                    <a:solidFill>
                      <a:schemeClr val="bg1"/>
                    </a:solidFill>
                    <a:latin typeface="Tahoma" pitchFamily="34" charset="0"/>
                    <a:cs typeface="Tahoma" pitchFamily="34" charset="0"/>
                  </a:rPr>
                  <a:t> 3</a:t>
                </a:r>
              </a:p>
            </p:txBody>
          </p: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62" name="Rectangle 61"/>
              <p:cNvSpPr/>
              <p:nvPr/>
            </p:nvSpPr>
            <p:spPr>
              <a:xfrm>
                <a:off x="476718" y="2856412"/>
                <a:ext cx="1250283" cy="4308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2200" b="1" spc="-75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Ch</m:t>
                      </m:r>
                      <m:r>
                        <m:rPr>
                          <m:nor/>
                        </m:rPr>
                        <a:rPr lang="en-US" sz="2200" b="1" spc="-75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ọ</m:t>
                      </m:r>
                      <m:r>
                        <m:rPr>
                          <m:nor/>
                        </m:rPr>
                        <a:rPr lang="en-US" sz="2200" b="1" spc="-75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n</m:t>
                      </m:r>
                      <m:r>
                        <m:rPr>
                          <m:nor/>
                        </m:rPr>
                        <a:rPr lang="en-US" sz="2200" b="1" spc="-75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2200" b="1" spc="-75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A</m:t>
                      </m:r>
                      <m:r>
                        <m:rPr>
                          <m:nor/>
                        </m:rPr>
                        <a:rPr lang="en-US" sz="2200" b="1" spc="-75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.</m:t>
                      </m:r>
                    </m:oMath>
                  </m:oMathPara>
                </a14:m>
                <a:endParaRPr lang="en-US" sz="2200" b="1" spc="-75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62" name="Rectangle 6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6718" y="2856412"/>
                <a:ext cx="1250283" cy="430887"/>
              </a:xfrm>
              <a:prstGeom prst="rect">
                <a:avLst/>
              </a:prstGeom>
              <a:blipFill>
                <a:blip r:embed="rId3"/>
                <a:stretch>
                  <a:fillRect l="-3415" b="-2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9" name="Rectangle 118"/>
              <p:cNvSpPr/>
              <p:nvPr/>
            </p:nvSpPr>
            <p:spPr>
              <a:xfrm>
                <a:off x="700726" y="650214"/>
                <a:ext cx="10550749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400"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Ph</m:t>
                    </m:r>
                    <m:r>
                      <m:rPr>
                        <m:nor/>
                      </m:rPr>
                      <a:rPr lang="en-US" sz="2400"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ươ</m:t>
                    </m:r>
                    <m:r>
                      <m:rPr>
                        <m:nor/>
                      </m:rPr>
                      <a:rPr lang="en-US" sz="2400"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ng</m:t>
                    </m:r>
                    <m:r>
                      <m:rPr>
                        <m:nor/>
                      </m:rPr>
                      <a:rPr lang="en-US" sz="2400"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2400"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tr</m:t>
                    </m:r>
                    <m:r>
                      <m:rPr>
                        <m:nor/>
                      </m:rPr>
                      <a:rPr lang="en-US" sz="2400"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ì</m:t>
                    </m:r>
                    <m:r>
                      <m:rPr>
                        <m:nor/>
                      </m:rPr>
                      <a:rPr lang="en-US" sz="2400"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nh</m:t>
                    </m:r>
                    <m:r>
                      <m:rPr>
                        <m:nor/>
                      </m:rPr>
                      <a:rPr lang="en-US" sz="2400"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2400"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m</m:t>
                    </m:r>
                    <m:r>
                      <m:rPr>
                        <m:nor/>
                      </m:rPr>
                      <a:rPr lang="en-US" sz="2400"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ặ</m:t>
                    </m:r>
                    <m:r>
                      <m:rPr>
                        <m:nor/>
                      </m:rPr>
                      <a:rPr lang="en-US" sz="2400"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t</m:t>
                    </m:r>
                    <m:r>
                      <m:rPr>
                        <m:nor/>
                      </m:rPr>
                      <a:rPr lang="en-US" sz="2400"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2400"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ph</m:t>
                    </m:r>
                    <m:r>
                      <m:rPr>
                        <m:nor/>
                      </m:rPr>
                      <a:rPr lang="en-US" sz="2400"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ẳ</m:t>
                    </m:r>
                    <m:r>
                      <m:rPr>
                        <m:nor/>
                      </m:rPr>
                      <a:rPr lang="en-US" sz="2400"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ng</m:t>
                    </m:r>
                    <m:r>
                      <m:rPr>
                        <m:nor/>
                      </m:rPr>
                      <a:rPr lang="en-US" sz="2400"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2400"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trung</m:t>
                    </m:r>
                    <m:r>
                      <m:rPr>
                        <m:nor/>
                      </m:rPr>
                      <a:rPr lang="en-US" sz="2400"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2400"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tr</m:t>
                    </m:r>
                    <m:r>
                      <m:rPr>
                        <m:nor/>
                      </m:rPr>
                      <a:rPr lang="en-US" sz="2400"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ự</m:t>
                    </m:r>
                    <m:r>
                      <m:rPr>
                        <m:nor/>
                      </m:rPr>
                      <a:rPr lang="en-US" sz="2400"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c</m:t>
                    </m:r>
                    <m:r>
                      <m:rPr>
                        <m:nor/>
                      </m:rPr>
                      <a:rPr lang="en-US" sz="2400"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2400"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c</m:t>
                    </m:r>
                    <m:r>
                      <m:rPr>
                        <m:nor/>
                      </m:rPr>
                      <a:rPr lang="en-US" sz="2400"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ủ</m:t>
                    </m:r>
                    <m:r>
                      <m:rPr>
                        <m:nor/>
                      </m:rPr>
                      <a:rPr lang="en-US" sz="2400"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a</m:t>
                    </m:r>
                    <m:r>
                      <m:rPr>
                        <m:nor/>
                      </m:rPr>
                      <a:rPr lang="en-US" sz="2400"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 đ</m:t>
                    </m:r>
                    <m:r>
                      <m:rPr>
                        <m:nor/>
                      </m:rPr>
                      <a:rPr lang="en-US" sz="2400"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o</m:t>
                    </m:r>
                    <m:r>
                      <m:rPr>
                        <m:nor/>
                      </m:rPr>
                      <a:rPr lang="en-US" sz="2400"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ạ</m:t>
                    </m:r>
                    <m:r>
                      <m:rPr>
                        <m:nor/>
                      </m:rPr>
                      <a:rPr lang="en-US" sz="2400"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n</m:t>
                    </m:r>
                    <m:r>
                      <m:rPr>
                        <m:nor/>
                      </m:rPr>
                      <a:rPr lang="en-US" sz="2400"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 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𝐴𝐵</m:t>
                    </m:r>
                    <m:r>
                      <m:rPr>
                        <m:nor/>
                      </m:rPr>
                      <a:rPr lang="en-US" sz="240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2400">
                        <a:latin typeface="Cambria" panose="02040503050406030204" pitchFamily="18" charset="0"/>
                        <a:ea typeface="Cambria" panose="02040503050406030204" pitchFamily="18" charset="0"/>
                      </a:rPr>
                      <m:t>v</m:t>
                    </m:r>
                    <m:r>
                      <m:rPr>
                        <m:nor/>
                      </m:rPr>
                      <a:rPr lang="en-US" sz="2400">
                        <a:latin typeface="Cambria" panose="02040503050406030204" pitchFamily="18" charset="0"/>
                        <a:ea typeface="Cambria" panose="02040503050406030204" pitchFamily="18" charset="0"/>
                      </a:rPr>
                      <m:t>ớ</m:t>
                    </m:r>
                    <m:r>
                      <m:rPr>
                        <m:nor/>
                      </m:rPr>
                      <a:rPr lang="en-US" sz="2400">
                        <a:latin typeface="Cambria" panose="02040503050406030204" pitchFamily="18" charset="0"/>
                        <a:ea typeface="Cambria" panose="02040503050406030204" pitchFamily="18" charset="0"/>
                      </a:rPr>
                      <m:t>i</m:t>
                    </m:r>
                    <m:r>
                      <m:rPr>
                        <m:nor/>
                      </m:rPr>
                      <a:rPr lang="en-US" sz="2400">
                        <a:latin typeface="Cambria" panose="02040503050406030204" pitchFamily="18" charset="0"/>
                        <a:ea typeface="Cambria" panose="02040503050406030204" pitchFamily="18" charset="0"/>
                      </a:rPr>
                      <m:t> 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𝐴</m:t>
                    </m:r>
                    <m:d>
                      <m:d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1;−2;3</m:t>
                        </m:r>
                      </m:e>
                    </m:d>
                    <m:r>
                      <a:rPr lang="en-US" sz="2400" i="1">
                        <a:latin typeface="Cambria Math" panose="02040503050406030204" pitchFamily="18" charset="0"/>
                      </a:rPr>
                      <m:t>, 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𝐵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(−3;2;1)</m:t>
                    </m:r>
                  </m:oMath>
                </a14:m>
                <a:r>
                  <a:rPr lang="en-US" sz="24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là</a:t>
                </a:r>
                <a:endParaRPr lang="vi-VN" sz="2400" dirty="0"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119" name="Rectangle 1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0726" y="650214"/>
                <a:ext cx="10550749" cy="461665"/>
              </a:xfrm>
              <a:prstGeom prst="rect">
                <a:avLst/>
              </a:prstGeom>
              <a:blipFill>
                <a:blip r:embed="rId4"/>
                <a:stretch>
                  <a:fillRect l="-520" t="-10667" b="-30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4" name="Oval 153"/>
          <p:cNvSpPr/>
          <p:nvPr/>
        </p:nvSpPr>
        <p:spPr>
          <a:xfrm>
            <a:off x="1458861" y="1086278"/>
            <a:ext cx="536277" cy="536277"/>
          </a:xfrm>
          <a:prstGeom prst="ellipse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1434864" y="1164893"/>
                <a:ext cx="2742844" cy="4308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2200" b="1" spc="-75">
                          <a:solidFill>
                            <a:srgbClr val="000099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A</m:t>
                      </m:r>
                      <m:r>
                        <m:rPr>
                          <m:nor/>
                        </m:rPr>
                        <a:rPr lang="en-US" sz="2200" b="1" spc="-75">
                          <a:solidFill>
                            <a:srgbClr val="000099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.</m:t>
                      </m:r>
                      <m:r>
                        <a:rPr lang="vi-VN" sz="220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200" i="1">
                          <a:latin typeface="Cambria Math" panose="02040503050406030204" pitchFamily="18" charset="0"/>
                        </a:rPr>
                        <m:t>  2</m:t>
                      </m:r>
                      <m:r>
                        <a:rPr lang="en-US" sz="22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200" i="1">
                          <a:latin typeface="Cambria Math" panose="02040503050406030204" pitchFamily="18" charset="0"/>
                        </a:rPr>
                        <m:t>−2</m:t>
                      </m:r>
                      <m:r>
                        <a:rPr lang="en-US" sz="2200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2200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200" i="1">
                          <a:latin typeface="Cambria Math" panose="02040503050406030204" pitchFamily="18" charset="0"/>
                        </a:rPr>
                        <m:t>𝑧</m:t>
                      </m:r>
                      <m:r>
                        <a:rPr lang="en-US" sz="2200" i="1">
                          <a:latin typeface="Cambria Math" panose="02040503050406030204" pitchFamily="18" charset="0"/>
                        </a:rPr>
                        <m:t>=0</m:t>
                      </m:r>
                      <m:r>
                        <m:rPr>
                          <m:nor/>
                        </m:rPr>
                        <a:rPr lang="en-GB" sz="2200"/>
                        <m:t>.</m:t>
                      </m:r>
                    </m:oMath>
                  </m:oMathPara>
                </a14:m>
                <a:endParaRPr lang="en-GB" sz="22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34864" y="1164893"/>
                <a:ext cx="2742844" cy="430887"/>
              </a:xfrm>
              <a:prstGeom prst="rect">
                <a:avLst/>
              </a:prstGeom>
              <a:blipFill>
                <a:blip r:embed="rId5"/>
                <a:stretch>
                  <a:fillRect b="-1831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3" name="Rectangle 52"/>
              <p:cNvSpPr/>
              <p:nvPr/>
            </p:nvSpPr>
            <p:spPr>
              <a:xfrm>
                <a:off x="6206519" y="1198836"/>
                <a:ext cx="2933344" cy="76161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nor/>
                      </m:rPr>
                      <a:rPr lang="vi-VN" sz="2000" b="1" spc="-75">
                        <a:solidFill>
                          <a:srgbClr val="000099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B</m:t>
                    </m:r>
                    <m:r>
                      <m:rPr>
                        <m:nor/>
                      </m:rPr>
                      <a:rPr lang="en-US" sz="2000" b="1" spc="-75">
                        <a:solidFill>
                          <a:srgbClr val="000099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.</m:t>
                    </m:r>
                  </m:oMath>
                </a14:m>
                <a:r>
                  <a:rPr lang="en-GB" sz="900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200" i="1">
                        <a:latin typeface="Cambria Math" panose="02040503050406030204" pitchFamily="18" charset="0"/>
                      </a:rPr>
                      <m:t>2</m:t>
                    </m:r>
                    <m:r>
                      <a:rPr lang="en-US" sz="22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200" i="1">
                        <a:latin typeface="Cambria Math" panose="02040503050406030204" pitchFamily="18" charset="0"/>
                      </a:rPr>
                      <m:t>−2</m:t>
                    </m:r>
                    <m:r>
                      <a:rPr lang="en-US" sz="2200" i="1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200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200" i="1">
                        <a:latin typeface="Cambria Math" panose="02040503050406030204" pitchFamily="18" charset="0"/>
                      </a:rPr>
                      <m:t>𝑧</m:t>
                    </m:r>
                    <m:r>
                      <a:rPr lang="en-US" sz="2200" i="1">
                        <a:latin typeface="Cambria Math" panose="02040503050406030204" pitchFamily="18" charset="0"/>
                      </a:rPr>
                      <m:t>+1=0.</m:t>
                    </m:r>
                  </m:oMath>
                </a14:m>
                <a:endParaRPr lang="en-GB" sz="9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53" name="Rectangle 5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06519" y="1198836"/>
                <a:ext cx="2933344" cy="761619"/>
              </a:xfrm>
              <a:prstGeom prst="rect">
                <a:avLst/>
              </a:prstGeom>
              <a:blipFill>
                <a:blip r:embed="rId6"/>
                <a:stretch>
                  <a:fillRect l="-2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4" name="Rectangle 53"/>
              <p:cNvSpPr/>
              <p:nvPr/>
            </p:nvSpPr>
            <p:spPr>
              <a:xfrm>
                <a:off x="1497874" y="1637212"/>
                <a:ext cx="3151152" cy="4230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nor/>
                      </m:rPr>
                      <a:rPr lang="vi-VN" sz="2000" b="1" spc="-75">
                        <a:solidFill>
                          <a:srgbClr val="000099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C</m:t>
                    </m:r>
                    <m:r>
                      <m:rPr>
                        <m:nor/>
                      </m:rPr>
                      <a:rPr lang="en-US" sz="2000" b="1" spc="-75">
                        <a:solidFill>
                          <a:srgbClr val="000099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.</m:t>
                    </m:r>
                  </m:oMath>
                </a14:m>
                <a:r>
                  <a:rPr lang="en-GB" sz="9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200" i="1">
                        <a:latin typeface="Cambria Math" panose="02040503050406030204" pitchFamily="18" charset="0"/>
                      </a:rPr>
                      <m:t>2</m:t>
                    </m:r>
                    <m:r>
                      <a:rPr lang="en-US" sz="22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200" i="1">
                        <a:latin typeface="Cambria Math" panose="02040503050406030204" pitchFamily="18" charset="0"/>
                      </a:rPr>
                      <m:t>+2</m:t>
                    </m:r>
                    <m:r>
                      <a:rPr lang="en-US" sz="2200" i="1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200" i="1">
                        <a:latin typeface="Cambria Math" panose="02040503050406030204" pitchFamily="18" charset="0"/>
                      </a:rPr>
                      <m:t>+2</m:t>
                    </m:r>
                    <m:r>
                      <a:rPr lang="en-US" sz="2200" i="1">
                        <a:latin typeface="Cambria Math" panose="02040503050406030204" pitchFamily="18" charset="0"/>
                      </a:rPr>
                      <m:t>𝑧</m:t>
                    </m:r>
                    <m:r>
                      <a:rPr lang="en-US" sz="2200" i="1">
                        <a:latin typeface="Cambria Math" panose="02040503050406030204" pitchFamily="18" charset="0"/>
                      </a:rPr>
                      <m:t>+1=0</m:t>
                    </m:r>
                  </m:oMath>
                </a14:m>
                <a:r>
                  <a:rPr lang="en-GB" sz="900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54" name="Rectangle 5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97874" y="1637212"/>
                <a:ext cx="3151152" cy="423065"/>
              </a:xfrm>
              <a:prstGeom prst="rect">
                <a:avLst/>
              </a:prstGeom>
              <a:blipFill>
                <a:blip r:embed="rId7"/>
                <a:stretch>
                  <a:fillRect l="-387" b="-188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5" name="Rectangle 54"/>
              <p:cNvSpPr/>
              <p:nvPr/>
            </p:nvSpPr>
            <p:spPr>
              <a:xfrm>
                <a:off x="6184531" y="1672965"/>
                <a:ext cx="2955332" cy="76161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vi-VN" sz="2200" b="1" spc="-75">
                          <a:solidFill>
                            <a:srgbClr val="000099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D</m:t>
                      </m:r>
                      <m:r>
                        <m:rPr>
                          <m:nor/>
                        </m:rPr>
                        <a:rPr lang="en-US" sz="2200" b="1" spc="-75">
                          <a:solidFill>
                            <a:srgbClr val="000099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.   </m:t>
                      </m:r>
                      <m:r>
                        <a:rPr lang="en-US" sz="2200" i="1"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US" sz="22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200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200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2200" i="1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2200" i="1">
                          <a:latin typeface="Cambria Math" panose="02040503050406030204" pitchFamily="18" charset="0"/>
                        </a:rPr>
                        <m:t>𝑧</m:t>
                      </m:r>
                      <m:r>
                        <a:rPr lang="en-US" sz="2200" i="1">
                          <a:latin typeface="Cambria Math" panose="02040503050406030204" pitchFamily="18" charset="0"/>
                        </a:rPr>
                        <m:t>−1=0</m:t>
                      </m:r>
                      <m:r>
                        <m:rPr>
                          <m:nor/>
                        </m:rPr>
                        <a:rPr lang="en-GB" sz="2200"/>
                        <m:t>.</m:t>
                      </m:r>
                    </m:oMath>
                  </m:oMathPara>
                </a14:m>
                <a:endParaRPr lang="vi-VN" sz="2200" dirty="0"/>
              </a:p>
            </p:txBody>
          </p:sp>
        </mc:Choice>
        <mc:Fallback xmlns="">
          <p:sp>
            <p:nvSpPr>
              <p:cNvPr id="55" name="Rectangle 5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84531" y="1672965"/>
                <a:ext cx="2955332" cy="761619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Pictur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20472" y="3200210"/>
            <a:ext cx="10932242" cy="52437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383574" y="3688524"/>
            <a:ext cx="5413200" cy="114908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39693" y="4825775"/>
            <a:ext cx="10427277" cy="500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8004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119" grpId="0"/>
      <p:bldP spid="154" grpId="0" animBg="1"/>
      <p:bldP spid="2" grpId="0"/>
      <p:bldP spid="53" grpId="0"/>
      <p:bldP spid="54" grpId="0"/>
      <p:bldP spid="55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223619" y="1267163"/>
            <a:ext cx="11754844" cy="2657073"/>
            <a:chOff x="1177638" y="2491133"/>
            <a:chExt cx="23512749" cy="2915828"/>
          </a:xfrm>
        </p:grpSpPr>
        <p:sp>
          <p:nvSpPr>
            <p:cNvPr id="20" name="Rounded Rectangle 19"/>
            <p:cNvSpPr/>
            <p:nvPr/>
          </p:nvSpPr>
          <p:spPr>
            <a:xfrm>
              <a:off x="1177638" y="2895122"/>
              <a:ext cx="23512749" cy="2511839"/>
            </a:xfrm>
            <a:prstGeom prst="roundRect">
              <a:avLst>
                <a:gd name="adj" fmla="val 4496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rgbClr val="9991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88421"/>
              <a:endParaRPr lang="en-US" sz="2150">
                <a:solidFill>
                  <a:prstClr val="white"/>
                </a:solidFill>
                <a:latin typeface="Calibri"/>
              </a:endParaRPr>
            </a:p>
          </p:txBody>
        </p:sp>
        <p:grpSp>
          <p:nvGrpSpPr>
            <p:cNvPr id="21" name="Group 20"/>
            <p:cNvGrpSpPr/>
            <p:nvPr/>
          </p:nvGrpSpPr>
          <p:grpSpPr>
            <a:xfrm>
              <a:off x="1177638" y="2491133"/>
              <a:ext cx="3624548" cy="896324"/>
              <a:chOff x="1177638" y="2491133"/>
              <a:chExt cx="3624548" cy="896324"/>
            </a:xfrm>
          </p:grpSpPr>
          <p:sp>
            <p:nvSpPr>
              <p:cNvPr id="22" name="Freeform 20"/>
              <p:cNvSpPr>
                <a:spLocks/>
              </p:cNvSpPr>
              <p:nvPr/>
            </p:nvSpPr>
            <p:spPr bwMode="auto">
              <a:xfrm rot="16200000" flipV="1">
                <a:off x="2813108" y="1398378"/>
                <a:ext cx="767196" cy="3210961"/>
              </a:xfrm>
              <a:prstGeom prst="round1Rect">
                <a:avLst/>
              </a:prstGeom>
              <a:solidFill>
                <a:srgbClr val="999158"/>
              </a:solidFill>
              <a:ln w="57150">
                <a:solidFill>
                  <a:srgbClr val="999158"/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pPr defTabSz="1088421"/>
                <a:endParaRPr lang="en-US" sz="215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2149149" y="2590800"/>
                <a:ext cx="2536922" cy="47284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1088421"/>
                <a:r>
                  <a:rPr lang="vi-VN" sz="2200" b="1" dirty="0">
                    <a:solidFill>
                      <a:prstClr val="white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Ví dụ 1:</a:t>
                </a:r>
                <a:endParaRPr lang="en-US" i="1" dirty="0">
                  <a:solidFill>
                    <a:prstClr val="white"/>
                  </a:solidFill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24" name="Round Diagonal Corner Rectangle 23"/>
              <p:cNvSpPr/>
              <p:nvPr/>
            </p:nvSpPr>
            <p:spPr>
              <a:xfrm flipV="1">
                <a:off x="1177638" y="2491133"/>
                <a:ext cx="912132" cy="888687"/>
              </a:xfrm>
              <a:prstGeom prst="round2DiagRect">
                <a:avLst/>
              </a:prstGeom>
              <a:solidFill>
                <a:schemeClr val="bg1"/>
              </a:solidFill>
              <a:ln w="63500">
                <a:solidFill>
                  <a:srgbClr val="999158"/>
                </a:solidFill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421"/>
                <a:endParaRPr lang="en-US" sz="2150">
                  <a:solidFill>
                    <a:prstClr val="white"/>
                  </a:solidFill>
                  <a:latin typeface="Calibri"/>
                </a:endParaRPr>
              </a:p>
            </p:txBody>
          </p:sp>
          <p:grpSp>
            <p:nvGrpSpPr>
              <p:cNvPr id="25" name="Group 2"/>
              <p:cNvGrpSpPr/>
              <p:nvPr/>
            </p:nvGrpSpPr>
            <p:grpSpPr>
              <a:xfrm>
                <a:off x="1305304" y="2598000"/>
                <a:ext cx="693827" cy="641071"/>
                <a:chOff x="7440266" y="3398551"/>
                <a:chExt cx="757238" cy="765175"/>
              </a:xfrm>
              <a:solidFill>
                <a:srgbClr val="999158"/>
              </a:solidFill>
            </p:grpSpPr>
            <p:sp>
              <p:nvSpPr>
                <p:cNvPr id="26" name="Freeform 15"/>
                <p:cNvSpPr>
                  <a:spLocks noEditPoints="1"/>
                </p:cNvSpPr>
                <p:nvPr/>
              </p:nvSpPr>
              <p:spPr bwMode="auto">
                <a:xfrm>
                  <a:off x="7440266" y="3436651"/>
                  <a:ext cx="344488" cy="344488"/>
                </a:xfrm>
                <a:custGeom>
                  <a:avLst/>
                  <a:gdLst/>
                  <a:ahLst/>
                  <a:cxnLst>
                    <a:cxn ang="0">
                      <a:pos x="33" y="184"/>
                    </a:cxn>
                    <a:cxn ang="0">
                      <a:pos x="181" y="184"/>
                    </a:cxn>
                    <a:cxn ang="0">
                      <a:pos x="181" y="33"/>
                    </a:cxn>
                    <a:cxn ang="0">
                      <a:pos x="33" y="33"/>
                    </a:cxn>
                    <a:cxn ang="0">
                      <a:pos x="33" y="184"/>
                    </a:cxn>
                    <a:cxn ang="0">
                      <a:pos x="217" y="217"/>
                    </a:cxn>
                    <a:cxn ang="0">
                      <a:pos x="0" y="217"/>
                    </a:cxn>
                    <a:cxn ang="0">
                      <a:pos x="0" y="0"/>
                    </a:cxn>
                    <a:cxn ang="0">
                      <a:pos x="217" y="0"/>
                    </a:cxn>
                    <a:cxn ang="0">
                      <a:pos x="217" y="217"/>
                    </a:cxn>
                  </a:cxnLst>
                  <a:rect l="0" t="0" r="r" b="b"/>
                  <a:pathLst>
                    <a:path w="217" h="217">
                      <a:moveTo>
                        <a:pt x="33" y="184"/>
                      </a:moveTo>
                      <a:lnTo>
                        <a:pt x="181" y="184"/>
                      </a:lnTo>
                      <a:lnTo>
                        <a:pt x="181" y="33"/>
                      </a:lnTo>
                      <a:lnTo>
                        <a:pt x="33" y="33"/>
                      </a:lnTo>
                      <a:lnTo>
                        <a:pt x="33" y="184"/>
                      </a:lnTo>
                      <a:close/>
                      <a:moveTo>
                        <a:pt x="217" y="217"/>
                      </a:moveTo>
                      <a:lnTo>
                        <a:pt x="0" y="217"/>
                      </a:lnTo>
                      <a:lnTo>
                        <a:pt x="0" y="0"/>
                      </a:lnTo>
                      <a:lnTo>
                        <a:pt x="217" y="0"/>
                      </a:lnTo>
                      <a:lnTo>
                        <a:pt x="217" y="21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45709" tIns="22855" rIns="45709" bIns="22855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088421"/>
                  <a:endParaRPr lang="en-US" sz="215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27" name="Freeform 16"/>
                <p:cNvSpPr>
                  <a:spLocks noEditPoints="1"/>
                </p:cNvSpPr>
                <p:nvPr/>
              </p:nvSpPr>
              <p:spPr bwMode="auto">
                <a:xfrm>
                  <a:off x="7440266" y="3814476"/>
                  <a:ext cx="344488" cy="349250"/>
                </a:xfrm>
                <a:custGeom>
                  <a:avLst/>
                  <a:gdLst/>
                  <a:ahLst/>
                  <a:cxnLst>
                    <a:cxn ang="0">
                      <a:pos x="33" y="185"/>
                    </a:cxn>
                    <a:cxn ang="0">
                      <a:pos x="181" y="185"/>
                    </a:cxn>
                    <a:cxn ang="0">
                      <a:pos x="181" y="36"/>
                    </a:cxn>
                    <a:cxn ang="0">
                      <a:pos x="33" y="36"/>
                    </a:cxn>
                    <a:cxn ang="0">
                      <a:pos x="33" y="185"/>
                    </a:cxn>
                    <a:cxn ang="0">
                      <a:pos x="217" y="220"/>
                    </a:cxn>
                    <a:cxn ang="0">
                      <a:pos x="0" y="220"/>
                    </a:cxn>
                    <a:cxn ang="0">
                      <a:pos x="0" y="0"/>
                    </a:cxn>
                    <a:cxn ang="0">
                      <a:pos x="217" y="0"/>
                    </a:cxn>
                    <a:cxn ang="0">
                      <a:pos x="217" y="220"/>
                    </a:cxn>
                  </a:cxnLst>
                  <a:rect l="0" t="0" r="r" b="b"/>
                  <a:pathLst>
                    <a:path w="217" h="220">
                      <a:moveTo>
                        <a:pt x="33" y="185"/>
                      </a:moveTo>
                      <a:lnTo>
                        <a:pt x="181" y="185"/>
                      </a:lnTo>
                      <a:lnTo>
                        <a:pt x="181" y="36"/>
                      </a:lnTo>
                      <a:lnTo>
                        <a:pt x="33" y="36"/>
                      </a:lnTo>
                      <a:lnTo>
                        <a:pt x="33" y="185"/>
                      </a:lnTo>
                      <a:close/>
                      <a:moveTo>
                        <a:pt x="217" y="220"/>
                      </a:moveTo>
                      <a:lnTo>
                        <a:pt x="0" y="220"/>
                      </a:lnTo>
                      <a:lnTo>
                        <a:pt x="0" y="0"/>
                      </a:lnTo>
                      <a:lnTo>
                        <a:pt x="217" y="0"/>
                      </a:lnTo>
                      <a:lnTo>
                        <a:pt x="217" y="22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45709" tIns="22855" rIns="45709" bIns="22855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088421"/>
                  <a:endParaRPr lang="en-US" sz="215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28" name="Freeform 17"/>
                <p:cNvSpPr>
                  <a:spLocks/>
                </p:cNvSpPr>
                <p:nvPr/>
              </p:nvSpPr>
              <p:spPr bwMode="auto">
                <a:xfrm>
                  <a:off x="7506941" y="3398551"/>
                  <a:ext cx="341313" cy="288925"/>
                </a:xfrm>
                <a:custGeom>
                  <a:avLst/>
                  <a:gdLst/>
                  <a:ahLst/>
                  <a:cxnLst>
                    <a:cxn ang="0">
                      <a:pos x="76" y="182"/>
                    </a:cxn>
                    <a:cxn ang="0">
                      <a:pos x="0" y="114"/>
                    </a:cxn>
                    <a:cxn ang="0">
                      <a:pos x="24" y="88"/>
                    </a:cxn>
                    <a:cxn ang="0">
                      <a:pos x="73" y="132"/>
                    </a:cxn>
                    <a:cxn ang="0">
                      <a:pos x="187" y="0"/>
                    </a:cxn>
                    <a:cxn ang="0">
                      <a:pos x="215" y="24"/>
                    </a:cxn>
                    <a:cxn ang="0">
                      <a:pos x="76" y="182"/>
                    </a:cxn>
                  </a:cxnLst>
                  <a:rect l="0" t="0" r="r" b="b"/>
                  <a:pathLst>
                    <a:path w="215" h="182">
                      <a:moveTo>
                        <a:pt x="76" y="182"/>
                      </a:moveTo>
                      <a:lnTo>
                        <a:pt x="0" y="114"/>
                      </a:lnTo>
                      <a:lnTo>
                        <a:pt x="24" y="88"/>
                      </a:lnTo>
                      <a:lnTo>
                        <a:pt x="73" y="132"/>
                      </a:lnTo>
                      <a:lnTo>
                        <a:pt x="187" y="0"/>
                      </a:lnTo>
                      <a:lnTo>
                        <a:pt x="215" y="24"/>
                      </a:lnTo>
                      <a:lnTo>
                        <a:pt x="76" y="1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45709" tIns="22855" rIns="45709" bIns="22855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088421"/>
                  <a:endParaRPr lang="en-US" sz="215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30" name="Rectangle 18"/>
                <p:cNvSpPr>
                  <a:spLocks noChangeArrowheads="1"/>
                </p:cNvSpPr>
                <p:nvPr/>
              </p:nvSpPr>
              <p:spPr bwMode="auto">
                <a:xfrm>
                  <a:off x="7840316" y="4100226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45709" tIns="22855" rIns="45709" bIns="22855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088421"/>
                  <a:endParaRPr lang="en-US" sz="215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31" name="Rectangle 19"/>
                <p:cNvSpPr>
                  <a:spLocks noChangeArrowheads="1"/>
                </p:cNvSpPr>
                <p:nvPr/>
              </p:nvSpPr>
              <p:spPr bwMode="auto">
                <a:xfrm>
                  <a:off x="7840316" y="3717639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45709" tIns="22855" rIns="45709" bIns="22855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088421"/>
                  <a:endParaRPr lang="en-US" sz="215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32" name="Rectangle 20"/>
                <p:cNvSpPr>
                  <a:spLocks noChangeArrowheads="1"/>
                </p:cNvSpPr>
                <p:nvPr/>
              </p:nvSpPr>
              <p:spPr bwMode="auto">
                <a:xfrm>
                  <a:off x="7840316" y="3973226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45709" tIns="22855" rIns="45709" bIns="22855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088421"/>
                  <a:endParaRPr lang="en-US" sz="215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33" name="Rectangle 21"/>
                <p:cNvSpPr>
                  <a:spLocks noChangeArrowheads="1"/>
                </p:cNvSpPr>
                <p:nvPr/>
              </p:nvSpPr>
              <p:spPr bwMode="auto">
                <a:xfrm>
                  <a:off x="7840316" y="3590639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45709" tIns="22855" rIns="45709" bIns="22855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088421"/>
                  <a:endParaRPr lang="en-US" sz="215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</p:grpSp>
        </p:grpSp>
      </p:grpSp>
      <p:grpSp>
        <p:nvGrpSpPr>
          <p:cNvPr id="34" name="Group 33"/>
          <p:cNvGrpSpPr/>
          <p:nvPr/>
        </p:nvGrpSpPr>
        <p:grpSpPr>
          <a:xfrm>
            <a:off x="237111" y="4220567"/>
            <a:ext cx="11733272" cy="2171418"/>
            <a:chOff x="1222851" y="5331405"/>
            <a:chExt cx="23543736" cy="5328979"/>
          </a:xfrm>
        </p:grpSpPr>
        <p:sp>
          <p:nvSpPr>
            <p:cNvPr id="35" name="Rounded Rectangle 34"/>
            <p:cNvSpPr/>
            <p:nvPr/>
          </p:nvSpPr>
          <p:spPr>
            <a:xfrm>
              <a:off x="1224549" y="5601639"/>
              <a:ext cx="23542038" cy="5058745"/>
            </a:xfrm>
            <a:prstGeom prst="roundRect">
              <a:avLst>
                <a:gd name="adj" fmla="val 3132"/>
              </a:avLst>
            </a:prstGeom>
            <a:solidFill>
              <a:schemeClr val="accent5">
                <a:lumMod val="20000"/>
                <a:lumOff val="80000"/>
              </a:schemeClr>
            </a:solidFill>
            <a:ln w="57150">
              <a:solidFill>
                <a:srgbClr val="0999C8"/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88421"/>
              <a:endParaRPr lang="en-US" sz="2150">
                <a:solidFill>
                  <a:prstClr val="white"/>
                </a:solidFill>
                <a:latin typeface="Calibri"/>
              </a:endParaRPr>
            </a:p>
          </p:txBody>
        </p:sp>
        <p:grpSp>
          <p:nvGrpSpPr>
            <p:cNvPr id="38" name="Group 60"/>
            <p:cNvGrpSpPr/>
            <p:nvPr/>
          </p:nvGrpSpPr>
          <p:grpSpPr>
            <a:xfrm>
              <a:off x="1222851" y="5331405"/>
              <a:ext cx="3337877" cy="1057460"/>
              <a:chOff x="1224542" y="6305967"/>
              <a:chExt cx="3338263" cy="1062851"/>
            </a:xfrm>
          </p:grpSpPr>
          <p:sp>
            <p:nvSpPr>
              <p:cNvPr id="39" name="Freeform 20"/>
              <p:cNvSpPr>
                <a:spLocks/>
              </p:cNvSpPr>
              <p:nvPr/>
            </p:nvSpPr>
            <p:spPr bwMode="auto">
              <a:xfrm rot="16200000" flipV="1">
                <a:off x="2748828" y="5370222"/>
                <a:ext cx="828631" cy="2733779"/>
              </a:xfrm>
              <a:prstGeom prst="round1Rect">
                <a:avLst/>
              </a:prstGeom>
              <a:solidFill>
                <a:schemeClr val="bg1"/>
              </a:solidFill>
              <a:ln w="57150">
                <a:solidFill>
                  <a:srgbClr val="0999C8"/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pPr defTabSz="1088421"/>
                <a:endParaRPr lang="en-US" sz="215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40" name="TextBox 39"/>
              <p:cNvSpPr txBox="1"/>
              <p:nvPr/>
            </p:nvSpPr>
            <p:spPr>
              <a:xfrm>
                <a:off x="2091563" y="6305967"/>
                <a:ext cx="2471242" cy="106285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1088421"/>
                <a:r>
                  <a:rPr lang="vi-VN" sz="2200" b="1">
                    <a:solidFill>
                      <a:srgbClr val="0999C8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Bài giải</a:t>
                </a:r>
                <a:endParaRPr lang="en-US" sz="2200" b="1">
                  <a:solidFill>
                    <a:srgbClr val="0999C8"/>
                  </a:solidFill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42" name="Round Diagonal Corner Rectangle 41"/>
              <p:cNvSpPr/>
              <p:nvPr/>
            </p:nvSpPr>
            <p:spPr>
              <a:xfrm flipV="1">
                <a:off x="1224542" y="6322799"/>
                <a:ext cx="777240" cy="828630"/>
              </a:xfrm>
              <a:prstGeom prst="round2DiagRect">
                <a:avLst/>
              </a:prstGeom>
              <a:solidFill>
                <a:srgbClr val="0999C8"/>
              </a:solidFill>
              <a:ln w="57150">
                <a:solidFill>
                  <a:srgbClr val="0999C8"/>
                </a:solidFill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421"/>
                <a:endParaRPr lang="en-US" sz="215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43" name="Freeform 15"/>
              <p:cNvSpPr>
                <a:spLocks noEditPoints="1"/>
              </p:cNvSpPr>
              <p:nvPr/>
            </p:nvSpPr>
            <p:spPr bwMode="auto">
              <a:xfrm>
                <a:off x="1376941" y="6394807"/>
                <a:ext cx="501902" cy="680422"/>
              </a:xfrm>
              <a:custGeom>
                <a:avLst/>
                <a:gdLst>
                  <a:gd name="T0" fmla="*/ 135 w 145"/>
                  <a:gd name="T1" fmla="*/ 72 h 197"/>
                  <a:gd name="T2" fmla="*/ 72 w 145"/>
                  <a:gd name="T3" fmla="*/ 135 h 197"/>
                  <a:gd name="T4" fmla="*/ 9 w 145"/>
                  <a:gd name="T5" fmla="*/ 72 h 197"/>
                  <a:gd name="T6" fmla="*/ 72 w 145"/>
                  <a:gd name="T7" fmla="*/ 9 h 197"/>
                  <a:gd name="T8" fmla="*/ 115 w 145"/>
                  <a:gd name="T9" fmla="*/ 26 h 197"/>
                  <a:gd name="T10" fmla="*/ 60 w 145"/>
                  <a:gd name="T11" fmla="*/ 82 h 197"/>
                  <a:gd name="T12" fmla="*/ 30 w 145"/>
                  <a:gd name="T13" fmla="*/ 60 h 197"/>
                  <a:gd name="T14" fmla="*/ 20 w 145"/>
                  <a:gd name="T15" fmla="*/ 68 h 197"/>
                  <a:gd name="T16" fmla="*/ 61 w 145"/>
                  <a:gd name="T17" fmla="*/ 126 h 197"/>
                  <a:gd name="T18" fmla="*/ 123 w 145"/>
                  <a:gd name="T19" fmla="*/ 35 h 197"/>
                  <a:gd name="T20" fmla="*/ 135 w 145"/>
                  <a:gd name="T21" fmla="*/ 72 h 197"/>
                  <a:gd name="T22" fmla="*/ 145 w 145"/>
                  <a:gd name="T23" fmla="*/ 12 h 197"/>
                  <a:gd name="T24" fmla="*/ 135 w 145"/>
                  <a:gd name="T25" fmla="*/ 12 h 197"/>
                  <a:gd name="T26" fmla="*/ 123 w 145"/>
                  <a:gd name="T27" fmla="*/ 21 h 197"/>
                  <a:gd name="T28" fmla="*/ 72 w 145"/>
                  <a:gd name="T29" fmla="*/ 0 h 197"/>
                  <a:gd name="T30" fmla="*/ 0 w 145"/>
                  <a:gd name="T31" fmla="*/ 72 h 197"/>
                  <a:gd name="T32" fmla="*/ 30 w 145"/>
                  <a:gd name="T33" fmla="*/ 131 h 197"/>
                  <a:gd name="T34" fmla="*/ 7 w 145"/>
                  <a:gd name="T35" fmla="*/ 175 h 197"/>
                  <a:gd name="T36" fmla="*/ 13 w 145"/>
                  <a:gd name="T37" fmla="*/ 193 h 197"/>
                  <a:gd name="T38" fmla="*/ 32 w 145"/>
                  <a:gd name="T39" fmla="*/ 187 h 197"/>
                  <a:gd name="T40" fmla="*/ 51 w 145"/>
                  <a:gd name="T41" fmla="*/ 141 h 197"/>
                  <a:gd name="T42" fmla="*/ 51 w 145"/>
                  <a:gd name="T43" fmla="*/ 141 h 197"/>
                  <a:gd name="T44" fmla="*/ 72 w 145"/>
                  <a:gd name="T45" fmla="*/ 145 h 197"/>
                  <a:gd name="T46" fmla="*/ 145 w 145"/>
                  <a:gd name="T47" fmla="*/ 72 h 197"/>
                  <a:gd name="T48" fmla="*/ 129 w 145"/>
                  <a:gd name="T49" fmla="*/ 28 h 197"/>
                  <a:gd name="T50" fmla="*/ 145 w 145"/>
                  <a:gd name="T51" fmla="*/ 12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45" h="197">
                    <a:moveTo>
                      <a:pt x="135" y="72"/>
                    </a:moveTo>
                    <a:cubicBezTo>
                      <a:pt x="135" y="107"/>
                      <a:pt x="107" y="135"/>
                      <a:pt x="72" y="135"/>
                    </a:cubicBezTo>
                    <a:cubicBezTo>
                      <a:pt x="37" y="135"/>
                      <a:pt x="9" y="107"/>
                      <a:pt x="9" y="72"/>
                    </a:cubicBezTo>
                    <a:cubicBezTo>
                      <a:pt x="9" y="37"/>
                      <a:pt x="37" y="9"/>
                      <a:pt x="72" y="9"/>
                    </a:cubicBezTo>
                    <a:cubicBezTo>
                      <a:pt x="89" y="9"/>
                      <a:pt x="104" y="15"/>
                      <a:pt x="115" y="26"/>
                    </a:cubicBezTo>
                    <a:cubicBezTo>
                      <a:pt x="101" y="38"/>
                      <a:pt x="80" y="57"/>
                      <a:pt x="60" y="82"/>
                    </a:cubicBezTo>
                    <a:cubicBezTo>
                      <a:pt x="50" y="74"/>
                      <a:pt x="40" y="67"/>
                      <a:pt x="30" y="60"/>
                    </a:cubicBezTo>
                    <a:cubicBezTo>
                      <a:pt x="26" y="63"/>
                      <a:pt x="24" y="65"/>
                      <a:pt x="20" y="68"/>
                    </a:cubicBezTo>
                    <a:cubicBezTo>
                      <a:pt x="34" y="88"/>
                      <a:pt x="47" y="107"/>
                      <a:pt x="61" y="126"/>
                    </a:cubicBezTo>
                    <a:cubicBezTo>
                      <a:pt x="80" y="95"/>
                      <a:pt x="99" y="63"/>
                      <a:pt x="123" y="35"/>
                    </a:cubicBezTo>
                    <a:cubicBezTo>
                      <a:pt x="130" y="45"/>
                      <a:pt x="135" y="58"/>
                      <a:pt x="135" y="72"/>
                    </a:cubicBezTo>
                    <a:close/>
                    <a:moveTo>
                      <a:pt x="145" y="12"/>
                    </a:moveTo>
                    <a:cubicBezTo>
                      <a:pt x="141" y="12"/>
                      <a:pt x="138" y="12"/>
                      <a:pt x="135" y="12"/>
                    </a:cubicBezTo>
                    <a:cubicBezTo>
                      <a:pt x="135" y="12"/>
                      <a:pt x="130" y="15"/>
                      <a:pt x="123" y="21"/>
                    </a:cubicBezTo>
                    <a:cubicBezTo>
                      <a:pt x="110" y="8"/>
                      <a:pt x="92" y="0"/>
                      <a:pt x="72" y="0"/>
                    </a:cubicBezTo>
                    <a:cubicBezTo>
                      <a:pt x="32" y="0"/>
                      <a:pt x="0" y="32"/>
                      <a:pt x="0" y="72"/>
                    </a:cubicBezTo>
                    <a:cubicBezTo>
                      <a:pt x="0" y="97"/>
                      <a:pt x="11" y="118"/>
                      <a:pt x="30" y="131"/>
                    </a:cubicBezTo>
                    <a:cubicBezTo>
                      <a:pt x="7" y="175"/>
                      <a:pt x="7" y="175"/>
                      <a:pt x="7" y="175"/>
                    </a:cubicBezTo>
                    <a:cubicBezTo>
                      <a:pt x="3" y="182"/>
                      <a:pt x="6" y="190"/>
                      <a:pt x="13" y="193"/>
                    </a:cubicBezTo>
                    <a:cubicBezTo>
                      <a:pt x="20" y="197"/>
                      <a:pt x="28" y="194"/>
                      <a:pt x="32" y="187"/>
                    </a:cubicBezTo>
                    <a:cubicBezTo>
                      <a:pt x="51" y="141"/>
                      <a:pt x="51" y="141"/>
                      <a:pt x="51" y="141"/>
                    </a:cubicBezTo>
                    <a:cubicBezTo>
                      <a:pt x="51" y="141"/>
                      <a:pt x="51" y="141"/>
                      <a:pt x="51" y="141"/>
                    </a:cubicBezTo>
                    <a:cubicBezTo>
                      <a:pt x="58" y="143"/>
                      <a:pt x="65" y="145"/>
                      <a:pt x="72" y="145"/>
                    </a:cubicBezTo>
                    <a:cubicBezTo>
                      <a:pt x="112" y="145"/>
                      <a:pt x="145" y="112"/>
                      <a:pt x="145" y="72"/>
                    </a:cubicBezTo>
                    <a:cubicBezTo>
                      <a:pt x="145" y="55"/>
                      <a:pt x="138" y="40"/>
                      <a:pt x="129" y="28"/>
                    </a:cubicBezTo>
                    <a:cubicBezTo>
                      <a:pt x="134" y="22"/>
                      <a:pt x="139" y="17"/>
                      <a:pt x="145" y="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pPr defTabSz="1088421"/>
                <a:endParaRPr lang="en-US" sz="2150">
                  <a:solidFill>
                    <a:prstClr val="black"/>
                  </a:solidFill>
                  <a:latin typeface="Calibri"/>
                </a:endParaRPr>
              </a:p>
            </p:txBody>
          </p: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2302323" y="1815408"/>
                <a:ext cx="9409475" cy="194739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1088421">
                  <a:lnSpc>
                    <a:spcPct val="115000"/>
                  </a:lnSpc>
                  <a:spcBef>
                    <a:spcPts val="300"/>
                  </a:spcBef>
                  <a:spcAft>
                    <a:spcPts val="400"/>
                  </a:spcAft>
                  <a:tabLst>
                    <a:tab pos="314897" algn="l"/>
                  </a:tabLst>
                </a:pPr>
                <a:r>
                  <a:rPr lang="en-US" sz="2400" dirty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Tahoma" panose="020B0604030504040204" pitchFamily="34" charset="0"/>
                  </a:rPr>
                  <a:t>Cho </a:t>
                </a:r>
                <a:r>
                  <a:rPr lang="en-US" sz="2400" dirty="0" err="1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Tahoma" panose="020B0604030504040204" pitchFamily="34" charset="0"/>
                  </a:rPr>
                  <a:t>hai</a:t>
                </a:r>
                <a:r>
                  <a:rPr lang="en-US" sz="2400" dirty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Tahoma" panose="020B0604030504040204" pitchFamily="34" charset="0"/>
                  </a:rPr>
                  <a:t> </a:t>
                </a:r>
                <a:r>
                  <a:rPr lang="en-US" sz="2400" dirty="0" err="1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Tahoma" panose="020B0604030504040204" pitchFamily="34" charset="0"/>
                  </a:rPr>
                  <a:t>mặt</a:t>
                </a:r>
                <a:r>
                  <a:rPr lang="en-US" sz="2400" dirty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Tahoma" panose="020B0604030504040204" pitchFamily="34" charset="0"/>
                  </a:rPr>
                  <a:t> </a:t>
                </a:r>
                <a:r>
                  <a:rPr lang="en-US" sz="2400" dirty="0" err="1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Tahoma" panose="020B0604030504040204" pitchFamily="34" charset="0"/>
                  </a:rPr>
                  <a:t>phẳng</a:t>
                </a:r>
                <a:r>
                  <a:rPr lang="en-US" sz="2400" dirty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Tahoma" panose="020B0604030504040204" pitchFamily="34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𝛼</m:t>
                        </m:r>
                      </m:e>
                    </m:d>
                  </m:oMath>
                </a14:m>
                <a:r>
                  <a:rPr lang="en-US" sz="2400" dirty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Tahoma" panose="020B0604030504040204" pitchFamily="34" charset="0"/>
                  </a:rPr>
                  <a:t> </a:t>
                </a:r>
                <a:r>
                  <a:rPr lang="en-US" sz="2400" dirty="0" err="1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Tahoma" panose="020B0604030504040204" pitchFamily="34" charset="0"/>
                  </a:rPr>
                  <a:t>và</a:t>
                </a:r>
                <a:r>
                  <a:rPr lang="en-US" sz="2400" dirty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Tahoma" panose="020B060403050404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  <a:cs typeface="Tahoma" panose="020B0604030504040204" pitchFamily="34" charset="0"/>
                      </a:rPr>
                      <m:t>(</m:t>
                    </m:r>
                    <m:r>
                      <a:rPr lang="en-US" sz="24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𝛽</m:t>
                    </m:r>
                    <m:r>
                      <a:rPr lang="en-US" sz="24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)</m:t>
                    </m:r>
                  </m:oMath>
                </a14:m>
                <a:r>
                  <a:rPr lang="en-US" sz="2400" dirty="0" err="1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Tahoma" panose="020B0604030504040204" pitchFamily="34" charset="0"/>
                  </a:rPr>
                  <a:t>có</a:t>
                </a:r>
                <a:r>
                  <a:rPr lang="en-US" sz="2400" dirty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Tahoma" panose="020B0604030504040204" pitchFamily="34" charset="0"/>
                  </a:rPr>
                  <a:t> </a:t>
                </a:r>
                <a:r>
                  <a:rPr lang="en-US" sz="2400" dirty="0" err="1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Tahoma" panose="020B0604030504040204" pitchFamily="34" charset="0"/>
                  </a:rPr>
                  <a:t>phương</a:t>
                </a:r>
                <a:r>
                  <a:rPr lang="en-US" sz="2400" dirty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Tahoma" panose="020B0604030504040204" pitchFamily="34" charset="0"/>
                  </a:rPr>
                  <a:t> </a:t>
                </a:r>
                <a:r>
                  <a:rPr lang="en-US" sz="2400" dirty="0" err="1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Tahoma" panose="020B0604030504040204" pitchFamily="34" charset="0"/>
                  </a:rPr>
                  <a:t>trình</a:t>
                </a:r>
                <a:endParaRPr lang="en-US" sz="2400" dirty="0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ahoma" panose="020B0604030504040204" pitchFamily="34" charset="0"/>
                </a:endParaRPr>
              </a:p>
              <a:p>
                <a:pPr defTabSz="1088421">
                  <a:lnSpc>
                    <a:spcPct val="115000"/>
                  </a:lnSpc>
                  <a:spcBef>
                    <a:spcPts val="300"/>
                  </a:spcBef>
                  <a:spcAft>
                    <a:spcPts val="400"/>
                  </a:spcAft>
                  <a:tabLst>
                    <a:tab pos="314897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  <a:cs typeface="Tahoma" panose="020B0604030504040204" pitchFamily="34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𝛼</m:t>
                          </m:r>
                        </m:e>
                      </m:d>
                      <m:r>
                        <a:rPr lang="en-US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:</m:t>
                      </m:r>
                      <m:r>
                        <a:rPr lang="en-US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𝑥</m:t>
                      </m:r>
                      <m:r>
                        <a:rPr lang="en-US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−2</m:t>
                      </m:r>
                      <m:r>
                        <a:rPr lang="en-US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𝑦</m:t>
                      </m:r>
                      <m:r>
                        <a:rPr lang="en-US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+3</m:t>
                      </m:r>
                      <m:r>
                        <a:rPr lang="en-US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𝑧</m:t>
                      </m:r>
                      <m:r>
                        <a:rPr lang="en-US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+1=0</m:t>
                      </m:r>
                    </m:oMath>
                  </m:oMathPara>
                </a14:m>
                <a:endParaRPr lang="en-US" sz="2400" dirty="0">
                  <a:solidFill>
                    <a:srgbClr val="000000"/>
                  </a:solidFill>
                  <a:latin typeface="Cambria" panose="02040503050406030204" pitchFamily="18" charset="0"/>
                  <a:ea typeface="Cambria Math" panose="02040503050406030204" pitchFamily="18" charset="0"/>
                  <a:cs typeface="Tahoma" panose="020B0604030504040204" pitchFamily="34" charset="0"/>
                </a:endParaRPr>
              </a:p>
              <a:p>
                <a:pPr defTabSz="1088421">
                  <a:lnSpc>
                    <a:spcPct val="115000"/>
                  </a:lnSpc>
                  <a:spcBef>
                    <a:spcPts val="300"/>
                  </a:spcBef>
                  <a:spcAft>
                    <a:spcPts val="400"/>
                  </a:spcAft>
                  <a:tabLst>
                    <a:tab pos="314897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  <a:cs typeface="Tahoma" panose="020B0604030504040204" pitchFamily="34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𝛽</m:t>
                          </m:r>
                        </m:e>
                      </m:d>
                      <m:r>
                        <a:rPr lang="en-US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:2</m:t>
                      </m:r>
                      <m:r>
                        <a:rPr lang="en-US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𝑥</m:t>
                      </m:r>
                      <m:r>
                        <a:rPr lang="en-US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−4</m:t>
                      </m:r>
                      <m:r>
                        <a:rPr lang="en-US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𝑦</m:t>
                      </m:r>
                      <m:r>
                        <a:rPr lang="en-US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+6</m:t>
                      </m:r>
                      <m:r>
                        <a:rPr lang="en-US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𝑧</m:t>
                      </m:r>
                      <m:r>
                        <a:rPr lang="en-US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+1=0</m:t>
                      </m:r>
                    </m:oMath>
                  </m:oMathPara>
                </a14:m>
                <a:endParaRPr lang="en-US" sz="2400" dirty="0">
                  <a:solidFill>
                    <a:srgbClr val="000000"/>
                  </a:solidFill>
                  <a:latin typeface="Cambria" panose="02040503050406030204" pitchFamily="18" charset="0"/>
                  <a:ea typeface="Cambria Math" panose="02040503050406030204" pitchFamily="18" charset="0"/>
                  <a:cs typeface="Tahoma" panose="020B0604030504040204" pitchFamily="34" charset="0"/>
                </a:endParaRPr>
              </a:p>
              <a:p>
                <a:pPr defTabSz="1088421">
                  <a:lnSpc>
                    <a:spcPct val="115000"/>
                  </a:lnSpc>
                  <a:spcBef>
                    <a:spcPts val="300"/>
                  </a:spcBef>
                  <a:spcAft>
                    <a:spcPts val="400"/>
                  </a:spcAft>
                  <a:tabLst>
                    <a:tab pos="314897" algn="l"/>
                  </a:tabLst>
                </a:pPr>
                <a:r>
                  <a:rPr lang="en-US" sz="2400" dirty="0" err="1">
                    <a:solidFill>
                      <a:srgbClr val="000000"/>
                    </a:solidFill>
                    <a:latin typeface="Cambria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Có</a:t>
                </a:r>
                <a:r>
                  <a:rPr lang="en-US" sz="2400" dirty="0">
                    <a:solidFill>
                      <a:srgbClr val="000000"/>
                    </a:solidFill>
                    <a:latin typeface="Cambria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 </a:t>
                </a:r>
                <a:r>
                  <a:rPr lang="en-US" sz="2400" dirty="0" err="1">
                    <a:solidFill>
                      <a:srgbClr val="000000"/>
                    </a:solidFill>
                    <a:latin typeface="Cambria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nhận</a:t>
                </a:r>
                <a:r>
                  <a:rPr lang="en-US" sz="2400" dirty="0">
                    <a:solidFill>
                      <a:srgbClr val="000000"/>
                    </a:solidFill>
                    <a:latin typeface="Cambria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 </a:t>
                </a:r>
                <a:r>
                  <a:rPr lang="en-US" sz="2400" dirty="0" err="1">
                    <a:solidFill>
                      <a:srgbClr val="000000"/>
                    </a:solidFill>
                    <a:latin typeface="Cambria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xét</a:t>
                </a:r>
                <a:r>
                  <a:rPr lang="en-US" sz="2400" dirty="0">
                    <a:solidFill>
                      <a:srgbClr val="000000"/>
                    </a:solidFill>
                    <a:latin typeface="Cambria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 </a:t>
                </a:r>
                <a:r>
                  <a:rPr lang="en-US" sz="2400" dirty="0" err="1">
                    <a:solidFill>
                      <a:srgbClr val="000000"/>
                    </a:solidFill>
                    <a:latin typeface="Cambria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gì</a:t>
                </a:r>
                <a:r>
                  <a:rPr lang="en-US" sz="2400" dirty="0">
                    <a:solidFill>
                      <a:srgbClr val="000000"/>
                    </a:solidFill>
                    <a:latin typeface="Cambria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 </a:t>
                </a:r>
                <a:r>
                  <a:rPr lang="en-US" sz="2400" dirty="0" err="1">
                    <a:solidFill>
                      <a:srgbClr val="000000"/>
                    </a:solidFill>
                    <a:latin typeface="Cambria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về</a:t>
                </a:r>
                <a:r>
                  <a:rPr lang="en-US" sz="2400" dirty="0">
                    <a:solidFill>
                      <a:srgbClr val="000000"/>
                    </a:solidFill>
                    <a:latin typeface="Cambria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 vector </a:t>
                </a:r>
                <a:r>
                  <a:rPr lang="en-US" sz="2400" dirty="0" err="1">
                    <a:solidFill>
                      <a:srgbClr val="000000"/>
                    </a:solidFill>
                    <a:latin typeface="Cambria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pháp</a:t>
                </a:r>
                <a:r>
                  <a:rPr lang="en-US" sz="2400" dirty="0">
                    <a:solidFill>
                      <a:srgbClr val="000000"/>
                    </a:solidFill>
                    <a:latin typeface="Cambria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 </a:t>
                </a:r>
                <a:r>
                  <a:rPr lang="en-US" sz="2400" dirty="0" err="1">
                    <a:solidFill>
                      <a:srgbClr val="000000"/>
                    </a:solidFill>
                    <a:latin typeface="Cambria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tuyến</a:t>
                </a:r>
                <a:r>
                  <a:rPr lang="en-US" sz="2400" dirty="0">
                    <a:solidFill>
                      <a:srgbClr val="000000"/>
                    </a:solidFill>
                    <a:latin typeface="Cambria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 </a:t>
                </a:r>
                <a:r>
                  <a:rPr lang="en-US" sz="2400" dirty="0" err="1">
                    <a:solidFill>
                      <a:srgbClr val="000000"/>
                    </a:solidFill>
                    <a:latin typeface="Cambria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của</a:t>
                </a:r>
                <a:r>
                  <a:rPr lang="en-US" sz="2400" dirty="0">
                    <a:solidFill>
                      <a:srgbClr val="000000"/>
                    </a:solidFill>
                    <a:latin typeface="Cambria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 </a:t>
                </a:r>
                <a:r>
                  <a:rPr lang="en-US" sz="2400" dirty="0" err="1">
                    <a:solidFill>
                      <a:srgbClr val="000000"/>
                    </a:solidFill>
                    <a:latin typeface="Cambria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hai</a:t>
                </a:r>
                <a:r>
                  <a:rPr lang="en-US" sz="2400" dirty="0">
                    <a:solidFill>
                      <a:srgbClr val="000000"/>
                    </a:solidFill>
                    <a:latin typeface="Cambria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 </a:t>
                </a:r>
                <a:r>
                  <a:rPr lang="en-US" sz="2400" dirty="0" err="1">
                    <a:solidFill>
                      <a:srgbClr val="000000"/>
                    </a:solidFill>
                    <a:latin typeface="Cambria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mặt</a:t>
                </a:r>
                <a:r>
                  <a:rPr lang="en-US" sz="2400" dirty="0">
                    <a:solidFill>
                      <a:srgbClr val="000000"/>
                    </a:solidFill>
                    <a:latin typeface="Cambria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 </a:t>
                </a:r>
                <a:r>
                  <a:rPr lang="en-US" sz="2400" dirty="0" err="1">
                    <a:solidFill>
                      <a:srgbClr val="000000"/>
                    </a:solidFill>
                    <a:latin typeface="Cambria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phẳng</a:t>
                </a:r>
                <a:r>
                  <a:rPr lang="en-US" sz="2400" dirty="0">
                    <a:solidFill>
                      <a:srgbClr val="000000"/>
                    </a:solidFill>
                    <a:latin typeface="Cambria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 </a:t>
                </a:r>
                <a:r>
                  <a:rPr lang="en-US" sz="2400" dirty="0" err="1">
                    <a:solidFill>
                      <a:srgbClr val="000000"/>
                    </a:solidFill>
                    <a:latin typeface="Cambria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đã</a:t>
                </a:r>
                <a:r>
                  <a:rPr lang="en-US" sz="2400" dirty="0">
                    <a:solidFill>
                      <a:srgbClr val="000000"/>
                    </a:solidFill>
                    <a:latin typeface="Cambria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 </a:t>
                </a:r>
                <a:r>
                  <a:rPr lang="en-US" sz="2400" dirty="0" err="1">
                    <a:solidFill>
                      <a:srgbClr val="000000"/>
                    </a:solidFill>
                    <a:latin typeface="Cambria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cho</a:t>
                </a:r>
                <a:r>
                  <a:rPr lang="en-US" sz="2400" dirty="0">
                    <a:solidFill>
                      <a:srgbClr val="000000"/>
                    </a:solidFill>
                    <a:latin typeface="Cambria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?</a:t>
                </a:r>
                <a:endParaRPr lang="vi-VN" sz="2400" dirty="0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02323" y="1815408"/>
                <a:ext cx="9409475" cy="1947393"/>
              </a:xfrm>
              <a:prstGeom prst="rect">
                <a:avLst/>
              </a:prstGeom>
              <a:blipFill>
                <a:blip r:embed="rId3"/>
                <a:stretch>
                  <a:fillRect l="-1037" t="-1567" b="-627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6" name="TextBox 35"/>
          <p:cNvSpPr txBox="1"/>
          <p:nvPr/>
        </p:nvSpPr>
        <p:spPr>
          <a:xfrm>
            <a:off x="286032" y="578576"/>
            <a:ext cx="73463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088421"/>
            <a:r>
              <a:rPr lang="en-US" sz="2400" b="1" dirty="0">
                <a:solidFill>
                  <a:srgbClr val="135F8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2. </a:t>
            </a:r>
            <a:r>
              <a:rPr lang="en-US" sz="2400" b="1" dirty="0" err="1">
                <a:solidFill>
                  <a:srgbClr val="135F8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Các</a:t>
            </a:r>
            <a:r>
              <a:rPr lang="en-US" sz="2400" b="1" dirty="0">
                <a:solidFill>
                  <a:srgbClr val="135F8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solidFill>
                  <a:srgbClr val="135F8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ví</a:t>
            </a:r>
            <a:r>
              <a:rPr lang="en-US" sz="2400" b="1" dirty="0">
                <a:solidFill>
                  <a:srgbClr val="135F8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solidFill>
                  <a:srgbClr val="135F8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dụ</a:t>
            </a:r>
            <a:r>
              <a:rPr lang="en-US" sz="2400" b="1" dirty="0">
                <a:solidFill>
                  <a:srgbClr val="135F8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minh </a:t>
            </a:r>
            <a:r>
              <a:rPr lang="en-US" sz="2400" b="1" dirty="0" err="1">
                <a:solidFill>
                  <a:srgbClr val="135F8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họa</a:t>
            </a:r>
            <a:endParaRPr lang="en-US" sz="2400" b="1" dirty="0">
              <a:solidFill>
                <a:srgbClr val="135F82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2302323" y="4330680"/>
                <a:ext cx="3412729" cy="198060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defTabSz="1088421">
                  <a:lnSpc>
                    <a:spcPct val="150000"/>
                  </a:lnSpc>
                </a:pP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699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sz="2699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699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  <m:sub>
                            <m:r>
                              <a:rPr lang="en-US" sz="2699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𝛼</m:t>
                            </m:r>
                          </m:sub>
                        </m:sSub>
                      </m:e>
                    </m:acc>
                  </m:oMath>
                </a14:m>
                <a:r>
                  <a:rPr lang="en-US" sz="2699" dirty="0">
                    <a:solidFill>
                      <a:prstClr val="black"/>
                    </a:solidFill>
                    <a:latin typeface="Cambria Math" panose="02040503050406030204" pitchFamily="18" charset="0"/>
                  </a:rPr>
                  <a:t>=(1;-2;3)</a:t>
                </a:r>
              </a:p>
              <a:p>
                <a:pPr defTabSz="1088421">
                  <a:lnSpc>
                    <a:spcPct val="150000"/>
                  </a:lnSpc>
                </a:pP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699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sz="2699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699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  <m:sub>
                            <m:r>
                              <a:rPr lang="en-US" sz="2699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𝛽</m:t>
                            </m:r>
                          </m:sub>
                        </m:sSub>
                      </m:e>
                    </m:acc>
                  </m:oMath>
                </a14:m>
                <a:r>
                  <a:rPr lang="en-US" sz="2699" dirty="0">
                    <a:solidFill>
                      <a:prstClr val="black"/>
                    </a:solidFill>
                    <a:latin typeface="Cambria Math" panose="02040503050406030204" pitchFamily="18" charset="0"/>
                  </a:rPr>
                  <a:t>=(2;-4;6)=2(1;-2;3)</a:t>
                </a:r>
              </a:p>
              <a:p>
                <a:pPr defTabSz="1088421"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sz="2699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sz="2699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699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  <m:sub>
                              <m:r>
                                <a:rPr lang="en-US" sz="2699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𝛽</m:t>
                              </m:r>
                            </m:sub>
                          </m:sSub>
                        </m:e>
                      </m:acc>
                      <m:r>
                        <a:rPr lang="en-US" sz="2699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=2</m:t>
                      </m:r>
                      <m:acc>
                        <m:accPr>
                          <m:chr m:val="⃗"/>
                          <m:ctrlPr>
                            <a:rPr lang="en-US" sz="2699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sz="2699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699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  <m:sub>
                              <m:r>
                                <a:rPr lang="en-US" sz="2699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𝛼</m:t>
                              </m:r>
                            </m:sub>
                          </m:sSub>
                        </m:e>
                      </m:acc>
                    </m:oMath>
                  </m:oMathPara>
                </a14:m>
                <a:endParaRPr lang="en-US" sz="2699" dirty="0">
                  <a:solidFill>
                    <a:prstClr val="black"/>
                  </a:solidFill>
                  <a:latin typeface="Calibri"/>
                </a:endParaRP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02323" y="4330680"/>
                <a:ext cx="3412729" cy="1980607"/>
              </a:xfrm>
              <a:prstGeom prst="rect">
                <a:avLst/>
              </a:prstGeom>
              <a:blipFill>
                <a:blip r:embed="rId4"/>
                <a:stretch>
                  <a:fillRect l="-179" r="-464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77818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177132" y="897464"/>
            <a:ext cx="11754844" cy="1457724"/>
            <a:chOff x="1177638" y="2491133"/>
            <a:chExt cx="23512749" cy="2915828"/>
          </a:xfrm>
        </p:grpSpPr>
        <p:sp>
          <p:nvSpPr>
            <p:cNvPr id="20" name="Rounded Rectangle 19"/>
            <p:cNvSpPr/>
            <p:nvPr/>
          </p:nvSpPr>
          <p:spPr>
            <a:xfrm>
              <a:off x="1177638" y="2895122"/>
              <a:ext cx="23512749" cy="2511839"/>
            </a:xfrm>
            <a:prstGeom prst="roundRect">
              <a:avLst>
                <a:gd name="adj" fmla="val 4496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rgbClr val="9991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88421"/>
              <a:endParaRPr lang="en-US" sz="2150">
                <a:solidFill>
                  <a:prstClr val="white"/>
                </a:solidFill>
                <a:latin typeface="Calibri"/>
              </a:endParaRPr>
            </a:p>
          </p:txBody>
        </p:sp>
        <p:grpSp>
          <p:nvGrpSpPr>
            <p:cNvPr id="21" name="Group 20"/>
            <p:cNvGrpSpPr/>
            <p:nvPr/>
          </p:nvGrpSpPr>
          <p:grpSpPr>
            <a:xfrm>
              <a:off x="1177638" y="2491133"/>
              <a:ext cx="3624548" cy="961553"/>
              <a:chOff x="1177638" y="2491133"/>
              <a:chExt cx="3624548" cy="961553"/>
            </a:xfrm>
          </p:grpSpPr>
          <p:sp>
            <p:nvSpPr>
              <p:cNvPr id="22" name="Freeform 20"/>
              <p:cNvSpPr>
                <a:spLocks/>
              </p:cNvSpPr>
              <p:nvPr/>
            </p:nvSpPr>
            <p:spPr bwMode="auto">
              <a:xfrm rot="16200000" flipV="1">
                <a:off x="2813108" y="1398378"/>
                <a:ext cx="767196" cy="3210961"/>
              </a:xfrm>
              <a:prstGeom prst="round1Rect">
                <a:avLst/>
              </a:prstGeom>
              <a:solidFill>
                <a:srgbClr val="999158"/>
              </a:solidFill>
              <a:ln w="57150">
                <a:solidFill>
                  <a:srgbClr val="999158"/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pPr defTabSz="1088421"/>
                <a:endParaRPr lang="en-US" sz="215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2149149" y="2590800"/>
                <a:ext cx="2536922" cy="861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1088421"/>
                <a:r>
                  <a:rPr lang="vi-VN" sz="2200" b="1" dirty="0">
                    <a:solidFill>
                      <a:prstClr val="white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Ví dụ 2:</a:t>
                </a:r>
                <a:endParaRPr lang="en-US" i="1" dirty="0">
                  <a:solidFill>
                    <a:prstClr val="white"/>
                  </a:solidFill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24" name="Round Diagonal Corner Rectangle 23"/>
              <p:cNvSpPr/>
              <p:nvPr/>
            </p:nvSpPr>
            <p:spPr>
              <a:xfrm flipV="1">
                <a:off x="1177638" y="2491133"/>
                <a:ext cx="912132" cy="888687"/>
              </a:xfrm>
              <a:prstGeom prst="round2DiagRect">
                <a:avLst/>
              </a:prstGeom>
              <a:solidFill>
                <a:schemeClr val="bg1"/>
              </a:solidFill>
              <a:ln w="63500">
                <a:solidFill>
                  <a:srgbClr val="999158"/>
                </a:solidFill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421"/>
                <a:endParaRPr lang="en-US" sz="2150">
                  <a:solidFill>
                    <a:prstClr val="white"/>
                  </a:solidFill>
                  <a:latin typeface="Calibri"/>
                </a:endParaRPr>
              </a:p>
            </p:txBody>
          </p:sp>
          <p:grpSp>
            <p:nvGrpSpPr>
              <p:cNvPr id="25" name="Group 2"/>
              <p:cNvGrpSpPr/>
              <p:nvPr/>
            </p:nvGrpSpPr>
            <p:grpSpPr>
              <a:xfrm>
                <a:off x="1305304" y="2598000"/>
                <a:ext cx="693827" cy="641071"/>
                <a:chOff x="7440266" y="3398551"/>
                <a:chExt cx="757238" cy="765175"/>
              </a:xfrm>
              <a:solidFill>
                <a:srgbClr val="999158"/>
              </a:solidFill>
            </p:grpSpPr>
            <p:sp>
              <p:nvSpPr>
                <p:cNvPr id="26" name="Freeform 15"/>
                <p:cNvSpPr>
                  <a:spLocks noEditPoints="1"/>
                </p:cNvSpPr>
                <p:nvPr/>
              </p:nvSpPr>
              <p:spPr bwMode="auto">
                <a:xfrm>
                  <a:off x="7440266" y="3436651"/>
                  <a:ext cx="344488" cy="344488"/>
                </a:xfrm>
                <a:custGeom>
                  <a:avLst/>
                  <a:gdLst/>
                  <a:ahLst/>
                  <a:cxnLst>
                    <a:cxn ang="0">
                      <a:pos x="33" y="184"/>
                    </a:cxn>
                    <a:cxn ang="0">
                      <a:pos x="181" y="184"/>
                    </a:cxn>
                    <a:cxn ang="0">
                      <a:pos x="181" y="33"/>
                    </a:cxn>
                    <a:cxn ang="0">
                      <a:pos x="33" y="33"/>
                    </a:cxn>
                    <a:cxn ang="0">
                      <a:pos x="33" y="184"/>
                    </a:cxn>
                    <a:cxn ang="0">
                      <a:pos x="217" y="217"/>
                    </a:cxn>
                    <a:cxn ang="0">
                      <a:pos x="0" y="217"/>
                    </a:cxn>
                    <a:cxn ang="0">
                      <a:pos x="0" y="0"/>
                    </a:cxn>
                    <a:cxn ang="0">
                      <a:pos x="217" y="0"/>
                    </a:cxn>
                    <a:cxn ang="0">
                      <a:pos x="217" y="217"/>
                    </a:cxn>
                  </a:cxnLst>
                  <a:rect l="0" t="0" r="r" b="b"/>
                  <a:pathLst>
                    <a:path w="217" h="217">
                      <a:moveTo>
                        <a:pt x="33" y="184"/>
                      </a:moveTo>
                      <a:lnTo>
                        <a:pt x="181" y="184"/>
                      </a:lnTo>
                      <a:lnTo>
                        <a:pt x="181" y="33"/>
                      </a:lnTo>
                      <a:lnTo>
                        <a:pt x="33" y="33"/>
                      </a:lnTo>
                      <a:lnTo>
                        <a:pt x="33" y="184"/>
                      </a:lnTo>
                      <a:close/>
                      <a:moveTo>
                        <a:pt x="217" y="217"/>
                      </a:moveTo>
                      <a:lnTo>
                        <a:pt x="0" y="217"/>
                      </a:lnTo>
                      <a:lnTo>
                        <a:pt x="0" y="0"/>
                      </a:lnTo>
                      <a:lnTo>
                        <a:pt x="217" y="0"/>
                      </a:lnTo>
                      <a:lnTo>
                        <a:pt x="217" y="21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45709" tIns="22855" rIns="45709" bIns="22855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088421"/>
                  <a:endParaRPr lang="en-US" sz="215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27" name="Freeform 16"/>
                <p:cNvSpPr>
                  <a:spLocks noEditPoints="1"/>
                </p:cNvSpPr>
                <p:nvPr/>
              </p:nvSpPr>
              <p:spPr bwMode="auto">
                <a:xfrm>
                  <a:off x="7440266" y="3814476"/>
                  <a:ext cx="344488" cy="349250"/>
                </a:xfrm>
                <a:custGeom>
                  <a:avLst/>
                  <a:gdLst/>
                  <a:ahLst/>
                  <a:cxnLst>
                    <a:cxn ang="0">
                      <a:pos x="33" y="185"/>
                    </a:cxn>
                    <a:cxn ang="0">
                      <a:pos x="181" y="185"/>
                    </a:cxn>
                    <a:cxn ang="0">
                      <a:pos x="181" y="36"/>
                    </a:cxn>
                    <a:cxn ang="0">
                      <a:pos x="33" y="36"/>
                    </a:cxn>
                    <a:cxn ang="0">
                      <a:pos x="33" y="185"/>
                    </a:cxn>
                    <a:cxn ang="0">
                      <a:pos x="217" y="220"/>
                    </a:cxn>
                    <a:cxn ang="0">
                      <a:pos x="0" y="220"/>
                    </a:cxn>
                    <a:cxn ang="0">
                      <a:pos x="0" y="0"/>
                    </a:cxn>
                    <a:cxn ang="0">
                      <a:pos x="217" y="0"/>
                    </a:cxn>
                    <a:cxn ang="0">
                      <a:pos x="217" y="220"/>
                    </a:cxn>
                  </a:cxnLst>
                  <a:rect l="0" t="0" r="r" b="b"/>
                  <a:pathLst>
                    <a:path w="217" h="220">
                      <a:moveTo>
                        <a:pt x="33" y="185"/>
                      </a:moveTo>
                      <a:lnTo>
                        <a:pt x="181" y="185"/>
                      </a:lnTo>
                      <a:lnTo>
                        <a:pt x="181" y="36"/>
                      </a:lnTo>
                      <a:lnTo>
                        <a:pt x="33" y="36"/>
                      </a:lnTo>
                      <a:lnTo>
                        <a:pt x="33" y="185"/>
                      </a:lnTo>
                      <a:close/>
                      <a:moveTo>
                        <a:pt x="217" y="220"/>
                      </a:moveTo>
                      <a:lnTo>
                        <a:pt x="0" y="220"/>
                      </a:lnTo>
                      <a:lnTo>
                        <a:pt x="0" y="0"/>
                      </a:lnTo>
                      <a:lnTo>
                        <a:pt x="217" y="0"/>
                      </a:lnTo>
                      <a:lnTo>
                        <a:pt x="217" y="22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45709" tIns="22855" rIns="45709" bIns="22855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088421"/>
                  <a:endParaRPr lang="en-US" sz="215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28" name="Freeform 17"/>
                <p:cNvSpPr>
                  <a:spLocks/>
                </p:cNvSpPr>
                <p:nvPr/>
              </p:nvSpPr>
              <p:spPr bwMode="auto">
                <a:xfrm>
                  <a:off x="7506941" y="3398551"/>
                  <a:ext cx="341313" cy="288925"/>
                </a:xfrm>
                <a:custGeom>
                  <a:avLst/>
                  <a:gdLst/>
                  <a:ahLst/>
                  <a:cxnLst>
                    <a:cxn ang="0">
                      <a:pos x="76" y="182"/>
                    </a:cxn>
                    <a:cxn ang="0">
                      <a:pos x="0" y="114"/>
                    </a:cxn>
                    <a:cxn ang="0">
                      <a:pos x="24" y="88"/>
                    </a:cxn>
                    <a:cxn ang="0">
                      <a:pos x="73" y="132"/>
                    </a:cxn>
                    <a:cxn ang="0">
                      <a:pos x="187" y="0"/>
                    </a:cxn>
                    <a:cxn ang="0">
                      <a:pos x="215" y="24"/>
                    </a:cxn>
                    <a:cxn ang="0">
                      <a:pos x="76" y="182"/>
                    </a:cxn>
                  </a:cxnLst>
                  <a:rect l="0" t="0" r="r" b="b"/>
                  <a:pathLst>
                    <a:path w="215" h="182">
                      <a:moveTo>
                        <a:pt x="76" y="182"/>
                      </a:moveTo>
                      <a:lnTo>
                        <a:pt x="0" y="114"/>
                      </a:lnTo>
                      <a:lnTo>
                        <a:pt x="24" y="88"/>
                      </a:lnTo>
                      <a:lnTo>
                        <a:pt x="73" y="132"/>
                      </a:lnTo>
                      <a:lnTo>
                        <a:pt x="187" y="0"/>
                      </a:lnTo>
                      <a:lnTo>
                        <a:pt x="215" y="24"/>
                      </a:lnTo>
                      <a:lnTo>
                        <a:pt x="76" y="1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45709" tIns="22855" rIns="45709" bIns="22855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088421"/>
                  <a:endParaRPr lang="en-US" sz="215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30" name="Rectangle 18"/>
                <p:cNvSpPr>
                  <a:spLocks noChangeArrowheads="1"/>
                </p:cNvSpPr>
                <p:nvPr/>
              </p:nvSpPr>
              <p:spPr bwMode="auto">
                <a:xfrm>
                  <a:off x="7840316" y="4100226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45709" tIns="22855" rIns="45709" bIns="22855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088421"/>
                  <a:endParaRPr lang="en-US" sz="215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31" name="Rectangle 19"/>
                <p:cNvSpPr>
                  <a:spLocks noChangeArrowheads="1"/>
                </p:cNvSpPr>
                <p:nvPr/>
              </p:nvSpPr>
              <p:spPr bwMode="auto">
                <a:xfrm>
                  <a:off x="7840316" y="3717639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45709" tIns="22855" rIns="45709" bIns="22855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088421"/>
                  <a:endParaRPr lang="en-US" sz="215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32" name="Rectangle 20"/>
                <p:cNvSpPr>
                  <a:spLocks noChangeArrowheads="1"/>
                </p:cNvSpPr>
                <p:nvPr/>
              </p:nvSpPr>
              <p:spPr bwMode="auto">
                <a:xfrm>
                  <a:off x="7840316" y="3973226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45709" tIns="22855" rIns="45709" bIns="22855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088421"/>
                  <a:endParaRPr lang="en-US" sz="215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33" name="Rectangle 21"/>
                <p:cNvSpPr>
                  <a:spLocks noChangeArrowheads="1"/>
                </p:cNvSpPr>
                <p:nvPr/>
              </p:nvSpPr>
              <p:spPr bwMode="auto">
                <a:xfrm>
                  <a:off x="7840316" y="3590639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45709" tIns="22855" rIns="45709" bIns="22855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088421"/>
                  <a:endParaRPr lang="en-US" sz="215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</p:grpSp>
        </p:grpSp>
      </p:grpSp>
      <p:grpSp>
        <p:nvGrpSpPr>
          <p:cNvPr id="34" name="Group 33"/>
          <p:cNvGrpSpPr/>
          <p:nvPr/>
        </p:nvGrpSpPr>
        <p:grpSpPr>
          <a:xfrm>
            <a:off x="160609" y="2416951"/>
            <a:ext cx="11733272" cy="3722268"/>
            <a:chOff x="1222851" y="5331405"/>
            <a:chExt cx="23543736" cy="6450869"/>
          </a:xfrm>
        </p:grpSpPr>
        <p:sp>
          <p:nvSpPr>
            <p:cNvPr id="35" name="Rounded Rectangle 34"/>
            <p:cNvSpPr/>
            <p:nvPr/>
          </p:nvSpPr>
          <p:spPr>
            <a:xfrm>
              <a:off x="1224549" y="5601638"/>
              <a:ext cx="23542038" cy="6180636"/>
            </a:xfrm>
            <a:prstGeom prst="roundRect">
              <a:avLst>
                <a:gd name="adj" fmla="val 3132"/>
              </a:avLst>
            </a:prstGeom>
            <a:solidFill>
              <a:schemeClr val="accent5">
                <a:lumMod val="20000"/>
                <a:lumOff val="80000"/>
              </a:schemeClr>
            </a:solidFill>
            <a:ln w="57150">
              <a:solidFill>
                <a:srgbClr val="0999C8"/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88421"/>
              <a:endParaRPr lang="en-US" sz="2150" dirty="0">
                <a:solidFill>
                  <a:prstClr val="white"/>
                </a:solidFill>
                <a:latin typeface="Calibri"/>
              </a:endParaRPr>
            </a:p>
          </p:txBody>
        </p:sp>
        <p:grpSp>
          <p:nvGrpSpPr>
            <p:cNvPr id="38" name="Group 60"/>
            <p:cNvGrpSpPr/>
            <p:nvPr/>
          </p:nvGrpSpPr>
          <p:grpSpPr>
            <a:xfrm>
              <a:off x="1222851" y="5331405"/>
              <a:ext cx="3337877" cy="1057460"/>
              <a:chOff x="1224542" y="6305967"/>
              <a:chExt cx="3338263" cy="1062851"/>
            </a:xfrm>
          </p:grpSpPr>
          <p:sp>
            <p:nvSpPr>
              <p:cNvPr id="39" name="Freeform 20"/>
              <p:cNvSpPr>
                <a:spLocks/>
              </p:cNvSpPr>
              <p:nvPr/>
            </p:nvSpPr>
            <p:spPr bwMode="auto">
              <a:xfrm rot="16200000" flipV="1">
                <a:off x="2748828" y="5370222"/>
                <a:ext cx="828631" cy="2733779"/>
              </a:xfrm>
              <a:prstGeom prst="round1Rect">
                <a:avLst/>
              </a:prstGeom>
              <a:solidFill>
                <a:schemeClr val="bg1"/>
              </a:solidFill>
              <a:ln w="57150">
                <a:solidFill>
                  <a:srgbClr val="0999C8"/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pPr defTabSz="1088421"/>
                <a:endParaRPr lang="en-US" sz="215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40" name="TextBox 39"/>
              <p:cNvSpPr txBox="1"/>
              <p:nvPr/>
            </p:nvSpPr>
            <p:spPr>
              <a:xfrm>
                <a:off x="2091563" y="6305967"/>
                <a:ext cx="2471242" cy="106285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1088421"/>
                <a:r>
                  <a:rPr lang="vi-VN" sz="2200" b="1">
                    <a:solidFill>
                      <a:srgbClr val="0999C8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Bài giải</a:t>
                </a:r>
                <a:endParaRPr lang="en-US" sz="2200" b="1">
                  <a:solidFill>
                    <a:srgbClr val="0999C8"/>
                  </a:solidFill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42" name="Round Diagonal Corner Rectangle 41"/>
              <p:cNvSpPr/>
              <p:nvPr/>
            </p:nvSpPr>
            <p:spPr>
              <a:xfrm flipV="1">
                <a:off x="1224542" y="6322799"/>
                <a:ext cx="777240" cy="828630"/>
              </a:xfrm>
              <a:prstGeom prst="round2DiagRect">
                <a:avLst/>
              </a:prstGeom>
              <a:solidFill>
                <a:srgbClr val="0999C8"/>
              </a:solidFill>
              <a:ln w="57150">
                <a:solidFill>
                  <a:srgbClr val="0999C8"/>
                </a:solidFill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421"/>
                <a:endParaRPr lang="en-US" sz="215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43" name="Freeform 15"/>
              <p:cNvSpPr>
                <a:spLocks noEditPoints="1"/>
              </p:cNvSpPr>
              <p:nvPr/>
            </p:nvSpPr>
            <p:spPr bwMode="auto">
              <a:xfrm>
                <a:off x="1376941" y="6394807"/>
                <a:ext cx="501902" cy="680422"/>
              </a:xfrm>
              <a:custGeom>
                <a:avLst/>
                <a:gdLst>
                  <a:gd name="T0" fmla="*/ 135 w 145"/>
                  <a:gd name="T1" fmla="*/ 72 h 197"/>
                  <a:gd name="T2" fmla="*/ 72 w 145"/>
                  <a:gd name="T3" fmla="*/ 135 h 197"/>
                  <a:gd name="T4" fmla="*/ 9 w 145"/>
                  <a:gd name="T5" fmla="*/ 72 h 197"/>
                  <a:gd name="T6" fmla="*/ 72 w 145"/>
                  <a:gd name="T7" fmla="*/ 9 h 197"/>
                  <a:gd name="T8" fmla="*/ 115 w 145"/>
                  <a:gd name="T9" fmla="*/ 26 h 197"/>
                  <a:gd name="T10" fmla="*/ 60 w 145"/>
                  <a:gd name="T11" fmla="*/ 82 h 197"/>
                  <a:gd name="T12" fmla="*/ 30 w 145"/>
                  <a:gd name="T13" fmla="*/ 60 h 197"/>
                  <a:gd name="T14" fmla="*/ 20 w 145"/>
                  <a:gd name="T15" fmla="*/ 68 h 197"/>
                  <a:gd name="T16" fmla="*/ 61 w 145"/>
                  <a:gd name="T17" fmla="*/ 126 h 197"/>
                  <a:gd name="T18" fmla="*/ 123 w 145"/>
                  <a:gd name="T19" fmla="*/ 35 h 197"/>
                  <a:gd name="T20" fmla="*/ 135 w 145"/>
                  <a:gd name="T21" fmla="*/ 72 h 197"/>
                  <a:gd name="T22" fmla="*/ 145 w 145"/>
                  <a:gd name="T23" fmla="*/ 12 h 197"/>
                  <a:gd name="T24" fmla="*/ 135 w 145"/>
                  <a:gd name="T25" fmla="*/ 12 h 197"/>
                  <a:gd name="T26" fmla="*/ 123 w 145"/>
                  <a:gd name="T27" fmla="*/ 21 h 197"/>
                  <a:gd name="T28" fmla="*/ 72 w 145"/>
                  <a:gd name="T29" fmla="*/ 0 h 197"/>
                  <a:gd name="T30" fmla="*/ 0 w 145"/>
                  <a:gd name="T31" fmla="*/ 72 h 197"/>
                  <a:gd name="T32" fmla="*/ 30 w 145"/>
                  <a:gd name="T33" fmla="*/ 131 h 197"/>
                  <a:gd name="T34" fmla="*/ 7 w 145"/>
                  <a:gd name="T35" fmla="*/ 175 h 197"/>
                  <a:gd name="T36" fmla="*/ 13 w 145"/>
                  <a:gd name="T37" fmla="*/ 193 h 197"/>
                  <a:gd name="T38" fmla="*/ 32 w 145"/>
                  <a:gd name="T39" fmla="*/ 187 h 197"/>
                  <a:gd name="T40" fmla="*/ 51 w 145"/>
                  <a:gd name="T41" fmla="*/ 141 h 197"/>
                  <a:gd name="T42" fmla="*/ 51 w 145"/>
                  <a:gd name="T43" fmla="*/ 141 h 197"/>
                  <a:gd name="T44" fmla="*/ 72 w 145"/>
                  <a:gd name="T45" fmla="*/ 145 h 197"/>
                  <a:gd name="T46" fmla="*/ 145 w 145"/>
                  <a:gd name="T47" fmla="*/ 72 h 197"/>
                  <a:gd name="T48" fmla="*/ 129 w 145"/>
                  <a:gd name="T49" fmla="*/ 28 h 197"/>
                  <a:gd name="T50" fmla="*/ 145 w 145"/>
                  <a:gd name="T51" fmla="*/ 12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45" h="197">
                    <a:moveTo>
                      <a:pt x="135" y="72"/>
                    </a:moveTo>
                    <a:cubicBezTo>
                      <a:pt x="135" y="107"/>
                      <a:pt x="107" y="135"/>
                      <a:pt x="72" y="135"/>
                    </a:cubicBezTo>
                    <a:cubicBezTo>
                      <a:pt x="37" y="135"/>
                      <a:pt x="9" y="107"/>
                      <a:pt x="9" y="72"/>
                    </a:cubicBezTo>
                    <a:cubicBezTo>
                      <a:pt x="9" y="37"/>
                      <a:pt x="37" y="9"/>
                      <a:pt x="72" y="9"/>
                    </a:cubicBezTo>
                    <a:cubicBezTo>
                      <a:pt x="89" y="9"/>
                      <a:pt x="104" y="15"/>
                      <a:pt x="115" y="26"/>
                    </a:cubicBezTo>
                    <a:cubicBezTo>
                      <a:pt x="101" y="38"/>
                      <a:pt x="80" y="57"/>
                      <a:pt x="60" y="82"/>
                    </a:cubicBezTo>
                    <a:cubicBezTo>
                      <a:pt x="50" y="74"/>
                      <a:pt x="40" y="67"/>
                      <a:pt x="30" y="60"/>
                    </a:cubicBezTo>
                    <a:cubicBezTo>
                      <a:pt x="26" y="63"/>
                      <a:pt x="24" y="65"/>
                      <a:pt x="20" y="68"/>
                    </a:cubicBezTo>
                    <a:cubicBezTo>
                      <a:pt x="34" y="88"/>
                      <a:pt x="47" y="107"/>
                      <a:pt x="61" y="126"/>
                    </a:cubicBezTo>
                    <a:cubicBezTo>
                      <a:pt x="80" y="95"/>
                      <a:pt x="99" y="63"/>
                      <a:pt x="123" y="35"/>
                    </a:cubicBezTo>
                    <a:cubicBezTo>
                      <a:pt x="130" y="45"/>
                      <a:pt x="135" y="58"/>
                      <a:pt x="135" y="72"/>
                    </a:cubicBezTo>
                    <a:close/>
                    <a:moveTo>
                      <a:pt x="145" y="12"/>
                    </a:moveTo>
                    <a:cubicBezTo>
                      <a:pt x="141" y="12"/>
                      <a:pt x="138" y="12"/>
                      <a:pt x="135" y="12"/>
                    </a:cubicBezTo>
                    <a:cubicBezTo>
                      <a:pt x="135" y="12"/>
                      <a:pt x="130" y="15"/>
                      <a:pt x="123" y="21"/>
                    </a:cubicBezTo>
                    <a:cubicBezTo>
                      <a:pt x="110" y="8"/>
                      <a:pt x="92" y="0"/>
                      <a:pt x="72" y="0"/>
                    </a:cubicBezTo>
                    <a:cubicBezTo>
                      <a:pt x="32" y="0"/>
                      <a:pt x="0" y="32"/>
                      <a:pt x="0" y="72"/>
                    </a:cubicBezTo>
                    <a:cubicBezTo>
                      <a:pt x="0" y="97"/>
                      <a:pt x="11" y="118"/>
                      <a:pt x="30" y="131"/>
                    </a:cubicBezTo>
                    <a:cubicBezTo>
                      <a:pt x="7" y="175"/>
                      <a:pt x="7" y="175"/>
                      <a:pt x="7" y="175"/>
                    </a:cubicBezTo>
                    <a:cubicBezTo>
                      <a:pt x="3" y="182"/>
                      <a:pt x="6" y="190"/>
                      <a:pt x="13" y="193"/>
                    </a:cubicBezTo>
                    <a:cubicBezTo>
                      <a:pt x="20" y="197"/>
                      <a:pt x="28" y="194"/>
                      <a:pt x="32" y="187"/>
                    </a:cubicBezTo>
                    <a:cubicBezTo>
                      <a:pt x="51" y="141"/>
                      <a:pt x="51" y="141"/>
                      <a:pt x="51" y="141"/>
                    </a:cubicBezTo>
                    <a:cubicBezTo>
                      <a:pt x="51" y="141"/>
                      <a:pt x="51" y="141"/>
                      <a:pt x="51" y="141"/>
                    </a:cubicBezTo>
                    <a:cubicBezTo>
                      <a:pt x="58" y="143"/>
                      <a:pt x="65" y="145"/>
                      <a:pt x="72" y="145"/>
                    </a:cubicBezTo>
                    <a:cubicBezTo>
                      <a:pt x="112" y="145"/>
                      <a:pt x="145" y="112"/>
                      <a:pt x="145" y="72"/>
                    </a:cubicBezTo>
                    <a:cubicBezTo>
                      <a:pt x="145" y="55"/>
                      <a:pt x="138" y="40"/>
                      <a:pt x="129" y="28"/>
                    </a:cubicBezTo>
                    <a:cubicBezTo>
                      <a:pt x="134" y="22"/>
                      <a:pt x="139" y="17"/>
                      <a:pt x="145" y="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pPr defTabSz="1088421"/>
                <a:endParaRPr lang="en-US" sz="2150">
                  <a:solidFill>
                    <a:prstClr val="black"/>
                  </a:solidFill>
                  <a:latin typeface="Calibri"/>
                </a:endParaRPr>
              </a:p>
            </p:txBody>
          </p: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2255836" y="1353058"/>
                <a:ext cx="7504723" cy="830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1088421"/>
                <a:r>
                  <a:rPr lang="en-US" sz="2400" dirty="0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Viết </a:t>
                </a:r>
                <a:r>
                  <a:rPr lang="en-US" sz="2400" dirty="0" err="1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phương</a:t>
                </a:r>
                <a:r>
                  <a:rPr lang="en-US" sz="2400" dirty="0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trình</a:t>
                </a:r>
                <a:r>
                  <a:rPr lang="en-US" sz="2400" dirty="0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mặt</a:t>
                </a:r>
                <a:r>
                  <a:rPr lang="en-US" sz="2400" dirty="0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phẳng</a:t>
                </a:r>
                <a:r>
                  <a:rPr lang="en-US" sz="2400" dirty="0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𝛼</m:t>
                        </m:r>
                      </m:e>
                    </m:d>
                  </m:oMath>
                </a14:m>
                <a:r>
                  <a:rPr lang="en-US" sz="2400" dirty="0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đi</a:t>
                </a:r>
                <a:r>
                  <a:rPr lang="en-US" sz="2400" dirty="0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qua </a:t>
                </a:r>
                <a:r>
                  <a:rPr lang="en-US" sz="2400" dirty="0" err="1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điểm</a:t>
                </a:r>
                <a:r>
                  <a:rPr lang="en-US" sz="2400" dirty="0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M(1;-2;3)  </a:t>
                </a:r>
                <a:r>
                  <a:rPr lang="en-US" sz="2400" dirty="0" err="1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và</a:t>
                </a:r>
                <a:r>
                  <a:rPr lang="en-US" sz="2400" dirty="0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song </a:t>
                </a:r>
                <a:r>
                  <a:rPr lang="en-US" sz="2400" dirty="0" err="1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song</a:t>
                </a:r>
                <a:r>
                  <a:rPr lang="en-US" sz="2400" dirty="0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với</a:t>
                </a:r>
                <a:r>
                  <a:rPr lang="en-US" sz="2400" dirty="0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mặt</a:t>
                </a:r>
                <a:r>
                  <a:rPr lang="en-US" sz="2400" dirty="0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phẳng</a:t>
                </a:r>
                <a:r>
                  <a:rPr lang="en-US" sz="2400" dirty="0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𝛽</m:t>
                        </m:r>
                      </m:e>
                    </m:d>
                    <m:r>
                      <a:rPr lang="en-US" sz="24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:2</m:t>
                    </m:r>
                    <m:r>
                      <a:rPr lang="en-US" sz="24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𝑥</m:t>
                    </m:r>
                    <m:r>
                      <a:rPr lang="en-US" sz="24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−3</m:t>
                    </m:r>
                    <m:r>
                      <a:rPr lang="en-US" sz="24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𝑦</m:t>
                    </m:r>
                    <m:r>
                      <a:rPr lang="en-US" sz="24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+</m:t>
                    </m:r>
                    <m:r>
                      <a:rPr lang="en-US" sz="24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𝑧</m:t>
                    </m:r>
                    <m:r>
                      <a:rPr lang="en-US" sz="24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+5=0.</m:t>
                    </m:r>
                  </m:oMath>
                </a14:m>
                <a:endParaRPr lang="vi-VN" sz="240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55836" y="1353058"/>
                <a:ext cx="7504723" cy="830997"/>
              </a:xfrm>
              <a:prstGeom prst="rect">
                <a:avLst/>
              </a:prstGeom>
              <a:blipFill>
                <a:blip r:embed="rId3"/>
                <a:stretch>
                  <a:fillRect l="-1219" t="-5882" r="-1543" b="-161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5" name="Rectangle 44"/>
              <p:cNvSpPr/>
              <p:nvPr/>
            </p:nvSpPr>
            <p:spPr>
              <a:xfrm>
                <a:off x="1868814" y="2640365"/>
                <a:ext cx="10323186" cy="326756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342900" indent="-342900" defTabSz="1088421">
                  <a:buFont typeface="Arial" panose="020B0604020202020204" pitchFamily="34" charset="0"/>
                  <a:buChar char="•"/>
                </a:pPr>
                <a:r>
                  <a:rPr lang="en-US" sz="2400" dirty="0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Vì</a:t>
                </a:r>
                <a:r>
                  <a:rPr lang="en-US" sz="2400" dirty="0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mặt</a:t>
                </a:r>
                <a:r>
                  <a:rPr lang="en-US" sz="2400" dirty="0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phẳng</a:t>
                </a:r>
                <a:r>
                  <a:rPr lang="en-US" sz="2400" dirty="0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𝛼</m:t>
                        </m:r>
                      </m:e>
                    </m:d>
                  </m:oMath>
                </a14:m>
                <a:r>
                  <a:rPr lang="en-US" sz="2400" dirty="0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song </a:t>
                </a:r>
                <a:r>
                  <a:rPr lang="en-US" sz="2400" dirty="0" err="1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song</a:t>
                </a:r>
                <a:r>
                  <a:rPr lang="en-US" sz="2400" dirty="0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với</a:t>
                </a:r>
                <a:r>
                  <a:rPr lang="en-US" sz="2400" dirty="0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mặt</a:t>
                </a:r>
                <a:r>
                  <a:rPr lang="en-US" sz="2400" dirty="0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phẳng</a:t>
                </a:r>
                <a:r>
                  <a:rPr lang="en-US" sz="2400" dirty="0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𝛽</m:t>
                        </m:r>
                      </m:e>
                    </m:d>
                  </m:oMath>
                </a14:m>
                <a:r>
                  <a:rPr lang="en-US" sz="2400" dirty="0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</a:p>
              <a:p>
                <a:pPr defTabSz="1088421"/>
                <a:r>
                  <a:rPr lang="en-US" sz="2400" dirty="0" err="1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Nên</a:t>
                </a:r>
                <a:r>
                  <a:rPr lang="en-US" sz="2400" dirty="0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suy</a:t>
                </a:r>
                <a:r>
                  <a:rPr lang="en-US" sz="2400" dirty="0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ra </a:t>
                </a:r>
                <a:r>
                  <a:rPr lang="en-US" sz="2400" dirty="0" err="1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mp</a:t>
                </a:r>
                <a:r>
                  <a:rPr lang="en-US" sz="2400" dirty="0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𝛼</m:t>
                        </m:r>
                      </m:e>
                    </m:d>
                  </m:oMath>
                </a14:m>
                <a:r>
                  <a:rPr lang="en-US" sz="2400" dirty="0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có</a:t>
                </a:r>
                <a:r>
                  <a:rPr lang="en-US" sz="2400" dirty="0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vecto</a:t>
                </a:r>
                <a:r>
                  <a:rPr lang="en-US" sz="2400" dirty="0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pháp</a:t>
                </a:r>
                <a:r>
                  <a:rPr lang="en-US" sz="2400" dirty="0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tuyến</a:t>
                </a:r>
                <a:r>
                  <a:rPr lang="en-US" sz="2400" dirty="0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</m:acc>
                  </m:oMath>
                </a14:m>
                <a:r>
                  <a:rPr lang="en-US" sz="2400" dirty="0">
                    <a:solidFill>
                      <a:prstClr val="black"/>
                    </a:solidFill>
                    <a:latin typeface="Cambria Math" panose="02040503050406030204" pitchFamily="18" charset="0"/>
                  </a:rPr>
                  <a:t>=(2;-3;1). </a:t>
                </a:r>
              </a:p>
              <a:p>
                <a:pPr marL="342900" indent="-342900" defTabSz="1088421">
                  <a:buFont typeface="Arial" panose="020B0604020202020204" pitchFamily="34" charset="0"/>
                  <a:buChar char="•"/>
                </a:pPr>
                <a:r>
                  <a:rPr lang="en-US" sz="2400" dirty="0" err="1">
                    <a:solidFill>
                      <a:prstClr val="black"/>
                    </a:solidFill>
                    <a:latin typeface="Cambria Math" panose="02040503050406030204" pitchFamily="18" charset="0"/>
                  </a:rPr>
                  <a:t>Phương</a:t>
                </a:r>
                <a:r>
                  <a:rPr lang="en-US" sz="2400" dirty="0">
                    <a:solidFill>
                      <a:prstClr val="black"/>
                    </a:solidFill>
                    <a:latin typeface="Cambria Math" panose="02040503050406030204" pitchFamily="18" charset="0"/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  <a:latin typeface="Cambria Math" panose="02040503050406030204" pitchFamily="18" charset="0"/>
                  </a:rPr>
                  <a:t>trình</a:t>
                </a:r>
                <a:r>
                  <a:rPr lang="en-US" sz="2400" dirty="0">
                    <a:solidFill>
                      <a:prstClr val="black"/>
                    </a:solidFill>
                    <a:latin typeface="Cambria Math" panose="02040503050406030204" pitchFamily="18" charset="0"/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  <a:latin typeface="Cambria Math" panose="02040503050406030204" pitchFamily="18" charset="0"/>
                  </a:rPr>
                  <a:t>mp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40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𝛼</m:t>
                        </m:r>
                      </m:e>
                    </m:d>
                  </m:oMath>
                </a14:m>
                <a:r>
                  <a:rPr lang="en-US" sz="2400" dirty="0">
                    <a:solidFill>
                      <a:prstClr val="black"/>
                    </a:solidFill>
                    <a:latin typeface="Cambria Math" panose="02040503050406030204" pitchFamily="18" charset="0"/>
                  </a:rPr>
                  <a:t> 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240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240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sz="24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đ</m:t>
                            </m:r>
                            <m:r>
                              <a:rPr lang="en-US" sz="24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  <m:r>
                              <a:rPr lang="en-US" sz="24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en-US" sz="24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𝑞𝑢𝑎</m:t>
                            </m:r>
                            <m:r>
                              <a:rPr lang="en-US" sz="24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 đ</m:t>
                            </m:r>
                            <m:r>
                              <a:rPr lang="en-US" sz="24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  <m:r>
                              <a:rPr lang="en-US" sz="24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ể</m:t>
                            </m:r>
                            <m:r>
                              <a:rPr lang="en-US" sz="24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𝑚</m:t>
                            </m:r>
                            <m:r>
                              <a:rPr lang="en-US" sz="24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en-US" sz="24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𝑀</m:t>
                            </m:r>
                            <m:r>
                              <a:rPr lang="en-US" sz="24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(1;−2;3)</m:t>
                            </m:r>
                          </m:e>
                          <m:e>
                            <m:r>
                              <a:rPr lang="en-US" sz="24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𝑐</m:t>
                            </m:r>
                            <m:r>
                              <a:rPr lang="en-US" sz="24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ó </m:t>
                            </m:r>
                            <m:r>
                              <a:rPr lang="en-US" sz="24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𝑉𝑇𝑃𝑇</m:t>
                            </m:r>
                            <m:r>
                              <a:rPr lang="en-US" sz="24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 </m:t>
                            </m:r>
                            <m:acc>
                              <m:accPr>
                                <m:chr m:val="⃗"/>
                                <m:ctrlPr>
                                  <a:rPr lang="en-US" sz="24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24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e>
                            </m:acc>
                            <m:r>
                              <m:rPr>
                                <m:nor/>
                              </m:rPr>
                              <a:rPr lang="en-US" sz="2400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=(2;−3;1).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sz="2400" dirty="0">
                    <a:solidFill>
                      <a:prstClr val="black"/>
                    </a:solidFill>
                    <a:latin typeface="Cambria Math" panose="02040503050406030204" pitchFamily="18" charset="0"/>
                  </a:rPr>
                  <a:t>:</a:t>
                </a:r>
              </a:p>
              <a:p>
                <a:pPr defTabSz="108842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𝐴</m:t>
                      </m:r>
                      <m:d>
                        <m:dPr>
                          <m:ctrlPr>
                            <a:rPr lang="en-US" sz="24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en-US" sz="24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24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24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sub>
                          </m:sSub>
                        </m:e>
                      </m:d>
                      <m:r>
                        <a:rPr lang="en-US" sz="24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24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𝐵</m:t>
                      </m:r>
                      <m:d>
                        <m:dPr>
                          <m:ctrlPr>
                            <a:rPr lang="en-US" sz="24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𝑦</m:t>
                          </m:r>
                          <m:r>
                            <a:rPr lang="en-US" sz="24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24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en-US" sz="24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sub>
                          </m:sSub>
                        </m:e>
                      </m:d>
                      <m:r>
                        <a:rPr lang="en-US" sz="24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24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𝐶</m:t>
                      </m:r>
                      <m:d>
                        <m:dPr>
                          <m:ctrlPr>
                            <a:rPr lang="en-US" sz="24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𝑧</m:t>
                          </m:r>
                          <m:r>
                            <a:rPr lang="en-US" sz="24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24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𝑧</m:t>
                              </m:r>
                            </m:e>
                            <m:sub>
                              <m:r>
                                <a:rPr lang="en-US" sz="24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sub>
                          </m:sSub>
                        </m:e>
                      </m:d>
                      <m:r>
                        <a:rPr lang="en-US" sz="24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=0</m:t>
                      </m:r>
                    </m:oMath>
                  </m:oMathPara>
                </a14:m>
                <a:endParaRPr lang="en-US" sz="2400" dirty="0">
                  <a:solidFill>
                    <a:prstClr val="black"/>
                  </a:solidFill>
                  <a:latin typeface="Cambria Math" panose="02040503050406030204" pitchFamily="18" charset="0"/>
                </a:endParaRPr>
              </a:p>
              <a:p>
                <a:pPr defTabSz="1088421"/>
                <a14:m>
                  <m:oMath xmlns:m="http://schemas.openxmlformats.org/officeDocument/2006/math">
                    <m:r>
                      <a:rPr lang="en-US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2</m:t>
                    </m:r>
                    <m:d>
                      <m:dPr>
                        <m:ctrlPr>
                          <a:rPr lang="en-US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−1</m:t>
                        </m:r>
                      </m:e>
                    </m:d>
                    <m:r>
                      <a:rPr lang="en-US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−3</m:t>
                    </m:r>
                    <m:d>
                      <m:dPr>
                        <m:ctrlPr>
                          <a:rPr lang="en-US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  <m:r>
                          <a:rPr lang="en-US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+2</m:t>
                        </m:r>
                      </m:e>
                    </m:d>
                    <m:r>
                      <a:rPr lang="en-US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+1</m:t>
                    </m:r>
                    <m:d>
                      <m:dPr>
                        <m:ctrlPr>
                          <a:rPr lang="en-US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𝑧</m:t>
                        </m:r>
                        <m:r>
                          <a:rPr lang="en-US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−3</m:t>
                        </m:r>
                      </m:e>
                    </m:d>
                    <m:r>
                      <a:rPr lang="en-US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n-US" sz="2400" dirty="0">
                    <a:solidFill>
                      <a:prstClr val="black"/>
                    </a:solidFill>
                    <a:latin typeface="Cambria Math" panose="02040503050406030204" pitchFamily="18" charset="0"/>
                  </a:rPr>
                  <a:t> </a:t>
                </a:r>
              </a:p>
              <a:p>
                <a:pPr defTabSz="1088421"/>
                <a:r>
                  <a:rPr lang="en-US" sz="2400" dirty="0">
                    <a:solidFill>
                      <a:prstClr val="black"/>
                    </a:solidFill>
                    <a:latin typeface="Cambria Math" panose="02040503050406030204" pitchFamily="18" charset="0"/>
                  </a:rPr>
                  <a:t>hay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2</m:t>
                    </m:r>
                    <m:r>
                      <a:rPr lang="en-US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−3</m:t>
                    </m:r>
                    <m:r>
                      <a:rPr lang="en-US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𝑧</m:t>
                    </m:r>
                    <m:r>
                      <a:rPr lang="en-US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−11=0.</m:t>
                    </m:r>
                  </m:oMath>
                </a14:m>
                <a:endParaRPr lang="en-US" sz="2400" dirty="0">
                  <a:solidFill>
                    <a:prstClr val="black"/>
                  </a:solidFill>
                  <a:latin typeface="Cambria Math" panose="02040503050406030204" pitchFamily="18" charset="0"/>
                </a:endParaRPr>
              </a:p>
              <a:p>
                <a:pPr defTabSz="1088421"/>
                <a:r>
                  <a:rPr lang="en-US" sz="2400" dirty="0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 </a:t>
                </a:r>
                <a:endParaRPr lang="vi-VN" sz="240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45" name="Rectangle 4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68814" y="2640365"/>
                <a:ext cx="10323186" cy="3267561"/>
              </a:xfrm>
              <a:prstGeom prst="rect">
                <a:avLst/>
              </a:prstGeom>
              <a:blipFill>
                <a:blip r:embed="rId4"/>
                <a:stretch>
                  <a:fillRect l="-945" t="-149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7" name="TextBox 36"/>
          <p:cNvSpPr txBox="1"/>
          <p:nvPr/>
        </p:nvSpPr>
        <p:spPr>
          <a:xfrm>
            <a:off x="217277" y="0"/>
            <a:ext cx="73463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088421"/>
            <a:r>
              <a:rPr lang="en-US" sz="2400" b="1" dirty="0">
                <a:solidFill>
                  <a:srgbClr val="135F8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2. </a:t>
            </a:r>
            <a:r>
              <a:rPr lang="en-US" sz="2400" b="1" dirty="0" err="1">
                <a:solidFill>
                  <a:srgbClr val="135F8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Các</a:t>
            </a:r>
            <a:r>
              <a:rPr lang="en-US" sz="2400" b="1" dirty="0">
                <a:solidFill>
                  <a:srgbClr val="135F8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solidFill>
                  <a:srgbClr val="135F8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ví</a:t>
            </a:r>
            <a:r>
              <a:rPr lang="en-US" sz="2400" b="1" dirty="0">
                <a:solidFill>
                  <a:srgbClr val="135F8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solidFill>
                  <a:srgbClr val="135F8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dụ</a:t>
            </a:r>
            <a:r>
              <a:rPr lang="en-US" sz="2400" b="1" dirty="0">
                <a:solidFill>
                  <a:srgbClr val="135F8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minh </a:t>
            </a:r>
            <a:r>
              <a:rPr lang="en-US" sz="2400" b="1" dirty="0" err="1">
                <a:solidFill>
                  <a:srgbClr val="135F8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họa</a:t>
            </a:r>
            <a:endParaRPr lang="en-US" sz="2400" b="1" dirty="0">
              <a:solidFill>
                <a:srgbClr val="135F82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9304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5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419840" y="2743290"/>
            <a:ext cx="11501375" cy="1350598"/>
            <a:chOff x="839787" y="6087168"/>
            <a:chExt cx="23005745" cy="2701548"/>
          </a:xfrm>
        </p:grpSpPr>
        <p:sp>
          <p:nvSpPr>
            <p:cNvPr id="3" name="Freeform 71"/>
            <p:cNvSpPr>
              <a:spLocks/>
            </p:cNvSpPr>
            <p:nvPr/>
          </p:nvSpPr>
          <p:spPr bwMode="auto">
            <a:xfrm flipH="1" flipV="1">
              <a:off x="16460787" y="8381999"/>
              <a:ext cx="6551512" cy="406715"/>
            </a:xfrm>
            <a:prstGeom prst="rect">
              <a:avLst/>
            </a:prstGeom>
            <a:solidFill>
              <a:srgbClr val="B9E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9" tIns="22855" rIns="45709" bIns="22855" numCol="1" anchor="t" anchorCtr="0" compatLnSpc="1">
              <a:prstTxWarp prst="textNoShape">
                <a:avLst/>
              </a:prstTxWarp>
            </a:bodyPr>
            <a:lstStyle/>
            <a:p>
              <a:pPr defTabSz="1088639"/>
              <a:endParaRPr lang="en-US" sz="215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6" name="Freeform 71"/>
            <p:cNvSpPr>
              <a:spLocks/>
            </p:cNvSpPr>
            <p:nvPr/>
          </p:nvSpPr>
          <p:spPr bwMode="auto">
            <a:xfrm>
              <a:off x="839787" y="7614323"/>
              <a:ext cx="19585088" cy="1174393"/>
            </a:xfrm>
            <a:custGeom>
              <a:avLst/>
              <a:gdLst>
                <a:gd name="T0" fmla="*/ 1849 w 1857"/>
                <a:gd name="T1" fmla="*/ 72 h 111"/>
                <a:gd name="T2" fmla="*/ 376 w 1857"/>
                <a:gd name="T3" fmla="*/ 72 h 111"/>
                <a:gd name="T4" fmla="*/ 360 w 1857"/>
                <a:gd name="T5" fmla="*/ 52 h 111"/>
                <a:gd name="T6" fmla="*/ 374 w 1857"/>
                <a:gd name="T7" fmla="*/ 20 h 111"/>
                <a:gd name="T8" fmla="*/ 366 w 1857"/>
                <a:gd name="T9" fmla="*/ 0 h 111"/>
                <a:gd name="T10" fmla="*/ 85 w 1857"/>
                <a:gd name="T11" fmla="*/ 0 h 111"/>
                <a:gd name="T12" fmla="*/ 53 w 1857"/>
                <a:gd name="T13" fmla="*/ 20 h 111"/>
                <a:gd name="T14" fmla="*/ 6 w 1857"/>
                <a:gd name="T15" fmla="*/ 91 h 111"/>
                <a:gd name="T16" fmla="*/ 15 w 1857"/>
                <a:gd name="T17" fmla="*/ 111 h 111"/>
                <a:gd name="T18" fmla="*/ 199 w 1857"/>
                <a:gd name="T19" fmla="*/ 111 h 111"/>
                <a:gd name="T20" fmla="*/ 296 w 1857"/>
                <a:gd name="T21" fmla="*/ 111 h 111"/>
                <a:gd name="T22" fmla="*/ 1849 w 1857"/>
                <a:gd name="T23" fmla="*/ 111 h 111"/>
                <a:gd name="T24" fmla="*/ 1857 w 1857"/>
                <a:gd name="T25" fmla="*/ 103 h 111"/>
                <a:gd name="T26" fmla="*/ 1857 w 1857"/>
                <a:gd name="T27" fmla="*/ 81 h 111"/>
                <a:gd name="T28" fmla="*/ 1849 w 1857"/>
                <a:gd name="T29" fmla="*/ 72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57" h="111">
                  <a:moveTo>
                    <a:pt x="1849" y="72"/>
                  </a:moveTo>
                  <a:cubicBezTo>
                    <a:pt x="1849" y="72"/>
                    <a:pt x="423" y="72"/>
                    <a:pt x="376" y="72"/>
                  </a:cubicBezTo>
                  <a:cubicBezTo>
                    <a:pt x="350" y="72"/>
                    <a:pt x="355" y="63"/>
                    <a:pt x="360" y="52"/>
                  </a:cubicBezTo>
                  <a:cubicBezTo>
                    <a:pt x="365" y="40"/>
                    <a:pt x="374" y="20"/>
                    <a:pt x="374" y="20"/>
                  </a:cubicBezTo>
                  <a:cubicBezTo>
                    <a:pt x="381" y="9"/>
                    <a:pt x="377" y="0"/>
                    <a:pt x="366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74" y="0"/>
                    <a:pt x="59" y="9"/>
                    <a:pt x="53" y="20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0" y="102"/>
                    <a:pt x="4" y="111"/>
                    <a:pt x="15" y="111"/>
                  </a:cubicBezTo>
                  <a:cubicBezTo>
                    <a:pt x="199" y="111"/>
                    <a:pt x="199" y="111"/>
                    <a:pt x="199" y="111"/>
                  </a:cubicBezTo>
                  <a:cubicBezTo>
                    <a:pt x="296" y="111"/>
                    <a:pt x="296" y="111"/>
                    <a:pt x="296" y="111"/>
                  </a:cubicBezTo>
                  <a:cubicBezTo>
                    <a:pt x="1849" y="111"/>
                    <a:pt x="1849" y="111"/>
                    <a:pt x="1849" y="111"/>
                  </a:cubicBezTo>
                  <a:cubicBezTo>
                    <a:pt x="1853" y="111"/>
                    <a:pt x="1857" y="107"/>
                    <a:pt x="1857" y="103"/>
                  </a:cubicBezTo>
                  <a:cubicBezTo>
                    <a:pt x="1857" y="81"/>
                    <a:pt x="1857" y="81"/>
                    <a:pt x="1857" y="81"/>
                  </a:cubicBezTo>
                  <a:cubicBezTo>
                    <a:pt x="1857" y="76"/>
                    <a:pt x="1853" y="72"/>
                    <a:pt x="1849" y="72"/>
                  </a:cubicBezTo>
                  <a:close/>
                </a:path>
              </a:pathLst>
            </a:custGeom>
            <a:solidFill>
              <a:srgbClr val="B9E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9" tIns="22855" rIns="45709" bIns="22855" numCol="1" anchor="t" anchorCtr="0" compatLnSpc="1">
              <a:prstTxWarp prst="textNoShape">
                <a:avLst/>
              </a:prstTxWarp>
            </a:bodyPr>
            <a:lstStyle/>
            <a:p>
              <a:pPr defTabSz="1088639"/>
              <a:endParaRPr lang="en-US" sz="215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7" name="Oval 72"/>
            <p:cNvSpPr>
              <a:spLocks noChangeArrowheads="1"/>
            </p:cNvSpPr>
            <p:nvPr/>
          </p:nvSpPr>
          <p:spPr bwMode="auto">
            <a:xfrm>
              <a:off x="2621467" y="6087168"/>
              <a:ext cx="803766" cy="790373"/>
            </a:xfrm>
            <a:prstGeom prst="ellipse">
              <a:avLst/>
            </a:prstGeom>
            <a:solidFill>
              <a:srgbClr val="2577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9" tIns="22855" rIns="45709" bIns="22855" numCol="1" anchor="t" anchorCtr="0" compatLnSpc="1">
              <a:prstTxWarp prst="textNoShape">
                <a:avLst/>
              </a:prstTxWarp>
            </a:bodyPr>
            <a:lstStyle/>
            <a:p>
              <a:pPr defTabSz="1088639"/>
              <a:endParaRPr lang="en-US" sz="215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8" name="Freeform 73"/>
            <p:cNvSpPr>
              <a:spLocks/>
            </p:cNvSpPr>
            <p:nvPr/>
          </p:nvSpPr>
          <p:spPr bwMode="auto">
            <a:xfrm>
              <a:off x="2420524" y="6815024"/>
              <a:ext cx="589429" cy="535844"/>
            </a:xfrm>
            <a:custGeom>
              <a:avLst/>
              <a:gdLst>
                <a:gd name="T0" fmla="*/ 0 w 56"/>
                <a:gd name="T1" fmla="*/ 18 h 51"/>
                <a:gd name="T2" fmla="*/ 45 w 56"/>
                <a:gd name="T3" fmla="*/ 10 h 51"/>
                <a:gd name="T4" fmla="*/ 56 w 56"/>
                <a:gd name="T5" fmla="*/ 12 h 51"/>
                <a:gd name="T6" fmla="*/ 56 w 56"/>
                <a:gd name="T7" fmla="*/ 51 h 51"/>
                <a:gd name="T8" fmla="*/ 0 w 56"/>
                <a:gd name="T9" fmla="*/ 1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1">
                  <a:moveTo>
                    <a:pt x="0" y="18"/>
                  </a:moveTo>
                  <a:cubicBezTo>
                    <a:pt x="0" y="18"/>
                    <a:pt x="17" y="0"/>
                    <a:pt x="45" y="10"/>
                  </a:cubicBezTo>
                  <a:cubicBezTo>
                    <a:pt x="51" y="12"/>
                    <a:pt x="52" y="12"/>
                    <a:pt x="56" y="12"/>
                  </a:cubicBezTo>
                  <a:cubicBezTo>
                    <a:pt x="55" y="30"/>
                    <a:pt x="56" y="51"/>
                    <a:pt x="56" y="51"/>
                  </a:cubicBezTo>
                  <a:cubicBezTo>
                    <a:pt x="56" y="51"/>
                    <a:pt x="30" y="24"/>
                    <a:pt x="0" y="18"/>
                  </a:cubicBezTo>
                  <a:close/>
                </a:path>
              </a:pathLst>
            </a:custGeom>
            <a:solidFill>
              <a:srgbClr val="2577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9" tIns="22855" rIns="45709" bIns="22855" numCol="1" anchor="t" anchorCtr="0" compatLnSpc="1">
              <a:prstTxWarp prst="textNoShape">
                <a:avLst/>
              </a:prstTxWarp>
            </a:bodyPr>
            <a:lstStyle/>
            <a:p>
              <a:pPr defTabSz="1088639"/>
              <a:endParaRPr lang="en-US" sz="215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9" name="Freeform 74"/>
            <p:cNvSpPr>
              <a:spLocks/>
            </p:cNvSpPr>
            <p:nvPr/>
          </p:nvSpPr>
          <p:spPr bwMode="auto">
            <a:xfrm>
              <a:off x="2420524" y="6815024"/>
              <a:ext cx="589429" cy="535844"/>
            </a:xfrm>
            <a:custGeom>
              <a:avLst/>
              <a:gdLst>
                <a:gd name="T0" fmla="*/ 0 w 56"/>
                <a:gd name="T1" fmla="*/ 18 h 51"/>
                <a:gd name="T2" fmla="*/ 39 w 56"/>
                <a:gd name="T3" fmla="*/ 8 h 51"/>
                <a:gd name="T4" fmla="*/ 56 w 56"/>
                <a:gd name="T5" fmla="*/ 11 h 51"/>
                <a:gd name="T6" fmla="*/ 56 w 56"/>
                <a:gd name="T7" fmla="*/ 51 h 51"/>
                <a:gd name="T8" fmla="*/ 0 w 56"/>
                <a:gd name="T9" fmla="*/ 1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1">
                  <a:moveTo>
                    <a:pt x="0" y="18"/>
                  </a:moveTo>
                  <a:cubicBezTo>
                    <a:pt x="0" y="18"/>
                    <a:pt x="10" y="0"/>
                    <a:pt x="39" y="8"/>
                  </a:cubicBezTo>
                  <a:cubicBezTo>
                    <a:pt x="48" y="11"/>
                    <a:pt x="52" y="11"/>
                    <a:pt x="56" y="11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56" y="51"/>
                    <a:pt x="30" y="24"/>
                    <a:pt x="0" y="18"/>
                  </a:cubicBezTo>
                  <a:close/>
                </a:path>
              </a:pathLst>
            </a:custGeom>
            <a:solidFill>
              <a:srgbClr val="2577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9" tIns="22855" rIns="45709" bIns="22855" numCol="1" anchor="t" anchorCtr="0" compatLnSpc="1">
              <a:prstTxWarp prst="textNoShape">
                <a:avLst/>
              </a:prstTxWarp>
            </a:bodyPr>
            <a:lstStyle/>
            <a:p>
              <a:pPr defTabSz="1088639"/>
              <a:endParaRPr lang="en-US" sz="215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0" name="Freeform 75"/>
            <p:cNvSpPr>
              <a:spLocks/>
            </p:cNvSpPr>
            <p:nvPr/>
          </p:nvSpPr>
          <p:spPr bwMode="auto">
            <a:xfrm>
              <a:off x="2420524" y="6815024"/>
              <a:ext cx="589429" cy="535844"/>
            </a:xfrm>
            <a:custGeom>
              <a:avLst/>
              <a:gdLst>
                <a:gd name="T0" fmla="*/ 0 w 56"/>
                <a:gd name="T1" fmla="*/ 18 h 51"/>
                <a:gd name="T2" fmla="*/ 39 w 56"/>
                <a:gd name="T3" fmla="*/ 8 h 51"/>
                <a:gd name="T4" fmla="*/ 56 w 56"/>
                <a:gd name="T5" fmla="*/ 11 h 51"/>
                <a:gd name="T6" fmla="*/ 56 w 56"/>
                <a:gd name="T7" fmla="*/ 51 h 51"/>
                <a:gd name="T8" fmla="*/ 0 w 56"/>
                <a:gd name="T9" fmla="*/ 1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1">
                  <a:moveTo>
                    <a:pt x="0" y="18"/>
                  </a:moveTo>
                  <a:cubicBezTo>
                    <a:pt x="0" y="18"/>
                    <a:pt x="10" y="0"/>
                    <a:pt x="39" y="8"/>
                  </a:cubicBezTo>
                  <a:cubicBezTo>
                    <a:pt x="48" y="11"/>
                    <a:pt x="52" y="11"/>
                    <a:pt x="56" y="11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56" y="51"/>
                    <a:pt x="30" y="24"/>
                    <a:pt x="0" y="18"/>
                  </a:cubicBezTo>
                  <a:close/>
                </a:path>
              </a:pathLst>
            </a:custGeom>
            <a:solidFill>
              <a:srgbClr val="2577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9" tIns="22855" rIns="45709" bIns="22855" numCol="1" anchor="t" anchorCtr="0" compatLnSpc="1">
              <a:prstTxWarp prst="textNoShape">
                <a:avLst/>
              </a:prstTxWarp>
            </a:bodyPr>
            <a:lstStyle/>
            <a:p>
              <a:pPr defTabSz="1088639"/>
              <a:endParaRPr lang="en-US" sz="215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" name="Freeform 76"/>
            <p:cNvSpPr>
              <a:spLocks/>
            </p:cNvSpPr>
            <p:nvPr/>
          </p:nvSpPr>
          <p:spPr bwMode="auto">
            <a:xfrm>
              <a:off x="2420524" y="6815024"/>
              <a:ext cx="1169926" cy="535844"/>
            </a:xfrm>
            <a:custGeom>
              <a:avLst/>
              <a:gdLst>
                <a:gd name="T0" fmla="*/ 72 w 111"/>
                <a:gd name="T1" fmla="*/ 8 h 51"/>
                <a:gd name="T2" fmla="*/ 56 w 111"/>
                <a:gd name="T3" fmla="*/ 11 h 51"/>
                <a:gd name="T4" fmla="*/ 39 w 111"/>
                <a:gd name="T5" fmla="*/ 8 h 51"/>
                <a:gd name="T6" fmla="*/ 0 w 111"/>
                <a:gd name="T7" fmla="*/ 18 h 51"/>
                <a:gd name="T8" fmla="*/ 56 w 111"/>
                <a:gd name="T9" fmla="*/ 51 h 51"/>
                <a:gd name="T10" fmla="*/ 111 w 111"/>
                <a:gd name="T11" fmla="*/ 18 h 51"/>
                <a:gd name="T12" fmla="*/ 72 w 111"/>
                <a:gd name="T13" fmla="*/ 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1" h="51">
                  <a:moveTo>
                    <a:pt x="72" y="8"/>
                  </a:moveTo>
                  <a:cubicBezTo>
                    <a:pt x="63" y="11"/>
                    <a:pt x="59" y="11"/>
                    <a:pt x="56" y="11"/>
                  </a:cubicBezTo>
                  <a:cubicBezTo>
                    <a:pt x="52" y="11"/>
                    <a:pt x="48" y="11"/>
                    <a:pt x="39" y="8"/>
                  </a:cubicBezTo>
                  <a:cubicBezTo>
                    <a:pt x="10" y="0"/>
                    <a:pt x="0" y="18"/>
                    <a:pt x="0" y="18"/>
                  </a:cubicBezTo>
                  <a:cubicBezTo>
                    <a:pt x="30" y="24"/>
                    <a:pt x="56" y="51"/>
                    <a:pt x="56" y="51"/>
                  </a:cubicBezTo>
                  <a:cubicBezTo>
                    <a:pt x="56" y="51"/>
                    <a:pt x="82" y="24"/>
                    <a:pt x="111" y="18"/>
                  </a:cubicBezTo>
                  <a:cubicBezTo>
                    <a:pt x="111" y="18"/>
                    <a:pt x="101" y="0"/>
                    <a:pt x="72" y="8"/>
                  </a:cubicBezTo>
                  <a:close/>
                </a:path>
              </a:pathLst>
            </a:custGeom>
            <a:solidFill>
              <a:srgbClr val="2577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9" tIns="22855" rIns="45709" bIns="22855" numCol="1" anchor="t" anchorCtr="0" compatLnSpc="1">
              <a:prstTxWarp prst="textNoShape">
                <a:avLst/>
              </a:prstTxWarp>
            </a:bodyPr>
            <a:lstStyle/>
            <a:p>
              <a:pPr defTabSz="1088639"/>
              <a:endParaRPr lang="en-US" sz="215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" name="Freeform 77"/>
            <p:cNvSpPr>
              <a:spLocks/>
            </p:cNvSpPr>
            <p:nvPr/>
          </p:nvSpPr>
          <p:spPr bwMode="auto">
            <a:xfrm>
              <a:off x="2210654" y="7038293"/>
              <a:ext cx="1594133" cy="495658"/>
            </a:xfrm>
            <a:custGeom>
              <a:avLst/>
              <a:gdLst>
                <a:gd name="T0" fmla="*/ 142 w 151"/>
                <a:gd name="T1" fmla="*/ 1 h 47"/>
                <a:gd name="T2" fmla="*/ 76 w 151"/>
                <a:gd name="T3" fmla="*/ 40 h 47"/>
                <a:gd name="T4" fmla="*/ 10 w 151"/>
                <a:gd name="T5" fmla="*/ 1 h 47"/>
                <a:gd name="T6" fmla="*/ 0 w 151"/>
                <a:gd name="T7" fmla="*/ 7 h 47"/>
                <a:gd name="T8" fmla="*/ 72 w 151"/>
                <a:gd name="T9" fmla="*/ 47 h 47"/>
                <a:gd name="T10" fmla="*/ 76 w 151"/>
                <a:gd name="T11" fmla="*/ 47 h 47"/>
                <a:gd name="T12" fmla="*/ 79 w 151"/>
                <a:gd name="T13" fmla="*/ 47 h 47"/>
                <a:gd name="T14" fmla="*/ 151 w 151"/>
                <a:gd name="T15" fmla="*/ 7 h 47"/>
                <a:gd name="T16" fmla="*/ 142 w 151"/>
                <a:gd name="T17" fmla="*/ 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47">
                  <a:moveTo>
                    <a:pt x="142" y="1"/>
                  </a:moveTo>
                  <a:cubicBezTo>
                    <a:pt x="116" y="7"/>
                    <a:pt x="76" y="40"/>
                    <a:pt x="76" y="40"/>
                  </a:cubicBezTo>
                  <a:cubicBezTo>
                    <a:pt x="76" y="40"/>
                    <a:pt x="36" y="7"/>
                    <a:pt x="10" y="1"/>
                  </a:cubicBezTo>
                  <a:cubicBezTo>
                    <a:pt x="3" y="0"/>
                    <a:pt x="0" y="6"/>
                    <a:pt x="0" y="7"/>
                  </a:cubicBezTo>
                  <a:cubicBezTo>
                    <a:pt x="8" y="11"/>
                    <a:pt x="18" y="4"/>
                    <a:pt x="72" y="47"/>
                  </a:cubicBezTo>
                  <a:cubicBezTo>
                    <a:pt x="73" y="47"/>
                    <a:pt x="76" y="47"/>
                    <a:pt x="76" y="47"/>
                  </a:cubicBezTo>
                  <a:cubicBezTo>
                    <a:pt x="76" y="47"/>
                    <a:pt x="77" y="47"/>
                    <a:pt x="79" y="47"/>
                  </a:cubicBezTo>
                  <a:cubicBezTo>
                    <a:pt x="132" y="4"/>
                    <a:pt x="143" y="11"/>
                    <a:pt x="151" y="7"/>
                  </a:cubicBezTo>
                  <a:cubicBezTo>
                    <a:pt x="151" y="6"/>
                    <a:pt x="148" y="0"/>
                    <a:pt x="142" y="1"/>
                  </a:cubicBezTo>
                  <a:close/>
                </a:path>
              </a:pathLst>
            </a:custGeom>
            <a:solidFill>
              <a:srgbClr val="2577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9" tIns="22855" rIns="45709" bIns="22855" numCol="1" anchor="t" anchorCtr="0" compatLnSpc="1">
              <a:prstTxWarp prst="textNoShape">
                <a:avLst/>
              </a:prstTxWarp>
            </a:bodyPr>
            <a:lstStyle/>
            <a:p>
              <a:pPr defTabSz="1088639"/>
              <a:endParaRPr lang="en-US" sz="215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" name="Freeform 78"/>
            <p:cNvSpPr>
              <a:spLocks/>
            </p:cNvSpPr>
            <p:nvPr/>
          </p:nvSpPr>
          <p:spPr bwMode="auto">
            <a:xfrm>
              <a:off x="3023349" y="7194577"/>
              <a:ext cx="861815" cy="1330678"/>
            </a:xfrm>
            <a:custGeom>
              <a:avLst/>
              <a:gdLst>
                <a:gd name="T0" fmla="*/ 0 w 82"/>
                <a:gd name="T1" fmla="*/ 40 h 126"/>
                <a:gd name="T2" fmla="*/ 8 w 82"/>
                <a:gd name="T3" fmla="*/ 40 h 126"/>
                <a:gd name="T4" fmla="*/ 68 w 82"/>
                <a:gd name="T5" fmla="*/ 0 h 126"/>
                <a:gd name="T6" fmla="*/ 82 w 82"/>
                <a:gd name="T7" fmla="*/ 0 h 126"/>
                <a:gd name="T8" fmla="*/ 75 w 82"/>
                <a:gd name="T9" fmla="*/ 89 h 126"/>
                <a:gd name="T10" fmla="*/ 8 w 82"/>
                <a:gd name="T11" fmla="*/ 126 h 126"/>
                <a:gd name="T12" fmla="*/ 0 w 82"/>
                <a:gd name="T13" fmla="*/ 126 h 126"/>
                <a:gd name="T14" fmla="*/ 0 w 82"/>
                <a:gd name="T15" fmla="*/ 40 h 126"/>
                <a:gd name="T16" fmla="*/ 0 w 82"/>
                <a:gd name="T17" fmla="*/ 4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2" h="126">
                  <a:moveTo>
                    <a:pt x="0" y="40"/>
                  </a:moveTo>
                  <a:cubicBezTo>
                    <a:pt x="8" y="40"/>
                    <a:pt x="8" y="40"/>
                    <a:pt x="8" y="40"/>
                  </a:cubicBezTo>
                  <a:cubicBezTo>
                    <a:pt x="8" y="40"/>
                    <a:pt x="37" y="9"/>
                    <a:pt x="68" y="0"/>
                  </a:cubicBezTo>
                  <a:cubicBezTo>
                    <a:pt x="71" y="0"/>
                    <a:pt x="82" y="0"/>
                    <a:pt x="82" y="0"/>
                  </a:cubicBezTo>
                  <a:cubicBezTo>
                    <a:pt x="82" y="0"/>
                    <a:pt x="75" y="71"/>
                    <a:pt x="75" y="89"/>
                  </a:cubicBezTo>
                  <a:cubicBezTo>
                    <a:pt x="68" y="89"/>
                    <a:pt x="40" y="90"/>
                    <a:pt x="8" y="126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lose/>
                </a:path>
              </a:pathLst>
            </a:custGeom>
            <a:solidFill>
              <a:srgbClr val="2577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9" tIns="22855" rIns="45709" bIns="22855" numCol="1" anchor="t" anchorCtr="0" compatLnSpc="1">
              <a:prstTxWarp prst="textNoShape">
                <a:avLst/>
              </a:prstTxWarp>
            </a:bodyPr>
            <a:lstStyle/>
            <a:p>
              <a:pPr defTabSz="1088639"/>
              <a:endParaRPr lang="en-US" sz="215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" name="Freeform 79"/>
            <p:cNvSpPr>
              <a:spLocks/>
            </p:cNvSpPr>
            <p:nvPr/>
          </p:nvSpPr>
          <p:spPr bwMode="auto">
            <a:xfrm>
              <a:off x="2148137" y="7194577"/>
              <a:ext cx="1737027" cy="1330678"/>
            </a:xfrm>
            <a:custGeom>
              <a:avLst/>
              <a:gdLst>
                <a:gd name="T0" fmla="*/ 151 w 165"/>
                <a:gd name="T1" fmla="*/ 0 h 126"/>
                <a:gd name="T2" fmla="*/ 91 w 165"/>
                <a:gd name="T3" fmla="*/ 40 h 126"/>
                <a:gd name="T4" fmla="*/ 84 w 165"/>
                <a:gd name="T5" fmla="*/ 40 h 126"/>
                <a:gd name="T6" fmla="*/ 81 w 165"/>
                <a:gd name="T7" fmla="*/ 40 h 126"/>
                <a:gd name="T8" fmla="*/ 75 w 165"/>
                <a:gd name="T9" fmla="*/ 40 h 126"/>
                <a:gd name="T10" fmla="*/ 16 w 165"/>
                <a:gd name="T11" fmla="*/ 0 h 126"/>
                <a:gd name="T12" fmla="*/ 0 w 165"/>
                <a:gd name="T13" fmla="*/ 0 h 126"/>
                <a:gd name="T14" fmla="*/ 9 w 165"/>
                <a:gd name="T15" fmla="*/ 89 h 126"/>
                <a:gd name="T16" fmla="*/ 75 w 165"/>
                <a:gd name="T17" fmla="*/ 126 h 126"/>
                <a:gd name="T18" fmla="*/ 83 w 165"/>
                <a:gd name="T19" fmla="*/ 126 h 126"/>
                <a:gd name="T20" fmla="*/ 91 w 165"/>
                <a:gd name="T21" fmla="*/ 126 h 126"/>
                <a:gd name="T22" fmla="*/ 158 w 165"/>
                <a:gd name="T23" fmla="*/ 89 h 126"/>
                <a:gd name="T24" fmla="*/ 165 w 165"/>
                <a:gd name="T25" fmla="*/ 0 h 126"/>
                <a:gd name="T26" fmla="*/ 151 w 165"/>
                <a:gd name="T2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5" h="126">
                  <a:moveTo>
                    <a:pt x="151" y="0"/>
                  </a:moveTo>
                  <a:cubicBezTo>
                    <a:pt x="120" y="9"/>
                    <a:pt x="91" y="40"/>
                    <a:pt x="91" y="40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81" y="40"/>
                    <a:pt x="81" y="40"/>
                    <a:pt x="81" y="40"/>
                  </a:cubicBezTo>
                  <a:cubicBezTo>
                    <a:pt x="75" y="40"/>
                    <a:pt x="75" y="40"/>
                    <a:pt x="75" y="40"/>
                  </a:cubicBezTo>
                  <a:cubicBezTo>
                    <a:pt x="75" y="40"/>
                    <a:pt x="46" y="9"/>
                    <a:pt x="16" y="0"/>
                  </a:cubicBezTo>
                  <a:cubicBezTo>
                    <a:pt x="12" y="0"/>
                    <a:pt x="0" y="0"/>
                    <a:pt x="0" y="0"/>
                  </a:cubicBezTo>
                  <a:cubicBezTo>
                    <a:pt x="0" y="0"/>
                    <a:pt x="9" y="71"/>
                    <a:pt x="9" y="89"/>
                  </a:cubicBezTo>
                  <a:cubicBezTo>
                    <a:pt x="14" y="89"/>
                    <a:pt x="43" y="90"/>
                    <a:pt x="75" y="126"/>
                  </a:cubicBezTo>
                  <a:cubicBezTo>
                    <a:pt x="83" y="126"/>
                    <a:pt x="83" y="126"/>
                    <a:pt x="83" y="126"/>
                  </a:cubicBezTo>
                  <a:cubicBezTo>
                    <a:pt x="83" y="126"/>
                    <a:pt x="83" y="126"/>
                    <a:pt x="91" y="126"/>
                  </a:cubicBezTo>
                  <a:cubicBezTo>
                    <a:pt x="123" y="90"/>
                    <a:pt x="151" y="89"/>
                    <a:pt x="158" y="89"/>
                  </a:cubicBezTo>
                  <a:cubicBezTo>
                    <a:pt x="158" y="71"/>
                    <a:pt x="165" y="0"/>
                    <a:pt x="165" y="0"/>
                  </a:cubicBezTo>
                  <a:cubicBezTo>
                    <a:pt x="165" y="0"/>
                    <a:pt x="154" y="0"/>
                    <a:pt x="151" y="0"/>
                  </a:cubicBezTo>
                  <a:close/>
                </a:path>
              </a:pathLst>
            </a:custGeom>
            <a:solidFill>
              <a:srgbClr val="2577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9" tIns="22855" rIns="45709" bIns="22855" numCol="1" anchor="t" anchorCtr="0" compatLnSpc="1">
              <a:prstTxWarp prst="textNoShape">
                <a:avLst/>
              </a:prstTxWarp>
            </a:bodyPr>
            <a:lstStyle/>
            <a:p>
              <a:pPr defTabSz="1088639"/>
              <a:endParaRPr lang="en-US" sz="215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" name="Freeform 80"/>
            <p:cNvSpPr>
              <a:spLocks/>
            </p:cNvSpPr>
            <p:nvPr/>
          </p:nvSpPr>
          <p:spPr bwMode="auto">
            <a:xfrm>
              <a:off x="3023349" y="7614323"/>
              <a:ext cx="84842" cy="910936"/>
            </a:xfrm>
            <a:custGeom>
              <a:avLst/>
              <a:gdLst>
                <a:gd name="T0" fmla="*/ 0 w 19"/>
                <a:gd name="T1" fmla="*/ 204 h 204"/>
                <a:gd name="T2" fmla="*/ 0 w 19"/>
                <a:gd name="T3" fmla="*/ 0 h 204"/>
                <a:gd name="T4" fmla="*/ 19 w 19"/>
                <a:gd name="T5" fmla="*/ 0 h 204"/>
                <a:gd name="T6" fmla="*/ 0 w 19"/>
                <a:gd name="T7" fmla="*/ 204 h 204"/>
                <a:gd name="T8" fmla="*/ 0 w 19"/>
                <a:gd name="T9" fmla="*/ 204 h 204"/>
                <a:gd name="T10" fmla="*/ 0 w 19"/>
                <a:gd name="T11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04">
                  <a:moveTo>
                    <a:pt x="0" y="204"/>
                  </a:moveTo>
                  <a:lnTo>
                    <a:pt x="0" y="0"/>
                  </a:lnTo>
                  <a:lnTo>
                    <a:pt x="19" y="0"/>
                  </a:lnTo>
                  <a:lnTo>
                    <a:pt x="0" y="204"/>
                  </a:lnTo>
                  <a:lnTo>
                    <a:pt x="0" y="204"/>
                  </a:lnTo>
                  <a:lnTo>
                    <a:pt x="0" y="204"/>
                  </a:lnTo>
                  <a:close/>
                </a:path>
              </a:pathLst>
            </a:custGeom>
            <a:solidFill>
              <a:srgbClr val="2577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9" tIns="22855" rIns="45709" bIns="22855" numCol="1" anchor="t" anchorCtr="0" compatLnSpc="1">
              <a:prstTxWarp prst="textNoShape">
                <a:avLst/>
              </a:prstTxWarp>
            </a:bodyPr>
            <a:lstStyle/>
            <a:p>
              <a:pPr defTabSz="1088639"/>
              <a:endParaRPr lang="en-US" sz="215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" name="Freeform 81"/>
            <p:cNvSpPr>
              <a:spLocks/>
            </p:cNvSpPr>
            <p:nvPr/>
          </p:nvSpPr>
          <p:spPr bwMode="auto">
            <a:xfrm>
              <a:off x="3023349" y="7614323"/>
              <a:ext cx="84842" cy="910936"/>
            </a:xfrm>
            <a:custGeom>
              <a:avLst/>
              <a:gdLst>
                <a:gd name="T0" fmla="*/ 0 w 19"/>
                <a:gd name="T1" fmla="*/ 204 h 204"/>
                <a:gd name="T2" fmla="*/ 0 w 19"/>
                <a:gd name="T3" fmla="*/ 0 h 204"/>
                <a:gd name="T4" fmla="*/ 19 w 19"/>
                <a:gd name="T5" fmla="*/ 0 h 204"/>
                <a:gd name="T6" fmla="*/ 0 w 19"/>
                <a:gd name="T7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04">
                  <a:moveTo>
                    <a:pt x="0" y="204"/>
                  </a:moveTo>
                  <a:lnTo>
                    <a:pt x="0" y="0"/>
                  </a:lnTo>
                  <a:lnTo>
                    <a:pt x="19" y="0"/>
                  </a:lnTo>
                  <a:lnTo>
                    <a:pt x="0" y="204"/>
                  </a:lnTo>
                  <a:close/>
                </a:path>
              </a:pathLst>
            </a:custGeom>
            <a:solidFill>
              <a:srgbClr val="2577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9" tIns="22855" rIns="45709" bIns="22855" numCol="1" anchor="t" anchorCtr="0" compatLnSpc="1">
              <a:prstTxWarp prst="textNoShape">
                <a:avLst/>
              </a:prstTxWarp>
            </a:bodyPr>
            <a:lstStyle/>
            <a:p>
              <a:pPr defTabSz="1088639"/>
              <a:endParaRPr lang="en-US" sz="215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" name="Freeform 82"/>
            <p:cNvSpPr>
              <a:spLocks/>
            </p:cNvSpPr>
            <p:nvPr/>
          </p:nvSpPr>
          <p:spPr bwMode="auto">
            <a:xfrm>
              <a:off x="3023349" y="7614323"/>
              <a:ext cx="84842" cy="910936"/>
            </a:xfrm>
            <a:custGeom>
              <a:avLst/>
              <a:gdLst>
                <a:gd name="T0" fmla="*/ 0 w 19"/>
                <a:gd name="T1" fmla="*/ 204 h 204"/>
                <a:gd name="T2" fmla="*/ 0 w 19"/>
                <a:gd name="T3" fmla="*/ 0 h 204"/>
                <a:gd name="T4" fmla="*/ 19 w 19"/>
                <a:gd name="T5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204">
                  <a:moveTo>
                    <a:pt x="0" y="204"/>
                  </a:moveTo>
                  <a:lnTo>
                    <a:pt x="0" y="0"/>
                  </a:lnTo>
                  <a:lnTo>
                    <a:pt x="1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9" tIns="22855" rIns="45709" bIns="22855" numCol="1" anchor="t" anchorCtr="0" compatLnSpc="1">
              <a:prstTxWarp prst="textNoShape">
                <a:avLst/>
              </a:prstTxWarp>
            </a:bodyPr>
            <a:lstStyle/>
            <a:p>
              <a:pPr defTabSz="1088639"/>
              <a:endParaRPr lang="en-US" sz="215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4760375" y="6624160"/>
              <a:ext cx="19085157" cy="17853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088639"/>
              <a:r>
                <a:rPr lang="vi-VN" sz="5200" b="1" dirty="0">
                  <a:ln>
                    <a:solidFill>
                      <a:srgbClr val="008000"/>
                    </a:solidFill>
                  </a:ln>
                  <a:solidFill>
                    <a:srgbClr val="008000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CÁC </a:t>
              </a:r>
              <a:r>
                <a:rPr lang="en-US" sz="5200" b="1" dirty="0">
                  <a:ln>
                    <a:solidFill>
                      <a:srgbClr val="008000"/>
                    </a:solidFill>
                  </a:ln>
                  <a:solidFill>
                    <a:srgbClr val="008000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BÀI TẬP TRẮC NGHIỆM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45549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357806" y="776985"/>
                <a:ext cx="11168208" cy="108234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fr-FR" sz="28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Chú</a:t>
                </a:r>
                <a:r>
                  <a:rPr lang="fr-FR" sz="28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ý</a:t>
                </a:r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:r>
                  <a:rPr lang="fr-FR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Nếu</a:t>
                </a:r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hai</a:t>
                </a:r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véc</a:t>
                </a:r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/>
                  <a:t>tơ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</m:e>
                    </m:acc>
                  </m:oMath>
                </a14:m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fr-FR" sz="2800" dirty="0"/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US" sz="28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b</m:t>
                        </m:r>
                      </m:e>
                    </m:acc>
                  </m:oMath>
                </a14:m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không</a:t>
                </a:r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cùng</a:t>
                </a:r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giá</a:t>
                </a:r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song</a:t>
                </a:r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song</a:t>
                </a:r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hoặc</a:t>
                </a:r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nằm</a:t>
                </a:r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trên</a:t>
                </a:r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mặt</a:t>
                </a:r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phẳng</a:t>
                </a:r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𝛼</m:t>
                        </m:r>
                      </m:e>
                    </m:d>
                  </m:oMath>
                </a14:m>
                <a:r>
                  <a:rPr lang="fr-FR" sz="2800" dirty="0"/>
                  <a:t> </a:t>
                </a:r>
                <a:r>
                  <a:rPr lang="fr-FR" sz="2800" dirty="0" err="1"/>
                  <a:t>thì</a:t>
                </a:r>
                <a:r>
                  <a:rPr lang="fr-FR" sz="2800" dirty="0"/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8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</m:e>
                    </m:acc>
                    <m:r>
                      <a:rPr lang="en-US" sz="28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=[</m:t>
                    </m:r>
                    <m:acc>
                      <m:accPr>
                        <m:chr m:val="⃗"/>
                        <m:ctrlPr>
                          <a:rPr 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</m:e>
                    </m:acc>
                    <m:r>
                      <m:rPr>
                        <m:nor/>
                      </m:rPr>
                      <a:rPr lang="fr-FR" sz="2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,</m:t>
                    </m:r>
                    <m:r>
                      <m:rPr>
                        <m:nor/>
                      </m:rPr>
                      <a:rPr lang="fr-FR" sz="2800" dirty="0" smtClean="0"/>
                      <m:t> </m:t>
                    </m:r>
                    <m:acc>
                      <m:accPr>
                        <m:chr m:val="⃗"/>
                        <m:ctrlPr>
                          <a:rPr 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US" sz="28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b</m:t>
                        </m:r>
                      </m:e>
                    </m:acc>
                    <m:r>
                      <a:rPr lang="en-US" sz="28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]</m:t>
                    </m:r>
                  </m:oMath>
                </a14:m>
                <a:r>
                  <a:rPr lang="fr-FR" sz="2800" dirty="0"/>
                  <a:t> là VTPT </a:t>
                </a:r>
                <a:r>
                  <a:rPr lang="fr-FR" sz="2800" dirty="0" err="1"/>
                  <a:t>của</a:t>
                </a:r>
                <a:r>
                  <a:rPr lang="fr-FR" sz="2800" dirty="0"/>
                  <a:t> </a:t>
                </a:r>
                <a:r>
                  <a:rPr lang="fr-FR" sz="2800" dirty="0" err="1"/>
                  <a:t>mặt</a:t>
                </a:r>
                <a:r>
                  <a:rPr lang="fr-FR" sz="2800" dirty="0"/>
                  <a:t> </a:t>
                </a:r>
                <a:r>
                  <a:rPr lang="fr-FR" sz="2800" dirty="0" err="1"/>
                  <a:t>phẳng</a:t>
                </a:r>
                <a:r>
                  <a:rPr lang="fr-FR" sz="2800" dirty="0"/>
                  <a:t> 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𝛼</m:t>
                        </m:r>
                      </m:e>
                    </m:d>
                  </m:oMath>
                </a14:m>
                <a:endPara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7806" y="776985"/>
                <a:ext cx="11168208" cy="1082348"/>
              </a:xfrm>
              <a:prstGeom prst="rect">
                <a:avLst/>
              </a:prstGeom>
              <a:blipFill>
                <a:blip r:embed="rId3"/>
                <a:stretch>
                  <a:fillRect l="-1146" t="-562" b="-1516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1" name="Group 26"/>
          <p:cNvGrpSpPr/>
          <p:nvPr/>
        </p:nvGrpSpPr>
        <p:grpSpPr>
          <a:xfrm>
            <a:off x="357805" y="221185"/>
            <a:ext cx="6696137" cy="499763"/>
            <a:chOff x="7459670" y="7543799"/>
            <a:chExt cx="22122370" cy="999657"/>
          </a:xfrm>
        </p:grpSpPr>
        <p:sp>
          <p:nvSpPr>
            <p:cNvPr id="44" name="TextBox 43"/>
            <p:cNvSpPr txBox="1"/>
            <p:nvPr/>
          </p:nvSpPr>
          <p:spPr>
            <a:xfrm>
              <a:off x="8993185" y="7620005"/>
              <a:ext cx="20588855" cy="9234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rgbClr val="135F82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VÉC TƠ PHÁP TUYẾN CỦA MẶT PHẲNG </a:t>
              </a:r>
            </a:p>
          </p:txBody>
        </p:sp>
        <p:grpSp>
          <p:nvGrpSpPr>
            <p:cNvPr id="46" name="Group 27"/>
            <p:cNvGrpSpPr/>
            <p:nvPr/>
          </p:nvGrpSpPr>
          <p:grpSpPr>
            <a:xfrm>
              <a:off x="7459670" y="7543799"/>
              <a:ext cx="1381118" cy="872846"/>
              <a:chOff x="7459669" y="7543800"/>
              <a:chExt cx="1381118" cy="872846"/>
            </a:xfrm>
          </p:grpSpPr>
          <p:sp>
            <p:nvSpPr>
              <p:cNvPr id="47" name="Isosceles Triangle 44"/>
              <p:cNvSpPr/>
              <p:nvPr/>
            </p:nvSpPr>
            <p:spPr>
              <a:xfrm rot="16200000">
                <a:off x="7469936" y="7533533"/>
                <a:ext cx="143688" cy="164221"/>
              </a:xfrm>
              <a:custGeom>
                <a:avLst/>
                <a:gdLst>
                  <a:gd name="connsiteX0" fmla="*/ 0 w 293725"/>
                  <a:gd name="connsiteY0" fmla="*/ 164224 h 164224"/>
                  <a:gd name="connsiteX1" fmla="*/ 146863 w 293725"/>
                  <a:gd name="connsiteY1" fmla="*/ 0 h 164224"/>
                  <a:gd name="connsiteX2" fmla="*/ 293725 w 293725"/>
                  <a:gd name="connsiteY2" fmla="*/ 164224 h 164224"/>
                  <a:gd name="connsiteX3" fmla="*/ 0 w 293725"/>
                  <a:gd name="connsiteY3" fmla="*/ 164224 h 164224"/>
                  <a:gd name="connsiteX0" fmla="*/ 2363 w 296088"/>
                  <a:gd name="connsiteY0" fmla="*/ 164221 h 164221"/>
                  <a:gd name="connsiteX1" fmla="*/ 0 w 296088"/>
                  <a:gd name="connsiteY1" fmla="*/ 0 h 164221"/>
                  <a:gd name="connsiteX2" fmla="*/ 296088 w 296088"/>
                  <a:gd name="connsiteY2" fmla="*/ 164221 h 164221"/>
                  <a:gd name="connsiteX3" fmla="*/ 2363 w 296088"/>
                  <a:gd name="connsiteY3" fmla="*/ 164221 h 164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6088" h="164221">
                    <a:moveTo>
                      <a:pt x="2363" y="164221"/>
                    </a:moveTo>
                    <a:cubicBezTo>
                      <a:pt x="1575" y="109481"/>
                      <a:pt x="788" y="54740"/>
                      <a:pt x="0" y="0"/>
                    </a:cubicBezTo>
                    <a:lnTo>
                      <a:pt x="296088" y="164221"/>
                    </a:lnTo>
                    <a:lnTo>
                      <a:pt x="2363" y="164221"/>
                    </a:ln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0"/>
              </a:p>
            </p:txBody>
          </p:sp>
          <p:grpSp>
            <p:nvGrpSpPr>
              <p:cNvPr id="48" name="Group 29"/>
              <p:cNvGrpSpPr/>
              <p:nvPr/>
            </p:nvGrpSpPr>
            <p:grpSpPr>
              <a:xfrm>
                <a:off x="7469187" y="7640053"/>
                <a:ext cx="1371600" cy="776593"/>
                <a:chOff x="7469187" y="7640053"/>
                <a:chExt cx="1371600" cy="776593"/>
              </a:xfrm>
            </p:grpSpPr>
            <p:sp>
              <p:nvSpPr>
                <p:cNvPr id="49" name="Round Same Side Corner Rectangle 48"/>
                <p:cNvSpPr/>
                <p:nvPr/>
              </p:nvSpPr>
              <p:spPr>
                <a:xfrm rot="5400000">
                  <a:off x="7789227" y="7365086"/>
                  <a:ext cx="731520" cy="1371600"/>
                </a:xfrm>
                <a:prstGeom prst="round2SameRect">
                  <a:avLst/>
                </a:prstGeom>
                <a:solidFill>
                  <a:srgbClr val="145F82"/>
                </a:solidFill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900"/>
                </a:p>
              </p:txBody>
            </p:sp>
            <p:sp>
              <p:nvSpPr>
                <p:cNvPr id="50" name="TextBox 49"/>
                <p:cNvSpPr txBox="1"/>
                <p:nvPr/>
              </p:nvSpPr>
              <p:spPr>
                <a:xfrm>
                  <a:off x="7765484" y="7640053"/>
                  <a:ext cx="795452" cy="46172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900" b="1">
                      <a:solidFill>
                        <a:schemeClr val="bg1"/>
                      </a:solidFill>
                      <a:latin typeface="Tahoma" pitchFamily="34" charset="0"/>
                      <a:ea typeface="Tahoma" pitchFamily="34" charset="0"/>
                      <a:cs typeface="Tahoma" pitchFamily="34" charset="0"/>
                    </a:rPr>
                    <a:t>I</a:t>
                  </a:r>
                </a:p>
              </p:txBody>
            </p:sp>
          </p:grp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450371" y="2203646"/>
                <a:ext cx="7408182" cy="443204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457200" indent="-457200">
                  <a:buFont typeface="Arial" panose="020B0604020202020204" pitchFamily="34" charset="0"/>
                  <a:buChar char="•"/>
                </a:pPr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Tích </a:t>
                </a:r>
                <a:r>
                  <a:rPr lang="fr-FR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hướng</a:t>
                </a:r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hai</a:t>
                </a:r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véc</a:t>
                </a:r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tơ</a:t>
                </a:r>
                <a:endParaRPr lang="fr-FR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</m:e>
                    </m:acc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=(</m:t>
                    </m:r>
                    <m:sSub>
                      <m:sSubPr>
                        <m:ctrlPr>
                          <a:rPr lang="fr-FR" sz="280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2800" i="1" dirty="0" smtClean="0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fr-FR" sz="2800" i="0" dirty="0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2800" b="0" i="1" dirty="0" smtClean="0">
                        <a:latin typeface="Cambria Math" panose="02040503050406030204" pitchFamily="18" charset="0"/>
                      </a:rPr>
                      <m:t>;</m:t>
                    </m:r>
                    <m:sSub>
                      <m:sSubPr>
                        <m:ctrlPr>
                          <a:rPr lang="fr-FR" sz="280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2800" i="1" dirty="0" smtClean="0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sz="2800" b="0" i="0" dirty="0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fr-FR" sz="28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;</a:t>
                </a:r>
                <a:r>
                  <a:rPr lang="fr-FR" sz="280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sz="280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2800" i="1" dirty="0" smtClean="0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sz="2800" b="0" i="1" dirty="0" smtClean="0"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</m:oMath>
                </a14:m>
                <a:r>
                  <a:rPr lang="fr-FR" sz="28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</a:p>
              <a:p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𝑏</m:t>
                        </m:r>
                      </m:e>
                    </m:acc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=(</m:t>
                    </m:r>
                    <m:sSub>
                      <m:sSubPr>
                        <m:ctrlPr>
                          <a:rPr lang="fr-FR" sz="280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0" i="1" dirty="0" smtClean="0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b>
                        <m:r>
                          <a:rPr lang="fr-FR" sz="2800" i="0" dirty="0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2800" b="0" i="1" dirty="0" smtClean="0">
                        <a:latin typeface="Cambria Math" panose="02040503050406030204" pitchFamily="18" charset="0"/>
                      </a:rPr>
                      <m:t>;</m:t>
                    </m:r>
                    <m:sSub>
                      <m:sSubPr>
                        <m:ctrlPr>
                          <a:rPr lang="fr-FR" sz="280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0" i="1" dirty="0" smtClean="0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b>
                        <m:r>
                          <a:rPr lang="en-US" sz="2800" b="0" i="0" dirty="0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fr-FR" sz="28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;</a:t>
                </a:r>
                <a:r>
                  <a:rPr lang="fr-FR" sz="280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sz="280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0" i="1" dirty="0" smtClean="0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b>
                        <m:r>
                          <a:rPr lang="en-US" sz="2800" b="0" i="1" dirty="0" smtClean="0"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</m:oMath>
                </a14:m>
                <a:r>
                  <a:rPr lang="fr-FR" sz="28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  </m:t>
                      </m:r>
                      <m:acc>
                        <m:accPr>
                          <m:chr m:val="⃗"/>
                          <m:ctrlPr>
                            <a:rPr lang="en-US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80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𝑛</m:t>
                          </m:r>
                        </m:e>
                      </m:acc>
                      <m:r>
                        <a:rPr lang="en-US" sz="280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acc>
                            <m:accPr>
                              <m:chr m:val="⃗"/>
                              <m:ctrlPr>
                                <a:rPr lang="en-US" sz="28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8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𝑎</m:t>
                              </m:r>
                            </m:e>
                          </m:acc>
                          <m:r>
                            <m:rPr>
                              <m:nor/>
                            </m:rPr>
                            <a:rPr lang="fr-FR" sz="2800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, </m:t>
                          </m:r>
                          <m:acc>
                            <m:accPr>
                              <m:chr m:val="⃗"/>
                              <m:ctrlPr>
                                <a:rPr lang="en-US" sz="28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m:rPr>
                                  <m:sty m:val="p"/>
                                </m:rPr>
                                <a:rPr lang="en-US" sz="280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b</m:t>
                              </m:r>
                            </m:e>
                          </m:acc>
                        </m:e>
                      </m:d>
                      <m:r>
                        <a:rPr lang="en-US" sz="28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begChr m:val="|"/>
                              <m:endChr m:val="|"/>
                              <m:ctrlPr>
                                <a:rPr lang="fr-FR" sz="2800" i="1" dirty="0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2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fr-FR" sz="280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sSub>
                                      <m:sSubPr>
                                        <m:ctrlPr>
                                          <a:rPr lang="fr-FR" sz="2800" i="1" dirty="0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fr-FR" sz="2800" i="1" dirty="0" smtClean="0">
                                            <a:latin typeface="Cambria Math" panose="02040503050406030204" pitchFamily="18" charset="0"/>
                                          </a:rPr>
                                          <m:t>𝑎</m:t>
                                        </m:r>
                                      </m:e>
                                      <m:sub>
                                        <m:r>
                                          <a:rPr lang="en-US" sz="2800" b="0" i="0" dirty="0" smtClean="0"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b>
                                    </m:sSub>
                                  </m:e>
                                  <m:e>
                                    <m:sSub>
                                      <m:sSubPr>
                                        <m:ctrlPr>
                                          <a:rPr lang="fr-FR" sz="2800" i="1" dirty="0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800" b="0" i="1" dirty="0" smtClean="0">
                                            <a:latin typeface="Cambria Math" panose="02040503050406030204" pitchFamily="18" charset="0"/>
                                          </a:rPr>
                                          <m:t>𝑎</m:t>
                                        </m:r>
                                      </m:e>
                                      <m:sub>
                                        <m:r>
                                          <a:rPr lang="en-US" sz="2800" b="0" i="1" dirty="0" smtClean="0">
                                            <a:latin typeface="Cambria Math" panose="02040503050406030204" pitchFamily="18" charset="0"/>
                                          </a:rPr>
                                          <m:t>3</m:t>
                                        </m:r>
                                      </m:sub>
                                    </m:sSub>
                                  </m:e>
                                </m:mr>
                                <m:mr>
                                  <m:e>
                                    <m:sSub>
                                      <m:sSubPr>
                                        <m:ctrlPr>
                                          <a:rPr lang="fr-FR" sz="2800" i="1" dirty="0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800" b="0" i="1" dirty="0" smtClean="0">
                                            <a:latin typeface="Cambria Math" panose="02040503050406030204" pitchFamily="18" charset="0"/>
                                          </a:rPr>
                                          <m:t>𝑏</m:t>
                                        </m:r>
                                      </m:e>
                                      <m:sub>
                                        <m:r>
                                          <a:rPr lang="en-US" sz="2800" b="0" i="1" dirty="0" smtClean="0"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b>
                                    </m:sSub>
                                  </m:e>
                                  <m:e>
                                    <m:sSub>
                                      <m:sSubPr>
                                        <m:ctrlPr>
                                          <a:rPr lang="fr-FR" sz="2800" i="1" dirty="0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fr-FR" sz="2800" i="1" dirty="0" smtClean="0">
                                            <a:latin typeface="Cambria Math" panose="02040503050406030204" pitchFamily="18" charset="0"/>
                                          </a:rPr>
                                          <m:t>𝑏</m:t>
                                        </m:r>
                                      </m:e>
                                      <m:sub>
                                        <m:r>
                                          <a:rPr lang="en-US" sz="2800" b="0" i="1" dirty="0" smtClean="0">
                                            <a:latin typeface="Cambria Math" panose="02040503050406030204" pitchFamily="18" charset="0"/>
                                          </a:rPr>
                                          <m:t>3</m:t>
                                        </m:r>
                                      </m:sub>
                                    </m:sSub>
                                  </m:e>
                                </m:mr>
                              </m:m>
                            </m:e>
                          </m:d>
                          <m:r>
                            <a:rPr lang="en-US" sz="2800" b="0" i="1" dirty="0" smtClean="0">
                              <a:latin typeface="Cambria Math" panose="02040503050406030204" pitchFamily="18" charset="0"/>
                            </a:rPr>
                            <m:t>;</m:t>
                          </m:r>
                          <m:d>
                            <m:dPr>
                              <m:begChr m:val="|"/>
                              <m:endChr m:val="|"/>
                              <m:ctrlPr>
                                <a:rPr lang="fr-FR" sz="2800" i="1" dirty="0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2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fr-FR" sz="280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sSub>
                                      <m:sSubPr>
                                        <m:ctrlPr>
                                          <a:rPr lang="fr-FR" sz="2800" i="1" dirty="0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fr-FR" sz="2800" i="1" dirty="0" smtClean="0">
                                            <a:latin typeface="Cambria Math" panose="02040503050406030204" pitchFamily="18" charset="0"/>
                                          </a:rPr>
                                          <m:t>𝑎</m:t>
                                        </m:r>
                                      </m:e>
                                      <m:sub>
                                        <m:r>
                                          <a:rPr lang="en-US" sz="2800" b="0" i="0" dirty="0" smtClean="0">
                                            <a:latin typeface="Cambria Math" panose="02040503050406030204" pitchFamily="18" charset="0"/>
                                          </a:rPr>
                                          <m:t>3</m:t>
                                        </m:r>
                                      </m:sub>
                                    </m:sSub>
                                  </m:e>
                                  <m:e>
                                    <m:sSub>
                                      <m:sSubPr>
                                        <m:ctrlPr>
                                          <a:rPr lang="fr-FR" sz="2800" i="1" dirty="0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800" b="0" i="1" dirty="0" smtClean="0">
                                            <a:latin typeface="Cambria Math" panose="02040503050406030204" pitchFamily="18" charset="0"/>
                                          </a:rPr>
                                          <m:t>𝑎</m:t>
                                        </m:r>
                                      </m:e>
                                      <m:sub>
                                        <m:r>
                                          <a:rPr lang="en-US" sz="2800" b="0" i="1" dirty="0" smtClean="0"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</m:e>
                                </m:mr>
                                <m:mr>
                                  <m:e>
                                    <m:sSub>
                                      <m:sSubPr>
                                        <m:ctrlPr>
                                          <a:rPr lang="fr-FR" sz="2800" i="1" dirty="0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800" b="0" i="1" dirty="0" smtClean="0">
                                            <a:latin typeface="Cambria Math" panose="02040503050406030204" pitchFamily="18" charset="0"/>
                                          </a:rPr>
                                          <m:t>𝑏</m:t>
                                        </m:r>
                                      </m:e>
                                      <m:sub>
                                        <m:r>
                                          <a:rPr lang="en-US" sz="2800" b="0" i="1" dirty="0" smtClean="0">
                                            <a:latin typeface="Cambria Math" panose="02040503050406030204" pitchFamily="18" charset="0"/>
                                          </a:rPr>
                                          <m:t>3</m:t>
                                        </m:r>
                                      </m:sub>
                                    </m:sSub>
                                  </m:e>
                                  <m:e>
                                    <m:sSub>
                                      <m:sSubPr>
                                        <m:ctrlPr>
                                          <a:rPr lang="fr-FR" sz="2800" i="1" dirty="0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fr-FR" sz="2800" i="1" dirty="0" smtClean="0">
                                            <a:latin typeface="Cambria Math" panose="02040503050406030204" pitchFamily="18" charset="0"/>
                                          </a:rPr>
                                          <m:t>𝑏</m:t>
                                        </m:r>
                                      </m:e>
                                      <m:sub>
                                        <m:r>
                                          <a:rPr lang="en-US" sz="2800" b="0" i="0" dirty="0" smtClean="0"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</m:e>
                                </m:mr>
                              </m:m>
                            </m:e>
                          </m:d>
                          <m:r>
                            <a:rPr lang="en-US" sz="2800" b="0" i="1" dirty="0" smtClean="0">
                              <a:latin typeface="Cambria Math" panose="02040503050406030204" pitchFamily="18" charset="0"/>
                            </a:rPr>
                            <m:t>;</m:t>
                          </m:r>
                          <m:d>
                            <m:dPr>
                              <m:begChr m:val="|"/>
                              <m:endChr m:val="|"/>
                              <m:ctrlPr>
                                <a:rPr lang="fr-FR" sz="2800" i="1" dirty="0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2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fr-FR" sz="280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sSub>
                                      <m:sSubPr>
                                        <m:ctrlPr>
                                          <a:rPr lang="fr-FR" sz="2800" i="1" dirty="0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fr-FR" sz="2800" i="1" dirty="0" smtClean="0">
                                            <a:latin typeface="Cambria Math" panose="02040503050406030204" pitchFamily="18" charset="0"/>
                                          </a:rPr>
                                          <m:t>𝑎</m:t>
                                        </m:r>
                                      </m:e>
                                      <m:sub>
                                        <m:r>
                                          <a:rPr lang="fr-FR" sz="2800" i="0" dirty="0" smtClean="0"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</m:e>
                                  <m:e>
                                    <m:sSub>
                                      <m:sSubPr>
                                        <m:ctrlPr>
                                          <a:rPr lang="fr-FR" sz="2800" i="1" dirty="0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800" b="0" i="1" dirty="0" smtClean="0">
                                            <a:latin typeface="Cambria Math" panose="02040503050406030204" pitchFamily="18" charset="0"/>
                                          </a:rPr>
                                          <m:t>𝑎</m:t>
                                        </m:r>
                                      </m:e>
                                      <m:sub>
                                        <m:r>
                                          <a:rPr lang="en-US" sz="2800" b="0" i="1" dirty="0" smtClean="0"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b>
                                    </m:sSub>
                                  </m:e>
                                </m:mr>
                                <m:mr>
                                  <m:e>
                                    <m:sSub>
                                      <m:sSubPr>
                                        <m:ctrlPr>
                                          <a:rPr lang="fr-FR" sz="2800" i="1" dirty="0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800" b="0" i="1" dirty="0" smtClean="0">
                                            <a:latin typeface="Cambria Math" panose="02040503050406030204" pitchFamily="18" charset="0"/>
                                          </a:rPr>
                                          <m:t>𝑏</m:t>
                                        </m:r>
                                      </m:e>
                                      <m:sub>
                                        <m:r>
                                          <a:rPr lang="en-US" sz="2800" b="0" i="1" dirty="0" smtClean="0"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</m:e>
                                  <m:e>
                                    <m:sSub>
                                      <m:sSubPr>
                                        <m:ctrlPr>
                                          <a:rPr lang="fr-FR" sz="2800" i="1" dirty="0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fr-FR" sz="2800" i="1" dirty="0" smtClean="0">
                                            <a:latin typeface="Cambria Math" panose="02040503050406030204" pitchFamily="18" charset="0"/>
                                          </a:rPr>
                                          <m:t>𝑏</m:t>
                                        </m:r>
                                      </m:e>
                                      <m:sub>
                                        <m:r>
                                          <a:rPr lang="fr-FR" sz="2800" i="0" dirty="0" smtClean="0"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b>
                                    </m:sSub>
                                  </m:e>
                                </m:mr>
                              </m:m>
                            </m:e>
                          </m:d>
                        </m:e>
                      </m:d>
                    </m:oMath>
                  </m:oMathPara>
                </a14:m>
                <a:endParaRPr lang="fr-FR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  <a14:m>
                  <m:oMath xmlns:m="http://schemas.openxmlformats.org/officeDocument/2006/math">
                    <m:r>
                      <a:rPr lang="en-US" sz="2800" b="0" i="1" dirty="0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sz="2800" b="0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fr-FR" sz="2800" i="1" dirty="0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2800" i="1" dirty="0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sz="2800" b="0" i="0" dirty="0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fr-FR" sz="2800" i="1" dirty="0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2800" i="1" dirty="0" smtClean="0"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  <m:sub>
                            <m:r>
                              <a:rPr lang="en-US" sz="2800" b="0" i="1" dirty="0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fr-FR" sz="2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fr-FR" sz="2800" i="1" dirty="0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800" b="0" i="1" dirty="0" smtClean="0"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  <m:sub>
                            <m:r>
                              <a:rPr lang="en-US" sz="2800" b="0" i="1" dirty="0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fr-FR" sz="2800" i="1" dirty="0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800" b="0" i="1" dirty="0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sz="2800" b="0" i="1" dirty="0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sub>
                        </m:sSub>
                        <m:r>
                          <a:rPr lang="en-US" sz="2800" b="0" i="1" dirty="0" smtClean="0">
                            <a:latin typeface="Cambria Math" panose="02040503050406030204" pitchFamily="18" charset="0"/>
                          </a:rPr>
                          <m:t>;</m:t>
                        </m:r>
                        <m:sSub>
                          <m:sSubPr>
                            <m:ctrlPr>
                              <a:rPr lang="fr-FR" sz="2800" i="1" dirty="0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2800" i="1" dirty="0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sz="2800" b="0" i="0" dirty="0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sub>
                        </m:sSub>
                        <m:sSub>
                          <m:sSubPr>
                            <m:ctrlPr>
                              <a:rPr lang="fr-FR" sz="2800" i="1" dirty="0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2800" i="1" dirty="0" smtClean="0"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  <m:sub>
                            <m:r>
                              <a:rPr lang="en-US" sz="2800" b="0" i="1" dirty="0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fr-FR" sz="2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fr-FR" sz="2800" i="1" dirty="0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800" b="0" i="1" dirty="0" smtClean="0"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  <m:sub>
                            <m:r>
                              <a:rPr lang="en-US" sz="2800" b="0" i="1" dirty="0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sub>
                        </m:sSub>
                        <m:sSub>
                          <m:sSubPr>
                            <m:ctrlPr>
                              <a:rPr lang="fr-FR" sz="2800" i="1" dirty="0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800" b="0" i="1" dirty="0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sz="2800" b="0" i="1" dirty="0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sz="2800" b="0" i="1" dirty="0" smtClean="0">
                            <a:latin typeface="Cambria Math" panose="02040503050406030204" pitchFamily="18" charset="0"/>
                          </a:rPr>
                          <m:t>;</m:t>
                        </m:r>
                        <m:sSub>
                          <m:sSubPr>
                            <m:ctrlPr>
                              <a:rPr lang="fr-FR" sz="2800" i="1" dirty="0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2800" i="1" dirty="0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sz="2800" b="0" i="1" dirty="0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fr-FR" sz="2800" i="1" dirty="0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2800" i="1" dirty="0" smtClean="0"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  <m:sub>
                            <m:r>
                              <a:rPr lang="en-US" sz="2800" b="0" i="1" dirty="0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fr-FR" sz="2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fr-FR" sz="2800" i="1" dirty="0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800" b="0" i="1" dirty="0" smtClean="0"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  <m:sub>
                            <m:r>
                              <a:rPr lang="en-US" sz="2800" b="0" i="1" dirty="0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fr-FR" sz="2800" i="1" dirty="0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800" b="0" i="1" dirty="0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sz="2800" b="0" i="1" dirty="0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e>
                    </m:d>
                  </m:oMath>
                </a14:m>
                <a:endParaRPr lang="fr-FR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457200" indent="-457200">
                  <a:buFont typeface="Arial" panose="020B0604020202020204" pitchFamily="34" charset="0"/>
                  <a:buChar char="•"/>
                </a:pPr>
                <a:endParaRPr lang="fr-FR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457200" indent="-457200">
                  <a:buFont typeface="Arial" panose="020B0604020202020204" pitchFamily="34" charset="0"/>
                  <a:buChar char="•"/>
                </a:pPr>
                <a:r>
                  <a:rPr lang="fr-FR" sz="28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Cho </a:t>
                </a:r>
                <a:r>
                  <a:rPr lang="fr-FR" sz="28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mp</a:t>
                </a:r>
                <a:r>
                  <a:rPr lang="fr-FR" sz="28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8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8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𝛼</m:t>
                        </m:r>
                      </m:e>
                    </m:d>
                  </m:oMath>
                </a14:m>
                <a:r>
                  <a:rPr lang="fr-FR" sz="28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đi</a:t>
                </a:r>
                <a:r>
                  <a:rPr lang="fr-FR" sz="28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qua 3 </a:t>
                </a:r>
                <a:r>
                  <a:rPr lang="fr-FR" sz="28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điểm</a:t>
                </a:r>
                <a:r>
                  <a:rPr lang="fr-FR" sz="28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𝐴</m:t>
                    </m:r>
                    <m:r>
                      <a:rPr lang="en-US" sz="28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r>
                      <a:rPr lang="en-US" sz="28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𝐵</m:t>
                    </m:r>
                    <m:r>
                      <a:rPr lang="en-US" sz="28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r>
                      <a:rPr lang="en-US" sz="28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𝐶</m:t>
                    </m:r>
                  </m:oMath>
                </a14:m>
                <a:r>
                  <a:rPr lang="fr-FR" sz="28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r>
                  <a:rPr lang="fr-FR" sz="28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Khi </a:t>
                </a:r>
                <a:r>
                  <a:rPr lang="fr-FR" sz="28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đó</a:t>
                </a:r>
                <a:r>
                  <a:rPr lang="fr-FR" sz="28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mp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8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8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𝛼</m:t>
                        </m:r>
                      </m:e>
                    </m:d>
                  </m:oMath>
                </a14:m>
                <a:r>
                  <a:rPr lang="fr-FR" sz="28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fr-FR" sz="28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một</a:t>
                </a:r>
                <a:r>
                  <a:rPr lang="fr-FR" sz="28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VTPT là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8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8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</m:e>
                    </m:acc>
                    <m:r>
                      <a:rPr lang="en-US" sz="280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sz="28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28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28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𝐴𝐵</m:t>
                            </m:r>
                          </m:e>
                        </m:acc>
                        <m:r>
                          <m:rPr>
                            <m:nor/>
                          </m:rPr>
                          <a:rPr lang="fr-FR" sz="2800" dirty="0">
                            <a:solidFill>
                              <a:srgbClr val="FF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, </m:t>
                        </m:r>
                        <m:acc>
                          <m:accPr>
                            <m:chr m:val="⃗"/>
                            <m:ctrlPr>
                              <a:rPr lang="en-US" sz="28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28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𝐴𝐶</m:t>
                            </m:r>
                          </m:e>
                        </m:acc>
                      </m:e>
                    </m:d>
                  </m:oMath>
                </a14:m>
                <a:endParaRPr lang="fr-FR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457200" indent="-457200">
                  <a:buFont typeface="Arial" panose="020B0604020202020204" pitchFamily="34" charset="0"/>
                  <a:buChar char="•"/>
                </a:pPr>
                <a:endPara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371" y="2203646"/>
                <a:ext cx="7408182" cy="4432047"/>
              </a:xfrm>
              <a:prstGeom prst="rect">
                <a:avLst/>
              </a:prstGeom>
              <a:blipFill>
                <a:blip r:embed="rId4"/>
                <a:stretch>
                  <a:fillRect l="-1481" t="-137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01214" y="3174254"/>
            <a:ext cx="2878645" cy="130419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01214" y="2717708"/>
            <a:ext cx="2878645" cy="1760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298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2" name="Group 151"/>
          <p:cNvGrpSpPr/>
          <p:nvPr/>
        </p:nvGrpSpPr>
        <p:grpSpPr>
          <a:xfrm>
            <a:off x="524962" y="3473731"/>
            <a:ext cx="11066405" cy="3294507"/>
            <a:chOff x="1050060" y="6947472"/>
            <a:chExt cx="22135691" cy="6589870"/>
          </a:xfrm>
        </p:grpSpPr>
        <p:sp>
          <p:nvSpPr>
            <p:cNvPr id="125" name="Rounded Rectangle 124"/>
            <p:cNvSpPr/>
            <p:nvPr/>
          </p:nvSpPr>
          <p:spPr>
            <a:xfrm>
              <a:off x="1050060" y="7229399"/>
              <a:ext cx="22135691" cy="6307943"/>
            </a:xfrm>
            <a:prstGeom prst="roundRect">
              <a:avLst>
                <a:gd name="adj" fmla="val 2239"/>
              </a:avLst>
            </a:prstGeom>
            <a:solidFill>
              <a:schemeClr val="accent6">
                <a:lumMod val="20000"/>
                <a:lumOff val="80000"/>
              </a:schemeClr>
            </a:solidFill>
            <a:ln w="19050">
              <a:solidFill>
                <a:schemeClr val="accent6">
                  <a:lumMod val="50000"/>
                </a:schemeClr>
              </a:solidFill>
            </a:ln>
            <a:effectLst>
              <a:innerShdw blurRad="114300">
                <a:prstClr val="black"/>
              </a:inn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88639"/>
              <a:endParaRPr lang="en-US" sz="1600">
                <a:solidFill>
                  <a:prstClr val="white"/>
                </a:solidFill>
                <a:latin typeface="Calibri"/>
              </a:endParaRPr>
            </a:p>
          </p:txBody>
        </p:sp>
        <p:grpSp>
          <p:nvGrpSpPr>
            <p:cNvPr id="151" name="Group 150"/>
            <p:cNvGrpSpPr/>
            <p:nvPr/>
          </p:nvGrpSpPr>
          <p:grpSpPr>
            <a:xfrm>
              <a:off x="1205494" y="6947472"/>
              <a:ext cx="3322466" cy="814387"/>
              <a:chOff x="1205494" y="6947472"/>
              <a:chExt cx="3322466" cy="814387"/>
            </a:xfrm>
          </p:grpSpPr>
          <p:sp>
            <p:nvSpPr>
              <p:cNvPr id="127" name="Freeform 20"/>
              <p:cNvSpPr>
                <a:spLocks/>
              </p:cNvSpPr>
              <p:nvPr/>
            </p:nvSpPr>
            <p:spPr bwMode="auto">
              <a:xfrm rot="16200000" flipV="1">
                <a:off x="2608156" y="5810396"/>
                <a:ext cx="782727" cy="3056880"/>
              </a:xfrm>
              <a:prstGeom prst="round1Rect">
                <a:avLst/>
              </a:prstGeom>
              <a:solidFill>
                <a:schemeClr val="bg1"/>
              </a:solidFill>
              <a:ln w="57150">
                <a:solidFill>
                  <a:schemeClr val="accent6">
                    <a:lumMod val="50000"/>
                  </a:schemeClr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45714" tIns="22857" rIns="45714" bIns="22857" numCol="1" anchor="t" anchorCtr="0" compatLnSpc="1">
                <a:prstTxWarp prst="textNoShape">
                  <a:avLst/>
                </a:prstTxWarp>
              </a:bodyPr>
              <a:lstStyle/>
              <a:p>
                <a:pPr defTabSz="1088639"/>
                <a:endParaRPr lang="en-US" sz="16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128" name="TextBox 127"/>
              <p:cNvSpPr txBox="1"/>
              <p:nvPr/>
            </p:nvSpPr>
            <p:spPr>
              <a:xfrm>
                <a:off x="2147887" y="7023100"/>
                <a:ext cx="2111899" cy="7387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1088639"/>
                <a:r>
                  <a:rPr lang="en-US" b="1">
                    <a:solidFill>
                      <a:srgbClr val="FF0000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Bài giải</a:t>
                </a:r>
                <a:endParaRPr lang="en-US" b="1" dirty="0">
                  <a:solidFill>
                    <a:srgbClr val="FF000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29" name="Round Diagonal Corner Rectangle 128"/>
              <p:cNvSpPr/>
              <p:nvPr/>
            </p:nvSpPr>
            <p:spPr>
              <a:xfrm flipV="1">
                <a:off x="1205494" y="6951957"/>
                <a:ext cx="774046" cy="775029"/>
              </a:xfrm>
              <a:prstGeom prst="round2DiagRect">
                <a:avLst/>
              </a:prstGeom>
              <a:solidFill>
                <a:schemeClr val="accent6">
                  <a:lumMod val="75000"/>
                </a:schemeClr>
              </a:solidFill>
              <a:ln w="57150">
                <a:solidFill>
                  <a:schemeClr val="accent6">
                    <a:lumMod val="50000"/>
                  </a:schemeClr>
                </a:solidFill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639"/>
                <a:endParaRPr lang="en-US" sz="160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8" name="Freeform 15"/>
              <p:cNvSpPr>
                <a:spLocks noEditPoints="1"/>
              </p:cNvSpPr>
              <p:nvPr/>
            </p:nvSpPr>
            <p:spPr bwMode="auto">
              <a:xfrm>
                <a:off x="1375232" y="7017843"/>
                <a:ext cx="501844" cy="640616"/>
              </a:xfrm>
              <a:custGeom>
                <a:avLst/>
                <a:gdLst>
                  <a:gd name="T0" fmla="*/ 135 w 145"/>
                  <a:gd name="T1" fmla="*/ 72 h 197"/>
                  <a:gd name="T2" fmla="*/ 72 w 145"/>
                  <a:gd name="T3" fmla="*/ 135 h 197"/>
                  <a:gd name="T4" fmla="*/ 9 w 145"/>
                  <a:gd name="T5" fmla="*/ 72 h 197"/>
                  <a:gd name="T6" fmla="*/ 72 w 145"/>
                  <a:gd name="T7" fmla="*/ 9 h 197"/>
                  <a:gd name="T8" fmla="*/ 115 w 145"/>
                  <a:gd name="T9" fmla="*/ 26 h 197"/>
                  <a:gd name="T10" fmla="*/ 60 w 145"/>
                  <a:gd name="T11" fmla="*/ 82 h 197"/>
                  <a:gd name="T12" fmla="*/ 30 w 145"/>
                  <a:gd name="T13" fmla="*/ 60 h 197"/>
                  <a:gd name="T14" fmla="*/ 20 w 145"/>
                  <a:gd name="T15" fmla="*/ 68 h 197"/>
                  <a:gd name="T16" fmla="*/ 61 w 145"/>
                  <a:gd name="T17" fmla="*/ 126 h 197"/>
                  <a:gd name="T18" fmla="*/ 123 w 145"/>
                  <a:gd name="T19" fmla="*/ 35 h 197"/>
                  <a:gd name="T20" fmla="*/ 135 w 145"/>
                  <a:gd name="T21" fmla="*/ 72 h 197"/>
                  <a:gd name="T22" fmla="*/ 145 w 145"/>
                  <a:gd name="T23" fmla="*/ 12 h 197"/>
                  <a:gd name="T24" fmla="*/ 135 w 145"/>
                  <a:gd name="T25" fmla="*/ 12 h 197"/>
                  <a:gd name="T26" fmla="*/ 123 w 145"/>
                  <a:gd name="T27" fmla="*/ 21 h 197"/>
                  <a:gd name="T28" fmla="*/ 72 w 145"/>
                  <a:gd name="T29" fmla="*/ 0 h 197"/>
                  <a:gd name="T30" fmla="*/ 0 w 145"/>
                  <a:gd name="T31" fmla="*/ 72 h 197"/>
                  <a:gd name="T32" fmla="*/ 30 w 145"/>
                  <a:gd name="T33" fmla="*/ 131 h 197"/>
                  <a:gd name="T34" fmla="*/ 7 w 145"/>
                  <a:gd name="T35" fmla="*/ 175 h 197"/>
                  <a:gd name="T36" fmla="*/ 13 w 145"/>
                  <a:gd name="T37" fmla="*/ 193 h 197"/>
                  <a:gd name="T38" fmla="*/ 32 w 145"/>
                  <a:gd name="T39" fmla="*/ 187 h 197"/>
                  <a:gd name="T40" fmla="*/ 51 w 145"/>
                  <a:gd name="T41" fmla="*/ 141 h 197"/>
                  <a:gd name="T42" fmla="*/ 51 w 145"/>
                  <a:gd name="T43" fmla="*/ 141 h 197"/>
                  <a:gd name="T44" fmla="*/ 72 w 145"/>
                  <a:gd name="T45" fmla="*/ 145 h 197"/>
                  <a:gd name="T46" fmla="*/ 145 w 145"/>
                  <a:gd name="T47" fmla="*/ 72 h 197"/>
                  <a:gd name="T48" fmla="*/ 129 w 145"/>
                  <a:gd name="T49" fmla="*/ 28 h 197"/>
                  <a:gd name="T50" fmla="*/ 145 w 145"/>
                  <a:gd name="T51" fmla="*/ 12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45" h="197">
                    <a:moveTo>
                      <a:pt x="135" y="72"/>
                    </a:moveTo>
                    <a:cubicBezTo>
                      <a:pt x="135" y="107"/>
                      <a:pt x="107" y="135"/>
                      <a:pt x="72" y="135"/>
                    </a:cubicBezTo>
                    <a:cubicBezTo>
                      <a:pt x="37" y="135"/>
                      <a:pt x="9" y="107"/>
                      <a:pt x="9" y="72"/>
                    </a:cubicBezTo>
                    <a:cubicBezTo>
                      <a:pt x="9" y="37"/>
                      <a:pt x="37" y="9"/>
                      <a:pt x="72" y="9"/>
                    </a:cubicBezTo>
                    <a:cubicBezTo>
                      <a:pt x="89" y="9"/>
                      <a:pt x="104" y="15"/>
                      <a:pt x="115" y="26"/>
                    </a:cubicBezTo>
                    <a:cubicBezTo>
                      <a:pt x="101" y="38"/>
                      <a:pt x="80" y="57"/>
                      <a:pt x="60" y="82"/>
                    </a:cubicBezTo>
                    <a:cubicBezTo>
                      <a:pt x="50" y="74"/>
                      <a:pt x="40" y="67"/>
                      <a:pt x="30" y="60"/>
                    </a:cubicBezTo>
                    <a:cubicBezTo>
                      <a:pt x="26" y="63"/>
                      <a:pt x="24" y="65"/>
                      <a:pt x="20" y="68"/>
                    </a:cubicBezTo>
                    <a:cubicBezTo>
                      <a:pt x="34" y="88"/>
                      <a:pt x="47" y="107"/>
                      <a:pt x="61" y="126"/>
                    </a:cubicBezTo>
                    <a:cubicBezTo>
                      <a:pt x="80" y="95"/>
                      <a:pt x="99" y="63"/>
                      <a:pt x="123" y="35"/>
                    </a:cubicBezTo>
                    <a:cubicBezTo>
                      <a:pt x="130" y="45"/>
                      <a:pt x="135" y="58"/>
                      <a:pt x="135" y="72"/>
                    </a:cubicBezTo>
                    <a:close/>
                    <a:moveTo>
                      <a:pt x="145" y="12"/>
                    </a:moveTo>
                    <a:cubicBezTo>
                      <a:pt x="141" y="12"/>
                      <a:pt x="138" y="12"/>
                      <a:pt x="135" y="12"/>
                    </a:cubicBezTo>
                    <a:cubicBezTo>
                      <a:pt x="135" y="12"/>
                      <a:pt x="130" y="15"/>
                      <a:pt x="123" y="21"/>
                    </a:cubicBezTo>
                    <a:cubicBezTo>
                      <a:pt x="110" y="8"/>
                      <a:pt x="92" y="0"/>
                      <a:pt x="72" y="0"/>
                    </a:cubicBezTo>
                    <a:cubicBezTo>
                      <a:pt x="32" y="0"/>
                      <a:pt x="0" y="32"/>
                      <a:pt x="0" y="72"/>
                    </a:cubicBezTo>
                    <a:cubicBezTo>
                      <a:pt x="0" y="97"/>
                      <a:pt x="11" y="118"/>
                      <a:pt x="30" y="131"/>
                    </a:cubicBezTo>
                    <a:cubicBezTo>
                      <a:pt x="7" y="175"/>
                      <a:pt x="7" y="175"/>
                      <a:pt x="7" y="175"/>
                    </a:cubicBezTo>
                    <a:cubicBezTo>
                      <a:pt x="3" y="182"/>
                      <a:pt x="6" y="190"/>
                      <a:pt x="13" y="193"/>
                    </a:cubicBezTo>
                    <a:cubicBezTo>
                      <a:pt x="20" y="197"/>
                      <a:pt x="28" y="194"/>
                      <a:pt x="32" y="187"/>
                    </a:cubicBezTo>
                    <a:cubicBezTo>
                      <a:pt x="51" y="141"/>
                      <a:pt x="51" y="141"/>
                      <a:pt x="51" y="141"/>
                    </a:cubicBezTo>
                    <a:cubicBezTo>
                      <a:pt x="51" y="141"/>
                      <a:pt x="51" y="141"/>
                      <a:pt x="51" y="141"/>
                    </a:cubicBezTo>
                    <a:cubicBezTo>
                      <a:pt x="58" y="143"/>
                      <a:pt x="65" y="145"/>
                      <a:pt x="72" y="145"/>
                    </a:cubicBezTo>
                    <a:cubicBezTo>
                      <a:pt x="112" y="145"/>
                      <a:pt x="145" y="112"/>
                      <a:pt x="145" y="72"/>
                    </a:cubicBezTo>
                    <a:cubicBezTo>
                      <a:pt x="145" y="55"/>
                      <a:pt x="138" y="40"/>
                      <a:pt x="129" y="28"/>
                    </a:cubicBezTo>
                    <a:cubicBezTo>
                      <a:pt x="134" y="22"/>
                      <a:pt x="139" y="17"/>
                      <a:pt x="145" y="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pPr defTabSz="1088639"/>
                <a:endParaRPr lang="en-US" sz="2150">
                  <a:solidFill>
                    <a:prstClr val="black"/>
                  </a:solidFill>
                  <a:latin typeface="Calibri"/>
                </a:endParaRPr>
              </a:p>
            </p:txBody>
          </p:sp>
        </p:grpSp>
      </p:grpSp>
      <p:grpSp>
        <p:nvGrpSpPr>
          <p:cNvPr id="148" name="Group 147"/>
          <p:cNvGrpSpPr/>
          <p:nvPr/>
        </p:nvGrpSpPr>
        <p:grpSpPr>
          <a:xfrm>
            <a:off x="524962" y="1345227"/>
            <a:ext cx="11091151" cy="2043778"/>
            <a:chOff x="992187" y="2564544"/>
            <a:chExt cx="22185190" cy="4088087"/>
          </a:xfrm>
        </p:grpSpPr>
        <p:sp>
          <p:nvSpPr>
            <p:cNvPr id="134" name="Rounded Rectangle 133"/>
            <p:cNvSpPr/>
            <p:nvPr/>
          </p:nvSpPr>
          <p:spPr bwMode="auto">
            <a:xfrm>
              <a:off x="1145221" y="2667000"/>
              <a:ext cx="22032156" cy="3985631"/>
            </a:xfrm>
            <a:prstGeom prst="roundRect">
              <a:avLst>
                <a:gd name="adj" fmla="val 5492"/>
              </a:avLst>
            </a:prstGeom>
            <a:solidFill>
              <a:schemeClr val="accent3">
                <a:lumMod val="40000"/>
                <a:lumOff val="60000"/>
              </a:schemeClr>
            </a:solidFill>
            <a:ln w="190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88530">
                <a:defRPr/>
              </a:pPr>
              <a:endParaRPr lang="en-US" sz="1600">
                <a:solidFill>
                  <a:prstClr val="white"/>
                </a:solidFill>
                <a:latin typeface="Calibri"/>
              </a:endParaRPr>
            </a:p>
          </p:txBody>
        </p:sp>
        <p:grpSp>
          <p:nvGrpSpPr>
            <p:cNvPr id="135" name="Group 134"/>
            <p:cNvGrpSpPr/>
            <p:nvPr/>
          </p:nvGrpSpPr>
          <p:grpSpPr>
            <a:xfrm>
              <a:off x="992187" y="2564544"/>
              <a:ext cx="3124200" cy="1023459"/>
              <a:chOff x="534987" y="1647866"/>
              <a:chExt cx="4197167" cy="1176337"/>
            </a:xfrm>
          </p:grpSpPr>
          <p:sp>
            <p:nvSpPr>
              <p:cNvPr id="136" name="Isosceles Triangle 44"/>
              <p:cNvSpPr/>
              <p:nvPr/>
            </p:nvSpPr>
            <p:spPr bwMode="auto">
              <a:xfrm rot="5400000" flipV="1">
                <a:off x="534195" y="2602747"/>
                <a:ext cx="227012" cy="215900"/>
              </a:xfrm>
              <a:custGeom>
                <a:avLst/>
                <a:gdLst>
                  <a:gd name="connsiteX0" fmla="*/ 0 w 293725"/>
                  <a:gd name="connsiteY0" fmla="*/ 164224 h 164224"/>
                  <a:gd name="connsiteX1" fmla="*/ 146863 w 293725"/>
                  <a:gd name="connsiteY1" fmla="*/ 0 h 164224"/>
                  <a:gd name="connsiteX2" fmla="*/ 293725 w 293725"/>
                  <a:gd name="connsiteY2" fmla="*/ 164224 h 164224"/>
                  <a:gd name="connsiteX3" fmla="*/ 0 w 293725"/>
                  <a:gd name="connsiteY3" fmla="*/ 164224 h 164224"/>
                  <a:gd name="connsiteX0" fmla="*/ 2363 w 296088"/>
                  <a:gd name="connsiteY0" fmla="*/ 164221 h 164221"/>
                  <a:gd name="connsiteX1" fmla="*/ 0 w 296088"/>
                  <a:gd name="connsiteY1" fmla="*/ 0 h 164221"/>
                  <a:gd name="connsiteX2" fmla="*/ 296088 w 296088"/>
                  <a:gd name="connsiteY2" fmla="*/ 164221 h 164221"/>
                  <a:gd name="connsiteX3" fmla="*/ 2363 w 296088"/>
                  <a:gd name="connsiteY3" fmla="*/ 164221 h 164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6088" h="164221">
                    <a:moveTo>
                      <a:pt x="2363" y="164221"/>
                    </a:moveTo>
                    <a:cubicBezTo>
                      <a:pt x="1575" y="109481"/>
                      <a:pt x="788" y="54740"/>
                      <a:pt x="0" y="0"/>
                    </a:cubicBezTo>
                    <a:lnTo>
                      <a:pt x="296088" y="164221"/>
                    </a:lnTo>
                    <a:lnTo>
                      <a:pt x="2363" y="164221"/>
                    </a:lnTo>
                    <a:close/>
                  </a:path>
                </a:pathLst>
              </a:custGeom>
              <a:solidFill>
                <a:srgbClr val="135F82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530"/>
                <a:endParaRPr lang="en-US" sz="160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137" name="Pentagon 136"/>
              <p:cNvSpPr/>
              <p:nvPr/>
            </p:nvSpPr>
            <p:spPr bwMode="auto">
              <a:xfrm>
                <a:off x="534987" y="1647866"/>
                <a:ext cx="4197167" cy="955674"/>
              </a:xfrm>
              <a:prstGeom prst="homePlate">
                <a:avLst>
                  <a:gd name="adj" fmla="val 12444"/>
                </a:avLst>
              </a:prstGeom>
              <a:solidFill>
                <a:srgbClr val="135F82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530"/>
                <a:endParaRPr lang="en-US" sz="1600">
                  <a:solidFill>
                    <a:prstClr val="white"/>
                  </a:solidFill>
                  <a:latin typeface="Calibri"/>
                </a:endParaRPr>
              </a:p>
            </p:txBody>
          </p:sp>
          <p:grpSp>
            <p:nvGrpSpPr>
              <p:cNvPr id="138" name="Group 11"/>
              <p:cNvGrpSpPr/>
              <p:nvPr/>
            </p:nvGrpSpPr>
            <p:grpSpPr bwMode="auto">
              <a:xfrm>
                <a:off x="683775" y="1836907"/>
                <a:ext cx="582199" cy="537956"/>
                <a:chOff x="7440266" y="3398551"/>
                <a:chExt cx="757238" cy="765175"/>
              </a:xfrm>
              <a:solidFill>
                <a:schemeClr val="bg1">
                  <a:lumMod val="95000"/>
                </a:schemeClr>
              </a:solidFill>
            </p:grpSpPr>
            <p:sp>
              <p:nvSpPr>
                <p:cNvPr id="141" name="Freeform 140"/>
                <p:cNvSpPr>
                  <a:spLocks noEditPoints="1"/>
                </p:cNvSpPr>
                <p:nvPr/>
              </p:nvSpPr>
              <p:spPr bwMode="auto">
                <a:xfrm>
                  <a:off x="7440266" y="3436652"/>
                  <a:ext cx="344488" cy="344489"/>
                </a:xfrm>
                <a:custGeom>
                  <a:avLst/>
                  <a:gdLst/>
                  <a:ahLst/>
                  <a:cxnLst>
                    <a:cxn ang="0">
                      <a:pos x="33" y="184"/>
                    </a:cxn>
                    <a:cxn ang="0">
                      <a:pos x="181" y="184"/>
                    </a:cxn>
                    <a:cxn ang="0">
                      <a:pos x="181" y="33"/>
                    </a:cxn>
                    <a:cxn ang="0">
                      <a:pos x="33" y="33"/>
                    </a:cxn>
                    <a:cxn ang="0">
                      <a:pos x="33" y="184"/>
                    </a:cxn>
                    <a:cxn ang="0">
                      <a:pos x="217" y="217"/>
                    </a:cxn>
                    <a:cxn ang="0">
                      <a:pos x="0" y="217"/>
                    </a:cxn>
                    <a:cxn ang="0">
                      <a:pos x="0" y="0"/>
                    </a:cxn>
                    <a:cxn ang="0">
                      <a:pos x="217" y="0"/>
                    </a:cxn>
                    <a:cxn ang="0">
                      <a:pos x="217" y="217"/>
                    </a:cxn>
                  </a:cxnLst>
                  <a:rect l="0" t="0" r="r" b="b"/>
                  <a:pathLst>
                    <a:path w="217" h="217">
                      <a:moveTo>
                        <a:pt x="33" y="184"/>
                      </a:moveTo>
                      <a:lnTo>
                        <a:pt x="181" y="184"/>
                      </a:lnTo>
                      <a:lnTo>
                        <a:pt x="181" y="33"/>
                      </a:lnTo>
                      <a:lnTo>
                        <a:pt x="33" y="33"/>
                      </a:lnTo>
                      <a:lnTo>
                        <a:pt x="33" y="184"/>
                      </a:lnTo>
                      <a:close/>
                      <a:moveTo>
                        <a:pt x="217" y="217"/>
                      </a:moveTo>
                      <a:lnTo>
                        <a:pt x="0" y="217"/>
                      </a:lnTo>
                      <a:lnTo>
                        <a:pt x="0" y="0"/>
                      </a:lnTo>
                      <a:lnTo>
                        <a:pt x="217" y="0"/>
                      </a:lnTo>
                      <a:lnTo>
                        <a:pt x="217" y="21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1088530">
                    <a:defRPr/>
                  </a:pPr>
                  <a:endParaRPr lang="en-US" sz="160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142" name="Freeform 141"/>
                <p:cNvSpPr>
                  <a:spLocks noEditPoints="1"/>
                </p:cNvSpPr>
                <p:nvPr/>
              </p:nvSpPr>
              <p:spPr bwMode="auto">
                <a:xfrm>
                  <a:off x="7440266" y="3814473"/>
                  <a:ext cx="344488" cy="349251"/>
                </a:xfrm>
                <a:custGeom>
                  <a:avLst/>
                  <a:gdLst/>
                  <a:ahLst/>
                  <a:cxnLst>
                    <a:cxn ang="0">
                      <a:pos x="33" y="185"/>
                    </a:cxn>
                    <a:cxn ang="0">
                      <a:pos x="181" y="185"/>
                    </a:cxn>
                    <a:cxn ang="0">
                      <a:pos x="181" y="36"/>
                    </a:cxn>
                    <a:cxn ang="0">
                      <a:pos x="33" y="36"/>
                    </a:cxn>
                    <a:cxn ang="0">
                      <a:pos x="33" y="185"/>
                    </a:cxn>
                    <a:cxn ang="0">
                      <a:pos x="217" y="220"/>
                    </a:cxn>
                    <a:cxn ang="0">
                      <a:pos x="0" y="220"/>
                    </a:cxn>
                    <a:cxn ang="0">
                      <a:pos x="0" y="0"/>
                    </a:cxn>
                    <a:cxn ang="0">
                      <a:pos x="217" y="0"/>
                    </a:cxn>
                    <a:cxn ang="0">
                      <a:pos x="217" y="220"/>
                    </a:cxn>
                  </a:cxnLst>
                  <a:rect l="0" t="0" r="r" b="b"/>
                  <a:pathLst>
                    <a:path w="217" h="220">
                      <a:moveTo>
                        <a:pt x="33" y="185"/>
                      </a:moveTo>
                      <a:lnTo>
                        <a:pt x="181" y="185"/>
                      </a:lnTo>
                      <a:lnTo>
                        <a:pt x="181" y="36"/>
                      </a:lnTo>
                      <a:lnTo>
                        <a:pt x="33" y="36"/>
                      </a:lnTo>
                      <a:lnTo>
                        <a:pt x="33" y="185"/>
                      </a:lnTo>
                      <a:close/>
                      <a:moveTo>
                        <a:pt x="217" y="220"/>
                      </a:moveTo>
                      <a:lnTo>
                        <a:pt x="0" y="220"/>
                      </a:lnTo>
                      <a:lnTo>
                        <a:pt x="0" y="0"/>
                      </a:lnTo>
                      <a:lnTo>
                        <a:pt x="217" y="0"/>
                      </a:lnTo>
                      <a:lnTo>
                        <a:pt x="217" y="22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1088530">
                    <a:defRPr/>
                  </a:pPr>
                  <a:endParaRPr lang="en-US" sz="160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143" name="Freeform 142"/>
                <p:cNvSpPr>
                  <a:spLocks/>
                </p:cNvSpPr>
                <p:nvPr/>
              </p:nvSpPr>
              <p:spPr bwMode="auto">
                <a:xfrm>
                  <a:off x="7506941" y="3398551"/>
                  <a:ext cx="341313" cy="288925"/>
                </a:xfrm>
                <a:custGeom>
                  <a:avLst/>
                  <a:gdLst/>
                  <a:ahLst/>
                  <a:cxnLst>
                    <a:cxn ang="0">
                      <a:pos x="76" y="182"/>
                    </a:cxn>
                    <a:cxn ang="0">
                      <a:pos x="0" y="114"/>
                    </a:cxn>
                    <a:cxn ang="0">
                      <a:pos x="24" y="88"/>
                    </a:cxn>
                    <a:cxn ang="0">
                      <a:pos x="73" y="132"/>
                    </a:cxn>
                    <a:cxn ang="0">
                      <a:pos x="187" y="0"/>
                    </a:cxn>
                    <a:cxn ang="0">
                      <a:pos x="215" y="24"/>
                    </a:cxn>
                    <a:cxn ang="0">
                      <a:pos x="76" y="182"/>
                    </a:cxn>
                  </a:cxnLst>
                  <a:rect l="0" t="0" r="r" b="b"/>
                  <a:pathLst>
                    <a:path w="215" h="182">
                      <a:moveTo>
                        <a:pt x="76" y="182"/>
                      </a:moveTo>
                      <a:lnTo>
                        <a:pt x="0" y="114"/>
                      </a:lnTo>
                      <a:lnTo>
                        <a:pt x="24" y="88"/>
                      </a:lnTo>
                      <a:lnTo>
                        <a:pt x="73" y="132"/>
                      </a:lnTo>
                      <a:lnTo>
                        <a:pt x="187" y="0"/>
                      </a:lnTo>
                      <a:lnTo>
                        <a:pt x="215" y="24"/>
                      </a:lnTo>
                      <a:lnTo>
                        <a:pt x="76" y="1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1088530">
                    <a:defRPr/>
                  </a:pPr>
                  <a:endParaRPr lang="en-US" sz="160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144" name="Rectangle 143"/>
                <p:cNvSpPr>
                  <a:spLocks noChangeArrowheads="1"/>
                </p:cNvSpPr>
                <p:nvPr/>
              </p:nvSpPr>
              <p:spPr bwMode="auto">
                <a:xfrm>
                  <a:off x="7840316" y="4100226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defTabSz="1088530">
                    <a:defRPr/>
                  </a:pPr>
                  <a:endParaRPr lang="en-US" sz="160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145" name="Rectangle 144"/>
                <p:cNvSpPr>
                  <a:spLocks noChangeArrowheads="1"/>
                </p:cNvSpPr>
                <p:nvPr/>
              </p:nvSpPr>
              <p:spPr bwMode="auto">
                <a:xfrm>
                  <a:off x="7840316" y="3717639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defTabSz="1088530">
                    <a:defRPr/>
                  </a:pPr>
                  <a:endParaRPr lang="en-US" sz="160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146" name="Rectangle 145"/>
                <p:cNvSpPr>
                  <a:spLocks noChangeArrowheads="1"/>
                </p:cNvSpPr>
                <p:nvPr/>
              </p:nvSpPr>
              <p:spPr bwMode="auto">
                <a:xfrm>
                  <a:off x="7840316" y="3973225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defTabSz="1088530">
                    <a:defRPr/>
                  </a:pPr>
                  <a:endParaRPr lang="en-US" sz="160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147" name="Rectangle 146"/>
                <p:cNvSpPr>
                  <a:spLocks noChangeArrowheads="1"/>
                </p:cNvSpPr>
                <p:nvPr/>
              </p:nvSpPr>
              <p:spPr bwMode="auto">
                <a:xfrm>
                  <a:off x="7840316" y="3590640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defTabSz="1088530">
                    <a:defRPr/>
                  </a:pPr>
                  <a:endParaRPr lang="en-US" sz="160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</p:grpSp>
          <p:sp>
            <p:nvSpPr>
              <p:cNvPr id="139" name="Chevron 138"/>
              <p:cNvSpPr/>
              <p:nvPr/>
            </p:nvSpPr>
            <p:spPr bwMode="auto">
              <a:xfrm>
                <a:off x="1330000" y="1771634"/>
                <a:ext cx="142625" cy="707897"/>
              </a:xfrm>
              <a:prstGeom prst="chevron">
                <a:avLst>
                  <a:gd name="adj" fmla="val 68110"/>
                </a:avLst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54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88530">
                  <a:defRPr/>
                </a:pPr>
                <a:endParaRPr lang="en-US" sz="16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140" name="TextBox 13"/>
              <p:cNvSpPr txBox="1">
                <a:spLocks noChangeArrowheads="1"/>
              </p:cNvSpPr>
              <p:nvPr/>
            </p:nvSpPr>
            <p:spPr bwMode="auto">
              <a:xfrm>
                <a:off x="1390817" y="1722509"/>
                <a:ext cx="3173466" cy="9198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defTabSz="21764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defTabSz="21764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defTabSz="21764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defTabSz="21764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defTabSz="1088639" eaLnBrk="1" hangingPunct="1"/>
                <a:r>
                  <a:rPr lang="en-US" sz="2000" b="1" dirty="0" err="1">
                    <a:solidFill>
                      <a:prstClr val="white"/>
                    </a:solidFill>
                    <a:latin typeface="Tahoma" pitchFamily="34" charset="0"/>
                    <a:cs typeface="Tahoma" pitchFamily="34" charset="0"/>
                  </a:rPr>
                  <a:t>Câu</a:t>
                </a:r>
                <a:r>
                  <a:rPr lang="en-US" sz="2000" b="1" dirty="0">
                    <a:solidFill>
                      <a:prstClr val="white"/>
                    </a:solidFill>
                    <a:latin typeface="Tahoma" pitchFamily="34" charset="0"/>
                    <a:cs typeface="Tahoma" pitchFamily="34" charset="0"/>
                  </a:rPr>
                  <a:t> </a:t>
                </a:r>
                <a:r>
                  <a:rPr lang="vi-VN" sz="2000" b="1" dirty="0">
                    <a:solidFill>
                      <a:prstClr val="white"/>
                    </a:solidFill>
                    <a:latin typeface="Tahoma" pitchFamily="34" charset="0"/>
                    <a:cs typeface="Tahoma" pitchFamily="34" charset="0"/>
                  </a:rPr>
                  <a:t>1</a:t>
                </a:r>
                <a:endParaRPr lang="en-US" sz="2000" b="1" dirty="0">
                  <a:solidFill>
                    <a:prstClr val="white"/>
                  </a:solidFill>
                  <a:latin typeface="Tahoma" pitchFamily="34" charset="0"/>
                  <a:cs typeface="Tahoma" pitchFamily="34" charset="0"/>
                </a:endParaRPr>
              </a:p>
            </p:txBody>
          </p: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56" name="Rectangle 55"/>
              <p:cNvSpPr/>
              <p:nvPr/>
            </p:nvSpPr>
            <p:spPr>
              <a:xfrm>
                <a:off x="2465904" y="5217318"/>
                <a:ext cx="5510182" cy="5627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1088639"/>
                <a:r>
                  <a:rPr lang="en-GB" sz="2000" dirty="0">
                    <a:solidFill>
                      <a:prstClr val="black"/>
                    </a:solidFill>
                    <a:latin typeface="Calibri"/>
                  </a:rPr>
                  <a:t>AB= 2d(A, (P))</a:t>
                </a:r>
                <a14:m>
                  <m:oMath xmlns:m="http://schemas.openxmlformats.org/officeDocument/2006/math">
                    <m:r>
                      <a:rPr lang="en-GB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2</m:t>
                    </m:r>
                    <m:f>
                      <m:fPr>
                        <m:ctrlPr>
                          <a:rPr lang="vi-VN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d>
                          <m:dPr>
                            <m:begChr m:val="|"/>
                            <m:endChr m:val="|"/>
                            <m:ctrlPr>
                              <a:rPr lang="vi-VN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2.2+2.3−1+5</m:t>
                            </m:r>
                          </m:e>
                        </m:d>
                      </m:num>
                      <m:den>
                        <m:rad>
                          <m:radPr>
                            <m:degHide m:val="on"/>
                            <m:ctrlPr>
                              <a:rPr lang="en-GB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en-GB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  <m:sup>
                                <m:r>
                                  <a:rPr lang="en-US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+</m:t>
                            </m:r>
                            <m:sSup>
                              <m:sSupPr>
                                <m:ctrlPr>
                                  <a:rPr lang="en-US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  <m:sup>
                                <m:r>
                                  <a:rPr lang="en-US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+</m:t>
                            </m:r>
                            <m:sSup>
                              <m:sSupPr>
                                <m:ctrlPr>
                                  <a:rPr lang="en-US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sup>
                                <m:r>
                                  <a:rPr lang="en-US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e>
                        </m:rad>
                      </m:den>
                    </m:f>
                    <m:r>
                      <a:rPr lang="en-GB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vi-VN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28</m:t>
                        </m:r>
                      </m:num>
                      <m:den>
                        <m:r>
                          <a:rPr lang="en-US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endParaRPr lang="vi-VN" sz="2000" dirty="0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56" name="Rectangle 5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65904" y="5217318"/>
                <a:ext cx="5510182" cy="562783"/>
              </a:xfrm>
              <a:prstGeom prst="rect">
                <a:avLst/>
              </a:prstGeom>
              <a:blipFill>
                <a:blip r:embed="rId3"/>
                <a:stretch>
                  <a:fillRect l="-1218" b="-543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8" name="Group 47"/>
          <p:cNvGrpSpPr/>
          <p:nvPr/>
        </p:nvGrpSpPr>
        <p:grpSpPr>
          <a:xfrm>
            <a:off x="369487" y="757932"/>
            <a:ext cx="4843499" cy="556782"/>
            <a:chOff x="739068" y="1515168"/>
            <a:chExt cx="9688259" cy="1113708"/>
          </a:xfrm>
        </p:grpSpPr>
        <p:sp>
          <p:nvSpPr>
            <p:cNvPr id="46" name="Freeform 71"/>
            <p:cNvSpPr>
              <a:spLocks/>
            </p:cNvSpPr>
            <p:nvPr/>
          </p:nvSpPr>
          <p:spPr bwMode="auto">
            <a:xfrm flipH="1">
              <a:off x="3250419" y="2066147"/>
              <a:ext cx="6961968" cy="417465"/>
            </a:xfrm>
            <a:custGeom>
              <a:avLst/>
              <a:gdLst>
                <a:gd name="T0" fmla="*/ 1849 w 1857"/>
                <a:gd name="T1" fmla="*/ 72 h 111"/>
                <a:gd name="T2" fmla="*/ 376 w 1857"/>
                <a:gd name="T3" fmla="*/ 72 h 111"/>
                <a:gd name="T4" fmla="*/ 360 w 1857"/>
                <a:gd name="T5" fmla="*/ 52 h 111"/>
                <a:gd name="T6" fmla="*/ 374 w 1857"/>
                <a:gd name="T7" fmla="*/ 20 h 111"/>
                <a:gd name="T8" fmla="*/ 366 w 1857"/>
                <a:gd name="T9" fmla="*/ 0 h 111"/>
                <a:gd name="T10" fmla="*/ 85 w 1857"/>
                <a:gd name="T11" fmla="*/ 0 h 111"/>
                <a:gd name="T12" fmla="*/ 53 w 1857"/>
                <a:gd name="T13" fmla="*/ 20 h 111"/>
                <a:gd name="T14" fmla="*/ 6 w 1857"/>
                <a:gd name="T15" fmla="*/ 91 h 111"/>
                <a:gd name="T16" fmla="*/ 15 w 1857"/>
                <a:gd name="T17" fmla="*/ 111 h 111"/>
                <a:gd name="T18" fmla="*/ 199 w 1857"/>
                <a:gd name="T19" fmla="*/ 111 h 111"/>
                <a:gd name="T20" fmla="*/ 296 w 1857"/>
                <a:gd name="T21" fmla="*/ 111 h 111"/>
                <a:gd name="T22" fmla="*/ 1849 w 1857"/>
                <a:gd name="T23" fmla="*/ 111 h 111"/>
                <a:gd name="T24" fmla="*/ 1857 w 1857"/>
                <a:gd name="T25" fmla="*/ 103 h 111"/>
                <a:gd name="T26" fmla="*/ 1857 w 1857"/>
                <a:gd name="T27" fmla="*/ 81 h 111"/>
                <a:gd name="T28" fmla="*/ 1849 w 1857"/>
                <a:gd name="T29" fmla="*/ 72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57" h="111">
                  <a:moveTo>
                    <a:pt x="1849" y="72"/>
                  </a:moveTo>
                  <a:cubicBezTo>
                    <a:pt x="1849" y="72"/>
                    <a:pt x="423" y="72"/>
                    <a:pt x="376" y="72"/>
                  </a:cubicBezTo>
                  <a:cubicBezTo>
                    <a:pt x="350" y="72"/>
                    <a:pt x="355" y="63"/>
                    <a:pt x="360" y="52"/>
                  </a:cubicBezTo>
                  <a:cubicBezTo>
                    <a:pt x="365" y="40"/>
                    <a:pt x="374" y="20"/>
                    <a:pt x="374" y="20"/>
                  </a:cubicBezTo>
                  <a:cubicBezTo>
                    <a:pt x="381" y="9"/>
                    <a:pt x="377" y="0"/>
                    <a:pt x="366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74" y="0"/>
                    <a:pt x="59" y="9"/>
                    <a:pt x="53" y="20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0" y="102"/>
                    <a:pt x="4" y="111"/>
                    <a:pt x="15" y="111"/>
                  </a:cubicBezTo>
                  <a:cubicBezTo>
                    <a:pt x="199" y="111"/>
                    <a:pt x="199" y="111"/>
                    <a:pt x="199" y="111"/>
                  </a:cubicBezTo>
                  <a:cubicBezTo>
                    <a:pt x="296" y="111"/>
                    <a:pt x="296" y="111"/>
                    <a:pt x="296" y="111"/>
                  </a:cubicBezTo>
                  <a:cubicBezTo>
                    <a:pt x="1849" y="111"/>
                    <a:pt x="1849" y="111"/>
                    <a:pt x="1849" y="111"/>
                  </a:cubicBezTo>
                  <a:cubicBezTo>
                    <a:pt x="1853" y="111"/>
                    <a:pt x="1857" y="107"/>
                    <a:pt x="1857" y="103"/>
                  </a:cubicBezTo>
                  <a:cubicBezTo>
                    <a:pt x="1857" y="81"/>
                    <a:pt x="1857" y="81"/>
                    <a:pt x="1857" y="81"/>
                  </a:cubicBezTo>
                  <a:cubicBezTo>
                    <a:pt x="1857" y="76"/>
                    <a:pt x="1853" y="72"/>
                    <a:pt x="1849" y="72"/>
                  </a:cubicBezTo>
                  <a:close/>
                </a:path>
              </a:pathLst>
            </a:custGeom>
            <a:solidFill>
              <a:srgbClr val="B9E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9" tIns="22855" rIns="45709" bIns="22855" numCol="1" anchor="t" anchorCtr="0" compatLnSpc="1">
              <a:prstTxWarp prst="textNoShape">
                <a:avLst/>
              </a:prstTxWarp>
            </a:bodyPr>
            <a:lstStyle/>
            <a:p>
              <a:pPr defTabSz="1088639"/>
              <a:endParaRPr lang="en-US" sz="2150">
                <a:solidFill>
                  <a:prstClr val="black"/>
                </a:solidFill>
                <a:latin typeface="Calibri"/>
              </a:endParaRPr>
            </a:p>
          </p:txBody>
        </p:sp>
        <p:grpSp>
          <p:nvGrpSpPr>
            <p:cNvPr id="31" name="Group 30"/>
            <p:cNvGrpSpPr/>
            <p:nvPr/>
          </p:nvGrpSpPr>
          <p:grpSpPr>
            <a:xfrm>
              <a:off x="739068" y="1515168"/>
              <a:ext cx="8177919" cy="1052773"/>
              <a:chOff x="739068" y="1515168"/>
              <a:chExt cx="8177919" cy="1052773"/>
            </a:xfrm>
          </p:grpSpPr>
          <p:sp>
            <p:nvSpPr>
              <p:cNvPr id="32" name="Freeform 71"/>
              <p:cNvSpPr>
                <a:spLocks/>
              </p:cNvSpPr>
              <p:nvPr/>
            </p:nvSpPr>
            <p:spPr bwMode="auto">
              <a:xfrm>
                <a:off x="739068" y="2058030"/>
                <a:ext cx="6961968" cy="417465"/>
              </a:xfrm>
              <a:custGeom>
                <a:avLst/>
                <a:gdLst>
                  <a:gd name="T0" fmla="*/ 1849 w 1857"/>
                  <a:gd name="T1" fmla="*/ 72 h 111"/>
                  <a:gd name="T2" fmla="*/ 376 w 1857"/>
                  <a:gd name="T3" fmla="*/ 72 h 111"/>
                  <a:gd name="T4" fmla="*/ 360 w 1857"/>
                  <a:gd name="T5" fmla="*/ 52 h 111"/>
                  <a:gd name="T6" fmla="*/ 374 w 1857"/>
                  <a:gd name="T7" fmla="*/ 20 h 111"/>
                  <a:gd name="T8" fmla="*/ 366 w 1857"/>
                  <a:gd name="T9" fmla="*/ 0 h 111"/>
                  <a:gd name="T10" fmla="*/ 85 w 1857"/>
                  <a:gd name="T11" fmla="*/ 0 h 111"/>
                  <a:gd name="T12" fmla="*/ 53 w 1857"/>
                  <a:gd name="T13" fmla="*/ 20 h 111"/>
                  <a:gd name="T14" fmla="*/ 6 w 1857"/>
                  <a:gd name="T15" fmla="*/ 91 h 111"/>
                  <a:gd name="T16" fmla="*/ 15 w 1857"/>
                  <a:gd name="T17" fmla="*/ 111 h 111"/>
                  <a:gd name="T18" fmla="*/ 199 w 1857"/>
                  <a:gd name="T19" fmla="*/ 111 h 111"/>
                  <a:gd name="T20" fmla="*/ 296 w 1857"/>
                  <a:gd name="T21" fmla="*/ 111 h 111"/>
                  <a:gd name="T22" fmla="*/ 1849 w 1857"/>
                  <a:gd name="T23" fmla="*/ 111 h 111"/>
                  <a:gd name="T24" fmla="*/ 1857 w 1857"/>
                  <a:gd name="T25" fmla="*/ 103 h 111"/>
                  <a:gd name="T26" fmla="*/ 1857 w 1857"/>
                  <a:gd name="T27" fmla="*/ 81 h 111"/>
                  <a:gd name="T28" fmla="*/ 1849 w 1857"/>
                  <a:gd name="T29" fmla="*/ 72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57" h="111">
                    <a:moveTo>
                      <a:pt x="1849" y="72"/>
                    </a:moveTo>
                    <a:cubicBezTo>
                      <a:pt x="1849" y="72"/>
                      <a:pt x="423" y="72"/>
                      <a:pt x="376" y="72"/>
                    </a:cubicBezTo>
                    <a:cubicBezTo>
                      <a:pt x="350" y="72"/>
                      <a:pt x="355" y="63"/>
                      <a:pt x="360" y="52"/>
                    </a:cubicBezTo>
                    <a:cubicBezTo>
                      <a:pt x="365" y="40"/>
                      <a:pt x="374" y="20"/>
                      <a:pt x="374" y="20"/>
                    </a:cubicBezTo>
                    <a:cubicBezTo>
                      <a:pt x="381" y="9"/>
                      <a:pt x="377" y="0"/>
                      <a:pt x="366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74" y="0"/>
                      <a:pt x="59" y="9"/>
                      <a:pt x="53" y="20"/>
                    </a:cubicBezTo>
                    <a:cubicBezTo>
                      <a:pt x="6" y="91"/>
                      <a:pt x="6" y="91"/>
                      <a:pt x="6" y="91"/>
                    </a:cubicBezTo>
                    <a:cubicBezTo>
                      <a:pt x="0" y="102"/>
                      <a:pt x="4" y="111"/>
                      <a:pt x="15" y="111"/>
                    </a:cubicBezTo>
                    <a:cubicBezTo>
                      <a:pt x="199" y="111"/>
                      <a:pt x="199" y="111"/>
                      <a:pt x="199" y="111"/>
                    </a:cubicBezTo>
                    <a:cubicBezTo>
                      <a:pt x="296" y="111"/>
                      <a:pt x="296" y="111"/>
                      <a:pt x="296" y="111"/>
                    </a:cubicBezTo>
                    <a:cubicBezTo>
                      <a:pt x="1849" y="111"/>
                      <a:pt x="1849" y="111"/>
                      <a:pt x="1849" y="111"/>
                    </a:cubicBezTo>
                    <a:cubicBezTo>
                      <a:pt x="1853" y="111"/>
                      <a:pt x="1857" y="107"/>
                      <a:pt x="1857" y="103"/>
                    </a:cubicBezTo>
                    <a:cubicBezTo>
                      <a:pt x="1857" y="81"/>
                      <a:pt x="1857" y="81"/>
                      <a:pt x="1857" y="81"/>
                    </a:cubicBezTo>
                    <a:cubicBezTo>
                      <a:pt x="1857" y="76"/>
                      <a:pt x="1853" y="72"/>
                      <a:pt x="1849" y="72"/>
                    </a:cubicBezTo>
                    <a:close/>
                  </a:path>
                </a:pathLst>
              </a:custGeom>
              <a:solidFill>
                <a:srgbClr val="B9EA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pPr defTabSz="1088639"/>
                <a:endParaRPr lang="en-US" sz="215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33" name="Oval 72"/>
              <p:cNvSpPr>
                <a:spLocks noChangeArrowheads="1"/>
              </p:cNvSpPr>
              <p:nvPr/>
            </p:nvSpPr>
            <p:spPr bwMode="auto">
              <a:xfrm>
                <a:off x="1372407" y="1515168"/>
                <a:ext cx="285717" cy="280956"/>
              </a:xfrm>
              <a:prstGeom prst="ellipse">
                <a:avLst/>
              </a:pr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pPr defTabSz="1088639"/>
                <a:endParaRPr lang="en-US" sz="215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34" name="Freeform 73"/>
              <p:cNvSpPr>
                <a:spLocks/>
              </p:cNvSpPr>
              <p:nvPr/>
            </p:nvSpPr>
            <p:spPr bwMode="auto">
              <a:xfrm>
                <a:off x="1300977" y="1773901"/>
                <a:ext cx="209526" cy="190478"/>
              </a:xfrm>
              <a:custGeom>
                <a:avLst/>
                <a:gdLst>
                  <a:gd name="T0" fmla="*/ 0 w 56"/>
                  <a:gd name="T1" fmla="*/ 18 h 51"/>
                  <a:gd name="T2" fmla="*/ 45 w 56"/>
                  <a:gd name="T3" fmla="*/ 10 h 51"/>
                  <a:gd name="T4" fmla="*/ 56 w 56"/>
                  <a:gd name="T5" fmla="*/ 12 h 51"/>
                  <a:gd name="T6" fmla="*/ 56 w 56"/>
                  <a:gd name="T7" fmla="*/ 51 h 51"/>
                  <a:gd name="T8" fmla="*/ 0 w 56"/>
                  <a:gd name="T9" fmla="*/ 1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1">
                    <a:moveTo>
                      <a:pt x="0" y="18"/>
                    </a:moveTo>
                    <a:cubicBezTo>
                      <a:pt x="0" y="18"/>
                      <a:pt x="17" y="0"/>
                      <a:pt x="45" y="10"/>
                    </a:cubicBezTo>
                    <a:cubicBezTo>
                      <a:pt x="51" y="12"/>
                      <a:pt x="52" y="12"/>
                      <a:pt x="56" y="12"/>
                    </a:cubicBezTo>
                    <a:cubicBezTo>
                      <a:pt x="55" y="30"/>
                      <a:pt x="56" y="51"/>
                      <a:pt x="56" y="51"/>
                    </a:cubicBezTo>
                    <a:cubicBezTo>
                      <a:pt x="56" y="51"/>
                      <a:pt x="30" y="24"/>
                      <a:pt x="0" y="18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pPr defTabSz="1088639"/>
                <a:endParaRPr lang="en-US" sz="215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35" name="Freeform 74"/>
              <p:cNvSpPr>
                <a:spLocks/>
              </p:cNvSpPr>
              <p:nvPr/>
            </p:nvSpPr>
            <p:spPr bwMode="auto">
              <a:xfrm>
                <a:off x="1300977" y="1773901"/>
                <a:ext cx="209526" cy="190478"/>
              </a:xfrm>
              <a:custGeom>
                <a:avLst/>
                <a:gdLst>
                  <a:gd name="T0" fmla="*/ 0 w 56"/>
                  <a:gd name="T1" fmla="*/ 18 h 51"/>
                  <a:gd name="T2" fmla="*/ 39 w 56"/>
                  <a:gd name="T3" fmla="*/ 8 h 51"/>
                  <a:gd name="T4" fmla="*/ 56 w 56"/>
                  <a:gd name="T5" fmla="*/ 11 h 51"/>
                  <a:gd name="T6" fmla="*/ 56 w 56"/>
                  <a:gd name="T7" fmla="*/ 51 h 51"/>
                  <a:gd name="T8" fmla="*/ 0 w 56"/>
                  <a:gd name="T9" fmla="*/ 1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1">
                    <a:moveTo>
                      <a:pt x="0" y="18"/>
                    </a:moveTo>
                    <a:cubicBezTo>
                      <a:pt x="0" y="18"/>
                      <a:pt x="10" y="0"/>
                      <a:pt x="39" y="8"/>
                    </a:cubicBezTo>
                    <a:cubicBezTo>
                      <a:pt x="48" y="11"/>
                      <a:pt x="52" y="11"/>
                      <a:pt x="56" y="11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56" y="51"/>
                      <a:pt x="30" y="24"/>
                      <a:pt x="0" y="18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pPr defTabSz="1088639"/>
                <a:endParaRPr lang="en-US" sz="215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36" name="Freeform 75"/>
              <p:cNvSpPr>
                <a:spLocks/>
              </p:cNvSpPr>
              <p:nvPr/>
            </p:nvSpPr>
            <p:spPr bwMode="auto">
              <a:xfrm>
                <a:off x="1300977" y="1773901"/>
                <a:ext cx="209526" cy="190478"/>
              </a:xfrm>
              <a:custGeom>
                <a:avLst/>
                <a:gdLst>
                  <a:gd name="T0" fmla="*/ 0 w 56"/>
                  <a:gd name="T1" fmla="*/ 18 h 51"/>
                  <a:gd name="T2" fmla="*/ 39 w 56"/>
                  <a:gd name="T3" fmla="*/ 8 h 51"/>
                  <a:gd name="T4" fmla="*/ 56 w 56"/>
                  <a:gd name="T5" fmla="*/ 11 h 51"/>
                  <a:gd name="T6" fmla="*/ 56 w 56"/>
                  <a:gd name="T7" fmla="*/ 51 h 51"/>
                  <a:gd name="T8" fmla="*/ 0 w 56"/>
                  <a:gd name="T9" fmla="*/ 1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1">
                    <a:moveTo>
                      <a:pt x="0" y="18"/>
                    </a:moveTo>
                    <a:cubicBezTo>
                      <a:pt x="0" y="18"/>
                      <a:pt x="10" y="0"/>
                      <a:pt x="39" y="8"/>
                    </a:cubicBezTo>
                    <a:cubicBezTo>
                      <a:pt x="48" y="11"/>
                      <a:pt x="52" y="11"/>
                      <a:pt x="56" y="11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56" y="51"/>
                      <a:pt x="30" y="24"/>
                      <a:pt x="0" y="18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pPr defTabSz="1088639"/>
                <a:endParaRPr lang="en-US" sz="215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37" name="Freeform 76"/>
              <p:cNvSpPr>
                <a:spLocks/>
              </p:cNvSpPr>
              <p:nvPr/>
            </p:nvSpPr>
            <p:spPr bwMode="auto">
              <a:xfrm>
                <a:off x="1300977" y="1773901"/>
                <a:ext cx="415877" cy="190478"/>
              </a:xfrm>
              <a:custGeom>
                <a:avLst/>
                <a:gdLst>
                  <a:gd name="T0" fmla="*/ 72 w 111"/>
                  <a:gd name="T1" fmla="*/ 8 h 51"/>
                  <a:gd name="T2" fmla="*/ 56 w 111"/>
                  <a:gd name="T3" fmla="*/ 11 h 51"/>
                  <a:gd name="T4" fmla="*/ 39 w 111"/>
                  <a:gd name="T5" fmla="*/ 8 h 51"/>
                  <a:gd name="T6" fmla="*/ 0 w 111"/>
                  <a:gd name="T7" fmla="*/ 18 h 51"/>
                  <a:gd name="T8" fmla="*/ 56 w 111"/>
                  <a:gd name="T9" fmla="*/ 51 h 51"/>
                  <a:gd name="T10" fmla="*/ 111 w 111"/>
                  <a:gd name="T11" fmla="*/ 18 h 51"/>
                  <a:gd name="T12" fmla="*/ 72 w 111"/>
                  <a:gd name="T13" fmla="*/ 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1" h="51">
                    <a:moveTo>
                      <a:pt x="72" y="8"/>
                    </a:moveTo>
                    <a:cubicBezTo>
                      <a:pt x="63" y="11"/>
                      <a:pt x="59" y="11"/>
                      <a:pt x="56" y="11"/>
                    </a:cubicBezTo>
                    <a:cubicBezTo>
                      <a:pt x="52" y="11"/>
                      <a:pt x="48" y="11"/>
                      <a:pt x="39" y="8"/>
                    </a:cubicBezTo>
                    <a:cubicBezTo>
                      <a:pt x="10" y="0"/>
                      <a:pt x="0" y="18"/>
                      <a:pt x="0" y="18"/>
                    </a:cubicBezTo>
                    <a:cubicBezTo>
                      <a:pt x="30" y="24"/>
                      <a:pt x="56" y="51"/>
                      <a:pt x="56" y="51"/>
                    </a:cubicBezTo>
                    <a:cubicBezTo>
                      <a:pt x="56" y="51"/>
                      <a:pt x="82" y="24"/>
                      <a:pt x="111" y="18"/>
                    </a:cubicBezTo>
                    <a:cubicBezTo>
                      <a:pt x="111" y="18"/>
                      <a:pt x="101" y="0"/>
                      <a:pt x="72" y="8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pPr defTabSz="1088639"/>
                <a:endParaRPr lang="en-US" sz="215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38" name="Freeform 77"/>
              <p:cNvSpPr>
                <a:spLocks/>
              </p:cNvSpPr>
              <p:nvPr/>
            </p:nvSpPr>
            <p:spPr bwMode="auto">
              <a:xfrm>
                <a:off x="1226374" y="1853267"/>
                <a:ext cx="566671" cy="176193"/>
              </a:xfrm>
              <a:custGeom>
                <a:avLst/>
                <a:gdLst>
                  <a:gd name="T0" fmla="*/ 142 w 151"/>
                  <a:gd name="T1" fmla="*/ 1 h 47"/>
                  <a:gd name="T2" fmla="*/ 76 w 151"/>
                  <a:gd name="T3" fmla="*/ 40 h 47"/>
                  <a:gd name="T4" fmla="*/ 10 w 151"/>
                  <a:gd name="T5" fmla="*/ 1 h 47"/>
                  <a:gd name="T6" fmla="*/ 0 w 151"/>
                  <a:gd name="T7" fmla="*/ 7 h 47"/>
                  <a:gd name="T8" fmla="*/ 72 w 151"/>
                  <a:gd name="T9" fmla="*/ 47 h 47"/>
                  <a:gd name="T10" fmla="*/ 76 w 151"/>
                  <a:gd name="T11" fmla="*/ 47 h 47"/>
                  <a:gd name="T12" fmla="*/ 79 w 151"/>
                  <a:gd name="T13" fmla="*/ 47 h 47"/>
                  <a:gd name="T14" fmla="*/ 151 w 151"/>
                  <a:gd name="T15" fmla="*/ 7 h 47"/>
                  <a:gd name="T16" fmla="*/ 142 w 151"/>
                  <a:gd name="T17" fmla="*/ 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47">
                    <a:moveTo>
                      <a:pt x="142" y="1"/>
                    </a:moveTo>
                    <a:cubicBezTo>
                      <a:pt x="116" y="7"/>
                      <a:pt x="76" y="40"/>
                      <a:pt x="76" y="40"/>
                    </a:cubicBezTo>
                    <a:cubicBezTo>
                      <a:pt x="76" y="40"/>
                      <a:pt x="36" y="7"/>
                      <a:pt x="10" y="1"/>
                    </a:cubicBezTo>
                    <a:cubicBezTo>
                      <a:pt x="3" y="0"/>
                      <a:pt x="0" y="6"/>
                      <a:pt x="0" y="7"/>
                    </a:cubicBezTo>
                    <a:cubicBezTo>
                      <a:pt x="8" y="11"/>
                      <a:pt x="18" y="4"/>
                      <a:pt x="72" y="47"/>
                    </a:cubicBezTo>
                    <a:cubicBezTo>
                      <a:pt x="73" y="47"/>
                      <a:pt x="76" y="47"/>
                      <a:pt x="76" y="47"/>
                    </a:cubicBezTo>
                    <a:cubicBezTo>
                      <a:pt x="76" y="47"/>
                      <a:pt x="77" y="47"/>
                      <a:pt x="79" y="47"/>
                    </a:cubicBezTo>
                    <a:cubicBezTo>
                      <a:pt x="132" y="4"/>
                      <a:pt x="143" y="11"/>
                      <a:pt x="151" y="7"/>
                    </a:cubicBezTo>
                    <a:cubicBezTo>
                      <a:pt x="151" y="6"/>
                      <a:pt x="148" y="0"/>
                      <a:pt x="142" y="1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pPr defTabSz="1088639"/>
                <a:endParaRPr lang="en-US" sz="215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39" name="Freeform 78"/>
              <p:cNvSpPr>
                <a:spLocks/>
              </p:cNvSpPr>
              <p:nvPr/>
            </p:nvSpPr>
            <p:spPr bwMode="auto">
              <a:xfrm>
                <a:off x="1515265" y="1908822"/>
                <a:ext cx="306352" cy="473020"/>
              </a:xfrm>
              <a:custGeom>
                <a:avLst/>
                <a:gdLst>
                  <a:gd name="T0" fmla="*/ 0 w 82"/>
                  <a:gd name="T1" fmla="*/ 40 h 126"/>
                  <a:gd name="T2" fmla="*/ 8 w 82"/>
                  <a:gd name="T3" fmla="*/ 40 h 126"/>
                  <a:gd name="T4" fmla="*/ 68 w 82"/>
                  <a:gd name="T5" fmla="*/ 0 h 126"/>
                  <a:gd name="T6" fmla="*/ 82 w 82"/>
                  <a:gd name="T7" fmla="*/ 0 h 126"/>
                  <a:gd name="T8" fmla="*/ 75 w 82"/>
                  <a:gd name="T9" fmla="*/ 89 h 126"/>
                  <a:gd name="T10" fmla="*/ 8 w 82"/>
                  <a:gd name="T11" fmla="*/ 126 h 126"/>
                  <a:gd name="T12" fmla="*/ 0 w 82"/>
                  <a:gd name="T13" fmla="*/ 126 h 126"/>
                  <a:gd name="T14" fmla="*/ 0 w 82"/>
                  <a:gd name="T15" fmla="*/ 40 h 126"/>
                  <a:gd name="T16" fmla="*/ 0 w 82"/>
                  <a:gd name="T17" fmla="*/ 4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2" h="126">
                    <a:moveTo>
                      <a:pt x="0" y="40"/>
                    </a:moveTo>
                    <a:cubicBezTo>
                      <a:pt x="8" y="40"/>
                      <a:pt x="8" y="40"/>
                      <a:pt x="8" y="40"/>
                    </a:cubicBezTo>
                    <a:cubicBezTo>
                      <a:pt x="8" y="40"/>
                      <a:pt x="37" y="9"/>
                      <a:pt x="68" y="0"/>
                    </a:cubicBezTo>
                    <a:cubicBezTo>
                      <a:pt x="71" y="0"/>
                      <a:pt x="82" y="0"/>
                      <a:pt x="82" y="0"/>
                    </a:cubicBezTo>
                    <a:cubicBezTo>
                      <a:pt x="82" y="0"/>
                      <a:pt x="75" y="71"/>
                      <a:pt x="75" y="89"/>
                    </a:cubicBezTo>
                    <a:cubicBezTo>
                      <a:pt x="68" y="89"/>
                      <a:pt x="40" y="90"/>
                      <a:pt x="8" y="126"/>
                    </a:cubicBezTo>
                    <a:cubicBezTo>
                      <a:pt x="0" y="126"/>
                      <a:pt x="0" y="126"/>
                      <a:pt x="0" y="126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0"/>
                      <a:pt x="0" y="40"/>
                      <a:pt x="0" y="40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pPr defTabSz="1088639"/>
                <a:endParaRPr lang="en-US" sz="215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40" name="Freeform 79"/>
              <p:cNvSpPr>
                <a:spLocks/>
              </p:cNvSpPr>
              <p:nvPr/>
            </p:nvSpPr>
            <p:spPr bwMode="auto">
              <a:xfrm>
                <a:off x="1204151" y="1908822"/>
                <a:ext cx="617466" cy="473020"/>
              </a:xfrm>
              <a:custGeom>
                <a:avLst/>
                <a:gdLst>
                  <a:gd name="T0" fmla="*/ 151 w 165"/>
                  <a:gd name="T1" fmla="*/ 0 h 126"/>
                  <a:gd name="T2" fmla="*/ 91 w 165"/>
                  <a:gd name="T3" fmla="*/ 40 h 126"/>
                  <a:gd name="T4" fmla="*/ 84 w 165"/>
                  <a:gd name="T5" fmla="*/ 40 h 126"/>
                  <a:gd name="T6" fmla="*/ 81 w 165"/>
                  <a:gd name="T7" fmla="*/ 40 h 126"/>
                  <a:gd name="T8" fmla="*/ 75 w 165"/>
                  <a:gd name="T9" fmla="*/ 40 h 126"/>
                  <a:gd name="T10" fmla="*/ 16 w 165"/>
                  <a:gd name="T11" fmla="*/ 0 h 126"/>
                  <a:gd name="T12" fmla="*/ 0 w 165"/>
                  <a:gd name="T13" fmla="*/ 0 h 126"/>
                  <a:gd name="T14" fmla="*/ 9 w 165"/>
                  <a:gd name="T15" fmla="*/ 89 h 126"/>
                  <a:gd name="T16" fmla="*/ 75 w 165"/>
                  <a:gd name="T17" fmla="*/ 126 h 126"/>
                  <a:gd name="T18" fmla="*/ 83 w 165"/>
                  <a:gd name="T19" fmla="*/ 126 h 126"/>
                  <a:gd name="T20" fmla="*/ 91 w 165"/>
                  <a:gd name="T21" fmla="*/ 126 h 126"/>
                  <a:gd name="T22" fmla="*/ 158 w 165"/>
                  <a:gd name="T23" fmla="*/ 89 h 126"/>
                  <a:gd name="T24" fmla="*/ 165 w 165"/>
                  <a:gd name="T25" fmla="*/ 0 h 126"/>
                  <a:gd name="T26" fmla="*/ 151 w 165"/>
                  <a:gd name="T27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5" h="126">
                    <a:moveTo>
                      <a:pt x="151" y="0"/>
                    </a:moveTo>
                    <a:cubicBezTo>
                      <a:pt x="120" y="9"/>
                      <a:pt x="91" y="40"/>
                      <a:pt x="91" y="40"/>
                    </a:cubicBezTo>
                    <a:cubicBezTo>
                      <a:pt x="84" y="40"/>
                      <a:pt x="84" y="40"/>
                      <a:pt x="84" y="40"/>
                    </a:cubicBezTo>
                    <a:cubicBezTo>
                      <a:pt x="81" y="40"/>
                      <a:pt x="81" y="40"/>
                      <a:pt x="81" y="40"/>
                    </a:cubicBezTo>
                    <a:cubicBezTo>
                      <a:pt x="75" y="40"/>
                      <a:pt x="75" y="40"/>
                      <a:pt x="75" y="40"/>
                    </a:cubicBezTo>
                    <a:cubicBezTo>
                      <a:pt x="75" y="40"/>
                      <a:pt x="46" y="9"/>
                      <a:pt x="16" y="0"/>
                    </a:cubicBezTo>
                    <a:cubicBezTo>
                      <a:pt x="12" y="0"/>
                      <a:pt x="0" y="0"/>
                      <a:pt x="0" y="0"/>
                    </a:cubicBezTo>
                    <a:cubicBezTo>
                      <a:pt x="0" y="0"/>
                      <a:pt x="9" y="71"/>
                      <a:pt x="9" y="89"/>
                    </a:cubicBezTo>
                    <a:cubicBezTo>
                      <a:pt x="14" y="89"/>
                      <a:pt x="43" y="90"/>
                      <a:pt x="75" y="126"/>
                    </a:cubicBezTo>
                    <a:cubicBezTo>
                      <a:pt x="83" y="126"/>
                      <a:pt x="83" y="126"/>
                      <a:pt x="83" y="126"/>
                    </a:cubicBezTo>
                    <a:cubicBezTo>
                      <a:pt x="83" y="126"/>
                      <a:pt x="83" y="126"/>
                      <a:pt x="91" y="126"/>
                    </a:cubicBezTo>
                    <a:cubicBezTo>
                      <a:pt x="123" y="90"/>
                      <a:pt x="151" y="89"/>
                      <a:pt x="158" y="89"/>
                    </a:cubicBezTo>
                    <a:cubicBezTo>
                      <a:pt x="158" y="71"/>
                      <a:pt x="165" y="0"/>
                      <a:pt x="165" y="0"/>
                    </a:cubicBezTo>
                    <a:cubicBezTo>
                      <a:pt x="165" y="0"/>
                      <a:pt x="154" y="0"/>
                      <a:pt x="151" y="0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pPr defTabSz="1088639"/>
                <a:endParaRPr lang="en-US" sz="215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41" name="Freeform 80"/>
              <p:cNvSpPr>
                <a:spLocks/>
              </p:cNvSpPr>
              <p:nvPr/>
            </p:nvSpPr>
            <p:spPr bwMode="auto">
              <a:xfrm>
                <a:off x="1515265" y="2058030"/>
                <a:ext cx="30159" cy="323813"/>
              </a:xfrm>
              <a:custGeom>
                <a:avLst/>
                <a:gdLst>
                  <a:gd name="T0" fmla="*/ 0 w 19"/>
                  <a:gd name="T1" fmla="*/ 204 h 204"/>
                  <a:gd name="T2" fmla="*/ 0 w 19"/>
                  <a:gd name="T3" fmla="*/ 0 h 204"/>
                  <a:gd name="T4" fmla="*/ 19 w 19"/>
                  <a:gd name="T5" fmla="*/ 0 h 204"/>
                  <a:gd name="T6" fmla="*/ 0 w 19"/>
                  <a:gd name="T7" fmla="*/ 204 h 204"/>
                  <a:gd name="T8" fmla="*/ 0 w 19"/>
                  <a:gd name="T9" fmla="*/ 204 h 204"/>
                  <a:gd name="T10" fmla="*/ 0 w 19"/>
                  <a:gd name="T11" fmla="*/ 20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204">
                    <a:moveTo>
                      <a:pt x="0" y="204"/>
                    </a:moveTo>
                    <a:lnTo>
                      <a:pt x="0" y="0"/>
                    </a:lnTo>
                    <a:lnTo>
                      <a:pt x="19" y="0"/>
                    </a:lnTo>
                    <a:lnTo>
                      <a:pt x="0" y="204"/>
                    </a:lnTo>
                    <a:lnTo>
                      <a:pt x="0" y="204"/>
                    </a:lnTo>
                    <a:lnTo>
                      <a:pt x="0" y="204"/>
                    </a:ln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pPr defTabSz="1088639"/>
                <a:endParaRPr lang="en-US" sz="215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42" name="Freeform 81"/>
              <p:cNvSpPr>
                <a:spLocks/>
              </p:cNvSpPr>
              <p:nvPr/>
            </p:nvSpPr>
            <p:spPr bwMode="auto">
              <a:xfrm>
                <a:off x="1515265" y="2058030"/>
                <a:ext cx="30159" cy="323813"/>
              </a:xfrm>
              <a:custGeom>
                <a:avLst/>
                <a:gdLst>
                  <a:gd name="T0" fmla="*/ 0 w 19"/>
                  <a:gd name="T1" fmla="*/ 204 h 204"/>
                  <a:gd name="T2" fmla="*/ 0 w 19"/>
                  <a:gd name="T3" fmla="*/ 0 h 204"/>
                  <a:gd name="T4" fmla="*/ 19 w 19"/>
                  <a:gd name="T5" fmla="*/ 0 h 204"/>
                  <a:gd name="T6" fmla="*/ 0 w 19"/>
                  <a:gd name="T7" fmla="*/ 20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204">
                    <a:moveTo>
                      <a:pt x="0" y="204"/>
                    </a:moveTo>
                    <a:lnTo>
                      <a:pt x="0" y="0"/>
                    </a:lnTo>
                    <a:lnTo>
                      <a:pt x="19" y="0"/>
                    </a:lnTo>
                    <a:lnTo>
                      <a:pt x="0" y="204"/>
                    </a:ln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pPr defTabSz="1088639"/>
                <a:endParaRPr lang="en-US" sz="215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43" name="Freeform 82"/>
              <p:cNvSpPr>
                <a:spLocks/>
              </p:cNvSpPr>
              <p:nvPr/>
            </p:nvSpPr>
            <p:spPr bwMode="auto">
              <a:xfrm>
                <a:off x="1515265" y="2058030"/>
                <a:ext cx="30159" cy="323813"/>
              </a:xfrm>
              <a:custGeom>
                <a:avLst/>
                <a:gdLst>
                  <a:gd name="T0" fmla="*/ 0 w 19"/>
                  <a:gd name="T1" fmla="*/ 204 h 204"/>
                  <a:gd name="T2" fmla="*/ 0 w 19"/>
                  <a:gd name="T3" fmla="*/ 0 h 204"/>
                  <a:gd name="T4" fmla="*/ 19 w 19"/>
                  <a:gd name="T5" fmla="*/ 0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204">
                    <a:moveTo>
                      <a:pt x="0" y="204"/>
                    </a:moveTo>
                    <a:lnTo>
                      <a:pt x="0" y="0"/>
                    </a:lnTo>
                    <a:lnTo>
                      <a:pt x="1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pPr defTabSz="1088639"/>
                <a:endParaRPr lang="en-US" sz="215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2132731" y="1706055"/>
                <a:ext cx="6784256" cy="861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1088639"/>
                <a:r>
                  <a:rPr lang="en-US" sz="2200" b="1" dirty="0">
                    <a:ln>
                      <a:solidFill>
                        <a:srgbClr val="008000"/>
                      </a:solidFill>
                    </a:ln>
                    <a:solidFill>
                      <a:srgbClr val="008000"/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BÀI TẬP TRẮC NGHIỆM</a:t>
                </a:r>
              </a:p>
            </p:txBody>
          </p:sp>
        </p:grpSp>
        <p:sp>
          <p:nvSpPr>
            <p:cNvPr id="47" name="Rectangle 46"/>
            <p:cNvSpPr/>
            <p:nvPr/>
          </p:nvSpPr>
          <p:spPr>
            <a:xfrm>
              <a:off x="8598527" y="1951287"/>
              <a:ext cx="1828800" cy="67758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88639"/>
              <a:endParaRPr lang="en-US" sz="2150">
                <a:solidFill>
                  <a:prstClr val="white"/>
                </a:solidFill>
                <a:latin typeface="Calibri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62" name="Rectangle 61"/>
              <p:cNvSpPr/>
              <p:nvPr/>
            </p:nvSpPr>
            <p:spPr>
              <a:xfrm>
                <a:off x="2740123" y="3725941"/>
                <a:ext cx="1250283" cy="4308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1088639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2200" b="1" spc="-75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Ch</m:t>
                      </m:r>
                      <m:r>
                        <m:rPr>
                          <m:nor/>
                        </m:rPr>
                        <a:rPr lang="en-US" sz="2200" b="1" spc="-75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ọ</m:t>
                      </m:r>
                      <m:r>
                        <m:rPr>
                          <m:nor/>
                        </m:rPr>
                        <a:rPr lang="en-US" sz="2200" b="1" spc="-75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n</m:t>
                      </m:r>
                      <m:r>
                        <m:rPr>
                          <m:nor/>
                        </m:rPr>
                        <a:rPr lang="en-US" sz="2200" b="1" spc="-75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vi-VN" sz="2200" b="1" spc="-75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D</m:t>
                      </m:r>
                      <m:r>
                        <m:rPr>
                          <m:nor/>
                        </m:rPr>
                        <a:rPr lang="en-US" sz="2200" b="1" spc="-75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.</m:t>
                      </m:r>
                    </m:oMath>
                  </m:oMathPara>
                </a14:m>
                <a:endParaRPr lang="en-US" sz="2200" b="1" spc="-75" dirty="0">
                  <a:solidFill>
                    <a:prstClr val="black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62" name="Rectangle 6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40123" y="3725941"/>
                <a:ext cx="1250283" cy="430887"/>
              </a:xfrm>
              <a:prstGeom prst="rect">
                <a:avLst/>
              </a:prstGeom>
              <a:blipFill>
                <a:blip r:embed="rId4"/>
                <a:stretch>
                  <a:fillRect l="-3398" b="-1831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4" name="Oval 153"/>
          <p:cNvSpPr/>
          <p:nvPr/>
        </p:nvSpPr>
        <p:spPr>
          <a:xfrm>
            <a:off x="9631376" y="2596021"/>
            <a:ext cx="536277" cy="536277"/>
          </a:xfrm>
          <a:prstGeom prst="ellipse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639"/>
            <a:endParaRPr lang="en-US" sz="2150">
              <a:solidFill>
                <a:prstClr val="white"/>
              </a:solidFill>
              <a:latin typeface="Calibri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1555861" y="2476684"/>
                <a:ext cx="2742844" cy="67056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1088639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2000" b="1" spc="-75">
                          <a:solidFill>
                            <a:srgbClr val="000099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A</m:t>
                      </m:r>
                      <m:r>
                        <m:rPr>
                          <m:nor/>
                        </m:rPr>
                        <a:rPr lang="en-US" sz="2000" b="1" spc="-75">
                          <a:solidFill>
                            <a:srgbClr val="000099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.</m:t>
                      </m:r>
                      <m:r>
                        <a:rPr lang="vi-VN" sz="2000" b="1" i="1" spc="-75">
                          <a:solidFill>
                            <a:srgbClr val="000099"/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 </m:t>
                      </m:r>
                      <m:r>
                        <a:rPr lang="en-US" sz="2000" b="1" i="1" spc="-75">
                          <a:solidFill>
                            <a:srgbClr val="000099"/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  </m:t>
                      </m:r>
                      <m:f>
                        <m:fPr>
                          <m:ctrlPr>
                            <a:rPr lang="vi-VN" sz="20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𝟑𝟐</m:t>
                          </m:r>
                        </m:num>
                        <m:den>
                          <m:r>
                            <a:rPr lang="en-US" sz="20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𝟑</m:t>
                          </m:r>
                        </m:den>
                      </m:f>
                      <m:r>
                        <a:rPr lang="vi-VN" sz="20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en-GB" sz="2150" dirty="0">
                  <a:solidFill>
                    <a:prstClr val="black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55861" y="2476684"/>
                <a:ext cx="2742844" cy="670568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3" name="Rectangle 52"/>
              <p:cNvSpPr/>
              <p:nvPr/>
            </p:nvSpPr>
            <p:spPr>
              <a:xfrm>
                <a:off x="4037192" y="2607682"/>
                <a:ext cx="2742844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1088639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vi-VN" sz="2000" b="1" spc="-75">
                          <a:solidFill>
                            <a:srgbClr val="000099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B</m:t>
                      </m:r>
                      <m:r>
                        <m:rPr>
                          <m:nor/>
                        </m:rPr>
                        <a:rPr lang="en-US" sz="2000" b="1" spc="-75">
                          <a:solidFill>
                            <a:srgbClr val="000099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.</m:t>
                      </m:r>
                      <m:r>
                        <a:rPr lang="vi-VN" sz="2000" b="1" i="1" spc="-75">
                          <a:solidFill>
                            <a:srgbClr val="000099"/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      </m:t>
                      </m:r>
                      <m:r>
                        <a:rPr lang="en-US" sz="2000" b="1" i="1" spc="-75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𝟓</m:t>
                      </m:r>
                      <m:r>
                        <a:rPr lang="vi-VN" sz="20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en-GB" sz="2150" dirty="0">
                  <a:solidFill>
                    <a:prstClr val="black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53" name="Rectangle 5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37192" y="2607682"/>
                <a:ext cx="2742844" cy="40011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4" name="Rectangle 53"/>
              <p:cNvSpPr/>
              <p:nvPr/>
            </p:nvSpPr>
            <p:spPr>
              <a:xfrm>
                <a:off x="6518523" y="2618461"/>
                <a:ext cx="2742844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1088639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vi-VN" sz="2000" b="1" spc="-75">
                          <a:solidFill>
                            <a:srgbClr val="000099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C</m:t>
                      </m:r>
                      <m:r>
                        <m:rPr>
                          <m:nor/>
                        </m:rPr>
                        <a:rPr lang="en-US" sz="2000" b="1" spc="-75">
                          <a:solidFill>
                            <a:srgbClr val="000099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.</m:t>
                      </m:r>
                      <m:r>
                        <a:rPr lang="vi-VN" sz="2000" b="1" i="1" spc="-75">
                          <a:solidFill>
                            <a:srgbClr val="000099"/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      </m:t>
                      </m:r>
                      <m:r>
                        <a:rPr lang="en-US" sz="2000" b="1" i="1" spc="-75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𝟔</m:t>
                      </m:r>
                      <m:r>
                        <a:rPr lang="vi-VN" sz="20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en-GB" sz="2150" dirty="0">
                  <a:solidFill>
                    <a:prstClr val="black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54" name="Rectangle 5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18523" y="2618461"/>
                <a:ext cx="2742844" cy="400110"/>
              </a:xfrm>
              <a:prstGeom prst="rect">
                <a:avLst/>
              </a:prstGeom>
              <a:blipFill>
                <a:blip r:embed="rId7"/>
                <a:stretch>
                  <a:fillRect b="-153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5" name="Rectangle 54"/>
              <p:cNvSpPr/>
              <p:nvPr/>
            </p:nvSpPr>
            <p:spPr>
              <a:xfrm>
                <a:off x="8873270" y="2507896"/>
                <a:ext cx="2742844" cy="67056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1088639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vi-VN" sz="2000" b="1" spc="-75">
                          <a:solidFill>
                            <a:srgbClr val="000099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D</m:t>
                      </m:r>
                      <m:r>
                        <m:rPr>
                          <m:nor/>
                        </m:rPr>
                        <a:rPr lang="en-US" sz="2000" b="1" spc="-75">
                          <a:solidFill>
                            <a:srgbClr val="000099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.</m:t>
                      </m:r>
                      <m:r>
                        <a:rPr lang="vi-VN" sz="2000" b="1" i="1" spc="-75">
                          <a:solidFill>
                            <a:srgbClr val="000099"/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 </m:t>
                      </m:r>
                      <m:r>
                        <a:rPr lang="en-US" sz="2000" b="1" i="1" spc="-75">
                          <a:solidFill>
                            <a:srgbClr val="000099"/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     </m:t>
                      </m:r>
                      <m:r>
                        <a:rPr lang="vi-VN" sz="2000" b="1" i="1" spc="-75">
                          <a:solidFill>
                            <a:srgbClr val="000099"/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 </m:t>
                      </m:r>
                      <m:f>
                        <m:fPr>
                          <m:ctrlPr>
                            <a:rPr lang="vi-VN" sz="20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𝟐𝟖</m:t>
                          </m:r>
                        </m:num>
                        <m:den>
                          <m:r>
                            <a:rPr lang="en-US" sz="20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𝟑</m:t>
                          </m:r>
                        </m:den>
                      </m:f>
                      <m:r>
                        <a:rPr lang="vi-VN" sz="20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en-GB" sz="2150" dirty="0">
                  <a:solidFill>
                    <a:prstClr val="black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55" name="Rectangle 5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73270" y="2507896"/>
                <a:ext cx="2742844" cy="670568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7" name="Rectangle 56"/>
          <p:cNvSpPr/>
          <p:nvPr/>
        </p:nvSpPr>
        <p:spPr>
          <a:xfrm>
            <a:off x="2473837" y="4290896"/>
            <a:ext cx="829373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088639"/>
            <a:r>
              <a:rPr lang="en-US" sz="20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Vì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B </a:t>
            </a:r>
            <a:r>
              <a:rPr lang="en-US" sz="20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điểm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đối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xứng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với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>
                <a:solidFill>
                  <a:prstClr val="black"/>
                </a:solidFill>
                <a:latin typeface="Calibri"/>
              </a:rPr>
              <a:t>A ( 2;3;-1) qua </a:t>
            </a:r>
            <a:r>
              <a:rPr lang="en-US" sz="2000" dirty="0" err="1">
                <a:solidFill>
                  <a:prstClr val="black"/>
                </a:solidFill>
                <a:latin typeface="Calibri"/>
              </a:rPr>
              <a:t>mặt</a:t>
            </a:r>
            <a:r>
              <a:rPr lang="en-US" sz="2000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Calibri"/>
              </a:rPr>
              <a:t>phẳng</a:t>
            </a:r>
            <a:r>
              <a:rPr lang="en-US" sz="2000" dirty="0">
                <a:solidFill>
                  <a:prstClr val="black"/>
                </a:solidFill>
                <a:latin typeface="Calibri"/>
              </a:rPr>
              <a:t> (P): 2x+ 2y+ z+ 5 = 0 </a:t>
            </a:r>
            <a:r>
              <a:rPr lang="en-US" sz="2000" dirty="0" err="1">
                <a:solidFill>
                  <a:prstClr val="black"/>
                </a:solidFill>
                <a:latin typeface="Calibri"/>
              </a:rPr>
              <a:t>nên</a:t>
            </a:r>
            <a:r>
              <a:rPr lang="en-US" sz="2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 </a:t>
            </a:r>
            <a:endParaRPr lang="vi-VN" sz="2000" dirty="0">
              <a:solidFill>
                <a:prstClr val="black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63687" y="1434656"/>
            <a:ext cx="8479909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088639"/>
            <a:r>
              <a:rPr lang="en-US" sz="2150" dirty="0" err="1">
                <a:solidFill>
                  <a:prstClr val="black"/>
                </a:solidFill>
                <a:latin typeface="Calibri"/>
              </a:rPr>
              <a:t>Gọi</a:t>
            </a:r>
            <a:r>
              <a:rPr lang="en-US" sz="2150" dirty="0">
                <a:solidFill>
                  <a:prstClr val="black"/>
                </a:solidFill>
                <a:latin typeface="Calibri"/>
              </a:rPr>
              <a:t> B </a:t>
            </a:r>
            <a:r>
              <a:rPr lang="en-US" sz="2150" dirty="0" err="1">
                <a:solidFill>
                  <a:prstClr val="black"/>
                </a:solidFill>
                <a:latin typeface="Calibri"/>
              </a:rPr>
              <a:t>là</a:t>
            </a:r>
            <a:r>
              <a:rPr lang="en-US" sz="2150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2150" dirty="0" err="1">
                <a:solidFill>
                  <a:prstClr val="black"/>
                </a:solidFill>
                <a:latin typeface="Calibri"/>
              </a:rPr>
              <a:t>điểm</a:t>
            </a:r>
            <a:r>
              <a:rPr lang="en-US" sz="2150" dirty="0">
                <a:solidFill>
                  <a:prstClr val="black"/>
                </a:solidFill>
                <a:latin typeface="Calibri"/>
              </a:rPr>
              <a:t>  </a:t>
            </a:r>
            <a:r>
              <a:rPr lang="en-US" sz="2150" dirty="0" err="1">
                <a:solidFill>
                  <a:prstClr val="black"/>
                </a:solidFill>
                <a:latin typeface="Calibri"/>
              </a:rPr>
              <a:t>đối</a:t>
            </a:r>
            <a:r>
              <a:rPr lang="en-US" sz="2150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2150" dirty="0" err="1">
                <a:solidFill>
                  <a:prstClr val="black"/>
                </a:solidFill>
                <a:latin typeface="Calibri"/>
              </a:rPr>
              <a:t>xứng</a:t>
            </a:r>
            <a:r>
              <a:rPr lang="en-US" sz="2150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2150" dirty="0" err="1">
                <a:solidFill>
                  <a:prstClr val="black"/>
                </a:solidFill>
                <a:latin typeface="Calibri"/>
              </a:rPr>
              <a:t>với</a:t>
            </a:r>
            <a:r>
              <a:rPr lang="en-US" sz="2150" dirty="0">
                <a:solidFill>
                  <a:prstClr val="black"/>
                </a:solidFill>
                <a:latin typeface="Calibri"/>
              </a:rPr>
              <a:t> A ( 2;3;-1) qua </a:t>
            </a:r>
            <a:r>
              <a:rPr lang="en-US" sz="2150" dirty="0" err="1">
                <a:solidFill>
                  <a:prstClr val="black"/>
                </a:solidFill>
                <a:latin typeface="Calibri"/>
              </a:rPr>
              <a:t>mặt</a:t>
            </a:r>
            <a:r>
              <a:rPr lang="en-US" sz="2150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2150" dirty="0" err="1">
                <a:solidFill>
                  <a:prstClr val="black"/>
                </a:solidFill>
                <a:latin typeface="Calibri"/>
              </a:rPr>
              <a:t>phẳng</a:t>
            </a:r>
            <a:r>
              <a:rPr lang="en-US" sz="2150" dirty="0">
                <a:solidFill>
                  <a:prstClr val="black"/>
                </a:solidFill>
                <a:latin typeface="Calibri"/>
              </a:rPr>
              <a:t> (P): 2x+ 2y+ z+ 5 = 0. </a:t>
            </a:r>
            <a:r>
              <a:rPr lang="en-US" sz="2150" dirty="0" err="1">
                <a:solidFill>
                  <a:prstClr val="black"/>
                </a:solidFill>
                <a:latin typeface="Calibri"/>
              </a:rPr>
              <a:t>Độ</a:t>
            </a:r>
            <a:r>
              <a:rPr lang="en-US" sz="2150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2150" dirty="0" err="1">
                <a:solidFill>
                  <a:prstClr val="black"/>
                </a:solidFill>
                <a:latin typeface="Calibri"/>
              </a:rPr>
              <a:t>dài</a:t>
            </a:r>
            <a:r>
              <a:rPr lang="en-US" sz="2150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2150" dirty="0" err="1">
                <a:solidFill>
                  <a:prstClr val="black"/>
                </a:solidFill>
                <a:latin typeface="Calibri"/>
              </a:rPr>
              <a:t>đoạn</a:t>
            </a:r>
            <a:r>
              <a:rPr lang="en-US" sz="2150" dirty="0">
                <a:solidFill>
                  <a:prstClr val="black"/>
                </a:solidFill>
                <a:latin typeface="Calibri"/>
              </a:rPr>
              <a:t> AB </a:t>
            </a:r>
            <a:r>
              <a:rPr lang="en-US" sz="2150" dirty="0" err="1">
                <a:solidFill>
                  <a:prstClr val="black"/>
                </a:solidFill>
                <a:latin typeface="Calibri"/>
              </a:rPr>
              <a:t>bằng</a:t>
            </a:r>
            <a:r>
              <a:rPr lang="en-US" sz="2150" dirty="0">
                <a:solidFill>
                  <a:prstClr val="black"/>
                </a:solidFill>
                <a:latin typeface="Calibri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3111574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62" grpId="0"/>
      <p:bldP spid="154" grpId="0" animBg="1"/>
      <p:bldP spid="2" grpId="0"/>
      <p:bldP spid="53" grpId="0"/>
      <p:bldP spid="54" grpId="0"/>
      <p:bldP spid="55" grpId="0"/>
      <p:bldP spid="57" grpId="0"/>
      <p:bldP spid="5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2" name="Group 151"/>
          <p:cNvGrpSpPr/>
          <p:nvPr/>
        </p:nvGrpSpPr>
        <p:grpSpPr>
          <a:xfrm>
            <a:off x="602669" y="3314700"/>
            <a:ext cx="11068451" cy="3269539"/>
            <a:chOff x="1205494" y="6947472"/>
            <a:chExt cx="22139783" cy="6539928"/>
          </a:xfrm>
        </p:grpSpPr>
        <p:sp>
          <p:nvSpPr>
            <p:cNvPr id="125" name="Rounded Rectangle 124"/>
            <p:cNvSpPr/>
            <p:nvPr/>
          </p:nvSpPr>
          <p:spPr>
            <a:xfrm>
              <a:off x="1209586" y="7179457"/>
              <a:ext cx="22135691" cy="6307943"/>
            </a:xfrm>
            <a:prstGeom prst="roundRect">
              <a:avLst>
                <a:gd name="adj" fmla="val 2239"/>
              </a:avLst>
            </a:prstGeom>
            <a:solidFill>
              <a:schemeClr val="accent6">
                <a:lumMod val="20000"/>
                <a:lumOff val="80000"/>
              </a:schemeClr>
            </a:solidFill>
            <a:ln w="19050">
              <a:solidFill>
                <a:schemeClr val="accent6">
                  <a:lumMod val="50000"/>
                </a:schemeClr>
              </a:solidFill>
            </a:ln>
            <a:effectLst>
              <a:innerShdw blurRad="114300">
                <a:prstClr val="black"/>
              </a:inn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88639"/>
              <a:endParaRPr lang="en-US" sz="2000">
                <a:solidFill>
                  <a:prstClr val="white"/>
                </a:solidFill>
                <a:latin typeface="Calibri"/>
              </a:endParaRPr>
            </a:p>
          </p:txBody>
        </p:sp>
        <p:grpSp>
          <p:nvGrpSpPr>
            <p:cNvPr id="151" name="Group 150"/>
            <p:cNvGrpSpPr/>
            <p:nvPr/>
          </p:nvGrpSpPr>
          <p:grpSpPr>
            <a:xfrm>
              <a:off x="1205494" y="6947472"/>
              <a:ext cx="3322466" cy="1491583"/>
              <a:chOff x="1205494" y="6947472"/>
              <a:chExt cx="3322466" cy="1491583"/>
            </a:xfrm>
          </p:grpSpPr>
          <p:sp>
            <p:nvSpPr>
              <p:cNvPr id="127" name="Freeform 20"/>
              <p:cNvSpPr>
                <a:spLocks/>
              </p:cNvSpPr>
              <p:nvPr/>
            </p:nvSpPr>
            <p:spPr bwMode="auto">
              <a:xfrm rot="16200000" flipV="1">
                <a:off x="2608156" y="5810396"/>
                <a:ext cx="782727" cy="3056880"/>
              </a:xfrm>
              <a:prstGeom prst="round1Rect">
                <a:avLst/>
              </a:prstGeom>
              <a:solidFill>
                <a:schemeClr val="bg1"/>
              </a:solidFill>
              <a:ln w="57150">
                <a:solidFill>
                  <a:schemeClr val="accent6">
                    <a:lumMod val="50000"/>
                  </a:schemeClr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45714" tIns="22857" rIns="45714" bIns="22857" numCol="1" anchor="t" anchorCtr="0" compatLnSpc="1">
                <a:prstTxWarp prst="textNoShape">
                  <a:avLst/>
                </a:prstTxWarp>
              </a:bodyPr>
              <a:lstStyle/>
              <a:p>
                <a:pPr defTabSz="1088639"/>
                <a:endParaRPr lang="en-US" sz="20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128" name="TextBox 127"/>
              <p:cNvSpPr txBox="1"/>
              <p:nvPr/>
            </p:nvSpPr>
            <p:spPr>
              <a:xfrm>
                <a:off x="2147887" y="7023100"/>
                <a:ext cx="2111899" cy="14159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1088639"/>
                <a:r>
                  <a:rPr lang="en-US" sz="2000" b="1">
                    <a:solidFill>
                      <a:srgbClr val="FF0000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Bài giải</a:t>
                </a:r>
                <a:endParaRPr lang="en-US" sz="2000" b="1" dirty="0">
                  <a:solidFill>
                    <a:srgbClr val="FF000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29" name="Round Diagonal Corner Rectangle 128"/>
              <p:cNvSpPr/>
              <p:nvPr/>
            </p:nvSpPr>
            <p:spPr>
              <a:xfrm flipV="1">
                <a:off x="1205494" y="6951957"/>
                <a:ext cx="774046" cy="775029"/>
              </a:xfrm>
              <a:prstGeom prst="round2DiagRect">
                <a:avLst/>
              </a:prstGeom>
              <a:solidFill>
                <a:schemeClr val="accent6">
                  <a:lumMod val="75000"/>
                </a:schemeClr>
              </a:solidFill>
              <a:ln w="57150">
                <a:solidFill>
                  <a:schemeClr val="accent6">
                    <a:lumMod val="50000"/>
                  </a:schemeClr>
                </a:solidFill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639"/>
                <a:endParaRPr lang="en-US" sz="200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8" name="Freeform 15"/>
              <p:cNvSpPr>
                <a:spLocks noEditPoints="1"/>
              </p:cNvSpPr>
              <p:nvPr/>
            </p:nvSpPr>
            <p:spPr bwMode="auto">
              <a:xfrm>
                <a:off x="1375232" y="7017843"/>
                <a:ext cx="501844" cy="640616"/>
              </a:xfrm>
              <a:custGeom>
                <a:avLst/>
                <a:gdLst>
                  <a:gd name="T0" fmla="*/ 135 w 145"/>
                  <a:gd name="T1" fmla="*/ 72 h 197"/>
                  <a:gd name="T2" fmla="*/ 72 w 145"/>
                  <a:gd name="T3" fmla="*/ 135 h 197"/>
                  <a:gd name="T4" fmla="*/ 9 w 145"/>
                  <a:gd name="T5" fmla="*/ 72 h 197"/>
                  <a:gd name="T6" fmla="*/ 72 w 145"/>
                  <a:gd name="T7" fmla="*/ 9 h 197"/>
                  <a:gd name="T8" fmla="*/ 115 w 145"/>
                  <a:gd name="T9" fmla="*/ 26 h 197"/>
                  <a:gd name="T10" fmla="*/ 60 w 145"/>
                  <a:gd name="T11" fmla="*/ 82 h 197"/>
                  <a:gd name="T12" fmla="*/ 30 w 145"/>
                  <a:gd name="T13" fmla="*/ 60 h 197"/>
                  <a:gd name="T14" fmla="*/ 20 w 145"/>
                  <a:gd name="T15" fmla="*/ 68 h 197"/>
                  <a:gd name="T16" fmla="*/ 61 w 145"/>
                  <a:gd name="T17" fmla="*/ 126 h 197"/>
                  <a:gd name="T18" fmla="*/ 123 w 145"/>
                  <a:gd name="T19" fmla="*/ 35 h 197"/>
                  <a:gd name="T20" fmla="*/ 135 w 145"/>
                  <a:gd name="T21" fmla="*/ 72 h 197"/>
                  <a:gd name="T22" fmla="*/ 145 w 145"/>
                  <a:gd name="T23" fmla="*/ 12 h 197"/>
                  <a:gd name="T24" fmla="*/ 135 w 145"/>
                  <a:gd name="T25" fmla="*/ 12 h 197"/>
                  <a:gd name="T26" fmla="*/ 123 w 145"/>
                  <a:gd name="T27" fmla="*/ 21 h 197"/>
                  <a:gd name="T28" fmla="*/ 72 w 145"/>
                  <a:gd name="T29" fmla="*/ 0 h 197"/>
                  <a:gd name="T30" fmla="*/ 0 w 145"/>
                  <a:gd name="T31" fmla="*/ 72 h 197"/>
                  <a:gd name="T32" fmla="*/ 30 w 145"/>
                  <a:gd name="T33" fmla="*/ 131 h 197"/>
                  <a:gd name="T34" fmla="*/ 7 w 145"/>
                  <a:gd name="T35" fmla="*/ 175 h 197"/>
                  <a:gd name="T36" fmla="*/ 13 w 145"/>
                  <a:gd name="T37" fmla="*/ 193 h 197"/>
                  <a:gd name="T38" fmla="*/ 32 w 145"/>
                  <a:gd name="T39" fmla="*/ 187 h 197"/>
                  <a:gd name="T40" fmla="*/ 51 w 145"/>
                  <a:gd name="T41" fmla="*/ 141 h 197"/>
                  <a:gd name="T42" fmla="*/ 51 w 145"/>
                  <a:gd name="T43" fmla="*/ 141 h 197"/>
                  <a:gd name="T44" fmla="*/ 72 w 145"/>
                  <a:gd name="T45" fmla="*/ 145 h 197"/>
                  <a:gd name="T46" fmla="*/ 145 w 145"/>
                  <a:gd name="T47" fmla="*/ 72 h 197"/>
                  <a:gd name="T48" fmla="*/ 129 w 145"/>
                  <a:gd name="T49" fmla="*/ 28 h 197"/>
                  <a:gd name="T50" fmla="*/ 145 w 145"/>
                  <a:gd name="T51" fmla="*/ 12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45" h="197">
                    <a:moveTo>
                      <a:pt x="135" y="72"/>
                    </a:moveTo>
                    <a:cubicBezTo>
                      <a:pt x="135" y="107"/>
                      <a:pt x="107" y="135"/>
                      <a:pt x="72" y="135"/>
                    </a:cubicBezTo>
                    <a:cubicBezTo>
                      <a:pt x="37" y="135"/>
                      <a:pt x="9" y="107"/>
                      <a:pt x="9" y="72"/>
                    </a:cubicBezTo>
                    <a:cubicBezTo>
                      <a:pt x="9" y="37"/>
                      <a:pt x="37" y="9"/>
                      <a:pt x="72" y="9"/>
                    </a:cubicBezTo>
                    <a:cubicBezTo>
                      <a:pt x="89" y="9"/>
                      <a:pt x="104" y="15"/>
                      <a:pt x="115" y="26"/>
                    </a:cubicBezTo>
                    <a:cubicBezTo>
                      <a:pt x="101" y="38"/>
                      <a:pt x="80" y="57"/>
                      <a:pt x="60" y="82"/>
                    </a:cubicBezTo>
                    <a:cubicBezTo>
                      <a:pt x="50" y="74"/>
                      <a:pt x="40" y="67"/>
                      <a:pt x="30" y="60"/>
                    </a:cubicBezTo>
                    <a:cubicBezTo>
                      <a:pt x="26" y="63"/>
                      <a:pt x="24" y="65"/>
                      <a:pt x="20" y="68"/>
                    </a:cubicBezTo>
                    <a:cubicBezTo>
                      <a:pt x="34" y="88"/>
                      <a:pt x="47" y="107"/>
                      <a:pt x="61" y="126"/>
                    </a:cubicBezTo>
                    <a:cubicBezTo>
                      <a:pt x="80" y="95"/>
                      <a:pt x="99" y="63"/>
                      <a:pt x="123" y="35"/>
                    </a:cubicBezTo>
                    <a:cubicBezTo>
                      <a:pt x="130" y="45"/>
                      <a:pt x="135" y="58"/>
                      <a:pt x="135" y="72"/>
                    </a:cubicBezTo>
                    <a:close/>
                    <a:moveTo>
                      <a:pt x="145" y="12"/>
                    </a:moveTo>
                    <a:cubicBezTo>
                      <a:pt x="141" y="12"/>
                      <a:pt x="138" y="12"/>
                      <a:pt x="135" y="12"/>
                    </a:cubicBezTo>
                    <a:cubicBezTo>
                      <a:pt x="135" y="12"/>
                      <a:pt x="130" y="15"/>
                      <a:pt x="123" y="21"/>
                    </a:cubicBezTo>
                    <a:cubicBezTo>
                      <a:pt x="110" y="8"/>
                      <a:pt x="92" y="0"/>
                      <a:pt x="72" y="0"/>
                    </a:cubicBezTo>
                    <a:cubicBezTo>
                      <a:pt x="32" y="0"/>
                      <a:pt x="0" y="32"/>
                      <a:pt x="0" y="72"/>
                    </a:cubicBezTo>
                    <a:cubicBezTo>
                      <a:pt x="0" y="97"/>
                      <a:pt x="11" y="118"/>
                      <a:pt x="30" y="131"/>
                    </a:cubicBezTo>
                    <a:cubicBezTo>
                      <a:pt x="7" y="175"/>
                      <a:pt x="7" y="175"/>
                      <a:pt x="7" y="175"/>
                    </a:cubicBezTo>
                    <a:cubicBezTo>
                      <a:pt x="3" y="182"/>
                      <a:pt x="6" y="190"/>
                      <a:pt x="13" y="193"/>
                    </a:cubicBezTo>
                    <a:cubicBezTo>
                      <a:pt x="20" y="197"/>
                      <a:pt x="28" y="194"/>
                      <a:pt x="32" y="187"/>
                    </a:cubicBezTo>
                    <a:cubicBezTo>
                      <a:pt x="51" y="141"/>
                      <a:pt x="51" y="141"/>
                      <a:pt x="51" y="141"/>
                    </a:cubicBezTo>
                    <a:cubicBezTo>
                      <a:pt x="51" y="141"/>
                      <a:pt x="51" y="141"/>
                      <a:pt x="51" y="141"/>
                    </a:cubicBezTo>
                    <a:cubicBezTo>
                      <a:pt x="58" y="143"/>
                      <a:pt x="65" y="145"/>
                      <a:pt x="72" y="145"/>
                    </a:cubicBezTo>
                    <a:cubicBezTo>
                      <a:pt x="112" y="145"/>
                      <a:pt x="145" y="112"/>
                      <a:pt x="145" y="72"/>
                    </a:cubicBezTo>
                    <a:cubicBezTo>
                      <a:pt x="145" y="55"/>
                      <a:pt x="138" y="40"/>
                      <a:pt x="129" y="28"/>
                    </a:cubicBezTo>
                    <a:cubicBezTo>
                      <a:pt x="134" y="22"/>
                      <a:pt x="139" y="17"/>
                      <a:pt x="145" y="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pPr defTabSz="1088639"/>
                <a:endParaRPr lang="en-US" sz="2000">
                  <a:solidFill>
                    <a:prstClr val="black"/>
                  </a:solidFill>
                  <a:latin typeface="Calibri"/>
                </a:endParaRPr>
              </a:p>
            </p:txBody>
          </p:sp>
        </p:grpSp>
      </p:grpSp>
      <p:grpSp>
        <p:nvGrpSpPr>
          <p:cNvPr id="148" name="Group 147"/>
          <p:cNvGrpSpPr/>
          <p:nvPr/>
        </p:nvGrpSpPr>
        <p:grpSpPr>
          <a:xfrm>
            <a:off x="496029" y="1274271"/>
            <a:ext cx="11175091" cy="2043778"/>
            <a:chOff x="992187" y="2564544"/>
            <a:chExt cx="22353091" cy="4088087"/>
          </a:xfrm>
        </p:grpSpPr>
        <p:sp>
          <p:nvSpPr>
            <p:cNvPr id="134" name="Rounded Rectangle 133"/>
            <p:cNvSpPr/>
            <p:nvPr/>
          </p:nvSpPr>
          <p:spPr bwMode="auto">
            <a:xfrm>
              <a:off x="1145221" y="2667000"/>
              <a:ext cx="22200057" cy="3985631"/>
            </a:xfrm>
            <a:prstGeom prst="roundRect">
              <a:avLst>
                <a:gd name="adj" fmla="val 5492"/>
              </a:avLst>
            </a:prstGeom>
            <a:solidFill>
              <a:schemeClr val="accent3">
                <a:lumMod val="40000"/>
                <a:lumOff val="60000"/>
              </a:schemeClr>
            </a:solidFill>
            <a:ln w="190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88530">
                <a:defRPr/>
              </a:pPr>
              <a:endParaRPr lang="en-US" sz="1600">
                <a:solidFill>
                  <a:prstClr val="white"/>
                </a:solidFill>
                <a:latin typeface="Calibri"/>
              </a:endParaRPr>
            </a:p>
          </p:txBody>
        </p:sp>
        <p:grpSp>
          <p:nvGrpSpPr>
            <p:cNvPr id="135" name="Group 134"/>
            <p:cNvGrpSpPr/>
            <p:nvPr/>
          </p:nvGrpSpPr>
          <p:grpSpPr>
            <a:xfrm>
              <a:off x="992187" y="2564544"/>
              <a:ext cx="3124200" cy="1023459"/>
              <a:chOff x="534987" y="1647866"/>
              <a:chExt cx="4197167" cy="1176337"/>
            </a:xfrm>
          </p:grpSpPr>
          <p:sp>
            <p:nvSpPr>
              <p:cNvPr id="136" name="Isosceles Triangle 44"/>
              <p:cNvSpPr/>
              <p:nvPr/>
            </p:nvSpPr>
            <p:spPr bwMode="auto">
              <a:xfrm rot="5400000" flipV="1">
                <a:off x="534195" y="2602747"/>
                <a:ext cx="227012" cy="215900"/>
              </a:xfrm>
              <a:custGeom>
                <a:avLst/>
                <a:gdLst>
                  <a:gd name="connsiteX0" fmla="*/ 0 w 293725"/>
                  <a:gd name="connsiteY0" fmla="*/ 164224 h 164224"/>
                  <a:gd name="connsiteX1" fmla="*/ 146863 w 293725"/>
                  <a:gd name="connsiteY1" fmla="*/ 0 h 164224"/>
                  <a:gd name="connsiteX2" fmla="*/ 293725 w 293725"/>
                  <a:gd name="connsiteY2" fmla="*/ 164224 h 164224"/>
                  <a:gd name="connsiteX3" fmla="*/ 0 w 293725"/>
                  <a:gd name="connsiteY3" fmla="*/ 164224 h 164224"/>
                  <a:gd name="connsiteX0" fmla="*/ 2363 w 296088"/>
                  <a:gd name="connsiteY0" fmla="*/ 164221 h 164221"/>
                  <a:gd name="connsiteX1" fmla="*/ 0 w 296088"/>
                  <a:gd name="connsiteY1" fmla="*/ 0 h 164221"/>
                  <a:gd name="connsiteX2" fmla="*/ 296088 w 296088"/>
                  <a:gd name="connsiteY2" fmla="*/ 164221 h 164221"/>
                  <a:gd name="connsiteX3" fmla="*/ 2363 w 296088"/>
                  <a:gd name="connsiteY3" fmla="*/ 164221 h 164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6088" h="164221">
                    <a:moveTo>
                      <a:pt x="2363" y="164221"/>
                    </a:moveTo>
                    <a:cubicBezTo>
                      <a:pt x="1575" y="109481"/>
                      <a:pt x="788" y="54740"/>
                      <a:pt x="0" y="0"/>
                    </a:cubicBezTo>
                    <a:lnTo>
                      <a:pt x="296088" y="164221"/>
                    </a:lnTo>
                    <a:lnTo>
                      <a:pt x="2363" y="164221"/>
                    </a:lnTo>
                    <a:close/>
                  </a:path>
                </a:pathLst>
              </a:custGeom>
              <a:solidFill>
                <a:srgbClr val="135F82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530"/>
                <a:endParaRPr lang="en-US" sz="160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137" name="Pentagon 136"/>
              <p:cNvSpPr/>
              <p:nvPr/>
            </p:nvSpPr>
            <p:spPr bwMode="auto">
              <a:xfrm>
                <a:off x="534987" y="1647866"/>
                <a:ext cx="4197167" cy="955674"/>
              </a:xfrm>
              <a:prstGeom prst="homePlate">
                <a:avLst>
                  <a:gd name="adj" fmla="val 12444"/>
                </a:avLst>
              </a:prstGeom>
              <a:solidFill>
                <a:srgbClr val="135F82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530"/>
                <a:endParaRPr lang="en-US" sz="1600">
                  <a:solidFill>
                    <a:prstClr val="white"/>
                  </a:solidFill>
                  <a:latin typeface="Calibri"/>
                </a:endParaRPr>
              </a:p>
            </p:txBody>
          </p:sp>
          <p:grpSp>
            <p:nvGrpSpPr>
              <p:cNvPr id="138" name="Group 11"/>
              <p:cNvGrpSpPr/>
              <p:nvPr/>
            </p:nvGrpSpPr>
            <p:grpSpPr bwMode="auto">
              <a:xfrm>
                <a:off x="683775" y="1836907"/>
                <a:ext cx="582199" cy="537956"/>
                <a:chOff x="7440266" y="3398551"/>
                <a:chExt cx="757238" cy="765175"/>
              </a:xfrm>
              <a:solidFill>
                <a:schemeClr val="bg1">
                  <a:lumMod val="95000"/>
                </a:schemeClr>
              </a:solidFill>
            </p:grpSpPr>
            <p:sp>
              <p:nvSpPr>
                <p:cNvPr id="141" name="Freeform 140"/>
                <p:cNvSpPr>
                  <a:spLocks noEditPoints="1"/>
                </p:cNvSpPr>
                <p:nvPr/>
              </p:nvSpPr>
              <p:spPr bwMode="auto">
                <a:xfrm>
                  <a:off x="7440266" y="3436652"/>
                  <a:ext cx="344488" cy="344489"/>
                </a:xfrm>
                <a:custGeom>
                  <a:avLst/>
                  <a:gdLst/>
                  <a:ahLst/>
                  <a:cxnLst>
                    <a:cxn ang="0">
                      <a:pos x="33" y="184"/>
                    </a:cxn>
                    <a:cxn ang="0">
                      <a:pos x="181" y="184"/>
                    </a:cxn>
                    <a:cxn ang="0">
                      <a:pos x="181" y="33"/>
                    </a:cxn>
                    <a:cxn ang="0">
                      <a:pos x="33" y="33"/>
                    </a:cxn>
                    <a:cxn ang="0">
                      <a:pos x="33" y="184"/>
                    </a:cxn>
                    <a:cxn ang="0">
                      <a:pos x="217" y="217"/>
                    </a:cxn>
                    <a:cxn ang="0">
                      <a:pos x="0" y="217"/>
                    </a:cxn>
                    <a:cxn ang="0">
                      <a:pos x="0" y="0"/>
                    </a:cxn>
                    <a:cxn ang="0">
                      <a:pos x="217" y="0"/>
                    </a:cxn>
                    <a:cxn ang="0">
                      <a:pos x="217" y="217"/>
                    </a:cxn>
                  </a:cxnLst>
                  <a:rect l="0" t="0" r="r" b="b"/>
                  <a:pathLst>
                    <a:path w="217" h="217">
                      <a:moveTo>
                        <a:pt x="33" y="184"/>
                      </a:moveTo>
                      <a:lnTo>
                        <a:pt x="181" y="184"/>
                      </a:lnTo>
                      <a:lnTo>
                        <a:pt x="181" y="33"/>
                      </a:lnTo>
                      <a:lnTo>
                        <a:pt x="33" y="33"/>
                      </a:lnTo>
                      <a:lnTo>
                        <a:pt x="33" y="184"/>
                      </a:lnTo>
                      <a:close/>
                      <a:moveTo>
                        <a:pt x="217" y="217"/>
                      </a:moveTo>
                      <a:lnTo>
                        <a:pt x="0" y="217"/>
                      </a:lnTo>
                      <a:lnTo>
                        <a:pt x="0" y="0"/>
                      </a:lnTo>
                      <a:lnTo>
                        <a:pt x="217" y="0"/>
                      </a:lnTo>
                      <a:lnTo>
                        <a:pt x="217" y="21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1088530">
                    <a:defRPr/>
                  </a:pPr>
                  <a:endParaRPr lang="en-US" sz="160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142" name="Freeform 141"/>
                <p:cNvSpPr>
                  <a:spLocks noEditPoints="1"/>
                </p:cNvSpPr>
                <p:nvPr/>
              </p:nvSpPr>
              <p:spPr bwMode="auto">
                <a:xfrm>
                  <a:off x="7440266" y="3814473"/>
                  <a:ext cx="344488" cy="349251"/>
                </a:xfrm>
                <a:custGeom>
                  <a:avLst/>
                  <a:gdLst/>
                  <a:ahLst/>
                  <a:cxnLst>
                    <a:cxn ang="0">
                      <a:pos x="33" y="185"/>
                    </a:cxn>
                    <a:cxn ang="0">
                      <a:pos x="181" y="185"/>
                    </a:cxn>
                    <a:cxn ang="0">
                      <a:pos x="181" y="36"/>
                    </a:cxn>
                    <a:cxn ang="0">
                      <a:pos x="33" y="36"/>
                    </a:cxn>
                    <a:cxn ang="0">
                      <a:pos x="33" y="185"/>
                    </a:cxn>
                    <a:cxn ang="0">
                      <a:pos x="217" y="220"/>
                    </a:cxn>
                    <a:cxn ang="0">
                      <a:pos x="0" y="220"/>
                    </a:cxn>
                    <a:cxn ang="0">
                      <a:pos x="0" y="0"/>
                    </a:cxn>
                    <a:cxn ang="0">
                      <a:pos x="217" y="0"/>
                    </a:cxn>
                    <a:cxn ang="0">
                      <a:pos x="217" y="220"/>
                    </a:cxn>
                  </a:cxnLst>
                  <a:rect l="0" t="0" r="r" b="b"/>
                  <a:pathLst>
                    <a:path w="217" h="220">
                      <a:moveTo>
                        <a:pt x="33" y="185"/>
                      </a:moveTo>
                      <a:lnTo>
                        <a:pt x="181" y="185"/>
                      </a:lnTo>
                      <a:lnTo>
                        <a:pt x="181" y="36"/>
                      </a:lnTo>
                      <a:lnTo>
                        <a:pt x="33" y="36"/>
                      </a:lnTo>
                      <a:lnTo>
                        <a:pt x="33" y="185"/>
                      </a:lnTo>
                      <a:close/>
                      <a:moveTo>
                        <a:pt x="217" y="220"/>
                      </a:moveTo>
                      <a:lnTo>
                        <a:pt x="0" y="220"/>
                      </a:lnTo>
                      <a:lnTo>
                        <a:pt x="0" y="0"/>
                      </a:lnTo>
                      <a:lnTo>
                        <a:pt x="217" y="0"/>
                      </a:lnTo>
                      <a:lnTo>
                        <a:pt x="217" y="22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1088530">
                    <a:defRPr/>
                  </a:pPr>
                  <a:endParaRPr lang="en-US" sz="160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143" name="Freeform 142"/>
                <p:cNvSpPr>
                  <a:spLocks/>
                </p:cNvSpPr>
                <p:nvPr/>
              </p:nvSpPr>
              <p:spPr bwMode="auto">
                <a:xfrm>
                  <a:off x="7506941" y="3398551"/>
                  <a:ext cx="341313" cy="288925"/>
                </a:xfrm>
                <a:custGeom>
                  <a:avLst/>
                  <a:gdLst/>
                  <a:ahLst/>
                  <a:cxnLst>
                    <a:cxn ang="0">
                      <a:pos x="76" y="182"/>
                    </a:cxn>
                    <a:cxn ang="0">
                      <a:pos x="0" y="114"/>
                    </a:cxn>
                    <a:cxn ang="0">
                      <a:pos x="24" y="88"/>
                    </a:cxn>
                    <a:cxn ang="0">
                      <a:pos x="73" y="132"/>
                    </a:cxn>
                    <a:cxn ang="0">
                      <a:pos x="187" y="0"/>
                    </a:cxn>
                    <a:cxn ang="0">
                      <a:pos x="215" y="24"/>
                    </a:cxn>
                    <a:cxn ang="0">
                      <a:pos x="76" y="182"/>
                    </a:cxn>
                  </a:cxnLst>
                  <a:rect l="0" t="0" r="r" b="b"/>
                  <a:pathLst>
                    <a:path w="215" h="182">
                      <a:moveTo>
                        <a:pt x="76" y="182"/>
                      </a:moveTo>
                      <a:lnTo>
                        <a:pt x="0" y="114"/>
                      </a:lnTo>
                      <a:lnTo>
                        <a:pt x="24" y="88"/>
                      </a:lnTo>
                      <a:lnTo>
                        <a:pt x="73" y="132"/>
                      </a:lnTo>
                      <a:lnTo>
                        <a:pt x="187" y="0"/>
                      </a:lnTo>
                      <a:lnTo>
                        <a:pt x="215" y="24"/>
                      </a:lnTo>
                      <a:lnTo>
                        <a:pt x="76" y="1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1088530">
                    <a:defRPr/>
                  </a:pPr>
                  <a:endParaRPr lang="en-US" sz="160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144" name="Rectangle 143"/>
                <p:cNvSpPr>
                  <a:spLocks noChangeArrowheads="1"/>
                </p:cNvSpPr>
                <p:nvPr/>
              </p:nvSpPr>
              <p:spPr bwMode="auto">
                <a:xfrm>
                  <a:off x="7840316" y="4100226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defTabSz="1088530">
                    <a:defRPr/>
                  </a:pPr>
                  <a:endParaRPr lang="en-US" sz="160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145" name="Rectangle 144"/>
                <p:cNvSpPr>
                  <a:spLocks noChangeArrowheads="1"/>
                </p:cNvSpPr>
                <p:nvPr/>
              </p:nvSpPr>
              <p:spPr bwMode="auto">
                <a:xfrm>
                  <a:off x="7840316" y="3717639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defTabSz="1088530">
                    <a:defRPr/>
                  </a:pPr>
                  <a:endParaRPr lang="en-US" sz="160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146" name="Rectangle 145"/>
                <p:cNvSpPr>
                  <a:spLocks noChangeArrowheads="1"/>
                </p:cNvSpPr>
                <p:nvPr/>
              </p:nvSpPr>
              <p:spPr bwMode="auto">
                <a:xfrm>
                  <a:off x="7840316" y="3973225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defTabSz="1088530">
                    <a:defRPr/>
                  </a:pPr>
                  <a:endParaRPr lang="en-US" sz="160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147" name="Rectangle 146"/>
                <p:cNvSpPr>
                  <a:spLocks noChangeArrowheads="1"/>
                </p:cNvSpPr>
                <p:nvPr/>
              </p:nvSpPr>
              <p:spPr bwMode="auto">
                <a:xfrm>
                  <a:off x="7840316" y="3590640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defTabSz="1088530">
                    <a:defRPr/>
                  </a:pPr>
                  <a:endParaRPr lang="en-US" sz="160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</p:grpSp>
          <p:sp>
            <p:nvSpPr>
              <p:cNvPr id="139" name="Chevron 138"/>
              <p:cNvSpPr/>
              <p:nvPr/>
            </p:nvSpPr>
            <p:spPr bwMode="auto">
              <a:xfrm>
                <a:off x="1330000" y="1771634"/>
                <a:ext cx="142625" cy="707897"/>
              </a:xfrm>
              <a:prstGeom prst="chevron">
                <a:avLst>
                  <a:gd name="adj" fmla="val 68110"/>
                </a:avLst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54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88530">
                  <a:defRPr/>
                </a:pPr>
                <a:endParaRPr lang="en-US" sz="16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140" name="TextBox 13"/>
              <p:cNvSpPr txBox="1">
                <a:spLocks noChangeArrowheads="1"/>
              </p:cNvSpPr>
              <p:nvPr/>
            </p:nvSpPr>
            <p:spPr bwMode="auto">
              <a:xfrm>
                <a:off x="1456315" y="1718346"/>
                <a:ext cx="3173466" cy="9198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defTabSz="21764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defTabSz="21764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defTabSz="21764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defTabSz="21764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defTabSz="1088639" eaLnBrk="1" hangingPunct="1"/>
                <a:r>
                  <a:rPr lang="en-US" sz="2000" b="1" dirty="0" err="1">
                    <a:solidFill>
                      <a:prstClr val="white"/>
                    </a:solidFill>
                    <a:latin typeface="Tahoma" pitchFamily="34" charset="0"/>
                    <a:cs typeface="Tahoma" pitchFamily="34" charset="0"/>
                  </a:rPr>
                  <a:t>Câu</a:t>
                </a:r>
                <a:r>
                  <a:rPr lang="en-US" sz="2000" b="1" dirty="0">
                    <a:solidFill>
                      <a:prstClr val="white"/>
                    </a:solidFill>
                    <a:latin typeface="Tahoma" pitchFamily="34" charset="0"/>
                    <a:cs typeface="Tahoma" pitchFamily="34" charset="0"/>
                  </a:rPr>
                  <a:t> </a:t>
                </a:r>
                <a:r>
                  <a:rPr lang="vi-VN" sz="2000" b="1" dirty="0">
                    <a:solidFill>
                      <a:prstClr val="white"/>
                    </a:solidFill>
                    <a:latin typeface="Tahoma" pitchFamily="34" charset="0"/>
                    <a:cs typeface="Tahoma" pitchFamily="34" charset="0"/>
                  </a:rPr>
                  <a:t>2</a:t>
                </a:r>
                <a:endParaRPr lang="en-US" sz="2000" b="1" dirty="0">
                  <a:solidFill>
                    <a:prstClr val="white"/>
                  </a:solidFill>
                  <a:latin typeface="Tahoma" pitchFamily="34" charset="0"/>
                  <a:cs typeface="Tahoma" pitchFamily="34" charset="0"/>
                </a:endParaRPr>
              </a:p>
            </p:txBody>
          </p:sp>
        </p:grpSp>
      </p:grpSp>
      <p:grpSp>
        <p:nvGrpSpPr>
          <p:cNvPr id="48" name="Group 47"/>
          <p:cNvGrpSpPr/>
          <p:nvPr/>
        </p:nvGrpSpPr>
        <p:grpSpPr>
          <a:xfrm>
            <a:off x="369487" y="757932"/>
            <a:ext cx="4843499" cy="556782"/>
            <a:chOff x="739068" y="1515168"/>
            <a:chExt cx="9688259" cy="1113708"/>
          </a:xfrm>
        </p:grpSpPr>
        <p:sp>
          <p:nvSpPr>
            <p:cNvPr id="46" name="Freeform 71"/>
            <p:cNvSpPr>
              <a:spLocks/>
            </p:cNvSpPr>
            <p:nvPr/>
          </p:nvSpPr>
          <p:spPr bwMode="auto">
            <a:xfrm flipH="1">
              <a:off x="3250419" y="2066147"/>
              <a:ext cx="6961968" cy="417465"/>
            </a:xfrm>
            <a:custGeom>
              <a:avLst/>
              <a:gdLst>
                <a:gd name="T0" fmla="*/ 1849 w 1857"/>
                <a:gd name="T1" fmla="*/ 72 h 111"/>
                <a:gd name="T2" fmla="*/ 376 w 1857"/>
                <a:gd name="T3" fmla="*/ 72 h 111"/>
                <a:gd name="T4" fmla="*/ 360 w 1857"/>
                <a:gd name="T5" fmla="*/ 52 h 111"/>
                <a:gd name="T6" fmla="*/ 374 w 1857"/>
                <a:gd name="T7" fmla="*/ 20 h 111"/>
                <a:gd name="T8" fmla="*/ 366 w 1857"/>
                <a:gd name="T9" fmla="*/ 0 h 111"/>
                <a:gd name="T10" fmla="*/ 85 w 1857"/>
                <a:gd name="T11" fmla="*/ 0 h 111"/>
                <a:gd name="T12" fmla="*/ 53 w 1857"/>
                <a:gd name="T13" fmla="*/ 20 h 111"/>
                <a:gd name="T14" fmla="*/ 6 w 1857"/>
                <a:gd name="T15" fmla="*/ 91 h 111"/>
                <a:gd name="T16" fmla="*/ 15 w 1857"/>
                <a:gd name="T17" fmla="*/ 111 h 111"/>
                <a:gd name="T18" fmla="*/ 199 w 1857"/>
                <a:gd name="T19" fmla="*/ 111 h 111"/>
                <a:gd name="T20" fmla="*/ 296 w 1857"/>
                <a:gd name="T21" fmla="*/ 111 h 111"/>
                <a:gd name="T22" fmla="*/ 1849 w 1857"/>
                <a:gd name="T23" fmla="*/ 111 h 111"/>
                <a:gd name="T24" fmla="*/ 1857 w 1857"/>
                <a:gd name="T25" fmla="*/ 103 h 111"/>
                <a:gd name="T26" fmla="*/ 1857 w 1857"/>
                <a:gd name="T27" fmla="*/ 81 h 111"/>
                <a:gd name="T28" fmla="*/ 1849 w 1857"/>
                <a:gd name="T29" fmla="*/ 72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57" h="111">
                  <a:moveTo>
                    <a:pt x="1849" y="72"/>
                  </a:moveTo>
                  <a:cubicBezTo>
                    <a:pt x="1849" y="72"/>
                    <a:pt x="423" y="72"/>
                    <a:pt x="376" y="72"/>
                  </a:cubicBezTo>
                  <a:cubicBezTo>
                    <a:pt x="350" y="72"/>
                    <a:pt x="355" y="63"/>
                    <a:pt x="360" y="52"/>
                  </a:cubicBezTo>
                  <a:cubicBezTo>
                    <a:pt x="365" y="40"/>
                    <a:pt x="374" y="20"/>
                    <a:pt x="374" y="20"/>
                  </a:cubicBezTo>
                  <a:cubicBezTo>
                    <a:pt x="381" y="9"/>
                    <a:pt x="377" y="0"/>
                    <a:pt x="366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74" y="0"/>
                    <a:pt x="59" y="9"/>
                    <a:pt x="53" y="20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0" y="102"/>
                    <a:pt x="4" y="111"/>
                    <a:pt x="15" y="111"/>
                  </a:cubicBezTo>
                  <a:cubicBezTo>
                    <a:pt x="199" y="111"/>
                    <a:pt x="199" y="111"/>
                    <a:pt x="199" y="111"/>
                  </a:cubicBezTo>
                  <a:cubicBezTo>
                    <a:pt x="296" y="111"/>
                    <a:pt x="296" y="111"/>
                    <a:pt x="296" y="111"/>
                  </a:cubicBezTo>
                  <a:cubicBezTo>
                    <a:pt x="1849" y="111"/>
                    <a:pt x="1849" y="111"/>
                    <a:pt x="1849" y="111"/>
                  </a:cubicBezTo>
                  <a:cubicBezTo>
                    <a:pt x="1853" y="111"/>
                    <a:pt x="1857" y="107"/>
                    <a:pt x="1857" y="103"/>
                  </a:cubicBezTo>
                  <a:cubicBezTo>
                    <a:pt x="1857" y="81"/>
                    <a:pt x="1857" y="81"/>
                    <a:pt x="1857" y="81"/>
                  </a:cubicBezTo>
                  <a:cubicBezTo>
                    <a:pt x="1857" y="76"/>
                    <a:pt x="1853" y="72"/>
                    <a:pt x="1849" y="72"/>
                  </a:cubicBezTo>
                  <a:close/>
                </a:path>
              </a:pathLst>
            </a:custGeom>
            <a:solidFill>
              <a:srgbClr val="B9E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9" tIns="22855" rIns="45709" bIns="22855" numCol="1" anchor="t" anchorCtr="0" compatLnSpc="1">
              <a:prstTxWarp prst="textNoShape">
                <a:avLst/>
              </a:prstTxWarp>
            </a:bodyPr>
            <a:lstStyle/>
            <a:p>
              <a:pPr defTabSz="1088639"/>
              <a:endParaRPr lang="en-US" sz="2150">
                <a:solidFill>
                  <a:prstClr val="black"/>
                </a:solidFill>
                <a:latin typeface="Calibri"/>
              </a:endParaRPr>
            </a:p>
          </p:txBody>
        </p:sp>
        <p:grpSp>
          <p:nvGrpSpPr>
            <p:cNvPr id="31" name="Group 30"/>
            <p:cNvGrpSpPr/>
            <p:nvPr/>
          </p:nvGrpSpPr>
          <p:grpSpPr>
            <a:xfrm>
              <a:off x="739068" y="1515168"/>
              <a:ext cx="8177919" cy="1052773"/>
              <a:chOff x="739068" y="1515168"/>
              <a:chExt cx="8177919" cy="1052773"/>
            </a:xfrm>
          </p:grpSpPr>
          <p:sp>
            <p:nvSpPr>
              <p:cNvPr id="32" name="Freeform 71"/>
              <p:cNvSpPr>
                <a:spLocks/>
              </p:cNvSpPr>
              <p:nvPr/>
            </p:nvSpPr>
            <p:spPr bwMode="auto">
              <a:xfrm>
                <a:off x="739068" y="2058030"/>
                <a:ext cx="6961968" cy="417465"/>
              </a:xfrm>
              <a:custGeom>
                <a:avLst/>
                <a:gdLst>
                  <a:gd name="T0" fmla="*/ 1849 w 1857"/>
                  <a:gd name="T1" fmla="*/ 72 h 111"/>
                  <a:gd name="T2" fmla="*/ 376 w 1857"/>
                  <a:gd name="T3" fmla="*/ 72 h 111"/>
                  <a:gd name="T4" fmla="*/ 360 w 1857"/>
                  <a:gd name="T5" fmla="*/ 52 h 111"/>
                  <a:gd name="T6" fmla="*/ 374 w 1857"/>
                  <a:gd name="T7" fmla="*/ 20 h 111"/>
                  <a:gd name="T8" fmla="*/ 366 w 1857"/>
                  <a:gd name="T9" fmla="*/ 0 h 111"/>
                  <a:gd name="T10" fmla="*/ 85 w 1857"/>
                  <a:gd name="T11" fmla="*/ 0 h 111"/>
                  <a:gd name="T12" fmla="*/ 53 w 1857"/>
                  <a:gd name="T13" fmla="*/ 20 h 111"/>
                  <a:gd name="T14" fmla="*/ 6 w 1857"/>
                  <a:gd name="T15" fmla="*/ 91 h 111"/>
                  <a:gd name="T16" fmla="*/ 15 w 1857"/>
                  <a:gd name="T17" fmla="*/ 111 h 111"/>
                  <a:gd name="T18" fmla="*/ 199 w 1857"/>
                  <a:gd name="T19" fmla="*/ 111 h 111"/>
                  <a:gd name="T20" fmla="*/ 296 w 1857"/>
                  <a:gd name="T21" fmla="*/ 111 h 111"/>
                  <a:gd name="T22" fmla="*/ 1849 w 1857"/>
                  <a:gd name="T23" fmla="*/ 111 h 111"/>
                  <a:gd name="T24" fmla="*/ 1857 w 1857"/>
                  <a:gd name="T25" fmla="*/ 103 h 111"/>
                  <a:gd name="T26" fmla="*/ 1857 w 1857"/>
                  <a:gd name="T27" fmla="*/ 81 h 111"/>
                  <a:gd name="T28" fmla="*/ 1849 w 1857"/>
                  <a:gd name="T29" fmla="*/ 72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57" h="111">
                    <a:moveTo>
                      <a:pt x="1849" y="72"/>
                    </a:moveTo>
                    <a:cubicBezTo>
                      <a:pt x="1849" y="72"/>
                      <a:pt x="423" y="72"/>
                      <a:pt x="376" y="72"/>
                    </a:cubicBezTo>
                    <a:cubicBezTo>
                      <a:pt x="350" y="72"/>
                      <a:pt x="355" y="63"/>
                      <a:pt x="360" y="52"/>
                    </a:cubicBezTo>
                    <a:cubicBezTo>
                      <a:pt x="365" y="40"/>
                      <a:pt x="374" y="20"/>
                      <a:pt x="374" y="20"/>
                    </a:cubicBezTo>
                    <a:cubicBezTo>
                      <a:pt x="381" y="9"/>
                      <a:pt x="377" y="0"/>
                      <a:pt x="366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74" y="0"/>
                      <a:pt x="59" y="9"/>
                      <a:pt x="53" y="20"/>
                    </a:cubicBezTo>
                    <a:cubicBezTo>
                      <a:pt x="6" y="91"/>
                      <a:pt x="6" y="91"/>
                      <a:pt x="6" y="91"/>
                    </a:cubicBezTo>
                    <a:cubicBezTo>
                      <a:pt x="0" y="102"/>
                      <a:pt x="4" y="111"/>
                      <a:pt x="15" y="111"/>
                    </a:cubicBezTo>
                    <a:cubicBezTo>
                      <a:pt x="199" y="111"/>
                      <a:pt x="199" y="111"/>
                      <a:pt x="199" y="111"/>
                    </a:cubicBezTo>
                    <a:cubicBezTo>
                      <a:pt x="296" y="111"/>
                      <a:pt x="296" y="111"/>
                      <a:pt x="296" y="111"/>
                    </a:cubicBezTo>
                    <a:cubicBezTo>
                      <a:pt x="1849" y="111"/>
                      <a:pt x="1849" y="111"/>
                      <a:pt x="1849" y="111"/>
                    </a:cubicBezTo>
                    <a:cubicBezTo>
                      <a:pt x="1853" y="111"/>
                      <a:pt x="1857" y="107"/>
                      <a:pt x="1857" y="103"/>
                    </a:cubicBezTo>
                    <a:cubicBezTo>
                      <a:pt x="1857" y="81"/>
                      <a:pt x="1857" y="81"/>
                      <a:pt x="1857" y="81"/>
                    </a:cubicBezTo>
                    <a:cubicBezTo>
                      <a:pt x="1857" y="76"/>
                      <a:pt x="1853" y="72"/>
                      <a:pt x="1849" y="72"/>
                    </a:cubicBezTo>
                    <a:close/>
                  </a:path>
                </a:pathLst>
              </a:custGeom>
              <a:solidFill>
                <a:srgbClr val="B9EA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pPr defTabSz="1088639"/>
                <a:endParaRPr lang="en-US" sz="215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33" name="Oval 72"/>
              <p:cNvSpPr>
                <a:spLocks noChangeArrowheads="1"/>
              </p:cNvSpPr>
              <p:nvPr/>
            </p:nvSpPr>
            <p:spPr bwMode="auto">
              <a:xfrm>
                <a:off x="1372407" y="1515168"/>
                <a:ext cx="285717" cy="280956"/>
              </a:xfrm>
              <a:prstGeom prst="ellipse">
                <a:avLst/>
              </a:pr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pPr defTabSz="1088639"/>
                <a:endParaRPr lang="en-US" sz="215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34" name="Freeform 73"/>
              <p:cNvSpPr>
                <a:spLocks/>
              </p:cNvSpPr>
              <p:nvPr/>
            </p:nvSpPr>
            <p:spPr bwMode="auto">
              <a:xfrm>
                <a:off x="1300977" y="1773901"/>
                <a:ext cx="209526" cy="190478"/>
              </a:xfrm>
              <a:custGeom>
                <a:avLst/>
                <a:gdLst>
                  <a:gd name="T0" fmla="*/ 0 w 56"/>
                  <a:gd name="T1" fmla="*/ 18 h 51"/>
                  <a:gd name="T2" fmla="*/ 45 w 56"/>
                  <a:gd name="T3" fmla="*/ 10 h 51"/>
                  <a:gd name="T4" fmla="*/ 56 w 56"/>
                  <a:gd name="T5" fmla="*/ 12 h 51"/>
                  <a:gd name="T6" fmla="*/ 56 w 56"/>
                  <a:gd name="T7" fmla="*/ 51 h 51"/>
                  <a:gd name="T8" fmla="*/ 0 w 56"/>
                  <a:gd name="T9" fmla="*/ 1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1">
                    <a:moveTo>
                      <a:pt x="0" y="18"/>
                    </a:moveTo>
                    <a:cubicBezTo>
                      <a:pt x="0" y="18"/>
                      <a:pt x="17" y="0"/>
                      <a:pt x="45" y="10"/>
                    </a:cubicBezTo>
                    <a:cubicBezTo>
                      <a:pt x="51" y="12"/>
                      <a:pt x="52" y="12"/>
                      <a:pt x="56" y="12"/>
                    </a:cubicBezTo>
                    <a:cubicBezTo>
                      <a:pt x="55" y="30"/>
                      <a:pt x="56" y="51"/>
                      <a:pt x="56" y="51"/>
                    </a:cubicBezTo>
                    <a:cubicBezTo>
                      <a:pt x="56" y="51"/>
                      <a:pt x="30" y="24"/>
                      <a:pt x="0" y="18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pPr defTabSz="1088639"/>
                <a:endParaRPr lang="en-US" sz="215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35" name="Freeform 74"/>
              <p:cNvSpPr>
                <a:spLocks/>
              </p:cNvSpPr>
              <p:nvPr/>
            </p:nvSpPr>
            <p:spPr bwMode="auto">
              <a:xfrm>
                <a:off x="1300977" y="1773901"/>
                <a:ext cx="209526" cy="190478"/>
              </a:xfrm>
              <a:custGeom>
                <a:avLst/>
                <a:gdLst>
                  <a:gd name="T0" fmla="*/ 0 w 56"/>
                  <a:gd name="T1" fmla="*/ 18 h 51"/>
                  <a:gd name="T2" fmla="*/ 39 w 56"/>
                  <a:gd name="T3" fmla="*/ 8 h 51"/>
                  <a:gd name="T4" fmla="*/ 56 w 56"/>
                  <a:gd name="T5" fmla="*/ 11 h 51"/>
                  <a:gd name="T6" fmla="*/ 56 w 56"/>
                  <a:gd name="T7" fmla="*/ 51 h 51"/>
                  <a:gd name="T8" fmla="*/ 0 w 56"/>
                  <a:gd name="T9" fmla="*/ 1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1">
                    <a:moveTo>
                      <a:pt x="0" y="18"/>
                    </a:moveTo>
                    <a:cubicBezTo>
                      <a:pt x="0" y="18"/>
                      <a:pt x="10" y="0"/>
                      <a:pt x="39" y="8"/>
                    </a:cubicBezTo>
                    <a:cubicBezTo>
                      <a:pt x="48" y="11"/>
                      <a:pt x="52" y="11"/>
                      <a:pt x="56" y="11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56" y="51"/>
                      <a:pt x="30" y="24"/>
                      <a:pt x="0" y="18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pPr defTabSz="1088639"/>
                <a:endParaRPr lang="en-US" sz="215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36" name="Freeform 75"/>
              <p:cNvSpPr>
                <a:spLocks/>
              </p:cNvSpPr>
              <p:nvPr/>
            </p:nvSpPr>
            <p:spPr bwMode="auto">
              <a:xfrm>
                <a:off x="1300977" y="1773901"/>
                <a:ext cx="209526" cy="190478"/>
              </a:xfrm>
              <a:custGeom>
                <a:avLst/>
                <a:gdLst>
                  <a:gd name="T0" fmla="*/ 0 w 56"/>
                  <a:gd name="T1" fmla="*/ 18 h 51"/>
                  <a:gd name="T2" fmla="*/ 39 w 56"/>
                  <a:gd name="T3" fmla="*/ 8 h 51"/>
                  <a:gd name="T4" fmla="*/ 56 w 56"/>
                  <a:gd name="T5" fmla="*/ 11 h 51"/>
                  <a:gd name="T6" fmla="*/ 56 w 56"/>
                  <a:gd name="T7" fmla="*/ 51 h 51"/>
                  <a:gd name="T8" fmla="*/ 0 w 56"/>
                  <a:gd name="T9" fmla="*/ 1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1">
                    <a:moveTo>
                      <a:pt x="0" y="18"/>
                    </a:moveTo>
                    <a:cubicBezTo>
                      <a:pt x="0" y="18"/>
                      <a:pt x="10" y="0"/>
                      <a:pt x="39" y="8"/>
                    </a:cubicBezTo>
                    <a:cubicBezTo>
                      <a:pt x="48" y="11"/>
                      <a:pt x="52" y="11"/>
                      <a:pt x="56" y="11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56" y="51"/>
                      <a:pt x="30" y="24"/>
                      <a:pt x="0" y="18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pPr defTabSz="1088639"/>
                <a:endParaRPr lang="en-US" sz="215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37" name="Freeform 76"/>
              <p:cNvSpPr>
                <a:spLocks/>
              </p:cNvSpPr>
              <p:nvPr/>
            </p:nvSpPr>
            <p:spPr bwMode="auto">
              <a:xfrm>
                <a:off x="1300977" y="1773901"/>
                <a:ext cx="415877" cy="190478"/>
              </a:xfrm>
              <a:custGeom>
                <a:avLst/>
                <a:gdLst>
                  <a:gd name="T0" fmla="*/ 72 w 111"/>
                  <a:gd name="T1" fmla="*/ 8 h 51"/>
                  <a:gd name="T2" fmla="*/ 56 w 111"/>
                  <a:gd name="T3" fmla="*/ 11 h 51"/>
                  <a:gd name="T4" fmla="*/ 39 w 111"/>
                  <a:gd name="T5" fmla="*/ 8 h 51"/>
                  <a:gd name="T6" fmla="*/ 0 w 111"/>
                  <a:gd name="T7" fmla="*/ 18 h 51"/>
                  <a:gd name="T8" fmla="*/ 56 w 111"/>
                  <a:gd name="T9" fmla="*/ 51 h 51"/>
                  <a:gd name="T10" fmla="*/ 111 w 111"/>
                  <a:gd name="T11" fmla="*/ 18 h 51"/>
                  <a:gd name="T12" fmla="*/ 72 w 111"/>
                  <a:gd name="T13" fmla="*/ 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1" h="51">
                    <a:moveTo>
                      <a:pt x="72" y="8"/>
                    </a:moveTo>
                    <a:cubicBezTo>
                      <a:pt x="63" y="11"/>
                      <a:pt x="59" y="11"/>
                      <a:pt x="56" y="11"/>
                    </a:cubicBezTo>
                    <a:cubicBezTo>
                      <a:pt x="52" y="11"/>
                      <a:pt x="48" y="11"/>
                      <a:pt x="39" y="8"/>
                    </a:cubicBezTo>
                    <a:cubicBezTo>
                      <a:pt x="10" y="0"/>
                      <a:pt x="0" y="18"/>
                      <a:pt x="0" y="18"/>
                    </a:cubicBezTo>
                    <a:cubicBezTo>
                      <a:pt x="30" y="24"/>
                      <a:pt x="56" y="51"/>
                      <a:pt x="56" y="51"/>
                    </a:cubicBezTo>
                    <a:cubicBezTo>
                      <a:pt x="56" y="51"/>
                      <a:pt x="82" y="24"/>
                      <a:pt x="111" y="18"/>
                    </a:cubicBezTo>
                    <a:cubicBezTo>
                      <a:pt x="111" y="18"/>
                      <a:pt x="101" y="0"/>
                      <a:pt x="72" y="8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pPr defTabSz="1088639"/>
                <a:endParaRPr lang="en-US" sz="215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38" name="Freeform 77"/>
              <p:cNvSpPr>
                <a:spLocks/>
              </p:cNvSpPr>
              <p:nvPr/>
            </p:nvSpPr>
            <p:spPr bwMode="auto">
              <a:xfrm>
                <a:off x="1226374" y="1853267"/>
                <a:ext cx="566671" cy="176193"/>
              </a:xfrm>
              <a:custGeom>
                <a:avLst/>
                <a:gdLst>
                  <a:gd name="T0" fmla="*/ 142 w 151"/>
                  <a:gd name="T1" fmla="*/ 1 h 47"/>
                  <a:gd name="T2" fmla="*/ 76 w 151"/>
                  <a:gd name="T3" fmla="*/ 40 h 47"/>
                  <a:gd name="T4" fmla="*/ 10 w 151"/>
                  <a:gd name="T5" fmla="*/ 1 h 47"/>
                  <a:gd name="T6" fmla="*/ 0 w 151"/>
                  <a:gd name="T7" fmla="*/ 7 h 47"/>
                  <a:gd name="T8" fmla="*/ 72 w 151"/>
                  <a:gd name="T9" fmla="*/ 47 h 47"/>
                  <a:gd name="T10" fmla="*/ 76 w 151"/>
                  <a:gd name="T11" fmla="*/ 47 h 47"/>
                  <a:gd name="T12" fmla="*/ 79 w 151"/>
                  <a:gd name="T13" fmla="*/ 47 h 47"/>
                  <a:gd name="T14" fmla="*/ 151 w 151"/>
                  <a:gd name="T15" fmla="*/ 7 h 47"/>
                  <a:gd name="T16" fmla="*/ 142 w 151"/>
                  <a:gd name="T17" fmla="*/ 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47">
                    <a:moveTo>
                      <a:pt x="142" y="1"/>
                    </a:moveTo>
                    <a:cubicBezTo>
                      <a:pt x="116" y="7"/>
                      <a:pt x="76" y="40"/>
                      <a:pt x="76" y="40"/>
                    </a:cubicBezTo>
                    <a:cubicBezTo>
                      <a:pt x="76" y="40"/>
                      <a:pt x="36" y="7"/>
                      <a:pt x="10" y="1"/>
                    </a:cubicBezTo>
                    <a:cubicBezTo>
                      <a:pt x="3" y="0"/>
                      <a:pt x="0" y="6"/>
                      <a:pt x="0" y="7"/>
                    </a:cubicBezTo>
                    <a:cubicBezTo>
                      <a:pt x="8" y="11"/>
                      <a:pt x="18" y="4"/>
                      <a:pt x="72" y="47"/>
                    </a:cubicBezTo>
                    <a:cubicBezTo>
                      <a:pt x="73" y="47"/>
                      <a:pt x="76" y="47"/>
                      <a:pt x="76" y="47"/>
                    </a:cubicBezTo>
                    <a:cubicBezTo>
                      <a:pt x="76" y="47"/>
                      <a:pt x="77" y="47"/>
                      <a:pt x="79" y="47"/>
                    </a:cubicBezTo>
                    <a:cubicBezTo>
                      <a:pt x="132" y="4"/>
                      <a:pt x="143" y="11"/>
                      <a:pt x="151" y="7"/>
                    </a:cubicBezTo>
                    <a:cubicBezTo>
                      <a:pt x="151" y="6"/>
                      <a:pt x="148" y="0"/>
                      <a:pt x="142" y="1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pPr defTabSz="1088639"/>
                <a:endParaRPr lang="en-US" sz="215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39" name="Freeform 78"/>
              <p:cNvSpPr>
                <a:spLocks/>
              </p:cNvSpPr>
              <p:nvPr/>
            </p:nvSpPr>
            <p:spPr bwMode="auto">
              <a:xfrm>
                <a:off x="1515265" y="1908822"/>
                <a:ext cx="306352" cy="473020"/>
              </a:xfrm>
              <a:custGeom>
                <a:avLst/>
                <a:gdLst>
                  <a:gd name="T0" fmla="*/ 0 w 82"/>
                  <a:gd name="T1" fmla="*/ 40 h 126"/>
                  <a:gd name="T2" fmla="*/ 8 w 82"/>
                  <a:gd name="T3" fmla="*/ 40 h 126"/>
                  <a:gd name="T4" fmla="*/ 68 w 82"/>
                  <a:gd name="T5" fmla="*/ 0 h 126"/>
                  <a:gd name="T6" fmla="*/ 82 w 82"/>
                  <a:gd name="T7" fmla="*/ 0 h 126"/>
                  <a:gd name="T8" fmla="*/ 75 w 82"/>
                  <a:gd name="T9" fmla="*/ 89 h 126"/>
                  <a:gd name="T10" fmla="*/ 8 w 82"/>
                  <a:gd name="T11" fmla="*/ 126 h 126"/>
                  <a:gd name="T12" fmla="*/ 0 w 82"/>
                  <a:gd name="T13" fmla="*/ 126 h 126"/>
                  <a:gd name="T14" fmla="*/ 0 w 82"/>
                  <a:gd name="T15" fmla="*/ 40 h 126"/>
                  <a:gd name="T16" fmla="*/ 0 w 82"/>
                  <a:gd name="T17" fmla="*/ 4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2" h="126">
                    <a:moveTo>
                      <a:pt x="0" y="40"/>
                    </a:moveTo>
                    <a:cubicBezTo>
                      <a:pt x="8" y="40"/>
                      <a:pt x="8" y="40"/>
                      <a:pt x="8" y="40"/>
                    </a:cubicBezTo>
                    <a:cubicBezTo>
                      <a:pt x="8" y="40"/>
                      <a:pt x="37" y="9"/>
                      <a:pt x="68" y="0"/>
                    </a:cubicBezTo>
                    <a:cubicBezTo>
                      <a:pt x="71" y="0"/>
                      <a:pt x="82" y="0"/>
                      <a:pt x="82" y="0"/>
                    </a:cubicBezTo>
                    <a:cubicBezTo>
                      <a:pt x="82" y="0"/>
                      <a:pt x="75" y="71"/>
                      <a:pt x="75" y="89"/>
                    </a:cubicBezTo>
                    <a:cubicBezTo>
                      <a:pt x="68" y="89"/>
                      <a:pt x="40" y="90"/>
                      <a:pt x="8" y="126"/>
                    </a:cubicBezTo>
                    <a:cubicBezTo>
                      <a:pt x="0" y="126"/>
                      <a:pt x="0" y="126"/>
                      <a:pt x="0" y="126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0"/>
                      <a:pt x="0" y="40"/>
                      <a:pt x="0" y="40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pPr defTabSz="1088639"/>
                <a:endParaRPr lang="en-US" sz="215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40" name="Freeform 79"/>
              <p:cNvSpPr>
                <a:spLocks/>
              </p:cNvSpPr>
              <p:nvPr/>
            </p:nvSpPr>
            <p:spPr bwMode="auto">
              <a:xfrm>
                <a:off x="1204151" y="1908822"/>
                <a:ext cx="617466" cy="473020"/>
              </a:xfrm>
              <a:custGeom>
                <a:avLst/>
                <a:gdLst>
                  <a:gd name="T0" fmla="*/ 151 w 165"/>
                  <a:gd name="T1" fmla="*/ 0 h 126"/>
                  <a:gd name="T2" fmla="*/ 91 w 165"/>
                  <a:gd name="T3" fmla="*/ 40 h 126"/>
                  <a:gd name="T4" fmla="*/ 84 w 165"/>
                  <a:gd name="T5" fmla="*/ 40 h 126"/>
                  <a:gd name="T6" fmla="*/ 81 w 165"/>
                  <a:gd name="T7" fmla="*/ 40 h 126"/>
                  <a:gd name="T8" fmla="*/ 75 w 165"/>
                  <a:gd name="T9" fmla="*/ 40 h 126"/>
                  <a:gd name="T10" fmla="*/ 16 w 165"/>
                  <a:gd name="T11" fmla="*/ 0 h 126"/>
                  <a:gd name="T12" fmla="*/ 0 w 165"/>
                  <a:gd name="T13" fmla="*/ 0 h 126"/>
                  <a:gd name="T14" fmla="*/ 9 w 165"/>
                  <a:gd name="T15" fmla="*/ 89 h 126"/>
                  <a:gd name="T16" fmla="*/ 75 w 165"/>
                  <a:gd name="T17" fmla="*/ 126 h 126"/>
                  <a:gd name="T18" fmla="*/ 83 w 165"/>
                  <a:gd name="T19" fmla="*/ 126 h 126"/>
                  <a:gd name="T20" fmla="*/ 91 w 165"/>
                  <a:gd name="T21" fmla="*/ 126 h 126"/>
                  <a:gd name="T22" fmla="*/ 158 w 165"/>
                  <a:gd name="T23" fmla="*/ 89 h 126"/>
                  <a:gd name="T24" fmla="*/ 165 w 165"/>
                  <a:gd name="T25" fmla="*/ 0 h 126"/>
                  <a:gd name="T26" fmla="*/ 151 w 165"/>
                  <a:gd name="T27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5" h="126">
                    <a:moveTo>
                      <a:pt x="151" y="0"/>
                    </a:moveTo>
                    <a:cubicBezTo>
                      <a:pt x="120" y="9"/>
                      <a:pt x="91" y="40"/>
                      <a:pt x="91" y="40"/>
                    </a:cubicBezTo>
                    <a:cubicBezTo>
                      <a:pt x="84" y="40"/>
                      <a:pt x="84" y="40"/>
                      <a:pt x="84" y="40"/>
                    </a:cubicBezTo>
                    <a:cubicBezTo>
                      <a:pt x="81" y="40"/>
                      <a:pt x="81" y="40"/>
                      <a:pt x="81" y="40"/>
                    </a:cubicBezTo>
                    <a:cubicBezTo>
                      <a:pt x="75" y="40"/>
                      <a:pt x="75" y="40"/>
                      <a:pt x="75" y="40"/>
                    </a:cubicBezTo>
                    <a:cubicBezTo>
                      <a:pt x="75" y="40"/>
                      <a:pt x="46" y="9"/>
                      <a:pt x="16" y="0"/>
                    </a:cubicBezTo>
                    <a:cubicBezTo>
                      <a:pt x="12" y="0"/>
                      <a:pt x="0" y="0"/>
                      <a:pt x="0" y="0"/>
                    </a:cubicBezTo>
                    <a:cubicBezTo>
                      <a:pt x="0" y="0"/>
                      <a:pt x="9" y="71"/>
                      <a:pt x="9" y="89"/>
                    </a:cubicBezTo>
                    <a:cubicBezTo>
                      <a:pt x="14" y="89"/>
                      <a:pt x="43" y="90"/>
                      <a:pt x="75" y="126"/>
                    </a:cubicBezTo>
                    <a:cubicBezTo>
                      <a:pt x="83" y="126"/>
                      <a:pt x="83" y="126"/>
                      <a:pt x="83" y="126"/>
                    </a:cubicBezTo>
                    <a:cubicBezTo>
                      <a:pt x="83" y="126"/>
                      <a:pt x="83" y="126"/>
                      <a:pt x="91" y="126"/>
                    </a:cubicBezTo>
                    <a:cubicBezTo>
                      <a:pt x="123" y="90"/>
                      <a:pt x="151" y="89"/>
                      <a:pt x="158" y="89"/>
                    </a:cubicBezTo>
                    <a:cubicBezTo>
                      <a:pt x="158" y="71"/>
                      <a:pt x="165" y="0"/>
                      <a:pt x="165" y="0"/>
                    </a:cubicBezTo>
                    <a:cubicBezTo>
                      <a:pt x="165" y="0"/>
                      <a:pt x="154" y="0"/>
                      <a:pt x="151" y="0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pPr defTabSz="1088639"/>
                <a:endParaRPr lang="en-US" sz="215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41" name="Freeform 80"/>
              <p:cNvSpPr>
                <a:spLocks/>
              </p:cNvSpPr>
              <p:nvPr/>
            </p:nvSpPr>
            <p:spPr bwMode="auto">
              <a:xfrm>
                <a:off x="1515265" y="2058030"/>
                <a:ext cx="30159" cy="323813"/>
              </a:xfrm>
              <a:custGeom>
                <a:avLst/>
                <a:gdLst>
                  <a:gd name="T0" fmla="*/ 0 w 19"/>
                  <a:gd name="T1" fmla="*/ 204 h 204"/>
                  <a:gd name="T2" fmla="*/ 0 w 19"/>
                  <a:gd name="T3" fmla="*/ 0 h 204"/>
                  <a:gd name="T4" fmla="*/ 19 w 19"/>
                  <a:gd name="T5" fmla="*/ 0 h 204"/>
                  <a:gd name="T6" fmla="*/ 0 w 19"/>
                  <a:gd name="T7" fmla="*/ 204 h 204"/>
                  <a:gd name="T8" fmla="*/ 0 w 19"/>
                  <a:gd name="T9" fmla="*/ 204 h 204"/>
                  <a:gd name="T10" fmla="*/ 0 w 19"/>
                  <a:gd name="T11" fmla="*/ 20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204">
                    <a:moveTo>
                      <a:pt x="0" y="204"/>
                    </a:moveTo>
                    <a:lnTo>
                      <a:pt x="0" y="0"/>
                    </a:lnTo>
                    <a:lnTo>
                      <a:pt x="19" y="0"/>
                    </a:lnTo>
                    <a:lnTo>
                      <a:pt x="0" y="204"/>
                    </a:lnTo>
                    <a:lnTo>
                      <a:pt x="0" y="204"/>
                    </a:lnTo>
                    <a:lnTo>
                      <a:pt x="0" y="204"/>
                    </a:ln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pPr defTabSz="1088639"/>
                <a:endParaRPr lang="en-US" sz="215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42" name="Freeform 81"/>
              <p:cNvSpPr>
                <a:spLocks/>
              </p:cNvSpPr>
              <p:nvPr/>
            </p:nvSpPr>
            <p:spPr bwMode="auto">
              <a:xfrm>
                <a:off x="1515265" y="2058030"/>
                <a:ext cx="30159" cy="323813"/>
              </a:xfrm>
              <a:custGeom>
                <a:avLst/>
                <a:gdLst>
                  <a:gd name="T0" fmla="*/ 0 w 19"/>
                  <a:gd name="T1" fmla="*/ 204 h 204"/>
                  <a:gd name="T2" fmla="*/ 0 w 19"/>
                  <a:gd name="T3" fmla="*/ 0 h 204"/>
                  <a:gd name="T4" fmla="*/ 19 w 19"/>
                  <a:gd name="T5" fmla="*/ 0 h 204"/>
                  <a:gd name="T6" fmla="*/ 0 w 19"/>
                  <a:gd name="T7" fmla="*/ 20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204">
                    <a:moveTo>
                      <a:pt x="0" y="204"/>
                    </a:moveTo>
                    <a:lnTo>
                      <a:pt x="0" y="0"/>
                    </a:lnTo>
                    <a:lnTo>
                      <a:pt x="19" y="0"/>
                    </a:lnTo>
                    <a:lnTo>
                      <a:pt x="0" y="204"/>
                    </a:ln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pPr defTabSz="1088639"/>
                <a:endParaRPr lang="en-US" sz="215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43" name="Freeform 82"/>
              <p:cNvSpPr>
                <a:spLocks/>
              </p:cNvSpPr>
              <p:nvPr/>
            </p:nvSpPr>
            <p:spPr bwMode="auto">
              <a:xfrm>
                <a:off x="1515265" y="2058030"/>
                <a:ext cx="30159" cy="323813"/>
              </a:xfrm>
              <a:custGeom>
                <a:avLst/>
                <a:gdLst>
                  <a:gd name="T0" fmla="*/ 0 w 19"/>
                  <a:gd name="T1" fmla="*/ 204 h 204"/>
                  <a:gd name="T2" fmla="*/ 0 w 19"/>
                  <a:gd name="T3" fmla="*/ 0 h 204"/>
                  <a:gd name="T4" fmla="*/ 19 w 19"/>
                  <a:gd name="T5" fmla="*/ 0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204">
                    <a:moveTo>
                      <a:pt x="0" y="204"/>
                    </a:moveTo>
                    <a:lnTo>
                      <a:pt x="0" y="0"/>
                    </a:lnTo>
                    <a:lnTo>
                      <a:pt x="1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pPr defTabSz="1088639"/>
                <a:endParaRPr lang="en-US" sz="215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2132731" y="1706055"/>
                <a:ext cx="6784256" cy="861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1088639"/>
                <a:r>
                  <a:rPr lang="en-US" sz="2200" b="1" dirty="0">
                    <a:ln>
                      <a:solidFill>
                        <a:srgbClr val="008000"/>
                      </a:solidFill>
                    </a:ln>
                    <a:solidFill>
                      <a:srgbClr val="008000"/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BÀI TẬP TRẮC NGHIỆM</a:t>
                </a:r>
              </a:p>
            </p:txBody>
          </p:sp>
        </p:grpSp>
        <p:sp>
          <p:nvSpPr>
            <p:cNvPr id="47" name="Rectangle 46"/>
            <p:cNvSpPr/>
            <p:nvPr/>
          </p:nvSpPr>
          <p:spPr>
            <a:xfrm>
              <a:off x="8598527" y="1951287"/>
              <a:ext cx="1828800" cy="67758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88639"/>
              <a:endParaRPr lang="en-US" sz="2150">
                <a:solidFill>
                  <a:prstClr val="white"/>
                </a:solidFill>
                <a:latin typeface="Calibri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62" name="Rectangle 61"/>
              <p:cNvSpPr/>
              <p:nvPr/>
            </p:nvSpPr>
            <p:spPr>
              <a:xfrm>
                <a:off x="769548" y="4073842"/>
                <a:ext cx="1250283" cy="4308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1088639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2200" b="1" spc="-75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Ch</m:t>
                      </m:r>
                      <m:r>
                        <m:rPr>
                          <m:nor/>
                        </m:rPr>
                        <a:rPr lang="en-US" sz="2200" b="1" spc="-75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ọ</m:t>
                      </m:r>
                      <m:r>
                        <m:rPr>
                          <m:nor/>
                        </m:rPr>
                        <a:rPr lang="en-US" sz="2200" b="1" spc="-75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n</m:t>
                      </m:r>
                      <m:r>
                        <m:rPr>
                          <m:nor/>
                        </m:rPr>
                        <a:rPr lang="en-US" sz="2200" b="1" spc="-75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vi-VN" sz="2200" b="1" spc="-75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C</m:t>
                      </m:r>
                      <m:r>
                        <m:rPr>
                          <m:nor/>
                        </m:rPr>
                        <a:rPr lang="en-US" sz="2200" b="1" spc="-75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.</m:t>
                      </m:r>
                    </m:oMath>
                  </m:oMathPara>
                </a14:m>
                <a:endParaRPr lang="en-US" sz="2200" b="1" spc="-75" dirty="0">
                  <a:solidFill>
                    <a:prstClr val="black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62" name="Rectangle 6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9548" y="4073842"/>
                <a:ext cx="1250283" cy="430887"/>
              </a:xfrm>
              <a:prstGeom prst="rect">
                <a:avLst/>
              </a:prstGeom>
              <a:blipFill>
                <a:blip r:embed="rId3"/>
                <a:stretch>
                  <a:fillRect l="-3415" b="-1831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4" name="Oval 153"/>
          <p:cNvSpPr/>
          <p:nvPr/>
        </p:nvSpPr>
        <p:spPr>
          <a:xfrm>
            <a:off x="6512224" y="2291319"/>
            <a:ext cx="536277" cy="536277"/>
          </a:xfrm>
          <a:prstGeom prst="ellipse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639"/>
            <a:endParaRPr lang="en-US" sz="2150">
              <a:solidFill>
                <a:prstClr val="white"/>
              </a:solidFill>
              <a:latin typeface="Calibri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1993842" y="2351474"/>
                <a:ext cx="2742844" cy="42319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1088639"/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000" b="1" spc="-75">
                        <a:solidFill>
                          <a:srgbClr val="000099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A</m:t>
                    </m:r>
                    <m:r>
                      <m:rPr>
                        <m:nor/>
                      </m:rPr>
                      <a:rPr lang="en-US" sz="2000" b="1" spc="-75">
                        <a:solidFill>
                          <a:srgbClr val="000099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. </m:t>
                    </m:r>
                    <m:r>
                      <a:rPr lang="vi-VN" sz="200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2</m:t>
                    </m:r>
                    <m:r>
                      <a:rPr lang="en-US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+2</m:t>
                    </m:r>
                    <m:r>
                      <a:rPr lang="en-US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𝑧</m:t>
                    </m:r>
                    <m:r>
                      <a:rPr lang="en-US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n-GB" sz="2150" dirty="0">
                    <a:solidFill>
                      <a:prstClr val="black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93842" y="2351474"/>
                <a:ext cx="2742844" cy="423193"/>
              </a:xfrm>
              <a:prstGeom prst="rect">
                <a:avLst/>
              </a:prstGeom>
              <a:blipFill>
                <a:blip r:embed="rId4"/>
                <a:stretch>
                  <a:fillRect l="-222" t="-10145" b="-2898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3" name="Rectangle 52"/>
              <p:cNvSpPr/>
              <p:nvPr/>
            </p:nvSpPr>
            <p:spPr>
              <a:xfrm>
                <a:off x="1785825" y="2859580"/>
                <a:ext cx="2742844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1088639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vi-VN" sz="2000" b="1" spc="-75">
                          <a:solidFill>
                            <a:srgbClr val="000099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B</m:t>
                      </m:r>
                      <m:r>
                        <m:rPr>
                          <m:nor/>
                        </m:rPr>
                        <a:rPr lang="en-US" sz="2000" b="1" spc="-75">
                          <a:solidFill>
                            <a:srgbClr val="000099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.</m:t>
                      </m:r>
                      <m:r>
                        <m:rPr>
                          <m:nor/>
                        </m:rPr>
                        <a:rPr lang="en-US" sz="2000" spc="-75">
                          <a:solidFill>
                            <a:srgbClr val="000099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200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  <m:r>
                        <m:rPr>
                          <m:nor/>
                        </m:rPr>
                        <a:rPr lang="en-US" sz="200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  <m:r>
                        <m:rPr>
                          <m:nor/>
                        </m:rPr>
                        <a:rPr lang="en-US" sz="200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 − </m:t>
                      </m:r>
                      <m:r>
                        <m:rPr>
                          <m:nor/>
                        </m:rPr>
                        <a:rPr lang="en-US" sz="200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y</m:t>
                      </m:r>
                      <m:r>
                        <m:rPr>
                          <m:nor/>
                        </m:rPr>
                        <a:rPr lang="en-US" sz="200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 − 2</m:t>
                      </m:r>
                      <m:r>
                        <m:rPr>
                          <m:nor/>
                        </m:rPr>
                        <a:rPr lang="en-US" sz="200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z</m:t>
                      </m:r>
                      <m:r>
                        <m:rPr>
                          <m:nor/>
                        </m:rPr>
                        <a:rPr lang="en-US" sz="200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 − 4 = 0</m:t>
                      </m:r>
                      <m:r>
                        <m:rPr>
                          <m:nor/>
                        </m:rPr>
                        <a:rPr lang="fr-FR" sz="2000">
                          <a:solidFill>
                            <a:prstClr val="black"/>
                          </a:solidFill>
                          <a:latin typeface="Calibri"/>
                        </a:rPr>
                        <m:t>.</m:t>
                      </m:r>
                    </m:oMath>
                  </m:oMathPara>
                </a14:m>
                <a:endParaRPr lang="en-GB" sz="2150" dirty="0">
                  <a:solidFill>
                    <a:prstClr val="black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53" name="Rectangle 5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85825" y="2859580"/>
                <a:ext cx="2742844" cy="400110"/>
              </a:xfrm>
              <a:prstGeom prst="rect">
                <a:avLst/>
              </a:prstGeom>
              <a:blipFill>
                <a:blip r:embed="rId5"/>
                <a:stretch>
                  <a:fillRect b="-1060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4" name="Rectangle 53"/>
              <p:cNvSpPr/>
              <p:nvPr/>
            </p:nvSpPr>
            <p:spPr>
              <a:xfrm>
                <a:off x="6515100" y="2348040"/>
                <a:ext cx="3048000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1088639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vi-VN" sz="2000" b="1" spc="-75">
                          <a:solidFill>
                            <a:srgbClr val="000099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C</m:t>
                      </m:r>
                      <m:r>
                        <m:rPr>
                          <m:nor/>
                        </m:rPr>
                        <a:rPr lang="en-US" sz="2000" b="1" spc="-75">
                          <a:solidFill>
                            <a:srgbClr val="000099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.</m:t>
                      </m:r>
                      <m:r>
                        <m:rPr>
                          <m:nor/>
                        </m:rPr>
                        <a:rPr lang="vi-VN" sz="2000" b="1" spc="-75">
                          <a:solidFill>
                            <a:srgbClr val="000099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 </m:t>
                      </m:r>
                      <m:r>
                        <a:rPr lang="en-US" sz="2000" b="1" i="1" spc="-75">
                          <a:solidFill>
                            <a:srgbClr val="000099"/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   </m:t>
                      </m:r>
                      <m:r>
                        <a:rPr lang="en-US" sz="2000" b="1" i="1" spc="-75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𝟐</m:t>
                      </m:r>
                      <m:r>
                        <a:rPr lang="en-US" sz="2000" b="1" i="1" spc="-75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𝒙</m:t>
                      </m:r>
                      <m:r>
                        <a:rPr lang="en-US" sz="2000" b="1" i="1" spc="-75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−</m:t>
                      </m:r>
                      <m:r>
                        <a:rPr lang="en-US" sz="2000" b="1" i="1" spc="-75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𝒚</m:t>
                      </m:r>
                      <m:r>
                        <a:rPr lang="en-US" sz="2000" b="1" i="1" spc="-75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+</m:t>
                      </m:r>
                      <m:r>
                        <a:rPr lang="en-US" sz="2000" b="1" i="1" spc="-75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𝟐</m:t>
                      </m:r>
                      <m:r>
                        <a:rPr lang="en-US" sz="2000" b="1" i="1" spc="-75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𝒛</m:t>
                      </m:r>
                      <m:r>
                        <a:rPr lang="en-US" sz="2000" b="1" i="1" spc="-75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−</m:t>
                      </m:r>
                      <m:r>
                        <a:rPr lang="en-US" sz="2000" b="1" i="1" spc="-75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𝟖</m:t>
                      </m:r>
                      <m:r>
                        <a:rPr lang="en-US" sz="2000" b="1" i="1" spc="-75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r>
                        <a:rPr lang="en-US" sz="2000" b="1" i="1" spc="-75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𝟎</m:t>
                      </m:r>
                      <m:r>
                        <m:rPr>
                          <m:nor/>
                        </m:rPr>
                        <a:rPr lang="fr-FR" sz="2000" b="1">
                          <a:solidFill>
                            <a:prstClr val="black"/>
                          </a:solidFill>
                          <a:latin typeface="Calibri"/>
                        </a:rPr>
                        <m:t>.</m:t>
                      </m:r>
                    </m:oMath>
                  </m:oMathPara>
                </a14:m>
                <a:endParaRPr lang="en-GB" sz="2150" b="1" dirty="0">
                  <a:solidFill>
                    <a:prstClr val="black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54" name="Rectangle 5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15100" y="2348040"/>
                <a:ext cx="3048000" cy="400110"/>
              </a:xfrm>
              <a:prstGeom prst="rect">
                <a:avLst/>
              </a:prstGeom>
              <a:blipFill>
                <a:blip r:embed="rId6"/>
                <a:stretch>
                  <a:fillRect b="-1060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5" name="Rectangle 54"/>
              <p:cNvSpPr/>
              <p:nvPr/>
            </p:nvSpPr>
            <p:spPr>
              <a:xfrm>
                <a:off x="6667678" y="2864975"/>
                <a:ext cx="2895422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1088639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vi-VN" sz="2000" b="1" spc="-75">
                          <a:solidFill>
                            <a:srgbClr val="000099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D</m:t>
                      </m:r>
                      <m:r>
                        <m:rPr>
                          <m:nor/>
                        </m:rPr>
                        <a:rPr lang="en-US" sz="2000" b="1" spc="-75">
                          <a:solidFill>
                            <a:srgbClr val="000099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.</m:t>
                      </m:r>
                      <m:r>
                        <a:rPr lang="vi-VN" sz="20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0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  </m:t>
                      </m:r>
                      <m:r>
                        <a:rPr lang="en-US" sz="20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𝟐</m:t>
                      </m:r>
                      <m:r>
                        <a:rPr lang="en-US" sz="20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𝒙</m:t>
                      </m:r>
                      <m:r>
                        <a:rPr lang="en-US" sz="20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20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𝒚</m:t>
                      </m:r>
                      <m:r>
                        <a:rPr lang="en-US" sz="20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20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𝟐</m:t>
                      </m:r>
                      <m:r>
                        <a:rPr lang="en-US" sz="20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𝒛</m:t>
                      </m:r>
                      <m:r>
                        <a:rPr lang="en-US" sz="20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0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𝟖</m:t>
                      </m:r>
                      <m:r>
                        <a:rPr lang="en-US" sz="20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0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𝟎</m:t>
                      </m:r>
                      <m:r>
                        <m:rPr>
                          <m:nor/>
                        </m:rPr>
                        <a:rPr lang="fr-FR" sz="2000">
                          <a:solidFill>
                            <a:prstClr val="black"/>
                          </a:solidFill>
                          <a:latin typeface="Calibri"/>
                        </a:rPr>
                        <m:t>.</m:t>
                      </m:r>
                    </m:oMath>
                  </m:oMathPara>
                </a14:m>
                <a:endParaRPr lang="vi-VN" sz="2000" dirty="0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55" name="Rectangle 5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67678" y="2864975"/>
                <a:ext cx="2895422" cy="400110"/>
              </a:xfrm>
              <a:prstGeom prst="rect">
                <a:avLst/>
              </a:prstGeom>
              <a:blipFill>
                <a:blip r:embed="rId7"/>
                <a:stretch>
                  <a:fillRect l="-211" b="-1060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ectangle 2"/>
          <p:cNvSpPr/>
          <p:nvPr/>
        </p:nvSpPr>
        <p:spPr>
          <a:xfrm>
            <a:off x="2276653" y="1420821"/>
            <a:ext cx="9027572" cy="876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14960" indent="-314960" algn="just" defTabSz="1088639">
              <a:lnSpc>
                <a:spcPct val="115000"/>
              </a:lnSpc>
              <a:spcBef>
                <a:spcPts val="300"/>
              </a:spcBef>
              <a:tabLst>
                <a:tab pos="314960" algn="l"/>
              </a:tabLst>
            </a:pPr>
            <a:r>
              <a:rPr lang="vi-VN" sz="2200" dirty="0">
                <a:solidFill>
                  <a:prstClr val="black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Viết phương trình mặt phẳng </a:t>
            </a:r>
            <a:r>
              <a:rPr lang="en-US" sz="2200" dirty="0">
                <a:solidFill>
                  <a:prstClr val="black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(P)</a:t>
            </a:r>
            <a:r>
              <a:rPr lang="vi-VN" sz="2200" dirty="0">
                <a:solidFill>
                  <a:prstClr val="black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song song với</a:t>
            </a:r>
            <a:r>
              <a:rPr lang="en-US" sz="2200" dirty="0">
                <a:solidFill>
                  <a:prstClr val="black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(Q)</a:t>
            </a:r>
            <a:r>
              <a:rPr lang="vi-VN" sz="2200" dirty="0">
                <a:solidFill>
                  <a:prstClr val="black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lang="en-US" sz="2200" dirty="0">
                <a:solidFill>
                  <a:prstClr val="black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2x – y -2z + 4 = 0</a:t>
            </a:r>
          </a:p>
          <a:p>
            <a:pPr marL="314960" indent="-314960" algn="just" defTabSz="1088639">
              <a:lnSpc>
                <a:spcPct val="115000"/>
              </a:lnSpc>
              <a:spcBef>
                <a:spcPts val="300"/>
              </a:spcBef>
              <a:tabLst>
                <a:tab pos="314960" algn="l"/>
              </a:tabLst>
            </a:pPr>
            <a:r>
              <a:rPr lang="vi-VN" sz="2200" dirty="0">
                <a:solidFill>
                  <a:prstClr val="black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 cách điểm</a:t>
            </a:r>
            <a:r>
              <a:rPr lang="en-US" sz="2200" dirty="0">
                <a:solidFill>
                  <a:prstClr val="black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A(-1; 2; -3) </a:t>
            </a:r>
            <a:r>
              <a:rPr lang="vi-VN" sz="2200" dirty="0">
                <a:solidFill>
                  <a:prstClr val="black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một khoảng bằng</a:t>
            </a:r>
            <a:r>
              <a:rPr lang="en-US" sz="2200" dirty="0">
                <a:solidFill>
                  <a:prstClr val="black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</a:t>
            </a:r>
            <a:r>
              <a:rPr lang="vi-VN" sz="2200" dirty="0">
                <a:solidFill>
                  <a:prstClr val="black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2200" dirty="0">
              <a:solidFill>
                <a:prstClr val="black"/>
              </a:solidFill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3" name="TextBox 7"/>
          <p:cNvSpPr txBox="1">
            <a:spLocks noChangeArrowheads="1"/>
          </p:cNvSpPr>
          <p:nvPr/>
        </p:nvSpPr>
        <p:spPr bwMode="auto">
          <a:xfrm>
            <a:off x="2488920" y="3666856"/>
            <a:ext cx="3604599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639">
              <a:spcBef>
                <a:spcPct val="0"/>
              </a:spcBef>
              <a:buNone/>
            </a:pPr>
            <a:r>
              <a:rPr lang="en-US" altLang="en-US" sz="2000" dirty="0" err="1">
                <a:solidFill>
                  <a:prstClr val="black"/>
                </a:solidFill>
                <a:latin typeface="Cambria" panose="02040503050406030204" pitchFamily="18" charset="0"/>
              </a:rPr>
              <a:t>Vì</a:t>
            </a:r>
            <a:r>
              <a:rPr lang="en-US" altLang="en-US" sz="2000" dirty="0">
                <a:solidFill>
                  <a:prstClr val="black"/>
                </a:solidFill>
                <a:latin typeface="Cambria" panose="02040503050406030204" pitchFamily="18" charset="0"/>
              </a:rPr>
              <a:t> (P) // (Q): </a:t>
            </a:r>
            <a:r>
              <a:rPr lang="en-US" altLang="en-US" sz="2000" dirty="0">
                <a:solidFill>
                  <a:srgbClr val="FF0000"/>
                </a:solidFill>
                <a:latin typeface="Cambria" panose="02040503050406030204" pitchFamily="18" charset="0"/>
              </a:rPr>
              <a:t>2</a:t>
            </a:r>
            <a:r>
              <a:rPr lang="en-US" altLang="en-US" sz="2000" dirty="0">
                <a:solidFill>
                  <a:prstClr val="black"/>
                </a:solidFill>
                <a:latin typeface="Cambria" panose="02040503050406030204" pitchFamily="18" charset="0"/>
              </a:rPr>
              <a:t>x - </a:t>
            </a:r>
            <a:r>
              <a:rPr lang="en-US" altLang="en-US" sz="2000" dirty="0">
                <a:solidFill>
                  <a:srgbClr val="0070C0"/>
                </a:solidFill>
                <a:latin typeface="Cambria" panose="02040503050406030204" pitchFamily="18" charset="0"/>
              </a:rPr>
              <a:t>2</a:t>
            </a:r>
            <a:r>
              <a:rPr lang="en-US" altLang="en-US" sz="2000" dirty="0">
                <a:solidFill>
                  <a:prstClr val="black"/>
                </a:solidFill>
                <a:latin typeface="Cambria" panose="02040503050406030204" pitchFamily="18" charset="0"/>
              </a:rPr>
              <a:t>y – 2z + 4 = 0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4" name="TextBox 73"/>
              <p:cNvSpPr txBox="1">
                <a:spLocks noChangeArrowheads="1"/>
              </p:cNvSpPr>
              <p:nvPr/>
            </p:nvSpPr>
            <p:spPr bwMode="auto">
              <a:xfrm>
                <a:off x="5752606" y="3664335"/>
                <a:ext cx="3815019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defTabSz="1088639">
                  <a:spcBef>
                    <a:spcPct val="0"/>
                  </a:spcBef>
                  <a:buNone/>
                </a:pPr>
                <a:r>
                  <a:rPr lang="en-US" altLang="en-US" sz="2000" dirty="0">
                    <a:solidFill>
                      <a:prstClr val="black"/>
                    </a:solidFill>
                    <a:latin typeface="Cambria" panose="02040503050406030204" pitchFamily="18" charset="0"/>
                  </a:rPr>
                  <a:t>        </a:t>
                </a:r>
                <a14:m>
                  <m:oMath xmlns:m="http://schemas.openxmlformats.org/officeDocument/2006/math">
                    <m:r>
                      <a:rPr lang="en-US" altLang="en-US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altLang="en-US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ê</m:t>
                    </m:r>
                    <m:r>
                      <a:rPr lang="en-US" altLang="en-US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n-US" altLang="en-US" sz="2000" dirty="0">
                    <a:solidFill>
                      <a:prstClr val="black"/>
                    </a:solidFill>
                    <a:latin typeface="Cambria" panose="02040503050406030204" pitchFamily="18" charset="0"/>
                  </a:rPr>
                  <a:t>  (Q) : </a:t>
                </a:r>
                <a:r>
                  <a:rPr lang="en-US" altLang="en-US" sz="2000" dirty="0">
                    <a:solidFill>
                      <a:srgbClr val="FF0000"/>
                    </a:solidFill>
                    <a:latin typeface="Cambria" panose="02040503050406030204" pitchFamily="18" charset="0"/>
                  </a:rPr>
                  <a:t>2</a:t>
                </a:r>
                <a:r>
                  <a:rPr lang="en-US" altLang="en-US" sz="2000" dirty="0">
                    <a:solidFill>
                      <a:prstClr val="black"/>
                    </a:solidFill>
                    <a:latin typeface="Cambria" panose="02040503050406030204" pitchFamily="18" charset="0"/>
                  </a:rPr>
                  <a:t>x - </a:t>
                </a:r>
                <a:r>
                  <a:rPr lang="en-US" altLang="en-US" sz="2000" dirty="0">
                    <a:solidFill>
                      <a:srgbClr val="0070C0"/>
                    </a:solidFill>
                    <a:latin typeface="Cambria" panose="02040503050406030204" pitchFamily="18" charset="0"/>
                  </a:rPr>
                  <a:t>2</a:t>
                </a:r>
                <a:r>
                  <a:rPr lang="en-US" altLang="en-US" sz="2000" dirty="0">
                    <a:solidFill>
                      <a:prstClr val="black"/>
                    </a:solidFill>
                    <a:latin typeface="Cambria" panose="02040503050406030204" pitchFamily="18" charset="0"/>
                  </a:rPr>
                  <a:t>y – 2z + m = 0</a:t>
                </a:r>
              </a:p>
            </p:txBody>
          </p:sp>
        </mc:Choice>
        <mc:Fallback xmlns="">
          <p:sp>
            <p:nvSpPr>
              <p:cNvPr id="74" name="TextBox 7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752606" y="3664335"/>
                <a:ext cx="3815019" cy="400110"/>
              </a:xfrm>
              <a:prstGeom prst="rect">
                <a:avLst/>
              </a:prstGeom>
              <a:blipFill>
                <a:blip r:embed="rId8"/>
                <a:stretch>
                  <a:fillRect t="-7576" r="-800" b="-25758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5" name="TextBox 74"/>
          <p:cNvSpPr txBox="1">
            <a:spLocks noChangeArrowheads="1"/>
          </p:cNvSpPr>
          <p:nvPr/>
        </p:nvSpPr>
        <p:spPr bwMode="auto">
          <a:xfrm>
            <a:off x="9563100" y="3643773"/>
            <a:ext cx="99097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639">
              <a:spcBef>
                <a:spcPct val="0"/>
              </a:spcBef>
              <a:buNone/>
            </a:pPr>
            <a:r>
              <a:rPr lang="en-US" altLang="en-US" sz="2000" dirty="0">
                <a:solidFill>
                  <a:srgbClr val="FF0000"/>
                </a:solidFill>
                <a:latin typeface="Cambria" panose="02040503050406030204" pitchFamily="18" charset="0"/>
              </a:rPr>
              <a:t>(m ≠ 4)</a:t>
            </a:r>
          </a:p>
        </p:txBody>
      </p:sp>
      <p:sp>
        <p:nvSpPr>
          <p:cNvPr id="76" name="TextBox 75"/>
          <p:cNvSpPr txBox="1">
            <a:spLocks noChangeArrowheads="1"/>
          </p:cNvSpPr>
          <p:nvPr/>
        </p:nvSpPr>
        <p:spPr bwMode="auto">
          <a:xfrm>
            <a:off x="1871779" y="4550580"/>
            <a:ext cx="87152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639">
              <a:spcBef>
                <a:spcPct val="0"/>
              </a:spcBef>
              <a:buNone/>
            </a:pPr>
            <a:r>
              <a:rPr lang="en-US" altLang="en-US" sz="2000" dirty="0">
                <a:solidFill>
                  <a:prstClr val="black"/>
                </a:solidFill>
                <a:latin typeface="Cambria" panose="02040503050406030204" pitchFamily="18" charset="0"/>
              </a:rPr>
              <a:t>Ta </a:t>
            </a:r>
            <a:r>
              <a:rPr lang="en-US" altLang="en-US" sz="2000" dirty="0" err="1">
                <a:solidFill>
                  <a:prstClr val="black"/>
                </a:solidFill>
                <a:latin typeface="Cambria" panose="02040503050406030204" pitchFamily="18" charset="0"/>
              </a:rPr>
              <a:t>có</a:t>
            </a:r>
            <a:r>
              <a:rPr lang="en-US" altLang="en-US" sz="2000" dirty="0">
                <a:solidFill>
                  <a:prstClr val="black"/>
                </a:solidFill>
                <a:latin typeface="Cambria" panose="02040503050406030204" pitchFamily="18" charset="0"/>
              </a:rPr>
              <a:t>: </a:t>
            </a:r>
          </a:p>
        </p:txBody>
      </p:sp>
      <p:sp>
        <p:nvSpPr>
          <p:cNvPr id="77" name="TextBox 76"/>
          <p:cNvSpPr txBox="1">
            <a:spLocks noChangeArrowheads="1"/>
          </p:cNvSpPr>
          <p:nvPr/>
        </p:nvSpPr>
        <p:spPr bwMode="auto">
          <a:xfrm>
            <a:off x="2570145" y="4540060"/>
            <a:ext cx="15311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639">
              <a:spcBef>
                <a:spcPct val="0"/>
              </a:spcBef>
              <a:buNone/>
            </a:pPr>
            <a:r>
              <a:rPr lang="en-US" altLang="en-US" sz="2000" dirty="0">
                <a:solidFill>
                  <a:prstClr val="black"/>
                </a:solidFill>
                <a:latin typeface="Cambria" panose="02040503050406030204" pitchFamily="18" charset="0"/>
              </a:rPr>
              <a:t>d(A,(P)) = 2 </a:t>
            </a:r>
          </a:p>
        </p:txBody>
      </p:sp>
      <p:sp>
        <p:nvSpPr>
          <p:cNvPr id="78" name="TextBox 77"/>
          <p:cNvSpPr txBox="1">
            <a:spLocks noChangeArrowheads="1"/>
          </p:cNvSpPr>
          <p:nvPr/>
        </p:nvSpPr>
        <p:spPr bwMode="auto">
          <a:xfrm>
            <a:off x="4125898" y="4343860"/>
            <a:ext cx="199445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639">
              <a:spcBef>
                <a:spcPct val="0"/>
              </a:spcBef>
              <a:buNone/>
            </a:pPr>
            <a:r>
              <a:rPr lang="en-US" altLang="en-US" sz="2000" dirty="0">
                <a:solidFill>
                  <a:prstClr val="black"/>
                </a:solidFill>
                <a:latin typeface="Cambria" panose="02040503050406030204" pitchFamily="18" charset="0"/>
              </a:rPr>
              <a:t>│-2 – 2 + 6 + m│</a:t>
            </a:r>
          </a:p>
        </p:txBody>
      </p:sp>
      <p:sp>
        <p:nvSpPr>
          <p:cNvPr id="79" name="TextBox 78"/>
          <p:cNvSpPr txBox="1">
            <a:spLocks noChangeArrowheads="1"/>
          </p:cNvSpPr>
          <p:nvPr/>
        </p:nvSpPr>
        <p:spPr bwMode="auto">
          <a:xfrm>
            <a:off x="4291610" y="4782133"/>
            <a:ext cx="13468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639">
              <a:spcBef>
                <a:spcPct val="0"/>
              </a:spcBef>
              <a:buNone/>
            </a:pPr>
            <a:r>
              <a:rPr lang="en-US" altLang="en-US" sz="2000" dirty="0">
                <a:solidFill>
                  <a:prstClr val="black"/>
                </a:solidFill>
                <a:latin typeface="Cambria" panose="02040503050406030204" pitchFamily="18" charset="0"/>
              </a:rPr>
              <a:t>√ 4 + 1 + 4</a:t>
            </a:r>
          </a:p>
        </p:txBody>
      </p:sp>
      <p:sp>
        <p:nvSpPr>
          <p:cNvPr id="80" name="TextBox 79"/>
          <p:cNvSpPr txBox="1">
            <a:spLocks noChangeArrowheads="1"/>
          </p:cNvSpPr>
          <p:nvPr/>
        </p:nvSpPr>
        <p:spPr bwMode="auto">
          <a:xfrm>
            <a:off x="6019800" y="4540060"/>
            <a:ext cx="52610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639">
              <a:spcBef>
                <a:spcPct val="0"/>
              </a:spcBef>
              <a:buNone/>
            </a:pPr>
            <a:r>
              <a:rPr lang="en-US" altLang="en-US" sz="2000" dirty="0">
                <a:solidFill>
                  <a:prstClr val="black"/>
                </a:solidFill>
                <a:latin typeface="Cambria" panose="02040503050406030204" pitchFamily="18" charset="0"/>
              </a:rPr>
              <a:t>= 2</a:t>
            </a:r>
          </a:p>
        </p:txBody>
      </p:sp>
      <p:sp>
        <p:nvSpPr>
          <p:cNvPr id="81" name="Left-Right Arrow 80"/>
          <p:cNvSpPr/>
          <p:nvPr/>
        </p:nvSpPr>
        <p:spPr>
          <a:xfrm>
            <a:off x="3962400" y="4672807"/>
            <a:ext cx="190500" cy="89694"/>
          </a:xfrm>
          <a:prstGeom prst="leftRight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88639">
              <a:defRPr/>
            </a:pPr>
            <a:endParaRPr lang="en-US" sz="2000">
              <a:solidFill>
                <a:prstClr val="white"/>
              </a:solidFill>
              <a:latin typeface="Cambria" panose="02040503050406030204" pitchFamily="18" charset="0"/>
            </a:endParaRPr>
          </a:p>
        </p:txBody>
      </p:sp>
      <p:sp>
        <p:nvSpPr>
          <p:cNvPr id="82" name="Left-Right Arrow 81"/>
          <p:cNvSpPr/>
          <p:nvPr/>
        </p:nvSpPr>
        <p:spPr>
          <a:xfrm>
            <a:off x="3924300" y="5362520"/>
            <a:ext cx="190500" cy="89694"/>
          </a:xfrm>
          <a:prstGeom prst="leftRight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88639">
              <a:defRPr/>
            </a:pPr>
            <a:endParaRPr lang="en-US" sz="2000">
              <a:solidFill>
                <a:prstClr val="white"/>
              </a:solidFill>
              <a:latin typeface="Cambria" panose="02040503050406030204" pitchFamily="18" charset="0"/>
            </a:endParaRPr>
          </a:p>
        </p:txBody>
      </p:sp>
      <p:sp>
        <p:nvSpPr>
          <p:cNvPr id="83" name="TextBox 82"/>
          <p:cNvSpPr txBox="1">
            <a:spLocks noChangeArrowheads="1"/>
          </p:cNvSpPr>
          <p:nvPr/>
        </p:nvSpPr>
        <p:spPr bwMode="auto">
          <a:xfrm>
            <a:off x="4169106" y="5202305"/>
            <a:ext cx="155363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639">
              <a:spcBef>
                <a:spcPct val="0"/>
              </a:spcBef>
              <a:buNone/>
            </a:pPr>
            <a:r>
              <a:rPr lang="en-US" altLang="en-US" sz="2000" dirty="0">
                <a:solidFill>
                  <a:prstClr val="black"/>
                </a:solidFill>
                <a:latin typeface="Cambria" panose="02040503050406030204" pitchFamily="18" charset="0"/>
              </a:rPr>
              <a:t>│2 + m | = 6 </a:t>
            </a:r>
          </a:p>
        </p:txBody>
      </p:sp>
      <p:sp>
        <p:nvSpPr>
          <p:cNvPr id="84" name="Left-Right Arrow 83"/>
          <p:cNvSpPr/>
          <p:nvPr/>
        </p:nvSpPr>
        <p:spPr>
          <a:xfrm>
            <a:off x="5744217" y="5319041"/>
            <a:ext cx="190500" cy="89694"/>
          </a:xfrm>
          <a:prstGeom prst="leftRight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88639">
              <a:defRPr/>
            </a:pPr>
            <a:endParaRPr lang="en-US" sz="2000">
              <a:solidFill>
                <a:prstClr val="white"/>
              </a:solidFill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5" name="TextBox 84"/>
              <p:cNvSpPr txBox="1">
                <a:spLocks noChangeArrowheads="1"/>
              </p:cNvSpPr>
              <p:nvPr/>
            </p:nvSpPr>
            <p:spPr bwMode="auto">
              <a:xfrm>
                <a:off x="6027054" y="5104566"/>
                <a:ext cx="868187" cy="7772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defTabSz="1088639">
                  <a:spcBef>
                    <a:spcPct val="0"/>
                  </a:spcBef>
                  <a:buNone/>
                </a:pPr>
                <a14:m>
                  <m:oMath xmlns:m="http://schemas.openxmlformats.org/officeDocument/2006/math">
                    <m:d>
                      <m:dPr>
                        <m:begChr m:val="["/>
                        <m:endChr m:val=""/>
                        <m:ctrlPr>
                          <a:rPr lang="en-US" altLang="en-US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en-US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altLang="en-US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𝑚</m:t>
                            </m:r>
                            <m:r>
                              <a:rPr lang="en-US" altLang="en-US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=4</m:t>
                            </m:r>
                          </m:e>
                          <m:e>
                            <m:r>
                              <a:rPr lang="en-US" altLang="en-US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𝑚</m:t>
                            </m:r>
                            <m:r>
                              <a:rPr lang="en-US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=−8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en-US" sz="2000" dirty="0">
                    <a:solidFill>
                      <a:prstClr val="black"/>
                    </a:solidFill>
                    <a:latin typeface="Cambria" panose="02040503050406030204" pitchFamily="18" charset="0"/>
                  </a:rPr>
                  <a:t>  </a:t>
                </a:r>
              </a:p>
            </p:txBody>
          </p:sp>
        </mc:Choice>
        <mc:Fallback xmlns="">
          <p:sp>
            <p:nvSpPr>
              <p:cNvPr id="85" name="TextBox 8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027054" y="5104566"/>
                <a:ext cx="868187" cy="777264"/>
              </a:xfrm>
              <a:prstGeom prst="rect">
                <a:avLst/>
              </a:prstGeom>
              <a:blipFill>
                <a:blip r:embed="rId9"/>
                <a:stretch>
                  <a:fillRect r="-21831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6" name="TextBox 85"/>
          <p:cNvSpPr txBox="1">
            <a:spLocks noChangeArrowheads="1"/>
          </p:cNvSpPr>
          <p:nvPr/>
        </p:nvSpPr>
        <p:spPr bwMode="auto">
          <a:xfrm>
            <a:off x="6948249" y="5135653"/>
            <a:ext cx="78098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639">
              <a:spcBef>
                <a:spcPct val="0"/>
              </a:spcBef>
              <a:buNone/>
            </a:pPr>
            <a:r>
              <a:rPr lang="en-US" altLang="en-US" sz="2000" dirty="0">
                <a:solidFill>
                  <a:prstClr val="black"/>
                </a:solidFill>
                <a:latin typeface="Cambria" panose="02040503050406030204" pitchFamily="18" charset="0"/>
              </a:rPr>
              <a:t>(</a:t>
            </a:r>
            <a:r>
              <a:rPr lang="en-US" altLang="en-US" sz="2000" dirty="0" err="1">
                <a:solidFill>
                  <a:prstClr val="black"/>
                </a:solidFill>
                <a:latin typeface="Cambria" panose="02040503050406030204" pitchFamily="18" charset="0"/>
              </a:rPr>
              <a:t>loại</a:t>
            </a:r>
            <a:r>
              <a:rPr lang="en-US" altLang="en-US" sz="2000" dirty="0">
                <a:solidFill>
                  <a:prstClr val="black"/>
                </a:solidFill>
                <a:latin typeface="Cambria" panose="02040503050406030204" pitchFamily="18" charset="0"/>
              </a:rPr>
              <a:t>)</a:t>
            </a:r>
          </a:p>
        </p:txBody>
      </p:sp>
      <p:sp>
        <p:nvSpPr>
          <p:cNvPr id="87" name="TextBox 86"/>
          <p:cNvSpPr txBox="1">
            <a:spLocks noChangeArrowheads="1"/>
          </p:cNvSpPr>
          <p:nvPr/>
        </p:nvSpPr>
        <p:spPr bwMode="auto">
          <a:xfrm>
            <a:off x="2609914" y="5855910"/>
            <a:ext cx="380719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639">
              <a:spcBef>
                <a:spcPct val="0"/>
              </a:spcBef>
              <a:buNone/>
            </a:pPr>
            <a:r>
              <a:rPr lang="en-US" altLang="en-US" sz="2000" dirty="0" err="1">
                <a:solidFill>
                  <a:prstClr val="black"/>
                </a:solidFill>
                <a:latin typeface="Cambria" panose="02040503050406030204" pitchFamily="18" charset="0"/>
              </a:rPr>
              <a:t>Vậy</a:t>
            </a:r>
            <a:r>
              <a:rPr lang="en-US" altLang="en-US" sz="2000" dirty="0">
                <a:solidFill>
                  <a:prstClr val="black"/>
                </a:solidFill>
                <a:latin typeface="Cambria" panose="02040503050406030204" pitchFamily="18" charset="0"/>
              </a:rPr>
              <a:t> </a:t>
            </a:r>
            <a:r>
              <a:rPr lang="en-US" altLang="en-US" sz="2000" dirty="0" err="1">
                <a:solidFill>
                  <a:prstClr val="black"/>
                </a:solidFill>
                <a:latin typeface="Cambria" panose="02040503050406030204" pitchFamily="18" charset="0"/>
              </a:rPr>
              <a:t>phương</a:t>
            </a:r>
            <a:r>
              <a:rPr lang="en-US" altLang="en-US" sz="2000" dirty="0">
                <a:solidFill>
                  <a:prstClr val="black"/>
                </a:solidFill>
                <a:latin typeface="Cambria" panose="02040503050406030204" pitchFamily="18" charset="0"/>
              </a:rPr>
              <a:t> </a:t>
            </a:r>
            <a:r>
              <a:rPr lang="en-US" altLang="en-US" sz="2000" dirty="0" err="1">
                <a:solidFill>
                  <a:prstClr val="black"/>
                </a:solidFill>
                <a:latin typeface="Cambria" panose="02040503050406030204" pitchFamily="18" charset="0"/>
              </a:rPr>
              <a:t>trình</a:t>
            </a:r>
            <a:r>
              <a:rPr lang="en-US" altLang="en-US" sz="2000" dirty="0">
                <a:solidFill>
                  <a:prstClr val="black"/>
                </a:solidFill>
                <a:latin typeface="Cambria" panose="02040503050406030204" pitchFamily="18" charset="0"/>
              </a:rPr>
              <a:t> </a:t>
            </a:r>
            <a:r>
              <a:rPr lang="en-US" altLang="en-US" sz="2000" dirty="0" err="1">
                <a:solidFill>
                  <a:prstClr val="black"/>
                </a:solidFill>
                <a:latin typeface="Cambria" panose="02040503050406030204" pitchFamily="18" charset="0"/>
              </a:rPr>
              <a:t>mặt</a:t>
            </a:r>
            <a:r>
              <a:rPr lang="en-US" altLang="en-US" sz="2000" dirty="0">
                <a:solidFill>
                  <a:prstClr val="black"/>
                </a:solidFill>
                <a:latin typeface="Cambria" panose="02040503050406030204" pitchFamily="18" charset="0"/>
              </a:rPr>
              <a:t> </a:t>
            </a:r>
            <a:r>
              <a:rPr lang="en-US" altLang="en-US" sz="2000" dirty="0" err="1">
                <a:solidFill>
                  <a:prstClr val="black"/>
                </a:solidFill>
                <a:latin typeface="Cambria" panose="02040503050406030204" pitchFamily="18" charset="0"/>
              </a:rPr>
              <a:t>phẳng</a:t>
            </a:r>
            <a:r>
              <a:rPr lang="en-US" altLang="en-US" sz="2000" dirty="0">
                <a:solidFill>
                  <a:prstClr val="black"/>
                </a:solidFill>
                <a:latin typeface="Cambria" panose="02040503050406030204" pitchFamily="18" charset="0"/>
              </a:rPr>
              <a:t> (Q):</a:t>
            </a:r>
          </a:p>
        </p:txBody>
      </p:sp>
      <p:sp>
        <p:nvSpPr>
          <p:cNvPr id="88" name="TextBox 87"/>
          <p:cNvSpPr txBox="1">
            <a:spLocks noChangeArrowheads="1"/>
          </p:cNvSpPr>
          <p:nvPr/>
        </p:nvSpPr>
        <p:spPr bwMode="auto">
          <a:xfrm>
            <a:off x="5882062" y="5859946"/>
            <a:ext cx="240963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639">
              <a:spcBef>
                <a:spcPct val="0"/>
              </a:spcBef>
              <a:buNone/>
            </a:pPr>
            <a:r>
              <a:rPr lang="en-US" altLang="en-US" sz="2000" dirty="0">
                <a:solidFill>
                  <a:srgbClr val="FF0000"/>
                </a:solidFill>
                <a:latin typeface="Cambria" panose="02040503050406030204" pitchFamily="18" charset="0"/>
              </a:rPr>
              <a:t>      2x - y + 2z – 8 = 0</a:t>
            </a:r>
          </a:p>
        </p:txBody>
      </p:sp>
      <p:cxnSp>
        <p:nvCxnSpPr>
          <p:cNvPr id="89" name="Straight Connector 88"/>
          <p:cNvCxnSpPr/>
          <p:nvPr/>
        </p:nvCxnSpPr>
        <p:spPr>
          <a:xfrm>
            <a:off x="4191000" y="4744189"/>
            <a:ext cx="1673322" cy="230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89"/>
          <p:cNvCxnSpPr/>
          <p:nvPr/>
        </p:nvCxnSpPr>
        <p:spPr>
          <a:xfrm flipV="1">
            <a:off x="4484149" y="4799967"/>
            <a:ext cx="952450" cy="1474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4681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"/>
                            </p:stCondLst>
                            <p:childTnLst>
                              <p:par>
                                <p:cTn id="77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154" grpId="0" animBg="1"/>
      <p:bldP spid="2" grpId="0"/>
      <p:bldP spid="53" grpId="0"/>
      <p:bldP spid="54" grpId="0"/>
      <p:bldP spid="55" grpId="0"/>
      <p:bldP spid="3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 animBg="1"/>
      <p:bldP spid="82" grpId="0" animBg="1"/>
      <p:bldP spid="83" grpId="0"/>
      <p:bldP spid="84" grpId="0" animBg="1"/>
      <p:bldP spid="85" grpId="0"/>
      <p:bldP spid="86" grpId="0"/>
      <p:bldP spid="87" grpId="0"/>
      <p:bldP spid="88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2" name="Group 151"/>
          <p:cNvGrpSpPr/>
          <p:nvPr/>
        </p:nvGrpSpPr>
        <p:grpSpPr>
          <a:xfrm>
            <a:off x="633110" y="3664640"/>
            <a:ext cx="11581014" cy="3197599"/>
            <a:chOff x="1205494" y="6951957"/>
            <a:chExt cx="22139783" cy="6535443"/>
          </a:xfrm>
        </p:grpSpPr>
        <p:sp>
          <p:nvSpPr>
            <p:cNvPr id="125" name="Rounded Rectangle 124"/>
            <p:cNvSpPr/>
            <p:nvPr/>
          </p:nvSpPr>
          <p:spPr>
            <a:xfrm>
              <a:off x="1209586" y="7179457"/>
              <a:ext cx="22135691" cy="6307943"/>
            </a:xfrm>
            <a:prstGeom prst="roundRect">
              <a:avLst>
                <a:gd name="adj" fmla="val 2239"/>
              </a:avLst>
            </a:prstGeom>
            <a:solidFill>
              <a:schemeClr val="accent6">
                <a:lumMod val="20000"/>
                <a:lumOff val="80000"/>
              </a:schemeClr>
            </a:solidFill>
            <a:ln w="19050">
              <a:solidFill>
                <a:schemeClr val="accent6">
                  <a:lumMod val="50000"/>
                </a:schemeClr>
              </a:solidFill>
            </a:ln>
            <a:effectLst>
              <a:innerShdw blurRad="114300">
                <a:prstClr val="black"/>
              </a:inn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88639"/>
              <a:endParaRPr lang="en-US" sz="1600">
                <a:solidFill>
                  <a:prstClr val="white"/>
                </a:solidFill>
                <a:latin typeface="Calibri"/>
              </a:endParaRPr>
            </a:p>
          </p:txBody>
        </p:sp>
        <p:grpSp>
          <p:nvGrpSpPr>
            <p:cNvPr id="151" name="Group 150"/>
            <p:cNvGrpSpPr/>
            <p:nvPr/>
          </p:nvGrpSpPr>
          <p:grpSpPr>
            <a:xfrm>
              <a:off x="1205494" y="6951957"/>
              <a:ext cx="3322466" cy="947496"/>
              <a:chOff x="1205494" y="6951957"/>
              <a:chExt cx="3322466" cy="947496"/>
            </a:xfrm>
          </p:grpSpPr>
          <p:sp>
            <p:nvSpPr>
              <p:cNvPr id="127" name="Freeform 20"/>
              <p:cNvSpPr>
                <a:spLocks/>
              </p:cNvSpPr>
              <p:nvPr/>
            </p:nvSpPr>
            <p:spPr bwMode="auto">
              <a:xfrm rot="16200000" flipV="1">
                <a:off x="2608156" y="5952217"/>
                <a:ext cx="782727" cy="3056880"/>
              </a:xfrm>
              <a:prstGeom prst="round1Rect">
                <a:avLst/>
              </a:prstGeom>
              <a:solidFill>
                <a:schemeClr val="bg1"/>
              </a:solidFill>
              <a:ln w="57150">
                <a:solidFill>
                  <a:schemeClr val="accent6">
                    <a:lumMod val="50000"/>
                  </a:schemeClr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45714" tIns="22857" rIns="45714" bIns="22857" numCol="1" anchor="t" anchorCtr="0" compatLnSpc="1">
                <a:prstTxWarp prst="textNoShape">
                  <a:avLst/>
                </a:prstTxWarp>
              </a:bodyPr>
              <a:lstStyle/>
              <a:p>
                <a:pPr defTabSz="1088639"/>
                <a:endParaRPr lang="en-US" sz="16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128" name="TextBox 127"/>
              <p:cNvSpPr txBox="1"/>
              <p:nvPr/>
            </p:nvSpPr>
            <p:spPr>
              <a:xfrm>
                <a:off x="2147887" y="7144591"/>
                <a:ext cx="2111899" cy="7548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1088639"/>
                <a:r>
                  <a:rPr lang="en-US" b="1" dirty="0" err="1">
                    <a:solidFill>
                      <a:srgbClr val="FF0000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Bài</a:t>
                </a:r>
                <a:r>
                  <a:rPr lang="en-US" b="1" dirty="0">
                    <a:solidFill>
                      <a:srgbClr val="FF0000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 </a:t>
                </a:r>
                <a:r>
                  <a:rPr lang="en-US" b="1" dirty="0" err="1">
                    <a:solidFill>
                      <a:srgbClr val="FF0000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giải</a:t>
                </a:r>
                <a:endParaRPr lang="en-US" b="1" dirty="0">
                  <a:solidFill>
                    <a:srgbClr val="FF000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29" name="Round Diagonal Corner Rectangle 128"/>
              <p:cNvSpPr/>
              <p:nvPr/>
            </p:nvSpPr>
            <p:spPr>
              <a:xfrm flipV="1">
                <a:off x="1205494" y="6951957"/>
                <a:ext cx="774046" cy="775029"/>
              </a:xfrm>
              <a:prstGeom prst="round2DiagRect">
                <a:avLst/>
              </a:prstGeom>
              <a:solidFill>
                <a:schemeClr val="accent6">
                  <a:lumMod val="75000"/>
                </a:schemeClr>
              </a:solidFill>
              <a:ln w="57150">
                <a:solidFill>
                  <a:schemeClr val="accent6">
                    <a:lumMod val="50000"/>
                  </a:schemeClr>
                </a:solidFill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639"/>
                <a:endParaRPr lang="en-US" sz="160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8" name="Freeform 15"/>
              <p:cNvSpPr>
                <a:spLocks noEditPoints="1"/>
              </p:cNvSpPr>
              <p:nvPr/>
            </p:nvSpPr>
            <p:spPr bwMode="auto">
              <a:xfrm>
                <a:off x="1375232" y="7017843"/>
                <a:ext cx="501844" cy="640616"/>
              </a:xfrm>
              <a:custGeom>
                <a:avLst/>
                <a:gdLst>
                  <a:gd name="T0" fmla="*/ 135 w 145"/>
                  <a:gd name="T1" fmla="*/ 72 h 197"/>
                  <a:gd name="T2" fmla="*/ 72 w 145"/>
                  <a:gd name="T3" fmla="*/ 135 h 197"/>
                  <a:gd name="T4" fmla="*/ 9 w 145"/>
                  <a:gd name="T5" fmla="*/ 72 h 197"/>
                  <a:gd name="T6" fmla="*/ 72 w 145"/>
                  <a:gd name="T7" fmla="*/ 9 h 197"/>
                  <a:gd name="T8" fmla="*/ 115 w 145"/>
                  <a:gd name="T9" fmla="*/ 26 h 197"/>
                  <a:gd name="T10" fmla="*/ 60 w 145"/>
                  <a:gd name="T11" fmla="*/ 82 h 197"/>
                  <a:gd name="T12" fmla="*/ 30 w 145"/>
                  <a:gd name="T13" fmla="*/ 60 h 197"/>
                  <a:gd name="T14" fmla="*/ 20 w 145"/>
                  <a:gd name="T15" fmla="*/ 68 h 197"/>
                  <a:gd name="T16" fmla="*/ 61 w 145"/>
                  <a:gd name="T17" fmla="*/ 126 h 197"/>
                  <a:gd name="T18" fmla="*/ 123 w 145"/>
                  <a:gd name="T19" fmla="*/ 35 h 197"/>
                  <a:gd name="T20" fmla="*/ 135 w 145"/>
                  <a:gd name="T21" fmla="*/ 72 h 197"/>
                  <a:gd name="T22" fmla="*/ 145 w 145"/>
                  <a:gd name="T23" fmla="*/ 12 h 197"/>
                  <a:gd name="T24" fmla="*/ 135 w 145"/>
                  <a:gd name="T25" fmla="*/ 12 h 197"/>
                  <a:gd name="T26" fmla="*/ 123 w 145"/>
                  <a:gd name="T27" fmla="*/ 21 h 197"/>
                  <a:gd name="T28" fmla="*/ 72 w 145"/>
                  <a:gd name="T29" fmla="*/ 0 h 197"/>
                  <a:gd name="T30" fmla="*/ 0 w 145"/>
                  <a:gd name="T31" fmla="*/ 72 h 197"/>
                  <a:gd name="T32" fmla="*/ 30 w 145"/>
                  <a:gd name="T33" fmla="*/ 131 h 197"/>
                  <a:gd name="T34" fmla="*/ 7 w 145"/>
                  <a:gd name="T35" fmla="*/ 175 h 197"/>
                  <a:gd name="T36" fmla="*/ 13 w 145"/>
                  <a:gd name="T37" fmla="*/ 193 h 197"/>
                  <a:gd name="T38" fmla="*/ 32 w 145"/>
                  <a:gd name="T39" fmla="*/ 187 h 197"/>
                  <a:gd name="T40" fmla="*/ 51 w 145"/>
                  <a:gd name="T41" fmla="*/ 141 h 197"/>
                  <a:gd name="T42" fmla="*/ 51 w 145"/>
                  <a:gd name="T43" fmla="*/ 141 h 197"/>
                  <a:gd name="T44" fmla="*/ 72 w 145"/>
                  <a:gd name="T45" fmla="*/ 145 h 197"/>
                  <a:gd name="T46" fmla="*/ 145 w 145"/>
                  <a:gd name="T47" fmla="*/ 72 h 197"/>
                  <a:gd name="T48" fmla="*/ 129 w 145"/>
                  <a:gd name="T49" fmla="*/ 28 h 197"/>
                  <a:gd name="T50" fmla="*/ 145 w 145"/>
                  <a:gd name="T51" fmla="*/ 12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45" h="197">
                    <a:moveTo>
                      <a:pt x="135" y="72"/>
                    </a:moveTo>
                    <a:cubicBezTo>
                      <a:pt x="135" y="107"/>
                      <a:pt x="107" y="135"/>
                      <a:pt x="72" y="135"/>
                    </a:cubicBezTo>
                    <a:cubicBezTo>
                      <a:pt x="37" y="135"/>
                      <a:pt x="9" y="107"/>
                      <a:pt x="9" y="72"/>
                    </a:cubicBezTo>
                    <a:cubicBezTo>
                      <a:pt x="9" y="37"/>
                      <a:pt x="37" y="9"/>
                      <a:pt x="72" y="9"/>
                    </a:cubicBezTo>
                    <a:cubicBezTo>
                      <a:pt x="89" y="9"/>
                      <a:pt x="104" y="15"/>
                      <a:pt x="115" y="26"/>
                    </a:cubicBezTo>
                    <a:cubicBezTo>
                      <a:pt x="101" y="38"/>
                      <a:pt x="80" y="57"/>
                      <a:pt x="60" y="82"/>
                    </a:cubicBezTo>
                    <a:cubicBezTo>
                      <a:pt x="50" y="74"/>
                      <a:pt x="40" y="67"/>
                      <a:pt x="30" y="60"/>
                    </a:cubicBezTo>
                    <a:cubicBezTo>
                      <a:pt x="26" y="63"/>
                      <a:pt x="24" y="65"/>
                      <a:pt x="20" y="68"/>
                    </a:cubicBezTo>
                    <a:cubicBezTo>
                      <a:pt x="34" y="88"/>
                      <a:pt x="47" y="107"/>
                      <a:pt x="61" y="126"/>
                    </a:cubicBezTo>
                    <a:cubicBezTo>
                      <a:pt x="80" y="95"/>
                      <a:pt x="99" y="63"/>
                      <a:pt x="123" y="35"/>
                    </a:cubicBezTo>
                    <a:cubicBezTo>
                      <a:pt x="130" y="45"/>
                      <a:pt x="135" y="58"/>
                      <a:pt x="135" y="72"/>
                    </a:cubicBezTo>
                    <a:close/>
                    <a:moveTo>
                      <a:pt x="145" y="12"/>
                    </a:moveTo>
                    <a:cubicBezTo>
                      <a:pt x="141" y="12"/>
                      <a:pt x="138" y="12"/>
                      <a:pt x="135" y="12"/>
                    </a:cubicBezTo>
                    <a:cubicBezTo>
                      <a:pt x="135" y="12"/>
                      <a:pt x="130" y="15"/>
                      <a:pt x="123" y="21"/>
                    </a:cubicBezTo>
                    <a:cubicBezTo>
                      <a:pt x="110" y="8"/>
                      <a:pt x="92" y="0"/>
                      <a:pt x="72" y="0"/>
                    </a:cubicBezTo>
                    <a:cubicBezTo>
                      <a:pt x="32" y="0"/>
                      <a:pt x="0" y="32"/>
                      <a:pt x="0" y="72"/>
                    </a:cubicBezTo>
                    <a:cubicBezTo>
                      <a:pt x="0" y="97"/>
                      <a:pt x="11" y="118"/>
                      <a:pt x="30" y="131"/>
                    </a:cubicBezTo>
                    <a:cubicBezTo>
                      <a:pt x="7" y="175"/>
                      <a:pt x="7" y="175"/>
                      <a:pt x="7" y="175"/>
                    </a:cubicBezTo>
                    <a:cubicBezTo>
                      <a:pt x="3" y="182"/>
                      <a:pt x="6" y="190"/>
                      <a:pt x="13" y="193"/>
                    </a:cubicBezTo>
                    <a:cubicBezTo>
                      <a:pt x="20" y="197"/>
                      <a:pt x="28" y="194"/>
                      <a:pt x="32" y="187"/>
                    </a:cubicBezTo>
                    <a:cubicBezTo>
                      <a:pt x="51" y="141"/>
                      <a:pt x="51" y="141"/>
                      <a:pt x="51" y="141"/>
                    </a:cubicBezTo>
                    <a:cubicBezTo>
                      <a:pt x="51" y="141"/>
                      <a:pt x="51" y="141"/>
                      <a:pt x="51" y="141"/>
                    </a:cubicBezTo>
                    <a:cubicBezTo>
                      <a:pt x="58" y="143"/>
                      <a:pt x="65" y="145"/>
                      <a:pt x="72" y="145"/>
                    </a:cubicBezTo>
                    <a:cubicBezTo>
                      <a:pt x="112" y="145"/>
                      <a:pt x="145" y="112"/>
                      <a:pt x="145" y="72"/>
                    </a:cubicBezTo>
                    <a:cubicBezTo>
                      <a:pt x="145" y="55"/>
                      <a:pt x="138" y="40"/>
                      <a:pt x="129" y="28"/>
                    </a:cubicBezTo>
                    <a:cubicBezTo>
                      <a:pt x="134" y="22"/>
                      <a:pt x="139" y="17"/>
                      <a:pt x="145" y="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pPr defTabSz="1088639"/>
                <a:endParaRPr lang="en-US" sz="2150">
                  <a:solidFill>
                    <a:prstClr val="black"/>
                  </a:solidFill>
                  <a:latin typeface="Calibri"/>
                </a:endParaRPr>
              </a:p>
            </p:txBody>
          </p:sp>
        </p:grpSp>
      </p:grpSp>
      <p:grpSp>
        <p:nvGrpSpPr>
          <p:cNvPr id="148" name="Group 147"/>
          <p:cNvGrpSpPr/>
          <p:nvPr/>
        </p:nvGrpSpPr>
        <p:grpSpPr>
          <a:xfrm>
            <a:off x="496029" y="1274271"/>
            <a:ext cx="11695971" cy="2422607"/>
            <a:chOff x="992187" y="2564544"/>
            <a:chExt cx="22353091" cy="3777709"/>
          </a:xfrm>
        </p:grpSpPr>
        <p:sp>
          <p:nvSpPr>
            <p:cNvPr id="134" name="Rounded Rectangle 133"/>
            <p:cNvSpPr/>
            <p:nvPr/>
          </p:nvSpPr>
          <p:spPr bwMode="auto">
            <a:xfrm>
              <a:off x="1145221" y="2667000"/>
              <a:ext cx="22200057" cy="3675253"/>
            </a:xfrm>
            <a:prstGeom prst="roundRect">
              <a:avLst>
                <a:gd name="adj" fmla="val 5492"/>
              </a:avLst>
            </a:prstGeom>
            <a:solidFill>
              <a:schemeClr val="accent3">
                <a:lumMod val="40000"/>
                <a:lumOff val="60000"/>
              </a:schemeClr>
            </a:solidFill>
            <a:ln w="190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88530">
                <a:defRPr/>
              </a:pPr>
              <a:endParaRPr lang="en-US" sz="1600">
                <a:solidFill>
                  <a:prstClr val="white"/>
                </a:solidFill>
                <a:latin typeface="Calibri"/>
              </a:endParaRPr>
            </a:p>
          </p:txBody>
        </p:sp>
        <p:grpSp>
          <p:nvGrpSpPr>
            <p:cNvPr id="135" name="Group 134"/>
            <p:cNvGrpSpPr/>
            <p:nvPr/>
          </p:nvGrpSpPr>
          <p:grpSpPr>
            <a:xfrm>
              <a:off x="992187" y="2564544"/>
              <a:ext cx="3124200" cy="1023459"/>
              <a:chOff x="534987" y="1647866"/>
              <a:chExt cx="4197167" cy="1176337"/>
            </a:xfrm>
          </p:grpSpPr>
          <p:sp>
            <p:nvSpPr>
              <p:cNvPr id="136" name="Isosceles Triangle 44"/>
              <p:cNvSpPr/>
              <p:nvPr/>
            </p:nvSpPr>
            <p:spPr bwMode="auto">
              <a:xfrm rot="5400000" flipV="1">
                <a:off x="534195" y="2602747"/>
                <a:ext cx="227012" cy="215900"/>
              </a:xfrm>
              <a:custGeom>
                <a:avLst/>
                <a:gdLst>
                  <a:gd name="connsiteX0" fmla="*/ 0 w 293725"/>
                  <a:gd name="connsiteY0" fmla="*/ 164224 h 164224"/>
                  <a:gd name="connsiteX1" fmla="*/ 146863 w 293725"/>
                  <a:gd name="connsiteY1" fmla="*/ 0 h 164224"/>
                  <a:gd name="connsiteX2" fmla="*/ 293725 w 293725"/>
                  <a:gd name="connsiteY2" fmla="*/ 164224 h 164224"/>
                  <a:gd name="connsiteX3" fmla="*/ 0 w 293725"/>
                  <a:gd name="connsiteY3" fmla="*/ 164224 h 164224"/>
                  <a:gd name="connsiteX0" fmla="*/ 2363 w 296088"/>
                  <a:gd name="connsiteY0" fmla="*/ 164221 h 164221"/>
                  <a:gd name="connsiteX1" fmla="*/ 0 w 296088"/>
                  <a:gd name="connsiteY1" fmla="*/ 0 h 164221"/>
                  <a:gd name="connsiteX2" fmla="*/ 296088 w 296088"/>
                  <a:gd name="connsiteY2" fmla="*/ 164221 h 164221"/>
                  <a:gd name="connsiteX3" fmla="*/ 2363 w 296088"/>
                  <a:gd name="connsiteY3" fmla="*/ 164221 h 164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6088" h="164221">
                    <a:moveTo>
                      <a:pt x="2363" y="164221"/>
                    </a:moveTo>
                    <a:cubicBezTo>
                      <a:pt x="1575" y="109481"/>
                      <a:pt x="788" y="54740"/>
                      <a:pt x="0" y="0"/>
                    </a:cubicBezTo>
                    <a:lnTo>
                      <a:pt x="296088" y="164221"/>
                    </a:lnTo>
                    <a:lnTo>
                      <a:pt x="2363" y="164221"/>
                    </a:lnTo>
                    <a:close/>
                  </a:path>
                </a:pathLst>
              </a:custGeom>
              <a:solidFill>
                <a:srgbClr val="135F82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530"/>
                <a:endParaRPr lang="en-US" sz="160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137" name="Pentagon 136"/>
              <p:cNvSpPr/>
              <p:nvPr/>
            </p:nvSpPr>
            <p:spPr bwMode="auto">
              <a:xfrm>
                <a:off x="534987" y="1647866"/>
                <a:ext cx="4197167" cy="955674"/>
              </a:xfrm>
              <a:prstGeom prst="homePlate">
                <a:avLst>
                  <a:gd name="adj" fmla="val 12444"/>
                </a:avLst>
              </a:prstGeom>
              <a:solidFill>
                <a:srgbClr val="135F82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530"/>
                <a:endParaRPr lang="en-US" sz="1600">
                  <a:solidFill>
                    <a:prstClr val="white"/>
                  </a:solidFill>
                  <a:latin typeface="Calibri"/>
                </a:endParaRPr>
              </a:p>
            </p:txBody>
          </p:sp>
          <p:grpSp>
            <p:nvGrpSpPr>
              <p:cNvPr id="138" name="Group 11"/>
              <p:cNvGrpSpPr/>
              <p:nvPr/>
            </p:nvGrpSpPr>
            <p:grpSpPr bwMode="auto">
              <a:xfrm>
                <a:off x="683775" y="1836907"/>
                <a:ext cx="582199" cy="537956"/>
                <a:chOff x="7440266" y="3398551"/>
                <a:chExt cx="757238" cy="765175"/>
              </a:xfrm>
              <a:solidFill>
                <a:schemeClr val="bg1">
                  <a:lumMod val="95000"/>
                </a:schemeClr>
              </a:solidFill>
            </p:grpSpPr>
            <p:sp>
              <p:nvSpPr>
                <p:cNvPr id="141" name="Freeform 140"/>
                <p:cNvSpPr>
                  <a:spLocks noEditPoints="1"/>
                </p:cNvSpPr>
                <p:nvPr/>
              </p:nvSpPr>
              <p:spPr bwMode="auto">
                <a:xfrm>
                  <a:off x="7440266" y="3436652"/>
                  <a:ext cx="344488" cy="344489"/>
                </a:xfrm>
                <a:custGeom>
                  <a:avLst/>
                  <a:gdLst/>
                  <a:ahLst/>
                  <a:cxnLst>
                    <a:cxn ang="0">
                      <a:pos x="33" y="184"/>
                    </a:cxn>
                    <a:cxn ang="0">
                      <a:pos x="181" y="184"/>
                    </a:cxn>
                    <a:cxn ang="0">
                      <a:pos x="181" y="33"/>
                    </a:cxn>
                    <a:cxn ang="0">
                      <a:pos x="33" y="33"/>
                    </a:cxn>
                    <a:cxn ang="0">
                      <a:pos x="33" y="184"/>
                    </a:cxn>
                    <a:cxn ang="0">
                      <a:pos x="217" y="217"/>
                    </a:cxn>
                    <a:cxn ang="0">
                      <a:pos x="0" y="217"/>
                    </a:cxn>
                    <a:cxn ang="0">
                      <a:pos x="0" y="0"/>
                    </a:cxn>
                    <a:cxn ang="0">
                      <a:pos x="217" y="0"/>
                    </a:cxn>
                    <a:cxn ang="0">
                      <a:pos x="217" y="217"/>
                    </a:cxn>
                  </a:cxnLst>
                  <a:rect l="0" t="0" r="r" b="b"/>
                  <a:pathLst>
                    <a:path w="217" h="217">
                      <a:moveTo>
                        <a:pt x="33" y="184"/>
                      </a:moveTo>
                      <a:lnTo>
                        <a:pt x="181" y="184"/>
                      </a:lnTo>
                      <a:lnTo>
                        <a:pt x="181" y="33"/>
                      </a:lnTo>
                      <a:lnTo>
                        <a:pt x="33" y="33"/>
                      </a:lnTo>
                      <a:lnTo>
                        <a:pt x="33" y="184"/>
                      </a:lnTo>
                      <a:close/>
                      <a:moveTo>
                        <a:pt x="217" y="217"/>
                      </a:moveTo>
                      <a:lnTo>
                        <a:pt x="0" y="217"/>
                      </a:lnTo>
                      <a:lnTo>
                        <a:pt x="0" y="0"/>
                      </a:lnTo>
                      <a:lnTo>
                        <a:pt x="217" y="0"/>
                      </a:lnTo>
                      <a:lnTo>
                        <a:pt x="217" y="21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1088530">
                    <a:defRPr/>
                  </a:pPr>
                  <a:endParaRPr lang="en-US" sz="160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142" name="Freeform 141"/>
                <p:cNvSpPr>
                  <a:spLocks noEditPoints="1"/>
                </p:cNvSpPr>
                <p:nvPr/>
              </p:nvSpPr>
              <p:spPr bwMode="auto">
                <a:xfrm>
                  <a:off x="7440266" y="3814473"/>
                  <a:ext cx="344488" cy="349251"/>
                </a:xfrm>
                <a:custGeom>
                  <a:avLst/>
                  <a:gdLst/>
                  <a:ahLst/>
                  <a:cxnLst>
                    <a:cxn ang="0">
                      <a:pos x="33" y="185"/>
                    </a:cxn>
                    <a:cxn ang="0">
                      <a:pos x="181" y="185"/>
                    </a:cxn>
                    <a:cxn ang="0">
                      <a:pos x="181" y="36"/>
                    </a:cxn>
                    <a:cxn ang="0">
                      <a:pos x="33" y="36"/>
                    </a:cxn>
                    <a:cxn ang="0">
                      <a:pos x="33" y="185"/>
                    </a:cxn>
                    <a:cxn ang="0">
                      <a:pos x="217" y="220"/>
                    </a:cxn>
                    <a:cxn ang="0">
                      <a:pos x="0" y="220"/>
                    </a:cxn>
                    <a:cxn ang="0">
                      <a:pos x="0" y="0"/>
                    </a:cxn>
                    <a:cxn ang="0">
                      <a:pos x="217" y="0"/>
                    </a:cxn>
                    <a:cxn ang="0">
                      <a:pos x="217" y="220"/>
                    </a:cxn>
                  </a:cxnLst>
                  <a:rect l="0" t="0" r="r" b="b"/>
                  <a:pathLst>
                    <a:path w="217" h="220">
                      <a:moveTo>
                        <a:pt x="33" y="185"/>
                      </a:moveTo>
                      <a:lnTo>
                        <a:pt x="181" y="185"/>
                      </a:lnTo>
                      <a:lnTo>
                        <a:pt x="181" y="36"/>
                      </a:lnTo>
                      <a:lnTo>
                        <a:pt x="33" y="36"/>
                      </a:lnTo>
                      <a:lnTo>
                        <a:pt x="33" y="185"/>
                      </a:lnTo>
                      <a:close/>
                      <a:moveTo>
                        <a:pt x="217" y="220"/>
                      </a:moveTo>
                      <a:lnTo>
                        <a:pt x="0" y="220"/>
                      </a:lnTo>
                      <a:lnTo>
                        <a:pt x="0" y="0"/>
                      </a:lnTo>
                      <a:lnTo>
                        <a:pt x="217" y="0"/>
                      </a:lnTo>
                      <a:lnTo>
                        <a:pt x="217" y="22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1088530">
                    <a:defRPr/>
                  </a:pPr>
                  <a:endParaRPr lang="en-US" sz="160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143" name="Freeform 142"/>
                <p:cNvSpPr>
                  <a:spLocks/>
                </p:cNvSpPr>
                <p:nvPr/>
              </p:nvSpPr>
              <p:spPr bwMode="auto">
                <a:xfrm>
                  <a:off x="7506941" y="3398551"/>
                  <a:ext cx="341313" cy="288925"/>
                </a:xfrm>
                <a:custGeom>
                  <a:avLst/>
                  <a:gdLst/>
                  <a:ahLst/>
                  <a:cxnLst>
                    <a:cxn ang="0">
                      <a:pos x="76" y="182"/>
                    </a:cxn>
                    <a:cxn ang="0">
                      <a:pos x="0" y="114"/>
                    </a:cxn>
                    <a:cxn ang="0">
                      <a:pos x="24" y="88"/>
                    </a:cxn>
                    <a:cxn ang="0">
                      <a:pos x="73" y="132"/>
                    </a:cxn>
                    <a:cxn ang="0">
                      <a:pos x="187" y="0"/>
                    </a:cxn>
                    <a:cxn ang="0">
                      <a:pos x="215" y="24"/>
                    </a:cxn>
                    <a:cxn ang="0">
                      <a:pos x="76" y="182"/>
                    </a:cxn>
                  </a:cxnLst>
                  <a:rect l="0" t="0" r="r" b="b"/>
                  <a:pathLst>
                    <a:path w="215" h="182">
                      <a:moveTo>
                        <a:pt x="76" y="182"/>
                      </a:moveTo>
                      <a:lnTo>
                        <a:pt x="0" y="114"/>
                      </a:lnTo>
                      <a:lnTo>
                        <a:pt x="24" y="88"/>
                      </a:lnTo>
                      <a:lnTo>
                        <a:pt x="73" y="132"/>
                      </a:lnTo>
                      <a:lnTo>
                        <a:pt x="187" y="0"/>
                      </a:lnTo>
                      <a:lnTo>
                        <a:pt x="215" y="24"/>
                      </a:lnTo>
                      <a:lnTo>
                        <a:pt x="76" y="1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1088530">
                    <a:defRPr/>
                  </a:pPr>
                  <a:endParaRPr lang="en-US" sz="160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144" name="Rectangle 143"/>
                <p:cNvSpPr>
                  <a:spLocks noChangeArrowheads="1"/>
                </p:cNvSpPr>
                <p:nvPr/>
              </p:nvSpPr>
              <p:spPr bwMode="auto">
                <a:xfrm>
                  <a:off x="7840316" y="4100226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defTabSz="1088530">
                    <a:defRPr/>
                  </a:pPr>
                  <a:endParaRPr lang="en-US" sz="160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145" name="Rectangle 144"/>
                <p:cNvSpPr>
                  <a:spLocks noChangeArrowheads="1"/>
                </p:cNvSpPr>
                <p:nvPr/>
              </p:nvSpPr>
              <p:spPr bwMode="auto">
                <a:xfrm>
                  <a:off x="7840316" y="3717639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defTabSz="1088530">
                    <a:defRPr/>
                  </a:pPr>
                  <a:endParaRPr lang="en-US" sz="160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146" name="Rectangle 145"/>
                <p:cNvSpPr>
                  <a:spLocks noChangeArrowheads="1"/>
                </p:cNvSpPr>
                <p:nvPr/>
              </p:nvSpPr>
              <p:spPr bwMode="auto">
                <a:xfrm>
                  <a:off x="7840316" y="3973225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defTabSz="1088530">
                    <a:defRPr/>
                  </a:pPr>
                  <a:endParaRPr lang="en-US" sz="160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147" name="Rectangle 146"/>
                <p:cNvSpPr>
                  <a:spLocks noChangeArrowheads="1"/>
                </p:cNvSpPr>
                <p:nvPr/>
              </p:nvSpPr>
              <p:spPr bwMode="auto">
                <a:xfrm>
                  <a:off x="7840316" y="3590640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defTabSz="1088530">
                    <a:defRPr/>
                  </a:pPr>
                  <a:endParaRPr lang="en-US" sz="160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</p:grpSp>
          <p:sp>
            <p:nvSpPr>
              <p:cNvPr id="139" name="Chevron 138"/>
              <p:cNvSpPr/>
              <p:nvPr/>
            </p:nvSpPr>
            <p:spPr bwMode="auto">
              <a:xfrm>
                <a:off x="1330000" y="1771634"/>
                <a:ext cx="142625" cy="707897"/>
              </a:xfrm>
              <a:prstGeom prst="chevron">
                <a:avLst>
                  <a:gd name="adj" fmla="val 68110"/>
                </a:avLst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54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88530">
                  <a:defRPr/>
                </a:pPr>
                <a:endParaRPr lang="en-US" sz="16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140" name="TextBox 13"/>
              <p:cNvSpPr txBox="1">
                <a:spLocks noChangeArrowheads="1"/>
              </p:cNvSpPr>
              <p:nvPr/>
            </p:nvSpPr>
            <p:spPr bwMode="auto">
              <a:xfrm>
                <a:off x="1456316" y="1718346"/>
                <a:ext cx="3173470" cy="7171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defTabSz="21764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defTabSz="21764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defTabSz="21764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defTabSz="21764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defTabSz="1088639" eaLnBrk="1" hangingPunct="1"/>
                <a:r>
                  <a:rPr lang="en-US" sz="2000" b="1" dirty="0" err="1">
                    <a:solidFill>
                      <a:prstClr val="white"/>
                    </a:solidFill>
                    <a:latin typeface="Tahoma" pitchFamily="34" charset="0"/>
                    <a:cs typeface="Tahoma" pitchFamily="34" charset="0"/>
                  </a:rPr>
                  <a:t>Câu</a:t>
                </a:r>
                <a:r>
                  <a:rPr lang="en-US" sz="2000" b="1" dirty="0">
                    <a:solidFill>
                      <a:prstClr val="white"/>
                    </a:solidFill>
                    <a:latin typeface="Tahoma" pitchFamily="34" charset="0"/>
                    <a:cs typeface="Tahoma" pitchFamily="34" charset="0"/>
                  </a:rPr>
                  <a:t> 3</a:t>
                </a:r>
              </a:p>
            </p:txBody>
          </p:sp>
        </p:grpSp>
      </p:grpSp>
      <p:grpSp>
        <p:nvGrpSpPr>
          <p:cNvPr id="48" name="Group 47"/>
          <p:cNvGrpSpPr/>
          <p:nvPr/>
        </p:nvGrpSpPr>
        <p:grpSpPr>
          <a:xfrm>
            <a:off x="369487" y="757932"/>
            <a:ext cx="4843499" cy="556782"/>
            <a:chOff x="739068" y="1515168"/>
            <a:chExt cx="9688259" cy="1113708"/>
          </a:xfrm>
        </p:grpSpPr>
        <p:sp>
          <p:nvSpPr>
            <p:cNvPr id="46" name="Freeform 71"/>
            <p:cNvSpPr>
              <a:spLocks/>
            </p:cNvSpPr>
            <p:nvPr/>
          </p:nvSpPr>
          <p:spPr bwMode="auto">
            <a:xfrm flipH="1">
              <a:off x="3250419" y="2066147"/>
              <a:ext cx="6961968" cy="417465"/>
            </a:xfrm>
            <a:custGeom>
              <a:avLst/>
              <a:gdLst>
                <a:gd name="T0" fmla="*/ 1849 w 1857"/>
                <a:gd name="T1" fmla="*/ 72 h 111"/>
                <a:gd name="T2" fmla="*/ 376 w 1857"/>
                <a:gd name="T3" fmla="*/ 72 h 111"/>
                <a:gd name="T4" fmla="*/ 360 w 1857"/>
                <a:gd name="T5" fmla="*/ 52 h 111"/>
                <a:gd name="T6" fmla="*/ 374 w 1857"/>
                <a:gd name="T7" fmla="*/ 20 h 111"/>
                <a:gd name="T8" fmla="*/ 366 w 1857"/>
                <a:gd name="T9" fmla="*/ 0 h 111"/>
                <a:gd name="T10" fmla="*/ 85 w 1857"/>
                <a:gd name="T11" fmla="*/ 0 h 111"/>
                <a:gd name="T12" fmla="*/ 53 w 1857"/>
                <a:gd name="T13" fmla="*/ 20 h 111"/>
                <a:gd name="T14" fmla="*/ 6 w 1857"/>
                <a:gd name="T15" fmla="*/ 91 h 111"/>
                <a:gd name="T16" fmla="*/ 15 w 1857"/>
                <a:gd name="T17" fmla="*/ 111 h 111"/>
                <a:gd name="T18" fmla="*/ 199 w 1857"/>
                <a:gd name="T19" fmla="*/ 111 h 111"/>
                <a:gd name="T20" fmla="*/ 296 w 1857"/>
                <a:gd name="T21" fmla="*/ 111 h 111"/>
                <a:gd name="T22" fmla="*/ 1849 w 1857"/>
                <a:gd name="T23" fmla="*/ 111 h 111"/>
                <a:gd name="T24" fmla="*/ 1857 w 1857"/>
                <a:gd name="T25" fmla="*/ 103 h 111"/>
                <a:gd name="T26" fmla="*/ 1857 w 1857"/>
                <a:gd name="T27" fmla="*/ 81 h 111"/>
                <a:gd name="T28" fmla="*/ 1849 w 1857"/>
                <a:gd name="T29" fmla="*/ 72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57" h="111">
                  <a:moveTo>
                    <a:pt x="1849" y="72"/>
                  </a:moveTo>
                  <a:cubicBezTo>
                    <a:pt x="1849" y="72"/>
                    <a:pt x="423" y="72"/>
                    <a:pt x="376" y="72"/>
                  </a:cubicBezTo>
                  <a:cubicBezTo>
                    <a:pt x="350" y="72"/>
                    <a:pt x="355" y="63"/>
                    <a:pt x="360" y="52"/>
                  </a:cubicBezTo>
                  <a:cubicBezTo>
                    <a:pt x="365" y="40"/>
                    <a:pt x="374" y="20"/>
                    <a:pt x="374" y="20"/>
                  </a:cubicBezTo>
                  <a:cubicBezTo>
                    <a:pt x="381" y="9"/>
                    <a:pt x="377" y="0"/>
                    <a:pt x="366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74" y="0"/>
                    <a:pt x="59" y="9"/>
                    <a:pt x="53" y="20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0" y="102"/>
                    <a:pt x="4" y="111"/>
                    <a:pt x="15" y="111"/>
                  </a:cubicBezTo>
                  <a:cubicBezTo>
                    <a:pt x="199" y="111"/>
                    <a:pt x="199" y="111"/>
                    <a:pt x="199" y="111"/>
                  </a:cubicBezTo>
                  <a:cubicBezTo>
                    <a:pt x="296" y="111"/>
                    <a:pt x="296" y="111"/>
                    <a:pt x="296" y="111"/>
                  </a:cubicBezTo>
                  <a:cubicBezTo>
                    <a:pt x="1849" y="111"/>
                    <a:pt x="1849" y="111"/>
                    <a:pt x="1849" y="111"/>
                  </a:cubicBezTo>
                  <a:cubicBezTo>
                    <a:pt x="1853" y="111"/>
                    <a:pt x="1857" y="107"/>
                    <a:pt x="1857" y="103"/>
                  </a:cubicBezTo>
                  <a:cubicBezTo>
                    <a:pt x="1857" y="81"/>
                    <a:pt x="1857" y="81"/>
                    <a:pt x="1857" y="81"/>
                  </a:cubicBezTo>
                  <a:cubicBezTo>
                    <a:pt x="1857" y="76"/>
                    <a:pt x="1853" y="72"/>
                    <a:pt x="1849" y="72"/>
                  </a:cubicBezTo>
                  <a:close/>
                </a:path>
              </a:pathLst>
            </a:custGeom>
            <a:solidFill>
              <a:srgbClr val="B9E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9" tIns="22855" rIns="45709" bIns="22855" numCol="1" anchor="t" anchorCtr="0" compatLnSpc="1">
              <a:prstTxWarp prst="textNoShape">
                <a:avLst/>
              </a:prstTxWarp>
            </a:bodyPr>
            <a:lstStyle/>
            <a:p>
              <a:pPr defTabSz="1088639"/>
              <a:endParaRPr lang="en-US" sz="2150">
                <a:solidFill>
                  <a:prstClr val="black"/>
                </a:solidFill>
                <a:latin typeface="Calibri"/>
              </a:endParaRPr>
            </a:p>
          </p:txBody>
        </p:sp>
        <p:grpSp>
          <p:nvGrpSpPr>
            <p:cNvPr id="31" name="Group 30"/>
            <p:cNvGrpSpPr/>
            <p:nvPr/>
          </p:nvGrpSpPr>
          <p:grpSpPr>
            <a:xfrm>
              <a:off x="739068" y="1515168"/>
              <a:ext cx="8177919" cy="1052773"/>
              <a:chOff x="739068" y="1515168"/>
              <a:chExt cx="8177919" cy="1052773"/>
            </a:xfrm>
          </p:grpSpPr>
          <p:sp>
            <p:nvSpPr>
              <p:cNvPr id="32" name="Freeform 71"/>
              <p:cNvSpPr>
                <a:spLocks/>
              </p:cNvSpPr>
              <p:nvPr/>
            </p:nvSpPr>
            <p:spPr bwMode="auto">
              <a:xfrm>
                <a:off x="739068" y="2058030"/>
                <a:ext cx="6961968" cy="417465"/>
              </a:xfrm>
              <a:custGeom>
                <a:avLst/>
                <a:gdLst>
                  <a:gd name="T0" fmla="*/ 1849 w 1857"/>
                  <a:gd name="T1" fmla="*/ 72 h 111"/>
                  <a:gd name="T2" fmla="*/ 376 w 1857"/>
                  <a:gd name="T3" fmla="*/ 72 h 111"/>
                  <a:gd name="T4" fmla="*/ 360 w 1857"/>
                  <a:gd name="T5" fmla="*/ 52 h 111"/>
                  <a:gd name="T6" fmla="*/ 374 w 1857"/>
                  <a:gd name="T7" fmla="*/ 20 h 111"/>
                  <a:gd name="T8" fmla="*/ 366 w 1857"/>
                  <a:gd name="T9" fmla="*/ 0 h 111"/>
                  <a:gd name="T10" fmla="*/ 85 w 1857"/>
                  <a:gd name="T11" fmla="*/ 0 h 111"/>
                  <a:gd name="T12" fmla="*/ 53 w 1857"/>
                  <a:gd name="T13" fmla="*/ 20 h 111"/>
                  <a:gd name="T14" fmla="*/ 6 w 1857"/>
                  <a:gd name="T15" fmla="*/ 91 h 111"/>
                  <a:gd name="T16" fmla="*/ 15 w 1857"/>
                  <a:gd name="T17" fmla="*/ 111 h 111"/>
                  <a:gd name="T18" fmla="*/ 199 w 1857"/>
                  <a:gd name="T19" fmla="*/ 111 h 111"/>
                  <a:gd name="T20" fmla="*/ 296 w 1857"/>
                  <a:gd name="T21" fmla="*/ 111 h 111"/>
                  <a:gd name="T22" fmla="*/ 1849 w 1857"/>
                  <a:gd name="T23" fmla="*/ 111 h 111"/>
                  <a:gd name="T24" fmla="*/ 1857 w 1857"/>
                  <a:gd name="T25" fmla="*/ 103 h 111"/>
                  <a:gd name="T26" fmla="*/ 1857 w 1857"/>
                  <a:gd name="T27" fmla="*/ 81 h 111"/>
                  <a:gd name="T28" fmla="*/ 1849 w 1857"/>
                  <a:gd name="T29" fmla="*/ 72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57" h="111">
                    <a:moveTo>
                      <a:pt x="1849" y="72"/>
                    </a:moveTo>
                    <a:cubicBezTo>
                      <a:pt x="1849" y="72"/>
                      <a:pt x="423" y="72"/>
                      <a:pt x="376" y="72"/>
                    </a:cubicBezTo>
                    <a:cubicBezTo>
                      <a:pt x="350" y="72"/>
                      <a:pt x="355" y="63"/>
                      <a:pt x="360" y="52"/>
                    </a:cubicBezTo>
                    <a:cubicBezTo>
                      <a:pt x="365" y="40"/>
                      <a:pt x="374" y="20"/>
                      <a:pt x="374" y="20"/>
                    </a:cubicBezTo>
                    <a:cubicBezTo>
                      <a:pt x="381" y="9"/>
                      <a:pt x="377" y="0"/>
                      <a:pt x="366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74" y="0"/>
                      <a:pt x="59" y="9"/>
                      <a:pt x="53" y="20"/>
                    </a:cubicBezTo>
                    <a:cubicBezTo>
                      <a:pt x="6" y="91"/>
                      <a:pt x="6" y="91"/>
                      <a:pt x="6" y="91"/>
                    </a:cubicBezTo>
                    <a:cubicBezTo>
                      <a:pt x="0" y="102"/>
                      <a:pt x="4" y="111"/>
                      <a:pt x="15" y="111"/>
                    </a:cubicBezTo>
                    <a:cubicBezTo>
                      <a:pt x="199" y="111"/>
                      <a:pt x="199" y="111"/>
                      <a:pt x="199" y="111"/>
                    </a:cubicBezTo>
                    <a:cubicBezTo>
                      <a:pt x="296" y="111"/>
                      <a:pt x="296" y="111"/>
                      <a:pt x="296" y="111"/>
                    </a:cubicBezTo>
                    <a:cubicBezTo>
                      <a:pt x="1849" y="111"/>
                      <a:pt x="1849" y="111"/>
                      <a:pt x="1849" y="111"/>
                    </a:cubicBezTo>
                    <a:cubicBezTo>
                      <a:pt x="1853" y="111"/>
                      <a:pt x="1857" y="107"/>
                      <a:pt x="1857" y="103"/>
                    </a:cubicBezTo>
                    <a:cubicBezTo>
                      <a:pt x="1857" y="81"/>
                      <a:pt x="1857" y="81"/>
                      <a:pt x="1857" y="81"/>
                    </a:cubicBezTo>
                    <a:cubicBezTo>
                      <a:pt x="1857" y="76"/>
                      <a:pt x="1853" y="72"/>
                      <a:pt x="1849" y="72"/>
                    </a:cubicBezTo>
                    <a:close/>
                  </a:path>
                </a:pathLst>
              </a:custGeom>
              <a:solidFill>
                <a:srgbClr val="B9EA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pPr defTabSz="1088639"/>
                <a:endParaRPr lang="en-US" sz="215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33" name="Oval 72"/>
              <p:cNvSpPr>
                <a:spLocks noChangeArrowheads="1"/>
              </p:cNvSpPr>
              <p:nvPr/>
            </p:nvSpPr>
            <p:spPr bwMode="auto">
              <a:xfrm>
                <a:off x="1372407" y="1515168"/>
                <a:ext cx="285717" cy="280956"/>
              </a:xfrm>
              <a:prstGeom prst="ellipse">
                <a:avLst/>
              </a:pr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pPr defTabSz="1088639"/>
                <a:endParaRPr lang="en-US" sz="215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34" name="Freeform 73"/>
              <p:cNvSpPr>
                <a:spLocks/>
              </p:cNvSpPr>
              <p:nvPr/>
            </p:nvSpPr>
            <p:spPr bwMode="auto">
              <a:xfrm>
                <a:off x="1300977" y="1773901"/>
                <a:ext cx="209526" cy="190478"/>
              </a:xfrm>
              <a:custGeom>
                <a:avLst/>
                <a:gdLst>
                  <a:gd name="T0" fmla="*/ 0 w 56"/>
                  <a:gd name="T1" fmla="*/ 18 h 51"/>
                  <a:gd name="T2" fmla="*/ 45 w 56"/>
                  <a:gd name="T3" fmla="*/ 10 h 51"/>
                  <a:gd name="T4" fmla="*/ 56 w 56"/>
                  <a:gd name="T5" fmla="*/ 12 h 51"/>
                  <a:gd name="T6" fmla="*/ 56 w 56"/>
                  <a:gd name="T7" fmla="*/ 51 h 51"/>
                  <a:gd name="T8" fmla="*/ 0 w 56"/>
                  <a:gd name="T9" fmla="*/ 1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1">
                    <a:moveTo>
                      <a:pt x="0" y="18"/>
                    </a:moveTo>
                    <a:cubicBezTo>
                      <a:pt x="0" y="18"/>
                      <a:pt x="17" y="0"/>
                      <a:pt x="45" y="10"/>
                    </a:cubicBezTo>
                    <a:cubicBezTo>
                      <a:pt x="51" y="12"/>
                      <a:pt x="52" y="12"/>
                      <a:pt x="56" y="12"/>
                    </a:cubicBezTo>
                    <a:cubicBezTo>
                      <a:pt x="55" y="30"/>
                      <a:pt x="56" y="51"/>
                      <a:pt x="56" y="51"/>
                    </a:cubicBezTo>
                    <a:cubicBezTo>
                      <a:pt x="56" y="51"/>
                      <a:pt x="30" y="24"/>
                      <a:pt x="0" y="18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pPr defTabSz="1088639"/>
                <a:endParaRPr lang="en-US" sz="215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35" name="Freeform 74"/>
              <p:cNvSpPr>
                <a:spLocks/>
              </p:cNvSpPr>
              <p:nvPr/>
            </p:nvSpPr>
            <p:spPr bwMode="auto">
              <a:xfrm>
                <a:off x="1300977" y="1773901"/>
                <a:ext cx="209526" cy="190478"/>
              </a:xfrm>
              <a:custGeom>
                <a:avLst/>
                <a:gdLst>
                  <a:gd name="T0" fmla="*/ 0 w 56"/>
                  <a:gd name="T1" fmla="*/ 18 h 51"/>
                  <a:gd name="T2" fmla="*/ 39 w 56"/>
                  <a:gd name="T3" fmla="*/ 8 h 51"/>
                  <a:gd name="T4" fmla="*/ 56 w 56"/>
                  <a:gd name="T5" fmla="*/ 11 h 51"/>
                  <a:gd name="T6" fmla="*/ 56 w 56"/>
                  <a:gd name="T7" fmla="*/ 51 h 51"/>
                  <a:gd name="T8" fmla="*/ 0 w 56"/>
                  <a:gd name="T9" fmla="*/ 1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1">
                    <a:moveTo>
                      <a:pt x="0" y="18"/>
                    </a:moveTo>
                    <a:cubicBezTo>
                      <a:pt x="0" y="18"/>
                      <a:pt x="10" y="0"/>
                      <a:pt x="39" y="8"/>
                    </a:cubicBezTo>
                    <a:cubicBezTo>
                      <a:pt x="48" y="11"/>
                      <a:pt x="52" y="11"/>
                      <a:pt x="56" y="11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56" y="51"/>
                      <a:pt x="30" y="24"/>
                      <a:pt x="0" y="18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pPr defTabSz="1088639"/>
                <a:endParaRPr lang="en-US" sz="215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36" name="Freeform 75"/>
              <p:cNvSpPr>
                <a:spLocks/>
              </p:cNvSpPr>
              <p:nvPr/>
            </p:nvSpPr>
            <p:spPr bwMode="auto">
              <a:xfrm>
                <a:off x="1300977" y="1773901"/>
                <a:ext cx="209526" cy="190478"/>
              </a:xfrm>
              <a:custGeom>
                <a:avLst/>
                <a:gdLst>
                  <a:gd name="T0" fmla="*/ 0 w 56"/>
                  <a:gd name="T1" fmla="*/ 18 h 51"/>
                  <a:gd name="T2" fmla="*/ 39 w 56"/>
                  <a:gd name="T3" fmla="*/ 8 h 51"/>
                  <a:gd name="T4" fmla="*/ 56 w 56"/>
                  <a:gd name="T5" fmla="*/ 11 h 51"/>
                  <a:gd name="T6" fmla="*/ 56 w 56"/>
                  <a:gd name="T7" fmla="*/ 51 h 51"/>
                  <a:gd name="T8" fmla="*/ 0 w 56"/>
                  <a:gd name="T9" fmla="*/ 1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1">
                    <a:moveTo>
                      <a:pt x="0" y="18"/>
                    </a:moveTo>
                    <a:cubicBezTo>
                      <a:pt x="0" y="18"/>
                      <a:pt x="10" y="0"/>
                      <a:pt x="39" y="8"/>
                    </a:cubicBezTo>
                    <a:cubicBezTo>
                      <a:pt x="48" y="11"/>
                      <a:pt x="52" y="11"/>
                      <a:pt x="56" y="11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56" y="51"/>
                      <a:pt x="30" y="24"/>
                      <a:pt x="0" y="18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pPr defTabSz="1088639"/>
                <a:endParaRPr lang="en-US" sz="215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37" name="Freeform 76"/>
              <p:cNvSpPr>
                <a:spLocks/>
              </p:cNvSpPr>
              <p:nvPr/>
            </p:nvSpPr>
            <p:spPr bwMode="auto">
              <a:xfrm>
                <a:off x="1300977" y="1773901"/>
                <a:ext cx="415877" cy="190478"/>
              </a:xfrm>
              <a:custGeom>
                <a:avLst/>
                <a:gdLst>
                  <a:gd name="T0" fmla="*/ 72 w 111"/>
                  <a:gd name="T1" fmla="*/ 8 h 51"/>
                  <a:gd name="T2" fmla="*/ 56 w 111"/>
                  <a:gd name="T3" fmla="*/ 11 h 51"/>
                  <a:gd name="T4" fmla="*/ 39 w 111"/>
                  <a:gd name="T5" fmla="*/ 8 h 51"/>
                  <a:gd name="T6" fmla="*/ 0 w 111"/>
                  <a:gd name="T7" fmla="*/ 18 h 51"/>
                  <a:gd name="T8" fmla="*/ 56 w 111"/>
                  <a:gd name="T9" fmla="*/ 51 h 51"/>
                  <a:gd name="T10" fmla="*/ 111 w 111"/>
                  <a:gd name="T11" fmla="*/ 18 h 51"/>
                  <a:gd name="T12" fmla="*/ 72 w 111"/>
                  <a:gd name="T13" fmla="*/ 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1" h="51">
                    <a:moveTo>
                      <a:pt x="72" y="8"/>
                    </a:moveTo>
                    <a:cubicBezTo>
                      <a:pt x="63" y="11"/>
                      <a:pt x="59" y="11"/>
                      <a:pt x="56" y="11"/>
                    </a:cubicBezTo>
                    <a:cubicBezTo>
                      <a:pt x="52" y="11"/>
                      <a:pt x="48" y="11"/>
                      <a:pt x="39" y="8"/>
                    </a:cubicBezTo>
                    <a:cubicBezTo>
                      <a:pt x="10" y="0"/>
                      <a:pt x="0" y="18"/>
                      <a:pt x="0" y="18"/>
                    </a:cubicBezTo>
                    <a:cubicBezTo>
                      <a:pt x="30" y="24"/>
                      <a:pt x="56" y="51"/>
                      <a:pt x="56" y="51"/>
                    </a:cubicBezTo>
                    <a:cubicBezTo>
                      <a:pt x="56" y="51"/>
                      <a:pt x="82" y="24"/>
                      <a:pt x="111" y="18"/>
                    </a:cubicBezTo>
                    <a:cubicBezTo>
                      <a:pt x="111" y="18"/>
                      <a:pt x="101" y="0"/>
                      <a:pt x="72" y="8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pPr defTabSz="1088639"/>
                <a:endParaRPr lang="en-US" sz="215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38" name="Freeform 77"/>
              <p:cNvSpPr>
                <a:spLocks/>
              </p:cNvSpPr>
              <p:nvPr/>
            </p:nvSpPr>
            <p:spPr bwMode="auto">
              <a:xfrm>
                <a:off x="1226374" y="1853267"/>
                <a:ext cx="566671" cy="176193"/>
              </a:xfrm>
              <a:custGeom>
                <a:avLst/>
                <a:gdLst>
                  <a:gd name="T0" fmla="*/ 142 w 151"/>
                  <a:gd name="T1" fmla="*/ 1 h 47"/>
                  <a:gd name="T2" fmla="*/ 76 w 151"/>
                  <a:gd name="T3" fmla="*/ 40 h 47"/>
                  <a:gd name="T4" fmla="*/ 10 w 151"/>
                  <a:gd name="T5" fmla="*/ 1 h 47"/>
                  <a:gd name="T6" fmla="*/ 0 w 151"/>
                  <a:gd name="T7" fmla="*/ 7 h 47"/>
                  <a:gd name="T8" fmla="*/ 72 w 151"/>
                  <a:gd name="T9" fmla="*/ 47 h 47"/>
                  <a:gd name="T10" fmla="*/ 76 w 151"/>
                  <a:gd name="T11" fmla="*/ 47 h 47"/>
                  <a:gd name="T12" fmla="*/ 79 w 151"/>
                  <a:gd name="T13" fmla="*/ 47 h 47"/>
                  <a:gd name="T14" fmla="*/ 151 w 151"/>
                  <a:gd name="T15" fmla="*/ 7 h 47"/>
                  <a:gd name="T16" fmla="*/ 142 w 151"/>
                  <a:gd name="T17" fmla="*/ 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47">
                    <a:moveTo>
                      <a:pt x="142" y="1"/>
                    </a:moveTo>
                    <a:cubicBezTo>
                      <a:pt x="116" y="7"/>
                      <a:pt x="76" y="40"/>
                      <a:pt x="76" y="40"/>
                    </a:cubicBezTo>
                    <a:cubicBezTo>
                      <a:pt x="76" y="40"/>
                      <a:pt x="36" y="7"/>
                      <a:pt x="10" y="1"/>
                    </a:cubicBezTo>
                    <a:cubicBezTo>
                      <a:pt x="3" y="0"/>
                      <a:pt x="0" y="6"/>
                      <a:pt x="0" y="7"/>
                    </a:cubicBezTo>
                    <a:cubicBezTo>
                      <a:pt x="8" y="11"/>
                      <a:pt x="18" y="4"/>
                      <a:pt x="72" y="47"/>
                    </a:cubicBezTo>
                    <a:cubicBezTo>
                      <a:pt x="73" y="47"/>
                      <a:pt x="76" y="47"/>
                      <a:pt x="76" y="47"/>
                    </a:cubicBezTo>
                    <a:cubicBezTo>
                      <a:pt x="76" y="47"/>
                      <a:pt x="77" y="47"/>
                      <a:pt x="79" y="47"/>
                    </a:cubicBezTo>
                    <a:cubicBezTo>
                      <a:pt x="132" y="4"/>
                      <a:pt x="143" y="11"/>
                      <a:pt x="151" y="7"/>
                    </a:cubicBezTo>
                    <a:cubicBezTo>
                      <a:pt x="151" y="6"/>
                      <a:pt x="148" y="0"/>
                      <a:pt x="142" y="1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pPr defTabSz="1088639"/>
                <a:endParaRPr lang="en-US" sz="215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39" name="Freeform 78"/>
              <p:cNvSpPr>
                <a:spLocks/>
              </p:cNvSpPr>
              <p:nvPr/>
            </p:nvSpPr>
            <p:spPr bwMode="auto">
              <a:xfrm>
                <a:off x="1515265" y="1908822"/>
                <a:ext cx="306352" cy="473020"/>
              </a:xfrm>
              <a:custGeom>
                <a:avLst/>
                <a:gdLst>
                  <a:gd name="T0" fmla="*/ 0 w 82"/>
                  <a:gd name="T1" fmla="*/ 40 h 126"/>
                  <a:gd name="T2" fmla="*/ 8 w 82"/>
                  <a:gd name="T3" fmla="*/ 40 h 126"/>
                  <a:gd name="T4" fmla="*/ 68 w 82"/>
                  <a:gd name="T5" fmla="*/ 0 h 126"/>
                  <a:gd name="T6" fmla="*/ 82 w 82"/>
                  <a:gd name="T7" fmla="*/ 0 h 126"/>
                  <a:gd name="T8" fmla="*/ 75 w 82"/>
                  <a:gd name="T9" fmla="*/ 89 h 126"/>
                  <a:gd name="T10" fmla="*/ 8 w 82"/>
                  <a:gd name="T11" fmla="*/ 126 h 126"/>
                  <a:gd name="T12" fmla="*/ 0 w 82"/>
                  <a:gd name="T13" fmla="*/ 126 h 126"/>
                  <a:gd name="T14" fmla="*/ 0 w 82"/>
                  <a:gd name="T15" fmla="*/ 40 h 126"/>
                  <a:gd name="T16" fmla="*/ 0 w 82"/>
                  <a:gd name="T17" fmla="*/ 4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2" h="126">
                    <a:moveTo>
                      <a:pt x="0" y="40"/>
                    </a:moveTo>
                    <a:cubicBezTo>
                      <a:pt x="8" y="40"/>
                      <a:pt x="8" y="40"/>
                      <a:pt x="8" y="40"/>
                    </a:cubicBezTo>
                    <a:cubicBezTo>
                      <a:pt x="8" y="40"/>
                      <a:pt x="37" y="9"/>
                      <a:pt x="68" y="0"/>
                    </a:cubicBezTo>
                    <a:cubicBezTo>
                      <a:pt x="71" y="0"/>
                      <a:pt x="82" y="0"/>
                      <a:pt x="82" y="0"/>
                    </a:cubicBezTo>
                    <a:cubicBezTo>
                      <a:pt x="82" y="0"/>
                      <a:pt x="75" y="71"/>
                      <a:pt x="75" y="89"/>
                    </a:cubicBezTo>
                    <a:cubicBezTo>
                      <a:pt x="68" y="89"/>
                      <a:pt x="40" y="90"/>
                      <a:pt x="8" y="126"/>
                    </a:cubicBezTo>
                    <a:cubicBezTo>
                      <a:pt x="0" y="126"/>
                      <a:pt x="0" y="126"/>
                      <a:pt x="0" y="126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0"/>
                      <a:pt x="0" y="40"/>
                      <a:pt x="0" y="40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pPr defTabSz="1088639"/>
                <a:endParaRPr lang="en-US" sz="215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40" name="Freeform 79"/>
              <p:cNvSpPr>
                <a:spLocks/>
              </p:cNvSpPr>
              <p:nvPr/>
            </p:nvSpPr>
            <p:spPr bwMode="auto">
              <a:xfrm>
                <a:off x="1204151" y="1908822"/>
                <a:ext cx="617466" cy="473020"/>
              </a:xfrm>
              <a:custGeom>
                <a:avLst/>
                <a:gdLst>
                  <a:gd name="T0" fmla="*/ 151 w 165"/>
                  <a:gd name="T1" fmla="*/ 0 h 126"/>
                  <a:gd name="T2" fmla="*/ 91 w 165"/>
                  <a:gd name="T3" fmla="*/ 40 h 126"/>
                  <a:gd name="T4" fmla="*/ 84 w 165"/>
                  <a:gd name="T5" fmla="*/ 40 h 126"/>
                  <a:gd name="T6" fmla="*/ 81 w 165"/>
                  <a:gd name="T7" fmla="*/ 40 h 126"/>
                  <a:gd name="T8" fmla="*/ 75 w 165"/>
                  <a:gd name="T9" fmla="*/ 40 h 126"/>
                  <a:gd name="T10" fmla="*/ 16 w 165"/>
                  <a:gd name="T11" fmla="*/ 0 h 126"/>
                  <a:gd name="T12" fmla="*/ 0 w 165"/>
                  <a:gd name="T13" fmla="*/ 0 h 126"/>
                  <a:gd name="T14" fmla="*/ 9 w 165"/>
                  <a:gd name="T15" fmla="*/ 89 h 126"/>
                  <a:gd name="T16" fmla="*/ 75 w 165"/>
                  <a:gd name="T17" fmla="*/ 126 h 126"/>
                  <a:gd name="T18" fmla="*/ 83 w 165"/>
                  <a:gd name="T19" fmla="*/ 126 h 126"/>
                  <a:gd name="T20" fmla="*/ 91 w 165"/>
                  <a:gd name="T21" fmla="*/ 126 h 126"/>
                  <a:gd name="T22" fmla="*/ 158 w 165"/>
                  <a:gd name="T23" fmla="*/ 89 h 126"/>
                  <a:gd name="T24" fmla="*/ 165 w 165"/>
                  <a:gd name="T25" fmla="*/ 0 h 126"/>
                  <a:gd name="T26" fmla="*/ 151 w 165"/>
                  <a:gd name="T27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5" h="126">
                    <a:moveTo>
                      <a:pt x="151" y="0"/>
                    </a:moveTo>
                    <a:cubicBezTo>
                      <a:pt x="120" y="9"/>
                      <a:pt x="91" y="40"/>
                      <a:pt x="91" y="40"/>
                    </a:cubicBezTo>
                    <a:cubicBezTo>
                      <a:pt x="84" y="40"/>
                      <a:pt x="84" y="40"/>
                      <a:pt x="84" y="40"/>
                    </a:cubicBezTo>
                    <a:cubicBezTo>
                      <a:pt x="81" y="40"/>
                      <a:pt x="81" y="40"/>
                      <a:pt x="81" y="40"/>
                    </a:cubicBezTo>
                    <a:cubicBezTo>
                      <a:pt x="75" y="40"/>
                      <a:pt x="75" y="40"/>
                      <a:pt x="75" y="40"/>
                    </a:cubicBezTo>
                    <a:cubicBezTo>
                      <a:pt x="75" y="40"/>
                      <a:pt x="46" y="9"/>
                      <a:pt x="16" y="0"/>
                    </a:cubicBezTo>
                    <a:cubicBezTo>
                      <a:pt x="12" y="0"/>
                      <a:pt x="0" y="0"/>
                      <a:pt x="0" y="0"/>
                    </a:cubicBezTo>
                    <a:cubicBezTo>
                      <a:pt x="0" y="0"/>
                      <a:pt x="9" y="71"/>
                      <a:pt x="9" y="89"/>
                    </a:cubicBezTo>
                    <a:cubicBezTo>
                      <a:pt x="14" y="89"/>
                      <a:pt x="43" y="90"/>
                      <a:pt x="75" y="126"/>
                    </a:cubicBezTo>
                    <a:cubicBezTo>
                      <a:pt x="83" y="126"/>
                      <a:pt x="83" y="126"/>
                      <a:pt x="83" y="126"/>
                    </a:cubicBezTo>
                    <a:cubicBezTo>
                      <a:pt x="83" y="126"/>
                      <a:pt x="83" y="126"/>
                      <a:pt x="91" y="126"/>
                    </a:cubicBezTo>
                    <a:cubicBezTo>
                      <a:pt x="123" y="90"/>
                      <a:pt x="151" y="89"/>
                      <a:pt x="158" y="89"/>
                    </a:cubicBezTo>
                    <a:cubicBezTo>
                      <a:pt x="158" y="71"/>
                      <a:pt x="165" y="0"/>
                      <a:pt x="165" y="0"/>
                    </a:cubicBezTo>
                    <a:cubicBezTo>
                      <a:pt x="165" y="0"/>
                      <a:pt x="154" y="0"/>
                      <a:pt x="151" y="0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pPr defTabSz="1088639"/>
                <a:endParaRPr lang="en-US" sz="215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41" name="Freeform 80"/>
              <p:cNvSpPr>
                <a:spLocks/>
              </p:cNvSpPr>
              <p:nvPr/>
            </p:nvSpPr>
            <p:spPr bwMode="auto">
              <a:xfrm>
                <a:off x="1515265" y="2058030"/>
                <a:ext cx="30159" cy="323813"/>
              </a:xfrm>
              <a:custGeom>
                <a:avLst/>
                <a:gdLst>
                  <a:gd name="T0" fmla="*/ 0 w 19"/>
                  <a:gd name="T1" fmla="*/ 204 h 204"/>
                  <a:gd name="T2" fmla="*/ 0 w 19"/>
                  <a:gd name="T3" fmla="*/ 0 h 204"/>
                  <a:gd name="T4" fmla="*/ 19 w 19"/>
                  <a:gd name="T5" fmla="*/ 0 h 204"/>
                  <a:gd name="T6" fmla="*/ 0 w 19"/>
                  <a:gd name="T7" fmla="*/ 204 h 204"/>
                  <a:gd name="T8" fmla="*/ 0 w 19"/>
                  <a:gd name="T9" fmla="*/ 204 h 204"/>
                  <a:gd name="T10" fmla="*/ 0 w 19"/>
                  <a:gd name="T11" fmla="*/ 20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204">
                    <a:moveTo>
                      <a:pt x="0" y="204"/>
                    </a:moveTo>
                    <a:lnTo>
                      <a:pt x="0" y="0"/>
                    </a:lnTo>
                    <a:lnTo>
                      <a:pt x="19" y="0"/>
                    </a:lnTo>
                    <a:lnTo>
                      <a:pt x="0" y="204"/>
                    </a:lnTo>
                    <a:lnTo>
                      <a:pt x="0" y="204"/>
                    </a:lnTo>
                    <a:lnTo>
                      <a:pt x="0" y="204"/>
                    </a:ln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pPr defTabSz="1088639"/>
                <a:endParaRPr lang="en-US" sz="215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42" name="Freeform 81"/>
              <p:cNvSpPr>
                <a:spLocks/>
              </p:cNvSpPr>
              <p:nvPr/>
            </p:nvSpPr>
            <p:spPr bwMode="auto">
              <a:xfrm>
                <a:off x="1515265" y="2058030"/>
                <a:ext cx="30159" cy="323813"/>
              </a:xfrm>
              <a:custGeom>
                <a:avLst/>
                <a:gdLst>
                  <a:gd name="T0" fmla="*/ 0 w 19"/>
                  <a:gd name="T1" fmla="*/ 204 h 204"/>
                  <a:gd name="T2" fmla="*/ 0 w 19"/>
                  <a:gd name="T3" fmla="*/ 0 h 204"/>
                  <a:gd name="T4" fmla="*/ 19 w 19"/>
                  <a:gd name="T5" fmla="*/ 0 h 204"/>
                  <a:gd name="T6" fmla="*/ 0 w 19"/>
                  <a:gd name="T7" fmla="*/ 20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204">
                    <a:moveTo>
                      <a:pt x="0" y="204"/>
                    </a:moveTo>
                    <a:lnTo>
                      <a:pt x="0" y="0"/>
                    </a:lnTo>
                    <a:lnTo>
                      <a:pt x="19" y="0"/>
                    </a:lnTo>
                    <a:lnTo>
                      <a:pt x="0" y="204"/>
                    </a:ln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pPr defTabSz="1088639"/>
                <a:endParaRPr lang="en-US" sz="215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43" name="Freeform 82"/>
              <p:cNvSpPr>
                <a:spLocks/>
              </p:cNvSpPr>
              <p:nvPr/>
            </p:nvSpPr>
            <p:spPr bwMode="auto">
              <a:xfrm>
                <a:off x="1515265" y="2058030"/>
                <a:ext cx="30159" cy="323813"/>
              </a:xfrm>
              <a:custGeom>
                <a:avLst/>
                <a:gdLst>
                  <a:gd name="T0" fmla="*/ 0 w 19"/>
                  <a:gd name="T1" fmla="*/ 204 h 204"/>
                  <a:gd name="T2" fmla="*/ 0 w 19"/>
                  <a:gd name="T3" fmla="*/ 0 h 204"/>
                  <a:gd name="T4" fmla="*/ 19 w 19"/>
                  <a:gd name="T5" fmla="*/ 0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204">
                    <a:moveTo>
                      <a:pt x="0" y="204"/>
                    </a:moveTo>
                    <a:lnTo>
                      <a:pt x="0" y="0"/>
                    </a:lnTo>
                    <a:lnTo>
                      <a:pt x="1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pPr defTabSz="1088639"/>
                <a:endParaRPr lang="en-US" sz="215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2132731" y="1706055"/>
                <a:ext cx="6784256" cy="861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1088639"/>
                <a:r>
                  <a:rPr lang="en-US" sz="2200" b="1" dirty="0">
                    <a:ln>
                      <a:solidFill>
                        <a:srgbClr val="008000"/>
                      </a:solidFill>
                    </a:ln>
                    <a:solidFill>
                      <a:srgbClr val="008000"/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BÀI TẬP TRẮC NGHIỆM</a:t>
                </a:r>
              </a:p>
            </p:txBody>
          </p:sp>
        </p:grpSp>
        <p:sp>
          <p:nvSpPr>
            <p:cNvPr id="47" name="Rectangle 46"/>
            <p:cNvSpPr/>
            <p:nvPr/>
          </p:nvSpPr>
          <p:spPr>
            <a:xfrm>
              <a:off x="8598527" y="1951287"/>
              <a:ext cx="1828800" cy="67758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88639"/>
              <a:endParaRPr lang="en-US" sz="2150">
                <a:solidFill>
                  <a:prstClr val="white"/>
                </a:solidFill>
                <a:latin typeface="Calibri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62" name="Rectangle 61"/>
              <p:cNvSpPr/>
              <p:nvPr/>
            </p:nvSpPr>
            <p:spPr>
              <a:xfrm>
                <a:off x="1032410" y="4224197"/>
                <a:ext cx="1250283" cy="4308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1088639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2200" b="1" spc="-75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Ch</m:t>
                      </m:r>
                      <m:r>
                        <m:rPr>
                          <m:nor/>
                        </m:rPr>
                        <a:rPr lang="en-US" sz="2200" b="1" spc="-75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ọ</m:t>
                      </m:r>
                      <m:r>
                        <m:rPr>
                          <m:nor/>
                        </m:rPr>
                        <a:rPr lang="en-US" sz="2200" b="1" spc="-75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n</m:t>
                      </m:r>
                      <m:r>
                        <m:rPr>
                          <m:nor/>
                        </m:rPr>
                        <a:rPr lang="en-US" sz="2200" b="1" spc="-75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vi-VN" sz="2200" b="1" spc="-75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A</m:t>
                      </m:r>
                      <m:r>
                        <m:rPr>
                          <m:nor/>
                        </m:rPr>
                        <a:rPr lang="en-US" sz="2200" b="1" spc="-75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.</m:t>
                      </m:r>
                    </m:oMath>
                  </m:oMathPara>
                </a14:m>
                <a:endParaRPr lang="en-US" sz="2200" b="1" spc="-75" dirty="0">
                  <a:solidFill>
                    <a:prstClr val="black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62" name="Rectangle 6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32410" y="4224197"/>
                <a:ext cx="1250283" cy="430887"/>
              </a:xfrm>
              <a:prstGeom prst="rect">
                <a:avLst/>
              </a:prstGeom>
              <a:blipFill>
                <a:blip r:embed="rId3"/>
                <a:stretch>
                  <a:fillRect l="-3415" b="-1831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4" name="Oval 153"/>
          <p:cNvSpPr/>
          <p:nvPr/>
        </p:nvSpPr>
        <p:spPr>
          <a:xfrm>
            <a:off x="1183464" y="2408062"/>
            <a:ext cx="536277" cy="536277"/>
          </a:xfrm>
          <a:prstGeom prst="ellipse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639"/>
            <a:endParaRPr lang="en-US" sz="2150">
              <a:solidFill>
                <a:prstClr val="white"/>
              </a:solidFill>
              <a:latin typeface="Calibri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1226977" y="2463479"/>
                <a:ext cx="5345218" cy="12735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1088639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2700" b="1" spc="-75">
                          <a:solidFill>
                            <a:srgbClr val="000099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2700" b="1" spc="-75">
                          <a:solidFill>
                            <a:srgbClr val="000099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A</m:t>
                      </m:r>
                      <m:r>
                        <m:rPr>
                          <m:nor/>
                        </m:rPr>
                        <a:rPr lang="en-US" sz="2700" b="1" spc="-75">
                          <a:solidFill>
                            <a:srgbClr val="000099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.</m:t>
                      </m:r>
                      <m:sSup>
                        <m:sSupPr>
                          <m:ctrlP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   </m:t>
                          </m:r>
                          <m:d>
                            <m:dPr>
                              <m:ctrlPr>
                                <a:rPr lang="en-US" sz="24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  <m:r>
                                <a:rPr lang="en-US" sz="24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−2</m:t>
                              </m:r>
                            </m:e>
                          </m:d>
                        </m:e>
                        <m:sup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4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𝑦</m:t>
                              </m:r>
                              <m:r>
                                <a:rPr lang="en-US" sz="24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−4</m:t>
                              </m:r>
                            </m:e>
                          </m:d>
                        </m:e>
                        <m:sup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4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𝑧</m:t>
                              </m:r>
                              <m:r>
                                <a:rPr lang="en-US" sz="24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−1</m:t>
                              </m:r>
                            </m:e>
                          </m:d>
                        </m:e>
                        <m:sup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=4</m:t>
                      </m:r>
                      <m:r>
                        <m:rPr>
                          <m:nor/>
                        </m:rPr>
                        <a:rPr lang="en-US" sz="2400" dirty="0">
                          <a:solidFill>
                            <a:prstClr val="black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.</m:t>
                      </m:r>
                    </m:oMath>
                  </m:oMathPara>
                </a14:m>
                <a:endParaRPr 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defTabSz="1088639"/>
                <a:endParaRPr lang="en-GB" sz="240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26977" y="2463479"/>
                <a:ext cx="5345218" cy="127355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3" name="Rectangle 52"/>
              <p:cNvSpPr/>
              <p:nvPr/>
            </p:nvSpPr>
            <p:spPr>
              <a:xfrm>
                <a:off x="6889032" y="2439750"/>
                <a:ext cx="5136014" cy="90422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1088639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vi-VN" sz="2700" b="1" spc="-75">
                          <a:solidFill>
                            <a:srgbClr val="000099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B</m:t>
                      </m:r>
                      <m:r>
                        <m:rPr>
                          <m:nor/>
                        </m:rPr>
                        <a:rPr lang="en-US" sz="2700" b="1" spc="-75">
                          <a:solidFill>
                            <a:srgbClr val="000099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. </m:t>
                      </m:r>
                      <m:sSup>
                        <m:sSupPr>
                          <m:ctrlP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4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</a:rPr>
                                <m:t>𝑥</m:t>
                              </m:r>
                              <m:r>
                                <a:rPr lang="en-US" sz="24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</a:rPr>
                                <m:t>+2</m:t>
                              </m:r>
                            </m:e>
                          </m:d>
                        </m:e>
                        <m:sup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</a:rPr>
                            <m:t>2</m:t>
                          </m:r>
                        </m:sup>
                      </m:sSup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</a:rPr>
                        <m:t>+</m:t>
                      </m:r>
                      <m:sSup>
                        <m:sSupPr>
                          <m:ctrlP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4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</a:rPr>
                                <m:t>𝑦</m:t>
                              </m:r>
                              <m:r>
                                <a:rPr lang="en-US" sz="24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</a:rPr>
                                <m:t>+4</m:t>
                              </m:r>
                            </m:e>
                          </m:d>
                        </m:e>
                        <m:sup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</a:rPr>
                            <m:t>2</m:t>
                          </m:r>
                        </m:sup>
                      </m:sSup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</a:rPr>
                        <m:t>+</m:t>
                      </m:r>
                      <m:sSup>
                        <m:sSupPr>
                          <m:ctrlP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4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</a:rPr>
                                <m:t>𝑧</m:t>
                              </m:r>
                              <m:r>
                                <a:rPr lang="en-US" sz="24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</a:rPr>
                                <m:t>+1</m:t>
                              </m:r>
                            </m:e>
                          </m:d>
                        </m:e>
                        <m:sup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</a:rPr>
                            <m:t>2</m:t>
                          </m:r>
                        </m:sup>
                      </m:sSup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</a:rPr>
                        <m:t>=4</m:t>
                      </m:r>
                      <m:r>
                        <m:rPr>
                          <m:nor/>
                        </m:rPr>
                        <a:rPr lang="en-US" sz="2400" dirty="0">
                          <a:solidFill>
                            <a:prstClr val="black"/>
                          </a:solidFill>
                          <a:latin typeface="Calibri"/>
                          <a:ea typeface="Calibri" panose="020F0502020204030204" pitchFamily="34" charset="0"/>
                        </a:rPr>
                        <m:t>.</m:t>
                      </m:r>
                    </m:oMath>
                  </m:oMathPara>
                </a14:m>
                <a:endParaRPr lang="en-US" sz="2400" dirty="0">
                  <a:solidFill>
                    <a:prstClr val="black"/>
                  </a:solidFill>
                  <a:latin typeface="Calibri"/>
                </a:endParaRPr>
              </a:p>
            </p:txBody>
          </p:sp>
        </mc:Choice>
        <mc:Fallback xmlns="">
          <p:sp>
            <p:nvSpPr>
              <p:cNvPr id="53" name="Rectangle 5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89032" y="2439750"/>
                <a:ext cx="5136014" cy="90422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4" name="Rectangle 53"/>
              <p:cNvSpPr/>
              <p:nvPr/>
            </p:nvSpPr>
            <p:spPr>
              <a:xfrm>
                <a:off x="1295591" y="3117105"/>
                <a:ext cx="6024557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1088639"/>
                <a14:m>
                  <m:oMath xmlns:m="http://schemas.openxmlformats.org/officeDocument/2006/math">
                    <m:r>
                      <m:rPr>
                        <m:nor/>
                      </m:rPr>
                      <a:rPr lang="vi-VN" sz="2400" b="1" spc="-75">
                        <a:solidFill>
                          <a:srgbClr val="000099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  <a:cs typeface="Tahoma" panose="020B0604030504040204" pitchFamily="34" charset="0"/>
                      </a:rPr>
                      <m:t>C</m:t>
                    </m:r>
                    <m:r>
                      <m:rPr>
                        <m:nor/>
                      </m:rPr>
                      <a:rPr lang="en-US" sz="2400" b="1" spc="-75">
                        <a:solidFill>
                          <a:srgbClr val="000099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  <a:cs typeface="Tahoma" panose="020B0604030504040204" pitchFamily="34" charset="0"/>
                      </a:rPr>
                      <m:t>.</m:t>
                    </m:r>
                    <m:r>
                      <a:rPr lang="vi-VN" sz="2400" i="1" spc="-75">
                        <a:solidFill>
                          <a:srgbClr val="000099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  <a:cs typeface="Tahoma" panose="020B0604030504040204" pitchFamily="34" charset="0"/>
                      </a:rPr>
                      <m:t> </m:t>
                    </m:r>
                    <m:sSup>
                      <m:sSupPr>
                        <m:ctrlPr>
                          <a:rPr lang="en-US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 </m:t>
                        </m:r>
                        <m:d>
                          <m:dPr>
                            <m:ctrlPr>
                              <a:rPr lang="en-US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en-US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−2</m:t>
                            </m:r>
                          </m:e>
                        </m:d>
                      </m:e>
                      <m:sup>
                        <m:r>
                          <a:rPr lang="en-US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sSup>
                      <m:sSupPr>
                        <m:ctrlPr>
                          <a:rPr lang="en-US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𝑦</m:t>
                            </m:r>
                            <m:r>
                              <a:rPr lang="en-US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−4</m:t>
                            </m:r>
                          </m:e>
                        </m:d>
                      </m:e>
                      <m:sup>
                        <m:r>
                          <a:rPr lang="en-US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sSup>
                      <m:sSupPr>
                        <m:ctrlPr>
                          <a:rPr lang="en-US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𝑧</m:t>
                            </m:r>
                            <m:r>
                              <a:rPr lang="en-US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−1</m:t>
                            </m:r>
                          </m:e>
                        </m:d>
                      </m:e>
                      <m:sup>
                        <m:r>
                          <a:rPr lang="en-US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=3</m:t>
                    </m:r>
                  </m:oMath>
                </a14:m>
                <a:r>
                  <a:rPr lang="en-US" sz="24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.</a:t>
                </a:r>
                <a:endParaRPr lang="en-GB" sz="2400" b="1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54" name="Rectangle 5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95591" y="3117105"/>
                <a:ext cx="6024557" cy="461665"/>
              </a:xfrm>
              <a:prstGeom prst="rect">
                <a:avLst/>
              </a:prstGeom>
              <a:blipFill>
                <a:blip r:embed="rId6"/>
                <a:stretch>
                  <a:fillRect l="-304" t="-10526" b="-289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5" name="Rectangle 54"/>
              <p:cNvSpPr/>
              <p:nvPr/>
            </p:nvSpPr>
            <p:spPr>
              <a:xfrm>
                <a:off x="6865794" y="3048000"/>
                <a:ext cx="5182490" cy="90422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1088639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vi-VN" sz="2700" b="1" spc="-75">
                          <a:solidFill>
                            <a:srgbClr val="000099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D</m:t>
                      </m:r>
                      <m:r>
                        <m:rPr>
                          <m:nor/>
                        </m:rPr>
                        <a:rPr lang="en-US" sz="2700" b="1" spc="-75">
                          <a:solidFill>
                            <a:srgbClr val="000099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.</m:t>
                      </m:r>
                      <m:sSup>
                        <m:sSupPr>
                          <m:ctrlP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 </m:t>
                          </m:r>
                          <m:d>
                            <m:dPr>
                              <m:ctrlPr>
                                <a:rPr lang="en-US" sz="24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  <m:r>
                                <a:rPr lang="en-US" sz="24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−1</m:t>
                              </m:r>
                            </m:e>
                          </m:d>
                        </m:e>
                        <m:sup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4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𝑦</m:t>
                              </m:r>
                              <m:r>
                                <a:rPr lang="en-US" sz="24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+2</m:t>
                              </m:r>
                            </m:e>
                          </m:d>
                        </m:e>
                        <m:sup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4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𝑧</m:t>
                              </m:r>
                              <m:r>
                                <a:rPr lang="en-US" sz="24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−4</m:t>
                              </m:r>
                            </m:e>
                          </m:d>
                        </m:e>
                        <m:sup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=3</m:t>
                      </m:r>
                      <m:r>
                        <m:rPr>
                          <m:nor/>
                        </m:rPr>
                        <a:rPr lang="en-US" sz="2400" b="1" dirty="0">
                          <a:solidFill>
                            <a:prstClr val="black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.</m:t>
                      </m:r>
                    </m:oMath>
                  </m:oMathPara>
                </a14:m>
                <a:endParaRPr 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5" name="Rectangle 5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65794" y="3048000"/>
                <a:ext cx="5182490" cy="90422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4" name="Rectangle 63">
                <a:extLst>
                  <a:ext uri="{FF2B5EF4-FFF2-40B4-BE49-F238E27FC236}">
                    <a16:creationId xmlns:a16="http://schemas.microsoft.com/office/drawing/2014/main" id="{190DCF24-EB1A-43E3-A1BF-3975796416D0}"/>
                  </a:ext>
                </a:extLst>
              </p:cNvPr>
              <p:cNvSpPr/>
              <p:nvPr/>
            </p:nvSpPr>
            <p:spPr>
              <a:xfrm>
                <a:off x="710317" y="1246149"/>
                <a:ext cx="11579354" cy="126765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28600" defTabSz="1088639">
                  <a:lnSpc>
                    <a:spcPct val="115000"/>
                  </a:lnSpc>
                  <a:spcBef>
                    <a:spcPts val="300"/>
                  </a:spcBef>
                </a:pPr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                   </a:t>
                </a:r>
                <a:r>
                  <a:rPr lang="en-US" sz="2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Trong</a:t>
                </a:r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không</a:t>
                </a:r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gian</a:t>
                </a:r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với</a:t>
                </a:r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hệ</a:t>
                </a:r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tọa</a:t>
                </a:r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độ</a:t>
                </a:r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20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Oxyz</m:t>
                    </m:r>
                  </m:oMath>
                </a14:m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, </a:t>
                </a:r>
                <a:r>
                  <a:rPr lang="en-US" sz="2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cho</a:t>
                </a:r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điểm</a:t>
                </a:r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20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I</m:t>
                    </m:r>
                    <m:d>
                      <m:dPr>
                        <m:ctrlPr>
                          <a:rPr lang="en-US" sz="2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</a:rPr>
                        </m:ctrlPr>
                      </m:dPr>
                      <m:e>
                        <m:r>
                          <a:rPr lang="en-US" sz="22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</a:rPr>
                          <m:t>2;4;1</m:t>
                        </m:r>
                      </m:e>
                    </m:d>
                  </m:oMath>
                </a14:m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và</a:t>
                </a:r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mặt</a:t>
                </a:r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phẳng</a:t>
                </a:r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</a:p>
              <a:p>
                <a:pPr marL="228600" defTabSz="1088639">
                  <a:lnSpc>
                    <a:spcPct val="115000"/>
                  </a:lnSpc>
                  <a:spcBef>
                    <a:spcPts val="300"/>
                  </a:spcBef>
                </a:pPr>
                <a:r>
                  <a:rPr lang="en-US" sz="2200" dirty="0">
                    <a:solidFill>
                      <a:prstClr val="black"/>
                    </a:solidFill>
                    <a:latin typeface="Calibri"/>
                    <a:ea typeface="Calibri" panose="020F0502020204030204" pitchFamily="34" charset="0"/>
                  </a:rPr>
                  <a:t>                  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sz="22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</a:rPr>
                          <m:t>P</m:t>
                        </m:r>
                      </m:e>
                    </m:d>
                    <m:r>
                      <a:rPr lang="en-US" sz="220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:</m:t>
                    </m:r>
                    <m:r>
                      <m:rPr>
                        <m:sty m:val="p"/>
                      </m:rPr>
                      <a:rPr lang="en-US" sz="220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x</m:t>
                    </m:r>
                    <m:r>
                      <a:rPr lang="en-US" sz="220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+</m:t>
                    </m:r>
                    <m:r>
                      <m:rPr>
                        <m:sty m:val="p"/>
                      </m:rPr>
                      <a:rPr lang="en-US" sz="220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y</m:t>
                    </m:r>
                    <m:r>
                      <a:rPr lang="en-US" sz="220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+</m:t>
                    </m:r>
                    <m:r>
                      <m:rPr>
                        <m:sty m:val="p"/>
                      </m:rPr>
                      <a:rPr lang="en-US" sz="220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z</m:t>
                    </m:r>
                    <m:r>
                      <a:rPr lang="en-US" sz="220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−4=0</m:t>
                    </m:r>
                  </m:oMath>
                </a14:m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. </a:t>
                </a:r>
                <a:r>
                  <a:rPr lang="en-US" sz="2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Tìm</a:t>
                </a:r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phương</a:t>
                </a:r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trình</a:t>
                </a:r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mặt</a:t>
                </a:r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cầu</a:t>
                </a:r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sz="22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</a:rPr>
                          <m:t>S</m:t>
                        </m:r>
                      </m:e>
                    </m:d>
                  </m:oMath>
                </a14:m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có</a:t>
                </a:r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tâm</a:t>
                </a:r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20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I</m:t>
                    </m:r>
                  </m:oMath>
                </a14:m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sao</a:t>
                </a:r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cho</a:t>
                </a:r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sz="22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</a:rPr>
                          <m:t>S</m:t>
                        </m:r>
                      </m:e>
                    </m:d>
                  </m:oMath>
                </a14:m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cắt</a:t>
                </a:r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mặt</a:t>
                </a:r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phẳng</a:t>
                </a:r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sz="22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</a:rPr>
                          <m:t>P</m:t>
                        </m:r>
                      </m:e>
                    </m:d>
                  </m:oMath>
                </a14:m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theo</a:t>
                </a:r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một</a:t>
                </a:r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đường</a:t>
                </a:r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tròn</a:t>
                </a:r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có</a:t>
                </a:r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đường</a:t>
                </a:r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kính</a:t>
                </a:r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bằng</a:t>
                </a:r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20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2</m:t>
                    </m:r>
                  </m:oMath>
                </a14:m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64" name="Rectangle 63">
                <a:extLst>
                  <a:ext uri="{FF2B5EF4-FFF2-40B4-BE49-F238E27FC236}">
                    <a16:creationId xmlns:a16="http://schemas.microsoft.com/office/drawing/2014/main" id="{190DCF24-EB1A-43E3-A1BF-3975796416D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0317" y="1246149"/>
                <a:ext cx="11579354" cy="1267655"/>
              </a:xfrm>
              <a:prstGeom prst="rect">
                <a:avLst/>
              </a:prstGeom>
              <a:blipFill>
                <a:blip r:embed="rId8"/>
                <a:stretch>
                  <a:fillRect t="-1442" b="-913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5" name="Rectangle 64">
                <a:extLst>
                  <a:ext uri="{FF2B5EF4-FFF2-40B4-BE49-F238E27FC236}">
                    <a16:creationId xmlns:a16="http://schemas.microsoft.com/office/drawing/2014/main" id="{5E131E62-38E7-4A38-BF30-1FFC3BB3606E}"/>
                  </a:ext>
                </a:extLst>
              </p:cNvPr>
              <p:cNvSpPr/>
              <p:nvPr/>
            </p:nvSpPr>
            <p:spPr>
              <a:xfrm>
                <a:off x="3200400" y="3722138"/>
                <a:ext cx="10387560" cy="186185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indent="89853" algn="just" defTabSz="1088639">
                  <a:lnSpc>
                    <a:spcPct val="107000"/>
                  </a:lnSpc>
                  <a:spcAft>
                    <a:spcPts val="400"/>
                  </a:spcAft>
                  <a:tabLst>
                    <a:tab pos="89853" algn="l"/>
                    <a:tab pos="1710055" algn="l"/>
                    <a:tab pos="2519998" algn="l"/>
                  </a:tabLst>
                </a:pPr>
                <a:endParaRPr lang="en-US" sz="22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indent="89853" algn="just" defTabSz="1088639">
                  <a:lnSpc>
                    <a:spcPct val="107000"/>
                  </a:lnSpc>
                  <a:spcAft>
                    <a:spcPts val="400"/>
                  </a:spcAft>
                  <a:tabLst>
                    <a:tab pos="89853" algn="l"/>
                    <a:tab pos="1710055" algn="l"/>
                    <a:tab pos="2519998" algn="l"/>
                  </a:tabLst>
                </a:pPr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Ta </a:t>
                </a:r>
                <a:r>
                  <a:rPr lang="en-US" sz="2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có</a:t>
                </a:r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r>
                      <a:rPr lang="en-US" sz="22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𝑑</m:t>
                    </m:r>
                    <m:d>
                      <m:dPr>
                        <m:ctrlPr>
                          <a:rPr lang="en-US" sz="2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𝐼</m:t>
                        </m:r>
                        <m:r>
                          <a:rPr lang="en-US" sz="2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,</m:t>
                        </m:r>
                        <m:d>
                          <m:dPr>
                            <m:ctrlPr>
                              <a:rPr lang="en-US" sz="22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sz="22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𝑃</m:t>
                            </m:r>
                          </m:e>
                        </m:d>
                      </m:e>
                    </m:d>
                    <m:r>
                      <a:rPr lang="en-US" sz="22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d>
                          <m:dPr>
                            <m:begChr m:val="|"/>
                            <m:endChr m:val="|"/>
                            <m:ctrlPr>
                              <a:rPr lang="en-US" sz="22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sz="22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2+4+1−4</m:t>
                            </m:r>
                          </m:e>
                        </m:d>
                      </m:num>
                      <m:den>
                        <m:rad>
                          <m:radPr>
                            <m:degHide m:val="on"/>
                            <m:ctrlPr>
                              <a:rPr lang="en-US" sz="22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en-US" sz="22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2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e>
                              <m:sup>
                                <m:r>
                                  <a:rPr lang="en-US" sz="22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sz="22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+</m:t>
                            </m:r>
                            <m:sSup>
                              <m:sSupPr>
                                <m:ctrlPr>
                                  <a:rPr lang="en-US" sz="22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2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e>
                              <m:sup>
                                <m:r>
                                  <a:rPr lang="en-US" sz="22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sz="22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+</m:t>
                            </m:r>
                            <m:sSup>
                              <m:sSupPr>
                                <m:ctrlPr>
                                  <a:rPr lang="en-US" sz="22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2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e>
                              <m:sup>
                                <m:r>
                                  <a:rPr lang="en-US" sz="22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p>
                            </m:sSup>
                          </m:e>
                        </m:rad>
                      </m:den>
                    </m:f>
                    <m:r>
                      <a:rPr lang="en-US" sz="22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sz="2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sz="2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.</a:t>
                </a:r>
              </a:p>
              <a:p>
                <a:pPr indent="89853" algn="just" defTabSz="1088639">
                  <a:lnSpc>
                    <a:spcPct val="107000"/>
                  </a:lnSpc>
                  <a:spcAft>
                    <a:spcPts val="400"/>
                  </a:spcAft>
                  <a:tabLst>
                    <a:tab pos="89853" algn="l"/>
                    <a:tab pos="1710055" algn="l"/>
                    <a:tab pos="2519998" algn="l"/>
                  </a:tabLst>
                </a:pPr>
                <a:r>
                  <a:rPr lang="en-US" sz="2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Gọi</a:t>
                </a:r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2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𝑅</m:t>
                    </m:r>
                  </m:oMath>
                </a14:m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là</a:t>
                </a:r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bán</a:t>
                </a:r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kính</a:t>
                </a:r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mặt</a:t>
                </a:r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cầu</a:t>
                </a:r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, ta </a:t>
                </a:r>
                <a:r>
                  <a:rPr lang="en-US" sz="2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có</a:t>
                </a:r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𝑅</m:t>
                        </m:r>
                      </m:e>
                      <m:sup>
                        <m:r>
                          <a:rPr lang="en-US" sz="2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22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=3+1=4</m:t>
                    </m:r>
                  </m:oMath>
                </a14:m>
                <a:endParaRPr lang="en-US" sz="22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indent="89853" algn="just" defTabSz="1088639">
                  <a:lnSpc>
                    <a:spcPct val="107000"/>
                  </a:lnSpc>
                  <a:spcAft>
                    <a:spcPts val="400"/>
                  </a:spcAft>
                  <a:tabLst>
                    <a:tab pos="89853" algn="l"/>
                    <a:tab pos="1710055" algn="l"/>
                    <a:tab pos="2519998" algn="l"/>
                  </a:tabLst>
                </a:pPr>
                <a14:m>
                  <m:oMath xmlns:m="http://schemas.openxmlformats.org/officeDocument/2006/math">
                    <m:r>
                      <a:rPr lang="en-US" sz="22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⇒</m:t>
                    </m:r>
                    <m:d>
                      <m:dPr>
                        <m:ctrlPr>
                          <a:rPr lang="en-US" sz="2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𝑆</m:t>
                        </m:r>
                      </m:e>
                    </m:d>
                    <m:r>
                      <a:rPr lang="en-US" sz="22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:</m:t>
                    </m:r>
                    <m:sSup>
                      <m:sSupPr>
                        <m:ctrlPr>
                          <a:rPr lang="en-US" sz="2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2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sz="22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en-US" sz="22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−2</m:t>
                            </m:r>
                          </m:e>
                        </m:d>
                      </m:e>
                      <m:sup>
                        <m:r>
                          <a:rPr lang="en-US" sz="2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22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sSup>
                      <m:sSupPr>
                        <m:ctrlPr>
                          <a:rPr lang="en-US" sz="2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2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sz="22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𝑦</m:t>
                            </m:r>
                            <m:r>
                              <a:rPr lang="en-US" sz="22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−4</m:t>
                            </m:r>
                          </m:e>
                        </m:d>
                      </m:e>
                      <m:sup>
                        <m:r>
                          <a:rPr lang="en-US" sz="2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22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sSup>
                      <m:sSupPr>
                        <m:ctrlPr>
                          <a:rPr lang="en-US" sz="2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2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sz="22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𝑧</m:t>
                            </m:r>
                            <m:r>
                              <a:rPr lang="en-US" sz="22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−1</m:t>
                            </m:r>
                          </m:e>
                        </m:d>
                      </m:e>
                      <m:sup>
                        <m:r>
                          <a:rPr lang="en-US" sz="2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22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=4</m:t>
                    </m:r>
                  </m:oMath>
                </a14:m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65" name="Rectangle 64">
                <a:extLst>
                  <a:ext uri="{FF2B5EF4-FFF2-40B4-BE49-F238E27FC236}">
                    <a16:creationId xmlns:a16="http://schemas.microsoft.com/office/drawing/2014/main" id="{5E131E62-38E7-4A38-BF30-1FFC3BB3606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00400" y="3722138"/>
                <a:ext cx="10387560" cy="1861856"/>
              </a:xfrm>
              <a:prstGeom prst="rect">
                <a:avLst/>
              </a:prstGeom>
              <a:blipFill>
                <a:blip r:embed="rId9"/>
                <a:stretch>
                  <a:fillRect b="-590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4936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154" grpId="0" animBg="1"/>
      <p:bldP spid="2" grpId="0"/>
      <p:bldP spid="53" grpId="0"/>
      <p:bldP spid="54" grpId="0"/>
      <p:bldP spid="55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2" name="Group 151"/>
          <p:cNvGrpSpPr/>
          <p:nvPr/>
        </p:nvGrpSpPr>
        <p:grpSpPr>
          <a:xfrm>
            <a:off x="690983" y="3302027"/>
            <a:ext cx="11068451" cy="3269539"/>
            <a:chOff x="1205494" y="6947472"/>
            <a:chExt cx="22139783" cy="6539928"/>
          </a:xfrm>
        </p:grpSpPr>
        <p:sp>
          <p:nvSpPr>
            <p:cNvPr id="125" name="Rounded Rectangle 124"/>
            <p:cNvSpPr/>
            <p:nvPr/>
          </p:nvSpPr>
          <p:spPr>
            <a:xfrm>
              <a:off x="1209586" y="7179457"/>
              <a:ext cx="22135691" cy="6307943"/>
            </a:xfrm>
            <a:prstGeom prst="roundRect">
              <a:avLst>
                <a:gd name="adj" fmla="val 2239"/>
              </a:avLst>
            </a:prstGeom>
            <a:solidFill>
              <a:schemeClr val="accent6">
                <a:lumMod val="20000"/>
                <a:lumOff val="80000"/>
              </a:schemeClr>
            </a:solidFill>
            <a:ln w="19050">
              <a:solidFill>
                <a:schemeClr val="accent6">
                  <a:lumMod val="50000"/>
                </a:schemeClr>
              </a:solidFill>
            </a:ln>
            <a:effectLst>
              <a:innerShdw blurRad="114300">
                <a:prstClr val="black"/>
              </a:inn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88639"/>
              <a:endParaRPr lang="en-US" sz="2000">
                <a:solidFill>
                  <a:prstClr val="white"/>
                </a:solidFill>
                <a:latin typeface="Calibri"/>
              </a:endParaRPr>
            </a:p>
          </p:txBody>
        </p:sp>
        <p:grpSp>
          <p:nvGrpSpPr>
            <p:cNvPr id="151" name="Group 150"/>
            <p:cNvGrpSpPr/>
            <p:nvPr/>
          </p:nvGrpSpPr>
          <p:grpSpPr>
            <a:xfrm>
              <a:off x="1205494" y="6947472"/>
              <a:ext cx="3322466" cy="1491583"/>
              <a:chOff x="1205494" y="6947472"/>
              <a:chExt cx="3322466" cy="1491583"/>
            </a:xfrm>
          </p:grpSpPr>
          <p:sp>
            <p:nvSpPr>
              <p:cNvPr id="127" name="Freeform 20"/>
              <p:cNvSpPr>
                <a:spLocks/>
              </p:cNvSpPr>
              <p:nvPr/>
            </p:nvSpPr>
            <p:spPr bwMode="auto">
              <a:xfrm rot="16200000" flipV="1">
                <a:off x="2608156" y="5810396"/>
                <a:ext cx="782727" cy="3056880"/>
              </a:xfrm>
              <a:prstGeom prst="round1Rect">
                <a:avLst/>
              </a:prstGeom>
              <a:solidFill>
                <a:schemeClr val="bg1"/>
              </a:solidFill>
              <a:ln w="57150">
                <a:solidFill>
                  <a:schemeClr val="accent6">
                    <a:lumMod val="50000"/>
                  </a:schemeClr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45714" tIns="22857" rIns="45714" bIns="22857" numCol="1" anchor="t" anchorCtr="0" compatLnSpc="1">
                <a:prstTxWarp prst="textNoShape">
                  <a:avLst/>
                </a:prstTxWarp>
              </a:bodyPr>
              <a:lstStyle/>
              <a:p>
                <a:pPr defTabSz="1088639"/>
                <a:endParaRPr lang="en-US" sz="20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128" name="TextBox 127"/>
              <p:cNvSpPr txBox="1"/>
              <p:nvPr/>
            </p:nvSpPr>
            <p:spPr>
              <a:xfrm>
                <a:off x="2147887" y="7023100"/>
                <a:ext cx="2111899" cy="14159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1088639"/>
                <a:r>
                  <a:rPr lang="en-US" sz="2000" b="1">
                    <a:solidFill>
                      <a:srgbClr val="FF0000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Bài giải</a:t>
                </a:r>
                <a:endParaRPr lang="en-US" sz="2000" b="1" dirty="0">
                  <a:solidFill>
                    <a:srgbClr val="FF000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29" name="Round Diagonal Corner Rectangle 128"/>
              <p:cNvSpPr/>
              <p:nvPr/>
            </p:nvSpPr>
            <p:spPr>
              <a:xfrm flipV="1">
                <a:off x="1205494" y="6951957"/>
                <a:ext cx="774046" cy="775029"/>
              </a:xfrm>
              <a:prstGeom prst="round2DiagRect">
                <a:avLst/>
              </a:prstGeom>
              <a:solidFill>
                <a:schemeClr val="accent6">
                  <a:lumMod val="75000"/>
                </a:schemeClr>
              </a:solidFill>
              <a:ln w="57150">
                <a:solidFill>
                  <a:schemeClr val="accent6">
                    <a:lumMod val="50000"/>
                  </a:schemeClr>
                </a:solidFill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639"/>
                <a:endParaRPr lang="en-US" sz="200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8" name="Freeform 15"/>
              <p:cNvSpPr>
                <a:spLocks noEditPoints="1"/>
              </p:cNvSpPr>
              <p:nvPr/>
            </p:nvSpPr>
            <p:spPr bwMode="auto">
              <a:xfrm>
                <a:off x="1375232" y="7017843"/>
                <a:ext cx="501844" cy="640616"/>
              </a:xfrm>
              <a:custGeom>
                <a:avLst/>
                <a:gdLst>
                  <a:gd name="T0" fmla="*/ 135 w 145"/>
                  <a:gd name="T1" fmla="*/ 72 h 197"/>
                  <a:gd name="T2" fmla="*/ 72 w 145"/>
                  <a:gd name="T3" fmla="*/ 135 h 197"/>
                  <a:gd name="T4" fmla="*/ 9 w 145"/>
                  <a:gd name="T5" fmla="*/ 72 h 197"/>
                  <a:gd name="T6" fmla="*/ 72 w 145"/>
                  <a:gd name="T7" fmla="*/ 9 h 197"/>
                  <a:gd name="T8" fmla="*/ 115 w 145"/>
                  <a:gd name="T9" fmla="*/ 26 h 197"/>
                  <a:gd name="T10" fmla="*/ 60 w 145"/>
                  <a:gd name="T11" fmla="*/ 82 h 197"/>
                  <a:gd name="T12" fmla="*/ 30 w 145"/>
                  <a:gd name="T13" fmla="*/ 60 h 197"/>
                  <a:gd name="T14" fmla="*/ 20 w 145"/>
                  <a:gd name="T15" fmla="*/ 68 h 197"/>
                  <a:gd name="T16" fmla="*/ 61 w 145"/>
                  <a:gd name="T17" fmla="*/ 126 h 197"/>
                  <a:gd name="T18" fmla="*/ 123 w 145"/>
                  <a:gd name="T19" fmla="*/ 35 h 197"/>
                  <a:gd name="T20" fmla="*/ 135 w 145"/>
                  <a:gd name="T21" fmla="*/ 72 h 197"/>
                  <a:gd name="T22" fmla="*/ 145 w 145"/>
                  <a:gd name="T23" fmla="*/ 12 h 197"/>
                  <a:gd name="T24" fmla="*/ 135 w 145"/>
                  <a:gd name="T25" fmla="*/ 12 h 197"/>
                  <a:gd name="T26" fmla="*/ 123 w 145"/>
                  <a:gd name="T27" fmla="*/ 21 h 197"/>
                  <a:gd name="T28" fmla="*/ 72 w 145"/>
                  <a:gd name="T29" fmla="*/ 0 h 197"/>
                  <a:gd name="T30" fmla="*/ 0 w 145"/>
                  <a:gd name="T31" fmla="*/ 72 h 197"/>
                  <a:gd name="T32" fmla="*/ 30 w 145"/>
                  <a:gd name="T33" fmla="*/ 131 h 197"/>
                  <a:gd name="T34" fmla="*/ 7 w 145"/>
                  <a:gd name="T35" fmla="*/ 175 h 197"/>
                  <a:gd name="T36" fmla="*/ 13 w 145"/>
                  <a:gd name="T37" fmla="*/ 193 h 197"/>
                  <a:gd name="T38" fmla="*/ 32 w 145"/>
                  <a:gd name="T39" fmla="*/ 187 h 197"/>
                  <a:gd name="T40" fmla="*/ 51 w 145"/>
                  <a:gd name="T41" fmla="*/ 141 h 197"/>
                  <a:gd name="T42" fmla="*/ 51 w 145"/>
                  <a:gd name="T43" fmla="*/ 141 h 197"/>
                  <a:gd name="T44" fmla="*/ 72 w 145"/>
                  <a:gd name="T45" fmla="*/ 145 h 197"/>
                  <a:gd name="T46" fmla="*/ 145 w 145"/>
                  <a:gd name="T47" fmla="*/ 72 h 197"/>
                  <a:gd name="T48" fmla="*/ 129 w 145"/>
                  <a:gd name="T49" fmla="*/ 28 h 197"/>
                  <a:gd name="T50" fmla="*/ 145 w 145"/>
                  <a:gd name="T51" fmla="*/ 12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45" h="197">
                    <a:moveTo>
                      <a:pt x="135" y="72"/>
                    </a:moveTo>
                    <a:cubicBezTo>
                      <a:pt x="135" y="107"/>
                      <a:pt x="107" y="135"/>
                      <a:pt x="72" y="135"/>
                    </a:cubicBezTo>
                    <a:cubicBezTo>
                      <a:pt x="37" y="135"/>
                      <a:pt x="9" y="107"/>
                      <a:pt x="9" y="72"/>
                    </a:cubicBezTo>
                    <a:cubicBezTo>
                      <a:pt x="9" y="37"/>
                      <a:pt x="37" y="9"/>
                      <a:pt x="72" y="9"/>
                    </a:cubicBezTo>
                    <a:cubicBezTo>
                      <a:pt x="89" y="9"/>
                      <a:pt x="104" y="15"/>
                      <a:pt x="115" y="26"/>
                    </a:cubicBezTo>
                    <a:cubicBezTo>
                      <a:pt x="101" y="38"/>
                      <a:pt x="80" y="57"/>
                      <a:pt x="60" y="82"/>
                    </a:cubicBezTo>
                    <a:cubicBezTo>
                      <a:pt x="50" y="74"/>
                      <a:pt x="40" y="67"/>
                      <a:pt x="30" y="60"/>
                    </a:cubicBezTo>
                    <a:cubicBezTo>
                      <a:pt x="26" y="63"/>
                      <a:pt x="24" y="65"/>
                      <a:pt x="20" y="68"/>
                    </a:cubicBezTo>
                    <a:cubicBezTo>
                      <a:pt x="34" y="88"/>
                      <a:pt x="47" y="107"/>
                      <a:pt x="61" y="126"/>
                    </a:cubicBezTo>
                    <a:cubicBezTo>
                      <a:pt x="80" y="95"/>
                      <a:pt x="99" y="63"/>
                      <a:pt x="123" y="35"/>
                    </a:cubicBezTo>
                    <a:cubicBezTo>
                      <a:pt x="130" y="45"/>
                      <a:pt x="135" y="58"/>
                      <a:pt x="135" y="72"/>
                    </a:cubicBezTo>
                    <a:close/>
                    <a:moveTo>
                      <a:pt x="145" y="12"/>
                    </a:moveTo>
                    <a:cubicBezTo>
                      <a:pt x="141" y="12"/>
                      <a:pt x="138" y="12"/>
                      <a:pt x="135" y="12"/>
                    </a:cubicBezTo>
                    <a:cubicBezTo>
                      <a:pt x="135" y="12"/>
                      <a:pt x="130" y="15"/>
                      <a:pt x="123" y="21"/>
                    </a:cubicBezTo>
                    <a:cubicBezTo>
                      <a:pt x="110" y="8"/>
                      <a:pt x="92" y="0"/>
                      <a:pt x="72" y="0"/>
                    </a:cubicBezTo>
                    <a:cubicBezTo>
                      <a:pt x="32" y="0"/>
                      <a:pt x="0" y="32"/>
                      <a:pt x="0" y="72"/>
                    </a:cubicBezTo>
                    <a:cubicBezTo>
                      <a:pt x="0" y="97"/>
                      <a:pt x="11" y="118"/>
                      <a:pt x="30" y="131"/>
                    </a:cubicBezTo>
                    <a:cubicBezTo>
                      <a:pt x="7" y="175"/>
                      <a:pt x="7" y="175"/>
                      <a:pt x="7" y="175"/>
                    </a:cubicBezTo>
                    <a:cubicBezTo>
                      <a:pt x="3" y="182"/>
                      <a:pt x="6" y="190"/>
                      <a:pt x="13" y="193"/>
                    </a:cubicBezTo>
                    <a:cubicBezTo>
                      <a:pt x="20" y="197"/>
                      <a:pt x="28" y="194"/>
                      <a:pt x="32" y="187"/>
                    </a:cubicBezTo>
                    <a:cubicBezTo>
                      <a:pt x="51" y="141"/>
                      <a:pt x="51" y="141"/>
                      <a:pt x="51" y="141"/>
                    </a:cubicBezTo>
                    <a:cubicBezTo>
                      <a:pt x="51" y="141"/>
                      <a:pt x="51" y="141"/>
                      <a:pt x="51" y="141"/>
                    </a:cubicBezTo>
                    <a:cubicBezTo>
                      <a:pt x="58" y="143"/>
                      <a:pt x="65" y="145"/>
                      <a:pt x="72" y="145"/>
                    </a:cubicBezTo>
                    <a:cubicBezTo>
                      <a:pt x="112" y="145"/>
                      <a:pt x="145" y="112"/>
                      <a:pt x="145" y="72"/>
                    </a:cubicBezTo>
                    <a:cubicBezTo>
                      <a:pt x="145" y="55"/>
                      <a:pt x="138" y="40"/>
                      <a:pt x="129" y="28"/>
                    </a:cubicBezTo>
                    <a:cubicBezTo>
                      <a:pt x="134" y="22"/>
                      <a:pt x="139" y="17"/>
                      <a:pt x="145" y="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pPr defTabSz="1088639"/>
                <a:endParaRPr lang="en-US" sz="2000">
                  <a:solidFill>
                    <a:prstClr val="black"/>
                  </a:solidFill>
                  <a:latin typeface="Calibri"/>
                </a:endParaRPr>
              </a:p>
            </p:txBody>
          </p:sp>
        </p:grpSp>
      </p:grpSp>
      <p:grpSp>
        <p:nvGrpSpPr>
          <p:cNvPr id="148" name="Group 147"/>
          <p:cNvGrpSpPr/>
          <p:nvPr/>
        </p:nvGrpSpPr>
        <p:grpSpPr>
          <a:xfrm>
            <a:off x="495300" y="1215861"/>
            <a:ext cx="11175091" cy="2043778"/>
            <a:chOff x="992187" y="2564544"/>
            <a:chExt cx="22353091" cy="4088087"/>
          </a:xfrm>
        </p:grpSpPr>
        <p:sp>
          <p:nvSpPr>
            <p:cNvPr id="134" name="Rounded Rectangle 133"/>
            <p:cNvSpPr/>
            <p:nvPr/>
          </p:nvSpPr>
          <p:spPr bwMode="auto">
            <a:xfrm>
              <a:off x="1145221" y="2667000"/>
              <a:ext cx="22200057" cy="3985631"/>
            </a:xfrm>
            <a:prstGeom prst="roundRect">
              <a:avLst>
                <a:gd name="adj" fmla="val 5492"/>
              </a:avLst>
            </a:prstGeom>
            <a:solidFill>
              <a:schemeClr val="accent3">
                <a:lumMod val="40000"/>
                <a:lumOff val="60000"/>
              </a:schemeClr>
            </a:solidFill>
            <a:ln w="190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88530">
                <a:defRPr/>
              </a:pPr>
              <a:endParaRPr lang="en-US" sz="1600">
                <a:solidFill>
                  <a:prstClr val="white"/>
                </a:solidFill>
                <a:latin typeface="Calibri"/>
              </a:endParaRPr>
            </a:p>
          </p:txBody>
        </p:sp>
        <p:grpSp>
          <p:nvGrpSpPr>
            <p:cNvPr id="135" name="Group 134"/>
            <p:cNvGrpSpPr/>
            <p:nvPr/>
          </p:nvGrpSpPr>
          <p:grpSpPr>
            <a:xfrm>
              <a:off x="992187" y="2564544"/>
              <a:ext cx="3124200" cy="1023459"/>
              <a:chOff x="534987" y="1647866"/>
              <a:chExt cx="4197167" cy="1176337"/>
            </a:xfrm>
          </p:grpSpPr>
          <p:sp>
            <p:nvSpPr>
              <p:cNvPr id="136" name="Isosceles Triangle 44"/>
              <p:cNvSpPr/>
              <p:nvPr/>
            </p:nvSpPr>
            <p:spPr bwMode="auto">
              <a:xfrm rot="5400000" flipV="1">
                <a:off x="534195" y="2602747"/>
                <a:ext cx="227012" cy="215900"/>
              </a:xfrm>
              <a:custGeom>
                <a:avLst/>
                <a:gdLst>
                  <a:gd name="connsiteX0" fmla="*/ 0 w 293725"/>
                  <a:gd name="connsiteY0" fmla="*/ 164224 h 164224"/>
                  <a:gd name="connsiteX1" fmla="*/ 146863 w 293725"/>
                  <a:gd name="connsiteY1" fmla="*/ 0 h 164224"/>
                  <a:gd name="connsiteX2" fmla="*/ 293725 w 293725"/>
                  <a:gd name="connsiteY2" fmla="*/ 164224 h 164224"/>
                  <a:gd name="connsiteX3" fmla="*/ 0 w 293725"/>
                  <a:gd name="connsiteY3" fmla="*/ 164224 h 164224"/>
                  <a:gd name="connsiteX0" fmla="*/ 2363 w 296088"/>
                  <a:gd name="connsiteY0" fmla="*/ 164221 h 164221"/>
                  <a:gd name="connsiteX1" fmla="*/ 0 w 296088"/>
                  <a:gd name="connsiteY1" fmla="*/ 0 h 164221"/>
                  <a:gd name="connsiteX2" fmla="*/ 296088 w 296088"/>
                  <a:gd name="connsiteY2" fmla="*/ 164221 h 164221"/>
                  <a:gd name="connsiteX3" fmla="*/ 2363 w 296088"/>
                  <a:gd name="connsiteY3" fmla="*/ 164221 h 164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6088" h="164221">
                    <a:moveTo>
                      <a:pt x="2363" y="164221"/>
                    </a:moveTo>
                    <a:cubicBezTo>
                      <a:pt x="1575" y="109481"/>
                      <a:pt x="788" y="54740"/>
                      <a:pt x="0" y="0"/>
                    </a:cubicBezTo>
                    <a:lnTo>
                      <a:pt x="296088" y="164221"/>
                    </a:lnTo>
                    <a:lnTo>
                      <a:pt x="2363" y="164221"/>
                    </a:lnTo>
                    <a:close/>
                  </a:path>
                </a:pathLst>
              </a:custGeom>
              <a:solidFill>
                <a:srgbClr val="135F82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530"/>
                <a:endParaRPr lang="en-US" sz="160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137" name="Pentagon 136"/>
              <p:cNvSpPr/>
              <p:nvPr/>
            </p:nvSpPr>
            <p:spPr bwMode="auto">
              <a:xfrm>
                <a:off x="534987" y="1647866"/>
                <a:ext cx="4197167" cy="955674"/>
              </a:xfrm>
              <a:prstGeom prst="homePlate">
                <a:avLst>
                  <a:gd name="adj" fmla="val 12444"/>
                </a:avLst>
              </a:prstGeom>
              <a:solidFill>
                <a:srgbClr val="135F82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530"/>
                <a:endParaRPr lang="en-US" sz="1600">
                  <a:solidFill>
                    <a:prstClr val="white"/>
                  </a:solidFill>
                  <a:latin typeface="Calibri"/>
                </a:endParaRPr>
              </a:p>
            </p:txBody>
          </p:sp>
          <p:grpSp>
            <p:nvGrpSpPr>
              <p:cNvPr id="138" name="Group 11"/>
              <p:cNvGrpSpPr/>
              <p:nvPr/>
            </p:nvGrpSpPr>
            <p:grpSpPr bwMode="auto">
              <a:xfrm>
                <a:off x="683775" y="1836907"/>
                <a:ext cx="582199" cy="537956"/>
                <a:chOff x="7440266" y="3398551"/>
                <a:chExt cx="757238" cy="765175"/>
              </a:xfrm>
              <a:solidFill>
                <a:schemeClr val="bg1">
                  <a:lumMod val="95000"/>
                </a:schemeClr>
              </a:solidFill>
            </p:grpSpPr>
            <p:sp>
              <p:nvSpPr>
                <p:cNvPr id="141" name="Freeform 140"/>
                <p:cNvSpPr>
                  <a:spLocks noEditPoints="1"/>
                </p:cNvSpPr>
                <p:nvPr/>
              </p:nvSpPr>
              <p:spPr bwMode="auto">
                <a:xfrm>
                  <a:off x="7440266" y="3436652"/>
                  <a:ext cx="344488" cy="344489"/>
                </a:xfrm>
                <a:custGeom>
                  <a:avLst/>
                  <a:gdLst/>
                  <a:ahLst/>
                  <a:cxnLst>
                    <a:cxn ang="0">
                      <a:pos x="33" y="184"/>
                    </a:cxn>
                    <a:cxn ang="0">
                      <a:pos x="181" y="184"/>
                    </a:cxn>
                    <a:cxn ang="0">
                      <a:pos x="181" y="33"/>
                    </a:cxn>
                    <a:cxn ang="0">
                      <a:pos x="33" y="33"/>
                    </a:cxn>
                    <a:cxn ang="0">
                      <a:pos x="33" y="184"/>
                    </a:cxn>
                    <a:cxn ang="0">
                      <a:pos x="217" y="217"/>
                    </a:cxn>
                    <a:cxn ang="0">
                      <a:pos x="0" y="217"/>
                    </a:cxn>
                    <a:cxn ang="0">
                      <a:pos x="0" y="0"/>
                    </a:cxn>
                    <a:cxn ang="0">
                      <a:pos x="217" y="0"/>
                    </a:cxn>
                    <a:cxn ang="0">
                      <a:pos x="217" y="217"/>
                    </a:cxn>
                  </a:cxnLst>
                  <a:rect l="0" t="0" r="r" b="b"/>
                  <a:pathLst>
                    <a:path w="217" h="217">
                      <a:moveTo>
                        <a:pt x="33" y="184"/>
                      </a:moveTo>
                      <a:lnTo>
                        <a:pt x="181" y="184"/>
                      </a:lnTo>
                      <a:lnTo>
                        <a:pt x="181" y="33"/>
                      </a:lnTo>
                      <a:lnTo>
                        <a:pt x="33" y="33"/>
                      </a:lnTo>
                      <a:lnTo>
                        <a:pt x="33" y="184"/>
                      </a:lnTo>
                      <a:close/>
                      <a:moveTo>
                        <a:pt x="217" y="217"/>
                      </a:moveTo>
                      <a:lnTo>
                        <a:pt x="0" y="217"/>
                      </a:lnTo>
                      <a:lnTo>
                        <a:pt x="0" y="0"/>
                      </a:lnTo>
                      <a:lnTo>
                        <a:pt x="217" y="0"/>
                      </a:lnTo>
                      <a:lnTo>
                        <a:pt x="217" y="21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1088530">
                    <a:defRPr/>
                  </a:pPr>
                  <a:endParaRPr lang="en-US" sz="160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142" name="Freeform 141"/>
                <p:cNvSpPr>
                  <a:spLocks noEditPoints="1"/>
                </p:cNvSpPr>
                <p:nvPr/>
              </p:nvSpPr>
              <p:spPr bwMode="auto">
                <a:xfrm>
                  <a:off x="7440266" y="3814473"/>
                  <a:ext cx="344488" cy="349251"/>
                </a:xfrm>
                <a:custGeom>
                  <a:avLst/>
                  <a:gdLst/>
                  <a:ahLst/>
                  <a:cxnLst>
                    <a:cxn ang="0">
                      <a:pos x="33" y="185"/>
                    </a:cxn>
                    <a:cxn ang="0">
                      <a:pos x="181" y="185"/>
                    </a:cxn>
                    <a:cxn ang="0">
                      <a:pos x="181" y="36"/>
                    </a:cxn>
                    <a:cxn ang="0">
                      <a:pos x="33" y="36"/>
                    </a:cxn>
                    <a:cxn ang="0">
                      <a:pos x="33" y="185"/>
                    </a:cxn>
                    <a:cxn ang="0">
                      <a:pos x="217" y="220"/>
                    </a:cxn>
                    <a:cxn ang="0">
                      <a:pos x="0" y="220"/>
                    </a:cxn>
                    <a:cxn ang="0">
                      <a:pos x="0" y="0"/>
                    </a:cxn>
                    <a:cxn ang="0">
                      <a:pos x="217" y="0"/>
                    </a:cxn>
                    <a:cxn ang="0">
                      <a:pos x="217" y="220"/>
                    </a:cxn>
                  </a:cxnLst>
                  <a:rect l="0" t="0" r="r" b="b"/>
                  <a:pathLst>
                    <a:path w="217" h="220">
                      <a:moveTo>
                        <a:pt x="33" y="185"/>
                      </a:moveTo>
                      <a:lnTo>
                        <a:pt x="181" y="185"/>
                      </a:lnTo>
                      <a:lnTo>
                        <a:pt x="181" y="36"/>
                      </a:lnTo>
                      <a:lnTo>
                        <a:pt x="33" y="36"/>
                      </a:lnTo>
                      <a:lnTo>
                        <a:pt x="33" y="185"/>
                      </a:lnTo>
                      <a:close/>
                      <a:moveTo>
                        <a:pt x="217" y="220"/>
                      </a:moveTo>
                      <a:lnTo>
                        <a:pt x="0" y="220"/>
                      </a:lnTo>
                      <a:lnTo>
                        <a:pt x="0" y="0"/>
                      </a:lnTo>
                      <a:lnTo>
                        <a:pt x="217" y="0"/>
                      </a:lnTo>
                      <a:lnTo>
                        <a:pt x="217" y="22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1088530">
                    <a:defRPr/>
                  </a:pPr>
                  <a:endParaRPr lang="en-US" sz="160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143" name="Freeform 142"/>
                <p:cNvSpPr>
                  <a:spLocks/>
                </p:cNvSpPr>
                <p:nvPr/>
              </p:nvSpPr>
              <p:spPr bwMode="auto">
                <a:xfrm>
                  <a:off x="7506941" y="3398551"/>
                  <a:ext cx="341313" cy="288925"/>
                </a:xfrm>
                <a:custGeom>
                  <a:avLst/>
                  <a:gdLst/>
                  <a:ahLst/>
                  <a:cxnLst>
                    <a:cxn ang="0">
                      <a:pos x="76" y="182"/>
                    </a:cxn>
                    <a:cxn ang="0">
                      <a:pos x="0" y="114"/>
                    </a:cxn>
                    <a:cxn ang="0">
                      <a:pos x="24" y="88"/>
                    </a:cxn>
                    <a:cxn ang="0">
                      <a:pos x="73" y="132"/>
                    </a:cxn>
                    <a:cxn ang="0">
                      <a:pos x="187" y="0"/>
                    </a:cxn>
                    <a:cxn ang="0">
                      <a:pos x="215" y="24"/>
                    </a:cxn>
                    <a:cxn ang="0">
                      <a:pos x="76" y="182"/>
                    </a:cxn>
                  </a:cxnLst>
                  <a:rect l="0" t="0" r="r" b="b"/>
                  <a:pathLst>
                    <a:path w="215" h="182">
                      <a:moveTo>
                        <a:pt x="76" y="182"/>
                      </a:moveTo>
                      <a:lnTo>
                        <a:pt x="0" y="114"/>
                      </a:lnTo>
                      <a:lnTo>
                        <a:pt x="24" y="88"/>
                      </a:lnTo>
                      <a:lnTo>
                        <a:pt x="73" y="132"/>
                      </a:lnTo>
                      <a:lnTo>
                        <a:pt x="187" y="0"/>
                      </a:lnTo>
                      <a:lnTo>
                        <a:pt x="215" y="24"/>
                      </a:lnTo>
                      <a:lnTo>
                        <a:pt x="76" y="1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1088530">
                    <a:defRPr/>
                  </a:pPr>
                  <a:endParaRPr lang="en-US" sz="160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144" name="Rectangle 143"/>
                <p:cNvSpPr>
                  <a:spLocks noChangeArrowheads="1"/>
                </p:cNvSpPr>
                <p:nvPr/>
              </p:nvSpPr>
              <p:spPr bwMode="auto">
                <a:xfrm>
                  <a:off x="7840316" y="4100226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defTabSz="1088530">
                    <a:defRPr/>
                  </a:pPr>
                  <a:endParaRPr lang="en-US" sz="160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145" name="Rectangle 144"/>
                <p:cNvSpPr>
                  <a:spLocks noChangeArrowheads="1"/>
                </p:cNvSpPr>
                <p:nvPr/>
              </p:nvSpPr>
              <p:spPr bwMode="auto">
                <a:xfrm>
                  <a:off x="7840316" y="3717639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defTabSz="1088530">
                    <a:defRPr/>
                  </a:pPr>
                  <a:endParaRPr lang="en-US" sz="160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146" name="Rectangle 145"/>
                <p:cNvSpPr>
                  <a:spLocks noChangeArrowheads="1"/>
                </p:cNvSpPr>
                <p:nvPr/>
              </p:nvSpPr>
              <p:spPr bwMode="auto">
                <a:xfrm>
                  <a:off x="7840316" y="3973225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defTabSz="1088530">
                    <a:defRPr/>
                  </a:pPr>
                  <a:endParaRPr lang="en-US" sz="160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147" name="Rectangle 146"/>
                <p:cNvSpPr>
                  <a:spLocks noChangeArrowheads="1"/>
                </p:cNvSpPr>
                <p:nvPr/>
              </p:nvSpPr>
              <p:spPr bwMode="auto">
                <a:xfrm>
                  <a:off x="7840316" y="3590640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defTabSz="1088530">
                    <a:defRPr/>
                  </a:pPr>
                  <a:endParaRPr lang="en-US" sz="160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</p:grpSp>
          <p:sp>
            <p:nvSpPr>
              <p:cNvPr id="139" name="Chevron 138"/>
              <p:cNvSpPr/>
              <p:nvPr/>
            </p:nvSpPr>
            <p:spPr bwMode="auto">
              <a:xfrm>
                <a:off x="1330000" y="1771634"/>
                <a:ext cx="142625" cy="707897"/>
              </a:xfrm>
              <a:prstGeom prst="chevron">
                <a:avLst>
                  <a:gd name="adj" fmla="val 68110"/>
                </a:avLst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54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88530">
                  <a:defRPr/>
                </a:pPr>
                <a:endParaRPr lang="en-US" sz="16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140" name="TextBox 13"/>
              <p:cNvSpPr txBox="1">
                <a:spLocks noChangeArrowheads="1"/>
              </p:cNvSpPr>
              <p:nvPr/>
            </p:nvSpPr>
            <p:spPr bwMode="auto">
              <a:xfrm>
                <a:off x="1456315" y="1718346"/>
                <a:ext cx="3173466" cy="9198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defTabSz="21764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defTabSz="21764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defTabSz="21764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defTabSz="21764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defTabSz="1088639" eaLnBrk="1" hangingPunct="1"/>
                <a:r>
                  <a:rPr lang="en-US" sz="2000" b="1" dirty="0" err="1">
                    <a:solidFill>
                      <a:prstClr val="white"/>
                    </a:solidFill>
                    <a:latin typeface="Tahoma" pitchFamily="34" charset="0"/>
                    <a:cs typeface="Tahoma" pitchFamily="34" charset="0"/>
                  </a:rPr>
                  <a:t>Câu</a:t>
                </a:r>
                <a:r>
                  <a:rPr lang="en-US" sz="2000" b="1" dirty="0">
                    <a:solidFill>
                      <a:prstClr val="white"/>
                    </a:solidFill>
                    <a:latin typeface="Tahoma" pitchFamily="34" charset="0"/>
                    <a:cs typeface="Tahoma" pitchFamily="34" charset="0"/>
                  </a:rPr>
                  <a:t> 4</a:t>
                </a:r>
              </a:p>
            </p:txBody>
          </p:sp>
        </p:grpSp>
      </p:grpSp>
      <p:grpSp>
        <p:nvGrpSpPr>
          <p:cNvPr id="48" name="Group 47"/>
          <p:cNvGrpSpPr/>
          <p:nvPr/>
        </p:nvGrpSpPr>
        <p:grpSpPr>
          <a:xfrm>
            <a:off x="369487" y="757932"/>
            <a:ext cx="4843499" cy="556782"/>
            <a:chOff x="739068" y="1515168"/>
            <a:chExt cx="9688259" cy="1113708"/>
          </a:xfrm>
        </p:grpSpPr>
        <p:sp>
          <p:nvSpPr>
            <p:cNvPr id="46" name="Freeform 71"/>
            <p:cNvSpPr>
              <a:spLocks/>
            </p:cNvSpPr>
            <p:nvPr/>
          </p:nvSpPr>
          <p:spPr bwMode="auto">
            <a:xfrm flipH="1">
              <a:off x="3250419" y="2066147"/>
              <a:ext cx="6961968" cy="417465"/>
            </a:xfrm>
            <a:custGeom>
              <a:avLst/>
              <a:gdLst>
                <a:gd name="T0" fmla="*/ 1849 w 1857"/>
                <a:gd name="T1" fmla="*/ 72 h 111"/>
                <a:gd name="T2" fmla="*/ 376 w 1857"/>
                <a:gd name="T3" fmla="*/ 72 h 111"/>
                <a:gd name="T4" fmla="*/ 360 w 1857"/>
                <a:gd name="T5" fmla="*/ 52 h 111"/>
                <a:gd name="T6" fmla="*/ 374 w 1857"/>
                <a:gd name="T7" fmla="*/ 20 h 111"/>
                <a:gd name="T8" fmla="*/ 366 w 1857"/>
                <a:gd name="T9" fmla="*/ 0 h 111"/>
                <a:gd name="T10" fmla="*/ 85 w 1857"/>
                <a:gd name="T11" fmla="*/ 0 h 111"/>
                <a:gd name="T12" fmla="*/ 53 w 1857"/>
                <a:gd name="T13" fmla="*/ 20 h 111"/>
                <a:gd name="T14" fmla="*/ 6 w 1857"/>
                <a:gd name="T15" fmla="*/ 91 h 111"/>
                <a:gd name="T16" fmla="*/ 15 w 1857"/>
                <a:gd name="T17" fmla="*/ 111 h 111"/>
                <a:gd name="T18" fmla="*/ 199 w 1857"/>
                <a:gd name="T19" fmla="*/ 111 h 111"/>
                <a:gd name="T20" fmla="*/ 296 w 1857"/>
                <a:gd name="T21" fmla="*/ 111 h 111"/>
                <a:gd name="T22" fmla="*/ 1849 w 1857"/>
                <a:gd name="T23" fmla="*/ 111 h 111"/>
                <a:gd name="T24" fmla="*/ 1857 w 1857"/>
                <a:gd name="T25" fmla="*/ 103 h 111"/>
                <a:gd name="T26" fmla="*/ 1857 w 1857"/>
                <a:gd name="T27" fmla="*/ 81 h 111"/>
                <a:gd name="T28" fmla="*/ 1849 w 1857"/>
                <a:gd name="T29" fmla="*/ 72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57" h="111">
                  <a:moveTo>
                    <a:pt x="1849" y="72"/>
                  </a:moveTo>
                  <a:cubicBezTo>
                    <a:pt x="1849" y="72"/>
                    <a:pt x="423" y="72"/>
                    <a:pt x="376" y="72"/>
                  </a:cubicBezTo>
                  <a:cubicBezTo>
                    <a:pt x="350" y="72"/>
                    <a:pt x="355" y="63"/>
                    <a:pt x="360" y="52"/>
                  </a:cubicBezTo>
                  <a:cubicBezTo>
                    <a:pt x="365" y="40"/>
                    <a:pt x="374" y="20"/>
                    <a:pt x="374" y="20"/>
                  </a:cubicBezTo>
                  <a:cubicBezTo>
                    <a:pt x="381" y="9"/>
                    <a:pt x="377" y="0"/>
                    <a:pt x="366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74" y="0"/>
                    <a:pt x="59" y="9"/>
                    <a:pt x="53" y="20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0" y="102"/>
                    <a:pt x="4" y="111"/>
                    <a:pt x="15" y="111"/>
                  </a:cubicBezTo>
                  <a:cubicBezTo>
                    <a:pt x="199" y="111"/>
                    <a:pt x="199" y="111"/>
                    <a:pt x="199" y="111"/>
                  </a:cubicBezTo>
                  <a:cubicBezTo>
                    <a:pt x="296" y="111"/>
                    <a:pt x="296" y="111"/>
                    <a:pt x="296" y="111"/>
                  </a:cubicBezTo>
                  <a:cubicBezTo>
                    <a:pt x="1849" y="111"/>
                    <a:pt x="1849" y="111"/>
                    <a:pt x="1849" y="111"/>
                  </a:cubicBezTo>
                  <a:cubicBezTo>
                    <a:pt x="1853" y="111"/>
                    <a:pt x="1857" y="107"/>
                    <a:pt x="1857" y="103"/>
                  </a:cubicBezTo>
                  <a:cubicBezTo>
                    <a:pt x="1857" y="81"/>
                    <a:pt x="1857" y="81"/>
                    <a:pt x="1857" y="81"/>
                  </a:cubicBezTo>
                  <a:cubicBezTo>
                    <a:pt x="1857" y="76"/>
                    <a:pt x="1853" y="72"/>
                    <a:pt x="1849" y="72"/>
                  </a:cubicBezTo>
                  <a:close/>
                </a:path>
              </a:pathLst>
            </a:custGeom>
            <a:solidFill>
              <a:srgbClr val="B9E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9" tIns="22855" rIns="45709" bIns="22855" numCol="1" anchor="t" anchorCtr="0" compatLnSpc="1">
              <a:prstTxWarp prst="textNoShape">
                <a:avLst/>
              </a:prstTxWarp>
            </a:bodyPr>
            <a:lstStyle/>
            <a:p>
              <a:pPr defTabSz="1088639"/>
              <a:endParaRPr lang="en-US" sz="2150">
                <a:solidFill>
                  <a:prstClr val="black"/>
                </a:solidFill>
                <a:latin typeface="Calibri"/>
              </a:endParaRPr>
            </a:p>
          </p:txBody>
        </p:sp>
        <p:grpSp>
          <p:nvGrpSpPr>
            <p:cNvPr id="31" name="Group 30"/>
            <p:cNvGrpSpPr/>
            <p:nvPr/>
          </p:nvGrpSpPr>
          <p:grpSpPr>
            <a:xfrm>
              <a:off x="739068" y="1515168"/>
              <a:ext cx="8177919" cy="1052773"/>
              <a:chOff x="739068" y="1515168"/>
              <a:chExt cx="8177919" cy="1052773"/>
            </a:xfrm>
          </p:grpSpPr>
          <p:sp>
            <p:nvSpPr>
              <p:cNvPr id="32" name="Freeform 71"/>
              <p:cNvSpPr>
                <a:spLocks/>
              </p:cNvSpPr>
              <p:nvPr/>
            </p:nvSpPr>
            <p:spPr bwMode="auto">
              <a:xfrm>
                <a:off x="739068" y="2058030"/>
                <a:ext cx="6961968" cy="417465"/>
              </a:xfrm>
              <a:custGeom>
                <a:avLst/>
                <a:gdLst>
                  <a:gd name="T0" fmla="*/ 1849 w 1857"/>
                  <a:gd name="T1" fmla="*/ 72 h 111"/>
                  <a:gd name="T2" fmla="*/ 376 w 1857"/>
                  <a:gd name="T3" fmla="*/ 72 h 111"/>
                  <a:gd name="T4" fmla="*/ 360 w 1857"/>
                  <a:gd name="T5" fmla="*/ 52 h 111"/>
                  <a:gd name="T6" fmla="*/ 374 w 1857"/>
                  <a:gd name="T7" fmla="*/ 20 h 111"/>
                  <a:gd name="T8" fmla="*/ 366 w 1857"/>
                  <a:gd name="T9" fmla="*/ 0 h 111"/>
                  <a:gd name="T10" fmla="*/ 85 w 1857"/>
                  <a:gd name="T11" fmla="*/ 0 h 111"/>
                  <a:gd name="T12" fmla="*/ 53 w 1857"/>
                  <a:gd name="T13" fmla="*/ 20 h 111"/>
                  <a:gd name="T14" fmla="*/ 6 w 1857"/>
                  <a:gd name="T15" fmla="*/ 91 h 111"/>
                  <a:gd name="T16" fmla="*/ 15 w 1857"/>
                  <a:gd name="T17" fmla="*/ 111 h 111"/>
                  <a:gd name="T18" fmla="*/ 199 w 1857"/>
                  <a:gd name="T19" fmla="*/ 111 h 111"/>
                  <a:gd name="T20" fmla="*/ 296 w 1857"/>
                  <a:gd name="T21" fmla="*/ 111 h 111"/>
                  <a:gd name="T22" fmla="*/ 1849 w 1857"/>
                  <a:gd name="T23" fmla="*/ 111 h 111"/>
                  <a:gd name="T24" fmla="*/ 1857 w 1857"/>
                  <a:gd name="T25" fmla="*/ 103 h 111"/>
                  <a:gd name="T26" fmla="*/ 1857 w 1857"/>
                  <a:gd name="T27" fmla="*/ 81 h 111"/>
                  <a:gd name="T28" fmla="*/ 1849 w 1857"/>
                  <a:gd name="T29" fmla="*/ 72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57" h="111">
                    <a:moveTo>
                      <a:pt x="1849" y="72"/>
                    </a:moveTo>
                    <a:cubicBezTo>
                      <a:pt x="1849" y="72"/>
                      <a:pt x="423" y="72"/>
                      <a:pt x="376" y="72"/>
                    </a:cubicBezTo>
                    <a:cubicBezTo>
                      <a:pt x="350" y="72"/>
                      <a:pt x="355" y="63"/>
                      <a:pt x="360" y="52"/>
                    </a:cubicBezTo>
                    <a:cubicBezTo>
                      <a:pt x="365" y="40"/>
                      <a:pt x="374" y="20"/>
                      <a:pt x="374" y="20"/>
                    </a:cubicBezTo>
                    <a:cubicBezTo>
                      <a:pt x="381" y="9"/>
                      <a:pt x="377" y="0"/>
                      <a:pt x="366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74" y="0"/>
                      <a:pt x="59" y="9"/>
                      <a:pt x="53" y="20"/>
                    </a:cubicBezTo>
                    <a:cubicBezTo>
                      <a:pt x="6" y="91"/>
                      <a:pt x="6" y="91"/>
                      <a:pt x="6" y="91"/>
                    </a:cubicBezTo>
                    <a:cubicBezTo>
                      <a:pt x="0" y="102"/>
                      <a:pt x="4" y="111"/>
                      <a:pt x="15" y="111"/>
                    </a:cubicBezTo>
                    <a:cubicBezTo>
                      <a:pt x="199" y="111"/>
                      <a:pt x="199" y="111"/>
                      <a:pt x="199" y="111"/>
                    </a:cubicBezTo>
                    <a:cubicBezTo>
                      <a:pt x="296" y="111"/>
                      <a:pt x="296" y="111"/>
                      <a:pt x="296" y="111"/>
                    </a:cubicBezTo>
                    <a:cubicBezTo>
                      <a:pt x="1849" y="111"/>
                      <a:pt x="1849" y="111"/>
                      <a:pt x="1849" y="111"/>
                    </a:cubicBezTo>
                    <a:cubicBezTo>
                      <a:pt x="1853" y="111"/>
                      <a:pt x="1857" y="107"/>
                      <a:pt x="1857" y="103"/>
                    </a:cubicBezTo>
                    <a:cubicBezTo>
                      <a:pt x="1857" y="81"/>
                      <a:pt x="1857" y="81"/>
                      <a:pt x="1857" y="81"/>
                    </a:cubicBezTo>
                    <a:cubicBezTo>
                      <a:pt x="1857" y="76"/>
                      <a:pt x="1853" y="72"/>
                      <a:pt x="1849" y="72"/>
                    </a:cubicBezTo>
                    <a:close/>
                  </a:path>
                </a:pathLst>
              </a:custGeom>
              <a:solidFill>
                <a:srgbClr val="B9EA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pPr defTabSz="1088639"/>
                <a:endParaRPr lang="en-US" sz="215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33" name="Oval 72"/>
              <p:cNvSpPr>
                <a:spLocks noChangeArrowheads="1"/>
              </p:cNvSpPr>
              <p:nvPr/>
            </p:nvSpPr>
            <p:spPr bwMode="auto">
              <a:xfrm>
                <a:off x="1372407" y="1515168"/>
                <a:ext cx="285717" cy="280956"/>
              </a:xfrm>
              <a:prstGeom prst="ellipse">
                <a:avLst/>
              </a:pr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pPr defTabSz="1088639"/>
                <a:endParaRPr lang="en-US" sz="215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34" name="Freeform 73"/>
              <p:cNvSpPr>
                <a:spLocks/>
              </p:cNvSpPr>
              <p:nvPr/>
            </p:nvSpPr>
            <p:spPr bwMode="auto">
              <a:xfrm>
                <a:off x="1300977" y="1773901"/>
                <a:ext cx="209526" cy="190478"/>
              </a:xfrm>
              <a:custGeom>
                <a:avLst/>
                <a:gdLst>
                  <a:gd name="T0" fmla="*/ 0 w 56"/>
                  <a:gd name="T1" fmla="*/ 18 h 51"/>
                  <a:gd name="T2" fmla="*/ 45 w 56"/>
                  <a:gd name="T3" fmla="*/ 10 h 51"/>
                  <a:gd name="T4" fmla="*/ 56 w 56"/>
                  <a:gd name="T5" fmla="*/ 12 h 51"/>
                  <a:gd name="T6" fmla="*/ 56 w 56"/>
                  <a:gd name="T7" fmla="*/ 51 h 51"/>
                  <a:gd name="T8" fmla="*/ 0 w 56"/>
                  <a:gd name="T9" fmla="*/ 1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1">
                    <a:moveTo>
                      <a:pt x="0" y="18"/>
                    </a:moveTo>
                    <a:cubicBezTo>
                      <a:pt x="0" y="18"/>
                      <a:pt x="17" y="0"/>
                      <a:pt x="45" y="10"/>
                    </a:cubicBezTo>
                    <a:cubicBezTo>
                      <a:pt x="51" y="12"/>
                      <a:pt x="52" y="12"/>
                      <a:pt x="56" y="12"/>
                    </a:cubicBezTo>
                    <a:cubicBezTo>
                      <a:pt x="55" y="30"/>
                      <a:pt x="56" y="51"/>
                      <a:pt x="56" y="51"/>
                    </a:cubicBezTo>
                    <a:cubicBezTo>
                      <a:pt x="56" y="51"/>
                      <a:pt x="30" y="24"/>
                      <a:pt x="0" y="18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pPr defTabSz="1088639"/>
                <a:endParaRPr lang="en-US" sz="215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35" name="Freeform 74"/>
              <p:cNvSpPr>
                <a:spLocks/>
              </p:cNvSpPr>
              <p:nvPr/>
            </p:nvSpPr>
            <p:spPr bwMode="auto">
              <a:xfrm>
                <a:off x="1300977" y="1773901"/>
                <a:ext cx="209526" cy="190478"/>
              </a:xfrm>
              <a:custGeom>
                <a:avLst/>
                <a:gdLst>
                  <a:gd name="T0" fmla="*/ 0 w 56"/>
                  <a:gd name="T1" fmla="*/ 18 h 51"/>
                  <a:gd name="T2" fmla="*/ 39 w 56"/>
                  <a:gd name="T3" fmla="*/ 8 h 51"/>
                  <a:gd name="T4" fmla="*/ 56 w 56"/>
                  <a:gd name="T5" fmla="*/ 11 h 51"/>
                  <a:gd name="T6" fmla="*/ 56 w 56"/>
                  <a:gd name="T7" fmla="*/ 51 h 51"/>
                  <a:gd name="T8" fmla="*/ 0 w 56"/>
                  <a:gd name="T9" fmla="*/ 1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1">
                    <a:moveTo>
                      <a:pt x="0" y="18"/>
                    </a:moveTo>
                    <a:cubicBezTo>
                      <a:pt x="0" y="18"/>
                      <a:pt x="10" y="0"/>
                      <a:pt x="39" y="8"/>
                    </a:cubicBezTo>
                    <a:cubicBezTo>
                      <a:pt x="48" y="11"/>
                      <a:pt x="52" y="11"/>
                      <a:pt x="56" y="11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56" y="51"/>
                      <a:pt x="30" y="24"/>
                      <a:pt x="0" y="18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pPr defTabSz="1088639"/>
                <a:endParaRPr lang="en-US" sz="215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36" name="Freeform 75"/>
              <p:cNvSpPr>
                <a:spLocks/>
              </p:cNvSpPr>
              <p:nvPr/>
            </p:nvSpPr>
            <p:spPr bwMode="auto">
              <a:xfrm>
                <a:off x="1300977" y="1773901"/>
                <a:ext cx="209526" cy="190478"/>
              </a:xfrm>
              <a:custGeom>
                <a:avLst/>
                <a:gdLst>
                  <a:gd name="T0" fmla="*/ 0 w 56"/>
                  <a:gd name="T1" fmla="*/ 18 h 51"/>
                  <a:gd name="T2" fmla="*/ 39 w 56"/>
                  <a:gd name="T3" fmla="*/ 8 h 51"/>
                  <a:gd name="T4" fmla="*/ 56 w 56"/>
                  <a:gd name="T5" fmla="*/ 11 h 51"/>
                  <a:gd name="T6" fmla="*/ 56 w 56"/>
                  <a:gd name="T7" fmla="*/ 51 h 51"/>
                  <a:gd name="T8" fmla="*/ 0 w 56"/>
                  <a:gd name="T9" fmla="*/ 1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1">
                    <a:moveTo>
                      <a:pt x="0" y="18"/>
                    </a:moveTo>
                    <a:cubicBezTo>
                      <a:pt x="0" y="18"/>
                      <a:pt x="10" y="0"/>
                      <a:pt x="39" y="8"/>
                    </a:cubicBezTo>
                    <a:cubicBezTo>
                      <a:pt x="48" y="11"/>
                      <a:pt x="52" y="11"/>
                      <a:pt x="56" y="11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56" y="51"/>
                      <a:pt x="30" y="24"/>
                      <a:pt x="0" y="18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pPr defTabSz="1088639"/>
                <a:endParaRPr lang="en-US" sz="215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37" name="Freeform 76"/>
              <p:cNvSpPr>
                <a:spLocks/>
              </p:cNvSpPr>
              <p:nvPr/>
            </p:nvSpPr>
            <p:spPr bwMode="auto">
              <a:xfrm>
                <a:off x="1300977" y="1773901"/>
                <a:ext cx="415877" cy="190478"/>
              </a:xfrm>
              <a:custGeom>
                <a:avLst/>
                <a:gdLst>
                  <a:gd name="T0" fmla="*/ 72 w 111"/>
                  <a:gd name="T1" fmla="*/ 8 h 51"/>
                  <a:gd name="T2" fmla="*/ 56 w 111"/>
                  <a:gd name="T3" fmla="*/ 11 h 51"/>
                  <a:gd name="T4" fmla="*/ 39 w 111"/>
                  <a:gd name="T5" fmla="*/ 8 h 51"/>
                  <a:gd name="T6" fmla="*/ 0 w 111"/>
                  <a:gd name="T7" fmla="*/ 18 h 51"/>
                  <a:gd name="T8" fmla="*/ 56 w 111"/>
                  <a:gd name="T9" fmla="*/ 51 h 51"/>
                  <a:gd name="T10" fmla="*/ 111 w 111"/>
                  <a:gd name="T11" fmla="*/ 18 h 51"/>
                  <a:gd name="T12" fmla="*/ 72 w 111"/>
                  <a:gd name="T13" fmla="*/ 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1" h="51">
                    <a:moveTo>
                      <a:pt x="72" y="8"/>
                    </a:moveTo>
                    <a:cubicBezTo>
                      <a:pt x="63" y="11"/>
                      <a:pt x="59" y="11"/>
                      <a:pt x="56" y="11"/>
                    </a:cubicBezTo>
                    <a:cubicBezTo>
                      <a:pt x="52" y="11"/>
                      <a:pt x="48" y="11"/>
                      <a:pt x="39" y="8"/>
                    </a:cubicBezTo>
                    <a:cubicBezTo>
                      <a:pt x="10" y="0"/>
                      <a:pt x="0" y="18"/>
                      <a:pt x="0" y="18"/>
                    </a:cubicBezTo>
                    <a:cubicBezTo>
                      <a:pt x="30" y="24"/>
                      <a:pt x="56" y="51"/>
                      <a:pt x="56" y="51"/>
                    </a:cubicBezTo>
                    <a:cubicBezTo>
                      <a:pt x="56" y="51"/>
                      <a:pt x="82" y="24"/>
                      <a:pt x="111" y="18"/>
                    </a:cubicBezTo>
                    <a:cubicBezTo>
                      <a:pt x="111" y="18"/>
                      <a:pt x="101" y="0"/>
                      <a:pt x="72" y="8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pPr defTabSz="1088639"/>
                <a:endParaRPr lang="en-US" sz="215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38" name="Freeform 77"/>
              <p:cNvSpPr>
                <a:spLocks/>
              </p:cNvSpPr>
              <p:nvPr/>
            </p:nvSpPr>
            <p:spPr bwMode="auto">
              <a:xfrm>
                <a:off x="1226374" y="1853267"/>
                <a:ext cx="566671" cy="176193"/>
              </a:xfrm>
              <a:custGeom>
                <a:avLst/>
                <a:gdLst>
                  <a:gd name="T0" fmla="*/ 142 w 151"/>
                  <a:gd name="T1" fmla="*/ 1 h 47"/>
                  <a:gd name="T2" fmla="*/ 76 w 151"/>
                  <a:gd name="T3" fmla="*/ 40 h 47"/>
                  <a:gd name="T4" fmla="*/ 10 w 151"/>
                  <a:gd name="T5" fmla="*/ 1 h 47"/>
                  <a:gd name="T6" fmla="*/ 0 w 151"/>
                  <a:gd name="T7" fmla="*/ 7 h 47"/>
                  <a:gd name="T8" fmla="*/ 72 w 151"/>
                  <a:gd name="T9" fmla="*/ 47 h 47"/>
                  <a:gd name="T10" fmla="*/ 76 w 151"/>
                  <a:gd name="T11" fmla="*/ 47 h 47"/>
                  <a:gd name="T12" fmla="*/ 79 w 151"/>
                  <a:gd name="T13" fmla="*/ 47 h 47"/>
                  <a:gd name="T14" fmla="*/ 151 w 151"/>
                  <a:gd name="T15" fmla="*/ 7 h 47"/>
                  <a:gd name="T16" fmla="*/ 142 w 151"/>
                  <a:gd name="T17" fmla="*/ 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47">
                    <a:moveTo>
                      <a:pt x="142" y="1"/>
                    </a:moveTo>
                    <a:cubicBezTo>
                      <a:pt x="116" y="7"/>
                      <a:pt x="76" y="40"/>
                      <a:pt x="76" y="40"/>
                    </a:cubicBezTo>
                    <a:cubicBezTo>
                      <a:pt x="76" y="40"/>
                      <a:pt x="36" y="7"/>
                      <a:pt x="10" y="1"/>
                    </a:cubicBezTo>
                    <a:cubicBezTo>
                      <a:pt x="3" y="0"/>
                      <a:pt x="0" y="6"/>
                      <a:pt x="0" y="7"/>
                    </a:cubicBezTo>
                    <a:cubicBezTo>
                      <a:pt x="8" y="11"/>
                      <a:pt x="18" y="4"/>
                      <a:pt x="72" y="47"/>
                    </a:cubicBezTo>
                    <a:cubicBezTo>
                      <a:pt x="73" y="47"/>
                      <a:pt x="76" y="47"/>
                      <a:pt x="76" y="47"/>
                    </a:cubicBezTo>
                    <a:cubicBezTo>
                      <a:pt x="76" y="47"/>
                      <a:pt x="77" y="47"/>
                      <a:pt x="79" y="47"/>
                    </a:cubicBezTo>
                    <a:cubicBezTo>
                      <a:pt x="132" y="4"/>
                      <a:pt x="143" y="11"/>
                      <a:pt x="151" y="7"/>
                    </a:cubicBezTo>
                    <a:cubicBezTo>
                      <a:pt x="151" y="6"/>
                      <a:pt x="148" y="0"/>
                      <a:pt x="142" y="1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pPr defTabSz="1088639"/>
                <a:endParaRPr lang="en-US" sz="215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39" name="Freeform 78"/>
              <p:cNvSpPr>
                <a:spLocks/>
              </p:cNvSpPr>
              <p:nvPr/>
            </p:nvSpPr>
            <p:spPr bwMode="auto">
              <a:xfrm>
                <a:off x="1515265" y="1908822"/>
                <a:ext cx="306352" cy="473020"/>
              </a:xfrm>
              <a:custGeom>
                <a:avLst/>
                <a:gdLst>
                  <a:gd name="T0" fmla="*/ 0 w 82"/>
                  <a:gd name="T1" fmla="*/ 40 h 126"/>
                  <a:gd name="T2" fmla="*/ 8 w 82"/>
                  <a:gd name="T3" fmla="*/ 40 h 126"/>
                  <a:gd name="T4" fmla="*/ 68 w 82"/>
                  <a:gd name="T5" fmla="*/ 0 h 126"/>
                  <a:gd name="T6" fmla="*/ 82 w 82"/>
                  <a:gd name="T7" fmla="*/ 0 h 126"/>
                  <a:gd name="T8" fmla="*/ 75 w 82"/>
                  <a:gd name="T9" fmla="*/ 89 h 126"/>
                  <a:gd name="T10" fmla="*/ 8 w 82"/>
                  <a:gd name="T11" fmla="*/ 126 h 126"/>
                  <a:gd name="T12" fmla="*/ 0 w 82"/>
                  <a:gd name="T13" fmla="*/ 126 h 126"/>
                  <a:gd name="T14" fmla="*/ 0 w 82"/>
                  <a:gd name="T15" fmla="*/ 40 h 126"/>
                  <a:gd name="T16" fmla="*/ 0 w 82"/>
                  <a:gd name="T17" fmla="*/ 4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2" h="126">
                    <a:moveTo>
                      <a:pt x="0" y="40"/>
                    </a:moveTo>
                    <a:cubicBezTo>
                      <a:pt x="8" y="40"/>
                      <a:pt x="8" y="40"/>
                      <a:pt x="8" y="40"/>
                    </a:cubicBezTo>
                    <a:cubicBezTo>
                      <a:pt x="8" y="40"/>
                      <a:pt x="37" y="9"/>
                      <a:pt x="68" y="0"/>
                    </a:cubicBezTo>
                    <a:cubicBezTo>
                      <a:pt x="71" y="0"/>
                      <a:pt x="82" y="0"/>
                      <a:pt x="82" y="0"/>
                    </a:cubicBezTo>
                    <a:cubicBezTo>
                      <a:pt x="82" y="0"/>
                      <a:pt x="75" y="71"/>
                      <a:pt x="75" y="89"/>
                    </a:cubicBezTo>
                    <a:cubicBezTo>
                      <a:pt x="68" y="89"/>
                      <a:pt x="40" y="90"/>
                      <a:pt x="8" y="126"/>
                    </a:cubicBezTo>
                    <a:cubicBezTo>
                      <a:pt x="0" y="126"/>
                      <a:pt x="0" y="126"/>
                      <a:pt x="0" y="126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0"/>
                      <a:pt x="0" y="40"/>
                      <a:pt x="0" y="40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pPr defTabSz="1088639"/>
                <a:endParaRPr lang="en-US" sz="215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40" name="Freeform 79"/>
              <p:cNvSpPr>
                <a:spLocks/>
              </p:cNvSpPr>
              <p:nvPr/>
            </p:nvSpPr>
            <p:spPr bwMode="auto">
              <a:xfrm>
                <a:off x="1204151" y="1908822"/>
                <a:ext cx="617466" cy="473020"/>
              </a:xfrm>
              <a:custGeom>
                <a:avLst/>
                <a:gdLst>
                  <a:gd name="T0" fmla="*/ 151 w 165"/>
                  <a:gd name="T1" fmla="*/ 0 h 126"/>
                  <a:gd name="T2" fmla="*/ 91 w 165"/>
                  <a:gd name="T3" fmla="*/ 40 h 126"/>
                  <a:gd name="T4" fmla="*/ 84 w 165"/>
                  <a:gd name="T5" fmla="*/ 40 h 126"/>
                  <a:gd name="T6" fmla="*/ 81 w 165"/>
                  <a:gd name="T7" fmla="*/ 40 h 126"/>
                  <a:gd name="T8" fmla="*/ 75 w 165"/>
                  <a:gd name="T9" fmla="*/ 40 h 126"/>
                  <a:gd name="T10" fmla="*/ 16 w 165"/>
                  <a:gd name="T11" fmla="*/ 0 h 126"/>
                  <a:gd name="T12" fmla="*/ 0 w 165"/>
                  <a:gd name="T13" fmla="*/ 0 h 126"/>
                  <a:gd name="T14" fmla="*/ 9 w 165"/>
                  <a:gd name="T15" fmla="*/ 89 h 126"/>
                  <a:gd name="T16" fmla="*/ 75 w 165"/>
                  <a:gd name="T17" fmla="*/ 126 h 126"/>
                  <a:gd name="T18" fmla="*/ 83 w 165"/>
                  <a:gd name="T19" fmla="*/ 126 h 126"/>
                  <a:gd name="T20" fmla="*/ 91 w 165"/>
                  <a:gd name="T21" fmla="*/ 126 h 126"/>
                  <a:gd name="T22" fmla="*/ 158 w 165"/>
                  <a:gd name="T23" fmla="*/ 89 h 126"/>
                  <a:gd name="T24" fmla="*/ 165 w 165"/>
                  <a:gd name="T25" fmla="*/ 0 h 126"/>
                  <a:gd name="T26" fmla="*/ 151 w 165"/>
                  <a:gd name="T27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5" h="126">
                    <a:moveTo>
                      <a:pt x="151" y="0"/>
                    </a:moveTo>
                    <a:cubicBezTo>
                      <a:pt x="120" y="9"/>
                      <a:pt x="91" y="40"/>
                      <a:pt x="91" y="40"/>
                    </a:cubicBezTo>
                    <a:cubicBezTo>
                      <a:pt x="84" y="40"/>
                      <a:pt x="84" y="40"/>
                      <a:pt x="84" y="40"/>
                    </a:cubicBezTo>
                    <a:cubicBezTo>
                      <a:pt x="81" y="40"/>
                      <a:pt x="81" y="40"/>
                      <a:pt x="81" y="40"/>
                    </a:cubicBezTo>
                    <a:cubicBezTo>
                      <a:pt x="75" y="40"/>
                      <a:pt x="75" y="40"/>
                      <a:pt x="75" y="40"/>
                    </a:cubicBezTo>
                    <a:cubicBezTo>
                      <a:pt x="75" y="40"/>
                      <a:pt x="46" y="9"/>
                      <a:pt x="16" y="0"/>
                    </a:cubicBezTo>
                    <a:cubicBezTo>
                      <a:pt x="12" y="0"/>
                      <a:pt x="0" y="0"/>
                      <a:pt x="0" y="0"/>
                    </a:cubicBezTo>
                    <a:cubicBezTo>
                      <a:pt x="0" y="0"/>
                      <a:pt x="9" y="71"/>
                      <a:pt x="9" y="89"/>
                    </a:cubicBezTo>
                    <a:cubicBezTo>
                      <a:pt x="14" y="89"/>
                      <a:pt x="43" y="90"/>
                      <a:pt x="75" y="126"/>
                    </a:cubicBezTo>
                    <a:cubicBezTo>
                      <a:pt x="83" y="126"/>
                      <a:pt x="83" y="126"/>
                      <a:pt x="83" y="126"/>
                    </a:cubicBezTo>
                    <a:cubicBezTo>
                      <a:pt x="83" y="126"/>
                      <a:pt x="83" y="126"/>
                      <a:pt x="91" y="126"/>
                    </a:cubicBezTo>
                    <a:cubicBezTo>
                      <a:pt x="123" y="90"/>
                      <a:pt x="151" y="89"/>
                      <a:pt x="158" y="89"/>
                    </a:cubicBezTo>
                    <a:cubicBezTo>
                      <a:pt x="158" y="71"/>
                      <a:pt x="165" y="0"/>
                      <a:pt x="165" y="0"/>
                    </a:cubicBezTo>
                    <a:cubicBezTo>
                      <a:pt x="165" y="0"/>
                      <a:pt x="154" y="0"/>
                      <a:pt x="151" y="0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pPr defTabSz="1088639"/>
                <a:endParaRPr lang="en-US" sz="215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41" name="Freeform 80"/>
              <p:cNvSpPr>
                <a:spLocks/>
              </p:cNvSpPr>
              <p:nvPr/>
            </p:nvSpPr>
            <p:spPr bwMode="auto">
              <a:xfrm>
                <a:off x="1515265" y="2058030"/>
                <a:ext cx="30159" cy="323813"/>
              </a:xfrm>
              <a:custGeom>
                <a:avLst/>
                <a:gdLst>
                  <a:gd name="T0" fmla="*/ 0 w 19"/>
                  <a:gd name="T1" fmla="*/ 204 h 204"/>
                  <a:gd name="T2" fmla="*/ 0 w 19"/>
                  <a:gd name="T3" fmla="*/ 0 h 204"/>
                  <a:gd name="T4" fmla="*/ 19 w 19"/>
                  <a:gd name="T5" fmla="*/ 0 h 204"/>
                  <a:gd name="T6" fmla="*/ 0 w 19"/>
                  <a:gd name="T7" fmla="*/ 204 h 204"/>
                  <a:gd name="T8" fmla="*/ 0 w 19"/>
                  <a:gd name="T9" fmla="*/ 204 h 204"/>
                  <a:gd name="T10" fmla="*/ 0 w 19"/>
                  <a:gd name="T11" fmla="*/ 20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204">
                    <a:moveTo>
                      <a:pt x="0" y="204"/>
                    </a:moveTo>
                    <a:lnTo>
                      <a:pt x="0" y="0"/>
                    </a:lnTo>
                    <a:lnTo>
                      <a:pt x="19" y="0"/>
                    </a:lnTo>
                    <a:lnTo>
                      <a:pt x="0" y="204"/>
                    </a:lnTo>
                    <a:lnTo>
                      <a:pt x="0" y="204"/>
                    </a:lnTo>
                    <a:lnTo>
                      <a:pt x="0" y="204"/>
                    </a:ln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pPr defTabSz="1088639"/>
                <a:endParaRPr lang="en-US" sz="215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42" name="Freeform 81"/>
              <p:cNvSpPr>
                <a:spLocks/>
              </p:cNvSpPr>
              <p:nvPr/>
            </p:nvSpPr>
            <p:spPr bwMode="auto">
              <a:xfrm>
                <a:off x="1515265" y="2058030"/>
                <a:ext cx="30159" cy="323813"/>
              </a:xfrm>
              <a:custGeom>
                <a:avLst/>
                <a:gdLst>
                  <a:gd name="T0" fmla="*/ 0 w 19"/>
                  <a:gd name="T1" fmla="*/ 204 h 204"/>
                  <a:gd name="T2" fmla="*/ 0 w 19"/>
                  <a:gd name="T3" fmla="*/ 0 h 204"/>
                  <a:gd name="T4" fmla="*/ 19 w 19"/>
                  <a:gd name="T5" fmla="*/ 0 h 204"/>
                  <a:gd name="T6" fmla="*/ 0 w 19"/>
                  <a:gd name="T7" fmla="*/ 20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204">
                    <a:moveTo>
                      <a:pt x="0" y="204"/>
                    </a:moveTo>
                    <a:lnTo>
                      <a:pt x="0" y="0"/>
                    </a:lnTo>
                    <a:lnTo>
                      <a:pt x="19" y="0"/>
                    </a:lnTo>
                    <a:lnTo>
                      <a:pt x="0" y="204"/>
                    </a:ln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pPr defTabSz="1088639"/>
                <a:endParaRPr lang="en-US" sz="215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43" name="Freeform 82"/>
              <p:cNvSpPr>
                <a:spLocks/>
              </p:cNvSpPr>
              <p:nvPr/>
            </p:nvSpPr>
            <p:spPr bwMode="auto">
              <a:xfrm>
                <a:off x="1515265" y="2058030"/>
                <a:ext cx="30159" cy="323813"/>
              </a:xfrm>
              <a:custGeom>
                <a:avLst/>
                <a:gdLst>
                  <a:gd name="T0" fmla="*/ 0 w 19"/>
                  <a:gd name="T1" fmla="*/ 204 h 204"/>
                  <a:gd name="T2" fmla="*/ 0 w 19"/>
                  <a:gd name="T3" fmla="*/ 0 h 204"/>
                  <a:gd name="T4" fmla="*/ 19 w 19"/>
                  <a:gd name="T5" fmla="*/ 0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204">
                    <a:moveTo>
                      <a:pt x="0" y="204"/>
                    </a:moveTo>
                    <a:lnTo>
                      <a:pt x="0" y="0"/>
                    </a:lnTo>
                    <a:lnTo>
                      <a:pt x="1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pPr defTabSz="1088639"/>
                <a:endParaRPr lang="en-US" sz="215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2132731" y="1706055"/>
                <a:ext cx="6784256" cy="861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1088639"/>
                <a:r>
                  <a:rPr lang="en-US" sz="2200" b="1" dirty="0">
                    <a:ln>
                      <a:solidFill>
                        <a:srgbClr val="008000"/>
                      </a:solidFill>
                    </a:ln>
                    <a:solidFill>
                      <a:srgbClr val="008000"/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BÀI TẬP TRẮC NGHIỆM</a:t>
                </a:r>
              </a:p>
            </p:txBody>
          </p:sp>
        </p:grpSp>
        <p:sp>
          <p:nvSpPr>
            <p:cNvPr id="47" name="Rectangle 46"/>
            <p:cNvSpPr/>
            <p:nvPr/>
          </p:nvSpPr>
          <p:spPr>
            <a:xfrm>
              <a:off x="8598527" y="1951287"/>
              <a:ext cx="1828800" cy="67758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88639"/>
              <a:endParaRPr lang="en-US" sz="2150">
                <a:solidFill>
                  <a:prstClr val="white"/>
                </a:solidFill>
                <a:latin typeface="Calibri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62" name="Rectangle 61"/>
              <p:cNvSpPr/>
              <p:nvPr/>
            </p:nvSpPr>
            <p:spPr>
              <a:xfrm>
                <a:off x="2598705" y="3456677"/>
                <a:ext cx="1250283" cy="4308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1088639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2200" b="1" spc="-75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Ch</m:t>
                      </m:r>
                      <m:r>
                        <m:rPr>
                          <m:nor/>
                        </m:rPr>
                        <a:rPr lang="en-US" sz="2200" b="1" spc="-75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ọ</m:t>
                      </m:r>
                      <m:r>
                        <m:rPr>
                          <m:nor/>
                        </m:rPr>
                        <a:rPr lang="en-US" sz="2200" b="1" spc="-75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n</m:t>
                      </m:r>
                      <m:r>
                        <m:rPr>
                          <m:nor/>
                        </m:rPr>
                        <a:rPr lang="en-US" sz="2200" b="1" spc="-75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2200" b="1" spc="-75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B</m:t>
                      </m:r>
                      <m:r>
                        <m:rPr>
                          <m:nor/>
                        </m:rPr>
                        <a:rPr lang="en-US" sz="2200" b="1" spc="-75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.</m:t>
                      </m:r>
                    </m:oMath>
                  </m:oMathPara>
                </a14:m>
                <a:endParaRPr lang="en-US" sz="2200" b="1" spc="-75" dirty="0">
                  <a:solidFill>
                    <a:prstClr val="black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62" name="Rectangle 6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98705" y="3456677"/>
                <a:ext cx="1250283" cy="430887"/>
              </a:xfrm>
              <a:prstGeom prst="rect">
                <a:avLst/>
              </a:prstGeom>
              <a:blipFill>
                <a:blip r:embed="rId3"/>
                <a:stretch>
                  <a:fillRect l="-3415" b="-1831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4" name="Oval 153"/>
          <p:cNvSpPr/>
          <p:nvPr/>
        </p:nvSpPr>
        <p:spPr>
          <a:xfrm>
            <a:off x="6819900" y="2278823"/>
            <a:ext cx="527308" cy="485177"/>
          </a:xfrm>
          <a:prstGeom prst="ellipse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639"/>
            <a:endParaRPr lang="en-US" sz="2150">
              <a:solidFill>
                <a:prstClr val="white"/>
              </a:solidFill>
              <a:latin typeface="Calibri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1993842" y="2351474"/>
                <a:ext cx="2742844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1088639"/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000" b="1" spc="-75">
                        <a:solidFill>
                          <a:srgbClr val="000099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A</m:t>
                    </m:r>
                    <m:r>
                      <m:rPr>
                        <m:nor/>
                      </m:rPr>
                      <a:rPr lang="en-US" sz="2000" b="1" spc="-75">
                        <a:solidFill>
                          <a:srgbClr val="000099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. </m:t>
                    </m:r>
                    <m:r>
                      <a:rPr lang="vi-VN" sz="200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000" dirty="0">
                    <a:solidFill>
                      <a:prstClr val="black"/>
                    </a:solidFill>
                    <a:latin typeface="Calibri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00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x</m:t>
                    </m:r>
                    <m:r>
                      <a:rPr lang="en-US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−</m:t>
                    </m:r>
                    <m:r>
                      <a:rPr lang="en-US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𝑧</m:t>
                    </m:r>
                    <m:r>
                      <a:rPr lang="en-US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−</m:t>
                    </m:r>
                    <m:r>
                      <a:rPr lang="en-US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2=0</m:t>
                    </m:r>
                  </m:oMath>
                </a14:m>
                <a:r>
                  <a:rPr lang="en-US" sz="20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.	</a:t>
                </a:r>
                <a:endParaRPr lang="en-GB" sz="2150" dirty="0">
                  <a:solidFill>
                    <a:prstClr val="black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93842" y="2351474"/>
                <a:ext cx="2742844" cy="400110"/>
              </a:xfrm>
              <a:prstGeom prst="rect">
                <a:avLst/>
              </a:prstGeom>
              <a:blipFill>
                <a:blip r:embed="rId4"/>
                <a:stretch>
                  <a:fillRect l="-222" t="-9231" b="-276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4" name="Rectangle 53"/>
              <p:cNvSpPr/>
              <p:nvPr/>
            </p:nvSpPr>
            <p:spPr>
              <a:xfrm>
                <a:off x="6515100" y="2348040"/>
                <a:ext cx="3048000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1088639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2000" b="1" spc="-75">
                          <a:solidFill>
                            <a:srgbClr val="000099"/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B</m:t>
                      </m:r>
                      <m:r>
                        <m:rPr>
                          <m:nor/>
                        </m:rPr>
                        <a:rPr lang="en-US" sz="2000" b="1" spc="-75">
                          <a:solidFill>
                            <a:srgbClr val="000099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.</m:t>
                      </m:r>
                      <m:r>
                        <a:rPr lang="en-US" sz="2000" i="1" spc="-75">
                          <a:solidFill>
                            <a:srgbClr val="000099"/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        </m:t>
                      </m:r>
                      <m:r>
                        <a:rPr lang="en-US" sz="20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en-US" sz="20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</a:rPr>
                        <m:t>−</m:t>
                      </m:r>
                      <m:r>
                        <a:rPr lang="en-US" sz="20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𝑧</m:t>
                      </m:r>
                      <m:r>
                        <a:rPr lang="en-US" sz="20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+2=0</m:t>
                      </m:r>
                      <m:r>
                        <m:rPr>
                          <m:nor/>
                        </m:rPr>
                        <a:rPr lang="en-US" sz="2000" dirty="0">
                          <a:solidFill>
                            <a:prstClr val="black"/>
                          </a:solidFill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m:t>.</m:t>
                      </m:r>
                    </m:oMath>
                  </m:oMathPara>
                </a14:m>
                <a:endParaRPr lang="en-US" sz="2000" dirty="0">
                  <a:solidFill>
                    <a:prstClr val="black"/>
                  </a:solidFill>
                  <a:latin typeface="Calibri"/>
                </a:endParaRPr>
              </a:p>
            </p:txBody>
          </p:sp>
        </mc:Choice>
        <mc:Fallback xmlns="">
          <p:sp>
            <p:nvSpPr>
              <p:cNvPr id="54" name="Rectangle 5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15100" y="2348040"/>
                <a:ext cx="3048000" cy="40011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6" name="Rectangle 65"/>
              <p:cNvSpPr/>
              <p:nvPr/>
            </p:nvSpPr>
            <p:spPr>
              <a:xfrm>
                <a:off x="2019831" y="1409292"/>
                <a:ext cx="9519291" cy="76200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1088639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2200">
                          <a:solidFill>
                            <a:prstClr val="black"/>
                          </a:solidFill>
                          <a:latin typeface="Calibri"/>
                        </a:rPr>
                        <m:t>Trong</m:t>
                      </m:r>
                      <m:r>
                        <m:rPr>
                          <m:nor/>
                        </m:rPr>
                        <a:rPr lang="en-US" sz="2200">
                          <a:solidFill>
                            <a:prstClr val="black"/>
                          </a:solidFill>
                          <a:latin typeface="Calibri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2200">
                          <a:solidFill>
                            <a:prstClr val="black"/>
                          </a:solidFill>
                          <a:latin typeface="Calibri"/>
                        </a:rPr>
                        <m:t>kh</m:t>
                      </m:r>
                      <m:r>
                        <m:rPr>
                          <m:nor/>
                        </m:rPr>
                        <a:rPr lang="en-US" sz="2200">
                          <a:solidFill>
                            <a:prstClr val="black"/>
                          </a:solidFill>
                          <a:latin typeface="Calibri"/>
                        </a:rPr>
                        <m:t>ô</m:t>
                      </m:r>
                      <m:r>
                        <m:rPr>
                          <m:nor/>
                        </m:rPr>
                        <a:rPr lang="en-US" sz="2200">
                          <a:solidFill>
                            <a:prstClr val="black"/>
                          </a:solidFill>
                          <a:latin typeface="Calibri"/>
                        </a:rPr>
                        <m:t>ng</m:t>
                      </m:r>
                      <m:r>
                        <m:rPr>
                          <m:nor/>
                        </m:rPr>
                        <a:rPr lang="en-US" sz="2200">
                          <a:solidFill>
                            <a:prstClr val="black"/>
                          </a:solidFill>
                          <a:latin typeface="Calibri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2200">
                          <a:solidFill>
                            <a:prstClr val="black"/>
                          </a:solidFill>
                          <a:latin typeface="Calibri"/>
                        </a:rPr>
                        <m:t>gian</m:t>
                      </m:r>
                      <m:r>
                        <m:rPr>
                          <m:nor/>
                        </m:rPr>
                        <a:rPr lang="en-US" sz="2200">
                          <a:solidFill>
                            <a:prstClr val="black"/>
                          </a:solidFill>
                          <a:latin typeface="Calibri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220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Oxyz</m:t>
                      </m:r>
                      <m:r>
                        <m:rPr>
                          <m:nor/>
                        </m:rPr>
                        <a:rPr lang="en-US" sz="2200">
                          <a:solidFill>
                            <a:prstClr val="black"/>
                          </a:solidFill>
                          <a:latin typeface="Calibri"/>
                        </a:rPr>
                        <m:t>  </m:t>
                      </m:r>
                      <m:r>
                        <m:rPr>
                          <m:nor/>
                        </m:rPr>
                        <a:rPr lang="en-US" sz="2200">
                          <a:solidFill>
                            <a:prstClr val="black"/>
                          </a:solidFill>
                          <a:latin typeface="Calibri"/>
                        </a:rPr>
                        <m:t>cho</m:t>
                      </m:r>
                      <m:r>
                        <m:rPr>
                          <m:nor/>
                        </m:rPr>
                        <a:rPr lang="en-US" sz="2200">
                          <a:solidFill>
                            <a:prstClr val="black"/>
                          </a:solidFill>
                          <a:latin typeface="Calibri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2200">
                          <a:solidFill>
                            <a:prstClr val="black"/>
                          </a:solidFill>
                          <a:latin typeface="Calibri"/>
                        </a:rPr>
                        <m:t>hai</m:t>
                      </m:r>
                      <m:r>
                        <m:rPr>
                          <m:nor/>
                        </m:rPr>
                        <a:rPr lang="en-US" sz="2200">
                          <a:solidFill>
                            <a:prstClr val="black"/>
                          </a:solidFill>
                          <a:latin typeface="Calibri"/>
                        </a:rPr>
                        <m:t> đ</m:t>
                      </m:r>
                      <m:r>
                        <m:rPr>
                          <m:nor/>
                        </m:rPr>
                        <a:rPr lang="en-US" sz="2200">
                          <a:solidFill>
                            <a:prstClr val="black"/>
                          </a:solidFill>
                          <a:latin typeface="Calibri"/>
                        </a:rPr>
                        <m:t>i</m:t>
                      </m:r>
                      <m:r>
                        <m:rPr>
                          <m:nor/>
                        </m:rPr>
                        <a:rPr lang="en-US" sz="2200">
                          <a:solidFill>
                            <a:prstClr val="black"/>
                          </a:solidFill>
                          <a:latin typeface="Calibri"/>
                        </a:rPr>
                        <m:t>ể</m:t>
                      </m:r>
                      <m:r>
                        <m:rPr>
                          <m:nor/>
                        </m:rPr>
                        <a:rPr lang="en-US" sz="2200">
                          <a:solidFill>
                            <a:prstClr val="black"/>
                          </a:solidFill>
                          <a:latin typeface="Calibri"/>
                        </a:rPr>
                        <m:t>m</m:t>
                      </m:r>
                      <m:r>
                        <m:rPr>
                          <m:nor/>
                        </m:rPr>
                        <a:rPr lang="en-US" sz="2200">
                          <a:solidFill>
                            <a:prstClr val="black"/>
                          </a:solidFill>
                          <a:latin typeface="Calibri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220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A</m:t>
                      </m:r>
                      <m:d>
                        <m:dPr>
                          <m:ctrlPr>
                            <a:rPr lang="en-US" sz="22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20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1; </m:t>
                          </m:r>
                          <m:r>
                            <m:rPr>
                              <m:nor/>
                            </m:rPr>
                            <a:rPr lang="en-US" sz="2200">
                              <a:solidFill>
                                <a:prstClr val="black"/>
                              </a:solidFill>
                              <a:latin typeface="Calibri"/>
                            </a:rPr>
                            <m:t>2;</m:t>
                          </m:r>
                          <m:r>
                            <a:rPr lang="en-US" sz="220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 3</m:t>
                          </m:r>
                        </m:e>
                      </m:d>
                      <m:r>
                        <m:rPr>
                          <m:nor/>
                        </m:rPr>
                        <a:rPr lang="en-US" sz="2200">
                          <a:solidFill>
                            <a:prstClr val="black"/>
                          </a:solidFill>
                          <a:latin typeface="Calibri"/>
                        </a:rPr>
                        <m:t>, </m:t>
                      </m:r>
                      <m:r>
                        <m:rPr>
                          <m:sty m:val="p"/>
                        </m:rPr>
                        <a:rPr lang="en-US" sz="220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B</m:t>
                      </m:r>
                      <m:d>
                        <m:dPr>
                          <m:ctrlPr>
                            <a:rPr lang="en-US" sz="22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20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3; 2; 1</m:t>
                          </m:r>
                        </m:e>
                      </m:d>
                      <m:r>
                        <m:rPr>
                          <m:nor/>
                        </m:rPr>
                        <a:rPr lang="en-US" sz="2200">
                          <a:solidFill>
                            <a:prstClr val="black"/>
                          </a:solidFill>
                          <a:latin typeface="Calibri"/>
                        </a:rPr>
                        <m:t>. </m:t>
                      </m:r>
                      <m:r>
                        <m:rPr>
                          <m:nor/>
                        </m:rPr>
                        <a:rPr lang="en-US" sz="2200">
                          <a:solidFill>
                            <a:prstClr val="black"/>
                          </a:solidFill>
                          <a:latin typeface="Calibri"/>
                        </a:rPr>
                        <m:t>T</m:t>
                      </m:r>
                      <m:r>
                        <m:rPr>
                          <m:nor/>
                        </m:rPr>
                        <a:rPr lang="en-US" sz="2200">
                          <a:solidFill>
                            <a:prstClr val="black"/>
                          </a:solidFill>
                          <a:latin typeface="Calibri"/>
                        </a:rPr>
                        <m:t>ì</m:t>
                      </m:r>
                      <m:r>
                        <m:rPr>
                          <m:nor/>
                        </m:rPr>
                        <a:rPr lang="en-US" sz="2200">
                          <a:solidFill>
                            <a:prstClr val="black"/>
                          </a:solidFill>
                          <a:latin typeface="Calibri"/>
                        </a:rPr>
                        <m:t>m</m:t>
                      </m:r>
                      <m:r>
                        <m:rPr>
                          <m:nor/>
                        </m:rPr>
                        <a:rPr lang="en-US" sz="2200">
                          <a:solidFill>
                            <a:prstClr val="black"/>
                          </a:solidFill>
                          <a:latin typeface="Calibri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2200">
                          <a:solidFill>
                            <a:prstClr val="black"/>
                          </a:solidFill>
                          <a:latin typeface="Calibri"/>
                        </a:rPr>
                        <m:t>ph</m:t>
                      </m:r>
                      <m:r>
                        <m:rPr>
                          <m:nor/>
                        </m:rPr>
                        <a:rPr lang="en-US" sz="2200">
                          <a:solidFill>
                            <a:prstClr val="black"/>
                          </a:solidFill>
                          <a:latin typeface="Calibri"/>
                        </a:rPr>
                        <m:t>ươ</m:t>
                      </m:r>
                      <m:r>
                        <m:rPr>
                          <m:nor/>
                        </m:rPr>
                        <a:rPr lang="en-US" sz="2200">
                          <a:solidFill>
                            <a:prstClr val="black"/>
                          </a:solidFill>
                          <a:latin typeface="Calibri"/>
                        </a:rPr>
                        <m:t>ng</m:t>
                      </m:r>
                      <m:r>
                        <m:rPr>
                          <m:nor/>
                        </m:rPr>
                        <a:rPr lang="en-US" sz="2200">
                          <a:solidFill>
                            <a:prstClr val="black"/>
                          </a:solidFill>
                          <a:latin typeface="Calibri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2200">
                          <a:solidFill>
                            <a:prstClr val="black"/>
                          </a:solidFill>
                          <a:latin typeface="Calibri"/>
                        </a:rPr>
                        <m:t>tr</m:t>
                      </m:r>
                      <m:r>
                        <m:rPr>
                          <m:nor/>
                        </m:rPr>
                        <a:rPr lang="en-US" sz="2200">
                          <a:solidFill>
                            <a:prstClr val="black"/>
                          </a:solidFill>
                          <a:latin typeface="Calibri"/>
                        </a:rPr>
                        <m:t>ì</m:t>
                      </m:r>
                      <m:r>
                        <m:rPr>
                          <m:nor/>
                        </m:rPr>
                        <a:rPr lang="en-US" sz="2200">
                          <a:solidFill>
                            <a:prstClr val="black"/>
                          </a:solidFill>
                          <a:latin typeface="Calibri"/>
                        </a:rPr>
                        <m:t>nh</m:t>
                      </m:r>
                      <m:r>
                        <m:rPr>
                          <m:nor/>
                        </m:rPr>
                        <a:rPr lang="en-US" sz="2200">
                          <a:solidFill>
                            <a:prstClr val="black"/>
                          </a:solidFill>
                          <a:latin typeface="Calibri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2200">
                          <a:solidFill>
                            <a:prstClr val="black"/>
                          </a:solidFill>
                          <a:latin typeface="Calibri"/>
                        </a:rPr>
                        <m:t>m</m:t>
                      </m:r>
                      <m:r>
                        <m:rPr>
                          <m:nor/>
                        </m:rPr>
                        <a:rPr lang="en-US" sz="2200">
                          <a:solidFill>
                            <a:prstClr val="black"/>
                          </a:solidFill>
                          <a:latin typeface="Calibri"/>
                        </a:rPr>
                        <m:t>ặ</m:t>
                      </m:r>
                      <m:r>
                        <m:rPr>
                          <m:nor/>
                        </m:rPr>
                        <a:rPr lang="en-US" sz="2200">
                          <a:solidFill>
                            <a:prstClr val="black"/>
                          </a:solidFill>
                          <a:latin typeface="Calibri"/>
                        </a:rPr>
                        <m:t>t</m:t>
                      </m:r>
                      <m:r>
                        <m:rPr>
                          <m:nor/>
                        </m:rPr>
                        <a:rPr lang="en-US" sz="2200">
                          <a:solidFill>
                            <a:prstClr val="black"/>
                          </a:solidFill>
                          <a:latin typeface="Calibri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2200">
                          <a:solidFill>
                            <a:prstClr val="black"/>
                          </a:solidFill>
                          <a:latin typeface="Calibri"/>
                        </a:rPr>
                        <m:t>ph</m:t>
                      </m:r>
                      <m:r>
                        <m:rPr>
                          <m:nor/>
                        </m:rPr>
                        <a:rPr lang="en-US" sz="2200">
                          <a:solidFill>
                            <a:prstClr val="black"/>
                          </a:solidFill>
                          <a:latin typeface="Calibri"/>
                        </a:rPr>
                        <m:t>ẳ</m:t>
                      </m:r>
                      <m:r>
                        <m:rPr>
                          <m:nor/>
                        </m:rPr>
                        <a:rPr lang="en-US" sz="2200">
                          <a:solidFill>
                            <a:prstClr val="black"/>
                          </a:solidFill>
                          <a:latin typeface="Calibri"/>
                        </a:rPr>
                        <m:t>ng</m:t>
                      </m:r>
                      <m:r>
                        <m:rPr>
                          <m:nor/>
                        </m:rPr>
                        <a:rPr lang="en-US" sz="2200">
                          <a:solidFill>
                            <a:prstClr val="black"/>
                          </a:solidFill>
                          <a:latin typeface="Calibri"/>
                        </a:rPr>
                        <m:t> </m:t>
                      </m:r>
                      <m:d>
                        <m:dPr>
                          <m:ctrlPr>
                            <a:rPr lang="en-US" sz="22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en-US" sz="220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α</m:t>
                          </m:r>
                        </m:e>
                      </m:d>
                      <m:r>
                        <m:rPr>
                          <m:nor/>
                        </m:rPr>
                        <a:rPr lang="en-US" sz="2200">
                          <a:solidFill>
                            <a:prstClr val="black"/>
                          </a:solidFill>
                          <a:latin typeface="Calibri"/>
                        </a:rPr>
                        <m:t>  đ</m:t>
                      </m:r>
                      <m:r>
                        <m:rPr>
                          <m:nor/>
                        </m:rPr>
                        <a:rPr lang="en-US" sz="2200">
                          <a:solidFill>
                            <a:prstClr val="black"/>
                          </a:solidFill>
                          <a:latin typeface="Calibri"/>
                        </a:rPr>
                        <m:t>i</m:t>
                      </m:r>
                      <m:r>
                        <m:rPr>
                          <m:nor/>
                        </m:rPr>
                        <a:rPr lang="en-US" sz="2200">
                          <a:solidFill>
                            <a:prstClr val="black"/>
                          </a:solidFill>
                          <a:latin typeface="Calibri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2200">
                          <a:solidFill>
                            <a:prstClr val="black"/>
                          </a:solidFill>
                          <a:latin typeface="Calibri"/>
                        </a:rPr>
                        <m:t>qua</m:t>
                      </m:r>
                      <m:r>
                        <m:rPr>
                          <m:nor/>
                        </m:rPr>
                        <a:rPr lang="en-US" sz="2200">
                          <a:solidFill>
                            <a:prstClr val="black"/>
                          </a:solidFill>
                          <a:latin typeface="Calibri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2200">
                          <a:solidFill>
                            <a:prstClr val="black"/>
                          </a:solidFill>
                          <a:latin typeface="Calibri"/>
                        </a:rPr>
                        <m:t>A</m:t>
                      </m:r>
                      <m:r>
                        <m:rPr>
                          <m:nor/>
                        </m:rPr>
                        <a:rPr lang="en-US" sz="2200">
                          <a:solidFill>
                            <a:prstClr val="black"/>
                          </a:solidFill>
                          <a:latin typeface="Calibri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2200">
                          <a:solidFill>
                            <a:prstClr val="black"/>
                          </a:solidFill>
                          <a:latin typeface="Calibri"/>
                        </a:rPr>
                        <m:t>v</m:t>
                      </m:r>
                      <m:r>
                        <m:rPr>
                          <m:nor/>
                        </m:rPr>
                        <a:rPr lang="en-US" sz="2200">
                          <a:solidFill>
                            <a:prstClr val="black"/>
                          </a:solidFill>
                          <a:latin typeface="Calibri"/>
                        </a:rPr>
                        <m:t>à </m:t>
                      </m:r>
                      <m:r>
                        <m:rPr>
                          <m:nor/>
                        </m:rPr>
                        <a:rPr lang="en-US" sz="2200">
                          <a:solidFill>
                            <a:prstClr val="black"/>
                          </a:solidFill>
                          <a:latin typeface="Calibri"/>
                        </a:rPr>
                        <m:t>c</m:t>
                      </m:r>
                      <m:r>
                        <m:rPr>
                          <m:nor/>
                        </m:rPr>
                        <a:rPr lang="en-US" sz="2200">
                          <a:solidFill>
                            <a:prstClr val="black"/>
                          </a:solidFill>
                          <a:latin typeface="Calibri"/>
                        </a:rPr>
                        <m:t>á</m:t>
                      </m:r>
                      <m:r>
                        <m:rPr>
                          <m:nor/>
                        </m:rPr>
                        <a:rPr lang="en-US" sz="2200">
                          <a:solidFill>
                            <a:prstClr val="black"/>
                          </a:solidFill>
                          <a:latin typeface="Calibri"/>
                        </a:rPr>
                        <m:t>ch</m:t>
                      </m:r>
                      <m:r>
                        <m:rPr>
                          <m:nor/>
                        </m:rPr>
                        <a:rPr lang="en-US" sz="2200">
                          <a:solidFill>
                            <a:prstClr val="black"/>
                          </a:solidFill>
                          <a:latin typeface="Calibri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2200">
                          <a:solidFill>
                            <a:prstClr val="black"/>
                          </a:solidFill>
                          <a:latin typeface="Calibri"/>
                        </a:rPr>
                        <m:t>B</m:t>
                      </m:r>
                      <m:r>
                        <m:rPr>
                          <m:nor/>
                        </m:rPr>
                        <a:rPr lang="en-US" sz="2200">
                          <a:solidFill>
                            <a:prstClr val="black"/>
                          </a:solidFill>
                          <a:latin typeface="Calibri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2200">
                          <a:solidFill>
                            <a:prstClr val="black"/>
                          </a:solidFill>
                          <a:latin typeface="Calibri"/>
                        </a:rPr>
                        <m:t>m</m:t>
                      </m:r>
                      <m:r>
                        <m:rPr>
                          <m:nor/>
                        </m:rPr>
                        <a:rPr lang="en-US" sz="2200">
                          <a:solidFill>
                            <a:prstClr val="black"/>
                          </a:solidFill>
                          <a:latin typeface="Calibri"/>
                        </a:rPr>
                        <m:t>ộ</m:t>
                      </m:r>
                      <m:r>
                        <m:rPr>
                          <m:nor/>
                        </m:rPr>
                        <a:rPr lang="en-US" sz="2200">
                          <a:solidFill>
                            <a:prstClr val="black"/>
                          </a:solidFill>
                          <a:latin typeface="Calibri"/>
                        </a:rPr>
                        <m:t>t</m:t>
                      </m:r>
                      <m:r>
                        <m:rPr>
                          <m:nor/>
                        </m:rPr>
                        <a:rPr lang="en-US" sz="2200">
                          <a:solidFill>
                            <a:prstClr val="black"/>
                          </a:solidFill>
                          <a:latin typeface="Calibri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2200">
                          <a:solidFill>
                            <a:prstClr val="black"/>
                          </a:solidFill>
                          <a:latin typeface="Calibri"/>
                        </a:rPr>
                        <m:t>kho</m:t>
                      </m:r>
                      <m:r>
                        <m:rPr>
                          <m:nor/>
                        </m:rPr>
                        <a:rPr lang="en-US" sz="2200">
                          <a:solidFill>
                            <a:prstClr val="black"/>
                          </a:solidFill>
                          <a:latin typeface="Calibri"/>
                        </a:rPr>
                        <m:t>ả</m:t>
                      </m:r>
                      <m:r>
                        <m:rPr>
                          <m:nor/>
                        </m:rPr>
                        <a:rPr lang="en-US" sz="2200">
                          <a:solidFill>
                            <a:prstClr val="black"/>
                          </a:solidFill>
                          <a:latin typeface="Calibri"/>
                        </a:rPr>
                        <m:t>ng</m:t>
                      </m:r>
                      <m:r>
                        <m:rPr>
                          <m:nor/>
                        </m:rPr>
                        <a:rPr lang="en-US" sz="2200">
                          <a:solidFill>
                            <a:prstClr val="black"/>
                          </a:solidFill>
                          <a:latin typeface="Calibri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2200">
                          <a:solidFill>
                            <a:prstClr val="black"/>
                          </a:solidFill>
                          <a:latin typeface="Calibri"/>
                        </a:rPr>
                        <m:t>l</m:t>
                      </m:r>
                      <m:r>
                        <m:rPr>
                          <m:nor/>
                        </m:rPr>
                        <a:rPr lang="en-US" sz="2200">
                          <a:solidFill>
                            <a:prstClr val="black"/>
                          </a:solidFill>
                          <a:latin typeface="Calibri"/>
                        </a:rPr>
                        <m:t>ớ</m:t>
                      </m:r>
                      <m:r>
                        <m:rPr>
                          <m:nor/>
                        </m:rPr>
                        <a:rPr lang="en-US" sz="2200">
                          <a:solidFill>
                            <a:prstClr val="black"/>
                          </a:solidFill>
                          <a:latin typeface="Calibri"/>
                        </a:rPr>
                        <m:t>n</m:t>
                      </m:r>
                      <m:r>
                        <m:rPr>
                          <m:nor/>
                        </m:rPr>
                        <a:rPr lang="en-US" sz="2200">
                          <a:solidFill>
                            <a:prstClr val="black"/>
                          </a:solidFill>
                          <a:latin typeface="Calibri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2200">
                          <a:solidFill>
                            <a:prstClr val="black"/>
                          </a:solidFill>
                          <a:latin typeface="Calibri"/>
                        </a:rPr>
                        <m:t>nh</m:t>
                      </m:r>
                      <m:r>
                        <m:rPr>
                          <m:nor/>
                        </m:rPr>
                        <a:rPr lang="en-US" sz="2200">
                          <a:solidFill>
                            <a:prstClr val="black"/>
                          </a:solidFill>
                          <a:latin typeface="Calibri"/>
                        </a:rPr>
                        <m:t>ấ</m:t>
                      </m:r>
                      <m:r>
                        <m:rPr>
                          <m:nor/>
                        </m:rPr>
                        <a:rPr lang="en-US" sz="2200">
                          <a:solidFill>
                            <a:prstClr val="black"/>
                          </a:solidFill>
                          <a:latin typeface="Calibri"/>
                        </a:rPr>
                        <m:t>t</m:t>
                      </m:r>
                      <m:r>
                        <m:rPr>
                          <m:nor/>
                        </m:rPr>
                        <a:rPr lang="en-US" sz="2200">
                          <a:solidFill>
                            <a:prstClr val="black"/>
                          </a:solidFill>
                          <a:latin typeface="Calibri"/>
                        </a:rPr>
                        <m:t>. </m:t>
                      </m:r>
                    </m:oMath>
                  </m:oMathPara>
                </a14:m>
                <a:endParaRPr lang="en-US" sz="2200" dirty="0">
                  <a:solidFill>
                    <a:prstClr val="black"/>
                  </a:solidFill>
                  <a:latin typeface="Calibri"/>
                </a:endParaRPr>
              </a:p>
            </p:txBody>
          </p:sp>
        </mc:Choice>
        <mc:Fallback xmlns="">
          <p:sp>
            <p:nvSpPr>
              <p:cNvPr id="66" name="Rectangle 6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9831" y="1409292"/>
                <a:ext cx="9519291" cy="762003"/>
              </a:xfrm>
              <a:prstGeom prst="rect">
                <a:avLst/>
              </a:prstGeom>
              <a:blipFill>
                <a:blip r:embed="rId6"/>
                <a:stretch>
                  <a:fillRect b="-104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2019830" y="2837680"/>
                <a:ext cx="2950680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1088639"/>
                <a:r>
                  <a:rPr lang="en-US" sz="2000" b="1" dirty="0">
                    <a:solidFill>
                      <a:srgbClr val="0000CC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C. </a:t>
                </a:r>
                <a14:m>
                  <m:oMath xmlns:m="http://schemas.openxmlformats.org/officeDocument/2006/math">
                    <m:r>
                      <a:rPr lang="en-US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+2</m:t>
                    </m:r>
                    <m:r>
                      <a:rPr lang="en-US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en-US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+3</m:t>
                    </m:r>
                    <m:r>
                      <a:rPr lang="en-US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𝑧</m:t>
                    </m:r>
                    <m:r>
                      <a:rPr lang="en-US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−10=0</m:t>
                    </m:r>
                  </m:oMath>
                </a14:m>
                <a:r>
                  <a:rPr lang="en-US" sz="20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.</a:t>
                </a:r>
                <a:endParaRPr lang="en-US" sz="2150" dirty="0">
                  <a:solidFill>
                    <a:prstClr val="black"/>
                  </a:solidFill>
                  <a:latin typeface="Calibri"/>
                </a:endParaRPr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9830" y="2837680"/>
                <a:ext cx="2950680" cy="400110"/>
              </a:xfrm>
              <a:prstGeom prst="rect">
                <a:avLst/>
              </a:prstGeom>
              <a:blipFill>
                <a:blip r:embed="rId7"/>
                <a:stretch>
                  <a:fillRect l="-2066" t="-9091" r="-1446" b="-242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6559396" y="2857500"/>
                <a:ext cx="3268715" cy="41787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314960" algn="just" defTabSz="1088639">
                  <a:lnSpc>
                    <a:spcPct val="115000"/>
                  </a:lnSpc>
                  <a:spcAft>
                    <a:spcPts val="400"/>
                  </a:spcAft>
                  <a:tabLst>
                    <a:tab pos="1799908" algn="l"/>
                    <a:tab pos="2519998" algn="l"/>
                  </a:tabLst>
                </a:pPr>
                <a:r>
                  <a:rPr lang="en-US" sz="2000" b="1" dirty="0">
                    <a:solidFill>
                      <a:srgbClr val="0000CC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D. </a:t>
                </a:r>
                <a14:m>
                  <m:oMath xmlns:m="http://schemas.openxmlformats.org/officeDocument/2006/math">
                    <m:r>
                      <a:rPr lang="en-US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3</m:t>
                    </m:r>
                    <m:r>
                      <a:rPr lang="en-US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+2</m:t>
                    </m:r>
                    <m:r>
                      <a:rPr lang="en-US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en-US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𝑧</m:t>
                    </m:r>
                    <m:r>
                      <a:rPr lang="en-US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−10=0</m:t>
                    </m:r>
                  </m:oMath>
                </a14:m>
                <a:r>
                  <a:rPr lang="en-US" sz="20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59396" y="2857500"/>
                <a:ext cx="3268715" cy="417871"/>
              </a:xfrm>
              <a:prstGeom prst="rect">
                <a:avLst/>
              </a:prstGeom>
              <a:blipFill>
                <a:blip r:embed="rId8"/>
                <a:stretch>
                  <a:fillRect t="-4412" r="-1306" b="-264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9" name="Rectangle 68">
                <a:extLst>
                  <a:ext uri="{FF2B5EF4-FFF2-40B4-BE49-F238E27FC236}">
                    <a16:creationId xmlns:a16="http://schemas.microsoft.com/office/drawing/2014/main" id="{8F7297B0-F870-4A8E-AAC7-5DDC2B86CA32}"/>
                  </a:ext>
                </a:extLst>
              </p:cNvPr>
              <p:cNvSpPr/>
              <p:nvPr/>
            </p:nvSpPr>
            <p:spPr>
              <a:xfrm>
                <a:off x="910691" y="4019189"/>
                <a:ext cx="7995567" cy="80528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1088639"/>
                <a:r>
                  <a:rPr lang="en-US" sz="2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Gọi</a:t>
                </a:r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:r>
                  <a:rPr lang="en-US" sz="2200" i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H</a:t>
                </a:r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là</a:t>
                </a:r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hình</a:t>
                </a:r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chiếu</a:t>
                </a:r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vuông</a:t>
                </a:r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góc</a:t>
                </a:r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của</a:t>
                </a:r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:r>
                  <a:rPr lang="en-US" sz="2200" i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B</a:t>
                </a:r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trên</a:t>
                </a:r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mặt</a:t>
                </a:r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phẳng</a:t>
                </a:r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1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𝛼</m:t>
                        </m:r>
                      </m:e>
                    </m:d>
                  </m:oMath>
                </a14:m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. </a:t>
                </a:r>
                <a:r>
                  <a:rPr lang="en-US" sz="2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Khi</a:t>
                </a:r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đó</a:t>
                </a:r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2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𝑑</m:t>
                    </m:r>
                    <m:d>
                      <m:dPr>
                        <m:ctrlPr>
                          <a:rPr lang="en-US" sz="21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𝐵</m:t>
                        </m:r>
                        <m:r>
                          <a:rPr lang="en-US" sz="2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,</m:t>
                        </m:r>
                        <m:d>
                          <m:dPr>
                            <m:ctrlPr>
                              <a:rPr lang="en-US" sz="21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2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𝛼</m:t>
                            </m:r>
                          </m:e>
                        </m:d>
                      </m:e>
                    </m:d>
                    <m:r>
                      <a:rPr lang="en-US" sz="22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2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𝐵𝐻</m:t>
                    </m:r>
                    <m:r>
                      <a:rPr lang="en-US" sz="22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≤</m:t>
                    </m:r>
                    <m:r>
                      <a:rPr lang="en-US" sz="22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𝐵𝐴</m:t>
                    </m:r>
                  </m:oMath>
                </a14:m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.</a:t>
                </a:r>
                <a:endParaRPr lang="en-US" sz="2150" dirty="0">
                  <a:solidFill>
                    <a:prstClr val="black"/>
                  </a:solidFill>
                  <a:latin typeface="Calibri"/>
                </a:endParaRPr>
              </a:p>
            </p:txBody>
          </p:sp>
        </mc:Choice>
        <mc:Fallback xmlns="">
          <p:sp>
            <p:nvSpPr>
              <p:cNvPr id="69" name="Rectangle 68">
                <a:extLst>
                  <a:ext uri="{FF2B5EF4-FFF2-40B4-BE49-F238E27FC236}">
                    <a16:creationId xmlns:a16="http://schemas.microsoft.com/office/drawing/2014/main" id="{8F7297B0-F870-4A8E-AAC7-5DDC2B86CA3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0691" y="4019189"/>
                <a:ext cx="7995567" cy="805285"/>
              </a:xfrm>
              <a:prstGeom prst="rect">
                <a:avLst/>
              </a:prstGeom>
              <a:blipFill>
                <a:blip r:embed="rId9"/>
                <a:stretch>
                  <a:fillRect l="-991" t="-4545" b="-1287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0" name="Rectangle 69">
                <a:extLst>
                  <a:ext uri="{FF2B5EF4-FFF2-40B4-BE49-F238E27FC236}">
                    <a16:creationId xmlns:a16="http://schemas.microsoft.com/office/drawing/2014/main" id="{34223A01-5031-4CEB-B2A5-2BADEF63698C}"/>
                  </a:ext>
                </a:extLst>
              </p:cNvPr>
              <p:cNvSpPr/>
              <p:nvPr/>
            </p:nvSpPr>
            <p:spPr>
              <a:xfrm>
                <a:off x="593312" y="4741191"/>
                <a:ext cx="10193850" cy="187237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314960" algn="just" defTabSz="1088639">
                  <a:lnSpc>
                    <a:spcPct val="115000"/>
                  </a:lnSpc>
                  <a:spcAft>
                    <a:spcPts val="400"/>
                  </a:spcAft>
                </a:pPr>
                <a:r>
                  <a:rPr lang="en-US" sz="2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Vậy</a:t>
                </a:r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r>
                      <a:rPr lang="en-US" sz="22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𝑑</m:t>
                    </m:r>
                    <m:d>
                      <m:dPr>
                        <m:ctrlPr>
                          <a:rPr lang="en-US" sz="2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𝐵</m:t>
                        </m:r>
                        <m:r>
                          <a:rPr lang="en-US" sz="2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,</m:t>
                        </m:r>
                        <m:d>
                          <m:dPr>
                            <m:ctrlPr>
                              <a:rPr lang="en-US" sz="22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sz="22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𝛼</m:t>
                            </m:r>
                          </m:e>
                        </m:d>
                      </m:e>
                    </m:d>
                  </m:oMath>
                </a14:m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lớn</a:t>
                </a:r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nhất</a:t>
                </a:r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khi</a:t>
                </a:r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2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𝐻</m:t>
                    </m:r>
                    <m:r>
                      <a:rPr lang="en-US" sz="22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≡</m:t>
                    </m:r>
                    <m:r>
                      <a:rPr lang="en-US" sz="22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</m:t>
                    </m:r>
                  </m:oMath>
                </a14:m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. </a:t>
                </a:r>
              </a:p>
              <a:p>
                <a:pPr marL="314960" algn="just" defTabSz="1088639">
                  <a:lnSpc>
                    <a:spcPct val="115000"/>
                  </a:lnSpc>
                  <a:spcAft>
                    <a:spcPts val="400"/>
                  </a:spcAft>
                </a:pPr>
                <a:r>
                  <a:rPr lang="en-US" sz="2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Khi</a:t>
                </a:r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đó</a:t>
                </a:r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𝛼</m:t>
                        </m:r>
                      </m:e>
                    </m:d>
                  </m:oMath>
                </a14:m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là</a:t>
                </a:r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mặt</a:t>
                </a:r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phẳng</a:t>
                </a:r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qua </a:t>
                </a:r>
                <a:r>
                  <a:rPr lang="en-US" sz="2200" i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và</a:t>
                </a:r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vuông</a:t>
                </a:r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góc</a:t>
                </a:r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với</a:t>
                </a:r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i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AB</a:t>
                </a:r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.</a:t>
                </a:r>
              </a:p>
              <a:p>
                <a:pPr marL="314960" algn="just" defTabSz="1088639">
                  <a:lnSpc>
                    <a:spcPct val="115000"/>
                  </a:lnSpc>
                  <a:spcAft>
                    <a:spcPts val="400"/>
                  </a:spcAft>
                </a:pPr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mặt</a:t>
                </a:r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phẳng</a:t>
                </a:r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𝛼</m:t>
                        </m:r>
                      </m:e>
                    </m:d>
                  </m:oMath>
                </a14:m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qua </a:t>
                </a:r>
                <a14:m>
                  <m:oMath xmlns:m="http://schemas.openxmlformats.org/officeDocument/2006/math">
                    <m:r>
                      <a:rPr lang="en-US" sz="22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</m:t>
                    </m:r>
                    <m:d>
                      <m:dPr>
                        <m:ctrlPr>
                          <a:rPr lang="en-US" sz="2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1; </m:t>
                        </m:r>
                        <m:r>
                          <m:rPr>
                            <m:nor/>
                          </m:rPr>
                          <a:rPr lang="en-US" sz="22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2;</m:t>
                        </m:r>
                        <m:r>
                          <a:rPr lang="en-US" sz="22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 </m:t>
                        </m:r>
                        <m:r>
                          <a:rPr lang="en-US" sz="2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3</m:t>
                        </m:r>
                      </m:e>
                    </m:d>
                  </m:oMath>
                </a14:m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và</a:t>
                </a:r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có</a:t>
                </a:r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VTPT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𝑛</m:t>
                        </m:r>
                      </m:e>
                    </m:acc>
                    <m:r>
                      <a:rPr lang="en-US" sz="22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2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  <m:r>
                      <a:rPr lang="en-US" sz="22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ctrlPr>
                          <a:rPr lang="en-US" sz="2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2; 0; −2</m:t>
                        </m:r>
                      </m:e>
                    </m:d>
                  </m:oMath>
                </a14:m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là</a:t>
                </a:r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 </a:t>
                </a:r>
              </a:p>
              <a:p>
                <a:pPr marL="314960" algn="just" defTabSz="1088639">
                  <a:lnSpc>
                    <a:spcPct val="115000"/>
                  </a:lnSpc>
                  <a:spcAft>
                    <a:spcPts val="400"/>
                  </a:spcAft>
                </a:pPr>
                <a14:m>
                  <m:oMath xmlns:m="http://schemas.openxmlformats.org/officeDocument/2006/math">
                    <m:r>
                      <a:rPr lang="en-US" sz="22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2</m:t>
                    </m:r>
                    <m:d>
                      <m:dPr>
                        <m:ctrlPr>
                          <a:rPr lang="en-US" sz="2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en-US" sz="2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−1</m:t>
                        </m:r>
                      </m:e>
                    </m:d>
                    <m:r>
                      <a:rPr lang="en-US" sz="22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−2</m:t>
                    </m:r>
                    <m:d>
                      <m:dPr>
                        <m:ctrlPr>
                          <a:rPr lang="en-US" sz="2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𝑧</m:t>
                        </m:r>
                        <m:r>
                          <a:rPr lang="en-US" sz="2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−3</m:t>
                        </m:r>
                      </m:e>
                    </m:d>
                    <m:r>
                      <a:rPr lang="en-US" sz="22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=0</m:t>
                    </m:r>
                  </m:oMath>
                </a14:m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2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Cambria Math" panose="02040503050406030204" pitchFamily="18" charset="0"/>
                      </a:rPr>
                      <m:t>⇔</m:t>
                    </m:r>
                    <m:r>
                      <a:rPr lang="en-US" sz="22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22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en-US" sz="22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𝑧</m:t>
                    </m:r>
                    <m:r>
                      <a:rPr lang="en-US" sz="22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+2=0</m:t>
                    </m:r>
                  </m:oMath>
                </a14:m>
                <a:r>
                  <a:rPr lang="en-US" sz="22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.</a:t>
                </a:r>
                <a:endParaRPr lang="en-US" sz="22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0" name="Rectangle 69">
                <a:extLst>
                  <a:ext uri="{FF2B5EF4-FFF2-40B4-BE49-F238E27FC236}">
                    <a16:creationId xmlns:a16="http://schemas.microsoft.com/office/drawing/2014/main" id="{34223A01-5031-4CEB-B2A5-2BADEF63698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3312" y="4741191"/>
                <a:ext cx="10193850" cy="1872372"/>
              </a:xfrm>
              <a:prstGeom prst="rect">
                <a:avLst/>
              </a:prstGeom>
              <a:blipFill>
                <a:blip r:embed="rId10"/>
                <a:stretch>
                  <a:fillRect b="-553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1" name="Picture 70">
            <a:extLst>
              <a:ext uri="{FF2B5EF4-FFF2-40B4-BE49-F238E27FC236}">
                <a16:creationId xmlns:a16="http://schemas.microsoft.com/office/drawing/2014/main" id="{AF57B694-CC56-40B6-AA8C-02361E32227F}"/>
              </a:ext>
            </a:extLst>
          </p:cNvPr>
          <p:cNvPicPr/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5493" y="3629962"/>
            <a:ext cx="2186687" cy="1636760"/>
          </a:xfrm>
          <a:prstGeom prst="rect">
            <a:avLst/>
          </a:prstGeom>
          <a:blipFill>
            <a:blip r:embed="rId12"/>
            <a:tile tx="0" ty="0" sx="100000" sy="100000" flip="none" algn="tl"/>
          </a:blipFill>
        </p:spPr>
      </p:pic>
    </p:spTree>
    <p:extLst>
      <p:ext uri="{BB962C8B-B14F-4D97-AF65-F5344CB8AC3E}">
        <p14:creationId xmlns:p14="http://schemas.microsoft.com/office/powerpoint/2010/main" val="2159814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154" grpId="0" animBg="1"/>
      <p:bldP spid="2" grpId="0"/>
      <p:bldP spid="54" grpId="0"/>
      <p:bldP spid="66" grpId="0"/>
      <p:bldP spid="4" grpId="0"/>
      <p:bldP spid="5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2" name="Group 151"/>
          <p:cNvGrpSpPr/>
          <p:nvPr/>
        </p:nvGrpSpPr>
        <p:grpSpPr>
          <a:xfrm>
            <a:off x="627428" y="3317059"/>
            <a:ext cx="11068451" cy="3269539"/>
            <a:chOff x="1205494" y="6947472"/>
            <a:chExt cx="22139783" cy="6539928"/>
          </a:xfrm>
        </p:grpSpPr>
        <p:sp>
          <p:nvSpPr>
            <p:cNvPr id="125" name="Rounded Rectangle 124"/>
            <p:cNvSpPr/>
            <p:nvPr/>
          </p:nvSpPr>
          <p:spPr>
            <a:xfrm>
              <a:off x="1209586" y="7179457"/>
              <a:ext cx="22135691" cy="6307943"/>
            </a:xfrm>
            <a:prstGeom prst="roundRect">
              <a:avLst>
                <a:gd name="adj" fmla="val 2239"/>
              </a:avLst>
            </a:prstGeom>
            <a:solidFill>
              <a:schemeClr val="accent6">
                <a:lumMod val="20000"/>
                <a:lumOff val="80000"/>
              </a:schemeClr>
            </a:solidFill>
            <a:ln w="19050">
              <a:solidFill>
                <a:schemeClr val="accent6">
                  <a:lumMod val="50000"/>
                </a:schemeClr>
              </a:solidFill>
            </a:ln>
            <a:effectLst>
              <a:innerShdw blurRad="114300">
                <a:prstClr val="black"/>
              </a:inn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88639"/>
              <a:endParaRPr lang="en-US" sz="1600">
                <a:solidFill>
                  <a:prstClr val="white"/>
                </a:solidFill>
                <a:latin typeface="Calibri"/>
              </a:endParaRPr>
            </a:p>
          </p:txBody>
        </p:sp>
        <p:grpSp>
          <p:nvGrpSpPr>
            <p:cNvPr id="151" name="Group 150"/>
            <p:cNvGrpSpPr/>
            <p:nvPr/>
          </p:nvGrpSpPr>
          <p:grpSpPr>
            <a:xfrm>
              <a:off x="1205494" y="6947472"/>
              <a:ext cx="3322466" cy="814387"/>
              <a:chOff x="1205494" y="6947472"/>
              <a:chExt cx="3322466" cy="814387"/>
            </a:xfrm>
          </p:grpSpPr>
          <p:sp>
            <p:nvSpPr>
              <p:cNvPr id="127" name="Freeform 20"/>
              <p:cNvSpPr>
                <a:spLocks/>
              </p:cNvSpPr>
              <p:nvPr/>
            </p:nvSpPr>
            <p:spPr bwMode="auto">
              <a:xfrm rot="16200000" flipV="1">
                <a:off x="2608156" y="5810396"/>
                <a:ext cx="782727" cy="3056880"/>
              </a:xfrm>
              <a:prstGeom prst="round1Rect">
                <a:avLst/>
              </a:prstGeom>
              <a:solidFill>
                <a:schemeClr val="bg1"/>
              </a:solidFill>
              <a:ln w="57150">
                <a:solidFill>
                  <a:schemeClr val="accent6">
                    <a:lumMod val="50000"/>
                  </a:schemeClr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45714" tIns="22857" rIns="45714" bIns="22857" numCol="1" anchor="t" anchorCtr="0" compatLnSpc="1">
                <a:prstTxWarp prst="textNoShape">
                  <a:avLst/>
                </a:prstTxWarp>
              </a:bodyPr>
              <a:lstStyle/>
              <a:p>
                <a:pPr defTabSz="1088639"/>
                <a:endParaRPr lang="en-US" sz="16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128" name="TextBox 127"/>
              <p:cNvSpPr txBox="1"/>
              <p:nvPr/>
            </p:nvSpPr>
            <p:spPr>
              <a:xfrm>
                <a:off x="2147887" y="7023100"/>
                <a:ext cx="2111899" cy="7387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1088639"/>
                <a:r>
                  <a:rPr lang="en-US" b="1">
                    <a:solidFill>
                      <a:srgbClr val="FF0000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Bài giải</a:t>
                </a:r>
                <a:endParaRPr lang="en-US" b="1" dirty="0">
                  <a:solidFill>
                    <a:srgbClr val="FF000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29" name="Round Diagonal Corner Rectangle 128"/>
              <p:cNvSpPr/>
              <p:nvPr/>
            </p:nvSpPr>
            <p:spPr>
              <a:xfrm flipV="1">
                <a:off x="1205494" y="6951957"/>
                <a:ext cx="774046" cy="775029"/>
              </a:xfrm>
              <a:prstGeom prst="round2DiagRect">
                <a:avLst/>
              </a:prstGeom>
              <a:solidFill>
                <a:schemeClr val="accent6">
                  <a:lumMod val="75000"/>
                </a:schemeClr>
              </a:solidFill>
              <a:ln w="57150">
                <a:solidFill>
                  <a:schemeClr val="accent6">
                    <a:lumMod val="50000"/>
                  </a:schemeClr>
                </a:solidFill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639"/>
                <a:endParaRPr lang="en-US" sz="160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8" name="Freeform 15"/>
              <p:cNvSpPr>
                <a:spLocks noEditPoints="1"/>
              </p:cNvSpPr>
              <p:nvPr/>
            </p:nvSpPr>
            <p:spPr bwMode="auto">
              <a:xfrm>
                <a:off x="1375232" y="7017843"/>
                <a:ext cx="501844" cy="640616"/>
              </a:xfrm>
              <a:custGeom>
                <a:avLst/>
                <a:gdLst>
                  <a:gd name="T0" fmla="*/ 135 w 145"/>
                  <a:gd name="T1" fmla="*/ 72 h 197"/>
                  <a:gd name="T2" fmla="*/ 72 w 145"/>
                  <a:gd name="T3" fmla="*/ 135 h 197"/>
                  <a:gd name="T4" fmla="*/ 9 w 145"/>
                  <a:gd name="T5" fmla="*/ 72 h 197"/>
                  <a:gd name="T6" fmla="*/ 72 w 145"/>
                  <a:gd name="T7" fmla="*/ 9 h 197"/>
                  <a:gd name="T8" fmla="*/ 115 w 145"/>
                  <a:gd name="T9" fmla="*/ 26 h 197"/>
                  <a:gd name="T10" fmla="*/ 60 w 145"/>
                  <a:gd name="T11" fmla="*/ 82 h 197"/>
                  <a:gd name="T12" fmla="*/ 30 w 145"/>
                  <a:gd name="T13" fmla="*/ 60 h 197"/>
                  <a:gd name="T14" fmla="*/ 20 w 145"/>
                  <a:gd name="T15" fmla="*/ 68 h 197"/>
                  <a:gd name="T16" fmla="*/ 61 w 145"/>
                  <a:gd name="T17" fmla="*/ 126 h 197"/>
                  <a:gd name="T18" fmla="*/ 123 w 145"/>
                  <a:gd name="T19" fmla="*/ 35 h 197"/>
                  <a:gd name="T20" fmla="*/ 135 w 145"/>
                  <a:gd name="T21" fmla="*/ 72 h 197"/>
                  <a:gd name="T22" fmla="*/ 145 w 145"/>
                  <a:gd name="T23" fmla="*/ 12 h 197"/>
                  <a:gd name="T24" fmla="*/ 135 w 145"/>
                  <a:gd name="T25" fmla="*/ 12 h 197"/>
                  <a:gd name="T26" fmla="*/ 123 w 145"/>
                  <a:gd name="T27" fmla="*/ 21 h 197"/>
                  <a:gd name="T28" fmla="*/ 72 w 145"/>
                  <a:gd name="T29" fmla="*/ 0 h 197"/>
                  <a:gd name="T30" fmla="*/ 0 w 145"/>
                  <a:gd name="T31" fmla="*/ 72 h 197"/>
                  <a:gd name="T32" fmla="*/ 30 w 145"/>
                  <a:gd name="T33" fmla="*/ 131 h 197"/>
                  <a:gd name="T34" fmla="*/ 7 w 145"/>
                  <a:gd name="T35" fmla="*/ 175 h 197"/>
                  <a:gd name="T36" fmla="*/ 13 w 145"/>
                  <a:gd name="T37" fmla="*/ 193 h 197"/>
                  <a:gd name="T38" fmla="*/ 32 w 145"/>
                  <a:gd name="T39" fmla="*/ 187 h 197"/>
                  <a:gd name="T40" fmla="*/ 51 w 145"/>
                  <a:gd name="T41" fmla="*/ 141 h 197"/>
                  <a:gd name="T42" fmla="*/ 51 w 145"/>
                  <a:gd name="T43" fmla="*/ 141 h 197"/>
                  <a:gd name="T44" fmla="*/ 72 w 145"/>
                  <a:gd name="T45" fmla="*/ 145 h 197"/>
                  <a:gd name="T46" fmla="*/ 145 w 145"/>
                  <a:gd name="T47" fmla="*/ 72 h 197"/>
                  <a:gd name="T48" fmla="*/ 129 w 145"/>
                  <a:gd name="T49" fmla="*/ 28 h 197"/>
                  <a:gd name="T50" fmla="*/ 145 w 145"/>
                  <a:gd name="T51" fmla="*/ 12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45" h="197">
                    <a:moveTo>
                      <a:pt x="135" y="72"/>
                    </a:moveTo>
                    <a:cubicBezTo>
                      <a:pt x="135" y="107"/>
                      <a:pt x="107" y="135"/>
                      <a:pt x="72" y="135"/>
                    </a:cubicBezTo>
                    <a:cubicBezTo>
                      <a:pt x="37" y="135"/>
                      <a:pt x="9" y="107"/>
                      <a:pt x="9" y="72"/>
                    </a:cubicBezTo>
                    <a:cubicBezTo>
                      <a:pt x="9" y="37"/>
                      <a:pt x="37" y="9"/>
                      <a:pt x="72" y="9"/>
                    </a:cubicBezTo>
                    <a:cubicBezTo>
                      <a:pt x="89" y="9"/>
                      <a:pt x="104" y="15"/>
                      <a:pt x="115" y="26"/>
                    </a:cubicBezTo>
                    <a:cubicBezTo>
                      <a:pt x="101" y="38"/>
                      <a:pt x="80" y="57"/>
                      <a:pt x="60" y="82"/>
                    </a:cubicBezTo>
                    <a:cubicBezTo>
                      <a:pt x="50" y="74"/>
                      <a:pt x="40" y="67"/>
                      <a:pt x="30" y="60"/>
                    </a:cubicBezTo>
                    <a:cubicBezTo>
                      <a:pt x="26" y="63"/>
                      <a:pt x="24" y="65"/>
                      <a:pt x="20" y="68"/>
                    </a:cubicBezTo>
                    <a:cubicBezTo>
                      <a:pt x="34" y="88"/>
                      <a:pt x="47" y="107"/>
                      <a:pt x="61" y="126"/>
                    </a:cubicBezTo>
                    <a:cubicBezTo>
                      <a:pt x="80" y="95"/>
                      <a:pt x="99" y="63"/>
                      <a:pt x="123" y="35"/>
                    </a:cubicBezTo>
                    <a:cubicBezTo>
                      <a:pt x="130" y="45"/>
                      <a:pt x="135" y="58"/>
                      <a:pt x="135" y="72"/>
                    </a:cubicBezTo>
                    <a:close/>
                    <a:moveTo>
                      <a:pt x="145" y="12"/>
                    </a:moveTo>
                    <a:cubicBezTo>
                      <a:pt x="141" y="12"/>
                      <a:pt x="138" y="12"/>
                      <a:pt x="135" y="12"/>
                    </a:cubicBezTo>
                    <a:cubicBezTo>
                      <a:pt x="135" y="12"/>
                      <a:pt x="130" y="15"/>
                      <a:pt x="123" y="21"/>
                    </a:cubicBezTo>
                    <a:cubicBezTo>
                      <a:pt x="110" y="8"/>
                      <a:pt x="92" y="0"/>
                      <a:pt x="72" y="0"/>
                    </a:cubicBezTo>
                    <a:cubicBezTo>
                      <a:pt x="32" y="0"/>
                      <a:pt x="0" y="32"/>
                      <a:pt x="0" y="72"/>
                    </a:cubicBezTo>
                    <a:cubicBezTo>
                      <a:pt x="0" y="97"/>
                      <a:pt x="11" y="118"/>
                      <a:pt x="30" y="131"/>
                    </a:cubicBezTo>
                    <a:cubicBezTo>
                      <a:pt x="7" y="175"/>
                      <a:pt x="7" y="175"/>
                      <a:pt x="7" y="175"/>
                    </a:cubicBezTo>
                    <a:cubicBezTo>
                      <a:pt x="3" y="182"/>
                      <a:pt x="6" y="190"/>
                      <a:pt x="13" y="193"/>
                    </a:cubicBezTo>
                    <a:cubicBezTo>
                      <a:pt x="20" y="197"/>
                      <a:pt x="28" y="194"/>
                      <a:pt x="32" y="187"/>
                    </a:cubicBezTo>
                    <a:cubicBezTo>
                      <a:pt x="51" y="141"/>
                      <a:pt x="51" y="141"/>
                      <a:pt x="51" y="141"/>
                    </a:cubicBezTo>
                    <a:cubicBezTo>
                      <a:pt x="51" y="141"/>
                      <a:pt x="51" y="141"/>
                      <a:pt x="51" y="141"/>
                    </a:cubicBezTo>
                    <a:cubicBezTo>
                      <a:pt x="58" y="143"/>
                      <a:pt x="65" y="145"/>
                      <a:pt x="72" y="145"/>
                    </a:cubicBezTo>
                    <a:cubicBezTo>
                      <a:pt x="112" y="145"/>
                      <a:pt x="145" y="112"/>
                      <a:pt x="145" y="72"/>
                    </a:cubicBezTo>
                    <a:cubicBezTo>
                      <a:pt x="145" y="55"/>
                      <a:pt x="138" y="40"/>
                      <a:pt x="129" y="28"/>
                    </a:cubicBezTo>
                    <a:cubicBezTo>
                      <a:pt x="134" y="22"/>
                      <a:pt x="139" y="17"/>
                      <a:pt x="145" y="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pPr defTabSz="1088639"/>
                <a:endParaRPr lang="en-US" sz="2150">
                  <a:solidFill>
                    <a:prstClr val="black"/>
                  </a:solidFill>
                  <a:latin typeface="Calibri"/>
                </a:endParaRPr>
              </a:p>
            </p:txBody>
          </p:sp>
        </p:grpSp>
      </p:grpSp>
      <p:grpSp>
        <p:nvGrpSpPr>
          <p:cNvPr id="148" name="Group 147"/>
          <p:cNvGrpSpPr/>
          <p:nvPr/>
        </p:nvGrpSpPr>
        <p:grpSpPr>
          <a:xfrm>
            <a:off x="491267" y="1288728"/>
            <a:ext cx="11175091" cy="2043778"/>
            <a:chOff x="992187" y="2564544"/>
            <a:chExt cx="22353091" cy="4088087"/>
          </a:xfrm>
        </p:grpSpPr>
        <p:sp>
          <p:nvSpPr>
            <p:cNvPr id="134" name="Rounded Rectangle 133"/>
            <p:cNvSpPr/>
            <p:nvPr/>
          </p:nvSpPr>
          <p:spPr bwMode="auto">
            <a:xfrm>
              <a:off x="1145221" y="2667000"/>
              <a:ext cx="22200057" cy="3985631"/>
            </a:xfrm>
            <a:prstGeom prst="roundRect">
              <a:avLst>
                <a:gd name="adj" fmla="val 5492"/>
              </a:avLst>
            </a:prstGeom>
            <a:solidFill>
              <a:schemeClr val="accent3">
                <a:lumMod val="40000"/>
                <a:lumOff val="60000"/>
              </a:schemeClr>
            </a:solidFill>
            <a:ln w="190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88530">
                <a:defRPr/>
              </a:pPr>
              <a:endParaRPr lang="en-US" sz="1600">
                <a:solidFill>
                  <a:prstClr val="white"/>
                </a:solidFill>
                <a:latin typeface="Calibri"/>
              </a:endParaRPr>
            </a:p>
          </p:txBody>
        </p:sp>
        <p:grpSp>
          <p:nvGrpSpPr>
            <p:cNvPr id="135" name="Group 134"/>
            <p:cNvGrpSpPr/>
            <p:nvPr/>
          </p:nvGrpSpPr>
          <p:grpSpPr>
            <a:xfrm>
              <a:off x="992187" y="2564544"/>
              <a:ext cx="3124200" cy="1023459"/>
              <a:chOff x="534987" y="1647866"/>
              <a:chExt cx="4197167" cy="1176337"/>
            </a:xfrm>
          </p:grpSpPr>
          <p:sp>
            <p:nvSpPr>
              <p:cNvPr id="136" name="Isosceles Triangle 44"/>
              <p:cNvSpPr/>
              <p:nvPr/>
            </p:nvSpPr>
            <p:spPr bwMode="auto">
              <a:xfrm rot="5400000" flipV="1">
                <a:off x="534195" y="2602747"/>
                <a:ext cx="227012" cy="215900"/>
              </a:xfrm>
              <a:custGeom>
                <a:avLst/>
                <a:gdLst>
                  <a:gd name="connsiteX0" fmla="*/ 0 w 293725"/>
                  <a:gd name="connsiteY0" fmla="*/ 164224 h 164224"/>
                  <a:gd name="connsiteX1" fmla="*/ 146863 w 293725"/>
                  <a:gd name="connsiteY1" fmla="*/ 0 h 164224"/>
                  <a:gd name="connsiteX2" fmla="*/ 293725 w 293725"/>
                  <a:gd name="connsiteY2" fmla="*/ 164224 h 164224"/>
                  <a:gd name="connsiteX3" fmla="*/ 0 w 293725"/>
                  <a:gd name="connsiteY3" fmla="*/ 164224 h 164224"/>
                  <a:gd name="connsiteX0" fmla="*/ 2363 w 296088"/>
                  <a:gd name="connsiteY0" fmla="*/ 164221 h 164221"/>
                  <a:gd name="connsiteX1" fmla="*/ 0 w 296088"/>
                  <a:gd name="connsiteY1" fmla="*/ 0 h 164221"/>
                  <a:gd name="connsiteX2" fmla="*/ 296088 w 296088"/>
                  <a:gd name="connsiteY2" fmla="*/ 164221 h 164221"/>
                  <a:gd name="connsiteX3" fmla="*/ 2363 w 296088"/>
                  <a:gd name="connsiteY3" fmla="*/ 164221 h 164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6088" h="164221">
                    <a:moveTo>
                      <a:pt x="2363" y="164221"/>
                    </a:moveTo>
                    <a:cubicBezTo>
                      <a:pt x="1575" y="109481"/>
                      <a:pt x="788" y="54740"/>
                      <a:pt x="0" y="0"/>
                    </a:cubicBezTo>
                    <a:lnTo>
                      <a:pt x="296088" y="164221"/>
                    </a:lnTo>
                    <a:lnTo>
                      <a:pt x="2363" y="164221"/>
                    </a:lnTo>
                    <a:close/>
                  </a:path>
                </a:pathLst>
              </a:custGeom>
              <a:solidFill>
                <a:srgbClr val="135F82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530"/>
                <a:endParaRPr lang="en-US" sz="160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137" name="Pentagon 136"/>
              <p:cNvSpPr/>
              <p:nvPr/>
            </p:nvSpPr>
            <p:spPr bwMode="auto">
              <a:xfrm>
                <a:off x="534987" y="1647866"/>
                <a:ext cx="4197167" cy="955674"/>
              </a:xfrm>
              <a:prstGeom prst="homePlate">
                <a:avLst>
                  <a:gd name="adj" fmla="val 12444"/>
                </a:avLst>
              </a:prstGeom>
              <a:solidFill>
                <a:srgbClr val="135F82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530"/>
                <a:endParaRPr lang="en-US" sz="1600">
                  <a:solidFill>
                    <a:prstClr val="white"/>
                  </a:solidFill>
                  <a:latin typeface="Calibri"/>
                </a:endParaRPr>
              </a:p>
            </p:txBody>
          </p:sp>
          <p:grpSp>
            <p:nvGrpSpPr>
              <p:cNvPr id="138" name="Group 11"/>
              <p:cNvGrpSpPr/>
              <p:nvPr/>
            </p:nvGrpSpPr>
            <p:grpSpPr bwMode="auto">
              <a:xfrm>
                <a:off x="683775" y="1836907"/>
                <a:ext cx="582199" cy="537956"/>
                <a:chOff x="7440266" y="3398551"/>
                <a:chExt cx="757238" cy="765175"/>
              </a:xfrm>
              <a:solidFill>
                <a:schemeClr val="bg1">
                  <a:lumMod val="95000"/>
                </a:schemeClr>
              </a:solidFill>
            </p:grpSpPr>
            <p:sp>
              <p:nvSpPr>
                <p:cNvPr id="141" name="Freeform 140"/>
                <p:cNvSpPr>
                  <a:spLocks noEditPoints="1"/>
                </p:cNvSpPr>
                <p:nvPr/>
              </p:nvSpPr>
              <p:spPr bwMode="auto">
                <a:xfrm>
                  <a:off x="7440266" y="3436652"/>
                  <a:ext cx="344488" cy="344489"/>
                </a:xfrm>
                <a:custGeom>
                  <a:avLst/>
                  <a:gdLst/>
                  <a:ahLst/>
                  <a:cxnLst>
                    <a:cxn ang="0">
                      <a:pos x="33" y="184"/>
                    </a:cxn>
                    <a:cxn ang="0">
                      <a:pos x="181" y="184"/>
                    </a:cxn>
                    <a:cxn ang="0">
                      <a:pos x="181" y="33"/>
                    </a:cxn>
                    <a:cxn ang="0">
                      <a:pos x="33" y="33"/>
                    </a:cxn>
                    <a:cxn ang="0">
                      <a:pos x="33" y="184"/>
                    </a:cxn>
                    <a:cxn ang="0">
                      <a:pos x="217" y="217"/>
                    </a:cxn>
                    <a:cxn ang="0">
                      <a:pos x="0" y="217"/>
                    </a:cxn>
                    <a:cxn ang="0">
                      <a:pos x="0" y="0"/>
                    </a:cxn>
                    <a:cxn ang="0">
                      <a:pos x="217" y="0"/>
                    </a:cxn>
                    <a:cxn ang="0">
                      <a:pos x="217" y="217"/>
                    </a:cxn>
                  </a:cxnLst>
                  <a:rect l="0" t="0" r="r" b="b"/>
                  <a:pathLst>
                    <a:path w="217" h="217">
                      <a:moveTo>
                        <a:pt x="33" y="184"/>
                      </a:moveTo>
                      <a:lnTo>
                        <a:pt x="181" y="184"/>
                      </a:lnTo>
                      <a:lnTo>
                        <a:pt x="181" y="33"/>
                      </a:lnTo>
                      <a:lnTo>
                        <a:pt x="33" y="33"/>
                      </a:lnTo>
                      <a:lnTo>
                        <a:pt x="33" y="184"/>
                      </a:lnTo>
                      <a:close/>
                      <a:moveTo>
                        <a:pt x="217" y="217"/>
                      </a:moveTo>
                      <a:lnTo>
                        <a:pt x="0" y="217"/>
                      </a:lnTo>
                      <a:lnTo>
                        <a:pt x="0" y="0"/>
                      </a:lnTo>
                      <a:lnTo>
                        <a:pt x="217" y="0"/>
                      </a:lnTo>
                      <a:lnTo>
                        <a:pt x="217" y="21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1088530">
                    <a:defRPr/>
                  </a:pPr>
                  <a:endParaRPr lang="en-US" sz="160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142" name="Freeform 141"/>
                <p:cNvSpPr>
                  <a:spLocks noEditPoints="1"/>
                </p:cNvSpPr>
                <p:nvPr/>
              </p:nvSpPr>
              <p:spPr bwMode="auto">
                <a:xfrm>
                  <a:off x="7440266" y="3814473"/>
                  <a:ext cx="344488" cy="349251"/>
                </a:xfrm>
                <a:custGeom>
                  <a:avLst/>
                  <a:gdLst/>
                  <a:ahLst/>
                  <a:cxnLst>
                    <a:cxn ang="0">
                      <a:pos x="33" y="185"/>
                    </a:cxn>
                    <a:cxn ang="0">
                      <a:pos x="181" y="185"/>
                    </a:cxn>
                    <a:cxn ang="0">
                      <a:pos x="181" y="36"/>
                    </a:cxn>
                    <a:cxn ang="0">
                      <a:pos x="33" y="36"/>
                    </a:cxn>
                    <a:cxn ang="0">
                      <a:pos x="33" y="185"/>
                    </a:cxn>
                    <a:cxn ang="0">
                      <a:pos x="217" y="220"/>
                    </a:cxn>
                    <a:cxn ang="0">
                      <a:pos x="0" y="220"/>
                    </a:cxn>
                    <a:cxn ang="0">
                      <a:pos x="0" y="0"/>
                    </a:cxn>
                    <a:cxn ang="0">
                      <a:pos x="217" y="0"/>
                    </a:cxn>
                    <a:cxn ang="0">
                      <a:pos x="217" y="220"/>
                    </a:cxn>
                  </a:cxnLst>
                  <a:rect l="0" t="0" r="r" b="b"/>
                  <a:pathLst>
                    <a:path w="217" h="220">
                      <a:moveTo>
                        <a:pt x="33" y="185"/>
                      </a:moveTo>
                      <a:lnTo>
                        <a:pt x="181" y="185"/>
                      </a:lnTo>
                      <a:lnTo>
                        <a:pt x="181" y="36"/>
                      </a:lnTo>
                      <a:lnTo>
                        <a:pt x="33" y="36"/>
                      </a:lnTo>
                      <a:lnTo>
                        <a:pt x="33" y="185"/>
                      </a:lnTo>
                      <a:close/>
                      <a:moveTo>
                        <a:pt x="217" y="220"/>
                      </a:moveTo>
                      <a:lnTo>
                        <a:pt x="0" y="220"/>
                      </a:lnTo>
                      <a:lnTo>
                        <a:pt x="0" y="0"/>
                      </a:lnTo>
                      <a:lnTo>
                        <a:pt x="217" y="0"/>
                      </a:lnTo>
                      <a:lnTo>
                        <a:pt x="217" y="22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1088530">
                    <a:defRPr/>
                  </a:pPr>
                  <a:endParaRPr lang="en-US" sz="160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143" name="Freeform 142"/>
                <p:cNvSpPr>
                  <a:spLocks/>
                </p:cNvSpPr>
                <p:nvPr/>
              </p:nvSpPr>
              <p:spPr bwMode="auto">
                <a:xfrm>
                  <a:off x="7506941" y="3398551"/>
                  <a:ext cx="341313" cy="288925"/>
                </a:xfrm>
                <a:custGeom>
                  <a:avLst/>
                  <a:gdLst/>
                  <a:ahLst/>
                  <a:cxnLst>
                    <a:cxn ang="0">
                      <a:pos x="76" y="182"/>
                    </a:cxn>
                    <a:cxn ang="0">
                      <a:pos x="0" y="114"/>
                    </a:cxn>
                    <a:cxn ang="0">
                      <a:pos x="24" y="88"/>
                    </a:cxn>
                    <a:cxn ang="0">
                      <a:pos x="73" y="132"/>
                    </a:cxn>
                    <a:cxn ang="0">
                      <a:pos x="187" y="0"/>
                    </a:cxn>
                    <a:cxn ang="0">
                      <a:pos x="215" y="24"/>
                    </a:cxn>
                    <a:cxn ang="0">
                      <a:pos x="76" y="182"/>
                    </a:cxn>
                  </a:cxnLst>
                  <a:rect l="0" t="0" r="r" b="b"/>
                  <a:pathLst>
                    <a:path w="215" h="182">
                      <a:moveTo>
                        <a:pt x="76" y="182"/>
                      </a:moveTo>
                      <a:lnTo>
                        <a:pt x="0" y="114"/>
                      </a:lnTo>
                      <a:lnTo>
                        <a:pt x="24" y="88"/>
                      </a:lnTo>
                      <a:lnTo>
                        <a:pt x="73" y="132"/>
                      </a:lnTo>
                      <a:lnTo>
                        <a:pt x="187" y="0"/>
                      </a:lnTo>
                      <a:lnTo>
                        <a:pt x="215" y="24"/>
                      </a:lnTo>
                      <a:lnTo>
                        <a:pt x="76" y="1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1088530">
                    <a:defRPr/>
                  </a:pPr>
                  <a:endParaRPr lang="en-US" sz="160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144" name="Rectangle 143"/>
                <p:cNvSpPr>
                  <a:spLocks noChangeArrowheads="1"/>
                </p:cNvSpPr>
                <p:nvPr/>
              </p:nvSpPr>
              <p:spPr bwMode="auto">
                <a:xfrm>
                  <a:off x="7840316" y="4100226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defTabSz="1088530">
                    <a:defRPr/>
                  </a:pPr>
                  <a:endParaRPr lang="en-US" sz="160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145" name="Rectangle 144"/>
                <p:cNvSpPr>
                  <a:spLocks noChangeArrowheads="1"/>
                </p:cNvSpPr>
                <p:nvPr/>
              </p:nvSpPr>
              <p:spPr bwMode="auto">
                <a:xfrm>
                  <a:off x="7840316" y="3717639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defTabSz="1088530">
                    <a:defRPr/>
                  </a:pPr>
                  <a:endParaRPr lang="en-US" sz="160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146" name="Rectangle 145"/>
                <p:cNvSpPr>
                  <a:spLocks noChangeArrowheads="1"/>
                </p:cNvSpPr>
                <p:nvPr/>
              </p:nvSpPr>
              <p:spPr bwMode="auto">
                <a:xfrm>
                  <a:off x="7840316" y="3973225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defTabSz="1088530">
                    <a:defRPr/>
                  </a:pPr>
                  <a:endParaRPr lang="en-US" sz="160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147" name="Rectangle 146"/>
                <p:cNvSpPr>
                  <a:spLocks noChangeArrowheads="1"/>
                </p:cNvSpPr>
                <p:nvPr/>
              </p:nvSpPr>
              <p:spPr bwMode="auto">
                <a:xfrm>
                  <a:off x="7840316" y="3590640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defTabSz="1088530">
                    <a:defRPr/>
                  </a:pPr>
                  <a:endParaRPr lang="en-US" sz="160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</p:grpSp>
          <p:sp>
            <p:nvSpPr>
              <p:cNvPr id="139" name="Chevron 138"/>
              <p:cNvSpPr/>
              <p:nvPr/>
            </p:nvSpPr>
            <p:spPr bwMode="auto">
              <a:xfrm>
                <a:off x="1330000" y="1771634"/>
                <a:ext cx="142625" cy="707897"/>
              </a:xfrm>
              <a:prstGeom prst="chevron">
                <a:avLst>
                  <a:gd name="adj" fmla="val 68110"/>
                </a:avLst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54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88530">
                  <a:defRPr/>
                </a:pPr>
                <a:endParaRPr lang="en-US" sz="16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140" name="TextBox 13"/>
              <p:cNvSpPr txBox="1">
                <a:spLocks noChangeArrowheads="1"/>
              </p:cNvSpPr>
              <p:nvPr/>
            </p:nvSpPr>
            <p:spPr bwMode="auto">
              <a:xfrm>
                <a:off x="1456315" y="1718346"/>
                <a:ext cx="3173466" cy="9198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defTabSz="21764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defTabSz="21764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defTabSz="21764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defTabSz="21764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defTabSz="1088639" eaLnBrk="1" hangingPunct="1"/>
                <a:r>
                  <a:rPr lang="en-US" sz="2000" b="1" dirty="0" err="1">
                    <a:solidFill>
                      <a:prstClr val="white"/>
                    </a:solidFill>
                    <a:latin typeface="Tahoma" pitchFamily="34" charset="0"/>
                    <a:cs typeface="Tahoma" pitchFamily="34" charset="0"/>
                  </a:rPr>
                  <a:t>Câu</a:t>
                </a:r>
                <a:r>
                  <a:rPr lang="en-US" sz="2000" b="1" dirty="0">
                    <a:solidFill>
                      <a:prstClr val="white"/>
                    </a:solidFill>
                    <a:latin typeface="Tahoma" pitchFamily="34" charset="0"/>
                    <a:cs typeface="Tahoma" pitchFamily="34" charset="0"/>
                  </a:rPr>
                  <a:t> 5</a:t>
                </a:r>
              </a:p>
            </p:txBody>
          </p:sp>
        </p:grpSp>
      </p:grpSp>
      <p:grpSp>
        <p:nvGrpSpPr>
          <p:cNvPr id="48" name="Group 47"/>
          <p:cNvGrpSpPr/>
          <p:nvPr/>
        </p:nvGrpSpPr>
        <p:grpSpPr>
          <a:xfrm>
            <a:off x="369487" y="757932"/>
            <a:ext cx="4843499" cy="556782"/>
            <a:chOff x="739068" y="1515168"/>
            <a:chExt cx="9688259" cy="1113708"/>
          </a:xfrm>
        </p:grpSpPr>
        <p:sp>
          <p:nvSpPr>
            <p:cNvPr id="46" name="Freeform 71"/>
            <p:cNvSpPr>
              <a:spLocks/>
            </p:cNvSpPr>
            <p:nvPr/>
          </p:nvSpPr>
          <p:spPr bwMode="auto">
            <a:xfrm flipH="1">
              <a:off x="3250419" y="2066147"/>
              <a:ext cx="6961968" cy="417465"/>
            </a:xfrm>
            <a:custGeom>
              <a:avLst/>
              <a:gdLst>
                <a:gd name="T0" fmla="*/ 1849 w 1857"/>
                <a:gd name="T1" fmla="*/ 72 h 111"/>
                <a:gd name="T2" fmla="*/ 376 w 1857"/>
                <a:gd name="T3" fmla="*/ 72 h 111"/>
                <a:gd name="T4" fmla="*/ 360 w 1857"/>
                <a:gd name="T5" fmla="*/ 52 h 111"/>
                <a:gd name="T6" fmla="*/ 374 w 1857"/>
                <a:gd name="T7" fmla="*/ 20 h 111"/>
                <a:gd name="T8" fmla="*/ 366 w 1857"/>
                <a:gd name="T9" fmla="*/ 0 h 111"/>
                <a:gd name="T10" fmla="*/ 85 w 1857"/>
                <a:gd name="T11" fmla="*/ 0 h 111"/>
                <a:gd name="T12" fmla="*/ 53 w 1857"/>
                <a:gd name="T13" fmla="*/ 20 h 111"/>
                <a:gd name="T14" fmla="*/ 6 w 1857"/>
                <a:gd name="T15" fmla="*/ 91 h 111"/>
                <a:gd name="T16" fmla="*/ 15 w 1857"/>
                <a:gd name="T17" fmla="*/ 111 h 111"/>
                <a:gd name="T18" fmla="*/ 199 w 1857"/>
                <a:gd name="T19" fmla="*/ 111 h 111"/>
                <a:gd name="T20" fmla="*/ 296 w 1857"/>
                <a:gd name="T21" fmla="*/ 111 h 111"/>
                <a:gd name="T22" fmla="*/ 1849 w 1857"/>
                <a:gd name="T23" fmla="*/ 111 h 111"/>
                <a:gd name="T24" fmla="*/ 1857 w 1857"/>
                <a:gd name="T25" fmla="*/ 103 h 111"/>
                <a:gd name="T26" fmla="*/ 1857 w 1857"/>
                <a:gd name="T27" fmla="*/ 81 h 111"/>
                <a:gd name="T28" fmla="*/ 1849 w 1857"/>
                <a:gd name="T29" fmla="*/ 72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57" h="111">
                  <a:moveTo>
                    <a:pt x="1849" y="72"/>
                  </a:moveTo>
                  <a:cubicBezTo>
                    <a:pt x="1849" y="72"/>
                    <a:pt x="423" y="72"/>
                    <a:pt x="376" y="72"/>
                  </a:cubicBezTo>
                  <a:cubicBezTo>
                    <a:pt x="350" y="72"/>
                    <a:pt x="355" y="63"/>
                    <a:pt x="360" y="52"/>
                  </a:cubicBezTo>
                  <a:cubicBezTo>
                    <a:pt x="365" y="40"/>
                    <a:pt x="374" y="20"/>
                    <a:pt x="374" y="20"/>
                  </a:cubicBezTo>
                  <a:cubicBezTo>
                    <a:pt x="381" y="9"/>
                    <a:pt x="377" y="0"/>
                    <a:pt x="366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74" y="0"/>
                    <a:pt x="59" y="9"/>
                    <a:pt x="53" y="20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0" y="102"/>
                    <a:pt x="4" y="111"/>
                    <a:pt x="15" y="111"/>
                  </a:cubicBezTo>
                  <a:cubicBezTo>
                    <a:pt x="199" y="111"/>
                    <a:pt x="199" y="111"/>
                    <a:pt x="199" y="111"/>
                  </a:cubicBezTo>
                  <a:cubicBezTo>
                    <a:pt x="296" y="111"/>
                    <a:pt x="296" y="111"/>
                    <a:pt x="296" y="111"/>
                  </a:cubicBezTo>
                  <a:cubicBezTo>
                    <a:pt x="1849" y="111"/>
                    <a:pt x="1849" y="111"/>
                    <a:pt x="1849" y="111"/>
                  </a:cubicBezTo>
                  <a:cubicBezTo>
                    <a:pt x="1853" y="111"/>
                    <a:pt x="1857" y="107"/>
                    <a:pt x="1857" y="103"/>
                  </a:cubicBezTo>
                  <a:cubicBezTo>
                    <a:pt x="1857" y="81"/>
                    <a:pt x="1857" y="81"/>
                    <a:pt x="1857" y="81"/>
                  </a:cubicBezTo>
                  <a:cubicBezTo>
                    <a:pt x="1857" y="76"/>
                    <a:pt x="1853" y="72"/>
                    <a:pt x="1849" y="72"/>
                  </a:cubicBezTo>
                  <a:close/>
                </a:path>
              </a:pathLst>
            </a:custGeom>
            <a:solidFill>
              <a:srgbClr val="B9E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9" tIns="22855" rIns="45709" bIns="22855" numCol="1" anchor="t" anchorCtr="0" compatLnSpc="1">
              <a:prstTxWarp prst="textNoShape">
                <a:avLst/>
              </a:prstTxWarp>
            </a:bodyPr>
            <a:lstStyle/>
            <a:p>
              <a:pPr defTabSz="1088639"/>
              <a:endParaRPr lang="en-US" sz="2150">
                <a:solidFill>
                  <a:prstClr val="black"/>
                </a:solidFill>
                <a:latin typeface="Calibri"/>
              </a:endParaRPr>
            </a:p>
          </p:txBody>
        </p:sp>
        <p:grpSp>
          <p:nvGrpSpPr>
            <p:cNvPr id="31" name="Group 30"/>
            <p:cNvGrpSpPr/>
            <p:nvPr/>
          </p:nvGrpSpPr>
          <p:grpSpPr>
            <a:xfrm>
              <a:off x="739068" y="1515168"/>
              <a:ext cx="8177919" cy="1052773"/>
              <a:chOff x="739068" y="1515168"/>
              <a:chExt cx="8177919" cy="1052773"/>
            </a:xfrm>
          </p:grpSpPr>
          <p:sp>
            <p:nvSpPr>
              <p:cNvPr id="32" name="Freeform 71"/>
              <p:cNvSpPr>
                <a:spLocks/>
              </p:cNvSpPr>
              <p:nvPr/>
            </p:nvSpPr>
            <p:spPr bwMode="auto">
              <a:xfrm>
                <a:off x="739068" y="2058030"/>
                <a:ext cx="6961968" cy="417465"/>
              </a:xfrm>
              <a:custGeom>
                <a:avLst/>
                <a:gdLst>
                  <a:gd name="T0" fmla="*/ 1849 w 1857"/>
                  <a:gd name="T1" fmla="*/ 72 h 111"/>
                  <a:gd name="T2" fmla="*/ 376 w 1857"/>
                  <a:gd name="T3" fmla="*/ 72 h 111"/>
                  <a:gd name="T4" fmla="*/ 360 w 1857"/>
                  <a:gd name="T5" fmla="*/ 52 h 111"/>
                  <a:gd name="T6" fmla="*/ 374 w 1857"/>
                  <a:gd name="T7" fmla="*/ 20 h 111"/>
                  <a:gd name="T8" fmla="*/ 366 w 1857"/>
                  <a:gd name="T9" fmla="*/ 0 h 111"/>
                  <a:gd name="T10" fmla="*/ 85 w 1857"/>
                  <a:gd name="T11" fmla="*/ 0 h 111"/>
                  <a:gd name="T12" fmla="*/ 53 w 1857"/>
                  <a:gd name="T13" fmla="*/ 20 h 111"/>
                  <a:gd name="T14" fmla="*/ 6 w 1857"/>
                  <a:gd name="T15" fmla="*/ 91 h 111"/>
                  <a:gd name="T16" fmla="*/ 15 w 1857"/>
                  <a:gd name="T17" fmla="*/ 111 h 111"/>
                  <a:gd name="T18" fmla="*/ 199 w 1857"/>
                  <a:gd name="T19" fmla="*/ 111 h 111"/>
                  <a:gd name="T20" fmla="*/ 296 w 1857"/>
                  <a:gd name="T21" fmla="*/ 111 h 111"/>
                  <a:gd name="T22" fmla="*/ 1849 w 1857"/>
                  <a:gd name="T23" fmla="*/ 111 h 111"/>
                  <a:gd name="T24" fmla="*/ 1857 w 1857"/>
                  <a:gd name="T25" fmla="*/ 103 h 111"/>
                  <a:gd name="T26" fmla="*/ 1857 w 1857"/>
                  <a:gd name="T27" fmla="*/ 81 h 111"/>
                  <a:gd name="T28" fmla="*/ 1849 w 1857"/>
                  <a:gd name="T29" fmla="*/ 72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57" h="111">
                    <a:moveTo>
                      <a:pt x="1849" y="72"/>
                    </a:moveTo>
                    <a:cubicBezTo>
                      <a:pt x="1849" y="72"/>
                      <a:pt x="423" y="72"/>
                      <a:pt x="376" y="72"/>
                    </a:cubicBezTo>
                    <a:cubicBezTo>
                      <a:pt x="350" y="72"/>
                      <a:pt x="355" y="63"/>
                      <a:pt x="360" y="52"/>
                    </a:cubicBezTo>
                    <a:cubicBezTo>
                      <a:pt x="365" y="40"/>
                      <a:pt x="374" y="20"/>
                      <a:pt x="374" y="20"/>
                    </a:cubicBezTo>
                    <a:cubicBezTo>
                      <a:pt x="381" y="9"/>
                      <a:pt x="377" y="0"/>
                      <a:pt x="366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74" y="0"/>
                      <a:pt x="59" y="9"/>
                      <a:pt x="53" y="20"/>
                    </a:cubicBezTo>
                    <a:cubicBezTo>
                      <a:pt x="6" y="91"/>
                      <a:pt x="6" y="91"/>
                      <a:pt x="6" y="91"/>
                    </a:cubicBezTo>
                    <a:cubicBezTo>
                      <a:pt x="0" y="102"/>
                      <a:pt x="4" y="111"/>
                      <a:pt x="15" y="111"/>
                    </a:cubicBezTo>
                    <a:cubicBezTo>
                      <a:pt x="199" y="111"/>
                      <a:pt x="199" y="111"/>
                      <a:pt x="199" y="111"/>
                    </a:cubicBezTo>
                    <a:cubicBezTo>
                      <a:pt x="296" y="111"/>
                      <a:pt x="296" y="111"/>
                      <a:pt x="296" y="111"/>
                    </a:cubicBezTo>
                    <a:cubicBezTo>
                      <a:pt x="1849" y="111"/>
                      <a:pt x="1849" y="111"/>
                      <a:pt x="1849" y="111"/>
                    </a:cubicBezTo>
                    <a:cubicBezTo>
                      <a:pt x="1853" y="111"/>
                      <a:pt x="1857" y="107"/>
                      <a:pt x="1857" y="103"/>
                    </a:cubicBezTo>
                    <a:cubicBezTo>
                      <a:pt x="1857" y="81"/>
                      <a:pt x="1857" y="81"/>
                      <a:pt x="1857" y="81"/>
                    </a:cubicBezTo>
                    <a:cubicBezTo>
                      <a:pt x="1857" y="76"/>
                      <a:pt x="1853" y="72"/>
                      <a:pt x="1849" y="72"/>
                    </a:cubicBezTo>
                    <a:close/>
                  </a:path>
                </a:pathLst>
              </a:custGeom>
              <a:solidFill>
                <a:srgbClr val="B9EA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pPr defTabSz="1088639"/>
                <a:endParaRPr lang="en-US" sz="215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33" name="Oval 72"/>
              <p:cNvSpPr>
                <a:spLocks noChangeArrowheads="1"/>
              </p:cNvSpPr>
              <p:nvPr/>
            </p:nvSpPr>
            <p:spPr bwMode="auto">
              <a:xfrm>
                <a:off x="1372407" y="1515168"/>
                <a:ext cx="285717" cy="280956"/>
              </a:xfrm>
              <a:prstGeom prst="ellipse">
                <a:avLst/>
              </a:pr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pPr defTabSz="1088639"/>
                <a:endParaRPr lang="en-US" sz="215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34" name="Freeform 73"/>
              <p:cNvSpPr>
                <a:spLocks/>
              </p:cNvSpPr>
              <p:nvPr/>
            </p:nvSpPr>
            <p:spPr bwMode="auto">
              <a:xfrm>
                <a:off x="1300977" y="1773901"/>
                <a:ext cx="209526" cy="190478"/>
              </a:xfrm>
              <a:custGeom>
                <a:avLst/>
                <a:gdLst>
                  <a:gd name="T0" fmla="*/ 0 w 56"/>
                  <a:gd name="T1" fmla="*/ 18 h 51"/>
                  <a:gd name="T2" fmla="*/ 45 w 56"/>
                  <a:gd name="T3" fmla="*/ 10 h 51"/>
                  <a:gd name="T4" fmla="*/ 56 w 56"/>
                  <a:gd name="T5" fmla="*/ 12 h 51"/>
                  <a:gd name="T6" fmla="*/ 56 w 56"/>
                  <a:gd name="T7" fmla="*/ 51 h 51"/>
                  <a:gd name="T8" fmla="*/ 0 w 56"/>
                  <a:gd name="T9" fmla="*/ 1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1">
                    <a:moveTo>
                      <a:pt x="0" y="18"/>
                    </a:moveTo>
                    <a:cubicBezTo>
                      <a:pt x="0" y="18"/>
                      <a:pt x="17" y="0"/>
                      <a:pt x="45" y="10"/>
                    </a:cubicBezTo>
                    <a:cubicBezTo>
                      <a:pt x="51" y="12"/>
                      <a:pt x="52" y="12"/>
                      <a:pt x="56" y="12"/>
                    </a:cubicBezTo>
                    <a:cubicBezTo>
                      <a:pt x="55" y="30"/>
                      <a:pt x="56" y="51"/>
                      <a:pt x="56" y="51"/>
                    </a:cubicBezTo>
                    <a:cubicBezTo>
                      <a:pt x="56" y="51"/>
                      <a:pt x="30" y="24"/>
                      <a:pt x="0" y="18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pPr defTabSz="1088639"/>
                <a:endParaRPr lang="en-US" sz="215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35" name="Freeform 74"/>
              <p:cNvSpPr>
                <a:spLocks/>
              </p:cNvSpPr>
              <p:nvPr/>
            </p:nvSpPr>
            <p:spPr bwMode="auto">
              <a:xfrm>
                <a:off x="1300977" y="1773901"/>
                <a:ext cx="209526" cy="190478"/>
              </a:xfrm>
              <a:custGeom>
                <a:avLst/>
                <a:gdLst>
                  <a:gd name="T0" fmla="*/ 0 w 56"/>
                  <a:gd name="T1" fmla="*/ 18 h 51"/>
                  <a:gd name="T2" fmla="*/ 39 w 56"/>
                  <a:gd name="T3" fmla="*/ 8 h 51"/>
                  <a:gd name="T4" fmla="*/ 56 w 56"/>
                  <a:gd name="T5" fmla="*/ 11 h 51"/>
                  <a:gd name="T6" fmla="*/ 56 w 56"/>
                  <a:gd name="T7" fmla="*/ 51 h 51"/>
                  <a:gd name="T8" fmla="*/ 0 w 56"/>
                  <a:gd name="T9" fmla="*/ 1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1">
                    <a:moveTo>
                      <a:pt x="0" y="18"/>
                    </a:moveTo>
                    <a:cubicBezTo>
                      <a:pt x="0" y="18"/>
                      <a:pt x="10" y="0"/>
                      <a:pt x="39" y="8"/>
                    </a:cubicBezTo>
                    <a:cubicBezTo>
                      <a:pt x="48" y="11"/>
                      <a:pt x="52" y="11"/>
                      <a:pt x="56" y="11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56" y="51"/>
                      <a:pt x="30" y="24"/>
                      <a:pt x="0" y="18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pPr defTabSz="1088639"/>
                <a:endParaRPr lang="en-US" sz="215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36" name="Freeform 75"/>
              <p:cNvSpPr>
                <a:spLocks/>
              </p:cNvSpPr>
              <p:nvPr/>
            </p:nvSpPr>
            <p:spPr bwMode="auto">
              <a:xfrm>
                <a:off x="1300977" y="1773901"/>
                <a:ext cx="209526" cy="190478"/>
              </a:xfrm>
              <a:custGeom>
                <a:avLst/>
                <a:gdLst>
                  <a:gd name="T0" fmla="*/ 0 w 56"/>
                  <a:gd name="T1" fmla="*/ 18 h 51"/>
                  <a:gd name="T2" fmla="*/ 39 w 56"/>
                  <a:gd name="T3" fmla="*/ 8 h 51"/>
                  <a:gd name="T4" fmla="*/ 56 w 56"/>
                  <a:gd name="T5" fmla="*/ 11 h 51"/>
                  <a:gd name="T6" fmla="*/ 56 w 56"/>
                  <a:gd name="T7" fmla="*/ 51 h 51"/>
                  <a:gd name="T8" fmla="*/ 0 w 56"/>
                  <a:gd name="T9" fmla="*/ 1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1">
                    <a:moveTo>
                      <a:pt x="0" y="18"/>
                    </a:moveTo>
                    <a:cubicBezTo>
                      <a:pt x="0" y="18"/>
                      <a:pt x="10" y="0"/>
                      <a:pt x="39" y="8"/>
                    </a:cubicBezTo>
                    <a:cubicBezTo>
                      <a:pt x="48" y="11"/>
                      <a:pt x="52" y="11"/>
                      <a:pt x="56" y="11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56" y="51"/>
                      <a:pt x="30" y="24"/>
                      <a:pt x="0" y="18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pPr defTabSz="1088639"/>
                <a:endParaRPr lang="en-US" sz="215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37" name="Freeform 76"/>
              <p:cNvSpPr>
                <a:spLocks/>
              </p:cNvSpPr>
              <p:nvPr/>
            </p:nvSpPr>
            <p:spPr bwMode="auto">
              <a:xfrm>
                <a:off x="1300977" y="1773901"/>
                <a:ext cx="415877" cy="190478"/>
              </a:xfrm>
              <a:custGeom>
                <a:avLst/>
                <a:gdLst>
                  <a:gd name="T0" fmla="*/ 72 w 111"/>
                  <a:gd name="T1" fmla="*/ 8 h 51"/>
                  <a:gd name="T2" fmla="*/ 56 w 111"/>
                  <a:gd name="T3" fmla="*/ 11 h 51"/>
                  <a:gd name="T4" fmla="*/ 39 w 111"/>
                  <a:gd name="T5" fmla="*/ 8 h 51"/>
                  <a:gd name="T6" fmla="*/ 0 w 111"/>
                  <a:gd name="T7" fmla="*/ 18 h 51"/>
                  <a:gd name="T8" fmla="*/ 56 w 111"/>
                  <a:gd name="T9" fmla="*/ 51 h 51"/>
                  <a:gd name="T10" fmla="*/ 111 w 111"/>
                  <a:gd name="T11" fmla="*/ 18 h 51"/>
                  <a:gd name="T12" fmla="*/ 72 w 111"/>
                  <a:gd name="T13" fmla="*/ 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1" h="51">
                    <a:moveTo>
                      <a:pt x="72" y="8"/>
                    </a:moveTo>
                    <a:cubicBezTo>
                      <a:pt x="63" y="11"/>
                      <a:pt x="59" y="11"/>
                      <a:pt x="56" y="11"/>
                    </a:cubicBezTo>
                    <a:cubicBezTo>
                      <a:pt x="52" y="11"/>
                      <a:pt x="48" y="11"/>
                      <a:pt x="39" y="8"/>
                    </a:cubicBezTo>
                    <a:cubicBezTo>
                      <a:pt x="10" y="0"/>
                      <a:pt x="0" y="18"/>
                      <a:pt x="0" y="18"/>
                    </a:cubicBezTo>
                    <a:cubicBezTo>
                      <a:pt x="30" y="24"/>
                      <a:pt x="56" y="51"/>
                      <a:pt x="56" y="51"/>
                    </a:cubicBezTo>
                    <a:cubicBezTo>
                      <a:pt x="56" y="51"/>
                      <a:pt x="82" y="24"/>
                      <a:pt x="111" y="18"/>
                    </a:cubicBezTo>
                    <a:cubicBezTo>
                      <a:pt x="111" y="18"/>
                      <a:pt x="101" y="0"/>
                      <a:pt x="72" y="8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pPr defTabSz="1088639"/>
                <a:endParaRPr lang="en-US" sz="215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38" name="Freeform 77"/>
              <p:cNvSpPr>
                <a:spLocks/>
              </p:cNvSpPr>
              <p:nvPr/>
            </p:nvSpPr>
            <p:spPr bwMode="auto">
              <a:xfrm>
                <a:off x="1226374" y="1853267"/>
                <a:ext cx="566671" cy="176193"/>
              </a:xfrm>
              <a:custGeom>
                <a:avLst/>
                <a:gdLst>
                  <a:gd name="T0" fmla="*/ 142 w 151"/>
                  <a:gd name="T1" fmla="*/ 1 h 47"/>
                  <a:gd name="T2" fmla="*/ 76 w 151"/>
                  <a:gd name="T3" fmla="*/ 40 h 47"/>
                  <a:gd name="T4" fmla="*/ 10 w 151"/>
                  <a:gd name="T5" fmla="*/ 1 h 47"/>
                  <a:gd name="T6" fmla="*/ 0 w 151"/>
                  <a:gd name="T7" fmla="*/ 7 h 47"/>
                  <a:gd name="T8" fmla="*/ 72 w 151"/>
                  <a:gd name="T9" fmla="*/ 47 h 47"/>
                  <a:gd name="T10" fmla="*/ 76 w 151"/>
                  <a:gd name="T11" fmla="*/ 47 h 47"/>
                  <a:gd name="T12" fmla="*/ 79 w 151"/>
                  <a:gd name="T13" fmla="*/ 47 h 47"/>
                  <a:gd name="T14" fmla="*/ 151 w 151"/>
                  <a:gd name="T15" fmla="*/ 7 h 47"/>
                  <a:gd name="T16" fmla="*/ 142 w 151"/>
                  <a:gd name="T17" fmla="*/ 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47">
                    <a:moveTo>
                      <a:pt x="142" y="1"/>
                    </a:moveTo>
                    <a:cubicBezTo>
                      <a:pt x="116" y="7"/>
                      <a:pt x="76" y="40"/>
                      <a:pt x="76" y="40"/>
                    </a:cubicBezTo>
                    <a:cubicBezTo>
                      <a:pt x="76" y="40"/>
                      <a:pt x="36" y="7"/>
                      <a:pt x="10" y="1"/>
                    </a:cubicBezTo>
                    <a:cubicBezTo>
                      <a:pt x="3" y="0"/>
                      <a:pt x="0" y="6"/>
                      <a:pt x="0" y="7"/>
                    </a:cubicBezTo>
                    <a:cubicBezTo>
                      <a:pt x="8" y="11"/>
                      <a:pt x="18" y="4"/>
                      <a:pt x="72" y="47"/>
                    </a:cubicBezTo>
                    <a:cubicBezTo>
                      <a:pt x="73" y="47"/>
                      <a:pt x="76" y="47"/>
                      <a:pt x="76" y="47"/>
                    </a:cubicBezTo>
                    <a:cubicBezTo>
                      <a:pt x="76" y="47"/>
                      <a:pt x="77" y="47"/>
                      <a:pt x="79" y="47"/>
                    </a:cubicBezTo>
                    <a:cubicBezTo>
                      <a:pt x="132" y="4"/>
                      <a:pt x="143" y="11"/>
                      <a:pt x="151" y="7"/>
                    </a:cubicBezTo>
                    <a:cubicBezTo>
                      <a:pt x="151" y="6"/>
                      <a:pt x="148" y="0"/>
                      <a:pt x="142" y="1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pPr defTabSz="1088639"/>
                <a:endParaRPr lang="en-US" sz="215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39" name="Freeform 78"/>
              <p:cNvSpPr>
                <a:spLocks/>
              </p:cNvSpPr>
              <p:nvPr/>
            </p:nvSpPr>
            <p:spPr bwMode="auto">
              <a:xfrm>
                <a:off x="1515265" y="1908822"/>
                <a:ext cx="306352" cy="473020"/>
              </a:xfrm>
              <a:custGeom>
                <a:avLst/>
                <a:gdLst>
                  <a:gd name="T0" fmla="*/ 0 w 82"/>
                  <a:gd name="T1" fmla="*/ 40 h 126"/>
                  <a:gd name="T2" fmla="*/ 8 w 82"/>
                  <a:gd name="T3" fmla="*/ 40 h 126"/>
                  <a:gd name="T4" fmla="*/ 68 w 82"/>
                  <a:gd name="T5" fmla="*/ 0 h 126"/>
                  <a:gd name="T6" fmla="*/ 82 w 82"/>
                  <a:gd name="T7" fmla="*/ 0 h 126"/>
                  <a:gd name="T8" fmla="*/ 75 w 82"/>
                  <a:gd name="T9" fmla="*/ 89 h 126"/>
                  <a:gd name="T10" fmla="*/ 8 w 82"/>
                  <a:gd name="T11" fmla="*/ 126 h 126"/>
                  <a:gd name="T12" fmla="*/ 0 w 82"/>
                  <a:gd name="T13" fmla="*/ 126 h 126"/>
                  <a:gd name="T14" fmla="*/ 0 w 82"/>
                  <a:gd name="T15" fmla="*/ 40 h 126"/>
                  <a:gd name="T16" fmla="*/ 0 w 82"/>
                  <a:gd name="T17" fmla="*/ 4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2" h="126">
                    <a:moveTo>
                      <a:pt x="0" y="40"/>
                    </a:moveTo>
                    <a:cubicBezTo>
                      <a:pt x="8" y="40"/>
                      <a:pt x="8" y="40"/>
                      <a:pt x="8" y="40"/>
                    </a:cubicBezTo>
                    <a:cubicBezTo>
                      <a:pt x="8" y="40"/>
                      <a:pt x="37" y="9"/>
                      <a:pt x="68" y="0"/>
                    </a:cubicBezTo>
                    <a:cubicBezTo>
                      <a:pt x="71" y="0"/>
                      <a:pt x="82" y="0"/>
                      <a:pt x="82" y="0"/>
                    </a:cubicBezTo>
                    <a:cubicBezTo>
                      <a:pt x="82" y="0"/>
                      <a:pt x="75" y="71"/>
                      <a:pt x="75" y="89"/>
                    </a:cubicBezTo>
                    <a:cubicBezTo>
                      <a:pt x="68" y="89"/>
                      <a:pt x="40" y="90"/>
                      <a:pt x="8" y="126"/>
                    </a:cubicBezTo>
                    <a:cubicBezTo>
                      <a:pt x="0" y="126"/>
                      <a:pt x="0" y="126"/>
                      <a:pt x="0" y="126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0"/>
                      <a:pt x="0" y="40"/>
                      <a:pt x="0" y="40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pPr defTabSz="1088639"/>
                <a:endParaRPr lang="en-US" sz="215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40" name="Freeform 79"/>
              <p:cNvSpPr>
                <a:spLocks/>
              </p:cNvSpPr>
              <p:nvPr/>
            </p:nvSpPr>
            <p:spPr bwMode="auto">
              <a:xfrm>
                <a:off x="1204151" y="1908822"/>
                <a:ext cx="617466" cy="473020"/>
              </a:xfrm>
              <a:custGeom>
                <a:avLst/>
                <a:gdLst>
                  <a:gd name="T0" fmla="*/ 151 w 165"/>
                  <a:gd name="T1" fmla="*/ 0 h 126"/>
                  <a:gd name="T2" fmla="*/ 91 w 165"/>
                  <a:gd name="T3" fmla="*/ 40 h 126"/>
                  <a:gd name="T4" fmla="*/ 84 w 165"/>
                  <a:gd name="T5" fmla="*/ 40 h 126"/>
                  <a:gd name="T6" fmla="*/ 81 w 165"/>
                  <a:gd name="T7" fmla="*/ 40 h 126"/>
                  <a:gd name="T8" fmla="*/ 75 w 165"/>
                  <a:gd name="T9" fmla="*/ 40 h 126"/>
                  <a:gd name="T10" fmla="*/ 16 w 165"/>
                  <a:gd name="T11" fmla="*/ 0 h 126"/>
                  <a:gd name="T12" fmla="*/ 0 w 165"/>
                  <a:gd name="T13" fmla="*/ 0 h 126"/>
                  <a:gd name="T14" fmla="*/ 9 w 165"/>
                  <a:gd name="T15" fmla="*/ 89 h 126"/>
                  <a:gd name="T16" fmla="*/ 75 w 165"/>
                  <a:gd name="T17" fmla="*/ 126 h 126"/>
                  <a:gd name="T18" fmla="*/ 83 w 165"/>
                  <a:gd name="T19" fmla="*/ 126 h 126"/>
                  <a:gd name="T20" fmla="*/ 91 w 165"/>
                  <a:gd name="T21" fmla="*/ 126 h 126"/>
                  <a:gd name="T22" fmla="*/ 158 w 165"/>
                  <a:gd name="T23" fmla="*/ 89 h 126"/>
                  <a:gd name="T24" fmla="*/ 165 w 165"/>
                  <a:gd name="T25" fmla="*/ 0 h 126"/>
                  <a:gd name="T26" fmla="*/ 151 w 165"/>
                  <a:gd name="T27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5" h="126">
                    <a:moveTo>
                      <a:pt x="151" y="0"/>
                    </a:moveTo>
                    <a:cubicBezTo>
                      <a:pt x="120" y="9"/>
                      <a:pt x="91" y="40"/>
                      <a:pt x="91" y="40"/>
                    </a:cubicBezTo>
                    <a:cubicBezTo>
                      <a:pt x="84" y="40"/>
                      <a:pt x="84" y="40"/>
                      <a:pt x="84" y="40"/>
                    </a:cubicBezTo>
                    <a:cubicBezTo>
                      <a:pt x="81" y="40"/>
                      <a:pt x="81" y="40"/>
                      <a:pt x="81" y="40"/>
                    </a:cubicBezTo>
                    <a:cubicBezTo>
                      <a:pt x="75" y="40"/>
                      <a:pt x="75" y="40"/>
                      <a:pt x="75" y="40"/>
                    </a:cubicBezTo>
                    <a:cubicBezTo>
                      <a:pt x="75" y="40"/>
                      <a:pt x="46" y="9"/>
                      <a:pt x="16" y="0"/>
                    </a:cubicBezTo>
                    <a:cubicBezTo>
                      <a:pt x="12" y="0"/>
                      <a:pt x="0" y="0"/>
                      <a:pt x="0" y="0"/>
                    </a:cubicBezTo>
                    <a:cubicBezTo>
                      <a:pt x="0" y="0"/>
                      <a:pt x="9" y="71"/>
                      <a:pt x="9" y="89"/>
                    </a:cubicBezTo>
                    <a:cubicBezTo>
                      <a:pt x="14" y="89"/>
                      <a:pt x="43" y="90"/>
                      <a:pt x="75" y="126"/>
                    </a:cubicBezTo>
                    <a:cubicBezTo>
                      <a:pt x="83" y="126"/>
                      <a:pt x="83" y="126"/>
                      <a:pt x="83" y="126"/>
                    </a:cubicBezTo>
                    <a:cubicBezTo>
                      <a:pt x="83" y="126"/>
                      <a:pt x="83" y="126"/>
                      <a:pt x="91" y="126"/>
                    </a:cubicBezTo>
                    <a:cubicBezTo>
                      <a:pt x="123" y="90"/>
                      <a:pt x="151" y="89"/>
                      <a:pt x="158" y="89"/>
                    </a:cubicBezTo>
                    <a:cubicBezTo>
                      <a:pt x="158" y="71"/>
                      <a:pt x="165" y="0"/>
                      <a:pt x="165" y="0"/>
                    </a:cubicBezTo>
                    <a:cubicBezTo>
                      <a:pt x="165" y="0"/>
                      <a:pt x="154" y="0"/>
                      <a:pt x="151" y="0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pPr defTabSz="1088639"/>
                <a:endParaRPr lang="en-US" sz="215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41" name="Freeform 80"/>
              <p:cNvSpPr>
                <a:spLocks/>
              </p:cNvSpPr>
              <p:nvPr/>
            </p:nvSpPr>
            <p:spPr bwMode="auto">
              <a:xfrm>
                <a:off x="1515265" y="2058030"/>
                <a:ext cx="30159" cy="323813"/>
              </a:xfrm>
              <a:custGeom>
                <a:avLst/>
                <a:gdLst>
                  <a:gd name="T0" fmla="*/ 0 w 19"/>
                  <a:gd name="T1" fmla="*/ 204 h 204"/>
                  <a:gd name="T2" fmla="*/ 0 w 19"/>
                  <a:gd name="T3" fmla="*/ 0 h 204"/>
                  <a:gd name="T4" fmla="*/ 19 w 19"/>
                  <a:gd name="T5" fmla="*/ 0 h 204"/>
                  <a:gd name="T6" fmla="*/ 0 w 19"/>
                  <a:gd name="T7" fmla="*/ 204 h 204"/>
                  <a:gd name="T8" fmla="*/ 0 w 19"/>
                  <a:gd name="T9" fmla="*/ 204 h 204"/>
                  <a:gd name="T10" fmla="*/ 0 w 19"/>
                  <a:gd name="T11" fmla="*/ 20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204">
                    <a:moveTo>
                      <a:pt x="0" y="204"/>
                    </a:moveTo>
                    <a:lnTo>
                      <a:pt x="0" y="0"/>
                    </a:lnTo>
                    <a:lnTo>
                      <a:pt x="19" y="0"/>
                    </a:lnTo>
                    <a:lnTo>
                      <a:pt x="0" y="204"/>
                    </a:lnTo>
                    <a:lnTo>
                      <a:pt x="0" y="204"/>
                    </a:lnTo>
                    <a:lnTo>
                      <a:pt x="0" y="204"/>
                    </a:ln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pPr defTabSz="1088639"/>
                <a:endParaRPr lang="en-US" sz="215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42" name="Freeform 81"/>
              <p:cNvSpPr>
                <a:spLocks/>
              </p:cNvSpPr>
              <p:nvPr/>
            </p:nvSpPr>
            <p:spPr bwMode="auto">
              <a:xfrm>
                <a:off x="1515265" y="2058030"/>
                <a:ext cx="30159" cy="323813"/>
              </a:xfrm>
              <a:custGeom>
                <a:avLst/>
                <a:gdLst>
                  <a:gd name="T0" fmla="*/ 0 w 19"/>
                  <a:gd name="T1" fmla="*/ 204 h 204"/>
                  <a:gd name="T2" fmla="*/ 0 w 19"/>
                  <a:gd name="T3" fmla="*/ 0 h 204"/>
                  <a:gd name="T4" fmla="*/ 19 w 19"/>
                  <a:gd name="T5" fmla="*/ 0 h 204"/>
                  <a:gd name="T6" fmla="*/ 0 w 19"/>
                  <a:gd name="T7" fmla="*/ 20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204">
                    <a:moveTo>
                      <a:pt x="0" y="204"/>
                    </a:moveTo>
                    <a:lnTo>
                      <a:pt x="0" y="0"/>
                    </a:lnTo>
                    <a:lnTo>
                      <a:pt x="19" y="0"/>
                    </a:lnTo>
                    <a:lnTo>
                      <a:pt x="0" y="204"/>
                    </a:ln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pPr defTabSz="1088639"/>
                <a:endParaRPr lang="en-US" sz="215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43" name="Freeform 82"/>
              <p:cNvSpPr>
                <a:spLocks/>
              </p:cNvSpPr>
              <p:nvPr/>
            </p:nvSpPr>
            <p:spPr bwMode="auto">
              <a:xfrm>
                <a:off x="1515265" y="2058030"/>
                <a:ext cx="30159" cy="323813"/>
              </a:xfrm>
              <a:custGeom>
                <a:avLst/>
                <a:gdLst>
                  <a:gd name="T0" fmla="*/ 0 w 19"/>
                  <a:gd name="T1" fmla="*/ 204 h 204"/>
                  <a:gd name="T2" fmla="*/ 0 w 19"/>
                  <a:gd name="T3" fmla="*/ 0 h 204"/>
                  <a:gd name="T4" fmla="*/ 19 w 19"/>
                  <a:gd name="T5" fmla="*/ 0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204">
                    <a:moveTo>
                      <a:pt x="0" y="204"/>
                    </a:moveTo>
                    <a:lnTo>
                      <a:pt x="0" y="0"/>
                    </a:lnTo>
                    <a:lnTo>
                      <a:pt x="1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pPr defTabSz="1088639"/>
                <a:endParaRPr lang="en-US" sz="215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2132731" y="1706055"/>
                <a:ext cx="6784256" cy="861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1088639"/>
                <a:r>
                  <a:rPr lang="en-US" sz="2200" b="1" dirty="0">
                    <a:ln>
                      <a:solidFill>
                        <a:srgbClr val="008000"/>
                      </a:solidFill>
                    </a:ln>
                    <a:solidFill>
                      <a:srgbClr val="008000"/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BÀI TẬP TRẮC NGHIỆM</a:t>
                </a:r>
              </a:p>
            </p:txBody>
          </p:sp>
        </p:grpSp>
        <p:sp>
          <p:nvSpPr>
            <p:cNvPr id="47" name="Rectangle 46"/>
            <p:cNvSpPr/>
            <p:nvPr/>
          </p:nvSpPr>
          <p:spPr>
            <a:xfrm>
              <a:off x="8598527" y="1951287"/>
              <a:ext cx="1828800" cy="67758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88639"/>
              <a:endParaRPr lang="en-US" sz="2150">
                <a:solidFill>
                  <a:prstClr val="white"/>
                </a:solidFill>
                <a:latin typeface="Calibri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62" name="Rectangle 61"/>
              <p:cNvSpPr/>
              <p:nvPr/>
            </p:nvSpPr>
            <p:spPr>
              <a:xfrm>
                <a:off x="2599735" y="3589708"/>
                <a:ext cx="1250283" cy="4308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1088639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2200" b="1" spc="-75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Ch</m:t>
                      </m:r>
                      <m:r>
                        <m:rPr>
                          <m:nor/>
                        </m:rPr>
                        <a:rPr lang="en-US" sz="2200" b="1" spc="-75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ọ</m:t>
                      </m:r>
                      <m:r>
                        <m:rPr>
                          <m:nor/>
                        </m:rPr>
                        <a:rPr lang="en-US" sz="2200" b="1" spc="-75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n</m:t>
                      </m:r>
                      <m:r>
                        <m:rPr>
                          <m:nor/>
                        </m:rPr>
                        <a:rPr lang="en-US" sz="2200" b="1" spc="-75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vi-VN" sz="2200" b="1" spc="-75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B</m:t>
                      </m:r>
                      <m:r>
                        <m:rPr>
                          <m:nor/>
                        </m:rPr>
                        <a:rPr lang="en-US" sz="2200" b="1" spc="-75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.</m:t>
                      </m:r>
                    </m:oMath>
                  </m:oMathPara>
                </a14:m>
                <a:endParaRPr lang="en-US" sz="2200" b="1" spc="-75" dirty="0">
                  <a:solidFill>
                    <a:prstClr val="black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62" name="Rectangle 6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99735" y="3589708"/>
                <a:ext cx="1250283" cy="430887"/>
              </a:xfrm>
              <a:prstGeom prst="rect">
                <a:avLst/>
              </a:prstGeom>
              <a:blipFill>
                <a:blip r:embed="rId3"/>
                <a:stretch>
                  <a:fillRect l="-3398" b="-1831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4" name="Oval 153"/>
          <p:cNvSpPr/>
          <p:nvPr/>
        </p:nvSpPr>
        <p:spPr>
          <a:xfrm>
            <a:off x="5328159" y="2590800"/>
            <a:ext cx="536277" cy="536277"/>
          </a:xfrm>
          <a:prstGeom prst="ellipse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639"/>
            <a:endParaRPr lang="en-US" sz="2150">
              <a:solidFill>
                <a:prstClr val="white"/>
              </a:solidFill>
              <a:latin typeface="Calibri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1605903" y="2583065"/>
                <a:ext cx="2742844" cy="6685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1088639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2000" b="1" spc="-75">
                          <a:solidFill>
                            <a:srgbClr val="000099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A</m:t>
                      </m:r>
                      <m:r>
                        <m:rPr>
                          <m:nor/>
                        </m:rPr>
                        <a:rPr lang="en-US" sz="2000" b="1" spc="-75">
                          <a:solidFill>
                            <a:srgbClr val="000099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.  </m:t>
                      </m:r>
                      <m:r>
                        <m:rPr>
                          <m:sty m:val="p"/>
                        </m:rPr>
                        <a:rPr lang="en-US" sz="2000" spc="-75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M</m:t>
                      </m:r>
                      <m:r>
                        <a:rPr lang="en-US" sz="2000" spc="-75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f>
                        <m:fPr>
                          <m:ctrlPr>
                            <a:rPr lang="vi-VN" sz="20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00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m:rPr>
                          <m:nor/>
                        </m:rPr>
                        <a:rPr lang="en-GB" sz="2000">
                          <a:solidFill>
                            <a:prstClr val="black"/>
                          </a:solidFill>
                          <a:latin typeface="Calibri"/>
                        </a:rPr>
                        <m:t>.</m:t>
                      </m:r>
                    </m:oMath>
                  </m:oMathPara>
                </a14:m>
                <a:endParaRPr lang="en-GB" sz="2150" dirty="0">
                  <a:solidFill>
                    <a:prstClr val="black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05903" y="2583065"/>
                <a:ext cx="2742844" cy="66851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3" name="Rectangle 52"/>
              <p:cNvSpPr/>
              <p:nvPr/>
            </p:nvSpPr>
            <p:spPr>
              <a:xfrm>
                <a:off x="4766495" y="2691208"/>
                <a:ext cx="2742844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1088639"/>
                <a:r>
                  <a:rPr lang="en-US" sz="2000" b="1" spc="-75" dirty="0">
                    <a:solidFill>
                      <a:srgbClr val="000099"/>
                    </a:solidFill>
                    <a:latin typeface="Calibri"/>
                    <a:ea typeface="Tahoma" panose="020B0604030504040204" pitchFamily="34" charset="0"/>
                    <a:cs typeface="Tahoma" panose="020B0604030504040204" pitchFamily="34" charset="0"/>
                  </a:rPr>
                  <a:t>              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vi-VN" sz="2000" b="1" spc="-75">
                        <a:solidFill>
                          <a:srgbClr val="000099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B</m:t>
                    </m:r>
                    <m:r>
                      <m:rPr>
                        <m:nor/>
                      </m:rPr>
                      <a:rPr lang="en-US" sz="2000" b="1" spc="-75">
                        <a:solidFill>
                          <a:srgbClr val="000099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.    </m:t>
                    </m:r>
                    <m:r>
                      <m:rPr>
                        <m:nor/>
                      </m:rPr>
                      <a:rPr lang="en-US" sz="2000" spc="-75">
                        <a:solidFill>
                          <a:prstClr val="black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M</m:t>
                    </m:r>
                    <m:r>
                      <m:rPr>
                        <m:nor/>
                      </m:rPr>
                      <a:rPr lang="en-US" sz="2000" spc="-75">
                        <a:solidFill>
                          <a:prstClr val="black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 = 1</m:t>
                    </m:r>
                  </m:oMath>
                </a14:m>
                <a:endParaRPr lang="en-GB" sz="2150" dirty="0">
                  <a:solidFill>
                    <a:prstClr val="black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53" name="Rectangle 5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66495" y="2691208"/>
                <a:ext cx="2742844" cy="40011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4" name="Rectangle 53"/>
              <p:cNvSpPr/>
              <p:nvPr/>
            </p:nvSpPr>
            <p:spPr>
              <a:xfrm>
                <a:off x="7223707" y="2718294"/>
                <a:ext cx="2043057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1088639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vi-VN" sz="2000" b="1" spc="-75">
                          <a:solidFill>
                            <a:srgbClr val="000099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C</m:t>
                      </m:r>
                      <m:r>
                        <m:rPr>
                          <m:nor/>
                        </m:rPr>
                        <a:rPr lang="en-US" sz="2000" b="1" spc="-75">
                          <a:solidFill>
                            <a:srgbClr val="000099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.  </m:t>
                      </m:r>
                      <m:r>
                        <m:rPr>
                          <m:nor/>
                        </m:rPr>
                        <a:rPr lang="en-US" sz="2000" spc="-75">
                          <a:solidFill>
                            <a:prstClr val="black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M</m:t>
                      </m:r>
                      <m:r>
                        <m:rPr>
                          <m:nor/>
                        </m:rPr>
                        <a:rPr lang="en-US" sz="2000" spc="-75">
                          <a:solidFill>
                            <a:prstClr val="black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 = 2</m:t>
                      </m:r>
                    </m:oMath>
                  </m:oMathPara>
                </a14:m>
                <a:endParaRPr lang="en-GB" sz="2150" dirty="0">
                  <a:solidFill>
                    <a:prstClr val="black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54" name="Rectangle 5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07" y="2718294"/>
                <a:ext cx="2043057" cy="40011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5" name="Rectangle 54"/>
              <p:cNvSpPr/>
              <p:nvPr/>
            </p:nvSpPr>
            <p:spPr>
              <a:xfrm>
                <a:off x="9266764" y="2521005"/>
                <a:ext cx="2742844" cy="67480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1088639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vi-VN" sz="2000" b="1" spc="-75">
                          <a:solidFill>
                            <a:srgbClr val="000099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D</m:t>
                      </m:r>
                      <m:r>
                        <m:rPr>
                          <m:nor/>
                        </m:rPr>
                        <a:rPr lang="en-US" sz="2000" b="1" spc="-75">
                          <a:solidFill>
                            <a:srgbClr val="000099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. </m:t>
                      </m:r>
                      <m:r>
                        <m:rPr>
                          <m:nor/>
                        </m:rPr>
                        <a:rPr lang="en-US" sz="2000" spc="-75">
                          <a:solidFill>
                            <a:prstClr val="black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M</m:t>
                      </m:r>
                      <m:r>
                        <m:rPr>
                          <m:nor/>
                        </m:rPr>
                        <a:rPr lang="en-US" sz="2000" spc="-75">
                          <a:solidFill>
                            <a:prstClr val="black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 =  </m:t>
                      </m:r>
                      <m:f>
                        <m:fPr>
                          <m:ctrlPr>
                            <a:rPr lang="vi-VN" sz="20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vi-VN" sz="20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US" sz="20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m:rPr>
                          <m:nor/>
                        </m:rPr>
                        <a:rPr lang="en-GB" sz="2000">
                          <a:solidFill>
                            <a:prstClr val="black"/>
                          </a:solidFill>
                          <a:latin typeface="Calibri"/>
                        </a:rPr>
                        <m:t>.</m:t>
                      </m:r>
                    </m:oMath>
                  </m:oMathPara>
                </a14:m>
                <a:endParaRPr lang="vi-VN" sz="2000" dirty="0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55" name="Rectangle 5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66764" y="2521005"/>
                <a:ext cx="2742844" cy="67480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9" name="Rectangle 58">
                <a:extLst>
                  <a:ext uri="{FF2B5EF4-FFF2-40B4-BE49-F238E27FC236}">
                    <a16:creationId xmlns:a16="http://schemas.microsoft.com/office/drawing/2014/main" id="{B28EA6EA-6C4B-4847-94F7-2DEE2280AC21}"/>
                  </a:ext>
                </a:extLst>
              </p:cNvPr>
              <p:cNvSpPr/>
              <p:nvPr/>
            </p:nvSpPr>
            <p:spPr>
              <a:xfrm>
                <a:off x="818662" y="1288728"/>
                <a:ext cx="10685984" cy="13756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 defTabSz="1088639">
                  <a:lnSpc>
                    <a:spcPct val="115000"/>
                  </a:lnSpc>
                  <a:spcBef>
                    <a:spcPts val="300"/>
                  </a:spcBef>
                  <a:buClr>
                    <a:srgbClr val="0000FF"/>
                  </a:buClr>
                  <a:tabLst>
                    <a:tab pos="314960" algn="l"/>
                  </a:tabLst>
                </a:pPr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                  </a:t>
                </a:r>
                <a:r>
                  <a:rPr lang="en-US" sz="20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Trong</a:t>
                </a:r>
                <a:r>
                  <a:rPr lang="en-US" sz="20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không</a:t>
                </a:r>
                <a:r>
                  <a:rPr lang="en-US" sz="20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gian</a:t>
                </a:r>
                <a:r>
                  <a:rPr lang="en-US" sz="20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với</a:t>
                </a:r>
                <a:r>
                  <a:rPr lang="en-US" sz="20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hệ</a:t>
                </a:r>
                <a:r>
                  <a:rPr lang="en-US" sz="20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toạ</a:t>
                </a:r>
                <a:r>
                  <a:rPr lang="en-US" sz="20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độ</a:t>
                </a:r>
                <a:r>
                  <a:rPr lang="en-US" sz="20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𝑂𝑥𝑦𝑧</m:t>
                    </m:r>
                  </m:oMath>
                </a14:m>
                <a:r>
                  <a:rPr lang="en-US" sz="20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, </a:t>
                </a:r>
                <a:r>
                  <a:rPr lang="en-US" sz="20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cho</a:t>
                </a:r>
                <a:r>
                  <a:rPr lang="en-US" sz="20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𝐴</m:t>
                    </m:r>
                    <m:d>
                      <m:dPr>
                        <m:ctrlPr>
                          <a:rPr lang="en-US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1;0;0</m:t>
                        </m:r>
                      </m:e>
                    </m:d>
                  </m:oMath>
                </a14:m>
                <a:r>
                  <a:rPr lang="en-US" sz="20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𝐵</m:t>
                    </m:r>
                    <m:d>
                      <m:dPr>
                        <m:ctrlPr>
                          <a:rPr lang="en-US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0;</m:t>
                        </m:r>
                        <m:r>
                          <a:rPr lang="en-US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𝑏</m:t>
                        </m:r>
                        <m:r>
                          <a:rPr lang="en-US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;0</m:t>
                        </m:r>
                      </m:e>
                    </m:d>
                  </m:oMath>
                </a14:m>
                <a:r>
                  <a:rPr lang="en-US" sz="20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𝐶</m:t>
                    </m:r>
                    <m:d>
                      <m:dPr>
                        <m:ctrlPr>
                          <a:rPr lang="en-US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0;0;</m:t>
                        </m:r>
                        <m:r>
                          <a:rPr lang="en-US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𝑐</m:t>
                        </m:r>
                      </m:e>
                    </m:d>
                  </m:oMath>
                </a14:m>
                <a:r>
                  <a:rPr lang="en-US" sz="20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, </a:t>
                </a:r>
              </a:p>
              <a:p>
                <a:pPr algn="just" defTabSz="1088639">
                  <a:lnSpc>
                    <a:spcPct val="115000"/>
                  </a:lnSpc>
                  <a:spcBef>
                    <a:spcPts val="300"/>
                  </a:spcBef>
                  <a:buClr>
                    <a:srgbClr val="0000FF"/>
                  </a:buClr>
                  <a:tabLst>
                    <a:tab pos="314960" algn="l"/>
                  </a:tabLst>
                </a:pPr>
                <a14:m>
                  <m:oMath xmlns:m="http://schemas.openxmlformats.org/officeDocument/2006/math">
                    <m:d>
                      <m:dPr>
                        <m:ctrlPr>
                          <a:rPr lang="en-US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𝑏</m:t>
                        </m:r>
                        <m:r>
                          <a:rPr lang="en-US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&gt;0,</m:t>
                        </m:r>
                        <m:r>
                          <a:rPr lang="en-US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𝑐</m:t>
                        </m:r>
                        <m:r>
                          <a:rPr lang="en-US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&gt;0</m:t>
                        </m:r>
                      </m:e>
                    </m:d>
                  </m:oMath>
                </a14:m>
                <a:r>
                  <a:rPr lang="en-US" sz="20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và</a:t>
                </a:r>
                <a:r>
                  <a:rPr lang="en-US" sz="20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mặt</a:t>
                </a:r>
                <a:r>
                  <a:rPr lang="en-US" sz="20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phẳng</a:t>
                </a:r>
                <a:r>
                  <a:rPr lang="en-US" sz="20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𝑃</m:t>
                        </m:r>
                      </m:e>
                    </m:d>
                    <m:r>
                      <a:rPr lang="en-US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:</m:t>
                    </m:r>
                    <m:r>
                      <a:rPr lang="en-US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𝑦</m:t>
                    </m:r>
                    <m:r>
                      <a:rPr lang="en-US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−</m:t>
                    </m:r>
                    <m:r>
                      <a:rPr lang="en-US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𝑧</m:t>
                    </m:r>
                    <m:r>
                      <a:rPr lang="en-US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+1=0</m:t>
                    </m:r>
                  </m:oMath>
                </a14:m>
                <a:r>
                  <a:rPr lang="en-US" sz="20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.</a:t>
                </a:r>
                <a:r>
                  <a:rPr lang="en-US" sz="20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Tính</a:t>
                </a:r>
                <a:r>
                  <a:rPr lang="en-US" sz="20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M = b + c </a:t>
                </a:r>
                <a:r>
                  <a:rPr lang="en-US" sz="20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biết</a:t>
                </a:r>
                <a:r>
                  <a:rPr lang="en-US" sz="20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mặt</a:t>
                </a:r>
                <a:r>
                  <a:rPr lang="en-US" sz="20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phẳng</a:t>
                </a:r>
                <a:r>
                  <a:rPr lang="en-US" sz="20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𝐴𝐵𝐶</m:t>
                        </m:r>
                      </m:e>
                    </m:d>
                  </m:oMath>
                </a14:m>
                <a:r>
                  <a:rPr lang="en-US" sz="20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vuông</a:t>
                </a:r>
                <a:r>
                  <a:rPr lang="en-US" sz="20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góc</a:t>
                </a:r>
                <a:r>
                  <a:rPr lang="en-US" sz="20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với</a:t>
                </a:r>
                <a:r>
                  <a:rPr lang="en-US" sz="20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mặt</a:t>
                </a:r>
                <a:r>
                  <a:rPr lang="en-US" sz="20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phẳng</a:t>
                </a:r>
                <a:r>
                  <a:rPr lang="en-US" sz="20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𝑃</m:t>
                        </m:r>
                      </m:e>
                    </m:d>
                  </m:oMath>
                </a14:m>
                <a:r>
                  <a:rPr lang="en-US" sz="20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và</a:t>
                </a:r>
                <a:r>
                  <a:rPr lang="en-US" sz="20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khoảng</a:t>
                </a:r>
                <a:r>
                  <a:rPr lang="en-US" sz="20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cách</a:t>
                </a:r>
                <a:r>
                  <a:rPr lang="en-US" sz="20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từ</a:t>
                </a:r>
                <a:r>
                  <a:rPr lang="en-US" sz="20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𝑂</m:t>
                    </m:r>
                  </m:oMath>
                </a14:m>
                <a:r>
                  <a:rPr lang="en-US" sz="20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đến</a:t>
                </a:r>
                <a:r>
                  <a:rPr lang="en-US" sz="20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𝐴𝐵𝐶</m:t>
                        </m:r>
                      </m:e>
                    </m:d>
                  </m:oMath>
                </a14:m>
                <a:r>
                  <a:rPr lang="en-US" sz="20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bằng</a:t>
                </a:r>
                <a:r>
                  <a:rPr lang="en-US" sz="20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sz="20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. </a:t>
                </a:r>
              </a:p>
            </p:txBody>
          </p:sp>
        </mc:Choice>
        <mc:Fallback xmlns="">
          <p:sp>
            <p:nvSpPr>
              <p:cNvPr id="59" name="Rectangle 58">
                <a:extLst>
                  <a:ext uri="{FF2B5EF4-FFF2-40B4-BE49-F238E27FC236}">
                    <a16:creationId xmlns:a16="http://schemas.microsoft.com/office/drawing/2014/main" id="{B28EA6EA-6C4B-4847-94F7-2DEE2280AC2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8662" y="1288728"/>
                <a:ext cx="10685984" cy="1375698"/>
              </a:xfrm>
              <a:prstGeom prst="rect">
                <a:avLst/>
              </a:prstGeom>
              <a:blipFill>
                <a:blip r:embed="rId8"/>
                <a:stretch>
                  <a:fillRect l="-570" r="-627" b="-177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8" name="Rectangle 67">
                <a:extLst>
                  <a:ext uri="{FF2B5EF4-FFF2-40B4-BE49-F238E27FC236}">
                    <a16:creationId xmlns:a16="http://schemas.microsoft.com/office/drawing/2014/main" id="{99A24097-C36B-429C-AE7F-538247D27B96}"/>
                  </a:ext>
                </a:extLst>
              </p:cNvPr>
              <p:cNvSpPr/>
              <p:nvPr/>
            </p:nvSpPr>
            <p:spPr>
              <a:xfrm>
                <a:off x="568620" y="4081617"/>
                <a:ext cx="11066405" cy="25087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315278" algn="just" defTabSz="1088639">
                  <a:lnSpc>
                    <a:spcPct val="115000"/>
                  </a:lnSpc>
                  <a:spcAft>
                    <a:spcPts val="400"/>
                  </a:spcAft>
                </a:pPr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 </a:t>
                </a:r>
                <a:r>
                  <a:rPr lang="en-US" sz="2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mặt</a:t>
                </a:r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phẳng</a:t>
                </a:r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𝐴𝐵𝐶</m:t>
                        </m:r>
                      </m:e>
                    </m:d>
                  </m:oMath>
                </a14:m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có</a:t>
                </a:r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dạng</a:t>
                </a:r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𝑥</m:t>
                        </m:r>
                      </m:num>
                      <m:den>
                        <m:r>
                          <a:rPr lang="en-US" sz="2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</m:t>
                        </m:r>
                      </m:den>
                    </m:f>
                    <m:r>
                      <a:rPr lang="en-US" sz="22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f>
                      <m:fPr>
                        <m:ctrlPr>
                          <a:rPr lang="en-US" sz="2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𝑦</m:t>
                        </m:r>
                      </m:num>
                      <m:den>
                        <m:r>
                          <a:rPr lang="en-US" sz="2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𝑏</m:t>
                        </m:r>
                      </m:den>
                    </m:f>
                    <m:r>
                      <a:rPr lang="en-US" sz="22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f>
                      <m:fPr>
                        <m:ctrlPr>
                          <a:rPr lang="en-US" sz="2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𝑧</m:t>
                        </m:r>
                      </m:num>
                      <m:den>
                        <m:r>
                          <a:rPr lang="en-US" sz="2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𝑐</m:t>
                        </m:r>
                      </m:den>
                    </m:f>
                    <m:r>
                      <a:rPr lang="en-US" sz="22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=1⇔</m:t>
                    </m:r>
                    <m:r>
                      <a:rPr lang="en-US" sz="22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𝑏𝑐𝑥</m:t>
                    </m:r>
                    <m:r>
                      <a:rPr lang="en-US" sz="22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sz="22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𝑐𝑦</m:t>
                    </m:r>
                    <m:r>
                      <a:rPr lang="en-US" sz="22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sz="22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𝑏𝑧</m:t>
                    </m:r>
                    <m:r>
                      <a:rPr lang="en-US" sz="22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en-US" sz="22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𝑏𝑐</m:t>
                    </m:r>
                    <m:r>
                      <a:rPr lang="en-US" sz="22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=0</m:t>
                    </m:r>
                  </m:oMath>
                </a14:m>
                <a:endParaRPr lang="en-US" sz="22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15278" algn="just" defTabSz="1088639">
                  <a:lnSpc>
                    <a:spcPct val="115000"/>
                  </a:lnSpc>
                  <a:spcAft>
                    <a:spcPts val="400"/>
                  </a:spcAft>
                </a:pPr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Theo </a:t>
                </a:r>
                <a:r>
                  <a:rPr lang="en-US" sz="2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giả</a:t>
                </a:r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thiết</a:t>
                </a:r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2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22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sz="22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&amp;</m:t>
                            </m:r>
                            <m:d>
                              <m:dPr>
                                <m:ctrlPr>
                                  <a:rPr lang="en-US" sz="22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22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𝐴𝐵𝐶</m:t>
                                </m:r>
                              </m:e>
                            </m:d>
                            <m:r>
                              <a:rPr lang="en-US" sz="22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⊥</m:t>
                            </m:r>
                            <m:d>
                              <m:dPr>
                                <m:ctrlPr>
                                  <a:rPr lang="en-US" sz="22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22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𝑃</m:t>
                                </m:r>
                              </m:e>
                            </m:d>
                          </m:e>
                          <m:e>
                            <m:r>
                              <a:rPr lang="en-US" sz="22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&amp;</m:t>
                            </m:r>
                            <m:r>
                              <a:rPr lang="en-US" sz="22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𝑑</m:t>
                            </m:r>
                            <m:d>
                              <m:dPr>
                                <m:ctrlPr>
                                  <a:rPr lang="en-US" sz="22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22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𝑂</m:t>
                                </m:r>
                                <m:r>
                                  <a:rPr lang="en-US" sz="22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,</m:t>
                                </m:r>
                                <m:d>
                                  <m:dPr>
                                    <m:ctrlPr>
                                      <a:rPr lang="en-US" sz="22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2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  <m:t>𝐴𝐵𝐶</m:t>
                                    </m:r>
                                  </m:e>
                                </m:d>
                              </m:e>
                            </m:d>
                            <m:r>
                              <a:rPr lang="en-US" sz="22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=</m:t>
                            </m:r>
                            <m:f>
                              <m:fPr>
                                <m:ctrlPr>
                                  <a:rPr lang="en-US" sz="22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22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sz="22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3</m:t>
                                </m:r>
                              </m:den>
                            </m:f>
                          </m:e>
                        </m:eqArr>
                      </m:e>
                    </m:d>
                    <m:r>
                      <a:rPr lang="en-US" sz="22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⇔</m:t>
                    </m:r>
                    <m:d>
                      <m:dPr>
                        <m:begChr m:val="{"/>
                        <m:endChr m:val=""/>
                        <m:ctrlPr>
                          <a:rPr lang="en-US" sz="2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22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sz="22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&amp;</m:t>
                            </m:r>
                            <m:r>
                              <a:rPr lang="en-US" sz="22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𝑐</m:t>
                            </m:r>
                            <m:r>
                              <a:rPr lang="en-US" sz="22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sz="22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𝑏</m:t>
                            </m:r>
                            <m:r>
                              <a:rPr lang="en-US" sz="22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=0</m:t>
                            </m:r>
                          </m:e>
                          <m:e>
                            <m:r>
                              <a:rPr lang="en-US" sz="22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&amp;</m:t>
                            </m:r>
                            <m:f>
                              <m:fPr>
                                <m:ctrlPr>
                                  <a:rPr lang="en-US" sz="22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22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2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  <m:t>−</m:t>
                                    </m:r>
                                    <m:r>
                                      <a:rPr lang="en-US" sz="22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  <m:t>𝑏𝑐</m:t>
                                    </m:r>
                                  </m:e>
                                </m:d>
                              </m:num>
                              <m:den>
                                <m:rad>
                                  <m:radPr>
                                    <m:degHide m:val="on"/>
                                    <m:ctrlPr>
                                      <a:rPr lang="en-US" sz="22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radPr>
                                  <m:deg/>
                                  <m:e>
                                    <m:sSup>
                                      <m:sSupPr>
                                        <m:ctrlPr>
                                          <a:rPr lang="en-US" sz="2200" i="1">
                                            <a:solidFill>
                                              <a:prstClr val="black"/>
                                            </a:solidFill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sSupPr>
                                      <m:e>
                                        <m:d>
                                          <m:dPr>
                                            <m:ctrlPr>
                                              <a:rPr lang="en-US" sz="2200" i="1">
                                                <a:solidFill>
                                                  <a:prstClr val="black"/>
                                                </a:solidFill>
                                                <a:latin typeface="Cambria Math" panose="02040503050406030204" pitchFamily="18" charset="0"/>
                                                <a:ea typeface="Calibri" panose="020F0502020204030204" pitchFamily="34" charset="0"/>
                                                <a:cs typeface="Times New Roman" panose="020206030504050203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r>
                                              <a:rPr lang="en-US" sz="2200" i="1">
                                                <a:solidFill>
                                                  <a:prstClr val="black"/>
                                                </a:solidFill>
                                                <a:latin typeface="Cambria Math" panose="02040503050406030204" pitchFamily="18" charset="0"/>
                                                <a:ea typeface="Calibri" panose="020F0502020204030204" pitchFamily="34" charset="0"/>
                                                <a:cs typeface="Times New Roman" panose="02020603050405020304" pitchFamily="18" charset="0"/>
                                              </a:rPr>
                                              <m:t>𝑏𝑐</m:t>
                                            </m:r>
                                          </m:e>
                                        </m:d>
                                      </m:e>
                                      <m:sup>
                                        <m:r>
                                          <a:rPr lang="en-US" sz="2200" i="1">
                                            <a:solidFill>
                                              <a:prstClr val="black"/>
                                            </a:solidFill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  <m:r>
                                      <a:rPr lang="en-US" sz="22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  <m:t>+</m:t>
                                    </m:r>
                                    <m:sSup>
                                      <m:sSupPr>
                                        <m:ctrlPr>
                                          <a:rPr lang="en-US" sz="2200" i="1">
                                            <a:solidFill>
                                              <a:prstClr val="black"/>
                                            </a:solidFill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2200" i="1">
                                            <a:solidFill>
                                              <a:prstClr val="black"/>
                                            </a:solidFill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𝑐</m:t>
                                        </m:r>
                                      </m:e>
                                      <m:sup>
                                        <m:r>
                                          <a:rPr lang="en-US" sz="2200" i="1">
                                            <a:solidFill>
                                              <a:prstClr val="black"/>
                                            </a:solidFill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  <m:r>
                                      <a:rPr lang="en-US" sz="22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  <m:t>+</m:t>
                                    </m:r>
                                    <m:sSup>
                                      <m:sSupPr>
                                        <m:ctrlPr>
                                          <a:rPr lang="en-US" sz="2200" i="1">
                                            <a:solidFill>
                                              <a:prstClr val="black"/>
                                            </a:solidFill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2200" i="1">
                                            <a:solidFill>
                                              <a:prstClr val="black"/>
                                            </a:solidFill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𝑏</m:t>
                                        </m:r>
                                      </m:e>
                                      <m:sup>
                                        <m:r>
                                          <a:rPr lang="en-US" sz="2200" i="1">
                                            <a:solidFill>
                                              <a:prstClr val="black"/>
                                            </a:solidFill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</m:e>
                                </m:rad>
                              </m:den>
                            </m:f>
                            <m:r>
                              <a:rPr lang="en-US" sz="22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=</m:t>
                            </m:r>
                            <m:f>
                              <m:fPr>
                                <m:ctrlPr>
                                  <a:rPr lang="en-US" sz="22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22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sz="22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3</m:t>
                                </m:r>
                              </m:den>
                            </m:f>
                          </m:e>
                        </m:eqArr>
                      </m:e>
                    </m:d>
                    <m:r>
                      <a:rPr lang="en-US" sz="22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⇔</m:t>
                    </m:r>
                    <m:d>
                      <m:dPr>
                        <m:begChr m:val="{"/>
                        <m:endChr m:val=""/>
                        <m:ctrlPr>
                          <a:rPr lang="en-US" sz="2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sz="22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sz="22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𝑏</m:t>
                              </m:r>
                              <m:r>
                                <a:rPr lang="en-US" sz="22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sz="22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𝑐</m:t>
                              </m:r>
                            </m:e>
                          </m:mr>
                          <m:mr>
                            <m:e>
                              <m:f>
                                <m:fPr>
                                  <m:ctrlPr>
                                    <a:rPr lang="en-US" sz="22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en-US" sz="2200" i="1">
                                          <a:solidFill>
                                            <a:prstClr val="black"/>
                                          </a:solidFill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2200" i="1">
                                          <a:solidFill>
                                            <a:prstClr val="black"/>
                                          </a:solidFill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  <m:t>𝑏</m:t>
                                      </m:r>
                                    </m:e>
                                    <m:sup>
                                      <m:r>
                                        <a:rPr lang="en-US" sz="2200" i="1">
                                          <a:solidFill>
                                            <a:prstClr val="black"/>
                                          </a:solidFill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num>
                                <m:den>
                                  <m:rad>
                                    <m:radPr>
                                      <m:degHide m:val="on"/>
                                      <m:ctrlPr>
                                        <a:rPr lang="en-US" sz="2200" i="1">
                                          <a:solidFill>
                                            <a:prstClr val="black"/>
                                          </a:solidFill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sSup>
                                        <m:sSupPr>
                                          <m:ctrlPr>
                                            <a:rPr lang="en-US" sz="2200" i="1">
                                              <a:solidFill>
                                                <a:prstClr val="black"/>
                                              </a:solidFill>
                                              <a:latin typeface="Cambria Math" panose="02040503050406030204" pitchFamily="18" charset="0"/>
                                              <a:ea typeface="Calibri" panose="020F0502020204030204" pitchFamily="34" charset="0"/>
                                              <a:cs typeface="Times New Roman" panose="02020603050405020304" pitchFamily="18" charset="0"/>
                                            </a:rPr>
                                          </m:ctrlPr>
                                        </m:sSupPr>
                                        <m:e>
                                          <m:r>
                                            <a:rPr lang="en-US" sz="2200" i="1">
                                              <a:solidFill>
                                                <a:prstClr val="black"/>
                                              </a:solidFill>
                                              <a:latin typeface="Cambria Math" panose="02040503050406030204" pitchFamily="18" charset="0"/>
                                              <a:ea typeface="Calibri" panose="020F0502020204030204" pitchFamily="34" charset="0"/>
                                              <a:cs typeface="Times New Roman" panose="02020603050405020304" pitchFamily="18" charset="0"/>
                                            </a:rPr>
                                            <m:t>𝑏</m:t>
                                          </m:r>
                                        </m:e>
                                        <m:sup>
                                          <m:r>
                                            <a:rPr lang="en-US" sz="2200" i="1">
                                              <a:solidFill>
                                                <a:prstClr val="black"/>
                                              </a:solidFill>
                                              <a:latin typeface="Cambria Math" panose="02040503050406030204" pitchFamily="18" charset="0"/>
                                              <a:ea typeface="Calibri" panose="020F0502020204030204" pitchFamily="34" charset="0"/>
                                              <a:cs typeface="Times New Roman" panose="02020603050405020304" pitchFamily="18" charset="0"/>
                                            </a:rPr>
                                            <m:t>4</m:t>
                                          </m:r>
                                        </m:sup>
                                      </m:sSup>
                                      <m:r>
                                        <a:rPr lang="en-US" sz="2200" i="1">
                                          <a:solidFill>
                                            <a:prstClr val="black"/>
                                          </a:solidFill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  <m:t>+2</m:t>
                                      </m:r>
                                      <m:sSup>
                                        <m:sSupPr>
                                          <m:ctrlPr>
                                            <a:rPr lang="en-US" sz="2200" i="1">
                                              <a:solidFill>
                                                <a:prstClr val="black"/>
                                              </a:solidFill>
                                              <a:latin typeface="Cambria Math" panose="02040503050406030204" pitchFamily="18" charset="0"/>
                                              <a:ea typeface="Calibri" panose="020F0502020204030204" pitchFamily="34" charset="0"/>
                                              <a:cs typeface="Times New Roman" panose="02020603050405020304" pitchFamily="18" charset="0"/>
                                            </a:rPr>
                                          </m:ctrlPr>
                                        </m:sSupPr>
                                        <m:e>
                                          <m:r>
                                            <a:rPr lang="en-US" sz="2200" i="1">
                                              <a:solidFill>
                                                <a:prstClr val="black"/>
                                              </a:solidFill>
                                              <a:latin typeface="Cambria Math" panose="02040503050406030204" pitchFamily="18" charset="0"/>
                                              <a:ea typeface="Calibri" panose="020F0502020204030204" pitchFamily="34" charset="0"/>
                                              <a:cs typeface="Times New Roman" panose="02020603050405020304" pitchFamily="18" charset="0"/>
                                            </a:rPr>
                                            <m:t>𝑏</m:t>
                                          </m:r>
                                        </m:e>
                                        <m:sup>
                                          <m:r>
                                            <a:rPr lang="en-US" sz="2200" i="1">
                                              <a:solidFill>
                                                <a:prstClr val="black"/>
                                              </a:solidFill>
                                              <a:latin typeface="Cambria Math" panose="02040503050406030204" pitchFamily="18" charset="0"/>
                                              <a:ea typeface="Calibri" panose="020F0502020204030204" pitchFamily="34" charset="0"/>
                                              <a:cs typeface="Times New Roman" panose="02020603050405020304" pitchFamily="18" charset="0"/>
                                            </a:rPr>
                                            <m:t>2</m:t>
                                          </m:r>
                                        </m:sup>
                                      </m:sSup>
                                    </m:e>
                                  </m:rad>
                                </m:den>
                              </m:f>
                              <m:r>
                                <a:rPr lang="en-US" sz="22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sz="22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2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sz="22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3</m:t>
                                  </m:r>
                                </m:den>
                              </m:f>
                            </m:e>
                          </m:mr>
                        </m:m>
                      </m:e>
                    </m:d>
                  </m:oMath>
                </a14:m>
                <a:endParaRPr lang="en-US" sz="22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15278" algn="just" defTabSz="1088639">
                  <a:lnSpc>
                    <a:spcPct val="115000"/>
                  </a:lnSpc>
                  <a:spcAft>
                    <a:spcPts val="400"/>
                  </a:spcAft>
                </a:pPr>
                <a:r>
                  <a:rPr lang="en-US" sz="2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2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⇔3</m:t>
                    </m:r>
                    <m:sSup>
                      <m:sSupPr>
                        <m:ctrlPr>
                          <a:rPr lang="en-US" sz="2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  <m:sup>
                        <m:r>
                          <a:rPr lang="en-US" sz="2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22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sz="2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sz="22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22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sz="22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4</m:t>
                            </m:r>
                          </m:sup>
                        </m:sSup>
                        <m:r>
                          <a:rPr lang="en-US" sz="2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+2</m:t>
                        </m:r>
                        <m:sSup>
                          <m:sSupPr>
                            <m:ctrlPr>
                              <a:rPr lang="en-US" sz="22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22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sz="22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</m:e>
                    </m:rad>
                    <m:r>
                      <a:rPr lang="en-US" sz="22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⇔8</m:t>
                    </m:r>
                    <m:sSup>
                      <m:sSupPr>
                        <m:ctrlPr>
                          <a:rPr lang="en-US" sz="2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  <m:sup>
                        <m:r>
                          <a:rPr lang="en-US" sz="2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4</m:t>
                        </m:r>
                      </m:sup>
                    </m:sSup>
                    <m:r>
                      <a:rPr lang="en-US" sz="22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=2</m:t>
                    </m:r>
                    <m:sSup>
                      <m:sSupPr>
                        <m:ctrlPr>
                          <a:rPr lang="en-US" sz="2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  <m:sup>
                        <m:r>
                          <a:rPr lang="en-US" sz="2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22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⇔</m:t>
                    </m:r>
                    <m:r>
                      <a:rPr lang="en-US" sz="22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𝑏</m:t>
                    </m:r>
                    <m:r>
                      <a:rPr lang="en-US" sz="22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lang="en-US" sz="22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⇒</m:t>
                    </m:r>
                    <m:r>
                      <a:rPr lang="en-US" sz="22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𝑐</m:t>
                    </m:r>
                    <m:r>
                      <a:rPr lang="en-US" sz="22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lang="en-US" sz="22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⇒</m:t>
                    </m:r>
                    <m:r>
                      <a:rPr lang="en-US" sz="22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𝑏</m:t>
                    </m:r>
                    <m:r>
                      <a:rPr lang="en-US" sz="22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sz="22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𝑐</m:t>
                    </m:r>
                    <m:r>
                      <a:rPr lang="en-US" sz="22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=1</m:t>
                    </m:r>
                  </m:oMath>
                </a14:m>
                <a:endParaRPr lang="en-US" sz="22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8" name="Rectangle 67">
                <a:extLst>
                  <a:ext uri="{FF2B5EF4-FFF2-40B4-BE49-F238E27FC236}">
                    <a16:creationId xmlns:a16="http://schemas.microsoft.com/office/drawing/2014/main" id="{99A24097-C36B-429C-AE7F-538247D27B9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8620" y="4081617"/>
                <a:ext cx="11066405" cy="2508764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19010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154" grpId="0" animBg="1"/>
      <p:bldP spid="2" grpId="0"/>
      <p:bldP spid="53" grpId="0"/>
      <p:bldP spid="54" grpId="0"/>
      <p:bldP spid="55" grpId="0"/>
      <p:bldP spid="59" grpId="0"/>
      <p:bldP spid="68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ounded Rectangle 30"/>
          <p:cNvSpPr/>
          <p:nvPr/>
        </p:nvSpPr>
        <p:spPr>
          <a:xfrm>
            <a:off x="2137842" y="2433087"/>
            <a:ext cx="8186708" cy="2976856"/>
          </a:xfrm>
          <a:prstGeom prst="roundRect">
            <a:avLst>
              <a:gd name="adj" fmla="val 4570"/>
            </a:avLst>
          </a:prstGeom>
          <a:noFill/>
          <a:ln>
            <a:solidFill>
              <a:srgbClr val="135F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699" tIns="22850" rIns="45699" bIns="22850" rtlCol="0" anchor="ctr"/>
          <a:lstStyle/>
          <a:p>
            <a:pPr algn="ctr" defTabSz="1088639"/>
            <a:endParaRPr lang="en-US" sz="2150">
              <a:solidFill>
                <a:prstClr val="white"/>
              </a:solidFill>
              <a:latin typeface="Calibri"/>
            </a:endParaRPr>
          </a:p>
        </p:txBody>
      </p:sp>
      <p:grpSp>
        <p:nvGrpSpPr>
          <p:cNvPr id="32" name="Group 26"/>
          <p:cNvGrpSpPr/>
          <p:nvPr/>
        </p:nvGrpSpPr>
        <p:grpSpPr>
          <a:xfrm>
            <a:off x="2134978" y="3646774"/>
            <a:ext cx="8189572" cy="1238425"/>
            <a:chOff x="7483861" y="7543801"/>
            <a:chExt cx="14646001" cy="2477172"/>
          </a:xfrm>
        </p:grpSpPr>
        <p:sp>
          <p:nvSpPr>
            <p:cNvPr id="33" name="TextBox 32"/>
            <p:cNvSpPr txBox="1"/>
            <p:nvPr/>
          </p:nvSpPr>
          <p:spPr>
            <a:xfrm>
              <a:off x="8993186" y="7620003"/>
              <a:ext cx="13136676" cy="2400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088639"/>
              <a:r>
                <a:rPr lang="en-US" sz="2400" b="1" dirty="0" err="1">
                  <a:solidFill>
                    <a:srgbClr val="135F82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Làm</a:t>
              </a:r>
              <a:r>
                <a:rPr lang="en-US" sz="2400" b="1" dirty="0">
                  <a:solidFill>
                    <a:srgbClr val="135F82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</a:t>
              </a:r>
              <a:r>
                <a:rPr lang="en-US" sz="2400" b="1" dirty="0" err="1">
                  <a:solidFill>
                    <a:srgbClr val="135F82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các</a:t>
              </a:r>
              <a:r>
                <a:rPr lang="en-US" sz="2400" b="1" dirty="0">
                  <a:solidFill>
                    <a:srgbClr val="135F82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</a:t>
              </a:r>
              <a:r>
                <a:rPr lang="en-US" sz="2400" b="1" dirty="0" err="1">
                  <a:solidFill>
                    <a:srgbClr val="135F82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bài</a:t>
              </a:r>
              <a:r>
                <a:rPr lang="en-US" sz="2400" b="1" dirty="0">
                  <a:solidFill>
                    <a:srgbClr val="135F82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</a:t>
              </a:r>
              <a:r>
                <a:rPr lang="en-US" sz="2400" b="1" dirty="0" err="1">
                  <a:solidFill>
                    <a:srgbClr val="135F82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tập</a:t>
              </a:r>
              <a:r>
                <a:rPr lang="en-US" sz="2400" b="1" dirty="0">
                  <a:solidFill>
                    <a:srgbClr val="135F82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9, 10 (SGK- </a:t>
              </a:r>
              <a:r>
                <a:rPr lang="en-US" sz="2400" b="1" dirty="0" err="1">
                  <a:solidFill>
                    <a:srgbClr val="135F82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trang</a:t>
              </a:r>
              <a:r>
                <a:rPr lang="en-US" sz="2400" b="1" dirty="0">
                  <a:solidFill>
                    <a:srgbClr val="135F82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81) </a:t>
              </a:r>
              <a:r>
                <a:rPr lang="en-US" sz="2400" b="1" dirty="0" err="1">
                  <a:solidFill>
                    <a:srgbClr val="135F82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và</a:t>
              </a:r>
              <a:r>
                <a:rPr lang="en-US" sz="2400" b="1" dirty="0">
                  <a:solidFill>
                    <a:srgbClr val="135F82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</a:t>
              </a:r>
              <a:r>
                <a:rPr lang="en-US" sz="2400" b="1" dirty="0" err="1">
                  <a:solidFill>
                    <a:srgbClr val="135F82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Xem</a:t>
              </a:r>
              <a:r>
                <a:rPr lang="en-US" sz="2400" b="1" dirty="0">
                  <a:solidFill>
                    <a:srgbClr val="135F82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</a:t>
              </a:r>
              <a:r>
                <a:rPr lang="vi-VN" sz="2400" b="1" dirty="0">
                  <a:solidFill>
                    <a:srgbClr val="135F82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trước bài PHƯƠNG TRÌNH </a:t>
              </a:r>
              <a:r>
                <a:rPr lang="en-US" sz="2400" b="1" dirty="0">
                  <a:solidFill>
                    <a:srgbClr val="135F82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ĐƯỜNG THẲNG TRONG KHÔNG GIAN</a:t>
              </a:r>
            </a:p>
          </p:txBody>
        </p:sp>
        <p:grpSp>
          <p:nvGrpSpPr>
            <p:cNvPr id="34" name="Group 27"/>
            <p:cNvGrpSpPr/>
            <p:nvPr/>
          </p:nvGrpSpPr>
          <p:grpSpPr>
            <a:xfrm>
              <a:off x="7483861" y="7543801"/>
              <a:ext cx="1381118" cy="949168"/>
              <a:chOff x="7483860" y="7543801"/>
              <a:chExt cx="1381118" cy="949168"/>
            </a:xfrm>
          </p:grpSpPr>
          <p:sp>
            <p:nvSpPr>
              <p:cNvPr id="35" name="Isosceles Triangle 44"/>
              <p:cNvSpPr/>
              <p:nvPr/>
            </p:nvSpPr>
            <p:spPr>
              <a:xfrm rot="16200000">
                <a:off x="7494127" y="7533534"/>
                <a:ext cx="143688" cy="164221"/>
              </a:xfrm>
              <a:custGeom>
                <a:avLst/>
                <a:gdLst>
                  <a:gd name="connsiteX0" fmla="*/ 0 w 293725"/>
                  <a:gd name="connsiteY0" fmla="*/ 164224 h 164224"/>
                  <a:gd name="connsiteX1" fmla="*/ 146863 w 293725"/>
                  <a:gd name="connsiteY1" fmla="*/ 0 h 164224"/>
                  <a:gd name="connsiteX2" fmla="*/ 293725 w 293725"/>
                  <a:gd name="connsiteY2" fmla="*/ 164224 h 164224"/>
                  <a:gd name="connsiteX3" fmla="*/ 0 w 293725"/>
                  <a:gd name="connsiteY3" fmla="*/ 164224 h 164224"/>
                  <a:gd name="connsiteX0" fmla="*/ 2363 w 296088"/>
                  <a:gd name="connsiteY0" fmla="*/ 164221 h 164221"/>
                  <a:gd name="connsiteX1" fmla="*/ 0 w 296088"/>
                  <a:gd name="connsiteY1" fmla="*/ 0 h 164221"/>
                  <a:gd name="connsiteX2" fmla="*/ 296088 w 296088"/>
                  <a:gd name="connsiteY2" fmla="*/ 164221 h 164221"/>
                  <a:gd name="connsiteX3" fmla="*/ 2363 w 296088"/>
                  <a:gd name="connsiteY3" fmla="*/ 164221 h 164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6088" h="164221">
                    <a:moveTo>
                      <a:pt x="2363" y="164221"/>
                    </a:moveTo>
                    <a:cubicBezTo>
                      <a:pt x="1575" y="109481"/>
                      <a:pt x="788" y="54740"/>
                      <a:pt x="0" y="0"/>
                    </a:cubicBezTo>
                    <a:lnTo>
                      <a:pt x="296088" y="164221"/>
                    </a:lnTo>
                    <a:lnTo>
                      <a:pt x="2363" y="164221"/>
                    </a:ln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639"/>
                <a:endParaRPr lang="en-US" sz="2150">
                  <a:solidFill>
                    <a:prstClr val="white"/>
                  </a:solidFill>
                  <a:latin typeface="Calibri"/>
                </a:endParaRPr>
              </a:p>
            </p:txBody>
          </p:sp>
          <p:grpSp>
            <p:nvGrpSpPr>
              <p:cNvPr id="36" name="Group 29"/>
              <p:cNvGrpSpPr/>
              <p:nvPr/>
            </p:nvGrpSpPr>
            <p:grpSpPr>
              <a:xfrm>
                <a:off x="7493378" y="7646473"/>
                <a:ext cx="1371600" cy="846496"/>
                <a:chOff x="7493378" y="7646473"/>
                <a:chExt cx="1371600" cy="846496"/>
              </a:xfrm>
            </p:grpSpPr>
            <p:sp>
              <p:nvSpPr>
                <p:cNvPr id="37" name="Round Same Side Corner Rectangle 36"/>
                <p:cNvSpPr/>
                <p:nvPr/>
              </p:nvSpPr>
              <p:spPr>
                <a:xfrm rot="5400000">
                  <a:off x="7813418" y="7365087"/>
                  <a:ext cx="731520" cy="1371600"/>
                </a:xfrm>
                <a:prstGeom prst="round2SameRect">
                  <a:avLst/>
                </a:prstGeom>
                <a:solidFill>
                  <a:srgbClr val="145F82"/>
                </a:solidFill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088639"/>
                  <a:endParaRPr lang="en-US" sz="215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38" name="TextBox 37"/>
                <p:cNvSpPr txBox="1"/>
                <p:nvPr/>
              </p:nvSpPr>
              <p:spPr>
                <a:xfrm>
                  <a:off x="7906858" y="7646473"/>
                  <a:ext cx="645597" cy="84649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 defTabSz="1088639"/>
                  <a:r>
                    <a:rPr lang="en-US" sz="2150" b="1">
                      <a:solidFill>
                        <a:prstClr val="white"/>
                      </a:solidFill>
                      <a:latin typeface="Tahoma" pitchFamily="34" charset="0"/>
                      <a:ea typeface="Tahoma" pitchFamily="34" charset="0"/>
                      <a:cs typeface="Tahoma" pitchFamily="34" charset="0"/>
                    </a:rPr>
                    <a:t>2</a:t>
                  </a:r>
                </a:p>
              </p:txBody>
            </p:sp>
          </p:grpSp>
        </p:grpSp>
      </p:grpSp>
      <p:grpSp>
        <p:nvGrpSpPr>
          <p:cNvPr id="39" name="Group 26"/>
          <p:cNvGrpSpPr/>
          <p:nvPr/>
        </p:nvGrpSpPr>
        <p:grpSpPr>
          <a:xfrm>
            <a:off x="2134978" y="2778447"/>
            <a:ext cx="7999097" cy="499763"/>
            <a:chOff x="7459670" y="7543799"/>
            <a:chExt cx="16000276" cy="999657"/>
          </a:xfrm>
        </p:grpSpPr>
        <p:sp>
          <p:nvSpPr>
            <p:cNvPr id="40" name="TextBox 39"/>
            <p:cNvSpPr txBox="1"/>
            <p:nvPr/>
          </p:nvSpPr>
          <p:spPr>
            <a:xfrm>
              <a:off x="8993188" y="7620005"/>
              <a:ext cx="14466758" cy="9234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088639"/>
              <a:r>
                <a:rPr lang="en-US" sz="2400" b="1" dirty="0" err="1">
                  <a:solidFill>
                    <a:srgbClr val="135F82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Xem</a:t>
              </a:r>
              <a:r>
                <a:rPr lang="en-US" sz="2400" b="1" dirty="0">
                  <a:solidFill>
                    <a:srgbClr val="135F82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</a:t>
              </a:r>
              <a:r>
                <a:rPr lang="en-US" sz="2400" b="1" dirty="0" err="1">
                  <a:solidFill>
                    <a:srgbClr val="135F82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lại</a:t>
              </a:r>
              <a:r>
                <a:rPr lang="en-US" sz="2400" b="1" dirty="0">
                  <a:solidFill>
                    <a:srgbClr val="135F82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</a:t>
              </a:r>
              <a:r>
                <a:rPr lang="en-US" sz="2400" b="1" dirty="0" err="1">
                  <a:solidFill>
                    <a:srgbClr val="135F82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các</a:t>
              </a:r>
              <a:r>
                <a:rPr lang="en-US" sz="2400" b="1" dirty="0">
                  <a:solidFill>
                    <a:srgbClr val="135F82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</a:t>
              </a:r>
              <a:r>
                <a:rPr lang="en-US" sz="2400" b="1" dirty="0" err="1">
                  <a:solidFill>
                    <a:srgbClr val="135F82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dạng</a:t>
              </a:r>
              <a:r>
                <a:rPr lang="en-US" sz="2400" b="1" dirty="0">
                  <a:solidFill>
                    <a:srgbClr val="135F82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</a:t>
              </a:r>
              <a:r>
                <a:rPr lang="en-US" sz="2400" b="1" dirty="0" err="1">
                  <a:solidFill>
                    <a:srgbClr val="135F82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bài</a:t>
              </a:r>
              <a:r>
                <a:rPr lang="en-US" sz="2400" b="1" dirty="0">
                  <a:solidFill>
                    <a:srgbClr val="135F82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</a:t>
              </a:r>
              <a:r>
                <a:rPr lang="en-US" sz="2400" b="1" dirty="0" err="1">
                  <a:solidFill>
                    <a:srgbClr val="135F82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tập</a:t>
              </a:r>
              <a:r>
                <a:rPr lang="en-US" sz="2400" b="1" dirty="0">
                  <a:solidFill>
                    <a:srgbClr val="135F82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</a:t>
              </a:r>
              <a:r>
                <a:rPr lang="vi-VN" sz="2400" b="1" dirty="0">
                  <a:solidFill>
                    <a:srgbClr val="135F82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trên</a:t>
              </a:r>
              <a:endParaRPr lang="en-US" sz="2400" b="1" dirty="0">
                <a:solidFill>
                  <a:srgbClr val="135F82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grpSp>
          <p:nvGrpSpPr>
            <p:cNvPr id="41" name="Group 27"/>
            <p:cNvGrpSpPr/>
            <p:nvPr/>
          </p:nvGrpSpPr>
          <p:grpSpPr>
            <a:xfrm>
              <a:off x="7459670" y="7543799"/>
              <a:ext cx="1381118" cy="942749"/>
              <a:chOff x="7459669" y="7543800"/>
              <a:chExt cx="1381118" cy="942749"/>
            </a:xfrm>
          </p:grpSpPr>
          <p:sp>
            <p:nvSpPr>
              <p:cNvPr id="42" name="Isosceles Triangle 44"/>
              <p:cNvSpPr/>
              <p:nvPr/>
            </p:nvSpPr>
            <p:spPr>
              <a:xfrm rot="16200000">
                <a:off x="7469936" y="7533533"/>
                <a:ext cx="143688" cy="164221"/>
              </a:xfrm>
              <a:custGeom>
                <a:avLst/>
                <a:gdLst>
                  <a:gd name="connsiteX0" fmla="*/ 0 w 293725"/>
                  <a:gd name="connsiteY0" fmla="*/ 164224 h 164224"/>
                  <a:gd name="connsiteX1" fmla="*/ 146863 w 293725"/>
                  <a:gd name="connsiteY1" fmla="*/ 0 h 164224"/>
                  <a:gd name="connsiteX2" fmla="*/ 293725 w 293725"/>
                  <a:gd name="connsiteY2" fmla="*/ 164224 h 164224"/>
                  <a:gd name="connsiteX3" fmla="*/ 0 w 293725"/>
                  <a:gd name="connsiteY3" fmla="*/ 164224 h 164224"/>
                  <a:gd name="connsiteX0" fmla="*/ 2363 w 296088"/>
                  <a:gd name="connsiteY0" fmla="*/ 164221 h 164221"/>
                  <a:gd name="connsiteX1" fmla="*/ 0 w 296088"/>
                  <a:gd name="connsiteY1" fmla="*/ 0 h 164221"/>
                  <a:gd name="connsiteX2" fmla="*/ 296088 w 296088"/>
                  <a:gd name="connsiteY2" fmla="*/ 164221 h 164221"/>
                  <a:gd name="connsiteX3" fmla="*/ 2363 w 296088"/>
                  <a:gd name="connsiteY3" fmla="*/ 164221 h 164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6088" h="164221">
                    <a:moveTo>
                      <a:pt x="2363" y="164221"/>
                    </a:moveTo>
                    <a:cubicBezTo>
                      <a:pt x="1575" y="109481"/>
                      <a:pt x="788" y="54740"/>
                      <a:pt x="0" y="0"/>
                    </a:cubicBezTo>
                    <a:lnTo>
                      <a:pt x="296088" y="164221"/>
                    </a:lnTo>
                    <a:lnTo>
                      <a:pt x="2363" y="164221"/>
                    </a:ln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639"/>
                <a:endParaRPr lang="en-US" sz="2150">
                  <a:solidFill>
                    <a:prstClr val="white"/>
                  </a:solidFill>
                  <a:latin typeface="Calibri"/>
                </a:endParaRPr>
              </a:p>
            </p:txBody>
          </p:sp>
          <p:grpSp>
            <p:nvGrpSpPr>
              <p:cNvPr id="43" name="Group 29"/>
              <p:cNvGrpSpPr/>
              <p:nvPr/>
            </p:nvGrpSpPr>
            <p:grpSpPr>
              <a:xfrm>
                <a:off x="7469187" y="7640053"/>
                <a:ext cx="1371600" cy="846496"/>
                <a:chOff x="7469187" y="7640053"/>
                <a:chExt cx="1371600" cy="846496"/>
              </a:xfrm>
            </p:grpSpPr>
            <p:sp>
              <p:nvSpPr>
                <p:cNvPr id="44" name="Round Same Side Corner Rectangle 43"/>
                <p:cNvSpPr/>
                <p:nvPr/>
              </p:nvSpPr>
              <p:spPr>
                <a:xfrm rot="5400000">
                  <a:off x="7789227" y="7365086"/>
                  <a:ext cx="731520" cy="1371600"/>
                </a:xfrm>
                <a:prstGeom prst="round2SameRect">
                  <a:avLst/>
                </a:prstGeom>
                <a:solidFill>
                  <a:srgbClr val="145F82"/>
                </a:solidFill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088639"/>
                  <a:endParaRPr lang="en-US" sz="215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45" name="TextBox 44"/>
                <p:cNvSpPr txBox="1"/>
                <p:nvPr/>
              </p:nvSpPr>
              <p:spPr>
                <a:xfrm>
                  <a:off x="7802166" y="7640053"/>
                  <a:ext cx="722088" cy="84649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 defTabSz="1088639"/>
                  <a:r>
                    <a:rPr lang="en-US" sz="2150" b="1">
                      <a:solidFill>
                        <a:prstClr val="white"/>
                      </a:solidFill>
                      <a:latin typeface="Tahoma" pitchFamily="34" charset="0"/>
                      <a:ea typeface="Tahoma" pitchFamily="34" charset="0"/>
                      <a:cs typeface="Tahoma" pitchFamily="34" charset="0"/>
                    </a:rPr>
                    <a:t>1</a:t>
                  </a:r>
                </a:p>
              </p:txBody>
            </p:sp>
          </p:grpSp>
        </p:grpSp>
      </p:grpSp>
      <p:grpSp>
        <p:nvGrpSpPr>
          <p:cNvPr id="46" name="Group 45"/>
          <p:cNvGrpSpPr/>
          <p:nvPr/>
        </p:nvGrpSpPr>
        <p:grpSpPr>
          <a:xfrm>
            <a:off x="5285119" y="2185942"/>
            <a:ext cx="1991828" cy="553849"/>
            <a:chOff x="10571614" y="4371559"/>
            <a:chExt cx="3984174" cy="1107841"/>
          </a:xfrm>
          <a:solidFill>
            <a:schemeClr val="bg1"/>
          </a:solidFill>
        </p:grpSpPr>
        <p:sp>
          <p:nvSpPr>
            <p:cNvPr id="47" name="Rectangle 46"/>
            <p:cNvSpPr/>
            <p:nvPr/>
          </p:nvSpPr>
          <p:spPr>
            <a:xfrm>
              <a:off x="10571614" y="4469240"/>
              <a:ext cx="3984174" cy="83322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699" tIns="22850" rIns="45699" bIns="22850" rtlCol="0" anchor="ctr"/>
            <a:lstStyle/>
            <a:p>
              <a:pPr algn="ctr" defTabSz="1088639"/>
              <a:endParaRPr lang="en-US" sz="215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1026947" y="4371559"/>
              <a:ext cx="3063332" cy="1107841"/>
            </a:xfrm>
            <a:prstGeom prst="rect">
              <a:avLst/>
            </a:prstGeom>
            <a:grpFill/>
          </p:spPr>
          <p:txBody>
            <a:bodyPr wrap="none" lIns="45699" tIns="22850" rIns="45699" bIns="22850" rtlCol="0">
              <a:spAutoFit/>
            </a:bodyPr>
            <a:lstStyle/>
            <a:p>
              <a:pPr algn="ctr" defTabSz="1088639"/>
              <a:r>
                <a:rPr lang="en-US" sz="3299" b="1">
                  <a:solidFill>
                    <a:srgbClr val="006600"/>
                  </a:solidFill>
                  <a:latin typeface="AvantGarde-Demi" pitchFamily="18" charset="0"/>
                  <a:ea typeface="AvantGarde-Demi" pitchFamily="18" charset="0"/>
                  <a:cs typeface="AvantGarde-Demi" pitchFamily="18" charset="0"/>
                </a:rPr>
                <a:t>DẶN DÒ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0867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419839" y="2743289"/>
            <a:ext cx="11501375" cy="1350598"/>
            <a:chOff x="839787" y="6087168"/>
            <a:chExt cx="23005745" cy="2701548"/>
          </a:xfrm>
        </p:grpSpPr>
        <p:sp>
          <p:nvSpPr>
            <p:cNvPr id="3" name="Freeform 71"/>
            <p:cNvSpPr>
              <a:spLocks/>
            </p:cNvSpPr>
            <p:nvPr/>
          </p:nvSpPr>
          <p:spPr bwMode="auto">
            <a:xfrm flipH="1" flipV="1">
              <a:off x="16460787" y="8381999"/>
              <a:ext cx="6551512" cy="406715"/>
            </a:xfrm>
            <a:prstGeom prst="rect">
              <a:avLst/>
            </a:prstGeom>
            <a:solidFill>
              <a:srgbClr val="B9E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9" tIns="22855" rIns="45709" bIns="22855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6" name="Freeform 71"/>
            <p:cNvSpPr>
              <a:spLocks/>
            </p:cNvSpPr>
            <p:nvPr/>
          </p:nvSpPr>
          <p:spPr bwMode="auto">
            <a:xfrm>
              <a:off x="839787" y="7614323"/>
              <a:ext cx="19585088" cy="1174393"/>
            </a:xfrm>
            <a:custGeom>
              <a:avLst/>
              <a:gdLst>
                <a:gd name="T0" fmla="*/ 1849 w 1857"/>
                <a:gd name="T1" fmla="*/ 72 h 111"/>
                <a:gd name="T2" fmla="*/ 376 w 1857"/>
                <a:gd name="T3" fmla="*/ 72 h 111"/>
                <a:gd name="T4" fmla="*/ 360 w 1857"/>
                <a:gd name="T5" fmla="*/ 52 h 111"/>
                <a:gd name="T6" fmla="*/ 374 w 1857"/>
                <a:gd name="T7" fmla="*/ 20 h 111"/>
                <a:gd name="T8" fmla="*/ 366 w 1857"/>
                <a:gd name="T9" fmla="*/ 0 h 111"/>
                <a:gd name="T10" fmla="*/ 85 w 1857"/>
                <a:gd name="T11" fmla="*/ 0 h 111"/>
                <a:gd name="T12" fmla="*/ 53 w 1857"/>
                <a:gd name="T13" fmla="*/ 20 h 111"/>
                <a:gd name="T14" fmla="*/ 6 w 1857"/>
                <a:gd name="T15" fmla="*/ 91 h 111"/>
                <a:gd name="T16" fmla="*/ 15 w 1857"/>
                <a:gd name="T17" fmla="*/ 111 h 111"/>
                <a:gd name="T18" fmla="*/ 199 w 1857"/>
                <a:gd name="T19" fmla="*/ 111 h 111"/>
                <a:gd name="T20" fmla="*/ 296 w 1857"/>
                <a:gd name="T21" fmla="*/ 111 h 111"/>
                <a:gd name="T22" fmla="*/ 1849 w 1857"/>
                <a:gd name="T23" fmla="*/ 111 h 111"/>
                <a:gd name="T24" fmla="*/ 1857 w 1857"/>
                <a:gd name="T25" fmla="*/ 103 h 111"/>
                <a:gd name="T26" fmla="*/ 1857 w 1857"/>
                <a:gd name="T27" fmla="*/ 81 h 111"/>
                <a:gd name="T28" fmla="*/ 1849 w 1857"/>
                <a:gd name="T29" fmla="*/ 72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57" h="111">
                  <a:moveTo>
                    <a:pt x="1849" y="72"/>
                  </a:moveTo>
                  <a:cubicBezTo>
                    <a:pt x="1849" y="72"/>
                    <a:pt x="423" y="72"/>
                    <a:pt x="376" y="72"/>
                  </a:cubicBezTo>
                  <a:cubicBezTo>
                    <a:pt x="350" y="72"/>
                    <a:pt x="355" y="63"/>
                    <a:pt x="360" y="52"/>
                  </a:cubicBezTo>
                  <a:cubicBezTo>
                    <a:pt x="365" y="40"/>
                    <a:pt x="374" y="20"/>
                    <a:pt x="374" y="20"/>
                  </a:cubicBezTo>
                  <a:cubicBezTo>
                    <a:pt x="381" y="9"/>
                    <a:pt x="377" y="0"/>
                    <a:pt x="366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74" y="0"/>
                    <a:pt x="59" y="9"/>
                    <a:pt x="53" y="20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0" y="102"/>
                    <a:pt x="4" y="111"/>
                    <a:pt x="15" y="111"/>
                  </a:cubicBezTo>
                  <a:cubicBezTo>
                    <a:pt x="199" y="111"/>
                    <a:pt x="199" y="111"/>
                    <a:pt x="199" y="111"/>
                  </a:cubicBezTo>
                  <a:cubicBezTo>
                    <a:pt x="296" y="111"/>
                    <a:pt x="296" y="111"/>
                    <a:pt x="296" y="111"/>
                  </a:cubicBezTo>
                  <a:cubicBezTo>
                    <a:pt x="1849" y="111"/>
                    <a:pt x="1849" y="111"/>
                    <a:pt x="1849" y="111"/>
                  </a:cubicBezTo>
                  <a:cubicBezTo>
                    <a:pt x="1853" y="111"/>
                    <a:pt x="1857" y="107"/>
                    <a:pt x="1857" y="103"/>
                  </a:cubicBezTo>
                  <a:cubicBezTo>
                    <a:pt x="1857" y="81"/>
                    <a:pt x="1857" y="81"/>
                    <a:pt x="1857" y="81"/>
                  </a:cubicBezTo>
                  <a:cubicBezTo>
                    <a:pt x="1857" y="76"/>
                    <a:pt x="1853" y="72"/>
                    <a:pt x="1849" y="72"/>
                  </a:cubicBezTo>
                  <a:close/>
                </a:path>
              </a:pathLst>
            </a:custGeom>
            <a:solidFill>
              <a:srgbClr val="B9E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9" tIns="22855" rIns="45709" bIns="22855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7" name="Oval 72"/>
            <p:cNvSpPr>
              <a:spLocks noChangeArrowheads="1"/>
            </p:cNvSpPr>
            <p:nvPr/>
          </p:nvSpPr>
          <p:spPr bwMode="auto">
            <a:xfrm>
              <a:off x="2621467" y="6087168"/>
              <a:ext cx="803766" cy="790373"/>
            </a:xfrm>
            <a:prstGeom prst="ellipse">
              <a:avLst/>
            </a:prstGeom>
            <a:solidFill>
              <a:srgbClr val="2577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9" tIns="22855" rIns="45709" bIns="22855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8" name="Freeform 73"/>
            <p:cNvSpPr>
              <a:spLocks/>
            </p:cNvSpPr>
            <p:nvPr/>
          </p:nvSpPr>
          <p:spPr bwMode="auto">
            <a:xfrm>
              <a:off x="2420524" y="6815024"/>
              <a:ext cx="589429" cy="535844"/>
            </a:xfrm>
            <a:custGeom>
              <a:avLst/>
              <a:gdLst>
                <a:gd name="T0" fmla="*/ 0 w 56"/>
                <a:gd name="T1" fmla="*/ 18 h 51"/>
                <a:gd name="T2" fmla="*/ 45 w 56"/>
                <a:gd name="T3" fmla="*/ 10 h 51"/>
                <a:gd name="T4" fmla="*/ 56 w 56"/>
                <a:gd name="T5" fmla="*/ 12 h 51"/>
                <a:gd name="T6" fmla="*/ 56 w 56"/>
                <a:gd name="T7" fmla="*/ 51 h 51"/>
                <a:gd name="T8" fmla="*/ 0 w 56"/>
                <a:gd name="T9" fmla="*/ 1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1">
                  <a:moveTo>
                    <a:pt x="0" y="18"/>
                  </a:moveTo>
                  <a:cubicBezTo>
                    <a:pt x="0" y="18"/>
                    <a:pt x="17" y="0"/>
                    <a:pt x="45" y="10"/>
                  </a:cubicBezTo>
                  <a:cubicBezTo>
                    <a:pt x="51" y="12"/>
                    <a:pt x="52" y="12"/>
                    <a:pt x="56" y="12"/>
                  </a:cubicBezTo>
                  <a:cubicBezTo>
                    <a:pt x="55" y="30"/>
                    <a:pt x="56" y="51"/>
                    <a:pt x="56" y="51"/>
                  </a:cubicBezTo>
                  <a:cubicBezTo>
                    <a:pt x="56" y="51"/>
                    <a:pt x="30" y="24"/>
                    <a:pt x="0" y="18"/>
                  </a:cubicBezTo>
                  <a:close/>
                </a:path>
              </a:pathLst>
            </a:custGeom>
            <a:solidFill>
              <a:srgbClr val="2577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9" tIns="22855" rIns="45709" bIns="22855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9" name="Freeform 74"/>
            <p:cNvSpPr>
              <a:spLocks/>
            </p:cNvSpPr>
            <p:nvPr/>
          </p:nvSpPr>
          <p:spPr bwMode="auto">
            <a:xfrm>
              <a:off x="2420524" y="6815024"/>
              <a:ext cx="589429" cy="535844"/>
            </a:xfrm>
            <a:custGeom>
              <a:avLst/>
              <a:gdLst>
                <a:gd name="T0" fmla="*/ 0 w 56"/>
                <a:gd name="T1" fmla="*/ 18 h 51"/>
                <a:gd name="T2" fmla="*/ 39 w 56"/>
                <a:gd name="T3" fmla="*/ 8 h 51"/>
                <a:gd name="T4" fmla="*/ 56 w 56"/>
                <a:gd name="T5" fmla="*/ 11 h 51"/>
                <a:gd name="T6" fmla="*/ 56 w 56"/>
                <a:gd name="T7" fmla="*/ 51 h 51"/>
                <a:gd name="T8" fmla="*/ 0 w 56"/>
                <a:gd name="T9" fmla="*/ 1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1">
                  <a:moveTo>
                    <a:pt x="0" y="18"/>
                  </a:moveTo>
                  <a:cubicBezTo>
                    <a:pt x="0" y="18"/>
                    <a:pt x="10" y="0"/>
                    <a:pt x="39" y="8"/>
                  </a:cubicBezTo>
                  <a:cubicBezTo>
                    <a:pt x="48" y="11"/>
                    <a:pt x="52" y="11"/>
                    <a:pt x="56" y="11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56" y="51"/>
                    <a:pt x="30" y="24"/>
                    <a:pt x="0" y="18"/>
                  </a:cubicBezTo>
                  <a:close/>
                </a:path>
              </a:pathLst>
            </a:custGeom>
            <a:solidFill>
              <a:srgbClr val="2577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9" tIns="22855" rIns="45709" bIns="22855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0" name="Freeform 75"/>
            <p:cNvSpPr>
              <a:spLocks/>
            </p:cNvSpPr>
            <p:nvPr/>
          </p:nvSpPr>
          <p:spPr bwMode="auto">
            <a:xfrm>
              <a:off x="2420524" y="6815024"/>
              <a:ext cx="589429" cy="535844"/>
            </a:xfrm>
            <a:custGeom>
              <a:avLst/>
              <a:gdLst>
                <a:gd name="T0" fmla="*/ 0 w 56"/>
                <a:gd name="T1" fmla="*/ 18 h 51"/>
                <a:gd name="T2" fmla="*/ 39 w 56"/>
                <a:gd name="T3" fmla="*/ 8 h 51"/>
                <a:gd name="T4" fmla="*/ 56 w 56"/>
                <a:gd name="T5" fmla="*/ 11 h 51"/>
                <a:gd name="T6" fmla="*/ 56 w 56"/>
                <a:gd name="T7" fmla="*/ 51 h 51"/>
                <a:gd name="T8" fmla="*/ 0 w 56"/>
                <a:gd name="T9" fmla="*/ 1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1">
                  <a:moveTo>
                    <a:pt x="0" y="18"/>
                  </a:moveTo>
                  <a:cubicBezTo>
                    <a:pt x="0" y="18"/>
                    <a:pt x="10" y="0"/>
                    <a:pt x="39" y="8"/>
                  </a:cubicBezTo>
                  <a:cubicBezTo>
                    <a:pt x="48" y="11"/>
                    <a:pt x="52" y="11"/>
                    <a:pt x="56" y="11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56" y="51"/>
                    <a:pt x="30" y="24"/>
                    <a:pt x="0" y="18"/>
                  </a:cubicBezTo>
                  <a:close/>
                </a:path>
              </a:pathLst>
            </a:custGeom>
            <a:solidFill>
              <a:srgbClr val="2577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9" tIns="22855" rIns="45709" bIns="22855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1" name="Freeform 76"/>
            <p:cNvSpPr>
              <a:spLocks/>
            </p:cNvSpPr>
            <p:nvPr/>
          </p:nvSpPr>
          <p:spPr bwMode="auto">
            <a:xfrm>
              <a:off x="2420524" y="6815024"/>
              <a:ext cx="1169926" cy="535844"/>
            </a:xfrm>
            <a:custGeom>
              <a:avLst/>
              <a:gdLst>
                <a:gd name="T0" fmla="*/ 72 w 111"/>
                <a:gd name="T1" fmla="*/ 8 h 51"/>
                <a:gd name="T2" fmla="*/ 56 w 111"/>
                <a:gd name="T3" fmla="*/ 11 h 51"/>
                <a:gd name="T4" fmla="*/ 39 w 111"/>
                <a:gd name="T5" fmla="*/ 8 h 51"/>
                <a:gd name="T6" fmla="*/ 0 w 111"/>
                <a:gd name="T7" fmla="*/ 18 h 51"/>
                <a:gd name="T8" fmla="*/ 56 w 111"/>
                <a:gd name="T9" fmla="*/ 51 h 51"/>
                <a:gd name="T10" fmla="*/ 111 w 111"/>
                <a:gd name="T11" fmla="*/ 18 h 51"/>
                <a:gd name="T12" fmla="*/ 72 w 111"/>
                <a:gd name="T13" fmla="*/ 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1" h="51">
                  <a:moveTo>
                    <a:pt x="72" y="8"/>
                  </a:moveTo>
                  <a:cubicBezTo>
                    <a:pt x="63" y="11"/>
                    <a:pt x="59" y="11"/>
                    <a:pt x="56" y="11"/>
                  </a:cubicBezTo>
                  <a:cubicBezTo>
                    <a:pt x="52" y="11"/>
                    <a:pt x="48" y="11"/>
                    <a:pt x="39" y="8"/>
                  </a:cubicBezTo>
                  <a:cubicBezTo>
                    <a:pt x="10" y="0"/>
                    <a:pt x="0" y="18"/>
                    <a:pt x="0" y="18"/>
                  </a:cubicBezTo>
                  <a:cubicBezTo>
                    <a:pt x="30" y="24"/>
                    <a:pt x="56" y="51"/>
                    <a:pt x="56" y="51"/>
                  </a:cubicBezTo>
                  <a:cubicBezTo>
                    <a:pt x="56" y="51"/>
                    <a:pt x="82" y="24"/>
                    <a:pt x="111" y="18"/>
                  </a:cubicBezTo>
                  <a:cubicBezTo>
                    <a:pt x="111" y="18"/>
                    <a:pt x="101" y="0"/>
                    <a:pt x="72" y="8"/>
                  </a:cubicBezTo>
                  <a:close/>
                </a:path>
              </a:pathLst>
            </a:custGeom>
            <a:solidFill>
              <a:srgbClr val="2577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9" tIns="22855" rIns="45709" bIns="22855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2" name="Freeform 77"/>
            <p:cNvSpPr>
              <a:spLocks/>
            </p:cNvSpPr>
            <p:nvPr/>
          </p:nvSpPr>
          <p:spPr bwMode="auto">
            <a:xfrm>
              <a:off x="2210654" y="7038293"/>
              <a:ext cx="1594133" cy="495658"/>
            </a:xfrm>
            <a:custGeom>
              <a:avLst/>
              <a:gdLst>
                <a:gd name="T0" fmla="*/ 142 w 151"/>
                <a:gd name="T1" fmla="*/ 1 h 47"/>
                <a:gd name="T2" fmla="*/ 76 w 151"/>
                <a:gd name="T3" fmla="*/ 40 h 47"/>
                <a:gd name="T4" fmla="*/ 10 w 151"/>
                <a:gd name="T5" fmla="*/ 1 h 47"/>
                <a:gd name="T6" fmla="*/ 0 w 151"/>
                <a:gd name="T7" fmla="*/ 7 h 47"/>
                <a:gd name="T8" fmla="*/ 72 w 151"/>
                <a:gd name="T9" fmla="*/ 47 h 47"/>
                <a:gd name="T10" fmla="*/ 76 w 151"/>
                <a:gd name="T11" fmla="*/ 47 h 47"/>
                <a:gd name="T12" fmla="*/ 79 w 151"/>
                <a:gd name="T13" fmla="*/ 47 h 47"/>
                <a:gd name="T14" fmla="*/ 151 w 151"/>
                <a:gd name="T15" fmla="*/ 7 h 47"/>
                <a:gd name="T16" fmla="*/ 142 w 151"/>
                <a:gd name="T17" fmla="*/ 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47">
                  <a:moveTo>
                    <a:pt x="142" y="1"/>
                  </a:moveTo>
                  <a:cubicBezTo>
                    <a:pt x="116" y="7"/>
                    <a:pt x="76" y="40"/>
                    <a:pt x="76" y="40"/>
                  </a:cubicBezTo>
                  <a:cubicBezTo>
                    <a:pt x="76" y="40"/>
                    <a:pt x="36" y="7"/>
                    <a:pt x="10" y="1"/>
                  </a:cubicBezTo>
                  <a:cubicBezTo>
                    <a:pt x="3" y="0"/>
                    <a:pt x="0" y="6"/>
                    <a:pt x="0" y="7"/>
                  </a:cubicBezTo>
                  <a:cubicBezTo>
                    <a:pt x="8" y="11"/>
                    <a:pt x="18" y="4"/>
                    <a:pt x="72" y="47"/>
                  </a:cubicBezTo>
                  <a:cubicBezTo>
                    <a:pt x="73" y="47"/>
                    <a:pt x="76" y="47"/>
                    <a:pt x="76" y="47"/>
                  </a:cubicBezTo>
                  <a:cubicBezTo>
                    <a:pt x="76" y="47"/>
                    <a:pt x="77" y="47"/>
                    <a:pt x="79" y="47"/>
                  </a:cubicBezTo>
                  <a:cubicBezTo>
                    <a:pt x="132" y="4"/>
                    <a:pt x="143" y="11"/>
                    <a:pt x="151" y="7"/>
                  </a:cubicBezTo>
                  <a:cubicBezTo>
                    <a:pt x="151" y="6"/>
                    <a:pt x="148" y="0"/>
                    <a:pt x="142" y="1"/>
                  </a:cubicBezTo>
                  <a:close/>
                </a:path>
              </a:pathLst>
            </a:custGeom>
            <a:solidFill>
              <a:srgbClr val="2577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9" tIns="22855" rIns="45709" bIns="22855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3" name="Freeform 78"/>
            <p:cNvSpPr>
              <a:spLocks/>
            </p:cNvSpPr>
            <p:nvPr/>
          </p:nvSpPr>
          <p:spPr bwMode="auto">
            <a:xfrm>
              <a:off x="3023349" y="7194577"/>
              <a:ext cx="861815" cy="1330678"/>
            </a:xfrm>
            <a:custGeom>
              <a:avLst/>
              <a:gdLst>
                <a:gd name="T0" fmla="*/ 0 w 82"/>
                <a:gd name="T1" fmla="*/ 40 h 126"/>
                <a:gd name="T2" fmla="*/ 8 w 82"/>
                <a:gd name="T3" fmla="*/ 40 h 126"/>
                <a:gd name="T4" fmla="*/ 68 w 82"/>
                <a:gd name="T5" fmla="*/ 0 h 126"/>
                <a:gd name="T6" fmla="*/ 82 w 82"/>
                <a:gd name="T7" fmla="*/ 0 h 126"/>
                <a:gd name="T8" fmla="*/ 75 w 82"/>
                <a:gd name="T9" fmla="*/ 89 h 126"/>
                <a:gd name="T10" fmla="*/ 8 w 82"/>
                <a:gd name="T11" fmla="*/ 126 h 126"/>
                <a:gd name="T12" fmla="*/ 0 w 82"/>
                <a:gd name="T13" fmla="*/ 126 h 126"/>
                <a:gd name="T14" fmla="*/ 0 w 82"/>
                <a:gd name="T15" fmla="*/ 40 h 126"/>
                <a:gd name="T16" fmla="*/ 0 w 82"/>
                <a:gd name="T17" fmla="*/ 4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2" h="126">
                  <a:moveTo>
                    <a:pt x="0" y="40"/>
                  </a:moveTo>
                  <a:cubicBezTo>
                    <a:pt x="8" y="40"/>
                    <a:pt x="8" y="40"/>
                    <a:pt x="8" y="40"/>
                  </a:cubicBezTo>
                  <a:cubicBezTo>
                    <a:pt x="8" y="40"/>
                    <a:pt x="37" y="9"/>
                    <a:pt x="68" y="0"/>
                  </a:cubicBezTo>
                  <a:cubicBezTo>
                    <a:pt x="71" y="0"/>
                    <a:pt x="82" y="0"/>
                    <a:pt x="82" y="0"/>
                  </a:cubicBezTo>
                  <a:cubicBezTo>
                    <a:pt x="82" y="0"/>
                    <a:pt x="75" y="71"/>
                    <a:pt x="75" y="89"/>
                  </a:cubicBezTo>
                  <a:cubicBezTo>
                    <a:pt x="68" y="89"/>
                    <a:pt x="40" y="90"/>
                    <a:pt x="8" y="126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lose/>
                </a:path>
              </a:pathLst>
            </a:custGeom>
            <a:solidFill>
              <a:srgbClr val="2577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9" tIns="22855" rIns="45709" bIns="22855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4" name="Freeform 79"/>
            <p:cNvSpPr>
              <a:spLocks/>
            </p:cNvSpPr>
            <p:nvPr/>
          </p:nvSpPr>
          <p:spPr bwMode="auto">
            <a:xfrm>
              <a:off x="2148137" y="7194577"/>
              <a:ext cx="1737027" cy="1330678"/>
            </a:xfrm>
            <a:custGeom>
              <a:avLst/>
              <a:gdLst>
                <a:gd name="T0" fmla="*/ 151 w 165"/>
                <a:gd name="T1" fmla="*/ 0 h 126"/>
                <a:gd name="T2" fmla="*/ 91 w 165"/>
                <a:gd name="T3" fmla="*/ 40 h 126"/>
                <a:gd name="T4" fmla="*/ 84 w 165"/>
                <a:gd name="T5" fmla="*/ 40 h 126"/>
                <a:gd name="T6" fmla="*/ 81 w 165"/>
                <a:gd name="T7" fmla="*/ 40 h 126"/>
                <a:gd name="T8" fmla="*/ 75 w 165"/>
                <a:gd name="T9" fmla="*/ 40 h 126"/>
                <a:gd name="T10" fmla="*/ 16 w 165"/>
                <a:gd name="T11" fmla="*/ 0 h 126"/>
                <a:gd name="T12" fmla="*/ 0 w 165"/>
                <a:gd name="T13" fmla="*/ 0 h 126"/>
                <a:gd name="T14" fmla="*/ 9 w 165"/>
                <a:gd name="T15" fmla="*/ 89 h 126"/>
                <a:gd name="T16" fmla="*/ 75 w 165"/>
                <a:gd name="T17" fmla="*/ 126 h 126"/>
                <a:gd name="T18" fmla="*/ 83 w 165"/>
                <a:gd name="T19" fmla="*/ 126 h 126"/>
                <a:gd name="T20" fmla="*/ 91 w 165"/>
                <a:gd name="T21" fmla="*/ 126 h 126"/>
                <a:gd name="T22" fmla="*/ 158 w 165"/>
                <a:gd name="T23" fmla="*/ 89 h 126"/>
                <a:gd name="T24" fmla="*/ 165 w 165"/>
                <a:gd name="T25" fmla="*/ 0 h 126"/>
                <a:gd name="T26" fmla="*/ 151 w 165"/>
                <a:gd name="T2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5" h="126">
                  <a:moveTo>
                    <a:pt x="151" y="0"/>
                  </a:moveTo>
                  <a:cubicBezTo>
                    <a:pt x="120" y="9"/>
                    <a:pt x="91" y="40"/>
                    <a:pt x="91" y="40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81" y="40"/>
                    <a:pt x="81" y="40"/>
                    <a:pt x="81" y="40"/>
                  </a:cubicBezTo>
                  <a:cubicBezTo>
                    <a:pt x="75" y="40"/>
                    <a:pt x="75" y="40"/>
                    <a:pt x="75" y="40"/>
                  </a:cubicBezTo>
                  <a:cubicBezTo>
                    <a:pt x="75" y="40"/>
                    <a:pt x="46" y="9"/>
                    <a:pt x="16" y="0"/>
                  </a:cubicBezTo>
                  <a:cubicBezTo>
                    <a:pt x="12" y="0"/>
                    <a:pt x="0" y="0"/>
                    <a:pt x="0" y="0"/>
                  </a:cubicBezTo>
                  <a:cubicBezTo>
                    <a:pt x="0" y="0"/>
                    <a:pt x="9" y="71"/>
                    <a:pt x="9" y="89"/>
                  </a:cubicBezTo>
                  <a:cubicBezTo>
                    <a:pt x="14" y="89"/>
                    <a:pt x="43" y="90"/>
                    <a:pt x="75" y="126"/>
                  </a:cubicBezTo>
                  <a:cubicBezTo>
                    <a:pt x="83" y="126"/>
                    <a:pt x="83" y="126"/>
                    <a:pt x="83" y="126"/>
                  </a:cubicBezTo>
                  <a:cubicBezTo>
                    <a:pt x="83" y="126"/>
                    <a:pt x="83" y="126"/>
                    <a:pt x="91" y="126"/>
                  </a:cubicBezTo>
                  <a:cubicBezTo>
                    <a:pt x="123" y="90"/>
                    <a:pt x="151" y="89"/>
                    <a:pt x="158" y="89"/>
                  </a:cubicBezTo>
                  <a:cubicBezTo>
                    <a:pt x="158" y="71"/>
                    <a:pt x="165" y="0"/>
                    <a:pt x="165" y="0"/>
                  </a:cubicBezTo>
                  <a:cubicBezTo>
                    <a:pt x="165" y="0"/>
                    <a:pt x="154" y="0"/>
                    <a:pt x="151" y="0"/>
                  </a:cubicBezTo>
                  <a:close/>
                </a:path>
              </a:pathLst>
            </a:custGeom>
            <a:solidFill>
              <a:srgbClr val="2577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9" tIns="22855" rIns="45709" bIns="22855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5" name="Freeform 80"/>
            <p:cNvSpPr>
              <a:spLocks/>
            </p:cNvSpPr>
            <p:nvPr/>
          </p:nvSpPr>
          <p:spPr bwMode="auto">
            <a:xfrm>
              <a:off x="3023349" y="7614323"/>
              <a:ext cx="84842" cy="910936"/>
            </a:xfrm>
            <a:custGeom>
              <a:avLst/>
              <a:gdLst>
                <a:gd name="T0" fmla="*/ 0 w 19"/>
                <a:gd name="T1" fmla="*/ 204 h 204"/>
                <a:gd name="T2" fmla="*/ 0 w 19"/>
                <a:gd name="T3" fmla="*/ 0 h 204"/>
                <a:gd name="T4" fmla="*/ 19 w 19"/>
                <a:gd name="T5" fmla="*/ 0 h 204"/>
                <a:gd name="T6" fmla="*/ 0 w 19"/>
                <a:gd name="T7" fmla="*/ 204 h 204"/>
                <a:gd name="T8" fmla="*/ 0 w 19"/>
                <a:gd name="T9" fmla="*/ 204 h 204"/>
                <a:gd name="T10" fmla="*/ 0 w 19"/>
                <a:gd name="T11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04">
                  <a:moveTo>
                    <a:pt x="0" y="204"/>
                  </a:moveTo>
                  <a:lnTo>
                    <a:pt x="0" y="0"/>
                  </a:lnTo>
                  <a:lnTo>
                    <a:pt x="19" y="0"/>
                  </a:lnTo>
                  <a:lnTo>
                    <a:pt x="0" y="204"/>
                  </a:lnTo>
                  <a:lnTo>
                    <a:pt x="0" y="204"/>
                  </a:lnTo>
                  <a:lnTo>
                    <a:pt x="0" y="204"/>
                  </a:lnTo>
                  <a:close/>
                </a:path>
              </a:pathLst>
            </a:custGeom>
            <a:solidFill>
              <a:srgbClr val="2577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9" tIns="22855" rIns="45709" bIns="22855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6" name="Freeform 81"/>
            <p:cNvSpPr>
              <a:spLocks/>
            </p:cNvSpPr>
            <p:nvPr/>
          </p:nvSpPr>
          <p:spPr bwMode="auto">
            <a:xfrm>
              <a:off x="3023349" y="7614323"/>
              <a:ext cx="84842" cy="910936"/>
            </a:xfrm>
            <a:custGeom>
              <a:avLst/>
              <a:gdLst>
                <a:gd name="T0" fmla="*/ 0 w 19"/>
                <a:gd name="T1" fmla="*/ 204 h 204"/>
                <a:gd name="T2" fmla="*/ 0 w 19"/>
                <a:gd name="T3" fmla="*/ 0 h 204"/>
                <a:gd name="T4" fmla="*/ 19 w 19"/>
                <a:gd name="T5" fmla="*/ 0 h 204"/>
                <a:gd name="T6" fmla="*/ 0 w 19"/>
                <a:gd name="T7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04">
                  <a:moveTo>
                    <a:pt x="0" y="204"/>
                  </a:moveTo>
                  <a:lnTo>
                    <a:pt x="0" y="0"/>
                  </a:lnTo>
                  <a:lnTo>
                    <a:pt x="19" y="0"/>
                  </a:lnTo>
                  <a:lnTo>
                    <a:pt x="0" y="204"/>
                  </a:lnTo>
                  <a:close/>
                </a:path>
              </a:pathLst>
            </a:custGeom>
            <a:solidFill>
              <a:srgbClr val="2577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9" tIns="22855" rIns="45709" bIns="22855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7" name="Freeform 82"/>
            <p:cNvSpPr>
              <a:spLocks/>
            </p:cNvSpPr>
            <p:nvPr/>
          </p:nvSpPr>
          <p:spPr bwMode="auto">
            <a:xfrm>
              <a:off x="3023349" y="7614323"/>
              <a:ext cx="84842" cy="910936"/>
            </a:xfrm>
            <a:custGeom>
              <a:avLst/>
              <a:gdLst>
                <a:gd name="T0" fmla="*/ 0 w 19"/>
                <a:gd name="T1" fmla="*/ 204 h 204"/>
                <a:gd name="T2" fmla="*/ 0 w 19"/>
                <a:gd name="T3" fmla="*/ 0 h 204"/>
                <a:gd name="T4" fmla="*/ 19 w 19"/>
                <a:gd name="T5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204">
                  <a:moveTo>
                    <a:pt x="0" y="204"/>
                  </a:moveTo>
                  <a:lnTo>
                    <a:pt x="0" y="0"/>
                  </a:lnTo>
                  <a:lnTo>
                    <a:pt x="1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9" tIns="22855" rIns="45709" bIns="22855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4760375" y="6624160"/>
              <a:ext cx="19085157" cy="1785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vi-VN" sz="5199" b="1" dirty="0">
                  <a:ln>
                    <a:solidFill>
                      <a:srgbClr val="008000"/>
                    </a:solidFill>
                  </a:ln>
                  <a:solidFill>
                    <a:srgbClr val="008000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CÁC </a:t>
              </a:r>
              <a:r>
                <a:rPr lang="en-US" sz="5199" b="1" dirty="0">
                  <a:ln>
                    <a:solidFill>
                      <a:srgbClr val="008000"/>
                    </a:solidFill>
                  </a:ln>
                  <a:solidFill>
                    <a:srgbClr val="008000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BÀI TẬP TRẮC NGHIỆM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0511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8" name="Group 147"/>
          <p:cNvGrpSpPr/>
          <p:nvPr/>
        </p:nvGrpSpPr>
        <p:grpSpPr>
          <a:xfrm>
            <a:off x="496029" y="1274271"/>
            <a:ext cx="11175090" cy="2043777"/>
            <a:chOff x="992187" y="2564544"/>
            <a:chExt cx="22353091" cy="4088087"/>
          </a:xfrm>
        </p:grpSpPr>
        <p:sp>
          <p:nvSpPr>
            <p:cNvPr id="134" name="Rounded Rectangle 133"/>
            <p:cNvSpPr/>
            <p:nvPr/>
          </p:nvSpPr>
          <p:spPr bwMode="auto">
            <a:xfrm>
              <a:off x="1145221" y="2667000"/>
              <a:ext cx="22200057" cy="3985631"/>
            </a:xfrm>
            <a:prstGeom prst="roundRect">
              <a:avLst>
                <a:gd name="adj" fmla="val 5492"/>
              </a:avLst>
            </a:prstGeom>
            <a:solidFill>
              <a:schemeClr val="accent3">
                <a:lumMod val="40000"/>
                <a:lumOff val="60000"/>
              </a:schemeClr>
            </a:solidFill>
            <a:ln w="190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88421">
                <a:defRPr/>
              </a:pPr>
              <a:endParaRPr lang="en-US" sz="1600"/>
            </a:p>
          </p:txBody>
        </p:sp>
        <p:grpSp>
          <p:nvGrpSpPr>
            <p:cNvPr id="135" name="Group 134"/>
            <p:cNvGrpSpPr/>
            <p:nvPr/>
          </p:nvGrpSpPr>
          <p:grpSpPr>
            <a:xfrm>
              <a:off x="992187" y="2564544"/>
              <a:ext cx="3124200" cy="1023459"/>
              <a:chOff x="534987" y="1647866"/>
              <a:chExt cx="4197167" cy="1176337"/>
            </a:xfrm>
          </p:grpSpPr>
          <p:sp>
            <p:nvSpPr>
              <p:cNvPr id="136" name="Isosceles Triangle 44"/>
              <p:cNvSpPr/>
              <p:nvPr/>
            </p:nvSpPr>
            <p:spPr bwMode="auto">
              <a:xfrm rot="5400000" flipV="1">
                <a:off x="534195" y="2602747"/>
                <a:ext cx="227012" cy="215900"/>
              </a:xfrm>
              <a:custGeom>
                <a:avLst/>
                <a:gdLst>
                  <a:gd name="connsiteX0" fmla="*/ 0 w 293725"/>
                  <a:gd name="connsiteY0" fmla="*/ 164224 h 164224"/>
                  <a:gd name="connsiteX1" fmla="*/ 146863 w 293725"/>
                  <a:gd name="connsiteY1" fmla="*/ 0 h 164224"/>
                  <a:gd name="connsiteX2" fmla="*/ 293725 w 293725"/>
                  <a:gd name="connsiteY2" fmla="*/ 164224 h 164224"/>
                  <a:gd name="connsiteX3" fmla="*/ 0 w 293725"/>
                  <a:gd name="connsiteY3" fmla="*/ 164224 h 164224"/>
                  <a:gd name="connsiteX0" fmla="*/ 2363 w 296088"/>
                  <a:gd name="connsiteY0" fmla="*/ 164221 h 164221"/>
                  <a:gd name="connsiteX1" fmla="*/ 0 w 296088"/>
                  <a:gd name="connsiteY1" fmla="*/ 0 h 164221"/>
                  <a:gd name="connsiteX2" fmla="*/ 296088 w 296088"/>
                  <a:gd name="connsiteY2" fmla="*/ 164221 h 164221"/>
                  <a:gd name="connsiteX3" fmla="*/ 2363 w 296088"/>
                  <a:gd name="connsiteY3" fmla="*/ 164221 h 164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6088" h="164221">
                    <a:moveTo>
                      <a:pt x="2363" y="164221"/>
                    </a:moveTo>
                    <a:cubicBezTo>
                      <a:pt x="1575" y="109481"/>
                      <a:pt x="788" y="54740"/>
                      <a:pt x="0" y="0"/>
                    </a:cubicBezTo>
                    <a:lnTo>
                      <a:pt x="296088" y="164221"/>
                    </a:lnTo>
                    <a:lnTo>
                      <a:pt x="2363" y="164221"/>
                    </a:lnTo>
                    <a:close/>
                  </a:path>
                </a:pathLst>
              </a:custGeom>
              <a:solidFill>
                <a:srgbClr val="135F82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421"/>
                <a:endParaRPr lang="en-US" sz="1600">
                  <a:solidFill>
                    <a:prstClr val="white"/>
                  </a:solidFill>
                </a:endParaRPr>
              </a:p>
            </p:txBody>
          </p:sp>
          <p:sp>
            <p:nvSpPr>
              <p:cNvPr id="137" name="Pentagon 136"/>
              <p:cNvSpPr/>
              <p:nvPr/>
            </p:nvSpPr>
            <p:spPr bwMode="auto">
              <a:xfrm>
                <a:off x="534987" y="1647866"/>
                <a:ext cx="4197167" cy="955674"/>
              </a:xfrm>
              <a:prstGeom prst="homePlate">
                <a:avLst>
                  <a:gd name="adj" fmla="val 12444"/>
                </a:avLst>
              </a:prstGeom>
              <a:solidFill>
                <a:srgbClr val="135F82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421"/>
                <a:endParaRPr lang="en-US" sz="160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38" name="Group 11"/>
              <p:cNvGrpSpPr/>
              <p:nvPr/>
            </p:nvGrpSpPr>
            <p:grpSpPr bwMode="auto">
              <a:xfrm>
                <a:off x="683775" y="1836907"/>
                <a:ext cx="582199" cy="537956"/>
                <a:chOff x="7440266" y="3398551"/>
                <a:chExt cx="757238" cy="765175"/>
              </a:xfrm>
              <a:solidFill>
                <a:schemeClr val="bg1">
                  <a:lumMod val="95000"/>
                </a:schemeClr>
              </a:solidFill>
            </p:grpSpPr>
            <p:sp>
              <p:nvSpPr>
                <p:cNvPr id="141" name="Freeform 140"/>
                <p:cNvSpPr>
                  <a:spLocks noEditPoints="1"/>
                </p:cNvSpPr>
                <p:nvPr/>
              </p:nvSpPr>
              <p:spPr bwMode="auto">
                <a:xfrm>
                  <a:off x="7440266" y="3436652"/>
                  <a:ext cx="344488" cy="344489"/>
                </a:xfrm>
                <a:custGeom>
                  <a:avLst/>
                  <a:gdLst/>
                  <a:ahLst/>
                  <a:cxnLst>
                    <a:cxn ang="0">
                      <a:pos x="33" y="184"/>
                    </a:cxn>
                    <a:cxn ang="0">
                      <a:pos x="181" y="184"/>
                    </a:cxn>
                    <a:cxn ang="0">
                      <a:pos x="181" y="33"/>
                    </a:cxn>
                    <a:cxn ang="0">
                      <a:pos x="33" y="33"/>
                    </a:cxn>
                    <a:cxn ang="0">
                      <a:pos x="33" y="184"/>
                    </a:cxn>
                    <a:cxn ang="0">
                      <a:pos x="217" y="217"/>
                    </a:cxn>
                    <a:cxn ang="0">
                      <a:pos x="0" y="217"/>
                    </a:cxn>
                    <a:cxn ang="0">
                      <a:pos x="0" y="0"/>
                    </a:cxn>
                    <a:cxn ang="0">
                      <a:pos x="217" y="0"/>
                    </a:cxn>
                    <a:cxn ang="0">
                      <a:pos x="217" y="217"/>
                    </a:cxn>
                  </a:cxnLst>
                  <a:rect l="0" t="0" r="r" b="b"/>
                  <a:pathLst>
                    <a:path w="217" h="217">
                      <a:moveTo>
                        <a:pt x="33" y="184"/>
                      </a:moveTo>
                      <a:lnTo>
                        <a:pt x="181" y="184"/>
                      </a:lnTo>
                      <a:lnTo>
                        <a:pt x="181" y="33"/>
                      </a:lnTo>
                      <a:lnTo>
                        <a:pt x="33" y="33"/>
                      </a:lnTo>
                      <a:lnTo>
                        <a:pt x="33" y="184"/>
                      </a:lnTo>
                      <a:close/>
                      <a:moveTo>
                        <a:pt x="217" y="217"/>
                      </a:moveTo>
                      <a:lnTo>
                        <a:pt x="0" y="217"/>
                      </a:lnTo>
                      <a:lnTo>
                        <a:pt x="0" y="0"/>
                      </a:lnTo>
                      <a:lnTo>
                        <a:pt x="217" y="0"/>
                      </a:lnTo>
                      <a:lnTo>
                        <a:pt x="217" y="21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1088421">
                    <a:defRPr/>
                  </a:pPr>
                  <a:endParaRPr lang="en-US" sz="1600"/>
                </a:p>
              </p:txBody>
            </p:sp>
            <p:sp>
              <p:nvSpPr>
                <p:cNvPr id="142" name="Freeform 141"/>
                <p:cNvSpPr>
                  <a:spLocks noEditPoints="1"/>
                </p:cNvSpPr>
                <p:nvPr/>
              </p:nvSpPr>
              <p:spPr bwMode="auto">
                <a:xfrm>
                  <a:off x="7440266" y="3814473"/>
                  <a:ext cx="344488" cy="349251"/>
                </a:xfrm>
                <a:custGeom>
                  <a:avLst/>
                  <a:gdLst/>
                  <a:ahLst/>
                  <a:cxnLst>
                    <a:cxn ang="0">
                      <a:pos x="33" y="185"/>
                    </a:cxn>
                    <a:cxn ang="0">
                      <a:pos x="181" y="185"/>
                    </a:cxn>
                    <a:cxn ang="0">
                      <a:pos x="181" y="36"/>
                    </a:cxn>
                    <a:cxn ang="0">
                      <a:pos x="33" y="36"/>
                    </a:cxn>
                    <a:cxn ang="0">
                      <a:pos x="33" y="185"/>
                    </a:cxn>
                    <a:cxn ang="0">
                      <a:pos x="217" y="220"/>
                    </a:cxn>
                    <a:cxn ang="0">
                      <a:pos x="0" y="220"/>
                    </a:cxn>
                    <a:cxn ang="0">
                      <a:pos x="0" y="0"/>
                    </a:cxn>
                    <a:cxn ang="0">
                      <a:pos x="217" y="0"/>
                    </a:cxn>
                    <a:cxn ang="0">
                      <a:pos x="217" y="220"/>
                    </a:cxn>
                  </a:cxnLst>
                  <a:rect l="0" t="0" r="r" b="b"/>
                  <a:pathLst>
                    <a:path w="217" h="220">
                      <a:moveTo>
                        <a:pt x="33" y="185"/>
                      </a:moveTo>
                      <a:lnTo>
                        <a:pt x="181" y="185"/>
                      </a:lnTo>
                      <a:lnTo>
                        <a:pt x="181" y="36"/>
                      </a:lnTo>
                      <a:lnTo>
                        <a:pt x="33" y="36"/>
                      </a:lnTo>
                      <a:lnTo>
                        <a:pt x="33" y="185"/>
                      </a:lnTo>
                      <a:close/>
                      <a:moveTo>
                        <a:pt x="217" y="220"/>
                      </a:moveTo>
                      <a:lnTo>
                        <a:pt x="0" y="220"/>
                      </a:lnTo>
                      <a:lnTo>
                        <a:pt x="0" y="0"/>
                      </a:lnTo>
                      <a:lnTo>
                        <a:pt x="217" y="0"/>
                      </a:lnTo>
                      <a:lnTo>
                        <a:pt x="217" y="22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1088421">
                    <a:defRPr/>
                  </a:pPr>
                  <a:endParaRPr lang="en-US" sz="1600"/>
                </a:p>
              </p:txBody>
            </p:sp>
            <p:sp>
              <p:nvSpPr>
                <p:cNvPr id="143" name="Freeform 142"/>
                <p:cNvSpPr>
                  <a:spLocks/>
                </p:cNvSpPr>
                <p:nvPr/>
              </p:nvSpPr>
              <p:spPr bwMode="auto">
                <a:xfrm>
                  <a:off x="7506941" y="3398551"/>
                  <a:ext cx="341313" cy="288925"/>
                </a:xfrm>
                <a:custGeom>
                  <a:avLst/>
                  <a:gdLst/>
                  <a:ahLst/>
                  <a:cxnLst>
                    <a:cxn ang="0">
                      <a:pos x="76" y="182"/>
                    </a:cxn>
                    <a:cxn ang="0">
                      <a:pos x="0" y="114"/>
                    </a:cxn>
                    <a:cxn ang="0">
                      <a:pos x="24" y="88"/>
                    </a:cxn>
                    <a:cxn ang="0">
                      <a:pos x="73" y="132"/>
                    </a:cxn>
                    <a:cxn ang="0">
                      <a:pos x="187" y="0"/>
                    </a:cxn>
                    <a:cxn ang="0">
                      <a:pos x="215" y="24"/>
                    </a:cxn>
                    <a:cxn ang="0">
                      <a:pos x="76" y="182"/>
                    </a:cxn>
                  </a:cxnLst>
                  <a:rect l="0" t="0" r="r" b="b"/>
                  <a:pathLst>
                    <a:path w="215" h="182">
                      <a:moveTo>
                        <a:pt x="76" y="182"/>
                      </a:moveTo>
                      <a:lnTo>
                        <a:pt x="0" y="114"/>
                      </a:lnTo>
                      <a:lnTo>
                        <a:pt x="24" y="88"/>
                      </a:lnTo>
                      <a:lnTo>
                        <a:pt x="73" y="132"/>
                      </a:lnTo>
                      <a:lnTo>
                        <a:pt x="187" y="0"/>
                      </a:lnTo>
                      <a:lnTo>
                        <a:pt x="215" y="24"/>
                      </a:lnTo>
                      <a:lnTo>
                        <a:pt x="76" y="1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1088421">
                    <a:defRPr/>
                  </a:pPr>
                  <a:endParaRPr lang="en-US" sz="1600"/>
                </a:p>
              </p:txBody>
            </p:sp>
            <p:sp>
              <p:nvSpPr>
                <p:cNvPr id="144" name="Rectangle 143"/>
                <p:cNvSpPr>
                  <a:spLocks noChangeArrowheads="1"/>
                </p:cNvSpPr>
                <p:nvPr/>
              </p:nvSpPr>
              <p:spPr bwMode="auto">
                <a:xfrm>
                  <a:off x="7840316" y="4100226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defTabSz="1088421">
                    <a:defRPr/>
                  </a:pPr>
                  <a:endParaRPr lang="en-US" sz="1600"/>
                </a:p>
              </p:txBody>
            </p:sp>
            <p:sp>
              <p:nvSpPr>
                <p:cNvPr id="145" name="Rectangle 144"/>
                <p:cNvSpPr>
                  <a:spLocks noChangeArrowheads="1"/>
                </p:cNvSpPr>
                <p:nvPr/>
              </p:nvSpPr>
              <p:spPr bwMode="auto">
                <a:xfrm>
                  <a:off x="7840316" y="3717639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defTabSz="1088421">
                    <a:defRPr/>
                  </a:pPr>
                  <a:endParaRPr lang="en-US" sz="1600"/>
                </a:p>
              </p:txBody>
            </p:sp>
            <p:sp>
              <p:nvSpPr>
                <p:cNvPr id="146" name="Rectangle 145"/>
                <p:cNvSpPr>
                  <a:spLocks noChangeArrowheads="1"/>
                </p:cNvSpPr>
                <p:nvPr/>
              </p:nvSpPr>
              <p:spPr bwMode="auto">
                <a:xfrm>
                  <a:off x="7840316" y="3973225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defTabSz="1088421">
                    <a:defRPr/>
                  </a:pPr>
                  <a:endParaRPr lang="en-US" sz="1600"/>
                </a:p>
              </p:txBody>
            </p:sp>
            <p:sp>
              <p:nvSpPr>
                <p:cNvPr id="147" name="Rectangle 146"/>
                <p:cNvSpPr>
                  <a:spLocks noChangeArrowheads="1"/>
                </p:cNvSpPr>
                <p:nvPr/>
              </p:nvSpPr>
              <p:spPr bwMode="auto">
                <a:xfrm>
                  <a:off x="7840316" y="3590640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defTabSz="1088421">
                    <a:defRPr/>
                  </a:pPr>
                  <a:endParaRPr lang="en-US" sz="1600"/>
                </a:p>
              </p:txBody>
            </p:sp>
          </p:grpSp>
          <p:sp>
            <p:nvSpPr>
              <p:cNvPr id="139" name="Chevron 138"/>
              <p:cNvSpPr/>
              <p:nvPr/>
            </p:nvSpPr>
            <p:spPr bwMode="auto">
              <a:xfrm>
                <a:off x="1330000" y="1771634"/>
                <a:ext cx="142625" cy="707897"/>
              </a:xfrm>
              <a:prstGeom prst="chevron">
                <a:avLst>
                  <a:gd name="adj" fmla="val 68110"/>
                </a:avLst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54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88421">
                  <a:defRPr/>
                </a:pPr>
                <a:endParaRPr lang="en-US" sz="1600">
                  <a:solidFill>
                    <a:schemeClr val="tx1"/>
                  </a:solidFill>
                </a:endParaRPr>
              </a:p>
            </p:txBody>
          </p:sp>
          <p:sp>
            <p:nvSpPr>
              <p:cNvPr id="140" name="TextBox 13"/>
              <p:cNvSpPr txBox="1">
                <a:spLocks noChangeArrowheads="1"/>
              </p:cNvSpPr>
              <p:nvPr/>
            </p:nvSpPr>
            <p:spPr bwMode="auto">
              <a:xfrm>
                <a:off x="1390817" y="1722509"/>
                <a:ext cx="3173469" cy="9198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defTabSz="21764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defTabSz="21764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defTabSz="21764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defTabSz="21764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r>
                  <a:rPr lang="en-US" sz="2000" b="1" dirty="0" err="1">
                    <a:solidFill>
                      <a:schemeClr val="bg1"/>
                    </a:solidFill>
                    <a:latin typeface="Tahoma" pitchFamily="34" charset="0"/>
                    <a:cs typeface="Tahoma" pitchFamily="34" charset="0"/>
                  </a:rPr>
                  <a:t>Câu</a:t>
                </a:r>
                <a:r>
                  <a:rPr lang="en-US" sz="2000" b="1" dirty="0">
                    <a:solidFill>
                      <a:schemeClr val="bg1"/>
                    </a:solidFill>
                    <a:latin typeface="Tahoma" pitchFamily="34" charset="0"/>
                    <a:cs typeface="Tahoma" pitchFamily="34" charset="0"/>
                  </a:rPr>
                  <a:t> </a:t>
                </a:r>
                <a:r>
                  <a:rPr lang="vi-VN" sz="2000" b="1" dirty="0">
                    <a:solidFill>
                      <a:schemeClr val="bg1"/>
                    </a:solidFill>
                    <a:latin typeface="Tahoma" pitchFamily="34" charset="0"/>
                    <a:cs typeface="Tahoma" pitchFamily="34" charset="0"/>
                  </a:rPr>
                  <a:t>1</a:t>
                </a:r>
                <a:endParaRPr lang="en-US" sz="2000" b="1" dirty="0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endParaRPr>
              </a:p>
            </p:txBody>
          </p:sp>
        </p:grpSp>
      </p:grpSp>
      <p:grpSp>
        <p:nvGrpSpPr>
          <p:cNvPr id="48" name="Group 47"/>
          <p:cNvGrpSpPr/>
          <p:nvPr/>
        </p:nvGrpSpPr>
        <p:grpSpPr>
          <a:xfrm>
            <a:off x="369486" y="757932"/>
            <a:ext cx="8029931" cy="864873"/>
            <a:chOff x="739068" y="1515168"/>
            <a:chExt cx="9688259" cy="1729969"/>
          </a:xfrm>
        </p:grpSpPr>
        <p:sp>
          <p:nvSpPr>
            <p:cNvPr id="46" name="Freeform 71"/>
            <p:cNvSpPr>
              <a:spLocks/>
            </p:cNvSpPr>
            <p:nvPr/>
          </p:nvSpPr>
          <p:spPr bwMode="auto">
            <a:xfrm flipH="1">
              <a:off x="3250419" y="2066147"/>
              <a:ext cx="6961968" cy="417465"/>
            </a:xfrm>
            <a:custGeom>
              <a:avLst/>
              <a:gdLst>
                <a:gd name="T0" fmla="*/ 1849 w 1857"/>
                <a:gd name="T1" fmla="*/ 72 h 111"/>
                <a:gd name="T2" fmla="*/ 376 w 1857"/>
                <a:gd name="T3" fmla="*/ 72 h 111"/>
                <a:gd name="T4" fmla="*/ 360 w 1857"/>
                <a:gd name="T5" fmla="*/ 52 h 111"/>
                <a:gd name="T6" fmla="*/ 374 w 1857"/>
                <a:gd name="T7" fmla="*/ 20 h 111"/>
                <a:gd name="T8" fmla="*/ 366 w 1857"/>
                <a:gd name="T9" fmla="*/ 0 h 111"/>
                <a:gd name="T10" fmla="*/ 85 w 1857"/>
                <a:gd name="T11" fmla="*/ 0 h 111"/>
                <a:gd name="T12" fmla="*/ 53 w 1857"/>
                <a:gd name="T13" fmla="*/ 20 h 111"/>
                <a:gd name="T14" fmla="*/ 6 w 1857"/>
                <a:gd name="T15" fmla="*/ 91 h 111"/>
                <a:gd name="T16" fmla="*/ 15 w 1857"/>
                <a:gd name="T17" fmla="*/ 111 h 111"/>
                <a:gd name="T18" fmla="*/ 199 w 1857"/>
                <a:gd name="T19" fmla="*/ 111 h 111"/>
                <a:gd name="T20" fmla="*/ 296 w 1857"/>
                <a:gd name="T21" fmla="*/ 111 h 111"/>
                <a:gd name="T22" fmla="*/ 1849 w 1857"/>
                <a:gd name="T23" fmla="*/ 111 h 111"/>
                <a:gd name="T24" fmla="*/ 1857 w 1857"/>
                <a:gd name="T25" fmla="*/ 103 h 111"/>
                <a:gd name="T26" fmla="*/ 1857 w 1857"/>
                <a:gd name="T27" fmla="*/ 81 h 111"/>
                <a:gd name="T28" fmla="*/ 1849 w 1857"/>
                <a:gd name="T29" fmla="*/ 72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57" h="111">
                  <a:moveTo>
                    <a:pt x="1849" y="72"/>
                  </a:moveTo>
                  <a:cubicBezTo>
                    <a:pt x="1849" y="72"/>
                    <a:pt x="423" y="72"/>
                    <a:pt x="376" y="72"/>
                  </a:cubicBezTo>
                  <a:cubicBezTo>
                    <a:pt x="350" y="72"/>
                    <a:pt x="355" y="63"/>
                    <a:pt x="360" y="52"/>
                  </a:cubicBezTo>
                  <a:cubicBezTo>
                    <a:pt x="365" y="40"/>
                    <a:pt x="374" y="20"/>
                    <a:pt x="374" y="20"/>
                  </a:cubicBezTo>
                  <a:cubicBezTo>
                    <a:pt x="381" y="9"/>
                    <a:pt x="377" y="0"/>
                    <a:pt x="366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74" y="0"/>
                    <a:pt x="59" y="9"/>
                    <a:pt x="53" y="20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0" y="102"/>
                    <a:pt x="4" y="111"/>
                    <a:pt x="15" y="111"/>
                  </a:cubicBezTo>
                  <a:cubicBezTo>
                    <a:pt x="199" y="111"/>
                    <a:pt x="199" y="111"/>
                    <a:pt x="199" y="111"/>
                  </a:cubicBezTo>
                  <a:cubicBezTo>
                    <a:pt x="296" y="111"/>
                    <a:pt x="296" y="111"/>
                    <a:pt x="296" y="111"/>
                  </a:cubicBezTo>
                  <a:cubicBezTo>
                    <a:pt x="1849" y="111"/>
                    <a:pt x="1849" y="111"/>
                    <a:pt x="1849" y="111"/>
                  </a:cubicBezTo>
                  <a:cubicBezTo>
                    <a:pt x="1853" y="111"/>
                    <a:pt x="1857" y="107"/>
                    <a:pt x="1857" y="103"/>
                  </a:cubicBezTo>
                  <a:cubicBezTo>
                    <a:pt x="1857" y="81"/>
                    <a:pt x="1857" y="81"/>
                    <a:pt x="1857" y="81"/>
                  </a:cubicBezTo>
                  <a:cubicBezTo>
                    <a:pt x="1857" y="76"/>
                    <a:pt x="1853" y="72"/>
                    <a:pt x="1849" y="72"/>
                  </a:cubicBezTo>
                  <a:close/>
                </a:path>
              </a:pathLst>
            </a:custGeom>
            <a:solidFill>
              <a:srgbClr val="B9E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9" tIns="22855" rIns="45709" bIns="22855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grpSp>
          <p:nvGrpSpPr>
            <p:cNvPr id="31" name="Group 30"/>
            <p:cNvGrpSpPr/>
            <p:nvPr/>
          </p:nvGrpSpPr>
          <p:grpSpPr>
            <a:xfrm>
              <a:off x="739068" y="1515168"/>
              <a:ext cx="8177919" cy="1729969"/>
              <a:chOff x="739068" y="1515168"/>
              <a:chExt cx="8177919" cy="1729969"/>
            </a:xfrm>
          </p:grpSpPr>
          <p:sp>
            <p:nvSpPr>
              <p:cNvPr id="32" name="Freeform 71"/>
              <p:cNvSpPr>
                <a:spLocks/>
              </p:cNvSpPr>
              <p:nvPr/>
            </p:nvSpPr>
            <p:spPr bwMode="auto">
              <a:xfrm>
                <a:off x="739068" y="2058030"/>
                <a:ext cx="6961968" cy="417465"/>
              </a:xfrm>
              <a:custGeom>
                <a:avLst/>
                <a:gdLst>
                  <a:gd name="T0" fmla="*/ 1849 w 1857"/>
                  <a:gd name="T1" fmla="*/ 72 h 111"/>
                  <a:gd name="T2" fmla="*/ 376 w 1857"/>
                  <a:gd name="T3" fmla="*/ 72 h 111"/>
                  <a:gd name="T4" fmla="*/ 360 w 1857"/>
                  <a:gd name="T5" fmla="*/ 52 h 111"/>
                  <a:gd name="T6" fmla="*/ 374 w 1857"/>
                  <a:gd name="T7" fmla="*/ 20 h 111"/>
                  <a:gd name="T8" fmla="*/ 366 w 1857"/>
                  <a:gd name="T9" fmla="*/ 0 h 111"/>
                  <a:gd name="T10" fmla="*/ 85 w 1857"/>
                  <a:gd name="T11" fmla="*/ 0 h 111"/>
                  <a:gd name="T12" fmla="*/ 53 w 1857"/>
                  <a:gd name="T13" fmla="*/ 20 h 111"/>
                  <a:gd name="T14" fmla="*/ 6 w 1857"/>
                  <a:gd name="T15" fmla="*/ 91 h 111"/>
                  <a:gd name="T16" fmla="*/ 15 w 1857"/>
                  <a:gd name="T17" fmla="*/ 111 h 111"/>
                  <a:gd name="T18" fmla="*/ 199 w 1857"/>
                  <a:gd name="T19" fmla="*/ 111 h 111"/>
                  <a:gd name="T20" fmla="*/ 296 w 1857"/>
                  <a:gd name="T21" fmla="*/ 111 h 111"/>
                  <a:gd name="T22" fmla="*/ 1849 w 1857"/>
                  <a:gd name="T23" fmla="*/ 111 h 111"/>
                  <a:gd name="T24" fmla="*/ 1857 w 1857"/>
                  <a:gd name="T25" fmla="*/ 103 h 111"/>
                  <a:gd name="T26" fmla="*/ 1857 w 1857"/>
                  <a:gd name="T27" fmla="*/ 81 h 111"/>
                  <a:gd name="T28" fmla="*/ 1849 w 1857"/>
                  <a:gd name="T29" fmla="*/ 72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57" h="111">
                    <a:moveTo>
                      <a:pt x="1849" y="72"/>
                    </a:moveTo>
                    <a:cubicBezTo>
                      <a:pt x="1849" y="72"/>
                      <a:pt x="423" y="72"/>
                      <a:pt x="376" y="72"/>
                    </a:cubicBezTo>
                    <a:cubicBezTo>
                      <a:pt x="350" y="72"/>
                      <a:pt x="355" y="63"/>
                      <a:pt x="360" y="52"/>
                    </a:cubicBezTo>
                    <a:cubicBezTo>
                      <a:pt x="365" y="40"/>
                      <a:pt x="374" y="20"/>
                      <a:pt x="374" y="20"/>
                    </a:cubicBezTo>
                    <a:cubicBezTo>
                      <a:pt x="381" y="9"/>
                      <a:pt x="377" y="0"/>
                      <a:pt x="366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74" y="0"/>
                      <a:pt x="59" y="9"/>
                      <a:pt x="53" y="20"/>
                    </a:cubicBezTo>
                    <a:cubicBezTo>
                      <a:pt x="6" y="91"/>
                      <a:pt x="6" y="91"/>
                      <a:pt x="6" y="91"/>
                    </a:cubicBezTo>
                    <a:cubicBezTo>
                      <a:pt x="0" y="102"/>
                      <a:pt x="4" y="111"/>
                      <a:pt x="15" y="111"/>
                    </a:cubicBezTo>
                    <a:cubicBezTo>
                      <a:pt x="199" y="111"/>
                      <a:pt x="199" y="111"/>
                      <a:pt x="199" y="111"/>
                    </a:cubicBezTo>
                    <a:cubicBezTo>
                      <a:pt x="296" y="111"/>
                      <a:pt x="296" y="111"/>
                      <a:pt x="296" y="111"/>
                    </a:cubicBezTo>
                    <a:cubicBezTo>
                      <a:pt x="1849" y="111"/>
                      <a:pt x="1849" y="111"/>
                      <a:pt x="1849" y="111"/>
                    </a:cubicBezTo>
                    <a:cubicBezTo>
                      <a:pt x="1853" y="111"/>
                      <a:pt x="1857" y="107"/>
                      <a:pt x="1857" y="103"/>
                    </a:cubicBezTo>
                    <a:cubicBezTo>
                      <a:pt x="1857" y="81"/>
                      <a:pt x="1857" y="81"/>
                      <a:pt x="1857" y="81"/>
                    </a:cubicBezTo>
                    <a:cubicBezTo>
                      <a:pt x="1857" y="76"/>
                      <a:pt x="1853" y="72"/>
                      <a:pt x="1849" y="72"/>
                    </a:cubicBezTo>
                    <a:close/>
                  </a:path>
                </a:pathLst>
              </a:custGeom>
              <a:solidFill>
                <a:srgbClr val="B9EA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3" name="Oval 72"/>
              <p:cNvSpPr>
                <a:spLocks noChangeArrowheads="1"/>
              </p:cNvSpPr>
              <p:nvPr/>
            </p:nvSpPr>
            <p:spPr bwMode="auto">
              <a:xfrm>
                <a:off x="1372407" y="1515168"/>
                <a:ext cx="285717" cy="280956"/>
              </a:xfrm>
              <a:prstGeom prst="ellipse">
                <a:avLst/>
              </a:pr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4" name="Freeform 73"/>
              <p:cNvSpPr>
                <a:spLocks/>
              </p:cNvSpPr>
              <p:nvPr/>
            </p:nvSpPr>
            <p:spPr bwMode="auto">
              <a:xfrm>
                <a:off x="1300977" y="1773901"/>
                <a:ext cx="209526" cy="190478"/>
              </a:xfrm>
              <a:custGeom>
                <a:avLst/>
                <a:gdLst>
                  <a:gd name="T0" fmla="*/ 0 w 56"/>
                  <a:gd name="T1" fmla="*/ 18 h 51"/>
                  <a:gd name="T2" fmla="*/ 45 w 56"/>
                  <a:gd name="T3" fmla="*/ 10 h 51"/>
                  <a:gd name="T4" fmla="*/ 56 w 56"/>
                  <a:gd name="T5" fmla="*/ 12 h 51"/>
                  <a:gd name="T6" fmla="*/ 56 w 56"/>
                  <a:gd name="T7" fmla="*/ 51 h 51"/>
                  <a:gd name="T8" fmla="*/ 0 w 56"/>
                  <a:gd name="T9" fmla="*/ 1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1">
                    <a:moveTo>
                      <a:pt x="0" y="18"/>
                    </a:moveTo>
                    <a:cubicBezTo>
                      <a:pt x="0" y="18"/>
                      <a:pt x="17" y="0"/>
                      <a:pt x="45" y="10"/>
                    </a:cubicBezTo>
                    <a:cubicBezTo>
                      <a:pt x="51" y="12"/>
                      <a:pt x="52" y="12"/>
                      <a:pt x="56" y="12"/>
                    </a:cubicBezTo>
                    <a:cubicBezTo>
                      <a:pt x="55" y="30"/>
                      <a:pt x="56" y="51"/>
                      <a:pt x="56" y="51"/>
                    </a:cubicBezTo>
                    <a:cubicBezTo>
                      <a:pt x="56" y="51"/>
                      <a:pt x="30" y="24"/>
                      <a:pt x="0" y="18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5" name="Freeform 74"/>
              <p:cNvSpPr>
                <a:spLocks/>
              </p:cNvSpPr>
              <p:nvPr/>
            </p:nvSpPr>
            <p:spPr bwMode="auto">
              <a:xfrm>
                <a:off x="1300977" y="1773901"/>
                <a:ext cx="209526" cy="190478"/>
              </a:xfrm>
              <a:custGeom>
                <a:avLst/>
                <a:gdLst>
                  <a:gd name="T0" fmla="*/ 0 w 56"/>
                  <a:gd name="T1" fmla="*/ 18 h 51"/>
                  <a:gd name="T2" fmla="*/ 39 w 56"/>
                  <a:gd name="T3" fmla="*/ 8 h 51"/>
                  <a:gd name="T4" fmla="*/ 56 w 56"/>
                  <a:gd name="T5" fmla="*/ 11 h 51"/>
                  <a:gd name="T6" fmla="*/ 56 w 56"/>
                  <a:gd name="T7" fmla="*/ 51 h 51"/>
                  <a:gd name="T8" fmla="*/ 0 w 56"/>
                  <a:gd name="T9" fmla="*/ 1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1">
                    <a:moveTo>
                      <a:pt x="0" y="18"/>
                    </a:moveTo>
                    <a:cubicBezTo>
                      <a:pt x="0" y="18"/>
                      <a:pt x="10" y="0"/>
                      <a:pt x="39" y="8"/>
                    </a:cubicBezTo>
                    <a:cubicBezTo>
                      <a:pt x="48" y="11"/>
                      <a:pt x="52" y="11"/>
                      <a:pt x="56" y="11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56" y="51"/>
                      <a:pt x="30" y="24"/>
                      <a:pt x="0" y="18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6" name="Freeform 75"/>
              <p:cNvSpPr>
                <a:spLocks/>
              </p:cNvSpPr>
              <p:nvPr/>
            </p:nvSpPr>
            <p:spPr bwMode="auto">
              <a:xfrm>
                <a:off x="1300977" y="1773901"/>
                <a:ext cx="209526" cy="190478"/>
              </a:xfrm>
              <a:custGeom>
                <a:avLst/>
                <a:gdLst>
                  <a:gd name="T0" fmla="*/ 0 w 56"/>
                  <a:gd name="T1" fmla="*/ 18 h 51"/>
                  <a:gd name="T2" fmla="*/ 39 w 56"/>
                  <a:gd name="T3" fmla="*/ 8 h 51"/>
                  <a:gd name="T4" fmla="*/ 56 w 56"/>
                  <a:gd name="T5" fmla="*/ 11 h 51"/>
                  <a:gd name="T6" fmla="*/ 56 w 56"/>
                  <a:gd name="T7" fmla="*/ 51 h 51"/>
                  <a:gd name="T8" fmla="*/ 0 w 56"/>
                  <a:gd name="T9" fmla="*/ 1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1">
                    <a:moveTo>
                      <a:pt x="0" y="18"/>
                    </a:moveTo>
                    <a:cubicBezTo>
                      <a:pt x="0" y="18"/>
                      <a:pt x="10" y="0"/>
                      <a:pt x="39" y="8"/>
                    </a:cubicBezTo>
                    <a:cubicBezTo>
                      <a:pt x="48" y="11"/>
                      <a:pt x="52" y="11"/>
                      <a:pt x="56" y="11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56" y="51"/>
                      <a:pt x="30" y="24"/>
                      <a:pt x="0" y="18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7" name="Freeform 76"/>
              <p:cNvSpPr>
                <a:spLocks/>
              </p:cNvSpPr>
              <p:nvPr/>
            </p:nvSpPr>
            <p:spPr bwMode="auto">
              <a:xfrm>
                <a:off x="1300977" y="1773901"/>
                <a:ext cx="415877" cy="190478"/>
              </a:xfrm>
              <a:custGeom>
                <a:avLst/>
                <a:gdLst>
                  <a:gd name="T0" fmla="*/ 72 w 111"/>
                  <a:gd name="T1" fmla="*/ 8 h 51"/>
                  <a:gd name="T2" fmla="*/ 56 w 111"/>
                  <a:gd name="T3" fmla="*/ 11 h 51"/>
                  <a:gd name="T4" fmla="*/ 39 w 111"/>
                  <a:gd name="T5" fmla="*/ 8 h 51"/>
                  <a:gd name="T6" fmla="*/ 0 w 111"/>
                  <a:gd name="T7" fmla="*/ 18 h 51"/>
                  <a:gd name="T8" fmla="*/ 56 w 111"/>
                  <a:gd name="T9" fmla="*/ 51 h 51"/>
                  <a:gd name="T10" fmla="*/ 111 w 111"/>
                  <a:gd name="T11" fmla="*/ 18 h 51"/>
                  <a:gd name="T12" fmla="*/ 72 w 111"/>
                  <a:gd name="T13" fmla="*/ 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1" h="51">
                    <a:moveTo>
                      <a:pt x="72" y="8"/>
                    </a:moveTo>
                    <a:cubicBezTo>
                      <a:pt x="63" y="11"/>
                      <a:pt x="59" y="11"/>
                      <a:pt x="56" y="11"/>
                    </a:cubicBezTo>
                    <a:cubicBezTo>
                      <a:pt x="52" y="11"/>
                      <a:pt x="48" y="11"/>
                      <a:pt x="39" y="8"/>
                    </a:cubicBezTo>
                    <a:cubicBezTo>
                      <a:pt x="10" y="0"/>
                      <a:pt x="0" y="18"/>
                      <a:pt x="0" y="18"/>
                    </a:cubicBezTo>
                    <a:cubicBezTo>
                      <a:pt x="30" y="24"/>
                      <a:pt x="56" y="51"/>
                      <a:pt x="56" y="51"/>
                    </a:cubicBezTo>
                    <a:cubicBezTo>
                      <a:pt x="56" y="51"/>
                      <a:pt x="82" y="24"/>
                      <a:pt x="111" y="18"/>
                    </a:cubicBezTo>
                    <a:cubicBezTo>
                      <a:pt x="111" y="18"/>
                      <a:pt x="101" y="0"/>
                      <a:pt x="72" y="8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8" name="Freeform 77"/>
              <p:cNvSpPr>
                <a:spLocks/>
              </p:cNvSpPr>
              <p:nvPr/>
            </p:nvSpPr>
            <p:spPr bwMode="auto">
              <a:xfrm>
                <a:off x="1226374" y="1853267"/>
                <a:ext cx="566671" cy="176193"/>
              </a:xfrm>
              <a:custGeom>
                <a:avLst/>
                <a:gdLst>
                  <a:gd name="T0" fmla="*/ 142 w 151"/>
                  <a:gd name="T1" fmla="*/ 1 h 47"/>
                  <a:gd name="T2" fmla="*/ 76 w 151"/>
                  <a:gd name="T3" fmla="*/ 40 h 47"/>
                  <a:gd name="T4" fmla="*/ 10 w 151"/>
                  <a:gd name="T5" fmla="*/ 1 h 47"/>
                  <a:gd name="T6" fmla="*/ 0 w 151"/>
                  <a:gd name="T7" fmla="*/ 7 h 47"/>
                  <a:gd name="T8" fmla="*/ 72 w 151"/>
                  <a:gd name="T9" fmla="*/ 47 h 47"/>
                  <a:gd name="T10" fmla="*/ 76 w 151"/>
                  <a:gd name="T11" fmla="*/ 47 h 47"/>
                  <a:gd name="T12" fmla="*/ 79 w 151"/>
                  <a:gd name="T13" fmla="*/ 47 h 47"/>
                  <a:gd name="T14" fmla="*/ 151 w 151"/>
                  <a:gd name="T15" fmla="*/ 7 h 47"/>
                  <a:gd name="T16" fmla="*/ 142 w 151"/>
                  <a:gd name="T17" fmla="*/ 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47">
                    <a:moveTo>
                      <a:pt x="142" y="1"/>
                    </a:moveTo>
                    <a:cubicBezTo>
                      <a:pt x="116" y="7"/>
                      <a:pt x="76" y="40"/>
                      <a:pt x="76" y="40"/>
                    </a:cubicBezTo>
                    <a:cubicBezTo>
                      <a:pt x="76" y="40"/>
                      <a:pt x="36" y="7"/>
                      <a:pt x="10" y="1"/>
                    </a:cubicBezTo>
                    <a:cubicBezTo>
                      <a:pt x="3" y="0"/>
                      <a:pt x="0" y="6"/>
                      <a:pt x="0" y="7"/>
                    </a:cubicBezTo>
                    <a:cubicBezTo>
                      <a:pt x="8" y="11"/>
                      <a:pt x="18" y="4"/>
                      <a:pt x="72" y="47"/>
                    </a:cubicBezTo>
                    <a:cubicBezTo>
                      <a:pt x="73" y="47"/>
                      <a:pt x="76" y="47"/>
                      <a:pt x="76" y="47"/>
                    </a:cubicBezTo>
                    <a:cubicBezTo>
                      <a:pt x="76" y="47"/>
                      <a:pt x="77" y="47"/>
                      <a:pt x="79" y="47"/>
                    </a:cubicBezTo>
                    <a:cubicBezTo>
                      <a:pt x="132" y="4"/>
                      <a:pt x="143" y="11"/>
                      <a:pt x="151" y="7"/>
                    </a:cubicBezTo>
                    <a:cubicBezTo>
                      <a:pt x="151" y="6"/>
                      <a:pt x="148" y="0"/>
                      <a:pt x="142" y="1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9" name="Freeform 78"/>
              <p:cNvSpPr>
                <a:spLocks/>
              </p:cNvSpPr>
              <p:nvPr/>
            </p:nvSpPr>
            <p:spPr bwMode="auto">
              <a:xfrm>
                <a:off x="1515265" y="1908822"/>
                <a:ext cx="306352" cy="473020"/>
              </a:xfrm>
              <a:custGeom>
                <a:avLst/>
                <a:gdLst>
                  <a:gd name="T0" fmla="*/ 0 w 82"/>
                  <a:gd name="T1" fmla="*/ 40 h 126"/>
                  <a:gd name="T2" fmla="*/ 8 w 82"/>
                  <a:gd name="T3" fmla="*/ 40 h 126"/>
                  <a:gd name="T4" fmla="*/ 68 w 82"/>
                  <a:gd name="T5" fmla="*/ 0 h 126"/>
                  <a:gd name="T6" fmla="*/ 82 w 82"/>
                  <a:gd name="T7" fmla="*/ 0 h 126"/>
                  <a:gd name="T8" fmla="*/ 75 w 82"/>
                  <a:gd name="T9" fmla="*/ 89 h 126"/>
                  <a:gd name="T10" fmla="*/ 8 w 82"/>
                  <a:gd name="T11" fmla="*/ 126 h 126"/>
                  <a:gd name="T12" fmla="*/ 0 w 82"/>
                  <a:gd name="T13" fmla="*/ 126 h 126"/>
                  <a:gd name="T14" fmla="*/ 0 w 82"/>
                  <a:gd name="T15" fmla="*/ 40 h 126"/>
                  <a:gd name="T16" fmla="*/ 0 w 82"/>
                  <a:gd name="T17" fmla="*/ 4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2" h="126">
                    <a:moveTo>
                      <a:pt x="0" y="40"/>
                    </a:moveTo>
                    <a:cubicBezTo>
                      <a:pt x="8" y="40"/>
                      <a:pt x="8" y="40"/>
                      <a:pt x="8" y="40"/>
                    </a:cubicBezTo>
                    <a:cubicBezTo>
                      <a:pt x="8" y="40"/>
                      <a:pt x="37" y="9"/>
                      <a:pt x="68" y="0"/>
                    </a:cubicBezTo>
                    <a:cubicBezTo>
                      <a:pt x="71" y="0"/>
                      <a:pt x="82" y="0"/>
                      <a:pt x="82" y="0"/>
                    </a:cubicBezTo>
                    <a:cubicBezTo>
                      <a:pt x="82" y="0"/>
                      <a:pt x="75" y="71"/>
                      <a:pt x="75" y="89"/>
                    </a:cubicBezTo>
                    <a:cubicBezTo>
                      <a:pt x="68" y="89"/>
                      <a:pt x="40" y="90"/>
                      <a:pt x="8" y="126"/>
                    </a:cubicBezTo>
                    <a:cubicBezTo>
                      <a:pt x="0" y="126"/>
                      <a:pt x="0" y="126"/>
                      <a:pt x="0" y="126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0"/>
                      <a:pt x="0" y="40"/>
                      <a:pt x="0" y="40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0" name="Freeform 79"/>
              <p:cNvSpPr>
                <a:spLocks/>
              </p:cNvSpPr>
              <p:nvPr/>
            </p:nvSpPr>
            <p:spPr bwMode="auto">
              <a:xfrm>
                <a:off x="1204151" y="1908822"/>
                <a:ext cx="617466" cy="473020"/>
              </a:xfrm>
              <a:custGeom>
                <a:avLst/>
                <a:gdLst>
                  <a:gd name="T0" fmla="*/ 151 w 165"/>
                  <a:gd name="T1" fmla="*/ 0 h 126"/>
                  <a:gd name="T2" fmla="*/ 91 w 165"/>
                  <a:gd name="T3" fmla="*/ 40 h 126"/>
                  <a:gd name="T4" fmla="*/ 84 w 165"/>
                  <a:gd name="T5" fmla="*/ 40 h 126"/>
                  <a:gd name="T6" fmla="*/ 81 w 165"/>
                  <a:gd name="T7" fmla="*/ 40 h 126"/>
                  <a:gd name="T8" fmla="*/ 75 w 165"/>
                  <a:gd name="T9" fmla="*/ 40 h 126"/>
                  <a:gd name="T10" fmla="*/ 16 w 165"/>
                  <a:gd name="T11" fmla="*/ 0 h 126"/>
                  <a:gd name="T12" fmla="*/ 0 w 165"/>
                  <a:gd name="T13" fmla="*/ 0 h 126"/>
                  <a:gd name="T14" fmla="*/ 9 w 165"/>
                  <a:gd name="T15" fmla="*/ 89 h 126"/>
                  <a:gd name="T16" fmla="*/ 75 w 165"/>
                  <a:gd name="T17" fmla="*/ 126 h 126"/>
                  <a:gd name="T18" fmla="*/ 83 w 165"/>
                  <a:gd name="T19" fmla="*/ 126 h 126"/>
                  <a:gd name="T20" fmla="*/ 91 w 165"/>
                  <a:gd name="T21" fmla="*/ 126 h 126"/>
                  <a:gd name="T22" fmla="*/ 158 w 165"/>
                  <a:gd name="T23" fmla="*/ 89 h 126"/>
                  <a:gd name="T24" fmla="*/ 165 w 165"/>
                  <a:gd name="T25" fmla="*/ 0 h 126"/>
                  <a:gd name="T26" fmla="*/ 151 w 165"/>
                  <a:gd name="T27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5" h="126">
                    <a:moveTo>
                      <a:pt x="151" y="0"/>
                    </a:moveTo>
                    <a:cubicBezTo>
                      <a:pt x="120" y="9"/>
                      <a:pt x="91" y="40"/>
                      <a:pt x="91" y="40"/>
                    </a:cubicBezTo>
                    <a:cubicBezTo>
                      <a:pt x="84" y="40"/>
                      <a:pt x="84" y="40"/>
                      <a:pt x="84" y="40"/>
                    </a:cubicBezTo>
                    <a:cubicBezTo>
                      <a:pt x="81" y="40"/>
                      <a:pt x="81" y="40"/>
                      <a:pt x="81" y="40"/>
                    </a:cubicBezTo>
                    <a:cubicBezTo>
                      <a:pt x="75" y="40"/>
                      <a:pt x="75" y="40"/>
                      <a:pt x="75" y="40"/>
                    </a:cubicBezTo>
                    <a:cubicBezTo>
                      <a:pt x="75" y="40"/>
                      <a:pt x="46" y="9"/>
                      <a:pt x="16" y="0"/>
                    </a:cubicBezTo>
                    <a:cubicBezTo>
                      <a:pt x="12" y="0"/>
                      <a:pt x="0" y="0"/>
                      <a:pt x="0" y="0"/>
                    </a:cubicBezTo>
                    <a:cubicBezTo>
                      <a:pt x="0" y="0"/>
                      <a:pt x="9" y="71"/>
                      <a:pt x="9" y="89"/>
                    </a:cubicBezTo>
                    <a:cubicBezTo>
                      <a:pt x="14" y="89"/>
                      <a:pt x="43" y="90"/>
                      <a:pt x="75" y="126"/>
                    </a:cubicBezTo>
                    <a:cubicBezTo>
                      <a:pt x="83" y="126"/>
                      <a:pt x="83" y="126"/>
                      <a:pt x="83" y="126"/>
                    </a:cubicBezTo>
                    <a:cubicBezTo>
                      <a:pt x="83" y="126"/>
                      <a:pt x="83" y="126"/>
                      <a:pt x="91" y="126"/>
                    </a:cubicBezTo>
                    <a:cubicBezTo>
                      <a:pt x="123" y="90"/>
                      <a:pt x="151" y="89"/>
                      <a:pt x="158" y="89"/>
                    </a:cubicBezTo>
                    <a:cubicBezTo>
                      <a:pt x="158" y="71"/>
                      <a:pt x="165" y="0"/>
                      <a:pt x="165" y="0"/>
                    </a:cubicBezTo>
                    <a:cubicBezTo>
                      <a:pt x="165" y="0"/>
                      <a:pt x="154" y="0"/>
                      <a:pt x="151" y="0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1" name="Freeform 80"/>
              <p:cNvSpPr>
                <a:spLocks/>
              </p:cNvSpPr>
              <p:nvPr/>
            </p:nvSpPr>
            <p:spPr bwMode="auto">
              <a:xfrm>
                <a:off x="1515265" y="2058030"/>
                <a:ext cx="30159" cy="323813"/>
              </a:xfrm>
              <a:custGeom>
                <a:avLst/>
                <a:gdLst>
                  <a:gd name="T0" fmla="*/ 0 w 19"/>
                  <a:gd name="T1" fmla="*/ 204 h 204"/>
                  <a:gd name="T2" fmla="*/ 0 w 19"/>
                  <a:gd name="T3" fmla="*/ 0 h 204"/>
                  <a:gd name="T4" fmla="*/ 19 w 19"/>
                  <a:gd name="T5" fmla="*/ 0 h 204"/>
                  <a:gd name="T6" fmla="*/ 0 w 19"/>
                  <a:gd name="T7" fmla="*/ 204 h 204"/>
                  <a:gd name="T8" fmla="*/ 0 w 19"/>
                  <a:gd name="T9" fmla="*/ 204 h 204"/>
                  <a:gd name="T10" fmla="*/ 0 w 19"/>
                  <a:gd name="T11" fmla="*/ 20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204">
                    <a:moveTo>
                      <a:pt x="0" y="204"/>
                    </a:moveTo>
                    <a:lnTo>
                      <a:pt x="0" y="0"/>
                    </a:lnTo>
                    <a:lnTo>
                      <a:pt x="19" y="0"/>
                    </a:lnTo>
                    <a:lnTo>
                      <a:pt x="0" y="204"/>
                    </a:lnTo>
                    <a:lnTo>
                      <a:pt x="0" y="204"/>
                    </a:lnTo>
                    <a:lnTo>
                      <a:pt x="0" y="204"/>
                    </a:ln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2" name="Freeform 81"/>
              <p:cNvSpPr>
                <a:spLocks/>
              </p:cNvSpPr>
              <p:nvPr/>
            </p:nvSpPr>
            <p:spPr bwMode="auto">
              <a:xfrm>
                <a:off x="1515265" y="2058030"/>
                <a:ext cx="30159" cy="323813"/>
              </a:xfrm>
              <a:custGeom>
                <a:avLst/>
                <a:gdLst>
                  <a:gd name="T0" fmla="*/ 0 w 19"/>
                  <a:gd name="T1" fmla="*/ 204 h 204"/>
                  <a:gd name="T2" fmla="*/ 0 w 19"/>
                  <a:gd name="T3" fmla="*/ 0 h 204"/>
                  <a:gd name="T4" fmla="*/ 19 w 19"/>
                  <a:gd name="T5" fmla="*/ 0 h 204"/>
                  <a:gd name="T6" fmla="*/ 0 w 19"/>
                  <a:gd name="T7" fmla="*/ 20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204">
                    <a:moveTo>
                      <a:pt x="0" y="204"/>
                    </a:moveTo>
                    <a:lnTo>
                      <a:pt x="0" y="0"/>
                    </a:lnTo>
                    <a:lnTo>
                      <a:pt x="19" y="0"/>
                    </a:lnTo>
                    <a:lnTo>
                      <a:pt x="0" y="204"/>
                    </a:ln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3" name="Freeform 82"/>
              <p:cNvSpPr>
                <a:spLocks/>
              </p:cNvSpPr>
              <p:nvPr/>
            </p:nvSpPr>
            <p:spPr bwMode="auto">
              <a:xfrm>
                <a:off x="1515265" y="2058030"/>
                <a:ext cx="30159" cy="323813"/>
              </a:xfrm>
              <a:custGeom>
                <a:avLst/>
                <a:gdLst>
                  <a:gd name="T0" fmla="*/ 0 w 19"/>
                  <a:gd name="T1" fmla="*/ 204 h 204"/>
                  <a:gd name="T2" fmla="*/ 0 w 19"/>
                  <a:gd name="T3" fmla="*/ 0 h 204"/>
                  <a:gd name="T4" fmla="*/ 19 w 19"/>
                  <a:gd name="T5" fmla="*/ 0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204">
                    <a:moveTo>
                      <a:pt x="0" y="204"/>
                    </a:moveTo>
                    <a:lnTo>
                      <a:pt x="0" y="0"/>
                    </a:lnTo>
                    <a:lnTo>
                      <a:pt x="1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2132731" y="1706055"/>
                <a:ext cx="6784256" cy="15390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200" b="1" dirty="0" err="1">
                    <a:ln>
                      <a:solidFill>
                        <a:srgbClr val="008000"/>
                      </a:solidFill>
                    </a:ln>
                    <a:solidFill>
                      <a:srgbClr val="008000"/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Dạng</a:t>
                </a:r>
                <a:r>
                  <a:rPr lang="en-US" sz="2200" b="1" dirty="0">
                    <a:ln>
                      <a:solidFill>
                        <a:srgbClr val="008000"/>
                      </a:solidFill>
                    </a:ln>
                    <a:solidFill>
                      <a:srgbClr val="008000"/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 1: </a:t>
                </a:r>
                <a:r>
                  <a:rPr lang="en-US" sz="2200" b="1" dirty="0" err="1">
                    <a:ln>
                      <a:solidFill>
                        <a:srgbClr val="008000"/>
                      </a:solidFill>
                    </a:ln>
                    <a:solidFill>
                      <a:srgbClr val="008000"/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Tìm</a:t>
                </a:r>
                <a:r>
                  <a:rPr lang="en-US" sz="2200" b="1" dirty="0">
                    <a:ln>
                      <a:solidFill>
                        <a:srgbClr val="008000"/>
                      </a:solidFill>
                    </a:ln>
                    <a:solidFill>
                      <a:srgbClr val="008000"/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 VTPT </a:t>
                </a:r>
                <a:r>
                  <a:rPr lang="en-US" sz="2200" b="1" dirty="0" err="1">
                    <a:ln>
                      <a:solidFill>
                        <a:srgbClr val="008000"/>
                      </a:solidFill>
                    </a:ln>
                    <a:solidFill>
                      <a:srgbClr val="008000"/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2200" b="1" dirty="0">
                    <a:ln>
                      <a:solidFill>
                        <a:srgbClr val="008000"/>
                      </a:solidFill>
                    </a:ln>
                    <a:solidFill>
                      <a:srgbClr val="008000"/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200" b="1" dirty="0" err="1">
                    <a:ln>
                      <a:solidFill>
                        <a:srgbClr val="008000"/>
                      </a:solidFill>
                    </a:ln>
                    <a:solidFill>
                      <a:srgbClr val="008000"/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mặt</a:t>
                </a:r>
                <a:r>
                  <a:rPr lang="en-US" sz="2200" b="1" dirty="0">
                    <a:ln>
                      <a:solidFill>
                        <a:srgbClr val="008000"/>
                      </a:solidFill>
                    </a:ln>
                    <a:solidFill>
                      <a:srgbClr val="008000"/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200" b="1" dirty="0" err="1">
                    <a:ln>
                      <a:solidFill>
                        <a:srgbClr val="008000"/>
                      </a:solidFill>
                    </a:ln>
                    <a:solidFill>
                      <a:srgbClr val="008000"/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phẳng</a:t>
                </a:r>
                <a:endParaRPr lang="en-US" sz="2200" b="1" dirty="0">
                  <a:ln>
                    <a:solidFill>
                      <a:srgbClr val="008000"/>
                    </a:solidFill>
                  </a:ln>
                  <a:solidFill>
                    <a:srgbClr val="008000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47" name="Rectangle 46"/>
            <p:cNvSpPr/>
            <p:nvPr/>
          </p:nvSpPr>
          <p:spPr>
            <a:xfrm>
              <a:off x="8598527" y="1951287"/>
              <a:ext cx="1828800" cy="67758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</p:grpSp>
      <p:sp>
        <p:nvSpPr>
          <p:cNvPr id="154" name="Oval 153"/>
          <p:cNvSpPr/>
          <p:nvPr/>
        </p:nvSpPr>
        <p:spPr>
          <a:xfrm>
            <a:off x="9212103" y="2531278"/>
            <a:ext cx="536277" cy="536277"/>
          </a:xfrm>
          <a:prstGeom prst="ellipse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1066227" y="2667446"/>
                <a:ext cx="2742843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2000" b="1" spc="-75" smtClean="0">
                          <a:solidFill>
                            <a:srgbClr val="000099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A</m:t>
                      </m:r>
                      <m:r>
                        <m:rPr>
                          <m:nor/>
                        </m:rPr>
                        <a:rPr lang="en-US" sz="2000" b="1" spc="-75" smtClean="0">
                          <a:solidFill>
                            <a:srgbClr val="000099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.</m:t>
                      </m:r>
                      <m:r>
                        <a:rPr lang="vi-VN" sz="2000" b="1" i="1" spc="-75">
                          <a:solidFill>
                            <a:srgbClr val="000099"/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      </m:t>
                      </m:r>
                      <m:r>
                        <a:rPr lang="en-US" sz="2000" b="1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sz="2000" b="1" i="1" smtClean="0">
                          <a:latin typeface="Cambria Math" panose="02040503050406030204" pitchFamily="18" charset="0"/>
                        </a:rPr>
                        <m:t>𝟑</m:t>
                      </m:r>
                      <m:r>
                        <a:rPr lang="en-US" sz="2000" b="1" i="1" smtClean="0">
                          <a:latin typeface="Cambria Math" panose="02040503050406030204" pitchFamily="18" charset="0"/>
                        </a:rPr>
                        <m:t>;</m:t>
                      </m:r>
                      <m:r>
                        <a:rPr lang="en-US" sz="2000" b="1" i="1" smtClean="0">
                          <a:latin typeface="Cambria Math" panose="02040503050406030204" pitchFamily="18" charset="0"/>
                        </a:rPr>
                        <m:t>𝟏</m:t>
                      </m:r>
                      <m:r>
                        <a:rPr lang="en-US" sz="2000" b="1" i="1" smtClean="0">
                          <a:latin typeface="Cambria Math" panose="02040503050406030204" pitchFamily="18" charset="0"/>
                        </a:rPr>
                        <m:t>;</m:t>
                      </m:r>
                      <m:r>
                        <a:rPr lang="en-US" sz="2000" b="1" i="1" smtClean="0">
                          <a:latin typeface="Cambria Math" panose="02040503050406030204" pitchFamily="18" charset="0"/>
                        </a:rPr>
                        <m:t>𝟎</m:t>
                      </m:r>
                      <m:r>
                        <a:rPr lang="en-US" sz="2000" b="1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GB" sz="9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6227" y="2667446"/>
                <a:ext cx="2742843" cy="400110"/>
              </a:xfrm>
              <a:prstGeom prst="rect">
                <a:avLst/>
              </a:prstGeom>
              <a:blipFill>
                <a:blip r:embed="rId3"/>
                <a:stretch>
                  <a:fillRect b="-1846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3" name="Rectangle 52"/>
              <p:cNvSpPr/>
              <p:nvPr/>
            </p:nvSpPr>
            <p:spPr>
              <a:xfrm>
                <a:off x="3720637" y="2667445"/>
                <a:ext cx="2742843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vi-VN" sz="2000" b="1" spc="-75" smtClean="0">
                          <a:solidFill>
                            <a:srgbClr val="000099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B</m:t>
                      </m:r>
                      <m:r>
                        <m:rPr>
                          <m:nor/>
                        </m:rPr>
                        <a:rPr lang="en-US" sz="2000" b="1" spc="-75" smtClean="0">
                          <a:solidFill>
                            <a:srgbClr val="000099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.</m:t>
                      </m:r>
                      <m:r>
                        <a:rPr lang="vi-VN" sz="2000" b="1" i="1" spc="-75">
                          <a:solidFill>
                            <a:srgbClr val="000099"/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      </m:t>
                      </m:r>
                      <m:r>
                        <a:rPr lang="en-US" sz="2000" b="1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sz="2000" b="1" i="1" smtClean="0">
                          <a:latin typeface="Cambria Math" panose="02040503050406030204" pitchFamily="18" charset="0"/>
                        </a:rPr>
                        <m:t>𝟎</m:t>
                      </m:r>
                      <m:r>
                        <a:rPr lang="en-US" sz="2000" b="1" i="1" smtClean="0">
                          <a:latin typeface="Cambria Math" panose="02040503050406030204" pitchFamily="18" charset="0"/>
                        </a:rPr>
                        <m:t>;</m:t>
                      </m:r>
                      <m:r>
                        <a:rPr lang="en-US" sz="2000" b="1" i="1" smtClean="0">
                          <a:latin typeface="Cambria Math" panose="02040503050406030204" pitchFamily="18" charset="0"/>
                        </a:rPr>
                        <m:t>𝟎</m:t>
                      </m:r>
                      <m:r>
                        <a:rPr lang="en-US" sz="2000" b="1" i="1" smtClean="0">
                          <a:latin typeface="Cambria Math" panose="02040503050406030204" pitchFamily="18" charset="0"/>
                        </a:rPr>
                        <m:t>;</m:t>
                      </m:r>
                      <m:r>
                        <a:rPr lang="en-US" sz="2000" b="1" i="1" smtClean="0">
                          <a:latin typeface="Cambria Math" panose="02040503050406030204" pitchFamily="18" charset="0"/>
                        </a:rPr>
                        <m:t>𝟑</m:t>
                      </m:r>
                      <m:r>
                        <a:rPr lang="en-US" sz="2000" b="1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GB" sz="9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53" name="Rectangle 5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20637" y="2667445"/>
                <a:ext cx="2742843" cy="400110"/>
              </a:xfrm>
              <a:prstGeom prst="rect">
                <a:avLst/>
              </a:prstGeom>
              <a:blipFill>
                <a:blip r:embed="rId4"/>
                <a:stretch>
                  <a:fillRect b="-1846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4" name="Rectangle 53"/>
              <p:cNvSpPr/>
              <p:nvPr/>
            </p:nvSpPr>
            <p:spPr>
              <a:xfrm>
                <a:off x="6227803" y="2656618"/>
                <a:ext cx="2742843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vi-VN" sz="2000" b="1" spc="-75" smtClean="0">
                          <a:solidFill>
                            <a:srgbClr val="000099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C</m:t>
                      </m:r>
                      <m:r>
                        <m:rPr>
                          <m:nor/>
                        </m:rPr>
                        <a:rPr lang="en-US" sz="2000" b="1" spc="-75" smtClean="0">
                          <a:solidFill>
                            <a:srgbClr val="000099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.</m:t>
                      </m:r>
                      <m:r>
                        <a:rPr lang="vi-VN" sz="2000" b="1" i="1" spc="-75">
                          <a:solidFill>
                            <a:srgbClr val="000099"/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     </m:t>
                      </m:r>
                      <m:r>
                        <a:rPr lang="en-US" sz="2000" b="1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sz="2000" b="1" i="1" smtClean="0">
                          <a:latin typeface="Cambria Math" panose="02040503050406030204" pitchFamily="18" charset="0"/>
                        </a:rPr>
                        <m:t>𝟑</m:t>
                      </m:r>
                      <m:r>
                        <a:rPr lang="en-US" sz="2000" b="1" i="1" smtClean="0">
                          <a:latin typeface="Cambria Math" panose="02040503050406030204" pitchFamily="18" charset="0"/>
                        </a:rPr>
                        <m:t>;</m:t>
                      </m:r>
                      <m:r>
                        <a:rPr lang="en-US" sz="2000" b="1" i="1" smtClean="0">
                          <a:latin typeface="Cambria Math" panose="02040503050406030204" pitchFamily="18" charset="0"/>
                        </a:rPr>
                        <m:t>𝟎</m:t>
                      </m:r>
                      <m:r>
                        <a:rPr lang="en-US" sz="2000" b="1" i="1" smtClean="0">
                          <a:latin typeface="Cambria Math" panose="02040503050406030204" pitchFamily="18" charset="0"/>
                        </a:rPr>
                        <m:t>;</m:t>
                      </m:r>
                      <m:r>
                        <a:rPr lang="en-US" sz="2000" b="1" i="1" smtClean="0">
                          <a:latin typeface="Cambria Math" panose="02040503050406030204" pitchFamily="18" charset="0"/>
                        </a:rPr>
                        <m:t>𝟎</m:t>
                      </m:r>
                      <m:r>
                        <a:rPr lang="en-US" sz="2000" b="1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GB" sz="9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54" name="Rectangle 5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27803" y="2656618"/>
                <a:ext cx="2742843" cy="400110"/>
              </a:xfrm>
              <a:prstGeom prst="rect">
                <a:avLst/>
              </a:prstGeom>
              <a:blipFill>
                <a:blip r:embed="rId5"/>
                <a:stretch>
                  <a:fillRect b="-1846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5" name="Rectangle 54"/>
              <p:cNvSpPr/>
              <p:nvPr/>
            </p:nvSpPr>
            <p:spPr>
              <a:xfrm>
                <a:off x="8790579" y="2615918"/>
                <a:ext cx="2742843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vi-VN" sz="2000" b="1" spc="-75" smtClean="0">
                          <a:solidFill>
                            <a:srgbClr val="000099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D</m:t>
                      </m:r>
                      <m:r>
                        <m:rPr>
                          <m:nor/>
                        </m:rPr>
                        <a:rPr lang="en-US" sz="2000" b="1" spc="-75" smtClean="0">
                          <a:solidFill>
                            <a:srgbClr val="000099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.</m:t>
                      </m:r>
                      <m:r>
                        <a:rPr lang="vi-VN" sz="2000" b="1" i="1" spc="-75">
                          <a:solidFill>
                            <a:srgbClr val="000099"/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      </m:t>
                      </m:r>
                      <m:r>
                        <a:rPr lang="en-US" sz="2000" b="1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sz="2000" b="1" i="1" smtClean="0">
                          <a:latin typeface="Cambria Math" panose="02040503050406030204" pitchFamily="18" charset="0"/>
                        </a:rPr>
                        <m:t>𝟎</m:t>
                      </m:r>
                      <m:r>
                        <a:rPr lang="en-US" sz="2000" b="1" i="1" smtClean="0">
                          <a:latin typeface="Cambria Math" panose="02040503050406030204" pitchFamily="18" charset="0"/>
                        </a:rPr>
                        <m:t>;</m:t>
                      </m:r>
                      <m:r>
                        <a:rPr lang="en-US" sz="2000" b="1" i="1" smtClean="0">
                          <a:latin typeface="Cambria Math" panose="02040503050406030204" pitchFamily="18" charset="0"/>
                        </a:rPr>
                        <m:t>𝟑</m:t>
                      </m:r>
                      <m:r>
                        <a:rPr lang="en-US" sz="2000" b="1" i="1" smtClean="0">
                          <a:latin typeface="Cambria Math" panose="02040503050406030204" pitchFamily="18" charset="0"/>
                        </a:rPr>
                        <m:t>;</m:t>
                      </m:r>
                      <m:r>
                        <a:rPr lang="en-US" sz="2000" b="1" i="1" smtClean="0">
                          <a:latin typeface="Cambria Math" panose="02040503050406030204" pitchFamily="18" charset="0"/>
                        </a:rPr>
                        <m:t>𝟎</m:t>
                      </m:r>
                      <m:r>
                        <a:rPr lang="en-US" sz="2000" b="1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GB" sz="9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55" name="Rectangle 5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90579" y="2615918"/>
                <a:ext cx="2742843" cy="400110"/>
              </a:xfrm>
              <a:prstGeom prst="rect">
                <a:avLst/>
              </a:prstGeom>
              <a:blipFill>
                <a:blip r:embed="rId6"/>
                <a:stretch>
                  <a:fillRect b="-181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754359" y="1650984"/>
                <a:ext cx="10809598" cy="9541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Trong </a:t>
                </a:r>
                <a:r>
                  <a:rPr lang="fr-FR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không</a:t>
                </a:r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gian</a:t>
                </a:r>
                <a14:m>
                  <m:oMath xmlns:m="http://schemas.openxmlformats.org/officeDocument/2006/math">
                    <m:r>
                      <a:rPr lang="en-US" sz="28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sz="2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𝑂𝑥𝑦𝑧</m:t>
                    </m:r>
                  </m:oMath>
                </a14:m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cho</a:t>
                </a:r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𝑄</m:t>
                        </m:r>
                      </m:e>
                    </m:d>
                    <m:r>
                      <a:rPr lang="en-US" sz="28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:3</m:t>
                    </m:r>
                    <m:r>
                      <a:rPr lang="en-US" sz="2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𝑦</m:t>
                    </m:r>
                    <m:r>
                      <a:rPr lang="en-US" sz="28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+1=0. </m:t>
                    </m:r>
                  </m:oMath>
                </a14:m>
                <a:r>
                  <a:rPr lang="fr-FR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Tọa</a:t>
                </a:r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độ</a:t>
                </a:r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một</a:t>
                </a:r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VTPT </a:t>
                </a:r>
                <a:r>
                  <a:rPr lang="fr-FR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mặt</a:t>
                </a:r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phẳng</a:t>
                </a:r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𝑄</m:t>
                        </m:r>
                      </m:e>
                    </m:d>
                  </m:oMath>
                </a14:m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là</a:t>
                </a:r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4359" y="1650984"/>
                <a:ext cx="10809598" cy="954107"/>
              </a:xfrm>
              <a:prstGeom prst="rect">
                <a:avLst/>
              </a:prstGeom>
              <a:blipFill>
                <a:blip r:embed="rId7"/>
                <a:stretch>
                  <a:fillRect l="-1184" t="-7051" b="-173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31896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" grpId="0" animBg="1"/>
      <p:bldP spid="2" grpId="0"/>
      <p:bldP spid="53" grpId="0"/>
      <p:bldP spid="54" grpId="0"/>
      <p:bldP spid="55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8" name="Group 147"/>
          <p:cNvGrpSpPr/>
          <p:nvPr/>
        </p:nvGrpSpPr>
        <p:grpSpPr>
          <a:xfrm>
            <a:off x="496029" y="1274271"/>
            <a:ext cx="11175090" cy="2043777"/>
            <a:chOff x="992187" y="2564544"/>
            <a:chExt cx="22353091" cy="4088087"/>
          </a:xfrm>
        </p:grpSpPr>
        <p:sp>
          <p:nvSpPr>
            <p:cNvPr id="134" name="Rounded Rectangle 133"/>
            <p:cNvSpPr/>
            <p:nvPr/>
          </p:nvSpPr>
          <p:spPr bwMode="auto">
            <a:xfrm>
              <a:off x="1145221" y="2667000"/>
              <a:ext cx="22200057" cy="3985631"/>
            </a:xfrm>
            <a:prstGeom prst="roundRect">
              <a:avLst>
                <a:gd name="adj" fmla="val 5492"/>
              </a:avLst>
            </a:prstGeom>
            <a:solidFill>
              <a:schemeClr val="accent3">
                <a:lumMod val="40000"/>
                <a:lumOff val="60000"/>
              </a:schemeClr>
            </a:solidFill>
            <a:ln w="190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88421">
                <a:defRPr/>
              </a:pPr>
              <a:endParaRPr lang="en-US" sz="1600"/>
            </a:p>
          </p:txBody>
        </p:sp>
        <p:grpSp>
          <p:nvGrpSpPr>
            <p:cNvPr id="135" name="Group 134"/>
            <p:cNvGrpSpPr/>
            <p:nvPr/>
          </p:nvGrpSpPr>
          <p:grpSpPr>
            <a:xfrm>
              <a:off x="992187" y="2564544"/>
              <a:ext cx="3124200" cy="1023459"/>
              <a:chOff x="534987" y="1647866"/>
              <a:chExt cx="4197167" cy="1176337"/>
            </a:xfrm>
          </p:grpSpPr>
          <p:sp>
            <p:nvSpPr>
              <p:cNvPr id="136" name="Isosceles Triangle 44"/>
              <p:cNvSpPr/>
              <p:nvPr/>
            </p:nvSpPr>
            <p:spPr bwMode="auto">
              <a:xfrm rot="5400000" flipV="1">
                <a:off x="534195" y="2602747"/>
                <a:ext cx="227012" cy="215900"/>
              </a:xfrm>
              <a:custGeom>
                <a:avLst/>
                <a:gdLst>
                  <a:gd name="connsiteX0" fmla="*/ 0 w 293725"/>
                  <a:gd name="connsiteY0" fmla="*/ 164224 h 164224"/>
                  <a:gd name="connsiteX1" fmla="*/ 146863 w 293725"/>
                  <a:gd name="connsiteY1" fmla="*/ 0 h 164224"/>
                  <a:gd name="connsiteX2" fmla="*/ 293725 w 293725"/>
                  <a:gd name="connsiteY2" fmla="*/ 164224 h 164224"/>
                  <a:gd name="connsiteX3" fmla="*/ 0 w 293725"/>
                  <a:gd name="connsiteY3" fmla="*/ 164224 h 164224"/>
                  <a:gd name="connsiteX0" fmla="*/ 2363 w 296088"/>
                  <a:gd name="connsiteY0" fmla="*/ 164221 h 164221"/>
                  <a:gd name="connsiteX1" fmla="*/ 0 w 296088"/>
                  <a:gd name="connsiteY1" fmla="*/ 0 h 164221"/>
                  <a:gd name="connsiteX2" fmla="*/ 296088 w 296088"/>
                  <a:gd name="connsiteY2" fmla="*/ 164221 h 164221"/>
                  <a:gd name="connsiteX3" fmla="*/ 2363 w 296088"/>
                  <a:gd name="connsiteY3" fmla="*/ 164221 h 164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6088" h="164221">
                    <a:moveTo>
                      <a:pt x="2363" y="164221"/>
                    </a:moveTo>
                    <a:cubicBezTo>
                      <a:pt x="1575" y="109481"/>
                      <a:pt x="788" y="54740"/>
                      <a:pt x="0" y="0"/>
                    </a:cubicBezTo>
                    <a:lnTo>
                      <a:pt x="296088" y="164221"/>
                    </a:lnTo>
                    <a:lnTo>
                      <a:pt x="2363" y="164221"/>
                    </a:lnTo>
                    <a:close/>
                  </a:path>
                </a:pathLst>
              </a:custGeom>
              <a:solidFill>
                <a:srgbClr val="135F82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421"/>
                <a:endParaRPr lang="en-US" sz="1600">
                  <a:solidFill>
                    <a:prstClr val="white"/>
                  </a:solidFill>
                </a:endParaRPr>
              </a:p>
            </p:txBody>
          </p:sp>
          <p:sp>
            <p:nvSpPr>
              <p:cNvPr id="137" name="Pentagon 136"/>
              <p:cNvSpPr/>
              <p:nvPr/>
            </p:nvSpPr>
            <p:spPr bwMode="auto">
              <a:xfrm>
                <a:off x="534987" y="1647866"/>
                <a:ext cx="4197167" cy="955674"/>
              </a:xfrm>
              <a:prstGeom prst="homePlate">
                <a:avLst>
                  <a:gd name="adj" fmla="val 12444"/>
                </a:avLst>
              </a:prstGeom>
              <a:solidFill>
                <a:srgbClr val="135F82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421"/>
                <a:endParaRPr lang="en-US" sz="160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38" name="Group 11"/>
              <p:cNvGrpSpPr/>
              <p:nvPr/>
            </p:nvGrpSpPr>
            <p:grpSpPr bwMode="auto">
              <a:xfrm>
                <a:off x="683775" y="1836907"/>
                <a:ext cx="582199" cy="537956"/>
                <a:chOff x="7440266" y="3398551"/>
                <a:chExt cx="757238" cy="765175"/>
              </a:xfrm>
              <a:solidFill>
                <a:schemeClr val="bg1">
                  <a:lumMod val="95000"/>
                </a:schemeClr>
              </a:solidFill>
            </p:grpSpPr>
            <p:sp>
              <p:nvSpPr>
                <p:cNvPr id="141" name="Freeform 140"/>
                <p:cNvSpPr>
                  <a:spLocks noEditPoints="1"/>
                </p:cNvSpPr>
                <p:nvPr/>
              </p:nvSpPr>
              <p:spPr bwMode="auto">
                <a:xfrm>
                  <a:off x="7440266" y="3436652"/>
                  <a:ext cx="344488" cy="344489"/>
                </a:xfrm>
                <a:custGeom>
                  <a:avLst/>
                  <a:gdLst/>
                  <a:ahLst/>
                  <a:cxnLst>
                    <a:cxn ang="0">
                      <a:pos x="33" y="184"/>
                    </a:cxn>
                    <a:cxn ang="0">
                      <a:pos x="181" y="184"/>
                    </a:cxn>
                    <a:cxn ang="0">
                      <a:pos x="181" y="33"/>
                    </a:cxn>
                    <a:cxn ang="0">
                      <a:pos x="33" y="33"/>
                    </a:cxn>
                    <a:cxn ang="0">
                      <a:pos x="33" y="184"/>
                    </a:cxn>
                    <a:cxn ang="0">
                      <a:pos x="217" y="217"/>
                    </a:cxn>
                    <a:cxn ang="0">
                      <a:pos x="0" y="217"/>
                    </a:cxn>
                    <a:cxn ang="0">
                      <a:pos x="0" y="0"/>
                    </a:cxn>
                    <a:cxn ang="0">
                      <a:pos x="217" y="0"/>
                    </a:cxn>
                    <a:cxn ang="0">
                      <a:pos x="217" y="217"/>
                    </a:cxn>
                  </a:cxnLst>
                  <a:rect l="0" t="0" r="r" b="b"/>
                  <a:pathLst>
                    <a:path w="217" h="217">
                      <a:moveTo>
                        <a:pt x="33" y="184"/>
                      </a:moveTo>
                      <a:lnTo>
                        <a:pt x="181" y="184"/>
                      </a:lnTo>
                      <a:lnTo>
                        <a:pt x="181" y="33"/>
                      </a:lnTo>
                      <a:lnTo>
                        <a:pt x="33" y="33"/>
                      </a:lnTo>
                      <a:lnTo>
                        <a:pt x="33" y="184"/>
                      </a:lnTo>
                      <a:close/>
                      <a:moveTo>
                        <a:pt x="217" y="217"/>
                      </a:moveTo>
                      <a:lnTo>
                        <a:pt x="0" y="217"/>
                      </a:lnTo>
                      <a:lnTo>
                        <a:pt x="0" y="0"/>
                      </a:lnTo>
                      <a:lnTo>
                        <a:pt x="217" y="0"/>
                      </a:lnTo>
                      <a:lnTo>
                        <a:pt x="217" y="21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1088421">
                    <a:defRPr/>
                  </a:pPr>
                  <a:endParaRPr lang="en-US" sz="1600"/>
                </a:p>
              </p:txBody>
            </p:sp>
            <p:sp>
              <p:nvSpPr>
                <p:cNvPr id="142" name="Freeform 141"/>
                <p:cNvSpPr>
                  <a:spLocks noEditPoints="1"/>
                </p:cNvSpPr>
                <p:nvPr/>
              </p:nvSpPr>
              <p:spPr bwMode="auto">
                <a:xfrm>
                  <a:off x="7440266" y="3814473"/>
                  <a:ext cx="344488" cy="349251"/>
                </a:xfrm>
                <a:custGeom>
                  <a:avLst/>
                  <a:gdLst/>
                  <a:ahLst/>
                  <a:cxnLst>
                    <a:cxn ang="0">
                      <a:pos x="33" y="185"/>
                    </a:cxn>
                    <a:cxn ang="0">
                      <a:pos x="181" y="185"/>
                    </a:cxn>
                    <a:cxn ang="0">
                      <a:pos x="181" y="36"/>
                    </a:cxn>
                    <a:cxn ang="0">
                      <a:pos x="33" y="36"/>
                    </a:cxn>
                    <a:cxn ang="0">
                      <a:pos x="33" y="185"/>
                    </a:cxn>
                    <a:cxn ang="0">
                      <a:pos x="217" y="220"/>
                    </a:cxn>
                    <a:cxn ang="0">
                      <a:pos x="0" y="220"/>
                    </a:cxn>
                    <a:cxn ang="0">
                      <a:pos x="0" y="0"/>
                    </a:cxn>
                    <a:cxn ang="0">
                      <a:pos x="217" y="0"/>
                    </a:cxn>
                    <a:cxn ang="0">
                      <a:pos x="217" y="220"/>
                    </a:cxn>
                  </a:cxnLst>
                  <a:rect l="0" t="0" r="r" b="b"/>
                  <a:pathLst>
                    <a:path w="217" h="220">
                      <a:moveTo>
                        <a:pt x="33" y="185"/>
                      </a:moveTo>
                      <a:lnTo>
                        <a:pt x="181" y="185"/>
                      </a:lnTo>
                      <a:lnTo>
                        <a:pt x="181" y="36"/>
                      </a:lnTo>
                      <a:lnTo>
                        <a:pt x="33" y="36"/>
                      </a:lnTo>
                      <a:lnTo>
                        <a:pt x="33" y="185"/>
                      </a:lnTo>
                      <a:close/>
                      <a:moveTo>
                        <a:pt x="217" y="220"/>
                      </a:moveTo>
                      <a:lnTo>
                        <a:pt x="0" y="220"/>
                      </a:lnTo>
                      <a:lnTo>
                        <a:pt x="0" y="0"/>
                      </a:lnTo>
                      <a:lnTo>
                        <a:pt x="217" y="0"/>
                      </a:lnTo>
                      <a:lnTo>
                        <a:pt x="217" y="22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1088421">
                    <a:defRPr/>
                  </a:pPr>
                  <a:endParaRPr lang="en-US" sz="1600"/>
                </a:p>
              </p:txBody>
            </p:sp>
            <p:sp>
              <p:nvSpPr>
                <p:cNvPr id="143" name="Freeform 142"/>
                <p:cNvSpPr>
                  <a:spLocks/>
                </p:cNvSpPr>
                <p:nvPr/>
              </p:nvSpPr>
              <p:spPr bwMode="auto">
                <a:xfrm>
                  <a:off x="7506941" y="3398551"/>
                  <a:ext cx="341313" cy="288925"/>
                </a:xfrm>
                <a:custGeom>
                  <a:avLst/>
                  <a:gdLst/>
                  <a:ahLst/>
                  <a:cxnLst>
                    <a:cxn ang="0">
                      <a:pos x="76" y="182"/>
                    </a:cxn>
                    <a:cxn ang="0">
                      <a:pos x="0" y="114"/>
                    </a:cxn>
                    <a:cxn ang="0">
                      <a:pos x="24" y="88"/>
                    </a:cxn>
                    <a:cxn ang="0">
                      <a:pos x="73" y="132"/>
                    </a:cxn>
                    <a:cxn ang="0">
                      <a:pos x="187" y="0"/>
                    </a:cxn>
                    <a:cxn ang="0">
                      <a:pos x="215" y="24"/>
                    </a:cxn>
                    <a:cxn ang="0">
                      <a:pos x="76" y="182"/>
                    </a:cxn>
                  </a:cxnLst>
                  <a:rect l="0" t="0" r="r" b="b"/>
                  <a:pathLst>
                    <a:path w="215" h="182">
                      <a:moveTo>
                        <a:pt x="76" y="182"/>
                      </a:moveTo>
                      <a:lnTo>
                        <a:pt x="0" y="114"/>
                      </a:lnTo>
                      <a:lnTo>
                        <a:pt x="24" y="88"/>
                      </a:lnTo>
                      <a:lnTo>
                        <a:pt x="73" y="132"/>
                      </a:lnTo>
                      <a:lnTo>
                        <a:pt x="187" y="0"/>
                      </a:lnTo>
                      <a:lnTo>
                        <a:pt x="215" y="24"/>
                      </a:lnTo>
                      <a:lnTo>
                        <a:pt x="76" y="1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1088421">
                    <a:defRPr/>
                  </a:pPr>
                  <a:endParaRPr lang="en-US" sz="1600"/>
                </a:p>
              </p:txBody>
            </p:sp>
            <p:sp>
              <p:nvSpPr>
                <p:cNvPr id="144" name="Rectangle 143"/>
                <p:cNvSpPr>
                  <a:spLocks noChangeArrowheads="1"/>
                </p:cNvSpPr>
                <p:nvPr/>
              </p:nvSpPr>
              <p:spPr bwMode="auto">
                <a:xfrm>
                  <a:off x="7840316" y="4100226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defTabSz="1088421">
                    <a:defRPr/>
                  </a:pPr>
                  <a:endParaRPr lang="en-US" sz="1600"/>
                </a:p>
              </p:txBody>
            </p:sp>
            <p:sp>
              <p:nvSpPr>
                <p:cNvPr id="145" name="Rectangle 144"/>
                <p:cNvSpPr>
                  <a:spLocks noChangeArrowheads="1"/>
                </p:cNvSpPr>
                <p:nvPr/>
              </p:nvSpPr>
              <p:spPr bwMode="auto">
                <a:xfrm>
                  <a:off x="7840316" y="3717639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defTabSz="1088421">
                    <a:defRPr/>
                  </a:pPr>
                  <a:endParaRPr lang="en-US" sz="1600"/>
                </a:p>
              </p:txBody>
            </p:sp>
            <p:sp>
              <p:nvSpPr>
                <p:cNvPr id="146" name="Rectangle 145"/>
                <p:cNvSpPr>
                  <a:spLocks noChangeArrowheads="1"/>
                </p:cNvSpPr>
                <p:nvPr/>
              </p:nvSpPr>
              <p:spPr bwMode="auto">
                <a:xfrm>
                  <a:off x="7840316" y="3973225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defTabSz="1088421">
                    <a:defRPr/>
                  </a:pPr>
                  <a:endParaRPr lang="en-US" sz="1600"/>
                </a:p>
              </p:txBody>
            </p:sp>
            <p:sp>
              <p:nvSpPr>
                <p:cNvPr id="147" name="Rectangle 146"/>
                <p:cNvSpPr>
                  <a:spLocks noChangeArrowheads="1"/>
                </p:cNvSpPr>
                <p:nvPr/>
              </p:nvSpPr>
              <p:spPr bwMode="auto">
                <a:xfrm>
                  <a:off x="7840316" y="3590640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defTabSz="1088421">
                    <a:defRPr/>
                  </a:pPr>
                  <a:endParaRPr lang="en-US" sz="1600"/>
                </a:p>
              </p:txBody>
            </p:sp>
          </p:grpSp>
          <p:sp>
            <p:nvSpPr>
              <p:cNvPr id="139" name="Chevron 138"/>
              <p:cNvSpPr/>
              <p:nvPr/>
            </p:nvSpPr>
            <p:spPr bwMode="auto">
              <a:xfrm>
                <a:off x="1330000" y="1771634"/>
                <a:ext cx="142625" cy="707897"/>
              </a:xfrm>
              <a:prstGeom prst="chevron">
                <a:avLst>
                  <a:gd name="adj" fmla="val 68110"/>
                </a:avLst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54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88421">
                  <a:defRPr/>
                </a:pPr>
                <a:endParaRPr lang="en-US" sz="1600">
                  <a:solidFill>
                    <a:schemeClr val="tx1"/>
                  </a:solidFill>
                </a:endParaRPr>
              </a:p>
            </p:txBody>
          </p:sp>
          <p:sp>
            <p:nvSpPr>
              <p:cNvPr id="140" name="TextBox 13"/>
              <p:cNvSpPr txBox="1">
                <a:spLocks noChangeArrowheads="1"/>
              </p:cNvSpPr>
              <p:nvPr/>
            </p:nvSpPr>
            <p:spPr bwMode="auto">
              <a:xfrm>
                <a:off x="1456315" y="1718346"/>
                <a:ext cx="3173469" cy="9198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defTabSz="21764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defTabSz="21764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defTabSz="21764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defTabSz="21764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r>
                  <a:rPr lang="en-US" sz="2000" b="1" dirty="0" err="1">
                    <a:solidFill>
                      <a:schemeClr val="bg1"/>
                    </a:solidFill>
                    <a:latin typeface="Tahoma" pitchFamily="34" charset="0"/>
                    <a:cs typeface="Tahoma" pitchFamily="34" charset="0"/>
                  </a:rPr>
                  <a:t>Câu</a:t>
                </a:r>
                <a:r>
                  <a:rPr lang="en-US" sz="2000" b="1" dirty="0">
                    <a:solidFill>
                      <a:schemeClr val="bg1"/>
                    </a:solidFill>
                    <a:latin typeface="Tahoma" pitchFamily="34" charset="0"/>
                    <a:cs typeface="Tahoma" pitchFamily="34" charset="0"/>
                  </a:rPr>
                  <a:t> </a:t>
                </a:r>
                <a:r>
                  <a:rPr lang="vi-VN" sz="2000" b="1" dirty="0">
                    <a:solidFill>
                      <a:schemeClr val="bg1"/>
                    </a:solidFill>
                    <a:latin typeface="Tahoma" pitchFamily="34" charset="0"/>
                    <a:cs typeface="Tahoma" pitchFamily="34" charset="0"/>
                  </a:rPr>
                  <a:t>2</a:t>
                </a:r>
                <a:endParaRPr lang="en-US" sz="2000" b="1" dirty="0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endParaRPr>
              </a:p>
            </p:txBody>
          </p: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19" name="Rectangle 118"/>
              <p:cNvSpPr/>
              <p:nvPr/>
            </p:nvSpPr>
            <p:spPr>
              <a:xfrm>
                <a:off x="2113294" y="1583559"/>
                <a:ext cx="6268408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fr-FR" sz="24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m:t>S</m:t>
                      </m:r>
                      <m:r>
                        <m:rPr>
                          <m:nor/>
                        </m:rPr>
                        <a:rPr lang="fr-FR" sz="24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m:t>ố </m:t>
                      </m:r>
                      <m:r>
                        <m:rPr>
                          <m:nor/>
                        </m:rPr>
                        <a:rPr lang="fr-FR" sz="24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m:t>ph</m:t>
                      </m:r>
                      <m:r>
                        <m:rPr>
                          <m:nor/>
                        </m:rPr>
                        <a:rPr lang="fr-FR" sz="24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m:t>ứ</m:t>
                      </m:r>
                      <m:r>
                        <m:rPr>
                          <m:nor/>
                        </m:rPr>
                        <a:rPr lang="fr-FR" sz="24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m:t>c</m:t>
                      </m:r>
                      <m:r>
                        <m:rPr>
                          <m:nor/>
                        </m:rPr>
                        <a:rPr lang="fr-FR" sz="24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fr-FR" sz="24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m:t>ngh</m:t>
                      </m:r>
                      <m:r>
                        <m:rPr>
                          <m:nor/>
                        </m:rPr>
                        <a:rPr lang="fr-FR" sz="24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m:t>ị</m:t>
                      </m:r>
                      <m:r>
                        <m:rPr>
                          <m:nor/>
                        </m:rPr>
                        <a:rPr lang="fr-FR" sz="24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m:t>ch</m:t>
                      </m:r>
                      <m:r>
                        <m:rPr>
                          <m:nor/>
                        </m:rPr>
                        <a:rPr lang="fr-FR" sz="24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m:t> đả</m:t>
                      </m:r>
                      <m:r>
                        <m:rPr>
                          <m:nor/>
                        </m:rPr>
                        <a:rPr lang="fr-FR" sz="24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m:t>o</m:t>
                      </m:r>
                      <m:r>
                        <m:rPr>
                          <m:nor/>
                        </m:rPr>
                        <a:rPr lang="fr-FR" sz="24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fr-FR" sz="24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m:t>c</m:t>
                      </m:r>
                      <m:r>
                        <m:rPr>
                          <m:nor/>
                        </m:rPr>
                        <a:rPr lang="fr-FR" sz="24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m:t>ủ</m:t>
                      </m:r>
                      <m:r>
                        <m:rPr>
                          <m:nor/>
                        </m:rPr>
                        <a:rPr lang="fr-FR" sz="24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m:t>a</m:t>
                      </m:r>
                      <m:r>
                        <m:rPr>
                          <m:nor/>
                        </m:rPr>
                        <a:rPr lang="fr-FR" sz="24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fr-FR" sz="24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m:t>s</m:t>
                      </m:r>
                      <m:r>
                        <m:rPr>
                          <m:nor/>
                        </m:rPr>
                        <a:rPr lang="fr-FR" sz="24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m:t>ố </m:t>
                      </m:r>
                      <m:r>
                        <m:rPr>
                          <m:nor/>
                        </m:rPr>
                        <a:rPr lang="fr-FR" sz="24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m:t>ph</m:t>
                      </m:r>
                      <m:r>
                        <m:rPr>
                          <m:nor/>
                        </m:rPr>
                        <a:rPr lang="fr-FR" sz="24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m:t>ứ</m:t>
                      </m:r>
                      <m:r>
                        <m:rPr>
                          <m:nor/>
                        </m:rPr>
                        <a:rPr lang="fr-FR" sz="24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m:t>c</m:t>
                      </m:r>
                      <m:r>
                        <m:rPr>
                          <m:nor/>
                        </m:rPr>
                        <a:rPr lang="fr-FR" sz="24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m:t> </m:t>
                      </m:r>
                      <m:r>
                        <a:rPr lang="en-GB" sz="2400" i="1">
                          <a:latin typeface="Cambria Math" panose="02040503050406030204" pitchFamily="18" charset="0"/>
                        </a:rPr>
                        <m:t>𝑧</m:t>
                      </m:r>
                      <m:r>
                        <a:rPr lang="fr-FR" sz="2400" i="1">
                          <a:latin typeface="Cambria Math" panose="02040503050406030204" pitchFamily="18" charset="0"/>
                        </a:rPr>
                        <m:t>=1+3</m:t>
                      </m:r>
                      <m:r>
                        <a:rPr lang="en-GB" sz="2400" i="1">
                          <a:latin typeface="Cambria Math" panose="02040503050406030204" pitchFamily="18" charset="0"/>
                        </a:rPr>
                        <m:t>𝑖</m:t>
                      </m:r>
                      <m:r>
                        <m:rPr>
                          <m:nor/>
                        </m:rPr>
                        <a:rPr lang="fr-FR" sz="24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fr-FR" sz="24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m:t>l</m:t>
                      </m:r>
                      <m:r>
                        <m:rPr>
                          <m:nor/>
                        </m:rPr>
                        <a:rPr lang="fr-FR" sz="24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m:t>à :</m:t>
                      </m:r>
                    </m:oMath>
                  </m:oMathPara>
                </a14:m>
                <a:endParaRPr lang="vi-VN" sz="2400" dirty="0"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119" name="Rectangle 1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13294" y="1583559"/>
                <a:ext cx="6268408" cy="461665"/>
              </a:xfrm>
              <a:prstGeom prst="rect">
                <a:avLst/>
              </a:prstGeom>
              <a:blipFill>
                <a:blip r:embed="rId5"/>
                <a:stretch>
                  <a:fillRect b="-1973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4" name="Oval 153"/>
          <p:cNvSpPr/>
          <p:nvPr/>
        </p:nvSpPr>
        <p:spPr>
          <a:xfrm>
            <a:off x="6769020" y="2252736"/>
            <a:ext cx="536277" cy="536277"/>
          </a:xfrm>
          <a:prstGeom prst="ellipse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1624999" y="2152440"/>
                <a:ext cx="2742843" cy="67056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2000" b="1" spc="-75">
                          <a:solidFill>
                            <a:srgbClr val="000099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A</m:t>
                      </m:r>
                      <m:r>
                        <m:rPr>
                          <m:nor/>
                        </m:rPr>
                        <a:rPr lang="en-US" sz="2000" b="1" spc="-75">
                          <a:solidFill>
                            <a:srgbClr val="000099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.</m:t>
                      </m:r>
                      <m:f>
                        <m:fPr>
                          <m:ctrlPr>
                            <a:rPr lang="vi-VN" sz="20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2000" b="1" i="1">
                              <a:latin typeface="Cambria Math" panose="020405030504060302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lang="fr-FR" sz="2000" b="1" i="1">
                              <a:latin typeface="Cambria Math" panose="02040503050406030204" pitchFamily="18" charset="0"/>
                            </a:rPr>
                            <m:t>𝟏𝟎</m:t>
                          </m:r>
                        </m:den>
                      </m:f>
                      <m:d>
                        <m:dPr>
                          <m:ctrlPr>
                            <a:rPr lang="vi-VN" sz="2000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sz="2000" b="1" i="1">
                              <a:latin typeface="Cambria Math" panose="02040503050406030204" pitchFamily="18" charset="0"/>
                            </a:rPr>
                            <m:t>𝟏</m:t>
                          </m:r>
                          <m:r>
                            <a:rPr lang="fr-FR" sz="2000" b="1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fr-FR" sz="2000" b="1" i="1">
                              <a:latin typeface="Cambria Math" panose="02040503050406030204" pitchFamily="18" charset="0"/>
                            </a:rPr>
                            <m:t>𝟑</m:t>
                          </m:r>
                          <m:r>
                            <a:rPr lang="fr-FR" sz="2000" b="1" i="1">
                              <a:latin typeface="Cambria Math" panose="02040503050406030204" pitchFamily="18" charset="0"/>
                            </a:rPr>
                            <m:t>𝒊</m:t>
                          </m:r>
                        </m:e>
                      </m:d>
                    </m:oMath>
                  </m:oMathPara>
                </a14:m>
                <a:endParaRPr lang="en-GB" sz="9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24999" y="2152440"/>
                <a:ext cx="2742843" cy="670568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3" name="Rectangle 52"/>
              <p:cNvSpPr/>
              <p:nvPr/>
            </p:nvSpPr>
            <p:spPr>
              <a:xfrm>
                <a:off x="3939983" y="2309346"/>
                <a:ext cx="2742843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vi-VN" sz="2000" b="1" spc="-75">
                          <a:solidFill>
                            <a:srgbClr val="000099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B</m:t>
                      </m:r>
                      <m:r>
                        <m:rPr>
                          <m:nor/>
                        </m:rPr>
                        <a:rPr lang="en-US" sz="2000" b="1" spc="-75">
                          <a:solidFill>
                            <a:srgbClr val="000099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.</m:t>
                      </m:r>
                      <m:r>
                        <a:rPr lang="fr-FR" sz="2000" b="1" i="1">
                          <a:latin typeface="Cambria Math" panose="02040503050406030204" pitchFamily="18" charset="0"/>
                        </a:rPr>
                        <m:t>𝟏</m:t>
                      </m:r>
                      <m:r>
                        <a:rPr lang="fr-FR" sz="2000" b="1" i="1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fr-FR" sz="2000" b="1" i="1">
                          <a:latin typeface="Cambria Math" panose="02040503050406030204" pitchFamily="18" charset="0"/>
                        </a:rPr>
                        <m:t>𝟑</m:t>
                      </m:r>
                      <m:r>
                        <a:rPr lang="fr-FR" sz="2000" b="1" i="1">
                          <a:latin typeface="Cambria Math" panose="02040503050406030204" pitchFamily="18" charset="0"/>
                        </a:rPr>
                        <m:t>𝒊</m:t>
                      </m:r>
                      <m:r>
                        <m:rPr>
                          <m:nor/>
                        </m:rPr>
                        <a:rPr lang="fr-FR" sz="2000"/>
                        <m:t>.</m:t>
                      </m:r>
                    </m:oMath>
                  </m:oMathPara>
                </a14:m>
                <a:endParaRPr lang="en-GB" sz="9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53" name="Rectangle 5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39983" y="2309346"/>
                <a:ext cx="2742843" cy="40011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4" name="Rectangle 53"/>
              <p:cNvSpPr/>
              <p:nvPr/>
            </p:nvSpPr>
            <p:spPr>
              <a:xfrm>
                <a:off x="6519158" y="2181170"/>
                <a:ext cx="2742843" cy="72808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vi-VN" sz="2000" b="1" spc="-75">
                          <a:solidFill>
                            <a:srgbClr val="000099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C</m:t>
                      </m:r>
                      <m:r>
                        <m:rPr>
                          <m:nor/>
                        </m:rPr>
                        <a:rPr lang="en-US" sz="2000" b="1" spc="-75">
                          <a:solidFill>
                            <a:srgbClr val="000099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.</m:t>
                      </m:r>
                      <m:r>
                        <m:rPr>
                          <m:nor/>
                        </m:rPr>
                        <a:rPr lang="vi-VN" sz="2000" b="1" spc="-75">
                          <a:solidFill>
                            <a:srgbClr val="000099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  </m:t>
                      </m:r>
                      <m:f>
                        <m:fPr>
                          <m:ctrlPr>
                            <a:rPr lang="vi-VN" sz="20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2000" b="1" i="1">
                              <a:latin typeface="Cambria Math" panose="02040503050406030204" pitchFamily="18" charset="0"/>
                            </a:rPr>
                            <m:t>𝟏</m:t>
                          </m:r>
                        </m:num>
                        <m:den>
                          <m:rad>
                            <m:radPr>
                              <m:degHide m:val="on"/>
                              <m:ctrlPr>
                                <a:rPr lang="vi-VN" sz="2000" b="1" i="1"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fr-FR" sz="2000" b="1" i="1">
                                  <a:latin typeface="Cambria Math" panose="02040503050406030204" pitchFamily="18" charset="0"/>
                                </a:rPr>
                                <m:t>𝟏𝟎</m:t>
                              </m:r>
                            </m:e>
                          </m:rad>
                        </m:den>
                      </m:f>
                      <m:d>
                        <m:dPr>
                          <m:ctrlPr>
                            <a:rPr lang="vi-VN" sz="2000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sz="2000" b="1" i="1">
                              <a:latin typeface="Cambria Math" panose="02040503050406030204" pitchFamily="18" charset="0"/>
                            </a:rPr>
                            <m:t>𝟏</m:t>
                          </m:r>
                          <m:r>
                            <a:rPr lang="fr-FR" sz="2000" b="1" i="1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fr-FR" sz="2000" b="1" i="1">
                              <a:latin typeface="Cambria Math" panose="02040503050406030204" pitchFamily="18" charset="0"/>
                            </a:rPr>
                            <m:t>𝟑</m:t>
                          </m:r>
                          <m:r>
                            <a:rPr lang="fr-FR" sz="2000" b="1" i="1">
                              <a:latin typeface="Cambria Math" panose="02040503050406030204" pitchFamily="18" charset="0"/>
                            </a:rPr>
                            <m:t>𝒊</m:t>
                          </m:r>
                        </m:e>
                      </m:d>
                      <m:r>
                        <m:rPr>
                          <m:nor/>
                        </m:rPr>
                        <a:rPr lang="fr-FR" sz="2000" b="1"/>
                        <m:t>.</m:t>
                      </m:r>
                    </m:oMath>
                  </m:oMathPara>
                </a14:m>
                <a:endParaRPr lang="en-GB" sz="9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54" name="Rectangle 5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19158" y="2181170"/>
                <a:ext cx="2742843" cy="728084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5" name="Rectangle 54"/>
              <p:cNvSpPr/>
              <p:nvPr/>
            </p:nvSpPr>
            <p:spPr>
              <a:xfrm>
                <a:off x="8821908" y="2170702"/>
                <a:ext cx="2742843" cy="67056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vi-VN" sz="2000" b="1" spc="-75">
                          <a:solidFill>
                            <a:srgbClr val="000099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D</m:t>
                      </m:r>
                      <m:r>
                        <m:rPr>
                          <m:nor/>
                        </m:rPr>
                        <a:rPr lang="en-US" sz="2000" b="1" spc="-75">
                          <a:solidFill>
                            <a:srgbClr val="000099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.</m:t>
                      </m:r>
                      <m:f>
                        <m:fPr>
                          <m:ctrlPr>
                            <a:rPr lang="vi-VN" sz="20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2000" b="1" i="1">
                              <a:latin typeface="Cambria Math" panose="020405030504060302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lang="fr-FR" sz="2000" b="1" i="1">
                              <a:latin typeface="Cambria Math" panose="02040503050406030204" pitchFamily="18" charset="0"/>
                            </a:rPr>
                            <m:t>𝟏𝟎</m:t>
                          </m:r>
                        </m:den>
                      </m:f>
                      <m:d>
                        <m:dPr>
                          <m:ctrlPr>
                            <a:rPr lang="vi-VN" sz="2000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sz="2000" b="1" i="1">
                              <a:latin typeface="Cambria Math" panose="02040503050406030204" pitchFamily="18" charset="0"/>
                            </a:rPr>
                            <m:t>𝟏</m:t>
                          </m:r>
                          <m:r>
                            <a:rPr lang="fr-FR" sz="2000" b="1" i="1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fr-FR" sz="2000" b="1" i="1">
                              <a:latin typeface="Cambria Math" panose="02040503050406030204" pitchFamily="18" charset="0"/>
                            </a:rPr>
                            <m:t>𝟑</m:t>
                          </m:r>
                          <m:r>
                            <a:rPr lang="fr-FR" sz="2000" b="1" i="1">
                              <a:latin typeface="Cambria Math" panose="02040503050406030204" pitchFamily="18" charset="0"/>
                            </a:rPr>
                            <m:t>𝒊</m:t>
                          </m:r>
                        </m:e>
                      </m:d>
                      <m:r>
                        <m:rPr>
                          <m:nor/>
                        </m:rPr>
                        <a:rPr lang="fr-FR" sz="2000"/>
                        <m:t>.</m:t>
                      </m:r>
                    </m:oMath>
                  </m:oMathPara>
                </a14:m>
                <a:endParaRPr lang="vi-VN" sz="2000" dirty="0"/>
              </a:p>
            </p:txBody>
          </p:sp>
        </mc:Choice>
        <mc:Fallback xmlns="">
          <p:sp>
            <p:nvSpPr>
              <p:cNvPr id="55" name="Rectangle 5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21908" y="2170702"/>
                <a:ext cx="2742843" cy="670568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9" name="Group 58"/>
          <p:cNvGrpSpPr/>
          <p:nvPr/>
        </p:nvGrpSpPr>
        <p:grpSpPr>
          <a:xfrm>
            <a:off x="496029" y="1274271"/>
            <a:ext cx="11175090" cy="2759847"/>
            <a:chOff x="992187" y="2564544"/>
            <a:chExt cx="22353091" cy="4088087"/>
          </a:xfrm>
        </p:grpSpPr>
        <p:sp>
          <p:nvSpPr>
            <p:cNvPr id="60" name="Rounded Rectangle 59"/>
            <p:cNvSpPr/>
            <p:nvPr/>
          </p:nvSpPr>
          <p:spPr bwMode="auto">
            <a:xfrm>
              <a:off x="1145221" y="2667000"/>
              <a:ext cx="22200057" cy="3985631"/>
            </a:xfrm>
            <a:prstGeom prst="roundRect">
              <a:avLst>
                <a:gd name="adj" fmla="val 5492"/>
              </a:avLst>
            </a:prstGeom>
            <a:solidFill>
              <a:schemeClr val="accent3">
                <a:lumMod val="40000"/>
                <a:lumOff val="60000"/>
              </a:schemeClr>
            </a:solidFill>
            <a:ln w="190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88421">
                <a:defRPr/>
              </a:pPr>
              <a:endParaRPr lang="en-US" sz="1600"/>
            </a:p>
          </p:txBody>
        </p:sp>
        <p:grpSp>
          <p:nvGrpSpPr>
            <p:cNvPr id="61" name="Group 60"/>
            <p:cNvGrpSpPr/>
            <p:nvPr/>
          </p:nvGrpSpPr>
          <p:grpSpPr>
            <a:xfrm>
              <a:off x="992187" y="2564544"/>
              <a:ext cx="3124200" cy="1023459"/>
              <a:chOff x="534987" y="1647866"/>
              <a:chExt cx="4197167" cy="1176337"/>
            </a:xfrm>
          </p:grpSpPr>
          <p:sp>
            <p:nvSpPr>
              <p:cNvPr id="63" name="Isosceles Triangle 44"/>
              <p:cNvSpPr/>
              <p:nvPr/>
            </p:nvSpPr>
            <p:spPr bwMode="auto">
              <a:xfrm rot="5400000" flipV="1">
                <a:off x="534195" y="2602747"/>
                <a:ext cx="227012" cy="215900"/>
              </a:xfrm>
              <a:custGeom>
                <a:avLst/>
                <a:gdLst>
                  <a:gd name="connsiteX0" fmla="*/ 0 w 293725"/>
                  <a:gd name="connsiteY0" fmla="*/ 164224 h 164224"/>
                  <a:gd name="connsiteX1" fmla="*/ 146863 w 293725"/>
                  <a:gd name="connsiteY1" fmla="*/ 0 h 164224"/>
                  <a:gd name="connsiteX2" fmla="*/ 293725 w 293725"/>
                  <a:gd name="connsiteY2" fmla="*/ 164224 h 164224"/>
                  <a:gd name="connsiteX3" fmla="*/ 0 w 293725"/>
                  <a:gd name="connsiteY3" fmla="*/ 164224 h 164224"/>
                  <a:gd name="connsiteX0" fmla="*/ 2363 w 296088"/>
                  <a:gd name="connsiteY0" fmla="*/ 164221 h 164221"/>
                  <a:gd name="connsiteX1" fmla="*/ 0 w 296088"/>
                  <a:gd name="connsiteY1" fmla="*/ 0 h 164221"/>
                  <a:gd name="connsiteX2" fmla="*/ 296088 w 296088"/>
                  <a:gd name="connsiteY2" fmla="*/ 164221 h 164221"/>
                  <a:gd name="connsiteX3" fmla="*/ 2363 w 296088"/>
                  <a:gd name="connsiteY3" fmla="*/ 164221 h 164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6088" h="164221">
                    <a:moveTo>
                      <a:pt x="2363" y="164221"/>
                    </a:moveTo>
                    <a:cubicBezTo>
                      <a:pt x="1575" y="109481"/>
                      <a:pt x="788" y="54740"/>
                      <a:pt x="0" y="0"/>
                    </a:cubicBezTo>
                    <a:lnTo>
                      <a:pt x="296088" y="164221"/>
                    </a:lnTo>
                    <a:lnTo>
                      <a:pt x="2363" y="164221"/>
                    </a:lnTo>
                    <a:close/>
                  </a:path>
                </a:pathLst>
              </a:custGeom>
              <a:solidFill>
                <a:srgbClr val="135F82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421"/>
                <a:endParaRPr lang="en-US" sz="1600">
                  <a:solidFill>
                    <a:prstClr val="white"/>
                  </a:solidFill>
                </a:endParaRPr>
              </a:p>
            </p:txBody>
          </p:sp>
          <p:sp>
            <p:nvSpPr>
              <p:cNvPr id="64" name="Pentagon 63"/>
              <p:cNvSpPr/>
              <p:nvPr/>
            </p:nvSpPr>
            <p:spPr bwMode="auto">
              <a:xfrm>
                <a:off x="534987" y="1647866"/>
                <a:ext cx="4197167" cy="955674"/>
              </a:xfrm>
              <a:prstGeom prst="homePlate">
                <a:avLst>
                  <a:gd name="adj" fmla="val 12444"/>
                </a:avLst>
              </a:prstGeom>
              <a:solidFill>
                <a:srgbClr val="135F82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421"/>
                <a:endParaRPr lang="en-US" sz="160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65" name="Group 11"/>
              <p:cNvGrpSpPr/>
              <p:nvPr/>
            </p:nvGrpSpPr>
            <p:grpSpPr bwMode="auto">
              <a:xfrm>
                <a:off x="683775" y="1836907"/>
                <a:ext cx="582199" cy="537956"/>
                <a:chOff x="7440266" y="3398551"/>
                <a:chExt cx="757238" cy="765175"/>
              </a:xfrm>
              <a:solidFill>
                <a:schemeClr val="bg1">
                  <a:lumMod val="95000"/>
                </a:schemeClr>
              </a:solidFill>
            </p:grpSpPr>
            <p:sp>
              <p:nvSpPr>
                <p:cNvPr id="68" name="Freeform 67"/>
                <p:cNvSpPr>
                  <a:spLocks noEditPoints="1"/>
                </p:cNvSpPr>
                <p:nvPr/>
              </p:nvSpPr>
              <p:spPr bwMode="auto">
                <a:xfrm>
                  <a:off x="7440266" y="3436652"/>
                  <a:ext cx="344488" cy="344489"/>
                </a:xfrm>
                <a:custGeom>
                  <a:avLst/>
                  <a:gdLst/>
                  <a:ahLst/>
                  <a:cxnLst>
                    <a:cxn ang="0">
                      <a:pos x="33" y="184"/>
                    </a:cxn>
                    <a:cxn ang="0">
                      <a:pos x="181" y="184"/>
                    </a:cxn>
                    <a:cxn ang="0">
                      <a:pos x="181" y="33"/>
                    </a:cxn>
                    <a:cxn ang="0">
                      <a:pos x="33" y="33"/>
                    </a:cxn>
                    <a:cxn ang="0">
                      <a:pos x="33" y="184"/>
                    </a:cxn>
                    <a:cxn ang="0">
                      <a:pos x="217" y="217"/>
                    </a:cxn>
                    <a:cxn ang="0">
                      <a:pos x="0" y="217"/>
                    </a:cxn>
                    <a:cxn ang="0">
                      <a:pos x="0" y="0"/>
                    </a:cxn>
                    <a:cxn ang="0">
                      <a:pos x="217" y="0"/>
                    </a:cxn>
                    <a:cxn ang="0">
                      <a:pos x="217" y="217"/>
                    </a:cxn>
                  </a:cxnLst>
                  <a:rect l="0" t="0" r="r" b="b"/>
                  <a:pathLst>
                    <a:path w="217" h="217">
                      <a:moveTo>
                        <a:pt x="33" y="184"/>
                      </a:moveTo>
                      <a:lnTo>
                        <a:pt x="181" y="184"/>
                      </a:lnTo>
                      <a:lnTo>
                        <a:pt x="181" y="33"/>
                      </a:lnTo>
                      <a:lnTo>
                        <a:pt x="33" y="33"/>
                      </a:lnTo>
                      <a:lnTo>
                        <a:pt x="33" y="184"/>
                      </a:lnTo>
                      <a:close/>
                      <a:moveTo>
                        <a:pt x="217" y="217"/>
                      </a:moveTo>
                      <a:lnTo>
                        <a:pt x="0" y="217"/>
                      </a:lnTo>
                      <a:lnTo>
                        <a:pt x="0" y="0"/>
                      </a:lnTo>
                      <a:lnTo>
                        <a:pt x="217" y="0"/>
                      </a:lnTo>
                      <a:lnTo>
                        <a:pt x="217" y="21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1088421">
                    <a:defRPr/>
                  </a:pPr>
                  <a:endParaRPr lang="en-US" sz="1600"/>
                </a:p>
              </p:txBody>
            </p:sp>
            <p:sp>
              <p:nvSpPr>
                <p:cNvPr id="69" name="Freeform 68"/>
                <p:cNvSpPr>
                  <a:spLocks noEditPoints="1"/>
                </p:cNvSpPr>
                <p:nvPr/>
              </p:nvSpPr>
              <p:spPr bwMode="auto">
                <a:xfrm>
                  <a:off x="7440266" y="3814473"/>
                  <a:ext cx="344488" cy="349251"/>
                </a:xfrm>
                <a:custGeom>
                  <a:avLst/>
                  <a:gdLst/>
                  <a:ahLst/>
                  <a:cxnLst>
                    <a:cxn ang="0">
                      <a:pos x="33" y="185"/>
                    </a:cxn>
                    <a:cxn ang="0">
                      <a:pos x="181" y="185"/>
                    </a:cxn>
                    <a:cxn ang="0">
                      <a:pos x="181" y="36"/>
                    </a:cxn>
                    <a:cxn ang="0">
                      <a:pos x="33" y="36"/>
                    </a:cxn>
                    <a:cxn ang="0">
                      <a:pos x="33" y="185"/>
                    </a:cxn>
                    <a:cxn ang="0">
                      <a:pos x="217" y="220"/>
                    </a:cxn>
                    <a:cxn ang="0">
                      <a:pos x="0" y="220"/>
                    </a:cxn>
                    <a:cxn ang="0">
                      <a:pos x="0" y="0"/>
                    </a:cxn>
                    <a:cxn ang="0">
                      <a:pos x="217" y="0"/>
                    </a:cxn>
                    <a:cxn ang="0">
                      <a:pos x="217" y="220"/>
                    </a:cxn>
                  </a:cxnLst>
                  <a:rect l="0" t="0" r="r" b="b"/>
                  <a:pathLst>
                    <a:path w="217" h="220">
                      <a:moveTo>
                        <a:pt x="33" y="185"/>
                      </a:moveTo>
                      <a:lnTo>
                        <a:pt x="181" y="185"/>
                      </a:lnTo>
                      <a:lnTo>
                        <a:pt x="181" y="36"/>
                      </a:lnTo>
                      <a:lnTo>
                        <a:pt x="33" y="36"/>
                      </a:lnTo>
                      <a:lnTo>
                        <a:pt x="33" y="185"/>
                      </a:lnTo>
                      <a:close/>
                      <a:moveTo>
                        <a:pt x="217" y="220"/>
                      </a:moveTo>
                      <a:lnTo>
                        <a:pt x="0" y="220"/>
                      </a:lnTo>
                      <a:lnTo>
                        <a:pt x="0" y="0"/>
                      </a:lnTo>
                      <a:lnTo>
                        <a:pt x="217" y="0"/>
                      </a:lnTo>
                      <a:lnTo>
                        <a:pt x="217" y="22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1088421">
                    <a:defRPr/>
                  </a:pPr>
                  <a:endParaRPr lang="en-US" sz="1600"/>
                </a:p>
              </p:txBody>
            </p:sp>
            <p:sp>
              <p:nvSpPr>
                <p:cNvPr id="70" name="Freeform 69"/>
                <p:cNvSpPr>
                  <a:spLocks/>
                </p:cNvSpPr>
                <p:nvPr/>
              </p:nvSpPr>
              <p:spPr bwMode="auto">
                <a:xfrm>
                  <a:off x="7506941" y="3398551"/>
                  <a:ext cx="341313" cy="288925"/>
                </a:xfrm>
                <a:custGeom>
                  <a:avLst/>
                  <a:gdLst/>
                  <a:ahLst/>
                  <a:cxnLst>
                    <a:cxn ang="0">
                      <a:pos x="76" y="182"/>
                    </a:cxn>
                    <a:cxn ang="0">
                      <a:pos x="0" y="114"/>
                    </a:cxn>
                    <a:cxn ang="0">
                      <a:pos x="24" y="88"/>
                    </a:cxn>
                    <a:cxn ang="0">
                      <a:pos x="73" y="132"/>
                    </a:cxn>
                    <a:cxn ang="0">
                      <a:pos x="187" y="0"/>
                    </a:cxn>
                    <a:cxn ang="0">
                      <a:pos x="215" y="24"/>
                    </a:cxn>
                    <a:cxn ang="0">
                      <a:pos x="76" y="182"/>
                    </a:cxn>
                  </a:cxnLst>
                  <a:rect l="0" t="0" r="r" b="b"/>
                  <a:pathLst>
                    <a:path w="215" h="182">
                      <a:moveTo>
                        <a:pt x="76" y="182"/>
                      </a:moveTo>
                      <a:lnTo>
                        <a:pt x="0" y="114"/>
                      </a:lnTo>
                      <a:lnTo>
                        <a:pt x="24" y="88"/>
                      </a:lnTo>
                      <a:lnTo>
                        <a:pt x="73" y="132"/>
                      </a:lnTo>
                      <a:lnTo>
                        <a:pt x="187" y="0"/>
                      </a:lnTo>
                      <a:lnTo>
                        <a:pt x="215" y="24"/>
                      </a:lnTo>
                      <a:lnTo>
                        <a:pt x="76" y="1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1088421">
                    <a:defRPr/>
                  </a:pPr>
                  <a:endParaRPr lang="en-US" sz="1600"/>
                </a:p>
              </p:txBody>
            </p:sp>
            <p:sp>
              <p:nvSpPr>
                <p:cNvPr id="71" name="Rectangle 70"/>
                <p:cNvSpPr>
                  <a:spLocks noChangeArrowheads="1"/>
                </p:cNvSpPr>
                <p:nvPr/>
              </p:nvSpPr>
              <p:spPr bwMode="auto">
                <a:xfrm>
                  <a:off x="7840316" y="4100226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defTabSz="1088421">
                    <a:defRPr/>
                  </a:pPr>
                  <a:endParaRPr lang="en-US" sz="1600"/>
                </a:p>
              </p:txBody>
            </p:sp>
            <p:sp>
              <p:nvSpPr>
                <p:cNvPr id="72" name="Rectangle 71"/>
                <p:cNvSpPr>
                  <a:spLocks noChangeArrowheads="1"/>
                </p:cNvSpPr>
                <p:nvPr/>
              </p:nvSpPr>
              <p:spPr bwMode="auto">
                <a:xfrm>
                  <a:off x="7840316" y="3717639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defTabSz="1088421">
                    <a:defRPr/>
                  </a:pPr>
                  <a:endParaRPr lang="en-US" sz="1600"/>
                </a:p>
              </p:txBody>
            </p:sp>
            <p:sp>
              <p:nvSpPr>
                <p:cNvPr id="73" name="Rectangle 72"/>
                <p:cNvSpPr>
                  <a:spLocks noChangeArrowheads="1"/>
                </p:cNvSpPr>
                <p:nvPr/>
              </p:nvSpPr>
              <p:spPr bwMode="auto">
                <a:xfrm>
                  <a:off x="7840316" y="3973225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defTabSz="1088421">
                    <a:defRPr/>
                  </a:pPr>
                  <a:endParaRPr lang="en-US" sz="1600"/>
                </a:p>
              </p:txBody>
            </p:sp>
            <p:sp>
              <p:nvSpPr>
                <p:cNvPr id="74" name="Rectangle 73"/>
                <p:cNvSpPr>
                  <a:spLocks noChangeArrowheads="1"/>
                </p:cNvSpPr>
                <p:nvPr/>
              </p:nvSpPr>
              <p:spPr bwMode="auto">
                <a:xfrm>
                  <a:off x="7840316" y="3590640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defTabSz="1088421">
                    <a:defRPr/>
                  </a:pPr>
                  <a:endParaRPr lang="en-US" sz="1600"/>
                </a:p>
              </p:txBody>
            </p:sp>
          </p:grpSp>
          <p:sp>
            <p:nvSpPr>
              <p:cNvPr id="66" name="Chevron 65"/>
              <p:cNvSpPr/>
              <p:nvPr/>
            </p:nvSpPr>
            <p:spPr bwMode="auto">
              <a:xfrm>
                <a:off x="1330000" y="1771634"/>
                <a:ext cx="142625" cy="707897"/>
              </a:xfrm>
              <a:prstGeom prst="chevron">
                <a:avLst>
                  <a:gd name="adj" fmla="val 68110"/>
                </a:avLst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54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88421">
                  <a:defRPr/>
                </a:pPr>
                <a:endParaRPr lang="en-US" sz="1600">
                  <a:solidFill>
                    <a:schemeClr val="tx1"/>
                  </a:solidFill>
                </a:endParaRPr>
              </a:p>
            </p:txBody>
          </p:sp>
          <p:sp>
            <p:nvSpPr>
              <p:cNvPr id="67" name="TextBox 13"/>
              <p:cNvSpPr txBox="1">
                <a:spLocks noChangeArrowheads="1"/>
              </p:cNvSpPr>
              <p:nvPr/>
            </p:nvSpPr>
            <p:spPr bwMode="auto">
              <a:xfrm>
                <a:off x="1390817" y="1722509"/>
                <a:ext cx="3173469" cy="6812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defTabSz="21764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defTabSz="21764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defTabSz="21764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defTabSz="21764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r>
                  <a:rPr lang="en-US" sz="2000" b="1" dirty="0" err="1">
                    <a:solidFill>
                      <a:schemeClr val="bg1"/>
                    </a:solidFill>
                    <a:latin typeface="Tahoma" pitchFamily="34" charset="0"/>
                    <a:cs typeface="Tahoma" pitchFamily="34" charset="0"/>
                  </a:rPr>
                  <a:t>Câu</a:t>
                </a:r>
                <a:r>
                  <a:rPr lang="en-US" sz="2000" b="1" dirty="0">
                    <a:solidFill>
                      <a:schemeClr val="bg1"/>
                    </a:solidFill>
                    <a:latin typeface="Tahoma" pitchFamily="34" charset="0"/>
                    <a:cs typeface="Tahoma" pitchFamily="34" charset="0"/>
                  </a:rPr>
                  <a:t> 2</a:t>
                </a:r>
              </a:p>
            </p:txBody>
          </p: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75" name="Rectangle 74"/>
              <p:cNvSpPr/>
              <p:nvPr/>
            </p:nvSpPr>
            <p:spPr>
              <a:xfrm>
                <a:off x="754359" y="1650984"/>
                <a:ext cx="10809598" cy="13849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endParaRPr lang="fr-FR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fr-FR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Trong</a:t>
                </a:r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không</a:t>
                </a:r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gian</a:t>
                </a:r>
                <a14:m>
                  <m:oMath xmlns:m="http://schemas.openxmlformats.org/officeDocument/2006/math">
                    <m:r>
                      <a:rPr lang="en-US" sz="28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sz="2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𝑂𝑥𝑦𝑧</m:t>
                    </m:r>
                  </m:oMath>
                </a14:m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cho</a:t>
                </a:r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𝑄</m:t>
                        </m:r>
                      </m:e>
                    </m:d>
                    <m:r>
                      <a:rPr lang="en-US" sz="28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:</m:t>
                    </m:r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+3</m:t>
                    </m:r>
                    <m:r>
                      <a:rPr lang="en-US" sz="2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𝑦</m:t>
                    </m:r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+2</m:t>
                    </m:r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𝑧</m:t>
                    </m:r>
                    <m:r>
                      <a:rPr lang="en-US" sz="2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+1=0</m:t>
                    </m:r>
                    <m:r>
                      <a:rPr lang="en-US" sz="28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. </m:t>
                    </m:r>
                  </m:oMath>
                </a14:m>
                <a:r>
                  <a:rPr lang="fr-FR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Tọa</a:t>
                </a:r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độ</a:t>
                </a:r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một</a:t>
                </a:r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VTPT </a:t>
                </a:r>
                <a:r>
                  <a:rPr lang="fr-FR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mặt</a:t>
                </a:r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phẳng</a:t>
                </a:r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𝑄</m:t>
                        </m:r>
                      </m:e>
                    </m:d>
                  </m:oMath>
                </a14:m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là</a:t>
                </a:r>
              </a:p>
            </p:txBody>
          </p:sp>
        </mc:Choice>
        <mc:Fallback xmlns="">
          <p:sp>
            <p:nvSpPr>
              <p:cNvPr id="75" name="Rectangle 7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4359" y="1650984"/>
                <a:ext cx="10809598" cy="1384995"/>
              </a:xfrm>
              <a:prstGeom prst="rect">
                <a:avLst/>
              </a:prstGeom>
              <a:blipFill>
                <a:blip r:embed="rId10"/>
                <a:stretch>
                  <a:fillRect l="-1184" b="-114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6" name="Rectangle 75"/>
              <p:cNvSpPr/>
              <p:nvPr/>
            </p:nvSpPr>
            <p:spPr>
              <a:xfrm>
                <a:off x="973570" y="3074844"/>
                <a:ext cx="2742843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2000" b="1" spc="-75" smtClean="0">
                          <a:solidFill>
                            <a:srgbClr val="000099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A</m:t>
                      </m:r>
                      <m:r>
                        <m:rPr>
                          <m:nor/>
                        </m:rPr>
                        <a:rPr lang="en-US" sz="2000" b="1" spc="-75" smtClean="0">
                          <a:solidFill>
                            <a:srgbClr val="000099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.</m:t>
                      </m:r>
                      <m:r>
                        <a:rPr lang="vi-VN" sz="2000" b="1" i="1" spc="-75">
                          <a:solidFill>
                            <a:srgbClr val="000099"/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      </m:t>
                      </m:r>
                      <m:r>
                        <a:rPr lang="en-US" sz="2000" b="1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sz="2000" b="1" i="1" smtClean="0">
                          <a:latin typeface="Cambria Math" panose="02040503050406030204" pitchFamily="18" charset="0"/>
                        </a:rPr>
                        <m:t>𝟑</m:t>
                      </m:r>
                      <m:r>
                        <a:rPr lang="en-US" sz="2000" b="1" i="1" smtClean="0">
                          <a:latin typeface="Cambria Math" panose="02040503050406030204" pitchFamily="18" charset="0"/>
                        </a:rPr>
                        <m:t>;</m:t>
                      </m:r>
                      <m:r>
                        <a:rPr lang="en-US" sz="2000" b="1" i="1" smtClean="0">
                          <a:latin typeface="Cambria Math" panose="02040503050406030204" pitchFamily="18" charset="0"/>
                        </a:rPr>
                        <m:t>𝟐</m:t>
                      </m:r>
                      <m:r>
                        <a:rPr lang="en-US" sz="2000" b="1" i="1" smtClean="0">
                          <a:latin typeface="Cambria Math" panose="02040503050406030204" pitchFamily="18" charset="0"/>
                        </a:rPr>
                        <m:t>;</m:t>
                      </m:r>
                      <m:r>
                        <a:rPr lang="en-US" sz="2000" b="1" i="1" smtClean="0">
                          <a:latin typeface="Cambria Math" panose="02040503050406030204" pitchFamily="18" charset="0"/>
                        </a:rPr>
                        <m:t>𝟏</m:t>
                      </m:r>
                      <m:r>
                        <a:rPr lang="en-US" sz="2000" b="1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GB" sz="9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76" name="Rectangle 7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3570" y="3074844"/>
                <a:ext cx="2742843" cy="400110"/>
              </a:xfrm>
              <a:prstGeom prst="rect">
                <a:avLst/>
              </a:prstGeom>
              <a:blipFill>
                <a:blip r:embed="rId11"/>
                <a:stretch>
                  <a:fillRect b="-181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7" name="Rectangle 76"/>
              <p:cNvSpPr/>
              <p:nvPr/>
            </p:nvSpPr>
            <p:spPr>
              <a:xfrm>
                <a:off x="3627980" y="3074843"/>
                <a:ext cx="2742843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vi-VN" sz="2000" b="1" spc="-75" smtClean="0">
                          <a:solidFill>
                            <a:srgbClr val="000099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B</m:t>
                      </m:r>
                      <m:r>
                        <m:rPr>
                          <m:nor/>
                        </m:rPr>
                        <a:rPr lang="en-US" sz="2000" b="1" spc="-75" smtClean="0">
                          <a:solidFill>
                            <a:srgbClr val="000099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.</m:t>
                      </m:r>
                      <m:r>
                        <a:rPr lang="vi-VN" sz="2000" b="1" i="1" spc="-75">
                          <a:solidFill>
                            <a:srgbClr val="000099"/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      </m:t>
                      </m:r>
                      <m:r>
                        <a:rPr lang="en-US" sz="2000" b="1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sz="2000" b="1" i="1" smtClean="0">
                          <a:latin typeface="Cambria Math" panose="02040503050406030204" pitchFamily="18" charset="0"/>
                        </a:rPr>
                        <m:t>𝟏</m:t>
                      </m:r>
                      <m:r>
                        <a:rPr lang="en-US" sz="2000" b="1" i="1" smtClean="0">
                          <a:latin typeface="Cambria Math" panose="02040503050406030204" pitchFamily="18" charset="0"/>
                        </a:rPr>
                        <m:t>;</m:t>
                      </m:r>
                      <m:r>
                        <a:rPr lang="en-US" sz="2000" b="1" i="1" smtClean="0">
                          <a:latin typeface="Cambria Math" panose="02040503050406030204" pitchFamily="18" charset="0"/>
                        </a:rPr>
                        <m:t>𝟑</m:t>
                      </m:r>
                      <m:r>
                        <a:rPr lang="en-US" sz="2000" b="1" i="1" smtClean="0">
                          <a:latin typeface="Cambria Math" panose="02040503050406030204" pitchFamily="18" charset="0"/>
                        </a:rPr>
                        <m:t>;</m:t>
                      </m:r>
                      <m:r>
                        <a:rPr lang="en-US" sz="2000" b="1" i="1" smtClean="0">
                          <a:latin typeface="Cambria Math" panose="02040503050406030204" pitchFamily="18" charset="0"/>
                        </a:rPr>
                        <m:t>𝟐</m:t>
                      </m:r>
                      <m:r>
                        <a:rPr lang="en-US" sz="2000" b="1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GB" sz="9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77" name="Rectangle 7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27980" y="3074843"/>
                <a:ext cx="2742843" cy="400110"/>
              </a:xfrm>
              <a:prstGeom prst="rect">
                <a:avLst/>
              </a:prstGeom>
              <a:blipFill>
                <a:blip r:embed="rId12"/>
                <a:stretch>
                  <a:fillRect b="-181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Oval 2"/>
          <p:cNvSpPr/>
          <p:nvPr/>
        </p:nvSpPr>
        <p:spPr>
          <a:xfrm>
            <a:off x="6519158" y="3106547"/>
            <a:ext cx="486760" cy="386353"/>
          </a:xfrm>
          <a:prstGeom prst="ellipse">
            <a:avLst/>
          </a:prstGeom>
          <a:ln>
            <a:solidFill>
              <a:srgbClr val="FF0000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8" name="Rectangle 77"/>
              <p:cNvSpPr/>
              <p:nvPr/>
            </p:nvSpPr>
            <p:spPr>
              <a:xfrm>
                <a:off x="6135146" y="3064016"/>
                <a:ext cx="2742843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vi-VN" sz="2000" b="1" spc="-75" smtClean="0">
                          <a:solidFill>
                            <a:srgbClr val="000099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C</m:t>
                      </m:r>
                      <m:r>
                        <m:rPr>
                          <m:nor/>
                        </m:rPr>
                        <a:rPr lang="en-US" sz="2000" b="1" spc="-75" smtClean="0">
                          <a:solidFill>
                            <a:srgbClr val="000099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.</m:t>
                      </m:r>
                      <m:r>
                        <a:rPr lang="vi-VN" sz="2000" b="1" i="1" spc="-75">
                          <a:solidFill>
                            <a:srgbClr val="000099"/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     </m:t>
                      </m:r>
                      <m:r>
                        <a:rPr lang="en-US" sz="2000" b="1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sz="2000" b="1" i="1" smtClean="0">
                          <a:latin typeface="Cambria Math" panose="02040503050406030204" pitchFamily="18" charset="0"/>
                        </a:rPr>
                        <m:t>𝟐</m:t>
                      </m:r>
                      <m:r>
                        <a:rPr lang="en-US" sz="2000" b="1" i="1" smtClean="0">
                          <a:latin typeface="Cambria Math" panose="02040503050406030204" pitchFamily="18" charset="0"/>
                        </a:rPr>
                        <m:t>;−</m:t>
                      </m:r>
                      <m:r>
                        <a:rPr lang="en-US" sz="2000" b="1" i="1" smtClean="0">
                          <a:latin typeface="Cambria Math" panose="02040503050406030204" pitchFamily="18" charset="0"/>
                        </a:rPr>
                        <m:t>𝟔</m:t>
                      </m:r>
                      <m:r>
                        <a:rPr lang="en-US" sz="2000" b="1" i="1" smtClean="0">
                          <a:latin typeface="Cambria Math" panose="02040503050406030204" pitchFamily="18" charset="0"/>
                        </a:rPr>
                        <m:t>;−</m:t>
                      </m:r>
                      <m:r>
                        <a:rPr lang="en-US" sz="2000" b="1" i="1" smtClean="0">
                          <a:latin typeface="Cambria Math" panose="02040503050406030204" pitchFamily="18" charset="0"/>
                        </a:rPr>
                        <m:t>𝟒</m:t>
                      </m:r>
                      <m:r>
                        <a:rPr lang="en-US" sz="2000" b="1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GB" sz="9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78" name="Rectangle 7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35146" y="3064016"/>
                <a:ext cx="2742843" cy="400110"/>
              </a:xfrm>
              <a:prstGeom prst="rect">
                <a:avLst/>
              </a:prstGeom>
              <a:blipFill>
                <a:blip r:embed="rId13"/>
                <a:stretch>
                  <a:fillRect b="-1846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9" name="Rectangle 78"/>
              <p:cNvSpPr/>
              <p:nvPr/>
            </p:nvSpPr>
            <p:spPr>
              <a:xfrm>
                <a:off x="8697922" y="3023316"/>
                <a:ext cx="2742843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vi-VN" sz="2000" b="1" spc="-75" smtClean="0">
                          <a:solidFill>
                            <a:srgbClr val="000099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D</m:t>
                      </m:r>
                      <m:r>
                        <m:rPr>
                          <m:nor/>
                        </m:rPr>
                        <a:rPr lang="en-US" sz="2000" b="1" spc="-75" smtClean="0">
                          <a:solidFill>
                            <a:srgbClr val="000099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.</m:t>
                      </m:r>
                      <m:r>
                        <a:rPr lang="vi-VN" sz="2000" b="1" i="1" spc="-75">
                          <a:solidFill>
                            <a:srgbClr val="000099"/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      </m:t>
                      </m:r>
                      <m:r>
                        <a:rPr lang="en-US" sz="2000" b="1" i="1" smtClean="0">
                          <a:latin typeface="Cambria Math" panose="02040503050406030204" pitchFamily="18" charset="0"/>
                        </a:rPr>
                        <m:t>(−</m:t>
                      </m:r>
                      <m:r>
                        <a:rPr lang="en-US" sz="2000" b="1" i="1" smtClean="0">
                          <a:latin typeface="Cambria Math" panose="02040503050406030204" pitchFamily="18" charset="0"/>
                        </a:rPr>
                        <m:t>𝟏</m:t>
                      </m:r>
                      <m:r>
                        <a:rPr lang="en-US" sz="2000" b="1" i="1" smtClean="0">
                          <a:latin typeface="Cambria Math" panose="02040503050406030204" pitchFamily="18" charset="0"/>
                        </a:rPr>
                        <m:t>;</m:t>
                      </m:r>
                      <m:r>
                        <a:rPr lang="en-US" sz="2000" b="1" i="1" smtClean="0">
                          <a:latin typeface="Cambria Math" panose="02040503050406030204" pitchFamily="18" charset="0"/>
                        </a:rPr>
                        <m:t>𝟑</m:t>
                      </m:r>
                      <m:r>
                        <a:rPr lang="en-US" sz="2000" b="1" i="1" smtClean="0">
                          <a:latin typeface="Cambria Math" panose="02040503050406030204" pitchFamily="18" charset="0"/>
                        </a:rPr>
                        <m:t>;</m:t>
                      </m:r>
                      <m:r>
                        <a:rPr lang="en-US" sz="2000" b="1" i="1" smtClean="0">
                          <a:latin typeface="Cambria Math" panose="02040503050406030204" pitchFamily="18" charset="0"/>
                        </a:rPr>
                        <m:t>𝟏</m:t>
                      </m:r>
                      <m:r>
                        <a:rPr lang="en-US" sz="2000" b="1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GB" sz="9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79" name="Rectangle 7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97922" y="3023316"/>
                <a:ext cx="2742843" cy="400110"/>
              </a:xfrm>
              <a:prstGeom prst="rect">
                <a:avLst/>
              </a:prstGeom>
              <a:blipFill>
                <a:blip r:embed="rId14"/>
                <a:stretch>
                  <a:fillRect b="-1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96" name="Group 95"/>
          <p:cNvGrpSpPr/>
          <p:nvPr/>
        </p:nvGrpSpPr>
        <p:grpSpPr>
          <a:xfrm>
            <a:off x="369486" y="757932"/>
            <a:ext cx="6802023" cy="864873"/>
            <a:chOff x="739068" y="1515168"/>
            <a:chExt cx="9688259" cy="1729969"/>
          </a:xfrm>
        </p:grpSpPr>
        <p:sp>
          <p:nvSpPr>
            <p:cNvPr id="97" name="Freeform 71"/>
            <p:cNvSpPr>
              <a:spLocks/>
            </p:cNvSpPr>
            <p:nvPr/>
          </p:nvSpPr>
          <p:spPr bwMode="auto">
            <a:xfrm flipH="1">
              <a:off x="3250419" y="2066147"/>
              <a:ext cx="6961968" cy="417465"/>
            </a:xfrm>
            <a:custGeom>
              <a:avLst/>
              <a:gdLst>
                <a:gd name="T0" fmla="*/ 1849 w 1857"/>
                <a:gd name="T1" fmla="*/ 72 h 111"/>
                <a:gd name="T2" fmla="*/ 376 w 1857"/>
                <a:gd name="T3" fmla="*/ 72 h 111"/>
                <a:gd name="T4" fmla="*/ 360 w 1857"/>
                <a:gd name="T5" fmla="*/ 52 h 111"/>
                <a:gd name="T6" fmla="*/ 374 w 1857"/>
                <a:gd name="T7" fmla="*/ 20 h 111"/>
                <a:gd name="T8" fmla="*/ 366 w 1857"/>
                <a:gd name="T9" fmla="*/ 0 h 111"/>
                <a:gd name="T10" fmla="*/ 85 w 1857"/>
                <a:gd name="T11" fmla="*/ 0 h 111"/>
                <a:gd name="T12" fmla="*/ 53 w 1857"/>
                <a:gd name="T13" fmla="*/ 20 h 111"/>
                <a:gd name="T14" fmla="*/ 6 w 1857"/>
                <a:gd name="T15" fmla="*/ 91 h 111"/>
                <a:gd name="T16" fmla="*/ 15 w 1857"/>
                <a:gd name="T17" fmla="*/ 111 h 111"/>
                <a:gd name="T18" fmla="*/ 199 w 1857"/>
                <a:gd name="T19" fmla="*/ 111 h 111"/>
                <a:gd name="T20" fmla="*/ 296 w 1857"/>
                <a:gd name="T21" fmla="*/ 111 h 111"/>
                <a:gd name="T22" fmla="*/ 1849 w 1857"/>
                <a:gd name="T23" fmla="*/ 111 h 111"/>
                <a:gd name="T24" fmla="*/ 1857 w 1857"/>
                <a:gd name="T25" fmla="*/ 103 h 111"/>
                <a:gd name="T26" fmla="*/ 1857 w 1857"/>
                <a:gd name="T27" fmla="*/ 81 h 111"/>
                <a:gd name="T28" fmla="*/ 1849 w 1857"/>
                <a:gd name="T29" fmla="*/ 72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57" h="111">
                  <a:moveTo>
                    <a:pt x="1849" y="72"/>
                  </a:moveTo>
                  <a:cubicBezTo>
                    <a:pt x="1849" y="72"/>
                    <a:pt x="423" y="72"/>
                    <a:pt x="376" y="72"/>
                  </a:cubicBezTo>
                  <a:cubicBezTo>
                    <a:pt x="350" y="72"/>
                    <a:pt x="355" y="63"/>
                    <a:pt x="360" y="52"/>
                  </a:cubicBezTo>
                  <a:cubicBezTo>
                    <a:pt x="365" y="40"/>
                    <a:pt x="374" y="20"/>
                    <a:pt x="374" y="20"/>
                  </a:cubicBezTo>
                  <a:cubicBezTo>
                    <a:pt x="381" y="9"/>
                    <a:pt x="377" y="0"/>
                    <a:pt x="366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74" y="0"/>
                    <a:pt x="59" y="9"/>
                    <a:pt x="53" y="20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0" y="102"/>
                    <a:pt x="4" y="111"/>
                    <a:pt x="15" y="111"/>
                  </a:cubicBezTo>
                  <a:cubicBezTo>
                    <a:pt x="199" y="111"/>
                    <a:pt x="199" y="111"/>
                    <a:pt x="199" y="111"/>
                  </a:cubicBezTo>
                  <a:cubicBezTo>
                    <a:pt x="296" y="111"/>
                    <a:pt x="296" y="111"/>
                    <a:pt x="296" y="111"/>
                  </a:cubicBezTo>
                  <a:cubicBezTo>
                    <a:pt x="1849" y="111"/>
                    <a:pt x="1849" y="111"/>
                    <a:pt x="1849" y="111"/>
                  </a:cubicBezTo>
                  <a:cubicBezTo>
                    <a:pt x="1853" y="111"/>
                    <a:pt x="1857" y="107"/>
                    <a:pt x="1857" y="103"/>
                  </a:cubicBezTo>
                  <a:cubicBezTo>
                    <a:pt x="1857" y="81"/>
                    <a:pt x="1857" y="81"/>
                    <a:pt x="1857" y="81"/>
                  </a:cubicBezTo>
                  <a:cubicBezTo>
                    <a:pt x="1857" y="76"/>
                    <a:pt x="1853" y="72"/>
                    <a:pt x="1849" y="72"/>
                  </a:cubicBezTo>
                  <a:close/>
                </a:path>
              </a:pathLst>
            </a:custGeom>
            <a:solidFill>
              <a:srgbClr val="B9E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9" tIns="22855" rIns="45709" bIns="22855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grpSp>
          <p:nvGrpSpPr>
            <p:cNvPr id="98" name="Group 97"/>
            <p:cNvGrpSpPr/>
            <p:nvPr/>
          </p:nvGrpSpPr>
          <p:grpSpPr>
            <a:xfrm>
              <a:off x="739068" y="1515168"/>
              <a:ext cx="8177919" cy="1729969"/>
              <a:chOff x="739068" y="1515168"/>
              <a:chExt cx="8177919" cy="1729969"/>
            </a:xfrm>
          </p:grpSpPr>
          <p:sp>
            <p:nvSpPr>
              <p:cNvPr id="100" name="Freeform 71"/>
              <p:cNvSpPr>
                <a:spLocks/>
              </p:cNvSpPr>
              <p:nvPr/>
            </p:nvSpPr>
            <p:spPr bwMode="auto">
              <a:xfrm>
                <a:off x="739068" y="2058030"/>
                <a:ext cx="6961968" cy="417465"/>
              </a:xfrm>
              <a:custGeom>
                <a:avLst/>
                <a:gdLst>
                  <a:gd name="T0" fmla="*/ 1849 w 1857"/>
                  <a:gd name="T1" fmla="*/ 72 h 111"/>
                  <a:gd name="T2" fmla="*/ 376 w 1857"/>
                  <a:gd name="T3" fmla="*/ 72 h 111"/>
                  <a:gd name="T4" fmla="*/ 360 w 1857"/>
                  <a:gd name="T5" fmla="*/ 52 h 111"/>
                  <a:gd name="T6" fmla="*/ 374 w 1857"/>
                  <a:gd name="T7" fmla="*/ 20 h 111"/>
                  <a:gd name="T8" fmla="*/ 366 w 1857"/>
                  <a:gd name="T9" fmla="*/ 0 h 111"/>
                  <a:gd name="T10" fmla="*/ 85 w 1857"/>
                  <a:gd name="T11" fmla="*/ 0 h 111"/>
                  <a:gd name="T12" fmla="*/ 53 w 1857"/>
                  <a:gd name="T13" fmla="*/ 20 h 111"/>
                  <a:gd name="T14" fmla="*/ 6 w 1857"/>
                  <a:gd name="T15" fmla="*/ 91 h 111"/>
                  <a:gd name="T16" fmla="*/ 15 w 1857"/>
                  <a:gd name="T17" fmla="*/ 111 h 111"/>
                  <a:gd name="T18" fmla="*/ 199 w 1857"/>
                  <a:gd name="T19" fmla="*/ 111 h 111"/>
                  <a:gd name="T20" fmla="*/ 296 w 1857"/>
                  <a:gd name="T21" fmla="*/ 111 h 111"/>
                  <a:gd name="T22" fmla="*/ 1849 w 1857"/>
                  <a:gd name="T23" fmla="*/ 111 h 111"/>
                  <a:gd name="T24" fmla="*/ 1857 w 1857"/>
                  <a:gd name="T25" fmla="*/ 103 h 111"/>
                  <a:gd name="T26" fmla="*/ 1857 w 1857"/>
                  <a:gd name="T27" fmla="*/ 81 h 111"/>
                  <a:gd name="T28" fmla="*/ 1849 w 1857"/>
                  <a:gd name="T29" fmla="*/ 72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57" h="111">
                    <a:moveTo>
                      <a:pt x="1849" y="72"/>
                    </a:moveTo>
                    <a:cubicBezTo>
                      <a:pt x="1849" y="72"/>
                      <a:pt x="423" y="72"/>
                      <a:pt x="376" y="72"/>
                    </a:cubicBezTo>
                    <a:cubicBezTo>
                      <a:pt x="350" y="72"/>
                      <a:pt x="355" y="63"/>
                      <a:pt x="360" y="52"/>
                    </a:cubicBezTo>
                    <a:cubicBezTo>
                      <a:pt x="365" y="40"/>
                      <a:pt x="374" y="20"/>
                      <a:pt x="374" y="20"/>
                    </a:cubicBezTo>
                    <a:cubicBezTo>
                      <a:pt x="381" y="9"/>
                      <a:pt x="377" y="0"/>
                      <a:pt x="366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74" y="0"/>
                      <a:pt x="59" y="9"/>
                      <a:pt x="53" y="20"/>
                    </a:cubicBezTo>
                    <a:cubicBezTo>
                      <a:pt x="6" y="91"/>
                      <a:pt x="6" y="91"/>
                      <a:pt x="6" y="91"/>
                    </a:cubicBezTo>
                    <a:cubicBezTo>
                      <a:pt x="0" y="102"/>
                      <a:pt x="4" y="111"/>
                      <a:pt x="15" y="111"/>
                    </a:cubicBezTo>
                    <a:cubicBezTo>
                      <a:pt x="199" y="111"/>
                      <a:pt x="199" y="111"/>
                      <a:pt x="199" y="111"/>
                    </a:cubicBezTo>
                    <a:cubicBezTo>
                      <a:pt x="296" y="111"/>
                      <a:pt x="296" y="111"/>
                      <a:pt x="296" y="111"/>
                    </a:cubicBezTo>
                    <a:cubicBezTo>
                      <a:pt x="1849" y="111"/>
                      <a:pt x="1849" y="111"/>
                      <a:pt x="1849" y="111"/>
                    </a:cubicBezTo>
                    <a:cubicBezTo>
                      <a:pt x="1853" y="111"/>
                      <a:pt x="1857" y="107"/>
                      <a:pt x="1857" y="103"/>
                    </a:cubicBezTo>
                    <a:cubicBezTo>
                      <a:pt x="1857" y="81"/>
                      <a:pt x="1857" y="81"/>
                      <a:pt x="1857" y="81"/>
                    </a:cubicBezTo>
                    <a:cubicBezTo>
                      <a:pt x="1857" y="76"/>
                      <a:pt x="1853" y="72"/>
                      <a:pt x="1849" y="72"/>
                    </a:cubicBezTo>
                    <a:close/>
                  </a:path>
                </a:pathLst>
              </a:custGeom>
              <a:solidFill>
                <a:srgbClr val="B9EA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01" name="Oval 72"/>
              <p:cNvSpPr>
                <a:spLocks noChangeArrowheads="1"/>
              </p:cNvSpPr>
              <p:nvPr/>
            </p:nvSpPr>
            <p:spPr bwMode="auto">
              <a:xfrm>
                <a:off x="1372407" y="1515168"/>
                <a:ext cx="285717" cy="280956"/>
              </a:xfrm>
              <a:prstGeom prst="ellipse">
                <a:avLst/>
              </a:pr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02" name="Freeform 73"/>
              <p:cNvSpPr>
                <a:spLocks/>
              </p:cNvSpPr>
              <p:nvPr/>
            </p:nvSpPr>
            <p:spPr bwMode="auto">
              <a:xfrm>
                <a:off x="1300977" y="1773901"/>
                <a:ext cx="209526" cy="190478"/>
              </a:xfrm>
              <a:custGeom>
                <a:avLst/>
                <a:gdLst>
                  <a:gd name="T0" fmla="*/ 0 w 56"/>
                  <a:gd name="T1" fmla="*/ 18 h 51"/>
                  <a:gd name="T2" fmla="*/ 45 w 56"/>
                  <a:gd name="T3" fmla="*/ 10 h 51"/>
                  <a:gd name="T4" fmla="*/ 56 w 56"/>
                  <a:gd name="T5" fmla="*/ 12 h 51"/>
                  <a:gd name="T6" fmla="*/ 56 w 56"/>
                  <a:gd name="T7" fmla="*/ 51 h 51"/>
                  <a:gd name="T8" fmla="*/ 0 w 56"/>
                  <a:gd name="T9" fmla="*/ 1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1">
                    <a:moveTo>
                      <a:pt x="0" y="18"/>
                    </a:moveTo>
                    <a:cubicBezTo>
                      <a:pt x="0" y="18"/>
                      <a:pt x="17" y="0"/>
                      <a:pt x="45" y="10"/>
                    </a:cubicBezTo>
                    <a:cubicBezTo>
                      <a:pt x="51" y="12"/>
                      <a:pt x="52" y="12"/>
                      <a:pt x="56" y="12"/>
                    </a:cubicBezTo>
                    <a:cubicBezTo>
                      <a:pt x="55" y="30"/>
                      <a:pt x="56" y="51"/>
                      <a:pt x="56" y="51"/>
                    </a:cubicBezTo>
                    <a:cubicBezTo>
                      <a:pt x="56" y="51"/>
                      <a:pt x="30" y="24"/>
                      <a:pt x="0" y="18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03" name="Freeform 74"/>
              <p:cNvSpPr>
                <a:spLocks/>
              </p:cNvSpPr>
              <p:nvPr/>
            </p:nvSpPr>
            <p:spPr bwMode="auto">
              <a:xfrm>
                <a:off x="1300977" y="1773901"/>
                <a:ext cx="209526" cy="190478"/>
              </a:xfrm>
              <a:custGeom>
                <a:avLst/>
                <a:gdLst>
                  <a:gd name="T0" fmla="*/ 0 w 56"/>
                  <a:gd name="T1" fmla="*/ 18 h 51"/>
                  <a:gd name="T2" fmla="*/ 39 w 56"/>
                  <a:gd name="T3" fmla="*/ 8 h 51"/>
                  <a:gd name="T4" fmla="*/ 56 w 56"/>
                  <a:gd name="T5" fmla="*/ 11 h 51"/>
                  <a:gd name="T6" fmla="*/ 56 w 56"/>
                  <a:gd name="T7" fmla="*/ 51 h 51"/>
                  <a:gd name="T8" fmla="*/ 0 w 56"/>
                  <a:gd name="T9" fmla="*/ 1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1">
                    <a:moveTo>
                      <a:pt x="0" y="18"/>
                    </a:moveTo>
                    <a:cubicBezTo>
                      <a:pt x="0" y="18"/>
                      <a:pt x="10" y="0"/>
                      <a:pt x="39" y="8"/>
                    </a:cubicBezTo>
                    <a:cubicBezTo>
                      <a:pt x="48" y="11"/>
                      <a:pt x="52" y="11"/>
                      <a:pt x="56" y="11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56" y="51"/>
                      <a:pt x="30" y="24"/>
                      <a:pt x="0" y="18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04" name="Freeform 75"/>
              <p:cNvSpPr>
                <a:spLocks/>
              </p:cNvSpPr>
              <p:nvPr/>
            </p:nvSpPr>
            <p:spPr bwMode="auto">
              <a:xfrm>
                <a:off x="1300977" y="1773901"/>
                <a:ext cx="209526" cy="190478"/>
              </a:xfrm>
              <a:custGeom>
                <a:avLst/>
                <a:gdLst>
                  <a:gd name="T0" fmla="*/ 0 w 56"/>
                  <a:gd name="T1" fmla="*/ 18 h 51"/>
                  <a:gd name="T2" fmla="*/ 39 w 56"/>
                  <a:gd name="T3" fmla="*/ 8 h 51"/>
                  <a:gd name="T4" fmla="*/ 56 w 56"/>
                  <a:gd name="T5" fmla="*/ 11 h 51"/>
                  <a:gd name="T6" fmla="*/ 56 w 56"/>
                  <a:gd name="T7" fmla="*/ 51 h 51"/>
                  <a:gd name="T8" fmla="*/ 0 w 56"/>
                  <a:gd name="T9" fmla="*/ 1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1">
                    <a:moveTo>
                      <a:pt x="0" y="18"/>
                    </a:moveTo>
                    <a:cubicBezTo>
                      <a:pt x="0" y="18"/>
                      <a:pt x="10" y="0"/>
                      <a:pt x="39" y="8"/>
                    </a:cubicBezTo>
                    <a:cubicBezTo>
                      <a:pt x="48" y="11"/>
                      <a:pt x="52" y="11"/>
                      <a:pt x="56" y="11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56" y="51"/>
                      <a:pt x="30" y="24"/>
                      <a:pt x="0" y="18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05" name="Freeform 76"/>
              <p:cNvSpPr>
                <a:spLocks/>
              </p:cNvSpPr>
              <p:nvPr/>
            </p:nvSpPr>
            <p:spPr bwMode="auto">
              <a:xfrm>
                <a:off x="1300977" y="1773901"/>
                <a:ext cx="415877" cy="190478"/>
              </a:xfrm>
              <a:custGeom>
                <a:avLst/>
                <a:gdLst>
                  <a:gd name="T0" fmla="*/ 72 w 111"/>
                  <a:gd name="T1" fmla="*/ 8 h 51"/>
                  <a:gd name="T2" fmla="*/ 56 w 111"/>
                  <a:gd name="T3" fmla="*/ 11 h 51"/>
                  <a:gd name="T4" fmla="*/ 39 w 111"/>
                  <a:gd name="T5" fmla="*/ 8 h 51"/>
                  <a:gd name="T6" fmla="*/ 0 w 111"/>
                  <a:gd name="T7" fmla="*/ 18 h 51"/>
                  <a:gd name="T8" fmla="*/ 56 w 111"/>
                  <a:gd name="T9" fmla="*/ 51 h 51"/>
                  <a:gd name="T10" fmla="*/ 111 w 111"/>
                  <a:gd name="T11" fmla="*/ 18 h 51"/>
                  <a:gd name="T12" fmla="*/ 72 w 111"/>
                  <a:gd name="T13" fmla="*/ 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1" h="51">
                    <a:moveTo>
                      <a:pt x="72" y="8"/>
                    </a:moveTo>
                    <a:cubicBezTo>
                      <a:pt x="63" y="11"/>
                      <a:pt x="59" y="11"/>
                      <a:pt x="56" y="11"/>
                    </a:cubicBezTo>
                    <a:cubicBezTo>
                      <a:pt x="52" y="11"/>
                      <a:pt x="48" y="11"/>
                      <a:pt x="39" y="8"/>
                    </a:cubicBezTo>
                    <a:cubicBezTo>
                      <a:pt x="10" y="0"/>
                      <a:pt x="0" y="18"/>
                      <a:pt x="0" y="18"/>
                    </a:cubicBezTo>
                    <a:cubicBezTo>
                      <a:pt x="30" y="24"/>
                      <a:pt x="56" y="51"/>
                      <a:pt x="56" y="51"/>
                    </a:cubicBezTo>
                    <a:cubicBezTo>
                      <a:pt x="56" y="51"/>
                      <a:pt x="82" y="24"/>
                      <a:pt x="111" y="18"/>
                    </a:cubicBezTo>
                    <a:cubicBezTo>
                      <a:pt x="111" y="18"/>
                      <a:pt x="101" y="0"/>
                      <a:pt x="72" y="8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06" name="Freeform 77"/>
              <p:cNvSpPr>
                <a:spLocks/>
              </p:cNvSpPr>
              <p:nvPr/>
            </p:nvSpPr>
            <p:spPr bwMode="auto">
              <a:xfrm>
                <a:off x="1226374" y="1853267"/>
                <a:ext cx="566671" cy="176193"/>
              </a:xfrm>
              <a:custGeom>
                <a:avLst/>
                <a:gdLst>
                  <a:gd name="T0" fmla="*/ 142 w 151"/>
                  <a:gd name="T1" fmla="*/ 1 h 47"/>
                  <a:gd name="T2" fmla="*/ 76 w 151"/>
                  <a:gd name="T3" fmla="*/ 40 h 47"/>
                  <a:gd name="T4" fmla="*/ 10 w 151"/>
                  <a:gd name="T5" fmla="*/ 1 h 47"/>
                  <a:gd name="T6" fmla="*/ 0 w 151"/>
                  <a:gd name="T7" fmla="*/ 7 h 47"/>
                  <a:gd name="T8" fmla="*/ 72 w 151"/>
                  <a:gd name="T9" fmla="*/ 47 h 47"/>
                  <a:gd name="T10" fmla="*/ 76 w 151"/>
                  <a:gd name="T11" fmla="*/ 47 h 47"/>
                  <a:gd name="T12" fmla="*/ 79 w 151"/>
                  <a:gd name="T13" fmla="*/ 47 h 47"/>
                  <a:gd name="T14" fmla="*/ 151 w 151"/>
                  <a:gd name="T15" fmla="*/ 7 h 47"/>
                  <a:gd name="T16" fmla="*/ 142 w 151"/>
                  <a:gd name="T17" fmla="*/ 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47">
                    <a:moveTo>
                      <a:pt x="142" y="1"/>
                    </a:moveTo>
                    <a:cubicBezTo>
                      <a:pt x="116" y="7"/>
                      <a:pt x="76" y="40"/>
                      <a:pt x="76" y="40"/>
                    </a:cubicBezTo>
                    <a:cubicBezTo>
                      <a:pt x="76" y="40"/>
                      <a:pt x="36" y="7"/>
                      <a:pt x="10" y="1"/>
                    </a:cubicBezTo>
                    <a:cubicBezTo>
                      <a:pt x="3" y="0"/>
                      <a:pt x="0" y="6"/>
                      <a:pt x="0" y="7"/>
                    </a:cubicBezTo>
                    <a:cubicBezTo>
                      <a:pt x="8" y="11"/>
                      <a:pt x="18" y="4"/>
                      <a:pt x="72" y="47"/>
                    </a:cubicBezTo>
                    <a:cubicBezTo>
                      <a:pt x="73" y="47"/>
                      <a:pt x="76" y="47"/>
                      <a:pt x="76" y="47"/>
                    </a:cubicBezTo>
                    <a:cubicBezTo>
                      <a:pt x="76" y="47"/>
                      <a:pt x="77" y="47"/>
                      <a:pt x="79" y="47"/>
                    </a:cubicBezTo>
                    <a:cubicBezTo>
                      <a:pt x="132" y="4"/>
                      <a:pt x="143" y="11"/>
                      <a:pt x="151" y="7"/>
                    </a:cubicBezTo>
                    <a:cubicBezTo>
                      <a:pt x="151" y="6"/>
                      <a:pt x="148" y="0"/>
                      <a:pt x="142" y="1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07" name="Freeform 78"/>
              <p:cNvSpPr>
                <a:spLocks/>
              </p:cNvSpPr>
              <p:nvPr/>
            </p:nvSpPr>
            <p:spPr bwMode="auto">
              <a:xfrm>
                <a:off x="1515265" y="1908822"/>
                <a:ext cx="306352" cy="473020"/>
              </a:xfrm>
              <a:custGeom>
                <a:avLst/>
                <a:gdLst>
                  <a:gd name="T0" fmla="*/ 0 w 82"/>
                  <a:gd name="T1" fmla="*/ 40 h 126"/>
                  <a:gd name="T2" fmla="*/ 8 w 82"/>
                  <a:gd name="T3" fmla="*/ 40 h 126"/>
                  <a:gd name="T4" fmla="*/ 68 w 82"/>
                  <a:gd name="T5" fmla="*/ 0 h 126"/>
                  <a:gd name="T6" fmla="*/ 82 w 82"/>
                  <a:gd name="T7" fmla="*/ 0 h 126"/>
                  <a:gd name="T8" fmla="*/ 75 w 82"/>
                  <a:gd name="T9" fmla="*/ 89 h 126"/>
                  <a:gd name="T10" fmla="*/ 8 w 82"/>
                  <a:gd name="T11" fmla="*/ 126 h 126"/>
                  <a:gd name="T12" fmla="*/ 0 w 82"/>
                  <a:gd name="T13" fmla="*/ 126 h 126"/>
                  <a:gd name="T14" fmla="*/ 0 w 82"/>
                  <a:gd name="T15" fmla="*/ 40 h 126"/>
                  <a:gd name="T16" fmla="*/ 0 w 82"/>
                  <a:gd name="T17" fmla="*/ 4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2" h="126">
                    <a:moveTo>
                      <a:pt x="0" y="40"/>
                    </a:moveTo>
                    <a:cubicBezTo>
                      <a:pt x="8" y="40"/>
                      <a:pt x="8" y="40"/>
                      <a:pt x="8" y="40"/>
                    </a:cubicBezTo>
                    <a:cubicBezTo>
                      <a:pt x="8" y="40"/>
                      <a:pt x="37" y="9"/>
                      <a:pt x="68" y="0"/>
                    </a:cubicBezTo>
                    <a:cubicBezTo>
                      <a:pt x="71" y="0"/>
                      <a:pt x="82" y="0"/>
                      <a:pt x="82" y="0"/>
                    </a:cubicBezTo>
                    <a:cubicBezTo>
                      <a:pt x="82" y="0"/>
                      <a:pt x="75" y="71"/>
                      <a:pt x="75" y="89"/>
                    </a:cubicBezTo>
                    <a:cubicBezTo>
                      <a:pt x="68" y="89"/>
                      <a:pt x="40" y="90"/>
                      <a:pt x="8" y="126"/>
                    </a:cubicBezTo>
                    <a:cubicBezTo>
                      <a:pt x="0" y="126"/>
                      <a:pt x="0" y="126"/>
                      <a:pt x="0" y="126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0"/>
                      <a:pt x="0" y="40"/>
                      <a:pt x="0" y="40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08" name="Freeform 79"/>
              <p:cNvSpPr>
                <a:spLocks/>
              </p:cNvSpPr>
              <p:nvPr/>
            </p:nvSpPr>
            <p:spPr bwMode="auto">
              <a:xfrm>
                <a:off x="1204151" y="1908822"/>
                <a:ext cx="617466" cy="473020"/>
              </a:xfrm>
              <a:custGeom>
                <a:avLst/>
                <a:gdLst>
                  <a:gd name="T0" fmla="*/ 151 w 165"/>
                  <a:gd name="T1" fmla="*/ 0 h 126"/>
                  <a:gd name="T2" fmla="*/ 91 w 165"/>
                  <a:gd name="T3" fmla="*/ 40 h 126"/>
                  <a:gd name="T4" fmla="*/ 84 w 165"/>
                  <a:gd name="T5" fmla="*/ 40 h 126"/>
                  <a:gd name="T6" fmla="*/ 81 w 165"/>
                  <a:gd name="T7" fmla="*/ 40 h 126"/>
                  <a:gd name="T8" fmla="*/ 75 w 165"/>
                  <a:gd name="T9" fmla="*/ 40 h 126"/>
                  <a:gd name="T10" fmla="*/ 16 w 165"/>
                  <a:gd name="T11" fmla="*/ 0 h 126"/>
                  <a:gd name="T12" fmla="*/ 0 w 165"/>
                  <a:gd name="T13" fmla="*/ 0 h 126"/>
                  <a:gd name="T14" fmla="*/ 9 w 165"/>
                  <a:gd name="T15" fmla="*/ 89 h 126"/>
                  <a:gd name="T16" fmla="*/ 75 w 165"/>
                  <a:gd name="T17" fmla="*/ 126 h 126"/>
                  <a:gd name="T18" fmla="*/ 83 w 165"/>
                  <a:gd name="T19" fmla="*/ 126 h 126"/>
                  <a:gd name="T20" fmla="*/ 91 w 165"/>
                  <a:gd name="T21" fmla="*/ 126 h 126"/>
                  <a:gd name="T22" fmla="*/ 158 w 165"/>
                  <a:gd name="T23" fmla="*/ 89 h 126"/>
                  <a:gd name="T24" fmla="*/ 165 w 165"/>
                  <a:gd name="T25" fmla="*/ 0 h 126"/>
                  <a:gd name="T26" fmla="*/ 151 w 165"/>
                  <a:gd name="T27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5" h="126">
                    <a:moveTo>
                      <a:pt x="151" y="0"/>
                    </a:moveTo>
                    <a:cubicBezTo>
                      <a:pt x="120" y="9"/>
                      <a:pt x="91" y="40"/>
                      <a:pt x="91" y="40"/>
                    </a:cubicBezTo>
                    <a:cubicBezTo>
                      <a:pt x="84" y="40"/>
                      <a:pt x="84" y="40"/>
                      <a:pt x="84" y="40"/>
                    </a:cubicBezTo>
                    <a:cubicBezTo>
                      <a:pt x="81" y="40"/>
                      <a:pt x="81" y="40"/>
                      <a:pt x="81" y="40"/>
                    </a:cubicBezTo>
                    <a:cubicBezTo>
                      <a:pt x="75" y="40"/>
                      <a:pt x="75" y="40"/>
                      <a:pt x="75" y="40"/>
                    </a:cubicBezTo>
                    <a:cubicBezTo>
                      <a:pt x="75" y="40"/>
                      <a:pt x="46" y="9"/>
                      <a:pt x="16" y="0"/>
                    </a:cubicBezTo>
                    <a:cubicBezTo>
                      <a:pt x="12" y="0"/>
                      <a:pt x="0" y="0"/>
                      <a:pt x="0" y="0"/>
                    </a:cubicBezTo>
                    <a:cubicBezTo>
                      <a:pt x="0" y="0"/>
                      <a:pt x="9" y="71"/>
                      <a:pt x="9" y="89"/>
                    </a:cubicBezTo>
                    <a:cubicBezTo>
                      <a:pt x="14" y="89"/>
                      <a:pt x="43" y="90"/>
                      <a:pt x="75" y="126"/>
                    </a:cubicBezTo>
                    <a:cubicBezTo>
                      <a:pt x="83" y="126"/>
                      <a:pt x="83" y="126"/>
                      <a:pt x="83" y="126"/>
                    </a:cubicBezTo>
                    <a:cubicBezTo>
                      <a:pt x="83" y="126"/>
                      <a:pt x="83" y="126"/>
                      <a:pt x="91" y="126"/>
                    </a:cubicBezTo>
                    <a:cubicBezTo>
                      <a:pt x="123" y="90"/>
                      <a:pt x="151" y="89"/>
                      <a:pt x="158" y="89"/>
                    </a:cubicBezTo>
                    <a:cubicBezTo>
                      <a:pt x="158" y="71"/>
                      <a:pt x="165" y="0"/>
                      <a:pt x="165" y="0"/>
                    </a:cubicBezTo>
                    <a:cubicBezTo>
                      <a:pt x="165" y="0"/>
                      <a:pt x="154" y="0"/>
                      <a:pt x="151" y="0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09" name="Freeform 80"/>
              <p:cNvSpPr>
                <a:spLocks/>
              </p:cNvSpPr>
              <p:nvPr/>
            </p:nvSpPr>
            <p:spPr bwMode="auto">
              <a:xfrm>
                <a:off x="1515265" y="2058030"/>
                <a:ext cx="30159" cy="323813"/>
              </a:xfrm>
              <a:custGeom>
                <a:avLst/>
                <a:gdLst>
                  <a:gd name="T0" fmla="*/ 0 w 19"/>
                  <a:gd name="T1" fmla="*/ 204 h 204"/>
                  <a:gd name="T2" fmla="*/ 0 w 19"/>
                  <a:gd name="T3" fmla="*/ 0 h 204"/>
                  <a:gd name="T4" fmla="*/ 19 w 19"/>
                  <a:gd name="T5" fmla="*/ 0 h 204"/>
                  <a:gd name="T6" fmla="*/ 0 w 19"/>
                  <a:gd name="T7" fmla="*/ 204 h 204"/>
                  <a:gd name="T8" fmla="*/ 0 w 19"/>
                  <a:gd name="T9" fmla="*/ 204 h 204"/>
                  <a:gd name="T10" fmla="*/ 0 w 19"/>
                  <a:gd name="T11" fmla="*/ 20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204">
                    <a:moveTo>
                      <a:pt x="0" y="204"/>
                    </a:moveTo>
                    <a:lnTo>
                      <a:pt x="0" y="0"/>
                    </a:lnTo>
                    <a:lnTo>
                      <a:pt x="19" y="0"/>
                    </a:lnTo>
                    <a:lnTo>
                      <a:pt x="0" y="204"/>
                    </a:lnTo>
                    <a:lnTo>
                      <a:pt x="0" y="204"/>
                    </a:lnTo>
                    <a:lnTo>
                      <a:pt x="0" y="204"/>
                    </a:ln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0" name="Freeform 81"/>
              <p:cNvSpPr>
                <a:spLocks/>
              </p:cNvSpPr>
              <p:nvPr/>
            </p:nvSpPr>
            <p:spPr bwMode="auto">
              <a:xfrm>
                <a:off x="1515265" y="2058030"/>
                <a:ext cx="30159" cy="323813"/>
              </a:xfrm>
              <a:custGeom>
                <a:avLst/>
                <a:gdLst>
                  <a:gd name="T0" fmla="*/ 0 w 19"/>
                  <a:gd name="T1" fmla="*/ 204 h 204"/>
                  <a:gd name="T2" fmla="*/ 0 w 19"/>
                  <a:gd name="T3" fmla="*/ 0 h 204"/>
                  <a:gd name="T4" fmla="*/ 19 w 19"/>
                  <a:gd name="T5" fmla="*/ 0 h 204"/>
                  <a:gd name="T6" fmla="*/ 0 w 19"/>
                  <a:gd name="T7" fmla="*/ 20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204">
                    <a:moveTo>
                      <a:pt x="0" y="204"/>
                    </a:moveTo>
                    <a:lnTo>
                      <a:pt x="0" y="0"/>
                    </a:lnTo>
                    <a:lnTo>
                      <a:pt x="19" y="0"/>
                    </a:lnTo>
                    <a:lnTo>
                      <a:pt x="0" y="204"/>
                    </a:ln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1" name="Freeform 82"/>
              <p:cNvSpPr>
                <a:spLocks/>
              </p:cNvSpPr>
              <p:nvPr/>
            </p:nvSpPr>
            <p:spPr bwMode="auto">
              <a:xfrm>
                <a:off x="1515265" y="2058030"/>
                <a:ext cx="30159" cy="323813"/>
              </a:xfrm>
              <a:custGeom>
                <a:avLst/>
                <a:gdLst>
                  <a:gd name="T0" fmla="*/ 0 w 19"/>
                  <a:gd name="T1" fmla="*/ 204 h 204"/>
                  <a:gd name="T2" fmla="*/ 0 w 19"/>
                  <a:gd name="T3" fmla="*/ 0 h 204"/>
                  <a:gd name="T4" fmla="*/ 19 w 19"/>
                  <a:gd name="T5" fmla="*/ 0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204">
                    <a:moveTo>
                      <a:pt x="0" y="204"/>
                    </a:moveTo>
                    <a:lnTo>
                      <a:pt x="0" y="0"/>
                    </a:lnTo>
                    <a:lnTo>
                      <a:pt x="1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2" name="TextBox 111"/>
              <p:cNvSpPr txBox="1"/>
              <p:nvPr/>
            </p:nvSpPr>
            <p:spPr>
              <a:xfrm>
                <a:off x="2132731" y="1706055"/>
                <a:ext cx="6784256" cy="15390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200" b="1" dirty="0" err="1">
                    <a:ln>
                      <a:solidFill>
                        <a:srgbClr val="008000"/>
                      </a:solidFill>
                    </a:ln>
                    <a:solidFill>
                      <a:srgbClr val="008000"/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Dạng</a:t>
                </a:r>
                <a:r>
                  <a:rPr lang="en-US" sz="2200" b="1" dirty="0">
                    <a:ln>
                      <a:solidFill>
                        <a:srgbClr val="008000"/>
                      </a:solidFill>
                    </a:ln>
                    <a:solidFill>
                      <a:srgbClr val="008000"/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 1: </a:t>
                </a:r>
                <a:r>
                  <a:rPr lang="en-US" sz="2200" b="1" dirty="0" err="1">
                    <a:ln>
                      <a:solidFill>
                        <a:srgbClr val="008000"/>
                      </a:solidFill>
                    </a:ln>
                    <a:solidFill>
                      <a:srgbClr val="008000"/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Tìm</a:t>
                </a:r>
                <a:r>
                  <a:rPr lang="en-US" sz="2200" b="1" dirty="0">
                    <a:ln>
                      <a:solidFill>
                        <a:srgbClr val="008000"/>
                      </a:solidFill>
                    </a:ln>
                    <a:solidFill>
                      <a:srgbClr val="008000"/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 VTPT </a:t>
                </a:r>
                <a:r>
                  <a:rPr lang="en-US" sz="2200" b="1" dirty="0" err="1">
                    <a:ln>
                      <a:solidFill>
                        <a:srgbClr val="008000"/>
                      </a:solidFill>
                    </a:ln>
                    <a:solidFill>
                      <a:srgbClr val="008000"/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2200" b="1" dirty="0">
                    <a:ln>
                      <a:solidFill>
                        <a:srgbClr val="008000"/>
                      </a:solidFill>
                    </a:ln>
                    <a:solidFill>
                      <a:srgbClr val="008000"/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200" b="1" dirty="0" err="1">
                    <a:ln>
                      <a:solidFill>
                        <a:srgbClr val="008000"/>
                      </a:solidFill>
                    </a:ln>
                    <a:solidFill>
                      <a:srgbClr val="008000"/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mặt</a:t>
                </a:r>
                <a:r>
                  <a:rPr lang="en-US" sz="2200" b="1" dirty="0">
                    <a:ln>
                      <a:solidFill>
                        <a:srgbClr val="008000"/>
                      </a:solidFill>
                    </a:ln>
                    <a:solidFill>
                      <a:srgbClr val="008000"/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200" b="1" dirty="0" err="1">
                    <a:ln>
                      <a:solidFill>
                        <a:srgbClr val="008000"/>
                      </a:solidFill>
                    </a:ln>
                    <a:solidFill>
                      <a:srgbClr val="008000"/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phẳng</a:t>
                </a:r>
                <a:endParaRPr lang="en-US" sz="2200" b="1" dirty="0">
                  <a:ln>
                    <a:solidFill>
                      <a:srgbClr val="008000"/>
                    </a:solidFill>
                  </a:ln>
                  <a:solidFill>
                    <a:srgbClr val="008000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99" name="Rectangle 98"/>
            <p:cNvSpPr/>
            <p:nvPr/>
          </p:nvSpPr>
          <p:spPr>
            <a:xfrm>
              <a:off x="8598527" y="1951287"/>
              <a:ext cx="1828800" cy="67758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</p:grpSp>
    </p:spTree>
    <p:extLst>
      <p:ext uri="{BB962C8B-B14F-4D97-AF65-F5344CB8AC3E}">
        <p14:creationId xmlns:p14="http://schemas.microsoft.com/office/powerpoint/2010/main" val="3749849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" grpId="0"/>
      <p:bldP spid="76" grpId="0"/>
      <p:bldP spid="77" grpId="0"/>
      <p:bldP spid="3" grpId="0" animBg="1"/>
      <p:bldP spid="78" grpId="0"/>
      <p:bldP spid="79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2" name="Group 151"/>
          <p:cNvGrpSpPr/>
          <p:nvPr/>
        </p:nvGrpSpPr>
        <p:grpSpPr>
          <a:xfrm>
            <a:off x="602669" y="3473730"/>
            <a:ext cx="11068450" cy="3269538"/>
            <a:chOff x="1205494" y="6947472"/>
            <a:chExt cx="22139783" cy="6539928"/>
          </a:xfrm>
        </p:grpSpPr>
        <p:sp>
          <p:nvSpPr>
            <p:cNvPr id="125" name="Rounded Rectangle 124"/>
            <p:cNvSpPr/>
            <p:nvPr/>
          </p:nvSpPr>
          <p:spPr>
            <a:xfrm>
              <a:off x="1209586" y="7179457"/>
              <a:ext cx="22135691" cy="6307943"/>
            </a:xfrm>
            <a:prstGeom prst="roundRect">
              <a:avLst>
                <a:gd name="adj" fmla="val 2239"/>
              </a:avLst>
            </a:prstGeom>
            <a:solidFill>
              <a:schemeClr val="accent6">
                <a:lumMod val="20000"/>
                <a:lumOff val="80000"/>
              </a:schemeClr>
            </a:solidFill>
            <a:ln w="19050">
              <a:solidFill>
                <a:schemeClr val="accent6">
                  <a:lumMod val="50000"/>
                </a:schemeClr>
              </a:solidFill>
            </a:ln>
            <a:effectLst>
              <a:innerShdw blurRad="114300">
                <a:prstClr val="black"/>
              </a:inn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grpSp>
          <p:nvGrpSpPr>
            <p:cNvPr id="151" name="Group 150"/>
            <p:cNvGrpSpPr/>
            <p:nvPr/>
          </p:nvGrpSpPr>
          <p:grpSpPr>
            <a:xfrm>
              <a:off x="1205494" y="6947472"/>
              <a:ext cx="3322466" cy="814387"/>
              <a:chOff x="1205494" y="6947472"/>
              <a:chExt cx="3322466" cy="814387"/>
            </a:xfrm>
          </p:grpSpPr>
          <p:sp>
            <p:nvSpPr>
              <p:cNvPr id="127" name="Freeform 20"/>
              <p:cNvSpPr>
                <a:spLocks/>
              </p:cNvSpPr>
              <p:nvPr/>
            </p:nvSpPr>
            <p:spPr bwMode="auto">
              <a:xfrm rot="16200000" flipV="1">
                <a:off x="2608156" y="5810396"/>
                <a:ext cx="782727" cy="3056880"/>
              </a:xfrm>
              <a:prstGeom prst="round1Rect">
                <a:avLst/>
              </a:prstGeom>
              <a:solidFill>
                <a:schemeClr val="bg1"/>
              </a:solidFill>
              <a:ln w="57150">
                <a:solidFill>
                  <a:schemeClr val="accent6">
                    <a:lumMod val="50000"/>
                  </a:schemeClr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45714" tIns="22857" rIns="45714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/>
              </a:p>
            </p:txBody>
          </p:sp>
          <p:sp>
            <p:nvSpPr>
              <p:cNvPr id="128" name="TextBox 127"/>
              <p:cNvSpPr txBox="1"/>
              <p:nvPr/>
            </p:nvSpPr>
            <p:spPr>
              <a:xfrm>
                <a:off x="2147887" y="7023100"/>
                <a:ext cx="2111899" cy="7387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>
                    <a:solidFill>
                      <a:srgbClr val="FF0000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Bài giải</a:t>
                </a:r>
                <a:endParaRPr lang="en-US" b="1" dirty="0">
                  <a:solidFill>
                    <a:srgbClr val="FF000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29" name="Round Diagonal Corner Rectangle 128"/>
              <p:cNvSpPr/>
              <p:nvPr/>
            </p:nvSpPr>
            <p:spPr>
              <a:xfrm flipV="1">
                <a:off x="1205494" y="6951957"/>
                <a:ext cx="774046" cy="775029"/>
              </a:xfrm>
              <a:prstGeom prst="round2DiagRect">
                <a:avLst/>
              </a:prstGeom>
              <a:solidFill>
                <a:schemeClr val="accent6">
                  <a:lumMod val="75000"/>
                </a:schemeClr>
              </a:solidFill>
              <a:ln w="57150">
                <a:solidFill>
                  <a:schemeClr val="accent6">
                    <a:lumMod val="50000"/>
                  </a:schemeClr>
                </a:solidFill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/>
              </a:p>
            </p:txBody>
          </p:sp>
          <p:sp>
            <p:nvSpPr>
              <p:cNvPr id="8" name="Freeform 15"/>
              <p:cNvSpPr>
                <a:spLocks noEditPoints="1"/>
              </p:cNvSpPr>
              <p:nvPr/>
            </p:nvSpPr>
            <p:spPr bwMode="auto">
              <a:xfrm>
                <a:off x="1375232" y="7017843"/>
                <a:ext cx="501844" cy="640616"/>
              </a:xfrm>
              <a:custGeom>
                <a:avLst/>
                <a:gdLst>
                  <a:gd name="T0" fmla="*/ 135 w 145"/>
                  <a:gd name="T1" fmla="*/ 72 h 197"/>
                  <a:gd name="T2" fmla="*/ 72 w 145"/>
                  <a:gd name="T3" fmla="*/ 135 h 197"/>
                  <a:gd name="T4" fmla="*/ 9 w 145"/>
                  <a:gd name="T5" fmla="*/ 72 h 197"/>
                  <a:gd name="T6" fmla="*/ 72 w 145"/>
                  <a:gd name="T7" fmla="*/ 9 h 197"/>
                  <a:gd name="T8" fmla="*/ 115 w 145"/>
                  <a:gd name="T9" fmla="*/ 26 h 197"/>
                  <a:gd name="T10" fmla="*/ 60 w 145"/>
                  <a:gd name="T11" fmla="*/ 82 h 197"/>
                  <a:gd name="T12" fmla="*/ 30 w 145"/>
                  <a:gd name="T13" fmla="*/ 60 h 197"/>
                  <a:gd name="T14" fmla="*/ 20 w 145"/>
                  <a:gd name="T15" fmla="*/ 68 h 197"/>
                  <a:gd name="T16" fmla="*/ 61 w 145"/>
                  <a:gd name="T17" fmla="*/ 126 h 197"/>
                  <a:gd name="T18" fmla="*/ 123 w 145"/>
                  <a:gd name="T19" fmla="*/ 35 h 197"/>
                  <a:gd name="T20" fmla="*/ 135 w 145"/>
                  <a:gd name="T21" fmla="*/ 72 h 197"/>
                  <a:gd name="T22" fmla="*/ 145 w 145"/>
                  <a:gd name="T23" fmla="*/ 12 h 197"/>
                  <a:gd name="T24" fmla="*/ 135 w 145"/>
                  <a:gd name="T25" fmla="*/ 12 h 197"/>
                  <a:gd name="T26" fmla="*/ 123 w 145"/>
                  <a:gd name="T27" fmla="*/ 21 h 197"/>
                  <a:gd name="T28" fmla="*/ 72 w 145"/>
                  <a:gd name="T29" fmla="*/ 0 h 197"/>
                  <a:gd name="T30" fmla="*/ 0 w 145"/>
                  <a:gd name="T31" fmla="*/ 72 h 197"/>
                  <a:gd name="T32" fmla="*/ 30 w 145"/>
                  <a:gd name="T33" fmla="*/ 131 h 197"/>
                  <a:gd name="T34" fmla="*/ 7 w 145"/>
                  <a:gd name="T35" fmla="*/ 175 h 197"/>
                  <a:gd name="T36" fmla="*/ 13 w 145"/>
                  <a:gd name="T37" fmla="*/ 193 h 197"/>
                  <a:gd name="T38" fmla="*/ 32 w 145"/>
                  <a:gd name="T39" fmla="*/ 187 h 197"/>
                  <a:gd name="T40" fmla="*/ 51 w 145"/>
                  <a:gd name="T41" fmla="*/ 141 h 197"/>
                  <a:gd name="T42" fmla="*/ 51 w 145"/>
                  <a:gd name="T43" fmla="*/ 141 h 197"/>
                  <a:gd name="T44" fmla="*/ 72 w 145"/>
                  <a:gd name="T45" fmla="*/ 145 h 197"/>
                  <a:gd name="T46" fmla="*/ 145 w 145"/>
                  <a:gd name="T47" fmla="*/ 72 h 197"/>
                  <a:gd name="T48" fmla="*/ 129 w 145"/>
                  <a:gd name="T49" fmla="*/ 28 h 197"/>
                  <a:gd name="T50" fmla="*/ 145 w 145"/>
                  <a:gd name="T51" fmla="*/ 12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45" h="197">
                    <a:moveTo>
                      <a:pt x="135" y="72"/>
                    </a:moveTo>
                    <a:cubicBezTo>
                      <a:pt x="135" y="107"/>
                      <a:pt x="107" y="135"/>
                      <a:pt x="72" y="135"/>
                    </a:cubicBezTo>
                    <a:cubicBezTo>
                      <a:pt x="37" y="135"/>
                      <a:pt x="9" y="107"/>
                      <a:pt x="9" y="72"/>
                    </a:cubicBezTo>
                    <a:cubicBezTo>
                      <a:pt x="9" y="37"/>
                      <a:pt x="37" y="9"/>
                      <a:pt x="72" y="9"/>
                    </a:cubicBezTo>
                    <a:cubicBezTo>
                      <a:pt x="89" y="9"/>
                      <a:pt x="104" y="15"/>
                      <a:pt x="115" y="26"/>
                    </a:cubicBezTo>
                    <a:cubicBezTo>
                      <a:pt x="101" y="38"/>
                      <a:pt x="80" y="57"/>
                      <a:pt x="60" y="82"/>
                    </a:cubicBezTo>
                    <a:cubicBezTo>
                      <a:pt x="50" y="74"/>
                      <a:pt x="40" y="67"/>
                      <a:pt x="30" y="60"/>
                    </a:cubicBezTo>
                    <a:cubicBezTo>
                      <a:pt x="26" y="63"/>
                      <a:pt x="24" y="65"/>
                      <a:pt x="20" y="68"/>
                    </a:cubicBezTo>
                    <a:cubicBezTo>
                      <a:pt x="34" y="88"/>
                      <a:pt x="47" y="107"/>
                      <a:pt x="61" y="126"/>
                    </a:cubicBezTo>
                    <a:cubicBezTo>
                      <a:pt x="80" y="95"/>
                      <a:pt x="99" y="63"/>
                      <a:pt x="123" y="35"/>
                    </a:cubicBezTo>
                    <a:cubicBezTo>
                      <a:pt x="130" y="45"/>
                      <a:pt x="135" y="58"/>
                      <a:pt x="135" y="72"/>
                    </a:cubicBezTo>
                    <a:close/>
                    <a:moveTo>
                      <a:pt x="145" y="12"/>
                    </a:moveTo>
                    <a:cubicBezTo>
                      <a:pt x="141" y="12"/>
                      <a:pt x="138" y="12"/>
                      <a:pt x="135" y="12"/>
                    </a:cubicBezTo>
                    <a:cubicBezTo>
                      <a:pt x="135" y="12"/>
                      <a:pt x="130" y="15"/>
                      <a:pt x="123" y="21"/>
                    </a:cubicBezTo>
                    <a:cubicBezTo>
                      <a:pt x="110" y="8"/>
                      <a:pt x="92" y="0"/>
                      <a:pt x="72" y="0"/>
                    </a:cubicBezTo>
                    <a:cubicBezTo>
                      <a:pt x="32" y="0"/>
                      <a:pt x="0" y="32"/>
                      <a:pt x="0" y="72"/>
                    </a:cubicBezTo>
                    <a:cubicBezTo>
                      <a:pt x="0" y="97"/>
                      <a:pt x="11" y="118"/>
                      <a:pt x="30" y="131"/>
                    </a:cubicBezTo>
                    <a:cubicBezTo>
                      <a:pt x="7" y="175"/>
                      <a:pt x="7" y="175"/>
                      <a:pt x="7" y="175"/>
                    </a:cubicBezTo>
                    <a:cubicBezTo>
                      <a:pt x="3" y="182"/>
                      <a:pt x="6" y="190"/>
                      <a:pt x="13" y="193"/>
                    </a:cubicBezTo>
                    <a:cubicBezTo>
                      <a:pt x="20" y="197"/>
                      <a:pt x="28" y="194"/>
                      <a:pt x="32" y="187"/>
                    </a:cubicBezTo>
                    <a:cubicBezTo>
                      <a:pt x="51" y="141"/>
                      <a:pt x="51" y="141"/>
                      <a:pt x="51" y="141"/>
                    </a:cubicBezTo>
                    <a:cubicBezTo>
                      <a:pt x="51" y="141"/>
                      <a:pt x="51" y="141"/>
                      <a:pt x="51" y="141"/>
                    </a:cubicBezTo>
                    <a:cubicBezTo>
                      <a:pt x="58" y="143"/>
                      <a:pt x="65" y="145"/>
                      <a:pt x="72" y="145"/>
                    </a:cubicBezTo>
                    <a:cubicBezTo>
                      <a:pt x="112" y="145"/>
                      <a:pt x="145" y="112"/>
                      <a:pt x="145" y="72"/>
                    </a:cubicBezTo>
                    <a:cubicBezTo>
                      <a:pt x="145" y="55"/>
                      <a:pt x="138" y="40"/>
                      <a:pt x="129" y="28"/>
                    </a:cubicBezTo>
                    <a:cubicBezTo>
                      <a:pt x="134" y="22"/>
                      <a:pt x="139" y="17"/>
                      <a:pt x="145" y="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</p:grpSp>
      <p:grpSp>
        <p:nvGrpSpPr>
          <p:cNvPr id="148" name="Group 147"/>
          <p:cNvGrpSpPr/>
          <p:nvPr/>
        </p:nvGrpSpPr>
        <p:grpSpPr>
          <a:xfrm>
            <a:off x="420148" y="924212"/>
            <a:ext cx="11175090" cy="2419004"/>
            <a:chOff x="992187" y="2564544"/>
            <a:chExt cx="22353091" cy="4088087"/>
          </a:xfrm>
        </p:grpSpPr>
        <p:sp>
          <p:nvSpPr>
            <p:cNvPr id="134" name="Rounded Rectangle 133"/>
            <p:cNvSpPr/>
            <p:nvPr/>
          </p:nvSpPr>
          <p:spPr bwMode="auto">
            <a:xfrm>
              <a:off x="1145221" y="2667000"/>
              <a:ext cx="22200057" cy="3985631"/>
            </a:xfrm>
            <a:prstGeom prst="roundRect">
              <a:avLst>
                <a:gd name="adj" fmla="val 5492"/>
              </a:avLst>
            </a:prstGeom>
            <a:solidFill>
              <a:schemeClr val="accent3">
                <a:lumMod val="40000"/>
                <a:lumOff val="60000"/>
              </a:schemeClr>
            </a:solidFill>
            <a:ln w="190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88421">
                <a:defRPr/>
              </a:pPr>
              <a:endParaRPr lang="en-US" sz="1600"/>
            </a:p>
          </p:txBody>
        </p:sp>
        <p:grpSp>
          <p:nvGrpSpPr>
            <p:cNvPr id="135" name="Group 134"/>
            <p:cNvGrpSpPr/>
            <p:nvPr/>
          </p:nvGrpSpPr>
          <p:grpSpPr>
            <a:xfrm>
              <a:off x="992187" y="2564544"/>
              <a:ext cx="3124200" cy="1023459"/>
              <a:chOff x="534987" y="1647866"/>
              <a:chExt cx="4197167" cy="1176337"/>
            </a:xfrm>
          </p:grpSpPr>
          <p:sp>
            <p:nvSpPr>
              <p:cNvPr id="136" name="Isosceles Triangle 44"/>
              <p:cNvSpPr/>
              <p:nvPr/>
            </p:nvSpPr>
            <p:spPr bwMode="auto">
              <a:xfrm rot="5400000" flipV="1">
                <a:off x="534195" y="2602747"/>
                <a:ext cx="227012" cy="215900"/>
              </a:xfrm>
              <a:custGeom>
                <a:avLst/>
                <a:gdLst>
                  <a:gd name="connsiteX0" fmla="*/ 0 w 293725"/>
                  <a:gd name="connsiteY0" fmla="*/ 164224 h 164224"/>
                  <a:gd name="connsiteX1" fmla="*/ 146863 w 293725"/>
                  <a:gd name="connsiteY1" fmla="*/ 0 h 164224"/>
                  <a:gd name="connsiteX2" fmla="*/ 293725 w 293725"/>
                  <a:gd name="connsiteY2" fmla="*/ 164224 h 164224"/>
                  <a:gd name="connsiteX3" fmla="*/ 0 w 293725"/>
                  <a:gd name="connsiteY3" fmla="*/ 164224 h 164224"/>
                  <a:gd name="connsiteX0" fmla="*/ 2363 w 296088"/>
                  <a:gd name="connsiteY0" fmla="*/ 164221 h 164221"/>
                  <a:gd name="connsiteX1" fmla="*/ 0 w 296088"/>
                  <a:gd name="connsiteY1" fmla="*/ 0 h 164221"/>
                  <a:gd name="connsiteX2" fmla="*/ 296088 w 296088"/>
                  <a:gd name="connsiteY2" fmla="*/ 164221 h 164221"/>
                  <a:gd name="connsiteX3" fmla="*/ 2363 w 296088"/>
                  <a:gd name="connsiteY3" fmla="*/ 164221 h 164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6088" h="164221">
                    <a:moveTo>
                      <a:pt x="2363" y="164221"/>
                    </a:moveTo>
                    <a:cubicBezTo>
                      <a:pt x="1575" y="109481"/>
                      <a:pt x="788" y="54740"/>
                      <a:pt x="0" y="0"/>
                    </a:cubicBezTo>
                    <a:lnTo>
                      <a:pt x="296088" y="164221"/>
                    </a:lnTo>
                    <a:lnTo>
                      <a:pt x="2363" y="164221"/>
                    </a:lnTo>
                    <a:close/>
                  </a:path>
                </a:pathLst>
              </a:custGeom>
              <a:solidFill>
                <a:srgbClr val="135F82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421"/>
                <a:endParaRPr lang="en-US" sz="1600">
                  <a:solidFill>
                    <a:prstClr val="white"/>
                  </a:solidFill>
                </a:endParaRPr>
              </a:p>
            </p:txBody>
          </p:sp>
          <p:sp>
            <p:nvSpPr>
              <p:cNvPr id="137" name="Pentagon 136"/>
              <p:cNvSpPr/>
              <p:nvPr/>
            </p:nvSpPr>
            <p:spPr bwMode="auto">
              <a:xfrm>
                <a:off x="534987" y="1647866"/>
                <a:ext cx="4197167" cy="955674"/>
              </a:xfrm>
              <a:prstGeom prst="homePlate">
                <a:avLst>
                  <a:gd name="adj" fmla="val 12444"/>
                </a:avLst>
              </a:prstGeom>
              <a:solidFill>
                <a:srgbClr val="135F82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421"/>
                <a:endParaRPr lang="en-US" sz="160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38" name="Group 11"/>
              <p:cNvGrpSpPr/>
              <p:nvPr/>
            </p:nvGrpSpPr>
            <p:grpSpPr bwMode="auto">
              <a:xfrm>
                <a:off x="683775" y="1836907"/>
                <a:ext cx="582199" cy="537956"/>
                <a:chOff x="7440266" y="3398551"/>
                <a:chExt cx="757238" cy="765175"/>
              </a:xfrm>
              <a:solidFill>
                <a:schemeClr val="bg1">
                  <a:lumMod val="95000"/>
                </a:schemeClr>
              </a:solidFill>
            </p:grpSpPr>
            <p:sp>
              <p:nvSpPr>
                <p:cNvPr id="141" name="Freeform 140"/>
                <p:cNvSpPr>
                  <a:spLocks noEditPoints="1"/>
                </p:cNvSpPr>
                <p:nvPr/>
              </p:nvSpPr>
              <p:spPr bwMode="auto">
                <a:xfrm>
                  <a:off x="7440266" y="3436652"/>
                  <a:ext cx="344488" cy="344489"/>
                </a:xfrm>
                <a:custGeom>
                  <a:avLst/>
                  <a:gdLst/>
                  <a:ahLst/>
                  <a:cxnLst>
                    <a:cxn ang="0">
                      <a:pos x="33" y="184"/>
                    </a:cxn>
                    <a:cxn ang="0">
                      <a:pos x="181" y="184"/>
                    </a:cxn>
                    <a:cxn ang="0">
                      <a:pos x="181" y="33"/>
                    </a:cxn>
                    <a:cxn ang="0">
                      <a:pos x="33" y="33"/>
                    </a:cxn>
                    <a:cxn ang="0">
                      <a:pos x="33" y="184"/>
                    </a:cxn>
                    <a:cxn ang="0">
                      <a:pos x="217" y="217"/>
                    </a:cxn>
                    <a:cxn ang="0">
                      <a:pos x="0" y="217"/>
                    </a:cxn>
                    <a:cxn ang="0">
                      <a:pos x="0" y="0"/>
                    </a:cxn>
                    <a:cxn ang="0">
                      <a:pos x="217" y="0"/>
                    </a:cxn>
                    <a:cxn ang="0">
                      <a:pos x="217" y="217"/>
                    </a:cxn>
                  </a:cxnLst>
                  <a:rect l="0" t="0" r="r" b="b"/>
                  <a:pathLst>
                    <a:path w="217" h="217">
                      <a:moveTo>
                        <a:pt x="33" y="184"/>
                      </a:moveTo>
                      <a:lnTo>
                        <a:pt x="181" y="184"/>
                      </a:lnTo>
                      <a:lnTo>
                        <a:pt x="181" y="33"/>
                      </a:lnTo>
                      <a:lnTo>
                        <a:pt x="33" y="33"/>
                      </a:lnTo>
                      <a:lnTo>
                        <a:pt x="33" y="184"/>
                      </a:lnTo>
                      <a:close/>
                      <a:moveTo>
                        <a:pt x="217" y="217"/>
                      </a:moveTo>
                      <a:lnTo>
                        <a:pt x="0" y="217"/>
                      </a:lnTo>
                      <a:lnTo>
                        <a:pt x="0" y="0"/>
                      </a:lnTo>
                      <a:lnTo>
                        <a:pt x="217" y="0"/>
                      </a:lnTo>
                      <a:lnTo>
                        <a:pt x="217" y="21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1088421">
                    <a:defRPr/>
                  </a:pPr>
                  <a:endParaRPr lang="en-US" sz="1600"/>
                </a:p>
              </p:txBody>
            </p:sp>
            <p:sp>
              <p:nvSpPr>
                <p:cNvPr id="142" name="Freeform 141"/>
                <p:cNvSpPr>
                  <a:spLocks noEditPoints="1"/>
                </p:cNvSpPr>
                <p:nvPr/>
              </p:nvSpPr>
              <p:spPr bwMode="auto">
                <a:xfrm>
                  <a:off x="7440266" y="3814473"/>
                  <a:ext cx="344488" cy="349251"/>
                </a:xfrm>
                <a:custGeom>
                  <a:avLst/>
                  <a:gdLst/>
                  <a:ahLst/>
                  <a:cxnLst>
                    <a:cxn ang="0">
                      <a:pos x="33" y="185"/>
                    </a:cxn>
                    <a:cxn ang="0">
                      <a:pos x="181" y="185"/>
                    </a:cxn>
                    <a:cxn ang="0">
                      <a:pos x="181" y="36"/>
                    </a:cxn>
                    <a:cxn ang="0">
                      <a:pos x="33" y="36"/>
                    </a:cxn>
                    <a:cxn ang="0">
                      <a:pos x="33" y="185"/>
                    </a:cxn>
                    <a:cxn ang="0">
                      <a:pos x="217" y="220"/>
                    </a:cxn>
                    <a:cxn ang="0">
                      <a:pos x="0" y="220"/>
                    </a:cxn>
                    <a:cxn ang="0">
                      <a:pos x="0" y="0"/>
                    </a:cxn>
                    <a:cxn ang="0">
                      <a:pos x="217" y="0"/>
                    </a:cxn>
                    <a:cxn ang="0">
                      <a:pos x="217" y="220"/>
                    </a:cxn>
                  </a:cxnLst>
                  <a:rect l="0" t="0" r="r" b="b"/>
                  <a:pathLst>
                    <a:path w="217" h="220">
                      <a:moveTo>
                        <a:pt x="33" y="185"/>
                      </a:moveTo>
                      <a:lnTo>
                        <a:pt x="181" y="185"/>
                      </a:lnTo>
                      <a:lnTo>
                        <a:pt x="181" y="36"/>
                      </a:lnTo>
                      <a:lnTo>
                        <a:pt x="33" y="36"/>
                      </a:lnTo>
                      <a:lnTo>
                        <a:pt x="33" y="185"/>
                      </a:lnTo>
                      <a:close/>
                      <a:moveTo>
                        <a:pt x="217" y="220"/>
                      </a:moveTo>
                      <a:lnTo>
                        <a:pt x="0" y="220"/>
                      </a:lnTo>
                      <a:lnTo>
                        <a:pt x="0" y="0"/>
                      </a:lnTo>
                      <a:lnTo>
                        <a:pt x="217" y="0"/>
                      </a:lnTo>
                      <a:lnTo>
                        <a:pt x="217" y="22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1088421">
                    <a:defRPr/>
                  </a:pPr>
                  <a:endParaRPr lang="en-US" sz="1600"/>
                </a:p>
              </p:txBody>
            </p:sp>
            <p:sp>
              <p:nvSpPr>
                <p:cNvPr id="143" name="Freeform 142"/>
                <p:cNvSpPr>
                  <a:spLocks/>
                </p:cNvSpPr>
                <p:nvPr/>
              </p:nvSpPr>
              <p:spPr bwMode="auto">
                <a:xfrm>
                  <a:off x="7506941" y="3398551"/>
                  <a:ext cx="341313" cy="288925"/>
                </a:xfrm>
                <a:custGeom>
                  <a:avLst/>
                  <a:gdLst/>
                  <a:ahLst/>
                  <a:cxnLst>
                    <a:cxn ang="0">
                      <a:pos x="76" y="182"/>
                    </a:cxn>
                    <a:cxn ang="0">
                      <a:pos x="0" y="114"/>
                    </a:cxn>
                    <a:cxn ang="0">
                      <a:pos x="24" y="88"/>
                    </a:cxn>
                    <a:cxn ang="0">
                      <a:pos x="73" y="132"/>
                    </a:cxn>
                    <a:cxn ang="0">
                      <a:pos x="187" y="0"/>
                    </a:cxn>
                    <a:cxn ang="0">
                      <a:pos x="215" y="24"/>
                    </a:cxn>
                    <a:cxn ang="0">
                      <a:pos x="76" y="182"/>
                    </a:cxn>
                  </a:cxnLst>
                  <a:rect l="0" t="0" r="r" b="b"/>
                  <a:pathLst>
                    <a:path w="215" h="182">
                      <a:moveTo>
                        <a:pt x="76" y="182"/>
                      </a:moveTo>
                      <a:lnTo>
                        <a:pt x="0" y="114"/>
                      </a:lnTo>
                      <a:lnTo>
                        <a:pt x="24" y="88"/>
                      </a:lnTo>
                      <a:lnTo>
                        <a:pt x="73" y="132"/>
                      </a:lnTo>
                      <a:lnTo>
                        <a:pt x="187" y="0"/>
                      </a:lnTo>
                      <a:lnTo>
                        <a:pt x="215" y="24"/>
                      </a:lnTo>
                      <a:lnTo>
                        <a:pt x="76" y="1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1088421">
                    <a:defRPr/>
                  </a:pPr>
                  <a:endParaRPr lang="en-US" sz="1600"/>
                </a:p>
              </p:txBody>
            </p:sp>
            <p:sp>
              <p:nvSpPr>
                <p:cNvPr id="144" name="Rectangle 143"/>
                <p:cNvSpPr>
                  <a:spLocks noChangeArrowheads="1"/>
                </p:cNvSpPr>
                <p:nvPr/>
              </p:nvSpPr>
              <p:spPr bwMode="auto">
                <a:xfrm>
                  <a:off x="7840316" y="4100226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defTabSz="1088421">
                    <a:defRPr/>
                  </a:pPr>
                  <a:endParaRPr lang="en-US" sz="1600"/>
                </a:p>
              </p:txBody>
            </p:sp>
            <p:sp>
              <p:nvSpPr>
                <p:cNvPr id="145" name="Rectangle 144"/>
                <p:cNvSpPr>
                  <a:spLocks noChangeArrowheads="1"/>
                </p:cNvSpPr>
                <p:nvPr/>
              </p:nvSpPr>
              <p:spPr bwMode="auto">
                <a:xfrm>
                  <a:off x="7840316" y="3717639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defTabSz="1088421">
                    <a:defRPr/>
                  </a:pPr>
                  <a:endParaRPr lang="en-US" sz="1600"/>
                </a:p>
              </p:txBody>
            </p:sp>
            <p:sp>
              <p:nvSpPr>
                <p:cNvPr id="146" name="Rectangle 145"/>
                <p:cNvSpPr>
                  <a:spLocks noChangeArrowheads="1"/>
                </p:cNvSpPr>
                <p:nvPr/>
              </p:nvSpPr>
              <p:spPr bwMode="auto">
                <a:xfrm>
                  <a:off x="7840316" y="3973225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defTabSz="1088421">
                    <a:defRPr/>
                  </a:pPr>
                  <a:endParaRPr lang="en-US" sz="1600"/>
                </a:p>
              </p:txBody>
            </p:sp>
            <p:sp>
              <p:nvSpPr>
                <p:cNvPr id="147" name="Rectangle 146"/>
                <p:cNvSpPr>
                  <a:spLocks noChangeArrowheads="1"/>
                </p:cNvSpPr>
                <p:nvPr/>
              </p:nvSpPr>
              <p:spPr bwMode="auto">
                <a:xfrm>
                  <a:off x="7840316" y="3590640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defTabSz="1088421">
                    <a:defRPr/>
                  </a:pPr>
                  <a:endParaRPr lang="en-US" sz="1600"/>
                </a:p>
              </p:txBody>
            </p:sp>
          </p:grpSp>
          <p:sp>
            <p:nvSpPr>
              <p:cNvPr id="139" name="Chevron 138"/>
              <p:cNvSpPr/>
              <p:nvPr/>
            </p:nvSpPr>
            <p:spPr bwMode="auto">
              <a:xfrm>
                <a:off x="1330000" y="1771634"/>
                <a:ext cx="142625" cy="707897"/>
              </a:xfrm>
              <a:prstGeom prst="chevron">
                <a:avLst>
                  <a:gd name="adj" fmla="val 68110"/>
                </a:avLst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54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88421">
                  <a:defRPr/>
                </a:pPr>
                <a:endParaRPr lang="en-US" sz="1600">
                  <a:solidFill>
                    <a:schemeClr val="tx1"/>
                  </a:solidFill>
                </a:endParaRPr>
              </a:p>
            </p:txBody>
          </p:sp>
          <p:sp>
            <p:nvSpPr>
              <p:cNvPr id="140" name="TextBox 13"/>
              <p:cNvSpPr txBox="1">
                <a:spLocks noChangeArrowheads="1"/>
              </p:cNvSpPr>
              <p:nvPr/>
            </p:nvSpPr>
            <p:spPr bwMode="auto">
              <a:xfrm>
                <a:off x="1456315" y="1718346"/>
                <a:ext cx="3173469" cy="9198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defTabSz="21764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defTabSz="21764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defTabSz="21764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defTabSz="21764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r>
                  <a:rPr lang="en-US" sz="2000" b="1" dirty="0" err="1">
                    <a:solidFill>
                      <a:schemeClr val="bg1"/>
                    </a:solidFill>
                    <a:latin typeface="Tahoma" pitchFamily="34" charset="0"/>
                    <a:cs typeface="Tahoma" pitchFamily="34" charset="0"/>
                  </a:rPr>
                  <a:t>Câu</a:t>
                </a:r>
                <a:r>
                  <a:rPr lang="en-US" sz="2000" b="1" dirty="0">
                    <a:solidFill>
                      <a:schemeClr val="bg1"/>
                    </a:solidFill>
                    <a:latin typeface="Tahoma" pitchFamily="34" charset="0"/>
                    <a:cs typeface="Tahoma" pitchFamily="34" charset="0"/>
                  </a:rPr>
                  <a:t> </a:t>
                </a:r>
                <a:r>
                  <a:rPr lang="vi-VN" sz="2000" b="1" dirty="0">
                    <a:solidFill>
                      <a:schemeClr val="bg1"/>
                    </a:solidFill>
                    <a:latin typeface="Tahoma" pitchFamily="34" charset="0"/>
                    <a:cs typeface="Tahoma" pitchFamily="34" charset="0"/>
                  </a:rPr>
                  <a:t>3</a:t>
                </a:r>
                <a:endParaRPr lang="en-US" sz="2000" b="1" dirty="0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endParaRPr>
              </a:p>
            </p:txBody>
          </p: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62" name="Rectangle 61"/>
              <p:cNvSpPr/>
              <p:nvPr/>
            </p:nvSpPr>
            <p:spPr>
              <a:xfrm>
                <a:off x="807643" y="4114711"/>
                <a:ext cx="1250283" cy="4308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2200" b="1" spc="-75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Ch</m:t>
                      </m:r>
                      <m:r>
                        <m:rPr>
                          <m:nor/>
                        </m:rPr>
                        <a:rPr lang="en-US" sz="2200" b="1" spc="-75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ọ</m:t>
                      </m:r>
                      <m:r>
                        <m:rPr>
                          <m:nor/>
                        </m:rPr>
                        <a:rPr lang="en-US" sz="2200" b="1" spc="-75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n</m:t>
                      </m:r>
                      <m:r>
                        <m:rPr>
                          <m:nor/>
                        </m:rPr>
                        <a:rPr lang="en-US" sz="2200" b="1" spc="-75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2200" b="1" i="0" spc="-75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B</m:t>
                      </m:r>
                      <m:r>
                        <m:rPr>
                          <m:nor/>
                        </m:rPr>
                        <a:rPr lang="en-US" sz="2200" b="1" spc="-75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.</m:t>
                      </m:r>
                    </m:oMath>
                  </m:oMathPara>
                </a14:m>
                <a:endParaRPr lang="en-US" sz="2200" b="1" spc="-75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62" name="Rectangle 6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7643" y="4114711"/>
                <a:ext cx="1250283" cy="430887"/>
              </a:xfrm>
              <a:prstGeom prst="rect">
                <a:avLst/>
              </a:prstGeom>
              <a:blipFill>
                <a:blip r:embed="rId3"/>
                <a:stretch>
                  <a:fillRect l="-3398" b="-1831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4" name="Oval 153"/>
          <p:cNvSpPr/>
          <p:nvPr/>
        </p:nvSpPr>
        <p:spPr>
          <a:xfrm>
            <a:off x="3938161" y="2678031"/>
            <a:ext cx="536277" cy="536277"/>
          </a:xfrm>
          <a:prstGeom prst="ellipse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1587044" y="2743052"/>
                <a:ext cx="2742843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2000" b="1" spc="-75" smtClean="0">
                          <a:solidFill>
                            <a:srgbClr val="000099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A</m:t>
                      </m:r>
                      <m:r>
                        <m:rPr>
                          <m:nor/>
                        </m:rPr>
                        <a:rPr lang="en-US" sz="2000" b="1" spc="-75" smtClean="0">
                          <a:solidFill>
                            <a:srgbClr val="000099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.  </m:t>
                      </m:r>
                      <m:d>
                        <m:dPr>
                          <m:ctrlP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  <m:r>
                            <a:rPr lang="en-US" sz="2000" i="1" dirty="0">
                              <a:latin typeface="Cambria Math" panose="02040503050406030204" pitchFamily="18" charset="0"/>
                            </a:rPr>
                            <m:t>;1;</m:t>
                          </m:r>
                          <m:r>
                            <a:rPr lang="en-US" sz="2000" b="0" i="1" dirty="0" smtClean="0">
                              <a:latin typeface="Cambria Math" panose="02040503050406030204" pitchFamily="18" charset="0"/>
                            </a:rPr>
                            <m:t>−4</m:t>
                          </m:r>
                          <m:r>
                            <a:rPr lang="fr-FR" sz="2000" i="1" dirty="0"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d>
                      <m:r>
                        <m:rPr>
                          <m:nor/>
                        </m:rPr>
                        <a:rPr lang="en-GB" sz="2000"/>
                        <m:t>.</m:t>
                      </m:r>
                    </m:oMath>
                  </m:oMathPara>
                </a14:m>
                <a:endParaRPr lang="en-GB" sz="9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87044" y="2743052"/>
                <a:ext cx="2742843" cy="40011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3" name="Rectangle 52"/>
              <p:cNvSpPr/>
              <p:nvPr/>
            </p:nvSpPr>
            <p:spPr>
              <a:xfrm>
                <a:off x="4018163" y="2732754"/>
                <a:ext cx="2742843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nor/>
                      </m:rPr>
                      <a:rPr lang="vi-VN" sz="2000" b="1" spc="-75" smtClean="0">
                        <a:solidFill>
                          <a:srgbClr val="000099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B</m:t>
                    </m:r>
                    <m:r>
                      <m:rPr>
                        <m:nor/>
                      </m:rPr>
                      <a:rPr lang="en-US" sz="2000" b="1" spc="-75" smtClean="0">
                        <a:solidFill>
                          <a:srgbClr val="000099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.</m:t>
                    </m:r>
                    <m:r>
                      <m:rPr>
                        <m:nor/>
                      </m:rPr>
                      <a:rPr lang="en-US" sz="2000" b="1" i="0" spc="-75" smtClean="0">
                        <a:solidFill>
                          <a:srgbClr val="000099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   </m:t>
                    </m:r>
                    <m:d>
                      <m:dPr>
                        <m:ctrlPr>
                          <a:rPr lang="en-US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−4;1;2</m:t>
                        </m:r>
                        <m:r>
                          <a:rPr lang="fr-FR" sz="2000" i="1" dirty="0">
                            <a:latin typeface="Cambria Math" panose="02040503050406030204" pitchFamily="18" charset="0"/>
                          </a:rPr>
                          <m:t> </m:t>
                        </m:r>
                      </m:e>
                    </m:d>
                  </m:oMath>
                </a14:m>
                <a:r>
                  <a:rPr lang="en-GB" sz="900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53" name="Rectangle 5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18163" y="2732754"/>
                <a:ext cx="2742843" cy="400110"/>
              </a:xfrm>
              <a:prstGeom prst="rect">
                <a:avLst/>
              </a:prstGeom>
              <a:blipFill>
                <a:blip r:embed="rId5"/>
                <a:stretch>
                  <a:fillRect l="-22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4" name="Rectangle 53"/>
              <p:cNvSpPr/>
              <p:nvPr/>
            </p:nvSpPr>
            <p:spPr>
              <a:xfrm>
                <a:off x="6395278" y="2749122"/>
                <a:ext cx="2742843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nor/>
                      </m:rPr>
                      <a:rPr lang="vi-VN" sz="2000" b="1" spc="-75" smtClean="0">
                        <a:solidFill>
                          <a:srgbClr val="000099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C</m:t>
                    </m:r>
                    <m:r>
                      <m:rPr>
                        <m:nor/>
                      </m:rPr>
                      <a:rPr lang="en-US" sz="2000" b="1" spc="-75" smtClean="0">
                        <a:solidFill>
                          <a:srgbClr val="000099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.</m:t>
                    </m:r>
                    <m:r>
                      <m:rPr>
                        <m:nor/>
                      </m:rPr>
                      <a:rPr lang="en-US" sz="2000" b="1" i="0" spc="-75" smtClean="0">
                        <a:solidFill>
                          <a:srgbClr val="000099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   </m:t>
                    </m:r>
                    <m:d>
                      <m:dPr>
                        <m:ctrlPr>
                          <a:rPr lang="en-US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  <m:r>
                          <a:rPr lang="en-US" sz="2000" i="1" dirty="0">
                            <a:latin typeface="Cambria Math" panose="02040503050406030204" pitchFamily="18" charset="0"/>
                          </a:rPr>
                          <m:t>;</m:t>
                        </m:r>
                        <m:r>
                          <a:rPr lang="en-US" sz="2000" b="0" i="1" dirty="0" smtClean="0">
                            <a:latin typeface="Cambria Math" panose="02040503050406030204" pitchFamily="18" charset="0"/>
                          </a:rPr>
                          <m:t>−4</m:t>
                        </m:r>
                        <m:r>
                          <a:rPr lang="en-US" sz="2000" i="1" dirty="0">
                            <a:latin typeface="Cambria Math" panose="02040503050406030204" pitchFamily="18" charset="0"/>
                          </a:rPr>
                          <m:t>;</m:t>
                        </m:r>
                        <m:r>
                          <a:rPr lang="en-US" sz="2000" b="0" i="1" dirty="0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fr-FR" sz="2000" i="1" dirty="0">
                            <a:latin typeface="Cambria Math" panose="02040503050406030204" pitchFamily="18" charset="0"/>
                          </a:rPr>
                          <m:t> </m:t>
                        </m:r>
                      </m:e>
                    </m:d>
                  </m:oMath>
                </a14:m>
                <a:r>
                  <a:rPr lang="en-GB" sz="9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54" name="Rectangle 5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95278" y="2749122"/>
                <a:ext cx="2742843" cy="400110"/>
              </a:xfrm>
              <a:prstGeom prst="rect">
                <a:avLst/>
              </a:prstGeom>
              <a:blipFill>
                <a:blip r:embed="rId6"/>
                <a:stretch>
                  <a:fillRect l="-44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5" name="Rectangle 54"/>
              <p:cNvSpPr/>
              <p:nvPr/>
            </p:nvSpPr>
            <p:spPr>
              <a:xfrm>
                <a:off x="8669531" y="2750285"/>
                <a:ext cx="2742843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vi-VN" sz="2000" b="1" spc="-75" smtClean="0">
                          <a:solidFill>
                            <a:srgbClr val="000099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D</m:t>
                      </m:r>
                      <m:r>
                        <m:rPr>
                          <m:nor/>
                        </m:rPr>
                        <a:rPr lang="en-US" sz="2000" b="1" spc="-75" smtClean="0">
                          <a:solidFill>
                            <a:srgbClr val="000099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.</m:t>
                      </m:r>
                      <m:d>
                        <m:dPr>
                          <m:ctrlP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  <m:r>
                            <a:rPr lang="en-US" sz="2000" i="1" dirty="0">
                              <a:latin typeface="Cambria Math" panose="02040503050406030204" pitchFamily="18" charset="0"/>
                            </a:rPr>
                            <m:t>;</m:t>
                          </m:r>
                          <m:r>
                            <a:rPr lang="en-US" sz="2000" b="0" i="1" dirty="0" smtClean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US" sz="2000" i="1" dirty="0">
                              <a:latin typeface="Cambria Math" panose="02040503050406030204" pitchFamily="18" charset="0"/>
                            </a:rPr>
                            <m:t>;</m:t>
                          </m:r>
                          <m:r>
                            <a:rPr lang="en-US" sz="2000" b="0" i="1" dirty="0" smtClean="0">
                              <a:latin typeface="Cambria Math" panose="02040503050406030204" pitchFamily="18" charset="0"/>
                            </a:rPr>
                            <m:t>−4</m:t>
                          </m:r>
                        </m:e>
                      </m:d>
                      <m:r>
                        <m:rPr>
                          <m:nor/>
                        </m:rPr>
                        <a:rPr lang="en-GB" sz="2000"/>
                        <m:t>.</m:t>
                      </m:r>
                    </m:oMath>
                  </m:oMathPara>
                </a14:m>
                <a:endParaRPr lang="vi-VN" sz="2000" dirty="0"/>
              </a:p>
            </p:txBody>
          </p:sp>
        </mc:Choice>
        <mc:Fallback xmlns="">
          <p:sp>
            <p:nvSpPr>
              <p:cNvPr id="55" name="Rectangle 5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69531" y="2750285"/>
                <a:ext cx="2742843" cy="40011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820361" y="1333292"/>
                <a:ext cx="10840054" cy="144866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Trong </a:t>
                </a:r>
                <a:r>
                  <a:rPr lang="fr-FR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không</a:t>
                </a:r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gian</a:t>
                </a:r>
                <a14:m>
                  <m:oMath xmlns:m="http://schemas.openxmlformats.org/officeDocument/2006/math">
                    <m:r>
                      <a:rPr lang="en-US" sz="28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sz="2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𝑂𝑥𝑦𝑧</m:t>
                    </m:r>
                  </m:oMath>
                </a14:m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tọa </a:t>
                </a:r>
                <a:r>
                  <a:rPr lang="fr-FR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độ</a:t>
                </a:r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một</a:t>
                </a:r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VTPT </a:t>
                </a:r>
                <a:r>
                  <a:rPr lang="fr-FR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mặt</a:t>
                </a:r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phẳng</a:t>
                </a:r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chứa</a:t>
                </a:r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𝑏</m:t>
                        </m:r>
                      </m:e>
                    </m:acc>
                    <m:r>
                      <a:rPr lang="en-US" sz="2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0</m:t>
                    </m:r>
                    <m:r>
                      <a:rPr lang="en-US" sz="2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;2;</m:t>
                    </m:r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1</m:t>
                    </m:r>
                    <m:r>
                      <a:rPr lang="en-US" sz="2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song</a:t>
                </a:r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song</a:t>
                </a:r>
                <a14:m>
                  <m:oMath xmlns:m="http://schemas.openxmlformats.org/officeDocument/2006/math">
                    <m:r>
                      <a:rPr lang="en-US" sz="28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acc>
                      <m:accPr>
                        <m:chr m:val="⃗"/>
                        <m:ctrlPr>
                          <a:rPr lang="en-US" sz="2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</m:e>
                    </m:acc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(−1;2;3)</m:t>
                    </m:r>
                  </m:oMath>
                </a14:m>
                <a:endParaRPr lang="fr-FR" sz="2800" dirty="0"/>
              </a:p>
              <a:p>
                <a:r>
                  <a:rPr lang="fr-FR" sz="2800" dirty="0"/>
                  <a:t> </a:t>
                </a:r>
                <a:r>
                  <a:rPr lang="fr-FR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Tìm</a:t>
                </a:r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một</a:t>
                </a:r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VTPT </a:t>
                </a:r>
                <a:r>
                  <a:rPr lang="fr-FR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mặt</a:t>
                </a:r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phẳng</a:t>
                </a:r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đi</a:t>
                </a:r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qua 3 </a:t>
                </a:r>
                <a:r>
                  <a:rPr lang="fr-FR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điểm</a:t>
                </a:r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𝐴</m:t>
                    </m:r>
                    <m:r>
                      <a:rPr lang="en-US" sz="2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r>
                      <a:rPr lang="en-US" sz="2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𝐵</m:t>
                    </m:r>
                    <m:r>
                      <a:rPr lang="en-US" sz="2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r>
                      <a:rPr lang="en-US" sz="2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𝐶</m:t>
                    </m:r>
                  </m:oMath>
                </a14:m>
                <a:r>
                  <a:rPr lang="fr-F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0361" y="1333292"/>
                <a:ext cx="10840054" cy="1448666"/>
              </a:xfrm>
              <a:prstGeom prst="rect">
                <a:avLst/>
              </a:prstGeom>
              <a:blipFill>
                <a:blip r:embed="rId8"/>
                <a:stretch>
                  <a:fillRect l="-1181" b="-1054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/>
              <p:cNvSpPr/>
              <p:nvPr/>
            </p:nvSpPr>
            <p:spPr>
              <a:xfrm>
                <a:off x="648160" y="4760120"/>
                <a:ext cx="6096000" cy="1969193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   </m:t>
                      </m:r>
                      <m:acc>
                        <m:accPr>
                          <m:chr m:val="⃗"/>
                          <m:ctrlPr>
                            <a:rPr lang="en-US" sz="28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𝑏</m:t>
                          </m:r>
                        </m:e>
                      </m:acc>
                      <m:d>
                        <m:dPr>
                          <m:ctrlPr>
                            <a:rPr lang="en-US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0;2;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e>
                      </m:d>
                    </m:oMath>
                  </m:oMathPara>
                </a14:m>
                <a:endParaRPr lang="en-US" sz="2800" i="1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𝑎</m:t>
                          </m:r>
                        </m:e>
                      </m:acc>
                      <m:r>
                        <a:rPr lang="en-US" sz="28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(−1;2;3)</m:t>
                      </m:r>
                    </m:oMath>
                  </m:oMathPara>
                </a14:m>
                <a:endParaRPr lang="fr-FR" sz="2800" dirty="0"/>
              </a:p>
              <a:p>
                <a:endParaRPr lang="fr-FR" sz="2800" b="1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⇒</m:t>
                      </m:r>
                      <m:r>
                        <a:rPr lang="en-US" sz="28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𝑉𝑇𝑃𝑇</m:t>
                      </m:r>
                      <m:r>
                        <a:rPr lang="en-US" sz="28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acc>
                        <m:accPr>
                          <m:chr m:val="⃗"/>
                          <m:ctrlPr>
                            <a:rPr lang="en-US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𝑛</m:t>
                          </m:r>
                        </m:e>
                      </m:acc>
                      <m:r>
                        <a:rPr lang="en-US" sz="28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acc>
                            <m:accPr>
                              <m:chr m:val="⃗"/>
                              <m:ctrlPr>
                                <a:rPr lang="en-US" sz="28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𝑏</m:t>
                              </m:r>
                            </m:e>
                          </m:acc>
                          <m:r>
                            <m:rPr>
                              <m:nor/>
                            </m:rPr>
                            <a:rPr lang="fr-FR" sz="2800" i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, </m:t>
                          </m:r>
                          <m:acc>
                            <m:accPr>
                              <m:chr m:val="⃗"/>
                              <m:ctrlPr>
                                <a:rPr lang="en-US" sz="28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𝑎</m:t>
                              </m:r>
                            </m:e>
                          </m:acc>
                        </m:e>
                      </m:d>
                      <m:r>
                        <a:rPr lang="en-US" sz="28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4</m:t>
                          </m:r>
                          <m:r>
                            <a:rPr lang="en-US" sz="2800" i="1" dirty="0">
                              <a:latin typeface="Cambria Math" panose="02040503050406030204" pitchFamily="18" charset="0"/>
                            </a:rPr>
                            <m:t>;</m:t>
                          </m:r>
                          <m:r>
                            <a:rPr lang="en-US" sz="2800" b="0" i="1" dirty="0" smtClean="0">
                              <a:latin typeface="Cambria Math" panose="02040503050406030204" pitchFamily="18" charset="0"/>
                            </a:rPr>
                            <m:t>−1</m:t>
                          </m:r>
                          <m:r>
                            <a:rPr lang="en-US" sz="2800" i="1" dirty="0">
                              <a:latin typeface="Cambria Math" panose="02040503050406030204" pitchFamily="18" charset="0"/>
                            </a:rPr>
                            <m:t>;</m:t>
                          </m:r>
                          <m:r>
                            <a:rPr lang="en-US" sz="2800" b="0" i="1" dirty="0" smtClean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fr-FR" sz="2800" i="1" dirty="0"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d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8160" y="4760120"/>
                <a:ext cx="6096000" cy="1969193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9" name="Group 48"/>
          <p:cNvGrpSpPr/>
          <p:nvPr/>
        </p:nvGrpSpPr>
        <p:grpSpPr>
          <a:xfrm>
            <a:off x="420148" y="237435"/>
            <a:ext cx="6802023" cy="864873"/>
            <a:chOff x="739068" y="1515168"/>
            <a:chExt cx="9688259" cy="1729969"/>
          </a:xfrm>
        </p:grpSpPr>
        <p:sp>
          <p:nvSpPr>
            <p:cNvPr id="50" name="Freeform 71"/>
            <p:cNvSpPr>
              <a:spLocks/>
            </p:cNvSpPr>
            <p:nvPr/>
          </p:nvSpPr>
          <p:spPr bwMode="auto">
            <a:xfrm flipH="1">
              <a:off x="3250419" y="2066147"/>
              <a:ext cx="6961968" cy="417465"/>
            </a:xfrm>
            <a:custGeom>
              <a:avLst/>
              <a:gdLst>
                <a:gd name="T0" fmla="*/ 1849 w 1857"/>
                <a:gd name="T1" fmla="*/ 72 h 111"/>
                <a:gd name="T2" fmla="*/ 376 w 1857"/>
                <a:gd name="T3" fmla="*/ 72 h 111"/>
                <a:gd name="T4" fmla="*/ 360 w 1857"/>
                <a:gd name="T5" fmla="*/ 52 h 111"/>
                <a:gd name="T6" fmla="*/ 374 w 1857"/>
                <a:gd name="T7" fmla="*/ 20 h 111"/>
                <a:gd name="T8" fmla="*/ 366 w 1857"/>
                <a:gd name="T9" fmla="*/ 0 h 111"/>
                <a:gd name="T10" fmla="*/ 85 w 1857"/>
                <a:gd name="T11" fmla="*/ 0 h 111"/>
                <a:gd name="T12" fmla="*/ 53 w 1857"/>
                <a:gd name="T13" fmla="*/ 20 h 111"/>
                <a:gd name="T14" fmla="*/ 6 w 1857"/>
                <a:gd name="T15" fmla="*/ 91 h 111"/>
                <a:gd name="T16" fmla="*/ 15 w 1857"/>
                <a:gd name="T17" fmla="*/ 111 h 111"/>
                <a:gd name="T18" fmla="*/ 199 w 1857"/>
                <a:gd name="T19" fmla="*/ 111 h 111"/>
                <a:gd name="T20" fmla="*/ 296 w 1857"/>
                <a:gd name="T21" fmla="*/ 111 h 111"/>
                <a:gd name="T22" fmla="*/ 1849 w 1857"/>
                <a:gd name="T23" fmla="*/ 111 h 111"/>
                <a:gd name="T24" fmla="*/ 1857 w 1857"/>
                <a:gd name="T25" fmla="*/ 103 h 111"/>
                <a:gd name="T26" fmla="*/ 1857 w 1857"/>
                <a:gd name="T27" fmla="*/ 81 h 111"/>
                <a:gd name="T28" fmla="*/ 1849 w 1857"/>
                <a:gd name="T29" fmla="*/ 72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57" h="111">
                  <a:moveTo>
                    <a:pt x="1849" y="72"/>
                  </a:moveTo>
                  <a:cubicBezTo>
                    <a:pt x="1849" y="72"/>
                    <a:pt x="423" y="72"/>
                    <a:pt x="376" y="72"/>
                  </a:cubicBezTo>
                  <a:cubicBezTo>
                    <a:pt x="350" y="72"/>
                    <a:pt x="355" y="63"/>
                    <a:pt x="360" y="52"/>
                  </a:cubicBezTo>
                  <a:cubicBezTo>
                    <a:pt x="365" y="40"/>
                    <a:pt x="374" y="20"/>
                    <a:pt x="374" y="20"/>
                  </a:cubicBezTo>
                  <a:cubicBezTo>
                    <a:pt x="381" y="9"/>
                    <a:pt x="377" y="0"/>
                    <a:pt x="366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74" y="0"/>
                    <a:pt x="59" y="9"/>
                    <a:pt x="53" y="20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0" y="102"/>
                    <a:pt x="4" y="111"/>
                    <a:pt x="15" y="111"/>
                  </a:cubicBezTo>
                  <a:cubicBezTo>
                    <a:pt x="199" y="111"/>
                    <a:pt x="199" y="111"/>
                    <a:pt x="199" y="111"/>
                  </a:cubicBezTo>
                  <a:cubicBezTo>
                    <a:pt x="296" y="111"/>
                    <a:pt x="296" y="111"/>
                    <a:pt x="296" y="111"/>
                  </a:cubicBezTo>
                  <a:cubicBezTo>
                    <a:pt x="1849" y="111"/>
                    <a:pt x="1849" y="111"/>
                    <a:pt x="1849" y="111"/>
                  </a:cubicBezTo>
                  <a:cubicBezTo>
                    <a:pt x="1853" y="111"/>
                    <a:pt x="1857" y="107"/>
                    <a:pt x="1857" y="103"/>
                  </a:cubicBezTo>
                  <a:cubicBezTo>
                    <a:pt x="1857" y="81"/>
                    <a:pt x="1857" y="81"/>
                    <a:pt x="1857" y="81"/>
                  </a:cubicBezTo>
                  <a:cubicBezTo>
                    <a:pt x="1857" y="76"/>
                    <a:pt x="1853" y="72"/>
                    <a:pt x="1849" y="72"/>
                  </a:cubicBezTo>
                  <a:close/>
                </a:path>
              </a:pathLst>
            </a:custGeom>
            <a:solidFill>
              <a:srgbClr val="B9E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9" tIns="22855" rIns="45709" bIns="22855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grpSp>
          <p:nvGrpSpPr>
            <p:cNvPr id="51" name="Group 50"/>
            <p:cNvGrpSpPr/>
            <p:nvPr/>
          </p:nvGrpSpPr>
          <p:grpSpPr>
            <a:xfrm>
              <a:off x="739068" y="1515168"/>
              <a:ext cx="8177919" cy="1729969"/>
              <a:chOff x="739068" y="1515168"/>
              <a:chExt cx="8177919" cy="1729969"/>
            </a:xfrm>
          </p:grpSpPr>
          <p:sp>
            <p:nvSpPr>
              <p:cNvPr id="56" name="Freeform 71"/>
              <p:cNvSpPr>
                <a:spLocks/>
              </p:cNvSpPr>
              <p:nvPr/>
            </p:nvSpPr>
            <p:spPr bwMode="auto">
              <a:xfrm>
                <a:off x="739068" y="2058030"/>
                <a:ext cx="6961968" cy="417465"/>
              </a:xfrm>
              <a:custGeom>
                <a:avLst/>
                <a:gdLst>
                  <a:gd name="T0" fmla="*/ 1849 w 1857"/>
                  <a:gd name="T1" fmla="*/ 72 h 111"/>
                  <a:gd name="T2" fmla="*/ 376 w 1857"/>
                  <a:gd name="T3" fmla="*/ 72 h 111"/>
                  <a:gd name="T4" fmla="*/ 360 w 1857"/>
                  <a:gd name="T5" fmla="*/ 52 h 111"/>
                  <a:gd name="T6" fmla="*/ 374 w 1857"/>
                  <a:gd name="T7" fmla="*/ 20 h 111"/>
                  <a:gd name="T8" fmla="*/ 366 w 1857"/>
                  <a:gd name="T9" fmla="*/ 0 h 111"/>
                  <a:gd name="T10" fmla="*/ 85 w 1857"/>
                  <a:gd name="T11" fmla="*/ 0 h 111"/>
                  <a:gd name="T12" fmla="*/ 53 w 1857"/>
                  <a:gd name="T13" fmla="*/ 20 h 111"/>
                  <a:gd name="T14" fmla="*/ 6 w 1857"/>
                  <a:gd name="T15" fmla="*/ 91 h 111"/>
                  <a:gd name="T16" fmla="*/ 15 w 1857"/>
                  <a:gd name="T17" fmla="*/ 111 h 111"/>
                  <a:gd name="T18" fmla="*/ 199 w 1857"/>
                  <a:gd name="T19" fmla="*/ 111 h 111"/>
                  <a:gd name="T20" fmla="*/ 296 w 1857"/>
                  <a:gd name="T21" fmla="*/ 111 h 111"/>
                  <a:gd name="T22" fmla="*/ 1849 w 1857"/>
                  <a:gd name="T23" fmla="*/ 111 h 111"/>
                  <a:gd name="T24" fmla="*/ 1857 w 1857"/>
                  <a:gd name="T25" fmla="*/ 103 h 111"/>
                  <a:gd name="T26" fmla="*/ 1857 w 1857"/>
                  <a:gd name="T27" fmla="*/ 81 h 111"/>
                  <a:gd name="T28" fmla="*/ 1849 w 1857"/>
                  <a:gd name="T29" fmla="*/ 72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57" h="111">
                    <a:moveTo>
                      <a:pt x="1849" y="72"/>
                    </a:moveTo>
                    <a:cubicBezTo>
                      <a:pt x="1849" y="72"/>
                      <a:pt x="423" y="72"/>
                      <a:pt x="376" y="72"/>
                    </a:cubicBezTo>
                    <a:cubicBezTo>
                      <a:pt x="350" y="72"/>
                      <a:pt x="355" y="63"/>
                      <a:pt x="360" y="52"/>
                    </a:cubicBezTo>
                    <a:cubicBezTo>
                      <a:pt x="365" y="40"/>
                      <a:pt x="374" y="20"/>
                      <a:pt x="374" y="20"/>
                    </a:cubicBezTo>
                    <a:cubicBezTo>
                      <a:pt x="381" y="9"/>
                      <a:pt x="377" y="0"/>
                      <a:pt x="366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74" y="0"/>
                      <a:pt x="59" y="9"/>
                      <a:pt x="53" y="20"/>
                    </a:cubicBezTo>
                    <a:cubicBezTo>
                      <a:pt x="6" y="91"/>
                      <a:pt x="6" y="91"/>
                      <a:pt x="6" y="91"/>
                    </a:cubicBezTo>
                    <a:cubicBezTo>
                      <a:pt x="0" y="102"/>
                      <a:pt x="4" y="111"/>
                      <a:pt x="15" y="111"/>
                    </a:cubicBezTo>
                    <a:cubicBezTo>
                      <a:pt x="199" y="111"/>
                      <a:pt x="199" y="111"/>
                      <a:pt x="199" y="111"/>
                    </a:cubicBezTo>
                    <a:cubicBezTo>
                      <a:pt x="296" y="111"/>
                      <a:pt x="296" y="111"/>
                      <a:pt x="296" y="111"/>
                    </a:cubicBezTo>
                    <a:cubicBezTo>
                      <a:pt x="1849" y="111"/>
                      <a:pt x="1849" y="111"/>
                      <a:pt x="1849" y="111"/>
                    </a:cubicBezTo>
                    <a:cubicBezTo>
                      <a:pt x="1853" y="111"/>
                      <a:pt x="1857" y="107"/>
                      <a:pt x="1857" y="103"/>
                    </a:cubicBezTo>
                    <a:cubicBezTo>
                      <a:pt x="1857" y="81"/>
                      <a:pt x="1857" y="81"/>
                      <a:pt x="1857" y="81"/>
                    </a:cubicBezTo>
                    <a:cubicBezTo>
                      <a:pt x="1857" y="76"/>
                      <a:pt x="1853" y="72"/>
                      <a:pt x="1849" y="72"/>
                    </a:cubicBezTo>
                    <a:close/>
                  </a:path>
                </a:pathLst>
              </a:custGeom>
              <a:solidFill>
                <a:srgbClr val="B9EA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7" name="Oval 72"/>
              <p:cNvSpPr>
                <a:spLocks noChangeArrowheads="1"/>
              </p:cNvSpPr>
              <p:nvPr/>
            </p:nvSpPr>
            <p:spPr bwMode="auto">
              <a:xfrm>
                <a:off x="1372407" y="1515168"/>
                <a:ext cx="285717" cy="280956"/>
              </a:xfrm>
              <a:prstGeom prst="ellipse">
                <a:avLst/>
              </a:pr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8" name="Freeform 73"/>
              <p:cNvSpPr>
                <a:spLocks/>
              </p:cNvSpPr>
              <p:nvPr/>
            </p:nvSpPr>
            <p:spPr bwMode="auto">
              <a:xfrm>
                <a:off x="1300977" y="1773901"/>
                <a:ext cx="209526" cy="190478"/>
              </a:xfrm>
              <a:custGeom>
                <a:avLst/>
                <a:gdLst>
                  <a:gd name="T0" fmla="*/ 0 w 56"/>
                  <a:gd name="T1" fmla="*/ 18 h 51"/>
                  <a:gd name="T2" fmla="*/ 45 w 56"/>
                  <a:gd name="T3" fmla="*/ 10 h 51"/>
                  <a:gd name="T4" fmla="*/ 56 w 56"/>
                  <a:gd name="T5" fmla="*/ 12 h 51"/>
                  <a:gd name="T6" fmla="*/ 56 w 56"/>
                  <a:gd name="T7" fmla="*/ 51 h 51"/>
                  <a:gd name="T8" fmla="*/ 0 w 56"/>
                  <a:gd name="T9" fmla="*/ 1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1">
                    <a:moveTo>
                      <a:pt x="0" y="18"/>
                    </a:moveTo>
                    <a:cubicBezTo>
                      <a:pt x="0" y="18"/>
                      <a:pt x="17" y="0"/>
                      <a:pt x="45" y="10"/>
                    </a:cubicBezTo>
                    <a:cubicBezTo>
                      <a:pt x="51" y="12"/>
                      <a:pt x="52" y="12"/>
                      <a:pt x="56" y="12"/>
                    </a:cubicBezTo>
                    <a:cubicBezTo>
                      <a:pt x="55" y="30"/>
                      <a:pt x="56" y="51"/>
                      <a:pt x="56" y="51"/>
                    </a:cubicBezTo>
                    <a:cubicBezTo>
                      <a:pt x="56" y="51"/>
                      <a:pt x="30" y="24"/>
                      <a:pt x="0" y="18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9" name="Freeform 74"/>
              <p:cNvSpPr>
                <a:spLocks/>
              </p:cNvSpPr>
              <p:nvPr/>
            </p:nvSpPr>
            <p:spPr bwMode="auto">
              <a:xfrm>
                <a:off x="1300977" y="1773901"/>
                <a:ext cx="209526" cy="190478"/>
              </a:xfrm>
              <a:custGeom>
                <a:avLst/>
                <a:gdLst>
                  <a:gd name="T0" fmla="*/ 0 w 56"/>
                  <a:gd name="T1" fmla="*/ 18 h 51"/>
                  <a:gd name="T2" fmla="*/ 39 w 56"/>
                  <a:gd name="T3" fmla="*/ 8 h 51"/>
                  <a:gd name="T4" fmla="*/ 56 w 56"/>
                  <a:gd name="T5" fmla="*/ 11 h 51"/>
                  <a:gd name="T6" fmla="*/ 56 w 56"/>
                  <a:gd name="T7" fmla="*/ 51 h 51"/>
                  <a:gd name="T8" fmla="*/ 0 w 56"/>
                  <a:gd name="T9" fmla="*/ 1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1">
                    <a:moveTo>
                      <a:pt x="0" y="18"/>
                    </a:moveTo>
                    <a:cubicBezTo>
                      <a:pt x="0" y="18"/>
                      <a:pt x="10" y="0"/>
                      <a:pt x="39" y="8"/>
                    </a:cubicBezTo>
                    <a:cubicBezTo>
                      <a:pt x="48" y="11"/>
                      <a:pt x="52" y="11"/>
                      <a:pt x="56" y="11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56" y="51"/>
                      <a:pt x="30" y="24"/>
                      <a:pt x="0" y="18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60" name="Freeform 75"/>
              <p:cNvSpPr>
                <a:spLocks/>
              </p:cNvSpPr>
              <p:nvPr/>
            </p:nvSpPr>
            <p:spPr bwMode="auto">
              <a:xfrm>
                <a:off x="1300977" y="1773901"/>
                <a:ext cx="209526" cy="190478"/>
              </a:xfrm>
              <a:custGeom>
                <a:avLst/>
                <a:gdLst>
                  <a:gd name="T0" fmla="*/ 0 w 56"/>
                  <a:gd name="T1" fmla="*/ 18 h 51"/>
                  <a:gd name="T2" fmla="*/ 39 w 56"/>
                  <a:gd name="T3" fmla="*/ 8 h 51"/>
                  <a:gd name="T4" fmla="*/ 56 w 56"/>
                  <a:gd name="T5" fmla="*/ 11 h 51"/>
                  <a:gd name="T6" fmla="*/ 56 w 56"/>
                  <a:gd name="T7" fmla="*/ 51 h 51"/>
                  <a:gd name="T8" fmla="*/ 0 w 56"/>
                  <a:gd name="T9" fmla="*/ 1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1">
                    <a:moveTo>
                      <a:pt x="0" y="18"/>
                    </a:moveTo>
                    <a:cubicBezTo>
                      <a:pt x="0" y="18"/>
                      <a:pt x="10" y="0"/>
                      <a:pt x="39" y="8"/>
                    </a:cubicBezTo>
                    <a:cubicBezTo>
                      <a:pt x="48" y="11"/>
                      <a:pt x="52" y="11"/>
                      <a:pt x="56" y="11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56" y="51"/>
                      <a:pt x="30" y="24"/>
                      <a:pt x="0" y="18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61" name="Freeform 76"/>
              <p:cNvSpPr>
                <a:spLocks/>
              </p:cNvSpPr>
              <p:nvPr/>
            </p:nvSpPr>
            <p:spPr bwMode="auto">
              <a:xfrm>
                <a:off x="1300977" y="1773901"/>
                <a:ext cx="415877" cy="190478"/>
              </a:xfrm>
              <a:custGeom>
                <a:avLst/>
                <a:gdLst>
                  <a:gd name="T0" fmla="*/ 72 w 111"/>
                  <a:gd name="T1" fmla="*/ 8 h 51"/>
                  <a:gd name="T2" fmla="*/ 56 w 111"/>
                  <a:gd name="T3" fmla="*/ 11 h 51"/>
                  <a:gd name="T4" fmla="*/ 39 w 111"/>
                  <a:gd name="T5" fmla="*/ 8 h 51"/>
                  <a:gd name="T6" fmla="*/ 0 w 111"/>
                  <a:gd name="T7" fmla="*/ 18 h 51"/>
                  <a:gd name="T8" fmla="*/ 56 w 111"/>
                  <a:gd name="T9" fmla="*/ 51 h 51"/>
                  <a:gd name="T10" fmla="*/ 111 w 111"/>
                  <a:gd name="T11" fmla="*/ 18 h 51"/>
                  <a:gd name="T12" fmla="*/ 72 w 111"/>
                  <a:gd name="T13" fmla="*/ 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1" h="51">
                    <a:moveTo>
                      <a:pt x="72" y="8"/>
                    </a:moveTo>
                    <a:cubicBezTo>
                      <a:pt x="63" y="11"/>
                      <a:pt x="59" y="11"/>
                      <a:pt x="56" y="11"/>
                    </a:cubicBezTo>
                    <a:cubicBezTo>
                      <a:pt x="52" y="11"/>
                      <a:pt x="48" y="11"/>
                      <a:pt x="39" y="8"/>
                    </a:cubicBezTo>
                    <a:cubicBezTo>
                      <a:pt x="10" y="0"/>
                      <a:pt x="0" y="18"/>
                      <a:pt x="0" y="18"/>
                    </a:cubicBezTo>
                    <a:cubicBezTo>
                      <a:pt x="30" y="24"/>
                      <a:pt x="56" y="51"/>
                      <a:pt x="56" y="51"/>
                    </a:cubicBezTo>
                    <a:cubicBezTo>
                      <a:pt x="56" y="51"/>
                      <a:pt x="82" y="24"/>
                      <a:pt x="111" y="18"/>
                    </a:cubicBezTo>
                    <a:cubicBezTo>
                      <a:pt x="111" y="18"/>
                      <a:pt x="101" y="0"/>
                      <a:pt x="72" y="8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63" name="Freeform 77"/>
              <p:cNvSpPr>
                <a:spLocks/>
              </p:cNvSpPr>
              <p:nvPr/>
            </p:nvSpPr>
            <p:spPr bwMode="auto">
              <a:xfrm>
                <a:off x="1226374" y="1853267"/>
                <a:ext cx="566671" cy="176193"/>
              </a:xfrm>
              <a:custGeom>
                <a:avLst/>
                <a:gdLst>
                  <a:gd name="T0" fmla="*/ 142 w 151"/>
                  <a:gd name="T1" fmla="*/ 1 h 47"/>
                  <a:gd name="T2" fmla="*/ 76 w 151"/>
                  <a:gd name="T3" fmla="*/ 40 h 47"/>
                  <a:gd name="T4" fmla="*/ 10 w 151"/>
                  <a:gd name="T5" fmla="*/ 1 h 47"/>
                  <a:gd name="T6" fmla="*/ 0 w 151"/>
                  <a:gd name="T7" fmla="*/ 7 h 47"/>
                  <a:gd name="T8" fmla="*/ 72 w 151"/>
                  <a:gd name="T9" fmla="*/ 47 h 47"/>
                  <a:gd name="T10" fmla="*/ 76 w 151"/>
                  <a:gd name="T11" fmla="*/ 47 h 47"/>
                  <a:gd name="T12" fmla="*/ 79 w 151"/>
                  <a:gd name="T13" fmla="*/ 47 h 47"/>
                  <a:gd name="T14" fmla="*/ 151 w 151"/>
                  <a:gd name="T15" fmla="*/ 7 h 47"/>
                  <a:gd name="T16" fmla="*/ 142 w 151"/>
                  <a:gd name="T17" fmla="*/ 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47">
                    <a:moveTo>
                      <a:pt x="142" y="1"/>
                    </a:moveTo>
                    <a:cubicBezTo>
                      <a:pt x="116" y="7"/>
                      <a:pt x="76" y="40"/>
                      <a:pt x="76" y="40"/>
                    </a:cubicBezTo>
                    <a:cubicBezTo>
                      <a:pt x="76" y="40"/>
                      <a:pt x="36" y="7"/>
                      <a:pt x="10" y="1"/>
                    </a:cubicBezTo>
                    <a:cubicBezTo>
                      <a:pt x="3" y="0"/>
                      <a:pt x="0" y="6"/>
                      <a:pt x="0" y="7"/>
                    </a:cubicBezTo>
                    <a:cubicBezTo>
                      <a:pt x="8" y="11"/>
                      <a:pt x="18" y="4"/>
                      <a:pt x="72" y="47"/>
                    </a:cubicBezTo>
                    <a:cubicBezTo>
                      <a:pt x="73" y="47"/>
                      <a:pt x="76" y="47"/>
                      <a:pt x="76" y="47"/>
                    </a:cubicBezTo>
                    <a:cubicBezTo>
                      <a:pt x="76" y="47"/>
                      <a:pt x="77" y="47"/>
                      <a:pt x="79" y="47"/>
                    </a:cubicBezTo>
                    <a:cubicBezTo>
                      <a:pt x="132" y="4"/>
                      <a:pt x="143" y="11"/>
                      <a:pt x="151" y="7"/>
                    </a:cubicBezTo>
                    <a:cubicBezTo>
                      <a:pt x="151" y="6"/>
                      <a:pt x="148" y="0"/>
                      <a:pt x="142" y="1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64" name="Freeform 78"/>
              <p:cNvSpPr>
                <a:spLocks/>
              </p:cNvSpPr>
              <p:nvPr/>
            </p:nvSpPr>
            <p:spPr bwMode="auto">
              <a:xfrm>
                <a:off x="1515265" y="1908822"/>
                <a:ext cx="306352" cy="473020"/>
              </a:xfrm>
              <a:custGeom>
                <a:avLst/>
                <a:gdLst>
                  <a:gd name="T0" fmla="*/ 0 w 82"/>
                  <a:gd name="T1" fmla="*/ 40 h 126"/>
                  <a:gd name="T2" fmla="*/ 8 w 82"/>
                  <a:gd name="T3" fmla="*/ 40 h 126"/>
                  <a:gd name="T4" fmla="*/ 68 w 82"/>
                  <a:gd name="T5" fmla="*/ 0 h 126"/>
                  <a:gd name="T6" fmla="*/ 82 w 82"/>
                  <a:gd name="T7" fmla="*/ 0 h 126"/>
                  <a:gd name="T8" fmla="*/ 75 w 82"/>
                  <a:gd name="T9" fmla="*/ 89 h 126"/>
                  <a:gd name="T10" fmla="*/ 8 w 82"/>
                  <a:gd name="T11" fmla="*/ 126 h 126"/>
                  <a:gd name="T12" fmla="*/ 0 w 82"/>
                  <a:gd name="T13" fmla="*/ 126 h 126"/>
                  <a:gd name="T14" fmla="*/ 0 w 82"/>
                  <a:gd name="T15" fmla="*/ 40 h 126"/>
                  <a:gd name="T16" fmla="*/ 0 w 82"/>
                  <a:gd name="T17" fmla="*/ 4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2" h="126">
                    <a:moveTo>
                      <a:pt x="0" y="40"/>
                    </a:moveTo>
                    <a:cubicBezTo>
                      <a:pt x="8" y="40"/>
                      <a:pt x="8" y="40"/>
                      <a:pt x="8" y="40"/>
                    </a:cubicBezTo>
                    <a:cubicBezTo>
                      <a:pt x="8" y="40"/>
                      <a:pt x="37" y="9"/>
                      <a:pt x="68" y="0"/>
                    </a:cubicBezTo>
                    <a:cubicBezTo>
                      <a:pt x="71" y="0"/>
                      <a:pt x="82" y="0"/>
                      <a:pt x="82" y="0"/>
                    </a:cubicBezTo>
                    <a:cubicBezTo>
                      <a:pt x="82" y="0"/>
                      <a:pt x="75" y="71"/>
                      <a:pt x="75" y="89"/>
                    </a:cubicBezTo>
                    <a:cubicBezTo>
                      <a:pt x="68" y="89"/>
                      <a:pt x="40" y="90"/>
                      <a:pt x="8" y="126"/>
                    </a:cubicBezTo>
                    <a:cubicBezTo>
                      <a:pt x="0" y="126"/>
                      <a:pt x="0" y="126"/>
                      <a:pt x="0" y="126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0"/>
                      <a:pt x="0" y="40"/>
                      <a:pt x="0" y="40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65" name="Freeform 79"/>
              <p:cNvSpPr>
                <a:spLocks/>
              </p:cNvSpPr>
              <p:nvPr/>
            </p:nvSpPr>
            <p:spPr bwMode="auto">
              <a:xfrm>
                <a:off x="1204151" y="1908822"/>
                <a:ext cx="617466" cy="473020"/>
              </a:xfrm>
              <a:custGeom>
                <a:avLst/>
                <a:gdLst>
                  <a:gd name="T0" fmla="*/ 151 w 165"/>
                  <a:gd name="T1" fmla="*/ 0 h 126"/>
                  <a:gd name="T2" fmla="*/ 91 w 165"/>
                  <a:gd name="T3" fmla="*/ 40 h 126"/>
                  <a:gd name="T4" fmla="*/ 84 w 165"/>
                  <a:gd name="T5" fmla="*/ 40 h 126"/>
                  <a:gd name="T6" fmla="*/ 81 w 165"/>
                  <a:gd name="T7" fmla="*/ 40 h 126"/>
                  <a:gd name="T8" fmla="*/ 75 w 165"/>
                  <a:gd name="T9" fmla="*/ 40 h 126"/>
                  <a:gd name="T10" fmla="*/ 16 w 165"/>
                  <a:gd name="T11" fmla="*/ 0 h 126"/>
                  <a:gd name="T12" fmla="*/ 0 w 165"/>
                  <a:gd name="T13" fmla="*/ 0 h 126"/>
                  <a:gd name="T14" fmla="*/ 9 w 165"/>
                  <a:gd name="T15" fmla="*/ 89 h 126"/>
                  <a:gd name="T16" fmla="*/ 75 w 165"/>
                  <a:gd name="T17" fmla="*/ 126 h 126"/>
                  <a:gd name="T18" fmla="*/ 83 w 165"/>
                  <a:gd name="T19" fmla="*/ 126 h 126"/>
                  <a:gd name="T20" fmla="*/ 91 w 165"/>
                  <a:gd name="T21" fmla="*/ 126 h 126"/>
                  <a:gd name="T22" fmla="*/ 158 w 165"/>
                  <a:gd name="T23" fmla="*/ 89 h 126"/>
                  <a:gd name="T24" fmla="*/ 165 w 165"/>
                  <a:gd name="T25" fmla="*/ 0 h 126"/>
                  <a:gd name="T26" fmla="*/ 151 w 165"/>
                  <a:gd name="T27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5" h="126">
                    <a:moveTo>
                      <a:pt x="151" y="0"/>
                    </a:moveTo>
                    <a:cubicBezTo>
                      <a:pt x="120" y="9"/>
                      <a:pt x="91" y="40"/>
                      <a:pt x="91" y="40"/>
                    </a:cubicBezTo>
                    <a:cubicBezTo>
                      <a:pt x="84" y="40"/>
                      <a:pt x="84" y="40"/>
                      <a:pt x="84" y="40"/>
                    </a:cubicBezTo>
                    <a:cubicBezTo>
                      <a:pt x="81" y="40"/>
                      <a:pt x="81" y="40"/>
                      <a:pt x="81" y="40"/>
                    </a:cubicBezTo>
                    <a:cubicBezTo>
                      <a:pt x="75" y="40"/>
                      <a:pt x="75" y="40"/>
                      <a:pt x="75" y="40"/>
                    </a:cubicBezTo>
                    <a:cubicBezTo>
                      <a:pt x="75" y="40"/>
                      <a:pt x="46" y="9"/>
                      <a:pt x="16" y="0"/>
                    </a:cubicBezTo>
                    <a:cubicBezTo>
                      <a:pt x="12" y="0"/>
                      <a:pt x="0" y="0"/>
                      <a:pt x="0" y="0"/>
                    </a:cubicBezTo>
                    <a:cubicBezTo>
                      <a:pt x="0" y="0"/>
                      <a:pt x="9" y="71"/>
                      <a:pt x="9" y="89"/>
                    </a:cubicBezTo>
                    <a:cubicBezTo>
                      <a:pt x="14" y="89"/>
                      <a:pt x="43" y="90"/>
                      <a:pt x="75" y="126"/>
                    </a:cubicBezTo>
                    <a:cubicBezTo>
                      <a:pt x="83" y="126"/>
                      <a:pt x="83" y="126"/>
                      <a:pt x="83" y="126"/>
                    </a:cubicBezTo>
                    <a:cubicBezTo>
                      <a:pt x="83" y="126"/>
                      <a:pt x="83" y="126"/>
                      <a:pt x="91" y="126"/>
                    </a:cubicBezTo>
                    <a:cubicBezTo>
                      <a:pt x="123" y="90"/>
                      <a:pt x="151" y="89"/>
                      <a:pt x="158" y="89"/>
                    </a:cubicBezTo>
                    <a:cubicBezTo>
                      <a:pt x="158" y="71"/>
                      <a:pt x="165" y="0"/>
                      <a:pt x="165" y="0"/>
                    </a:cubicBezTo>
                    <a:cubicBezTo>
                      <a:pt x="165" y="0"/>
                      <a:pt x="154" y="0"/>
                      <a:pt x="151" y="0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66" name="Freeform 80"/>
              <p:cNvSpPr>
                <a:spLocks/>
              </p:cNvSpPr>
              <p:nvPr/>
            </p:nvSpPr>
            <p:spPr bwMode="auto">
              <a:xfrm>
                <a:off x="1515265" y="2058030"/>
                <a:ext cx="30159" cy="323813"/>
              </a:xfrm>
              <a:custGeom>
                <a:avLst/>
                <a:gdLst>
                  <a:gd name="T0" fmla="*/ 0 w 19"/>
                  <a:gd name="T1" fmla="*/ 204 h 204"/>
                  <a:gd name="T2" fmla="*/ 0 w 19"/>
                  <a:gd name="T3" fmla="*/ 0 h 204"/>
                  <a:gd name="T4" fmla="*/ 19 w 19"/>
                  <a:gd name="T5" fmla="*/ 0 h 204"/>
                  <a:gd name="T6" fmla="*/ 0 w 19"/>
                  <a:gd name="T7" fmla="*/ 204 h 204"/>
                  <a:gd name="T8" fmla="*/ 0 w 19"/>
                  <a:gd name="T9" fmla="*/ 204 h 204"/>
                  <a:gd name="T10" fmla="*/ 0 w 19"/>
                  <a:gd name="T11" fmla="*/ 20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204">
                    <a:moveTo>
                      <a:pt x="0" y="204"/>
                    </a:moveTo>
                    <a:lnTo>
                      <a:pt x="0" y="0"/>
                    </a:lnTo>
                    <a:lnTo>
                      <a:pt x="19" y="0"/>
                    </a:lnTo>
                    <a:lnTo>
                      <a:pt x="0" y="204"/>
                    </a:lnTo>
                    <a:lnTo>
                      <a:pt x="0" y="204"/>
                    </a:lnTo>
                    <a:lnTo>
                      <a:pt x="0" y="204"/>
                    </a:ln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67" name="Freeform 81"/>
              <p:cNvSpPr>
                <a:spLocks/>
              </p:cNvSpPr>
              <p:nvPr/>
            </p:nvSpPr>
            <p:spPr bwMode="auto">
              <a:xfrm>
                <a:off x="1515265" y="2058030"/>
                <a:ext cx="30159" cy="323813"/>
              </a:xfrm>
              <a:custGeom>
                <a:avLst/>
                <a:gdLst>
                  <a:gd name="T0" fmla="*/ 0 w 19"/>
                  <a:gd name="T1" fmla="*/ 204 h 204"/>
                  <a:gd name="T2" fmla="*/ 0 w 19"/>
                  <a:gd name="T3" fmla="*/ 0 h 204"/>
                  <a:gd name="T4" fmla="*/ 19 w 19"/>
                  <a:gd name="T5" fmla="*/ 0 h 204"/>
                  <a:gd name="T6" fmla="*/ 0 w 19"/>
                  <a:gd name="T7" fmla="*/ 20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204">
                    <a:moveTo>
                      <a:pt x="0" y="204"/>
                    </a:moveTo>
                    <a:lnTo>
                      <a:pt x="0" y="0"/>
                    </a:lnTo>
                    <a:lnTo>
                      <a:pt x="19" y="0"/>
                    </a:lnTo>
                    <a:lnTo>
                      <a:pt x="0" y="204"/>
                    </a:ln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68" name="Freeform 82"/>
              <p:cNvSpPr>
                <a:spLocks/>
              </p:cNvSpPr>
              <p:nvPr/>
            </p:nvSpPr>
            <p:spPr bwMode="auto">
              <a:xfrm>
                <a:off x="1515265" y="2058030"/>
                <a:ext cx="30159" cy="323813"/>
              </a:xfrm>
              <a:custGeom>
                <a:avLst/>
                <a:gdLst>
                  <a:gd name="T0" fmla="*/ 0 w 19"/>
                  <a:gd name="T1" fmla="*/ 204 h 204"/>
                  <a:gd name="T2" fmla="*/ 0 w 19"/>
                  <a:gd name="T3" fmla="*/ 0 h 204"/>
                  <a:gd name="T4" fmla="*/ 19 w 19"/>
                  <a:gd name="T5" fmla="*/ 0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204">
                    <a:moveTo>
                      <a:pt x="0" y="204"/>
                    </a:moveTo>
                    <a:lnTo>
                      <a:pt x="0" y="0"/>
                    </a:lnTo>
                    <a:lnTo>
                      <a:pt x="1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69" name="TextBox 68"/>
              <p:cNvSpPr txBox="1"/>
              <p:nvPr/>
            </p:nvSpPr>
            <p:spPr>
              <a:xfrm>
                <a:off x="2132731" y="1706055"/>
                <a:ext cx="6784256" cy="15390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200" b="1" dirty="0" err="1">
                    <a:ln>
                      <a:solidFill>
                        <a:srgbClr val="008000"/>
                      </a:solidFill>
                    </a:ln>
                    <a:solidFill>
                      <a:srgbClr val="008000"/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Dạng</a:t>
                </a:r>
                <a:r>
                  <a:rPr lang="en-US" sz="2200" b="1" dirty="0">
                    <a:ln>
                      <a:solidFill>
                        <a:srgbClr val="008000"/>
                      </a:solidFill>
                    </a:ln>
                    <a:solidFill>
                      <a:srgbClr val="008000"/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 1: </a:t>
                </a:r>
                <a:r>
                  <a:rPr lang="en-US" sz="2200" b="1" dirty="0" err="1">
                    <a:ln>
                      <a:solidFill>
                        <a:srgbClr val="008000"/>
                      </a:solidFill>
                    </a:ln>
                    <a:solidFill>
                      <a:srgbClr val="008000"/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Tìm</a:t>
                </a:r>
                <a:r>
                  <a:rPr lang="en-US" sz="2200" b="1" dirty="0">
                    <a:ln>
                      <a:solidFill>
                        <a:srgbClr val="008000"/>
                      </a:solidFill>
                    </a:ln>
                    <a:solidFill>
                      <a:srgbClr val="008000"/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 VTPT </a:t>
                </a:r>
                <a:r>
                  <a:rPr lang="en-US" sz="2200" b="1" dirty="0" err="1">
                    <a:ln>
                      <a:solidFill>
                        <a:srgbClr val="008000"/>
                      </a:solidFill>
                    </a:ln>
                    <a:solidFill>
                      <a:srgbClr val="008000"/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2200" b="1" dirty="0">
                    <a:ln>
                      <a:solidFill>
                        <a:srgbClr val="008000"/>
                      </a:solidFill>
                    </a:ln>
                    <a:solidFill>
                      <a:srgbClr val="008000"/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200" b="1" dirty="0" err="1">
                    <a:ln>
                      <a:solidFill>
                        <a:srgbClr val="008000"/>
                      </a:solidFill>
                    </a:ln>
                    <a:solidFill>
                      <a:srgbClr val="008000"/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mặt</a:t>
                </a:r>
                <a:r>
                  <a:rPr lang="en-US" sz="2200" b="1" dirty="0">
                    <a:ln>
                      <a:solidFill>
                        <a:srgbClr val="008000"/>
                      </a:solidFill>
                    </a:ln>
                    <a:solidFill>
                      <a:srgbClr val="008000"/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200" b="1" dirty="0" err="1">
                    <a:ln>
                      <a:solidFill>
                        <a:srgbClr val="008000"/>
                      </a:solidFill>
                    </a:ln>
                    <a:solidFill>
                      <a:srgbClr val="008000"/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phẳng</a:t>
                </a:r>
                <a:endParaRPr lang="en-US" sz="2200" b="1" dirty="0">
                  <a:ln>
                    <a:solidFill>
                      <a:srgbClr val="008000"/>
                    </a:solidFill>
                  </a:ln>
                  <a:solidFill>
                    <a:srgbClr val="008000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52" name="Rectangle 51"/>
            <p:cNvSpPr/>
            <p:nvPr/>
          </p:nvSpPr>
          <p:spPr>
            <a:xfrm>
              <a:off x="8598527" y="1951287"/>
              <a:ext cx="1828800" cy="67758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</p:grpSp>
    </p:spTree>
    <p:extLst>
      <p:ext uri="{BB962C8B-B14F-4D97-AF65-F5344CB8AC3E}">
        <p14:creationId xmlns:p14="http://schemas.microsoft.com/office/powerpoint/2010/main" val="3210400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154" grpId="0" animBg="1"/>
      <p:bldP spid="2" grpId="0"/>
      <p:bldP spid="53" grpId="0"/>
      <p:bldP spid="54" grpId="0"/>
      <p:bldP spid="55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D5624518-D7AF-436B-BE43-B2BD47A5C5E8}"/>
                  </a:ext>
                </a:extLst>
              </p:cNvPr>
              <p:cNvSpPr txBox="1"/>
              <p:nvPr/>
            </p:nvSpPr>
            <p:spPr>
              <a:xfrm>
                <a:off x="264028" y="233975"/>
                <a:ext cx="5980018" cy="699615"/>
              </a:xfrm>
              <a:prstGeom prst="rect">
                <a:avLst/>
              </a:prstGeom>
              <a:noFill/>
              <a:ln w="38100">
                <a:solidFill>
                  <a:srgbClr val="00B0F0"/>
                </a:solidFill>
              </a:ln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15000"/>
                  </a:lnSpc>
                </a:pPr>
                <a:r>
                  <a:rPr lang="en-US" sz="20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Chú ý: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e>
                    </m:acc>
                    <m:r>
                      <a:rPr lang="en-US" sz="2000" b="0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sz="20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20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20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e>
                        </m:acc>
                        <m:r>
                          <a:rPr lang="en-US" sz="20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acc>
                          <m:accPr>
                            <m:chr m:val="⃗"/>
                            <m:ctrlPr>
                              <a:rPr lang="en-US" sz="20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20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𝑏</m:t>
                            </m:r>
                          </m:e>
                        </m:acc>
                      </m:e>
                    </m:d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d>
                          <m:dPr>
                            <m:begChr m:val="|"/>
                            <m:endChr m:val="|"/>
                            <m:ctrlP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2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mPr>
                              <m:mr>
                                <m:e>
                                  <m:sSub>
                                    <m:sSubPr>
                                      <m:ctrlPr>
                                        <a:rPr lang="en-US" sz="2000" i="1">
                                          <a:effectLst/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000" i="1">
                                          <a:effectLst/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𝑎</m:t>
                                      </m:r>
                                    </m:e>
                                    <m:sub>
                                      <m:r>
                                        <a:rPr lang="en-US" sz="2000" i="1">
                                          <a:effectLst/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</m:e>
                                <m:e>
                                  <m:sSub>
                                    <m:sSubPr>
                                      <m:ctrlPr>
                                        <a:rPr lang="en-US" sz="2000" i="1">
                                          <a:effectLst/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000" i="1">
                                          <a:effectLst/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𝑎</m:t>
                                      </m:r>
                                    </m:e>
                                    <m:sub>
                                      <m:r>
                                        <a:rPr lang="en-US" sz="2000" i="1">
                                          <a:effectLst/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3</m:t>
                                      </m:r>
                                    </m:sub>
                                  </m:sSub>
                                </m:e>
                              </m:mr>
                              <m:mr>
                                <m:e>
                                  <m:sSub>
                                    <m:sSubPr>
                                      <m:ctrlPr>
                                        <a:rPr lang="en-US" sz="2000" i="1">
                                          <a:effectLst/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000" i="1">
                                          <a:effectLst/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𝑏</m:t>
                                      </m:r>
                                    </m:e>
                                    <m:sub>
                                      <m:r>
                                        <a:rPr lang="en-US" sz="2000" i="1">
                                          <a:effectLst/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</m:e>
                                <m:e>
                                  <m:sSub>
                                    <m:sSubPr>
                                      <m:ctrlPr>
                                        <a:rPr lang="en-US" sz="2000" i="1">
                                          <a:effectLst/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000" i="1">
                                          <a:effectLst/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𝑏</m:t>
                                      </m:r>
                                    </m:e>
                                    <m:sub>
                                      <m:r>
                                        <a:rPr lang="en-US" sz="2000" i="1">
                                          <a:effectLst/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3</m:t>
                                      </m:r>
                                    </m:sub>
                                  </m:sSub>
                                </m:e>
                              </m:mr>
                            </m:m>
                          </m:e>
                        </m:d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;</m:t>
                        </m:r>
                        <m:d>
                          <m:dPr>
                            <m:begChr m:val="|"/>
                            <m:endChr m:val="|"/>
                            <m:ctrlP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2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mPr>
                              <m:mr>
                                <m:e>
                                  <m:sSub>
                                    <m:sSubPr>
                                      <m:ctrlPr>
                                        <a:rPr lang="en-US" sz="2000" i="1">
                                          <a:effectLst/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000" i="1">
                                          <a:effectLst/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𝑎</m:t>
                                      </m:r>
                                    </m:e>
                                    <m:sub>
                                      <m:r>
                                        <a:rPr lang="en-US" sz="2000" i="1">
                                          <a:effectLst/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3</m:t>
                                      </m:r>
                                    </m:sub>
                                  </m:sSub>
                                </m:e>
                                <m:e>
                                  <m:sSub>
                                    <m:sSubPr>
                                      <m:ctrlPr>
                                        <a:rPr lang="en-US" sz="2000" i="1">
                                          <a:effectLst/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000" i="1">
                                          <a:effectLst/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𝑎</m:t>
                                      </m:r>
                                    </m:e>
                                    <m:sub>
                                      <m:r>
                                        <a:rPr lang="en-US" sz="2000" i="1">
                                          <a:effectLst/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</m:e>
                              </m:mr>
                              <m:mr>
                                <m:e>
                                  <m:sSub>
                                    <m:sSubPr>
                                      <m:ctrlPr>
                                        <a:rPr lang="en-US" sz="2000" i="1">
                                          <a:effectLst/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000" i="1">
                                          <a:effectLst/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𝑏</m:t>
                                      </m:r>
                                    </m:e>
                                    <m:sub>
                                      <m:r>
                                        <a:rPr lang="en-US" sz="2000" i="1">
                                          <a:effectLst/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3</m:t>
                                      </m:r>
                                    </m:sub>
                                  </m:sSub>
                                </m:e>
                                <m:e>
                                  <m:sSub>
                                    <m:sSubPr>
                                      <m:ctrlPr>
                                        <a:rPr lang="en-US" sz="2000" i="1">
                                          <a:effectLst/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000" i="1">
                                          <a:effectLst/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𝑏</m:t>
                                      </m:r>
                                    </m:e>
                                    <m:sub>
                                      <m:r>
                                        <a:rPr lang="en-US" sz="2000" i="1">
                                          <a:effectLst/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</m:e>
                              </m:mr>
                            </m:m>
                          </m:e>
                        </m:d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;</m:t>
                        </m:r>
                        <m:d>
                          <m:dPr>
                            <m:begChr m:val="|"/>
                            <m:endChr m:val="|"/>
                            <m:ctrlP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2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mPr>
                              <m:mr>
                                <m:e>
                                  <m:sSub>
                                    <m:sSubPr>
                                      <m:ctrlPr>
                                        <a:rPr lang="en-US" sz="2000" i="1">
                                          <a:effectLst/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000" i="1">
                                          <a:effectLst/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𝑎</m:t>
                                      </m:r>
                                    </m:e>
                                    <m:sub>
                                      <m:r>
                                        <a:rPr lang="en-US" sz="2000" i="1">
                                          <a:effectLst/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</m:e>
                                <m:e>
                                  <m:sSub>
                                    <m:sSubPr>
                                      <m:ctrlPr>
                                        <a:rPr lang="en-US" sz="2000" i="1">
                                          <a:effectLst/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000" i="1">
                                          <a:effectLst/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𝑎</m:t>
                                      </m:r>
                                    </m:e>
                                    <m:sub>
                                      <m:r>
                                        <a:rPr lang="en-US" sz="2000" i="1">
                                          <a:effectLst/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</m:e>
                              </m:mr>
                              <m:mr>
                                <m:e>
                                  <m:sSub>
                                    <m:sSubPr>
                                      <m:ctrlPr>
                                        <a:rPr lang="en-US" sz="2000" i="1">
                                          <a:effectLst/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000" i="1">
                                          <a:effectLst/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𝑏</m:t>
                                      </m:r>
                                    </m:e>
                                    <m:sub>
                                      <m:r>
                                        <a:rPr lang="en-US" sz="2000" i="1">
                                          <a:effectLst/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</m:e>
                                <m:e>
                                  <m:sSub>
                                    <m:sSubPr>
                                      <m:ctrlPr>
                                        <a:rPr lang="en-US" sz="2000" i="1">
                                          <a:effectLst/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000" i="1">
                                          <a:effectLst/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𝑏</m:t>
                                      </m:r>
                                    </m:e>
                                    <m:sub>
                                      <m:r>
                                        <a:rPr lang="en-US" sz="2000" i="1">
                                          <a:effectLst/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</m:e>
                              </m:mr>
                            </m:m>
                          </m:e>
                        </m:d>
                      </m:e>
                    </m:d>
                  </m:oMath>
                </a14:m>
                <a:endParaRPr lang="en-US" sz="2000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D5624518-D7AF-436B-BE43-B2BD47A5C5E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4028" y="233975"/>
                <a:ext cx="5980018" cy="699615"/>
              </a:xfrm>
              <a:prstGeom prst="rect">
                <a:avLst/>
              </a:prstGeom>
              <a:blipFill>
                <a:blip r:embed="rId3"/>
                <a:stretch>
                  <a:fillRect l="-709"/>
                </a:stretch>
              </a:blipFill>
              <a:ln w="38100">
                <a:solidFill>
                  <a:srgbClr val="00B0F0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CA217CD2-3D0E-4D7B-A01D-4A2F93961B7A}"/>
                  </a:ext>
                </a:extLst>
              </p:cNvPr>
              <p:cNvSpPr txBox="1"/>
              <p:nvPr/>
            </p:nvSpPr>
            <p:spPr>
              <a:xfrm>
                <a:off x="148045" y="953867"/>
                <a:ext cx="11545452" cy="290586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0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Ví </a:t>
                </a:r>
                <a:r>
                  <a:rPr lang="en-US" sz="20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dụ</a:t>
                </a:r>
                <a:r>
                  <a:rPr lang="en-US" sz="20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1</a:t>
                </a:r>
                <a:r>
                  <a:rPr lang="en-US" sz="20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Tính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tích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hướng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hai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vectơ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</m:oMath>
                </a14:m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</m:acc>
                  </m:oMath>
                </a14:m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Biết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tọa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độ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các</a:t>
                </a:r>
                <a:r>
                  <a:rPr lang="en-US" sz="20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en-US" sz="2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0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                                     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3; </m:t>
                        </m:r>
                        <m:r>
                          <a:rPr lang="en-US" sz="2000" i="1" smtClean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−8</m:t>
                        </m:r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; −6</m:t>
                        </m:r>
                      </m:e>
                    </m:d>
                  </m:oMath>
                </a14:m>
                <a:endParaRPr lang="en-US" sz="2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                                     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</m:acc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−1; </m:t>
                        </m:r>
                        <m:r>
                          <a:rPr lang="en-US" sz="2000" i="1" smtClean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−2</m:t>
                        </m:r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; 1</m:t>
                        </m:r>
                      </m:e>
                    </m:d>
                  </m:oMath>
                </a14:m>
                <a:endParaRPr lang="en-US" sz="2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15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e>
                      </m:acc>
                      <m:r>
                        <a:rPr lang="en-US" sz="2000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20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acc>
                            <m:accPr>
                              <m:chr m:val="⃗"/>
                              <m:ctrlPr>
                                <a:rPr lang="en-US" sz="20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𝑎</m:t>
                              </m:r>
                            </m:e>
                          </m:acc>
                          <m:r>
                            <a:rPr lang="en-US" sz="20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,</m:t>
                          </m:r>
                          <m:acc>
                            <m:accPr>
                              <m:chr m:val="⃗"/>
                              <m:ctrlPr>
                                <a:rPr lang="en-US" sz="20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𝑏</m:t>
                              </m:r>
                            </m:e>
                          </m:acc>
                        </m:e>
                      </m:d>
                      <m:r>
                        <a:rPr lang="en-US" sz="20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d>
                        <m:dPr>
                          <m:ctrlP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d>
                            <m:dPr>
                              <m:begChr m:val="|"/>
                              <m:endChr m:val="|"/>
                              <m:ctrlP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2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sz="20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sSub>
                                      <m:sSubPr>
                                        <m:ctrlPr>
                                          <a:rPr lang="en-US" sz="20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0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  <a:cs typeface="Times New Roman" panose="02020603050405020304" pitchFamily="18" charset="0"/>
                                          </a:rPr>
                                          <m:t>𝑎</m:t>
                                        </m:r>
                                      </m:e>
                                      <m:sub>
                                        <m:r>
                                          <a:rPr lang="en-US" sz="20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  <a:cs typeface="Times New Roman" panose="02020603050405020304" pitchFamily="18" charset="0"/>
                                          </a:rPr>
                                          <m:t>2</m:t>
                                        </m:r>
                                      </m:sub>
                                    </m:sSub>
                                  </m:e>
                                  <m:e>
                                    <m:sSub>
                                      <m:sSubPr>
                                        <m:ctrlPr>
                                          <a:rPr lang="en-US" sz="20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0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  <a:cs typeface="Times New Roman" panose="02020603050405020304" pitchFamily="18" charset="0"/>
                                          </a:rPr>
                                          <m:t>𝑎</m:t>
                                        </m:r>
                                      </m:e>
                                      <m:sub>
                                        <m:r>
                                          <a:rPr lang="en-US" sz="20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  <a:cs typeface="Times New Roman" panose="02020603050405020304" pitchFamily="18" charset="0"/>
                                          </a:rPr>
                                          <m:t>3</m:t>
                                        </m:r>
                                      </m:sub>
                                    </m:sSub>
                                  </m:e>
                                </m:mr>
                                <m:mr>
                                  <m:e>
                                    <m:sSub>
                                      <m:sSubPr>
                                        <m:ctrlPr>
                                          <a:rPr lang="en-US" sz="20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0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  <a:cs typeface="Times New Roman" panose="02020603050405020304" pitchFamily="18" charset="0"/>
                                          </a:rPr>
                                          <m:t>𝑏</m:t>
                                        </m:r>
                                      </m:e>
                                      <m:sub>
                                        <m:r>
                                          <a:rPr lang="en-US" sz="20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  <a:cs typeface="Times New Roman" panose="02020603050405020304" pitchFamily="18" charset="0"/>
                                          </a:rPr>
                                          <m:t>2</m:t>
                                        </m:r>
                                      </m:sub>
                                    </m:sSub>
                                  </m:e>
                                  <m:e>
                                    <m:sSub>
                                      <m:sSubPr>
                                        <m:ctrlPr>
                                          <a:rPr lang="en-US" sz="20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0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  <a:cs typeface="Times New Roman" panose="02020603050405020304" pitchFamily="18" charset="0"/>
                                          </a:rPr>
                                          <m:t>𝑏</m:t>
                                        </m:r>
                                      </m:e>
                                      <m:sub>
                                        <m:r>
                                          <a:rPr lang="en-US" sz="20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  <a:cs typeface="Times New Roman" panose="02020603050405020304" pitchFamily="18" charset="0"/>
                                          </a:rPr>
                                          <m:t>3</m:t>
                                        </m:r>
                                      </m:sub>
                                    </m:sSub>
                                  </m:e>
                                </m:mr>
                              </m:m>
                            </m:e>
                          </m:d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;</m:t>
                          </m:r>
                          <m:d>
                            <m:dPr>
                              <m:begChr m:val="|"/>
                              <m:endChr m:val="|"/>
                              <m:ctrlP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2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sz="20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sSub>
                                      <m:sSubPr>
                                        <m:ctrlPr>
                                          <a:rPr lang="en-US" sz="20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0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  <a:cs typeface="Times New Roman" panose="02020603050405020304" pitchFamily="18" charset="0"/>
                                          </a:rPr>
                                          <m:t>𝑎</m:t>
                                        </m:r>
                                      </m:e>
                                      <m:sub>
                                        <m:r>
                                          <a:rPr lang="en-US" sz="20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  <a:cs typeface="Times New Roman" panose="02020603050405020304" pitchFamily="18" charset="0"/>
                                          </a:rPr>
                                          <m:t>3</m:t>
                                        </m:r>
                                      </m:sub>
                                    </m:sSub>
                                  </m:e>
                                  <m:e>
                                    <m:sSub>
                                      <m:sSubPr>
                                        <m:ctrlPr>
                                          <a:rPr lang="en-US" sz="20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0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  <a:cs typeface="Times New Roman" panose="02020603050405020304" pitchFamily="18" charset="0"/>
                                          </a:rPr>
                                          <m:t>𝑎</m:t>
                                        </m:r>
                                      </m:e>
                                      <m:sub>
                                        <m:r>
                                          <a:rPr lang="en-US" sz="20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  <a:cs typeface="Times New Roman" panose="02020603050405020304" pitchFamily="18" charset="0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</m:e>
                                </m:mr>
                                <m:mr>
                                  <m:e>
                                    <m:sSub>
                                      <m:sSubPr>
                                        <m:ctrlPr>
                                          <a:rPr lang="en-US" sz="20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0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  <a:cs typeface="Times New Roman" panose="02020603050405020304" pitchFamily="18" charset="0"/>
                                          </a:rPr>
                                          <m:t>𝑏</m:t>
                                        </m:r>
                                      </m:e>
                                      <m:sub>
                                        <m:r>
                                          <a:rPr lang="en-US" sz="20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  <a:cs typeface="Times New Roman" panose="02020603050405020304" pitchFamily="18" charset="0"/>
                                          </a:rPr>
                                          <m:t>3</m:t>
                                        </m:r>
                                      </m:sub>
                                    </m:sSub>
                                  </m:e>
                                  <m:e>
                                    <m:sSub>
                                      <m:sSubPr>
                                        <m:ctrlPr>
                                          <a:rPr lang="en-US" sz="20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0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  <a:cs typeface="Times New Roman" panose="02020603050405020304" pitchFamily="18" charset="0"/>
                                          </a:rPr>
                                          <m:t>𝑏</m:t>
                                        </m:r>
                                      </m:e>
                                      <m:sub>
                                        <m:r>
                                          <a:rPr lang="en-US" sz="20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  <a:cs typeface="Times New Roman" panose="02020603050405020304" pitchFamily="18" charset="0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</m:e>
                                </m:mr>
                              </m:m>
                            </m:e>
                          </m:d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;</m:t>
                          </m:r>
                          <m:d>
                            <m:dPr>
                              <m:begChr m:val="|"/>
                              <m:endChr m:val="|"/>
                              <m:ctrlP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2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sz="20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sSub>
                                      <m:sSubPr>
                                        <m:ctrlPr>
                                          <a:rPr lang="en-US" sz="20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0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  <a:cs typeface="Times New Roman" panose="02020603050405020304" pitchFamily="18" charset="0"/>
                                          </a:rPr>
                                          <m:t>𝑎</m:t>
                                        </m:r>
                                      </m:e>
                                      <m:sub>
                                        <m:r>
                                          <a:rPr lang="en-US" sz="20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  <a:cs typeface="Times New Roman" panose="02020603050405020304" pitchFamily="18" charset="0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</m:e>
                                  <m:e>
                                    <m:sSub>
                                      <m:sSubPr>
                                        <m:ctrlPr>
                                          <a:rPr lang="en-US" sz="20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0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  <a:cs typeface="Times New Roman" panose="02020603050405020304" pitchFamily="18" charset="0"/>
                                          </a:rPr>
                                          <m:t>𝑎</m:t>
                                        </m:r>
                                      </m:e>
                                      <m:sub>
                                        <m:r>
                                          <a:rPr lang="en-US" sz="20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  <a:cs typeface="Times New Roman" panose="02020603050405020304" pitchFamily="18" charset="0"/>
                                          </a:rPr>
                                          <m:t>2</m:t>
                                        </m:r>
                                      </m:sub>
                                    </m:sSub>
                                  </m:e>
                                </m:mr>
                                <m:mr>
                                  <m:e>
                                    <m:sSub>
                                      <m:sSubPr>
                                        <m:ctrlPr>
                                          <a:rPr lang="en-US" sz="20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0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  <a:cs typeface="Times New Roman" panose="02020603050405020304" pitchFamily="18" charset="0"/>
                                          </a:rPr>
                                          <m:t>𝑏</m:t>
                                        </m:r>
                                      </m:e>
                                      <m:sub>
                                        <m:r>
                                          <a:rPr lang="en-US" sz="20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  <a:cs typeface="Times New Roman" panose="02020603050405020304" pitchFamily="18" charset="0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</m:e>
                                  <m:e>
                                    <m:sSub>
                                      <m:sSubPr>
                                        <m:ctrlPr>
                                          <a:rPr lang="en-US" sz="20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0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  <a:cs typeface="Times New Roman" panose="02020603050405020304" pitchFamily="18" charset="0"/>
                                          </a:rPr>
                                          <m:t>𝑏</m:t>
                                        </m:r>
                                      </m:e>
                                      <m:sub>
                                        <m:r>
                                          <a:rPr lang="en-US" sz="20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  <a:cs typeface="Times New Roman" panose="02020603050405020304" pitchFamily="18" charset="0"/>
                                          </a:rPr>
                                          <m:t>2</m:t>
                                        </m:r>
                                      </m:sub>
                                    </m:sSub>
                                  </m:e>
                                </m:mr>
                              </m:m>
                            </m:e>
                          </m:d>
                        </m:e>
                      </m:d>
                      <m:r>
                        <a:rPr lang="en-US" sz="20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d>
                        <m:dPr>
                          <m:ctrlP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d>
                            <m:dPr>
                              <m:begChr m:val="|"/>
                              <m:endChr m:val="|"/>
                              <m:ctrlP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2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sz="20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a:rPr lang="en-US" sz="20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−8</m:t>
                                    </m:r>
                                  </m:e>
                                  <m:e>
                                    <m:r>
                                      <a:rPr lang="en-US" sz="20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−6</m:t>
                                    </m:r>
                                  </m:e>
                                </m:mr>
                                <m:mr>
                                  <m:e>
                                    <m:r>
                                      <a:rPr lang="en-US" sz="20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−2</m:t>
                                    </m:r>
                                  </m:e>
                                  <m:e>
                                    <m:r>
                                      <a:rPr lang="en-US" sz="20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1</m:t>
                                    </m:r>
                                  </m:e>
                                </m:mr>
                              </m:m>
                            </m:e>
                          </m:d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;</m:t>
                          </m:r>
                          <m:d>
                            <m:dPr>
                              <m:begChr m:val="|"/>
                              <m:endChr m:val="|"/>
                              <m:ctrlP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2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sz="20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a:rPr lang="en-US" sz="20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−6</m:t>
                                    </m:r>
                                  </m:e>
                                  <m:e>
                                    <m:r>
                                      <a:rPr lang="en-US" sz="20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3</m:t>
                                    </m:r>
                                  </m:e>
                                </m:mr>
                                <m:mr>
                                  <m:e>
                                    <m:r>
                                      <a:rPr lang="en-US" sz="20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1</m:t>
                                    </m:r>
                                  </m:e>
                                  <m:e>
                                    <m:r>
                                      <a:rPr lang="en-US" sz="20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−1</m:t>
                                    </m:r>
                                  </m:e>
                                </m:mr>
                              </m:m>
                            </m:e>
                          </m:d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;</m:t>
                          </m:r>
                          <m:d>
                            <m:dPr>
                              <m:begChr m:val="|"/>
                              <m:endChr m:val="|"/>
                              <m:ctrlP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2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sz="20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a:rPr lang="en-US" sz="20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3</m:t>
                                    </m:r>
                                  </m:e>
                                  <m:e>
                                    <m:r>
                                      <a:rPr lang="en-US" sz="20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−8</m:t>
                                    </m:r>
                                  </m:e>
                                </m:mr>
                                <m:mr>
                                  <m:e>
                                    <m:r>
                                      <a:rPr lang="en-US" sz="20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−1</m:t>
                                    </m:r>
                                  </m:e>
                                  <m:e>
                                    <m:r>
                                      <a:rPr lang="en-US" sz="20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−2</m:t>
                                    </m:r>
                                  </m:e>
                                </m:mr>
                              </m:m>
                            </m:e>
                          </m:d>
                        </m:e>
                      </m:d>
                    </m:oMath>
                  </m:oMathPara>
                </a14:m>
                <a:endParaRPr lang="en-US" sz="2000" i="1" dirty="0">
                  <a:effectLst/>
                  <a:latin typeface="Cambria Math" panose="020405030504060302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15000"/>
                  </a:lnSpc>
                </a:pPr>
                <a14:m>
                  <m:oMath xmlns:m="http://schemas.openxmlformats.org/officeDocument/2006/math"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=(−20;3;−14)</m:t>
                    </m:r>
                  </m:oMath>
                </a14:m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en-US" sz="2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endParaRPr lang="en-US" sz="2000" b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r>
                  <a:rPr lang="en-US" sz="20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Lưu</a:t>
                </a:r>
                <a:r>
                  <a:rPr lang="en-US" sz="20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ý :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tích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có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hướng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của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hai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vectơ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. </a:t>
                </a:r>
                <a:r>
                  <a:rPr lang="en-US" sz="2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Kí </a:t>
                </a:r>
                <a:r>
                  <a:rPr lang="en-US" sz="2000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hiệu</a:t>
                </a:r>
                <a:r>
                  <a:rPr lang="en-US" sz="2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: 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0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e>
                    </m:acc>
                    <m:r>
                      <a:rPr lang="en-US" sz="2000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sz="20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2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2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e>
                        </m:acc>
                        <m:r>
                          <a:rPr lang="en-US" sz="20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acc>
                          <m:accPr>
                            <m:chr m:val="⃗"/>
                            <m:ctrlPr>
                              <a:rPr lang="en-US" sz="2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2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𝑏</m:t>
                            </m:r>
                          </m:e>
                        </m:acc>
                      </m:e>
                    </m:d>
                  </m:oMath>
                </a14:m>
                <a:r>
                  <a:rPr lang="en-US" sz="2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hoặc</a:t>
                </a:r>
                <a:r>
                  <a:rPr lang="en-US" sz="2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0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e>
                    </m:acc>
                    <m:r>
                      <a:rPr lang="en-US" sz="2000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20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  <m:r>
                      <a:rPr lang="en-US" sz="2000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Cambria Math" panose="02040503050406030204" pitchFamily="18" charset="0"/>
                      </a:rPr>
                      <m:t>∧</m:t>
                    </m:r>
                    <m:acc>
                      <m:accPr>
                        <m:chr m:val="⃗"/>
                        <m:ctrlPr>
                          <a:rPr lang="en-US" sz="20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</m:acc>
                  </m:oMath>
                </a14:m>
                <a:endParaRPr lang="en-US" sz="2000" dirty="0"/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CA217CD2-3D0E-4D7B-A01D-4A2F93961B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8045" y="953867"/>
                <a:ext cx="11545452" cy="2905860"/>
              </a:xfrm>
              <a:prstGeom prst="rect">
                <a:avLst/>
              </a:prstGeom>
              <a:blipFill>
                <a:blip r:embed="rId4"/>
                <a:stretch>
                  <a:fillRect l="-528" t="-210" b="-209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322F74C1-77B0-447B-964F-840B89A0CC11}"/>
                  </a:ext>
                </a:extLst>
              </p:cNvPr>
              <p:cNvSpPr txBox="1"/>
              <p:nvPr/>
            </p:nvSpPr>
            <p:spPr>
              <a:xfrm>
                <a:off x="148045" y="3772589"/>
                <a:ext cx="11416937" cy="223413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0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Ví </a:t>
                </a:r>
                <a:r>
                  <a:rPr lang="en-US" sz="20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dụ</a:t>
                </a:r>
                <a:r>
                  <a:rPr lang="en-US" sz="20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2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Tính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tích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hướng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hai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vectơ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</m:oMath>
                </a14:m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𝐴𝐶</m:t>
                        </m:r>
                      </m:e>
                    </m:acc>
                  </m:oMath>
                </a14:m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Biết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tọa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độ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các</a:t>
                </a:r>
                <a:endParaRPr lang="en-US" sz="2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14325" marR="0" algn="l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=(2;</m:t>
                    </m:r>
                    <m:r>
                      <a:rPr lang="en-US" sz="2000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1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;−2)</m:t>
                    </m:r>
                  </m:oMath>
                </a14:m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;</a:t>
                </a:r>
                <a:endParaRPr lang="en-US" sz="2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14325" marR="0" algn="l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𝐴𝐶</m:t>
                        </m:r>
                      </m:e>
                    </m:acc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=(−12;</m:t>
                    </m:r>
                    <m:r>
                      <a:rPr lang="en-US" sz="2000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6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;0)</m:t>
                    </m:r>
                  </m:oMath>
                </a14:m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; </a:t>
                </a:r>
                <a:endParaRPr lang="en-US" sz="2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m:t>⇒</m:t>
                      </m:r>
                      <m:r>
                        <a:rPr lang="en-US" sz="20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𝑽𝑻𝑷𝑻</m:t>
                      </m:r>
                      <m:r>
                        <a:rPr lang="en-US" sz="20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  </m:t>
                      </m:r>
                      <m:acc>
                        <m:accPr>
                          <m:chr m:val="⃗"/>
                          <m:ctrlPr>
                            <a:rPr lang="en-US" sz="2000" b="1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2000" b="1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𝒏</m:t>
                          </m:r>
                        </m:e>
                      </m:acc>
                      <m:r>
                        <a:rPr lang="en-US" sz="20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2000" b="1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000" b="1" i="1" smtClean="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 </m:t>
                          </m:r>
                          <m:acc>
                            <m:accPr>
                              <m:chr m:val="⃗"/>
                              <m:ctrlPr>
                                <a:rPr lang="en-US" sz="20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0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𝑨𝑩</m:t>
                              </m:r>
                            </m:e>
                          </m:acc>
                          <m:r>
                            <a:rPr lang="en-US" sz="2000" b="1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,</m:t>
                          </m:r>
                          <m:acc>
                            <m:accPr>
                              <m:chr m:val="⃗"/>
                              <m:ctrlPr>
                                <a:rPr lang="en-US" sz="20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0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𝑨𝑪</m:t>
                              </m:r>
                            </m:e>
                          </m:acc>
                        </m:e>
                      </m:d>
                      <m:r>
                        <a:rPr lang="en-US" sz="20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d>
                        <m:dPr>
                          <m:ctrlP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d>
                            <m:dPr>
                              <m:begChr m:val="|"/>
                              <m:endChr m:val="|"/>
                              <m:ctrlP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2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sz="20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a:rPr lang="en-US" sz="2000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1</m:t>
                                    </m:r>
                                  </m:e>
                                  <m:e>
                                    <m:r>
                                      <a:rPr lang="en-US" sz="20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−2</m:t>
                                    </m:r>
                                  </m:e>
                                </m:mr>
                                <m:mr>
                                  <m:e>
                                    <m:r>
                                      <a:rPr lang="en-US" sz="2000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6</m:t>
                                    </m:r>
                                  </m:e>
                                  <m:e>
                                    <m:r>
                                      <a:rPr lang="en-US" sz="20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0</m:t>
                                    </m:r>
                                  </m:e>
                                </m:mr>
                              </m:m>
                            </m:e>
                          </m:d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;</m:t>
                          </m:r>
                          <m:d>
                            <m:dPr>
                              <m:begChr m:val="|"/>
                              <m:endChr m:val="|"/>
                              <m:ctrlP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2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sz="20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a:rPr lang="en-US" sz="20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−2</m:t>
                                    </m:r>
                                  </m:e>
                                  <m:e>
                                    <m:r>
                                      <a:rPr lang="en-US" sz="20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2</m:t>
                                    </m:r>
                                  </m:e>
                                </m:mr>
                                <m:mr>
                                  <m:e>
                                    <m:r>
                                      <a:rPr lang="en-US" sz="20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0</m:t>
                                    </m:r>
                                  </m:e>
                                  <m:e>
                                    <m:r>
                                      <a:rPr lang="en-US" sz="20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−12</m:t>
                                    </m:r>
                                  </m:e>
                                </m:mr>
                              </m:m>
                            </m:e>
                          </m:d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;</m:t>
                          </m:r>
                          <m:d>
                            <m:dPr>
                              <m:begChr m:val="|"/>
                              <m:endChr m:val="|"/>
                              <m:ctrlP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2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sz="20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a:rPr lang="en-US" sz="20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2</m:t>
                                    </m:r>
                                  </m:e>
                                  <m:e>
                                    <m:r>
                                      <a:rPr lang="en-US" sz="20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1</m:t>
                                    </m:r>
                                  </m:e>
                                </m:mr>
                                <m:mr>
                                  <m:e>
                                    <m:r>
                                      <a:rPr lang="en-US" sz="20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−12</m:t>
                                    </m:r>
                                  </m:e>
                                  <m:e>
                                    <m:r>
                                      <a:rPr lang="en-US" sz="20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6</m:t>
                                    </m:r>
                                  </m:e>
                                </m:mr>
                              </m:m>
                            </m:e>
                          </m:d>
                        </m:e>
                      </m:d>
                    </m:oMath>
                  </m:oMathPara>
                </a14:m>
                <a:endParaRPr lang="en-US" sz="2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=(</m:t>
                      </m:r>
                      <m:r>
                        <a:rPr lang="en-US" sz="20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𝟏𝟐</m:t>
                      </m:r>
                      <m:r>
                        <a:rPr lang="en-US" sz="20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;</m:t>
                      </m:r>
                      <m:r>
                        <a:rPr lang="en-US" sz="20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𝟐𝟒</m:t>
                      </m:r>
                      <m:r>
                        <a:rPr lang="en-US" sz="20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;</m:t>
                      </m:r>
                      <m:r>
                        <a:rPr lang="en-US" sz="20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𝟐𝟒</m:t>
                      </m:r>
                      <m:r>
                        <a:rPr lang="en-US" sz="20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)</m:t>
                      </m:r>
                    </m:oMath>
                  </m:oMathPara>
                </a14:m>
                <a:endParaRPr lang="en-US" sz="2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322F74C1-77B0-447B-964F-840B89A0CC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8045" y="3772589"/>
                <a:ext cx="11416937" cy="2234138"/>
              </a:xfrm>
              <a:prstGeom prst="rect">
                <a:avLst/>
              </a:prstGeom>
              <a:blipFill>
                <a:blip r:embed="rId5"/>
                <a:stretch>
                  <a:fillRect l="-534" b="-109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59693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2" name="Group 151"/>
          <p:cNvGrpSpPr/>
          <p:nvPr/>
        </p:nvGrpSpPr>
        <p:grpSpPr>
          <a:xfrm>
            <a:off x="587602" y="4245673"/>
            <a:ext cx="11068450" cy="2688071"/>
            <a:chOff x="1205494" y="6947472"/>
            <a:chExt cx="22139783" cy="6539928"/>
          </a:xfrm>
        </p:grpSpPr>
        <p:sp>
          <p:nvSpPr>
            <p:cNvPr id="125" name="Rounded Rectangle 124"/>
            <p:cNvSpPr/>
            <p:nvPr/>
          </p:nvSpPr>
          <p:spPr>
            <a:xfrm>
              <a:off x="1209586" y="7179457"/>
              <a:ext cx="22135691" cy="6307943"/>
            </a:xfrm>
            <a:prstGeom prst="roundRect">
              <a:avLst>
                <a:gd name="adj" fmla="val 2239"/>
              </a:avLst>
            </a:prstGeom>
            <a:solidFill>
              <a:schemeClr val="accent6">
                <a:lumMod val="20000"/>
                <a:lumOff val="80000"/>
              </a:schemeClr>
            </a:solidFill>
            <a:ln w="19050">
              <a:solidFill>
                <a:schemeClr val="accent6">
                  <a:lumMod val="50000"/>
                </a:schemeClr>
              </a:solidFill>
            </a:ln>
            <a:effectLst>
              <a:innerShdw blurRad="114300">
                <a:prstClr val="black"/>
              </a:inn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grpSp>
          <p:nvGrpSpPr>
            <p:cNvPr id="151" name="Group 150"/>
            <p:cNvGrpSpPr/>
            <p:nvPr/>
          </p:nvGrpSpPr>
          <p:grpSpPr>
            <a:xfrm>
              <a:off x="1205494" y="6947472"/>
              <a:ext cx="3322466" cy="974192"/>
              <a:chOff x="1205494" y="6947472"/>
              <a:chExt cx="3322466" cy="974192"/>
            </a:xfrm>
          </p:grpSpPr>
          <p:sp>
            <p:nvSpPr>
              <p:cNvPr id="127" name="Freeform 20"/>
              <p:cNvSpPr>
                <a:spLocks/>
              </p:cNvSpPr>
              <p:nvPr/>
            </p:nvSpPr>
            <p:spPr bwMode="auto">
              <a:xfrm rot="16200000" flipV="1">
                <a:off x="2608156" y="5810396"/>
                <a:ext cx="782727" cy="3056880"/>
              </a:xfrm>
              <a:prstGeom prst="round1Rect">
                <a:avLst/>
              </a:prstGeom>
              <a:solidFill>
                <a:schemeClr val="bg1"/>
              </a:solidFill>
              <a:ln w="57150">
                <a:solidFill>
                  <a:schemeClr val="accent6">
                    <a:lumMod val="50000"/>
                  </a:schemeClr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45714" tIns="22857" rIns="45714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/>
              </a:p>
            </p:txBody>
          </p:sp>
          <p:sp>
            <p:nvSpPr>
              <p:cNvPr id="128" name="TextBox 127"/>
              <p:cNvSpPr txBox="1"/>
              <p:nvPr/>
            </p:nvSpPr>
            <p:spPr>
              <a:xfrm>
                <a:off x="2147887" y="7023100"/>
                <a:ext cx="2111899" cy="8985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>
                    <a:solidFill>
                      <a:srgbClr val="FF0000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Bài giải</a:t>
                </a:r>
                <a:endParaRPr lang="en-US" b="1" dirty="0">
                  <a:solidFill>
                    <a:srgbClr val="FF000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29" name="Round Diagonal Corner Rectangle 128"/>
              <p:cNvSpPr/>
              <p:nvPr/>
            </p:nvSpPr>
            <p:spPr>
              <a:xfrm flipV="1">
                <a:off x="1205494" y="6951957"/>
                <a:ext cx="774046" cy="775029"/>
              </a:xfrm>
              <a:prstGeom prst="round2DiagRect">
                <a:avLst/>
              </a:prstGeom>
              <a:solidFill>
                <a:schemeClr val="accent6">
                  <a:lumMod val="75000"/>
                </a:schemeClr>
              </a:solidFill>
              <a:ln w="57150">
                <a:solidFill>
                  <a:schemeClr val="accent6">
                    <a:lumMod val="50000"/>
                  </a:schemeClr>
                </a:solidFill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/>
              </a:p>
            </p:txBody>
          </p:sp>
          <p:sp>
            <p:nvSpPr>
              <p:cNvPr id="8" name="Freeform 15"/>
              <p:cNvSpPr>
                <a:spLocks noEditPoints="1"/>
              </p:cNvSpPr>
              <p:nvPr/>
            </p:nvSpPr>
            <p:spPr bwMode="auto">
              <a:xfrm>
                <a:off x="1375232" y="7017843"/>
                <a:ext cx="501844" cy="640616"/>
              </a:xfrm>
              <a:custGeom>
                <a:avLst/>
                <a:gdLst>
                  <a:gd name="T0" fmla="*/ 135 w 145"/>
                  <a:gd name="T1" fmla="*/ 72 h 197"/>
                  <a:gd name="T2" fmla="*/ 72 w 145"/>
                  <a:gd name="T3" fmla="*/ 135 h 197"/>
                  <a:gd name="T4" fmla="*/ 9 w 145"/>
                  <a:gd name="T5" fmla="*/ 72 h 197"/>
                  <a:gd name="T6" fmla="*/ 72 w 145"/>
                  <a:gd name="T7" fmla="*/ 9 h 197"/>
                  <a:gd name="T8" fmla="*/ 115 w 145"/>
                  <a:gd name="T9" fmla="*/ 26 h 197"/>
                  <a:gd name="T10" fmla="*/ 60 w 145"/>
                  <a:gd name="T11" fmla="*/ 82 h 197"/>
                  <a:gd name="T12" fmla="*/ 30 w 145"/>
                  <a:gd name="T13" fmla="*/ 60 h 197"/>
                  <a:gd name="T14" fmla="*/ 20 w 145"/>
                  <a:gd name="T15" fmla="*/ 68 h 197"/>
                  <a:gd name="T16" fmla="*/ 61 w 145"/>
                  <a:gd name="T17" fmla="*/ 126 h 197"/>
                  <a:gd name="T18" fmla="*/ 123 w 145"/>
                  <a:gd name="T19" fmla="*/ 35 h 197"/>
                  <a:gd name="T20" fmla="*/ 135 w 145"/>
                  <a:gd name="T21" fmla="*/ 72 h 197"/>
                  <a:gd name="T22" fmla="*/ 145 w 145"/>
                  <a:gd name="T23" fmla="*/ 12 h 197"/>
                  <a:gd name="T24" fmla="*/ 135 w 145"/>
                  <a:gd name="T25" fmla="*/ 12 h 197"/>
                  <a:gd name="T26" fmla="*/ 123 w 145"/>
                  <a:gd name="T27" fmla="*/ 21 h 197"/>
                  <a:gd name="T28" fmla="*/ 72 w 145"/>
                  <a:gd name="T29" fmla="*/ 0 h 197"/>
                  <a:gd name="T30" fmla="*/ 0 w 145"/>
                  <a:gd name="T31" fmla="*/ 72 h 197"/>
                  <a:gd name="T32" fmla="*/ 30 w 145"/>
                  <a:gd name="T33" fmla="*/ 131 h 197"/>
                  <a:gd name="T34" fmla="*/ 7 w 145"/>
                  <a:gd name="T35" fmla="*/ 175 h 197"/>
                  <a:gd name="T36" fmla="*/ 13 w 145"/>
                  <a:gd name="T37" fmla="*/ 193 h 197"/>
                  <a:gd name="T38" fmla="*/ 32 w 145"/>
                  <a:gd name="T39" fmla="*/ 187 h 197"/>
                  <a:gd name="T40" fmla="*/ 51 w 145"/>
                  <a:gd name="T41" fmla="*/ 141 h 197"/>
                  <a:gd name="T42" fmla="*/ 51 w 145"/>
                  <a:gd name="T43" fmla="*/ 141 h 197"/>
                  <a:gd name="T44" fmla="*/ 72 w 145"/>
                  <a:gd name="T45" fmla="*/ 145 h 197"/>
                  <a:gd name="T46" fmla="*/ 145 w 145"/>
                  <a:gd name="T47" fmla="*/ 72 h 197"/>
                  <a:gd name="T48" fmla="*/ 129 w 145"/>
                  <a:gd name="T49" fmla="*/ 28 h 197"/>
                  <a:gd name="T50" fmla="*/ 145 w 145"/>
                  <a:gd name="T51" fmla="*/ 12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45" h="197">
                    <a:moveTo>
                      <a:pt x="135" y="72"/>
                    </a:moveTo>
                    <a:cubicBezTo>
                      <a:pt x="135" y="107"/>
                      <a:pt x="107" y="135"/>
                      <a:pt x="72" y="135"/>
                    </a:cubicBezTo>
                    <a:cubicBezTo>
                      <a:pt x="37" y="135"/>
                      <a:pt x="9" y="107"/>
                      <a:pt x="9" y="72"/>
                    </a:cubicBezTo>
                    <a:cubicBezTo>
                      <a:pt x="9" y="37"/>
                      <a:pt x="37" y="9"/>
                      <a:pt x="72" y="9"/>
                    </a:cubicBezTo>
                    <a:cubicBezTo>
                      <a:pt x="89" y="9"/>
                      <a:pt x="104" y="15"/>
                      <a:pt x="115" y="26"/>
                    </a:cubicBezTo>
                    <a:cubicBezTo>
                      <a:pt x="101" y="38"/>
                      <a:pt x="80" y="57"/>
                      <a:pt x="60" y="82"/>
                    </a:cubicBezTo>
                    <a:cubicBezTo>
                      <a:pt x="50" y="74"/>
                      <a:pt x="40" y="67"/>
                      <a:pt x="30" y="60"/>
                    </a:cubicBezTo>
                    <a:cubicBezTo>
                      <a:pt x="26" y="63"/>
                      <a:pt x="24" y="65"/>
                      <a:pt x="20" y="68"/>
                    </a:cubicBezTo>
                    <a:cubicBezTo>
                      <a:pt x="34" y="88"/>
                      <a:pt x="47" y="107"/>
                      <a:pt x="61" y="126"/>
                    </a:cubicBezTo>
                    <a:cubicBezTo>
                      <a:pt x="80" y="95"/>
                      <a:pt x="99" y="63"/>
                      <a:pt x="123" y="35"/>
                    </a:cubicBezTo>
                    <a:cubicBezTo>
                      <a:pt x="130" y="45"/>
                      <a:pt x="135" y="58"/>
                      <a:pt x="135" y="72"/>
                    </a:cubicBezTo>
                    <a:close/>
                    <a:moveTo>
                      <a:pt x="145" y="12"/>
                    </a:moveTo>
                    <a:cubicBezTo>
                      <a:pt x="141" y="12"/>
                      <a:pt x="138" y="12"/>
                      <a:pt x="135" y="12"/>
                    </a:cubicBezTo>
                    <a:cubicBezTo>
                      <a:pt x="135" y="12"/>
                      <a:pt x="130" y="15"/>
                      <a:pt x="123" y="21"/>
                    </a:cubicBezTo>
                    <a:cubicBezTo>
                      <a:pt x="110" y="8"/>
                      <a:pt x="92" y="0"/>
                      <a:pt x="72" y="0"/>
                    </a:cubicBezTo>
                    <a:cubicBezTo>
                      <a:pt x="32" y="0"/>
                      <a:pt x="0" y="32"/>
                      <a:pt x="0" y="72"/>
                    </a:cubicBezTo>
                    <a:cubicBezTo>
                      <a:pt x="0" y="97"/>
                      <a:pt x="11" y="118"/>
                      <a:pt x="30" y="131"/>
                    </a:cubicBezTo>
                    <a:cubicBezTo>
                      <a:pt x="7" y="175"/>
                      <a:pt x="7" y="175"/>
                      <a:pt x="7" y="175"/>
                    </a:cubicBezTo>
                    <a:cubicBezTo>
                      <a:pt x="3" y="182"/>
                      <a:pt x="6" y="190"/>
                      <a:pt x="13" y="193"/>
                    </a:cubicBezTo>
                    <a:cubicBezTo>
                      <a:pt x="20" y="197"/>
                      <a:pt x="28" y="194"/>
                      <a:pt x="32" y="187"/>
                    </a:cubicBezTo>
                    <a:cubicBezTo>
                      <a:pt x="51" y="141"/>
                      <a:pt x="51" y="141"/>
                      <a:pt x="51" y="141"/>
                    </a:cubicBezTo>
                    <a:cubicBezTo>
                      <a:pt x="51" y="141"/>
                      <a:pt x="51" y="141"/>
                      <a:pt x="51" y="141"/>
                    </a:cubicBezTo>
                    <a:cubicBezTo>
                      <a:pt x="58" y="143"/>
                      <a:pt x="65" y="145"/>
                      <a:pt x="72" y="145"/>
                    </a:cubicBezTo>
                    <a:cubicBezTo>
                      <a:pt x="112" y="145"/>
                      <a:pt x="145" y="112"/>
                      <a:pt x="145" y="72"/>
                    </a:cubicBezTo>
                    <a:cubicBezTo>
                      <a:pt x="145" y="55"/>
                      <a:pt x="138" y="40"/>
                      <a:pt x="129" y="28"/>
                    </a:cubicBezTo>
                    <a:cubicBezTo>
                      <a:pt x="134" y="22"/>
                      <a:pt x="139" y="17"/>
                      <a:pt x="145" y="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</p:grpSp>
      <p:grpSp>
        <p:nvGrpSpPr>
          <p:cNvPr id="148" name="Group 147"/>
          <p:cNvGrpSpPr/>
          <p:nvPr/>
        </p:nvGrpSpPr>
        <p:grpSpPr>
          <a:xfrm>
            <a:off x="613107" y="1385408"/>
            <a:ext cx="11175090" cy="2758457"/>
            <a:chOff x="992187" y="2564544"/>
            <a:chExt cx="22353091" cy="5517633"/>
          </a:xfrm>
        </p:grpSpPr>
        <p:sp>
          <p:nvSpPr>
            <p:cNvPr id="134" name="Rounded Rectangle 133"/>
            <p:cNvSpPr/>
            <p:nvPr/>
          </p:nvSpPr>
          <p:spPr bwMode="auto">
            <a:xfrm>
              <a:off x="1145221" y="2667000"/>
              <a:ext cx="22200057" cy="5415177"/>
            </a:xfrm>
            <a:prstGeom prst="roundRect">
              <a:avLst>
                <a:gd name="adj" fmla="val 5492"/>
              </a:avLst>
            </a:prstGeom>
            <a:solidFill>
              <a:schemeClr val="accent3">
                <a:lumMod val="40000"/>
                <a:lumOff val="60000"/>
              </a:schemeClr>
            </a:solidFill>
            <a:ln w="190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88421">
                <a:defRPr/>
              </a:pPr>
              <a:endParaRPr lang="en-US" sz="1600"/>
            </a:p>
          </p:txBody>
        </p:sp>
        <p:grpSp>
          <p:nvGrpSpPr>
            <p:cNvPr id="135" name="Group 134"/>
            <p:cNvGrpSpPr/>
            <p:nvPr/>
          </p:nvGrpSpPr>
          <p:grpSpPr>
            <a:xfrm>
              <a:off x="992187" y="2564544"/>
              <a:ext cx="3124200" cy="1023459"/>
              <a:chOff x="534987" y="1647866"/>
              <a:chExt cx="4197167" cy="1176337"/>
            </a:xfrm>
          </p:grpSpPr>
          <p:sp>
            <p:nvSpPr>
              <p:cNvPr id="136" name="Isosceles Triangle 44"/>
              <p:cNvSpPr/>
              <p:nvPr/>
            </p:nvSpPr>
            <p:spPr bwMode="auto">
              <a:xfrm rot="5400000" flipV="1">
                <a:off x="534195" y="2602747"/>
                <a:ext cx="227012" cy="215900"/>
              </a:xfrm>
              <a:custGeom>
                <a:avLst/>
                <a:gdLst>
                  <a:gd name="connsiteX0" fmla="*/ 0 w 293725"/>
                  <a:gd name="connsiteY0" fmla="*/ 164224 h 164224"/>
                  <a:gd name="connsiteX1" fmla="*/ 146863 w 293725"/>
                  <a:gd name="connsiteY1" fmla="*/ 0 h 164224"/>
                  <a:gd name="connsiteX2" fmla="*/ 293725 w 293725"/>
                  <a:gd name="connsiteY2" fmla="*/ 164224 h 164224"/>
                  <a:gd name="connsiteX3" fmla="*/ 0 w 293725"/>
                  <a:gd name="connsiteY3" fmla="*/ 164224 h 164224"/>
                  <a:gd name="connsiteX0" fmla="*/ 2363 w 296088"/>
                  <a:gd name="connsiteY0" fmla="*/ 164221 h 164221"/>
                  <a:gd name="connsiteX1" fmla="*/ 0 w 296088"/>
                  <a:gd name="connsiteY1" fmla="*/ 0 h 164221"/>
                  <a:gd name="connsiteX2" fmla="*/ 296088 w 296088"/>
                  <a:gd name="connsiteY2" fmla="*/ 164221 h 164221"/>
                  <a:gd name="connsiteX3" fmla="*/ 2363 w 296088"/>
                  <a:gd name="connsiteY3" fmla="*/ 164221 h 164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6088" h="164221">
                    <a:moveTo>
                      <a:pt x="2363" y="164221"/>
                    </a:moveTo>
                    <a:cubicBezTo>
                      <a:pt x="1575" y="109481"/>
                      <a:pt x="788" y="54740"/>
                      <a:pt x="0" y="0"/>
                    </a:cubicBezTo>
                    <a:lnTo>
                      <a:pt x="296088" y="164221"/>
                    </a:lnTo>
                    <a:lnTo>
                      <a:pt x="2363" y="164221"/>
                    </a:lnTo>
                    <a:close/>
                  </a:path>
                </a:pathLst>
              </a:custGeom>
              <a:solidFill>
                <a:srgbClr val="135F82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421"/>
                <a:endParaRPr lang="en-US" sz="1600">
                  <a:solidFill>
                    <a:prstClr val="white"/>
                  </a:solidFill>
                </a:endParaRPr>
              </a:p>
            </p:txBody>
          </p:sp>
          <p:sp>
            <p:nvSpPr>
              <p:cNvPr id="137" name="Pentagon 136"/>
              <p:cNvSpPr/>
              <p:nvPr/>
            </p:nvSpPr>
            <p:spPr bwMode="auto">
              <a:xfrm>
                <a:off x="534987" y="1647866"/>
                <a:ext cx="4197167" cy="955674"/>
              </a:xfrm>
              <a:prstGeom prst="homePlate">
                <a:avLst>
                  <a:gd name="adj" fmla="val 12444"/>
                </a:avLst>
              </a:prstGeom>
              <a:solidFill>
                <a:srgbClr val="135F82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421"/>
                <a:endParaRPr lang="en-US" sz="160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38" name="Group 11"/>
              <p:cNvGrpSpPr/>
              <p:nvPr/>
            </p:nvGrpSpPr>
            <p:grpSpPr bwMode="auto">
              <a:xfrm>
                <a:off x="683775" y="1836907"/>
                <a:ext cx="582199" cy="537956"/>
                <a:chOff x="7440266" y="3398551"/>
                <a:chExt cx="757238" cy="765175"/>
              </a:xfrm>
              <a:solidFill>
                <a:schemeClr val="bg1">
                  <a:lumMod val="95000"/>
                </a:schemeClr>
              </a:solidFill>
            </p:grpSpPr>
            <p:sp>
              <p:nvSpPr>
                <p:cNvPr id="141" name="Freeform 140"/>
                <p:cNvSpPr>
                  <a:spLocks noEditPoints="1"/>
                </p:cNvSpPr>
                <p:nvPr/>
              </p:nvSpPr>
              <p:spPr bwMode="auto">
                <a:xfrm>
                  <a:off x="7440266" y="3436652"/>
                  <a:ext cx="344488" cy="344489"/>
                </a:xfrm>
                <a:custGeom>
                  <a:avLst/>
                  <a:gdLst/>
                  <a:ahLst/>
                  <a:cxnLst>
                    <a:cxn ang="0">
                      <a:pos x="33" y="184"/>
                    </a:cxn>
                    <a:cxn ang="0">
                      <a:pos x="181" y="184"/>
                    </a:cxn>
                    <a:cxn ang="0">
                      <a:pos x="181" y="33"/>
                    </a:cxn>
                    <a:cxn ang="0">
                      <a:pos x="33" y="33"/>
                    </a:cxn>
                    <a:cxn ang="0">
                      <a:pos x="33" y="184"/>
                    </a:cxn>
                    <a:cxn ang="0">
                      <a:pos x="217" y="217"/>
                    </a:cxn>
                    <a:cxn ang="0">
                      <a:pos x="0" y="217"/>
                    </a:cxn>
                    <a:cxn ang="0">
                      <a:pos x="0" y="0"/>
                    </a:cxn>
                    <a:cxn ang="0">
                      <a:pos x="217" y="0"/>
                    </a:cxn>
                    <a:cxn ang="0">
                      <a:pos x="217" y="217"/>
                    </a:cxn>
                  </a:cxnLst>
                  <a:rect l="0" t="0" r="r" b="b"/>
                  <a:pathLst>
                    <a:path w="217" h="217">
                      <a:moveTo>
                        <a:pt x="33" y="184"/>
                      </a:moveTo>
                      <a:lnTo>
                        <a:pt x="181" y="184"/>
                      </a:lnTo>
                      <a:lnTo>
                        <a:pt x="181" y="33"/>
                      </a:lnTo>
                      <a:lnTo>
                        <a:pt x="33" y="33"/>
                      </a:lnTo>
                      <a:lnTo>
                        <a:pt x="33" y="184"/>
                      </a:lnTo>
                      <a:close/>
                      <a:moveTo>
                        <a:pt x="217" y="217"/>
                      </a:moveTo>
                      <a:lnTo>
                        <a:pt x="0" y="217"/>
                      </a:lnTo>
                      <a:lnTo>
                        <a:pt x="0" y="0"/>
                      </a:lnTo>
                      <a:lnTo>
                        <a:pt x="217" y="0"/>
                      </a:lnTo>
                      <a:lnTo>
                        <a:pt x="217" y="21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1088421">
                    <a:defRPr/>
                  </a:pPr>
                  <a:endParaRPr lang="en-US" sz="1600"/>
                </a:p>
              </p:txBody>
            </p:sp>
            <p:sp>
              <p:nvSpPr>
                <p:cNvPr id="142" name="Freeform 141"/>
                <p:cNvSpPr>
                  <a:spLocks noEditPoints="1"/>
                </p:cNvSpPr>
                <p:nvPr/>
              </p:nvSpPr>
              <p:spPr bwMode="auto">
                <a:xfrm>
                  <a:off x="7440266" y="3814473"/>
                  <a:ext cx="344488" cy="349251"/>
                </a:xfrm>
                <a:custGeom>
                  <a:avLst/>
                  <a:gdLst/>
                  <a:ahLst/>
                  <a:cxnLst>
                    <a:cxn ang="0">
                      <a:pos x="33" y="185"/>
                    </a:cxn>
                    <a:cxn ang="0">
                      <a:pos x="181" y="185"/>
                    </a:cxn>
                    <a:cxn ang="0">
                      <a:pos x="181" y="36"/>
                    </a:cxn>
                    <a:cxn ang="0">
                      <a:pos x="33" y="36"/>
                    </a:cxn>
                    <a:cxn ang="0">
                      <a:pos x="33" y="185"/>
                    </a:cxn>
                    <a:cxn ang="0">
                      <a:pos x="217" y="220"/>
                    </a:cxn>
                    <a:cxn ang="0">
                      <a:pos x="0" y="220"/>
                    </a:cxn>
                    <a:cxn ang="0">
                      <a:pos x="0" y="0"/>
                    </a:cxn>
                    <a:cxn ang="0">
                      <a:pos x="217" y="0"/>
                    </a:cxn>
                    <a:cxn ang="0">
                      <a:pos x="217" y="220"/>
                    </a:cxn>
                  </a:cxnLst>
                  <a:rect l="0" t="0" r="r" b="b"/>
                  <a:pathLst>
                    <a:path w="217" h="220">
                      <a:moveTo>
                        <a:pt x="33" y="185"/>
                      </a:moveTo>
                      <a:lnTo>
                        <a:pt x="181" y="185"/>
                      </a:lnTo>
                      <a:lnTo>
                        <a:pt x="181" y="36"/>
                      </a:lnTo>
                      <a:lnTo>
                        <a:pt x="33" y="36"/>
                      </a:lnTo>
                      <a:lnTo>
                        <a:pt x="33" y="185"/>
                      </a:lnTo>
                      <a:close/>
                      <a:moveTo>
                        <a:pt x="217" y="220"/>
                      </a:moveTo>
                      <a:lnTo>
                        <a:pt x="0" y="220"/>
                      </a:lnTo>
                      <a:lnTo>
                        <a:pt x="0" y="0"/>
                      </a:lnTo>
                      <a:lnTo>
                        <a:pt x="217" y="0"/>
                      </a:lnTo>
                      <a:lnTo>
                        <a:pt x="217" y="22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1088421">
                    <a:defRPr/>
                  </a:pPr>
                  <a:endParaRPr lang="en-US" sz="1600"/>
                </a:p>
              </p:txBody>
            </p:sp>
            <p:sp>
              <p:nvSpPr>
                <p:cNvPr id="143" name="Freeform 142"/>
                <p:cNvSpPr>
                  <a:spLocks/>
                </p:cNvSpPr>
                <p:nvPr/>
              </p:nvSpPr>
              <p:spPr bwMode="auto">
                <a:xfrm>
                  <a:off x="7506941" y="3398551"/>
                  <a:ext cx="341313" cy="288925"/>
                </a:xfrm>
                <a:custGeom>
                  <a:avLst/>
                  <a:gdLst/>
                  <a:ahLst/>
                  <a:cxnLst>
                    <a:cxn ang="0">
                      <a:pos x="76" y="182"/>
                    </a:cxn>
                    <a:cxn ang="0">
                      <a:pos x="0" y="114"/>
                    </a:cxn>
                    <a:cxn ang="0">
                      <a:pos x="24" y="88"/>
                    </a:cxn>
                    <a:cxn ang="0">
                      <a:pos x="73" y="132"/>
                    </a:cxn>
                    <a:cxn ang="0">
                      <a:pos x="187" y="0"/>
                    </a:cxn>
                    <a:cxn ang="0">
                      <a:pos x="215" y="24"/>
                    </a:cxn>
                    <a:cxn ang="0">
                      <a:pos x="76" y="182"/>
                    </a:cxn>
                  </a:cxnLst>
                  <a:rect l="0" t="0" r="r" b="b"/>
                  <a:pathLst>
                    <a:path w="215" h="182">
                      <a:moveTo>
                        <a:pt x="76" y="182"/>
                      </a:moveTo>
                      <a:lnTo>
                        <a:pt x="0" y="114"/>
                      </a:lnTo>
                      <a:lnTo>
                        <a:pt x="24" y="88"/>
                      </a:lnTo>
                      <a:lnTo>
                        <a:pt x="73" y="132"/>
                      </a:lnTo>
                      <a:lnTo>
                        <a:pt x="187" y="0"/>
                      </a:lnTo>
                      <a:lnTo>
                        <a:pt x="215" y="24"/>
                      </a:lnTo>
                      <a:lnTo>
                        <a:pt x="76" y="1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1088421">
                    <a:defRPr/>
                  </a:pPr>
                  <a:endParaRPr lang="en-US" sz="1600"/>
                </a:p>
              </p:txBody>
            </p:sp>
            <p:sp>
              <p:nvSpPr>
                <p:cNvPr id="144" name="Rectangle 143"/>
                <p:cNvSpPr>
                  <a:spLocks noChangeArrowheads="1"/>
                </p:cNvSpPr>
                <p:nvPr/>
              </p:nvSpPr>
              <p:spPr bwMode="auto">
                <a:xfrm>
                  <a:off x="7840316" y="4100226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defTabSz="1088421">
                    <a:defRPr/>
                  </a:pPr>
                  <a:endParaRPr lang="en-US" sz="1600"/>
                </a:p>
              </p:txBody>
            </p:sp>
            <p:sp>
              <p:nvSpPr>
                <p:cNvPr id="145" name="Rectangle 144"/>
                <p:cNvSpPr>
                  <a:spLocks noChangeArrowheads="1"/>
                </p:cNvSpPr>
                <p:nvPr/>
              </p:nvSpPr>
              <p:spPr bwMode="auto">
                <a:xfrm>
                  <a:off x="7840316" y="3717639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defTabSz="1088421">
                    <a:defRPr/>
                  </a:pPr>
                  <a:endParaRPr lang="en-US" sz="1600"/>
                </a:p>
              </p:txBody>
            </p:sp>
            <p:sp>
              <p:nvSpPr>
                <p:cNvPr id="146" name="Rectangle 145"/>
                <p:cNvSpPr>
                  <a:spLocks noChangeArrowheads="1"/>
                </p:cNvSpPr>
                <p:nvPr/>
              </p:nvSpPr>
              <p:spPr bwMode="auto">
                <a:xfrm>
                  <a:off x="7840316" y="3973225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defTabSz="1088421">
                    <a:defRPr/>
                  </a:pPr>
                  <a:endParaRPr lang="en-US" sz="1600"/>
                </a:p>
              </p:txBody>
            </p:sp>
            <p:sp>
              <p:nvSpPr>
                <p:cNvPr id="147" name="Rectangle 146"/>
                <p:cNvSpPr>
                  <a:spLocks noChangeArrowheads="1"/>
                </p:cNvSpPr>
                <p:nvPr/>
              </p:nvSpPr>
              <p:spPr bwMode="auto">
                <a:xfrm>
                  <a:off x="7840316" y="3590640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defTabSz="1088421">
                    <a:defRPr/>
                  </a:pPr>
                  <a:endParaRPr lang="en-US" sz="1600"/>
                </a:p>
              </p:txBody>
            </p:sp>
          </p:grpSp>
          <p:sp>
            <p:nvSpPr>
              <p:cNvPr id="139" name="Chevron 138"/>
              <p:cNvSpPr/>
              <p:nvPr/>
            </p:nvSpPr>
            <p:spPr bwMode="auto">
              <a:xfrm>
                <a:off x="1330000" y="1771634"/>
                <a:ext cx="142625" cy="707897"/>
              </a:xfrm>
              <a:prstGeom prst="chevron">
                <a:avLst>
                  <a:gd name="adj" fmla="val 68110"/>
                </a:avLst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54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88421">
                  <a:defRPr/>
                </a:pPr>
                <a:endParaRPr lang="en-US" sz="1600">
                  <a:solidFill>
                    <a:schemeClr val="tx1"/>
                  </a:solidFill>
                </a:endParaRPr>
              </a:p>
            </p:txBody>
          </p:sp>
          <p:sp>
            <p:nvSpPr>
              <p:cNvPr id="140" name="TextBox 13"/>
              <p:cNvSpPr txBox="1">
                <a:spLocks noChangeArrowheads="1"/>
              </p:cNvSpPr>
              <p:nvPr/>
            </p:nvSpPr>
            <p:spPr bwMode="auto">
              <a:xfrm>
                <a:off x="1456315" y="1718346"/>
                <a:ext cx="3173469" cy="9198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defTabSz="21764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defTabSz="21764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defTabSz="21764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defTabSz="21764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r>
                  <a:rPr lang="en-US" sz="2000" b="1" dirty="0" err="1">
                    <a:solidFill>
                      <a:schemeClr val="bg1"/>
                    </a:solidFill>
                    <a:latin typeface="Tahoma" pitchFamily="34" charset="0"/>
                    <a:cs typeface="Tahoma" pitchFamily="34" charset="0"/>
                  </a:rPr>
                  <a:t>Câu</a:t>
                </a:r>
                <a:r>
                  <a:rPr lang="en-US" sz="2000" b="1" dirty="0">
                    <a:solidFill>
                      <a:schemeClr val="bg1"/>
                    </a:solidFill>
                    <a:latin typeface="Tahoma" pitchFamily="34" charset="0"/>
                    <a:cs typeface="Tahoma" pitchFamily="34" charset="0"/>
                  </a:rPr>
                  <a:t> </a:t>
                </a:r>
                <a:r>
                  <a:rPr lang="vi-VN" sz="2000" b="1" dirty="0">
                    <a:solidFill>
                      <a:schemeClr val="bg1"/>
                    </a:solidFill>
                    <a:latin typeface="Tahoma" pitchFamily="34" charset="0"/>
                    <a:cs typeface="Tahoma" pitchFamily="34" charset="0"/>
                  </a:rPr>
                  <a:t>4</a:t>
                </a:r>
                <a:endParaRPr lang="en-US" sz="2000" b="1" dirty="0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endParaRPr>
              </a:p>
            </p:txBody>
          </p: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56" name="Rectangle 55"/>
              <p:cNvSpPr/>
              <p:nvPr/>
            </p:nvSpPr>
            <p:spPr>
              <a:xfrm>
                <a:off x="587602" y="4697832"/>
                <a:ext cx="4785009" cy="105349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fr-FR" sz="280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m:t>Ta</m:t>
                      </m:r>
                      <m:r>
                        <m:rPr>
                          <m:nor/>
                        </m:rPr>
                        <a:rPr lang="fr-FR" sz="280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fr-FR" sz="280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m:t>c</m:t>
                      </m:r>
                      <m:r>
                        <m:rPr>
                          <m:nor/>
                        </m:rPr>
                        <a:rPr lang="fr-FR" sz="280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m:t>ó:</m:t>
                      </m:r>
                      <m:d>
                        <m:dPr>
                          <m:begChr m:val="{"/>
                          <m:endChr m:val=""/>
                          <m:ctrlPr>
                            <a:rPr lang="fr-FR" sz="2800" i="1" smtClean="0">
                              <a:latin typeface="Cambria Math" panose="02040503050406030204" pitchFamily="18" charset="0"/>
                              <a:ea typeface="Cambria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fr-FR" sz="2800" i="1" smtClean="0">
                                  <a:latin typeface="Cambria Math" panose="02040503050406030204" pitchFamily="18" charset="0"/>
                                  <a:ea typeface="Cambria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sz="2800" i="1">
                                  <a:latin typeface="Cambria Math" panose="02040503050406030204" pitchFamily="18" charset="0"/>
                                  <a:ea typeface="Cambria" panose="02040503050406030204" pitchFamily="18" charset="0"/>
                                </a:rPr>
                                <m:t>𝑉𝑇𝑃𝑇</m:t>
                              </m:r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ea typeface="Cambria" panose="02040503050406030204" pitchFamily="18" charset="0"/>
                                </a:rPr>
                                <m:t> </m:t>
                              </m:r>
                              <m:acc>
                                <m:accPr>
                                  <m:chr m:val="⃗"/>
                                  <m:ctrlPr>
                                    <a:rPr lang="en-GB" sz="2800" i="1"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GB" sz="2800" i="1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</m:acc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(2;2;−4</m:t>
                              </m:r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  <m:r>
                                <m:rPr>
                                  <m:nor/>
                                </m:rPr>
                                <a:rPr lang="en-US" sz="2800" i="1" dirty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e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ea typeface="Cambria" panose="02040503050406030204" pitchFamily="18" charset="0"/>
                                </a:rPr>
                                <m:t>𝑞𝑢𝑎</m:t>
                              </m:r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ea typeface="Cambria" panose="02040503050406030204" pitchFamily="18" charset="0"/>
                                </a:rPr>
                                <m:t> </m:t>
                              </m:r>
                              <m:r>
                                <a:rPr lang="en-GB" sz="2800" i="1"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(−1;2;0)</m:t>
                              </m:r>
                            </m:e>
                          </m:eqArr>
                        </m:e>
                      </m:d>
                      <m:r>
                        <m:rPr>
                          <m:nor/>
                        </m:rPr>
                        <a:rPr lang="fr-FR" sz="280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vi-VN" sz="2800" dirty="0">
                  <a:latin typeface="Times New Roman" panose="02020603050405020304" pitchFamily="18" charset="0"/>
                  <a:ea typeface="Cambria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6" name="Rectangle 5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602" y="4697832"/>
                <a:ext cx="4785009" cy="105349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8" name="Group 47"/>
          <p:cNvGrpSpPr/>
          <p:nvPr/>
        </p:nvGrpSpPr>
        <p:grpSpPr>
          <a:xfrm>
            <a:off x="369484" y="757932"/>
            <a:ext cx="11262187" cy="864872"/>
            <a:chOff x="739068" y="1515168"/>
            <a:chExt cx="9473319" cy="1729968"/>
          </a:xfrm>
        </p:grpSpPr>
        <p:sp>
          <p:nvSpPr>
            <p:cNvPr id="46" name="Freeform 71"/>
            <p:cNvSpPr>
              <a:spLocks/>
            </p:cNvSpPr>
            <p:nvPr/>
          </p:nvSpPr>
          <p:spPr bwMode="auto">
            <a:xfrm flipH="1">
              <a:off x="3250419" y="2066147"/>
              <a:ext cx="6961968" cy="417465"/>
            </a:xfrm>
            <a:custGeom>
              <a:avLst/>
              <a:gdLst>
                <a:gd name="T0" fmla="*/ 1849 w 1857"/>
                <a:gd name="T1" fmla="*/ 72 h 111"/>
                <a:gd name="T2" fmla="*/ 376 w 1857"/>
                <a:gd name="T3" fmla="*/ 72 h 111"/>
                <a:gd name="T4" fmla="*/ 360 w 1857"/>
                <a:gd name="T5" fmla="*/ 52 h 111"/>
                <a:gd name="T6" fmla="*/ 374 w 1857"/>
                <a:gd name="T7" fmla="*/ 20 h 111"/>
                <a:gd name="T8" fmla="*/ 366 w 1857"/>
                <a:gd name="T9" fmla="*/ 0 h 111"/>
                <a:gd name="T10" fmla="*/ 85 w 1857"/>
                <a:gd name="T11" fmla="*/ 0 h 111"/>
                <a:gd name="T12" fmla="*/ 53 w 1857"/>
                <a:gd name="T13" fmla="*/ 20 h 111"/>
                <a:gd name="T14" fmla="*/ 6 w 1857"/>
                <a:gd name="T15" fmla="*/ 91 h 111"/>
                <a:gd name="T16" fmla="*/ 15 w 1857"/>
                <a:gd name="T17" fmla="*/ 111 h 111"/>
                <a:gd name="T18" fmla="*/ 199 w 1857"/>
                <a:gd name="T19" fmla="*/ 111 h 111"/>
                <a:gd name="T20" fmla="*/ 296 w 1857"/>
                <a:gd name="T21" fmla="*/ 111 h 111"/>
                <a:gd name="T22" fmla="*/ 1849 w 1857"/>
                <a:gd name="T23" fmla="*/ 111 h 111"/>
                <a:gd name="T24" fmla="*/ 1857 w 1857"/>
                <a:gd name="T25" fmla="*/ 103 h 111"/>
                <a:gd name="T26" fmla="*/ 1857 w 1857"/>
                <a:gd name="T27" fmla="*/ 81 h 111"/>
                <a:gd name="T28" fmla="*/ 1849 w 1857"/>
                <a:gd name="T29" fmla="*/ 72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57" h="111">
                  <a:moveTo>
                    <a:pt x="1849" y="72"/>
                  </a:moveTo>
                  <a:cubicBezTo>
                    <a:pt x="1849" y="72"/>
                    <a:pt x="423" y="72"/>
                    <a:pt x="376" y="72"/>
                  </a:cubicBezTo>
                  <a:cubicBezTo>
                    <a:pt x="350" y="72"/>
                    <a:pt x="355" y="63"/>
                    <a:pt x="360" y="52"/>
                  </a:cubicBezTo>
                  <a:cubicBezTo>
                    <a:pt x="365" y="40"/>
                    <a:pt x="374" y="20"/>
                    <a:pt x="374" y="20"/>
                  </a:cubicBezTo>
                  <a:cubicBezTo>
                    <a:pt x="381" y="9"/>
                    <a:pt x="377" y="0"/>
                    <a:pt x="366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74" y="0"/>
                    <a:pt x="59" y="9"/>
                    <a:pt x="53" y="20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0" y="102"/>
                    <a:pt x="4" y="111"/>
                    <a:pt x="15" y="111"/>
                  </a:cubicBezTo>
                  <a:cubicBezTo>
                    <a:pt x="199" y="111"/>
                    <a:pt x="199" y="111"/>
                    <a:pt x="199" y="111"/>
                  </a:cubicBezTo>
                  <a:cubicBezTo>
                    <a:pt x="296" y="111"/>
                    <a:pt x="296" y="111"/>
                    <a:pt x="296" y="111"/>
                  </a:cubicBezTo>
                  <a:cubicBezTo>
                    <a:pt x="1849" y="111"/>
                    <a:pt x="1849" y="111"/>
                    <a:pt x="1849" y="111"/>
                  </a:cubicBezTo>
                  <a:cubicBezTo>
                    <a:pt x="1853" y="111"/>
                    <a:pt x="1857" y="107"/>
                    <a:pt x="1857" y="103"/>
                  </a:cubicBezTo>
                  <a:cubicBezTo>
                    <a:pt x="1857" y="81"/>
                    <a:pt x="1857" y="81"/>
                    <a:pt x="1857" y="81"/>
                  </a:cubicBezTo>
                  <a:cubicBezTo>
                    <a:pt x="1857" y="76"/>
                    <a:pt x="1853" y="72"/>
                    <a:pt x="1849" y="72"/>
                  </a:cubicBezTo>
                  <a:close/>
                </a:path>
              </a:pathLst>
            </a:custGeom>
            <a:solidFill>
              <a:srgbClr val="B9E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9" tIns="22855" rIns="45709" bIns="22855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grpSp>
          <p:nvGrpSpPr>
            <p:cNvPr id="31" name="Group 30"/>
            <p:cNvGrpSpPr/>
            <p:nvPr/>
          </p:nvGrpSpPr>
          <p:grpSpPr>
            <a:xfrm>
              <a:off x="739068" y="1515168"/>
              <a:ext cx="9196827" cy="1729968"/>
              <a:chOff x="739068" y="1515168"/>
              <a:chExt cx="9196827" cy="1729968"/>
            </a:xfrm>
          </p:grpSpPr>
          <p:sp>
            <p:nvSpPr>
              <p:cNvPr id="32" name="Freeform 71"/>
              <p:cNvSpPr>
                <a:spLocks/>
              </p:cNvSpPr>
              <p:nvPr/>
            </p:nvSpPr>
            <p:spPr bwMode="auto">
              <a:xfrm>
                <a:off x="739068" y="2058030"/>
                <a:ext cx="6961968" cy="417465"/>
              </a:xfrm>
              <a:custGeom>
                <a:avLst/>
                <a:gdLst>
                  <a:gd name="T0" fmla="*/ 1849 w 1857"/>
                  <a:gd name="T1" fmla="*/ 72 h 111"/>
                  <a:gd name="T2" fmla="*/ 376 w 1857"/>
                  <a:gd name="T3" fmla="*/ 72 h 111"/>
                  <a:gd name="T4" fmla="*/ 360 w 1857"/>
                  <a:gd name="T5" fmla="*/ 52 h 111"/>
                  <a:gd name="T6" fmla="*/ 374 w 1857"/>
                  <a:gd name="T7" fmla="*/ 20 h 111"/>
                  <a:gd name="T8" fmla="*/ 366 w 1857"/>
                  <a:gd name="T9" fmla="*/ 0 h 111"/>
                  <a:gd name="T10" fmla="*/ 85 w 1857"/>
                  <a:gd name="T11" fmla="*/ 0 h 111"/>
                  <a:gd name="T12" fmla="*/ 53 w 1857"/>
                  <a:gd name="T13" fmla="*/ 20 h 111"/>
                  <a:gd name="T14" fmla="*/ 6 w 1857"/>
                  <a:gd name="T15" fmla="*/ 91 h 111"/>
                  <a:gd name="T16" fmla="*/ 15 w 1857"/>
                  <a:gd name="T17" fmla="*/ 111 h 111"/>
                  <a:gd name="T18" fmla="*/ 199 w 1857"/>
                  <a:gd name="T19" fmla="*/ 111 h 111"/>
                  <a:gd name="T20" fmla="*/ 296 w 1857"/>
                  <a:gd name="T21" fmla="*/ 111 h 111"/>
                  <a:gd name="T22" fmla="*/ 1849 w 1857"/>
                  <a:gd name="T23" fmla="*/ 111 h 111"/>
                  <a:gd name="T24" fmla="*/ 1857 w 1857"/>
                  <a:gd name="T25" fmla="*/ 103 h 111"/>
                  <a:gd name="T26" fmla="*/ 1857 w 1857"/>
                  <a:gd name="T27" fmla="*/ 81 h 111"/>
                  <a:gd name="T28" fmla="*/ 1849 w 1857"/>
                  <a:gd name="T29" fmla="*/ 72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57" h="111">
                    <a:moveTo>
                      <a:pt x="1849" y="72"/>
                    </a:moveTo>
                    <a:cubicBezTo>
                      <a:pt x="1849" y="72"/>
                      <a:pt x="423" y="72"/>
                      <a:pt x="376" y="72"/>
                    </a:cubicBezTo>
                    <a:cubicBezTo>
                      <a:pt x="350" y="72"/>
                      <a:pt x="355" y="63"/>
                      <a:pt x="360" y="52"/>
                    </a:cubicBezTo>
                    <a:cubicBezTo>
                      <a:pt x="365" y="40"/>
                      <a:pt x="374" y="20"/>
                      <a:pt x="374" y="20"/>
                    </a:cubicBezTo>
                    <a:cubicBezTo>
                      <a:pt x="381" y="9"/>
                      <a:pt x="377" y="0"/>
                      <a:pt x="366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74" y="0"/>
                      <a:pt x="59" y="9"/>
                      <a:pt x="53" y="20"/>
                    </a:cubicBezTo>
                    <a:cubicBezTo>
                      <a:pt x="6" y="91"/>
                      <a:pt x="6" y="91"/>
                      <a:pt x="6" y="91"/>
                    </a:cubicBezTo>
                    <a:cubicBezTo>
                      <a:pt x="0" y="102"/>
                      <a:pt x="4" y="111"/>
                      <a:pt x="15" y="111"/>
                    </a:cubicBezTo>
                    <a:cubicBezTo>
                      <a:pt x="199" y="111"/>
                      <a:pt x="199" y="111"/>
                      <a:pt x="199" y="111"/>
                    </a:cubicBezTo>
                    <a:cubicBezTo>
                      <a:pt x="296" y="111"/>
                      <a:pt x="296" y="111"/>
                      <a:pt x="296" y="111"/>
                    </a:cubicBezTo>
                    <a:cubicBezTo>
                      <a:pt x="1849" y="111"/>
                      <a:pt x="1849" y="111"/>
                      <a:pt x="1849" y="111"/>
                    </a:cubicBezTo>
                    <a:cubicBezTo>
                      <a:pt x="1853" y="111"/>
                      <a:pt x="1857" y="107"/>
                      <a:pt x="1857" y="103"/>
                    </a:cubicBezTo>
                    <a:cubicBezTo>
                      <a:pt x="1857" y="81"/>
                      <a:pt x="1857" y="81"/>
                      <a:pt x="1857" y="81"/>
                    </a:cubicBezTo>
                    <a:cubicBezTo>
                      <a:pt x="1857" y="76"/>
                      <a:pt x="1853" y="72"/>
                      <a:pt x="1849" y="72"/>
                    </a:cubicBezTo>
                    <a:close/>
                  </a:path>
                </a:pathLst>
              </a:custGeom>
              <a:solidFill>
                <a:srgbClr val="B9EA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3" name="Oval 72"/>
              <p:cNvSpPr>
                <a:spLocks noChangeArrowheads="1"/>
              </p:cNvSpPr>
              <p:nvPr/>
            </p:nvSpPr>
            <p:spPr bwMode="auto">
              <a:xfrm>
                <a:off x="1372407" y="1515168"/>
                <a:ext cx="285717" cy="280956"/>
              </a:xfrm>
              <a:prstGeom prst="ellipse">
                <a:avLst/>
              </a:pr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4" name="Freeform 73"/>
              <p:cNvSpPr>
                <a:spLocks/>
              </p:cNvSpPr>
              <p:nvPr/>
            </p:nvSpPr>
            <p:spPr bwMode="auto">
              <a:xfrm>
                <a:off x="1300977" y="1773901"/>
                <a:ext cx="209526" cy="190478"/>
              </a:xfrm>
              <a:custGeom>
                <a:avLst/>
                <a:gdLst>
                  <a:gd name="T0" fmla="*/ 0 w 56"/>
                  <a:gd name="T1" fmla="*/ 18 h 51"/>
                  <a:gd name="T2" fmla="*/ 45 w 56"/>
                  <a:gd name="T3" fmla="*/ 10 h 51"/>
                  <a:gd name="T4" fmla="*/ 56 w 56"/>
                  <a:gd name="T5" fmla="*/ 12 h 51"/>
                  <a:gd name="T6" fmla="*/ 56 w 56"/>
                  <a:gd name="T7" fmla="*/ 51 h 51"/>
                  <a:gd name="T8" fmla="*/ 0 w 56"/>
                  <a:gd name="T9" fmla="*/ 1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1">
                    <a:moveTo>
                      <a:pt x="0" y="18"/>
                    </a:moveTo>
                    <a:cubicBezTo>
                      <a:pt x="0" y="18"/>
                      <a:pt x="17" y="0"/>
                      <a:pt x="45" y="10"/>
                    </a:cubicBezTo>
                    <a:cubicBezTo>
                      <a:pt x="51" y="12"/>
                      <a:pt x="52" y="12"/>
                      <a:pt x="56" y="12"/>
                    </a:cubicBezTo>
                    <a:cubicBezTo>
                      <a:pt x="55" y="30"/>
                      <a:pt x="56" y="51"/>
                      <a:pt x="56" y="51"/>
                    </a:cubicBezTo>
                    <a:cubicBezTo>
                      <a:pt x="56" y="51"/>
                      <a:pt x="30" y="24"/>
                      <a:pt x="0" y="18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5" name="Freeform 74"/>
              <p:cNvSpPr>
                <a:spLocks/>
              </p:cNvSpPr>
              <p:nvPr/>
            </p:nvSpPr>
            <p:spPr bwMode="auto">
              <a:xfrm>
                <a:off x="1300977" y="1773901"/>
                <a:ext cx="209526" cy="190478"/>
              </a:xfrm>
              <a:custGeom>
                <a:avLst/>
                <a:gdLst>
                  <a:gd name="T0" fmla="*/ 0 w 56"/>
                  <a:gd name="T1" fmla="*/ 18 h 51"/>
                  <a:gd name="T2" fmla="*/ 39 w 56"/>
                  <a:gd name="T3" fmla="*/ 8 h 51"/>
                  <a:gd name="T4" fmla="*/ 56 w 56"/>
                  <a:gd name="T5" fmla="*/ 11 h 51"/>
                  <a:gd name="T6" fmla="*/ 56 w 56"/>
                  <a:gd name="T7" fmla="*/ 51 h 51"/>
                  <a:gd name="T8" fmla="*/ 0 w 56"/>
                  <a:gd name="T9" fmla="*/ 1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1">
                    <a:moveTo>
                      <a:pt x="0" y="18"/>
                    </a:moveTo>
                    <a:cubicBezTo>
                      <a:pt x="0" y="18"/>
                      <a:pt x="10" y="0"/>
                      <a:pt x="39" y="8"/>
                    </a:cubicBezTo>
                    <a:cubicBezTo>
                      <a:pt x="48" y="11"/>
                      <a:pt x="52" y="11"/>
                      <a:pt x="56" y="11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56" y="51"/>
                      <a:pt x="30" y="24"/>
                      <a:pt x="0" y="18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6" name="Freeform 75"/>
              <p:cNvSpPr>
                <a:spLocks/>
              </p:cNvSpPr>
              <p:nvPr/>
            </p:nvSpPr>
            <p:spPr bwMode="auto">
              <a:xfrm>
                <a:off x="1300977" y="1773901"/>
                <a:ext cx="209526" cy="190478"/>
              </a:xfrm>
              <a:custGeom>
                <a:avLst/>
                <a:gdLst>
                  <a:gd name="T0" fmla="*/ 0 w 56"/>
                  <a:gd name="T1" fmla="*/ 18 h 51"/>
                  <a:gd name="T2" fmla="*/ 39 w 56"/>
                  <a:gd name="T3" fmla="*/ 8 h 51"/>
                  <a:gd name="T4" fmla="*/ 56 w 56"/>
                  <a:gd name="T5" fmla="*/ 11 h 51"/>
                  <a:gd name="T6" fmla="*/ 56 w 56"/>
                  <a:gd name="T7" fmla="*/ 51 h 51"/>
                  <a:gd name="T8" fmla="*/ 0 w 56"/>
                  <a:gd name="T9" fmla="*/ 1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1">
                    <a:moveTo>
                      <a:pt x="0" y="18"/>
                    </a:moveTo>
                    <a:cubicBezTo>
                      <a:pt x="0" y="18"/>
                      <a:pt x="10" y="0"/>
                      <a:pt x="39" y="8"/>
                    </a:cubicBezTo>
                    <a:cubicBezTo>
                      <a:pt x="48" y="11"/>
                      <a:pt x="52" y="11"/>
                      <a:pt x="56" y="11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56" y="51"/>
                      <a:pt x="30" y="24"/>
                      <a:pt x="0" y="18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7" name="Freeform 76"/>
              <p:cNvSpPr>
                <a:spLocks/>
              </p:cNvSpPr>
              <p:nvPr/>
            </p:nvSpPr>
            <p:spPr bwMode="auto">
              <a:xfrm>
                <a:off x="1300977" y="1773901"/>
                <a:ext cx="415877" cy="190478"/>
              </a:xfrm>
              <a:custGeom>
                <a:avLst/>
                <a:gdLst>
                  <a:gd name="T0" fmla="*/ 72 w 111"/>
                  <a:gd name="T1" fmla="*/ 8 h 51"/>
                  <a:gd name="T2" fmla="*/ 56 w 111"/>
                  <a:gd name="T3" fmla="*/ 11 h 51"/>
                  <a:gd name="T4" fmla="*/ 39 w 111"/>
                  <a:gd name="T5" fmla="*/ 8 h 51"/>
                  <a:gd name="T6" fmla="*/ 0 w 111"/>
                  <a:gd name="T7" fmla="*/ 18 h 51"/>
                  <a:gd name="T8" fmla="*/ 56 w 111"/>
                  <a:gd name="T9" fmla="*/ 51 h 51"/>
                  <a:gd name="T10" fmla="*/ 111 w 111"/>
                  <a:gd name="T11" fmla="*/ 18 h 51"/>
                  <a:gd name="T12" fmla="*/ 72 w 111"/>
                  <a:gd name="T13" fmla="*/ 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1" h="51">
                    <a:moveTo>
                      <a:pt x="72" y="8"/>
                    </a:moveTo>
                    <a:cubicBezTo>
                      <a:pt x="63" y="11"/>
                      <a:pt x="59" y="11"/>
                      <a:pt x="56" y="11"/>
                    </a:cubicBezTo>
                    <a:cubicBezTo>
                      <a:pt x="52" y="11"/>
                      <a:pt x="48" y="11"/>
                      <a:pt x="39" y="8"/>
                    </a:cubicBezTo>
                    <a:cubicBezTo>
                      <a:pt x="10" y="0"/>
                      <a:pt x="0" y="18"/>
                      <a:pt x="0" y="18"/>
                    </a:cubicBezTo>
                    <a:cubicBezTo>
                      <a:pt x="30" y="24"/>
                      <a:pt x="56" y="51"/>
                      <a:pt x="56" y="51"/>
                    </a:cubicBezTo>
                    <a:cubicBezTo>
                      <a:pt x="56" y="51"/>
                      <a:pt x="82" y="24"/>
                      <a:pt x="111" y="18"/>
                    </a:cubicBezTo>
                    <a:cubicBezTo>
                      <a:pt x="111" y="18"/>
                      <a:pt x="101" y="0"/>
                      <a:pt x="72" y="8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8" name="Freeform 77"/>
              <p:cNvSpPr>
                <a:spLocks/>
              </p:cNvSpPr>
              <p:nvPr/>
            </p:nvSpPr>
            <p:spPr bwMode="auto">
              <a:xfrm>
                <a:off x="1226374" y="1853267"/>
                <a:ext cx="566671" cy="176193"/>
              </a:xfrm>
              <a:custGeom>
                <a:avLst/>
                <a:gdLst>
                  <a:gd name="T0" fmla="*/ 142 w 151"/>
                  <a:gd name="T1" fmla="*/ 1 h 47"/>
                  <a:gd name="T2" fmla="*/ 76 w 151"/>
                  <a:gd name="T3" fmla="*/ 40 h 47"/>
                  <a:gd name="T4" fmla="*/ 10 w 151"/>
                  <a:gd name="T5" fmla="*/ 1 h 47"/>
                  <a:gd name="T6" fmla="*/ 0 w 151"/>
                  <a:gd name="T7" fmla="*/ 7 h 47"/>
                  <a:gd name="T8" fmla="*/ 72 w 151"/>
                  <a:gd name="T9" fmla="*/ 47 h 47"/>
                  <a:gd name="T10" fmla="*/ 76 w 151"/>
                  <a:gd name="T11" fmla="*/ 47 h 47"/>
                  <a:gd name="T12" fmla="*/ 79 w 151"/>
                  <a:gd name="T13" fmla="*/ 47 h 47"/>
                  <a:gd name="T14" fmla="*/ 151 w 151"/>
                  <a:gd name="T15" fmla="*/ 7 h 47"/>
                  <a:gd name="T16" fmla="*/ 142 w 151"/>
                  <a:gd name="T17" fmla="*/ 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47">
                    <a:moveTo>
                      <a:pt x="142" y="1"/>
                    </a:moveTo>
                    <a:cubicBezTo>
                      <a:pt x="116" y="7"/>
                      <a:pt x="76" y="40"/>
                      <a:pt x="76" y="40"/>
                    </a:cubicBezTo>
                    <a:cubicBezTo>
                      <a:pt x="76" y="40"/>
                      <a:pt x="36" y="7"/>
                      <a:pt x="10" y="1"/>
                    </a:cubicBezTo>
                    <a:cubicBezTo>
                      <a:pt x="3" y="0"/>
                      <a:pt x="0" y="6"/>
                      <a:pt x="0" y="7"/>
                    </a:cubicBezTo>
                    <a:cubicBezTo>
                      <a:pt x="8" y="11"/>
                      <a:pt x="18" y="4"/>
                      <a:pt x="72" y="47"/>
                    </a:cubicBezTo>
                    <a:cubicBezTo>
                      <a:pt x="73" y="47"/>
                      <a:pt x="76" y="47"/>
                      <a:pt x="76" y="47"/>
                    </a:cubicBezTo>
                    <a:cubicBezTo>
                      <a:pt x="76" y="47"/>
                      <a:pt x="77" y="47"/>
                      <a:pt x="79" y="47"/>
                    </a:cubicBezTo>
                    <a:cubicBezTo>
                      <a:pt x="132" y="4"/>
                      <a:pt x="143" y="11"/>
                      <a:pt x="151" y="7"/>
                    </a:cubicBezTo>
                    <a:cubicBezTo>
                      <a:pt x="151" y="6"/>
                      <a:pt x="148" y="0"/>
                      <a:pt x="142" y="1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9" name="Freeform 78"/>
              <p:cNvSpPr>
                <a:spLocks/>
              </p:cNvSpPr>
              <p:nvPr/>
            </p:nvSpPr>
            <p:spPr bwMode="auto">
              <a:xfrm>
                <a:off x="1515265" y="1908822"/>
                <a:ext cx="306352" cy="473020"/>
              </a:xfrm>
              <a:custGeom>
                <a:avLst/>
                <a:gdLst>
                  <a:gd name="T0" fmla="*/ 0 w 82"/>
                  <a:gd name="T1" fmla="*/ 40 h 126"/>
                  <a:gd name="T2" fmla="*/ 8 w 82"/>
                  <a:gd name="T3" fmla="*/ 40 h 126"/>
                  <a:gd name="T4" fmla="*/ 68 w 82"/>
                  <a:gd name="T5" fmla="*/ 0 h 126"/>
                  <a:gd name="T6" fmla="*/ 82 w 82"/>
                  <a:gd name="T7" fmla="*/ 0 h 126"/>
                  <a:gd name="T8" fmla="*/ 75 w 82"/>
                  <a:gd name="T9" fmla="*/ 89 h 126"/>
                  <a:gd name="T10" fmla="*/ 8 w 82"/>
                  <a:gd name="T11" fmla="*/ 126 h 126"/>
                  <a:gd name="T12" fmla="*/ 0 w 82"/>
                  <a:gd name="T13" fmla="*/ 126 h 126"/>
                  <a:gd name="T14" fmla="*/ 0 w 82"/>
                  <a:gd name="T15" fmla="*/ 40 h 126"/>
                  <a:gd name="T16" fmla="*/ 0 w 82"/>
                  <a:gd name="T17" fmla="*/ 4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2" h="126">
                    <a:moveTo>
                      <a:pt x="0" y="40"/>
                    </a:moveTo>
                    <a:cubicBezTo>
                      <a:pt x="8" y="40"/>
                      <a:pt x="8" y="40"/>
                      <a:pt x="8" y="40"/>
                    </a:cubicBezTo>
                    <a:cubicBezTo>
                      <a:pt x="8" y="40"/>
                      <a:pt x="37" y="9"/>
                      <a:pt x="68" y="0"/>
                    </a:cubicBezTo>
                    <a:cubicBezTo>
                      <a:pt x="71" y="0"/>
                      <a:pt x="82" y="0"/>
                      <a:pt x="82" y="0"/>
                    </a:cubicBezTo>
                    <a:cubicBezTo>
                      <a:pt x="82" y="0"/>
                      <a:pt x="75" y="71"/>
                      <a:pt x="75" y="89"/>
                    </a:cubicBezTo>
                    <a:cubicBezTo>
                      <a:pt x="68" y="89"/>
                      <a:pt x="40" y="90"/>
                      <a:pt x="8" y="126"/>
                    </a:cubicBezTo>
                    <a:cubicBezTo>
                      <a:pt x="0" y="126"/>
                      <a:pt x="0" y="126"/>
                      <a:pt x="0" y="126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0"/>
                      <a:pt x="0" y="40"/>
                      <a:pt x="0" y="40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0" name="Freeform 79"/>
              <p:cNvSpPr>
                <a:spLocks/>
              </p:cNvSpPr>
              <p:nvPr/>
            </p:nvSpPr>
            <p:spPr bwMode="auto">
              <a:xfrm>
                <a:off x="1204151" y="1908822"/>
                <a:ext cx="617466" cy="473020"/>
              </a:xfrm>
              <a:custGeom>
                <a:avLst/>
                <a:gdLst>
                  <a:gd name="T0" fmla="*/ 151 w 165"/>
                  <a:gd name="T1" fmla="*/ 0 h 126"/>
                  <a:gd name="T2" fmla="*/ 91 w 165"/>
                  <a:gd name="T3" fmla="*/ 40 h 126"/>
                  <a:gd name="T4" fmla="*/ 84 w 165"/>
                  <a:gd name="T5" fmla="*/ 40 h 126"/>
                  <a:gd name="T6" fmla="*/ 81 w 165"/>
                  <a:gd name="T7" fmla="*/ 40 h 126"/>
                  <a:gd name="T8" fmla="*/ 75 w 165"/>
                  <a:gd name="T9" fmla="*/ 40 h 126"/>
                  <a:gd name="T10" fmla="*/ 16 w 165"/>
                  <a:gd name="T11" fmla="*/ 0 h 126"/>
                  <a:gd name="T12" fmla="*/ 0 w 165"/>
                  <a:gd name="T13" fmla="*/ 0 h 126"/>
                  <a:gd name="T14" fmla="*/ 9 w 165"/>
                  <a:gd name="T15" fmla="*/ 89 h 126"/>
                  <a:gd name="T16" fmla="*/ 75 w 165"/>
                  <a:gd name="T17" fmla="*/ 126 h 126"/>
                  <a:gd name="T18" fmla="*/ 83 w 165"/>
                  <a:gd name="T19" fmla="*/ 126 h 126"/>
                  <a:gd name="T20" fmla="*/ 91 w 165"/>
                  <a:gd name="T21" fmla="*/ 126 h 126"/>
                  <a:gd name="T22" fmla="*/ 158 w 165"/>
                  <a:gd name="T23" fmla="*/ 89 h 126"/>
                  <a:gd name="T24" fmla="*/ 165 w 165"/>
                  <a:gd name="T25" fmla="*/ 0 h 126"/>
                  <a:gd name="T26" fmla="*/ 151 w 165"/>
                  <a:gd name="T27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5" h="126">
                    <a:moveTo>
                      <a:pt x="151" y="0"/>
                    </a:moveTo>
                    <a:cubicBezTo>
                      <a:pt x="120" y="9"/>
                      <a:pt x="91" y="40"/>
                      <a:pt x="91" y="40"/>
                    </a:cubicBezTo>
                    <a:cubicBezTo>
                      <a:pt x="84" y="40"/>
                      <a:pt x="84" y="40"/>
                      <a:pt x="84" y="40"/>
                    </a:cubicBezTo>
                    <a:cubicBezTo>
                      <a:pt x="81" y="40"/>
                      <a:pt x="81" y="40"/>
                      <a:pt x="81" y="40"/>
                    </a:cubicBezTo>
                    <a:cubicBezTo>
                      <a:pt x="75" y="40"/>
                      <a:pt x="75" y="40"/>
                      <a:pt x="75" y="40"/>
                    </a:cubicBezTo>
                    <a:cubicBezTo>
                      <a:pt x="75" y="40"/>
                      <a:pt x="46" y="9"/>
                      <a:pt x="16" y="0"/>
                    </a:cubicBezTo>
                    <a:cubicBezTo>
                      <a:pt x="12" y="0"/>
                      <a:pt x="0" y="0"/>
                      <a:pt x="0" y="0"/>
                    </a:cubicBezTo>
                    <a:cubicBezTo>
                      <a:pt x="0" y="0"/>
                      <a:pt x="9" y="71"/>
                      <a:pt x="9" y="89"/>
                    </a:cubicBezTo>
                    <a:cubicBezTo>
                      <a:pt x="14" y="89"/>
                      <a:pt x="43" y="90"/>
                      <a:pt x="75" y="126"/>
                    </a:cubicBezTo>
                    <a:cubicBezTo>
                      <a:pt x="83" y="126"/>
                      <a:pt x="83" y="126"/>
                      <a:pt x="83" y="126"/>
                    </a:cubicBezTo>
                    <a:cubicBezTo>
                      <a:pt x="83" y="126"/>
                      <a:pt x="83" y="126"/>
                      <a:pt x="91" y="126"/>
                    </a:cubicBezTo>
                    <a:cubicBezTo>
                      <a:pt x="123" y="90"/>
                      <a:pt x="151" y="89"/>
                      <a:pt x="158" y="89"/>
                    </a:cubicBezTo>
                    <a:cubicBezTo>
                      <a:pt x="158" y="71"/>
                      <a:pt x="165" y="0"/>
                      <a:pt x="165" y="0"/>
                    </a:cubicBezTo>
                    <a:cubicBezTo>
                      <a:pt x="165" y="0"/>
                      <a:pt x="154" y="0"/>
                      <a:pt x="151" y="0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1" name="Freeform 80"/>
              <p:cNvSpPr>
                <a:spLocks/>
              </p:cNvSpPr>
              <p:nvPr/>
            </p:nvSpPr>
            <p:spPr bwMode="auto">
              <a:xfrm>
                <a:off x="1515265" y="2058030"/>
                <a:ext cx="30159" cy="323813"/>
              </a:xfrm>
              <a:custGeom>
                <a:avLst/>
                <a:gdLst>
                  <a:gd name="T0" fmla="*/ 0 w 19"/>
                  <a:gd name="T1" fmla="*/ 204 h 204"/>
                  <a:gd name="T2" fmla="*/ 0 w 19"/>
                  <a:gd name="T3" fmla="*/ 0 h 204"/>
                  <a:gd name="T4" fmla="*/ 19 w 19"/>
                  <a:gd name="T5" fmla="*/ 0 h 204"/>
                  <a:gd name="T6" fmla="*/ 0 w 19"/>
                  <a:gd name="T7" fmla="*/ 204 h 204"/>
                  <a:gd name="T8" fmla="*/ 0 w 19"/>
                  <a:gd name="T9" fmla="*/ 204 h 204"/>
                  <a:gd name="T10" fmla="*/ 0 w 19"/>
                  <a:gd name="T11" fmla="*/ 20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204">
                    <a:moveTo>
                      <a:pt x="0" y="204"/>
                    </a:moveTo>
                    <a:lnTo>
                      <a:pt x="0" y="0"/>
                    </a:lnTo>
                    <a:lnTo>
                      <a:pt x="19" y="0"/>
                    </a:lnTo>
                    <a:lnTo>
                      <a:pt x="0" y="204"/>
                    </a:lnTo>
                    <a:lnTo>
                      <a:pt x="0" y="204"/>
                    </a:lnTo>
                    <a:lnTo>
                      <a:pt x="0" y="204"/>
                    </a:ln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2" name="Freeform 81"/>
              <p:cNvSpPr>
                <a:spLocks/>
              </p:cNvSpPr>
              <p:nvPr/>
            </p:nvSpPr>
            <p:spPr bwMode="auto">
              <a:xfrm>
                <a:off x="1515265" y="2058030"/>
                <a:ext cx="30159" cy="323813"/>
              </a:xfrm>
              <a:custGeom>
                <a:avLst/>
                <a:gdLst>
                  <a:gd name="T0" fmla="*/ 0 w 19"/>
                  <a:gd name="T1" fmla="*/ 204 h 204"/>
                  <a:gd name="T2" fmla="*/ 0 w 19"/>
                  <a:gd name="T3" fmla="*/ 0 h 204"/>
                  <a:gd name="T4" fmla="*/ 19 w 19"/>
                  <a:gd name="T5" fmla="*/ 0 h 204"/>
                  <a:gd name="T6" fmla="*/ 0 w 19"/>
                  <a:gd name="T7" fmla="*/ 20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204">
                    <a:moveTo>
                      <a:pt x="0" y="204"/>
                    </a:moveTo>
                    <a:lnTo>
                      <a:pt x="0" y="0"/>
                    </a:lnTo>
                    <a:lnTo>
                      <a:pt x="19" y="0"/>
                    </a:lnTo>
                    <a:lnTo>
                      <a:pt x="0" y="204"/>
                    </a:ln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3" name="Freeform 82"/>
              <p:cNvSpPr>
                <a:spLocks/>
              </p:cNvSpPr>
              <p:nvPr/>
            </p:nvSpPr>
            <p:spPr bwMode="auto">
              <a:xfrm>
                <a:off x="1515265" y="2058030"/>
                <a:ext cx="30159" cy="323813"/>
              </a:xfrm>
              <a:custGeom>
                <a:avLst/>
                <a:gdLst>
                  <a:gd name="T0" fmla="*/ 0 w 19"/>
                  <a:gd name="T1" fmla="*/ 204 h 204"/>
                  <a:gd name="T2" fmla="*/ 0 w 19"/>
                  <a:gd name="T3" fmla="*/ 0 h 204"/>
                  <a:gd name="T4" fmla="*/ 19 w 19"/>
                  <a:gd name="T5" fmla="*/ 0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204">
                    <a:moveTo>
                      <a:pt x="0" y="204"/>
                    </a:moveTo>
                    <a:lnTo>
                      <a:pt x="0" y="0"/>
                    </a:lnTo>
                    <a:lnTo>
                      <a:pt x="1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2132734" y="1706055"/>
                <a:ext cx="7803161" cy="15390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200" b="1" dirty="0">
                    <a:ln>
                      <a:solidFill>
                        <a:srgbClr val="008000"/>
                      </a:solidFill>
                    </a:ln>
                    <a:solidFill>
                      <a:srgbClr val="008000"/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VIẾT PHƯƠNG TRÌNH MẶT PHẲNG BIẾT MỘT ĐIỂM VÀ MỘT VTPT</a:t>
                </a:r>
              </a:p>
            </p:txBody>
          </p: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62" name="Rectangle 61"/>
              <p:cNvSpPr/>
              <p:nvPr/>
            </p:nvSpPr>
            <p:spPr>
              <a:xfrm>
                <a:off x="2380985" y="4293169"/>
                <a:ext cx="1250283" cy="4308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2200" b="1" spc="-75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Ch</m:t>
                      </m:r>
                      <m:r>
                        <m:rPr>
                          <m:nor/>
                        </m:rPr>
                        <a:rPr lang="en-US" sz="2200" b="1" spc="-75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ọ</m:t>
                      </m:r>
                      <m:r>
                        <m:rPr>
                          <m:nor/>
                        </m:rPr>
                        <a:rPr lang="en-US" sz="2200" b="1" spc="-75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n</m:t>
                      </m:r>
                      <m:r>
                        <m:rPr>
                          <m:nor/>
                        </m:rPr>
                        <a:rPr lang="en-US" sz="2200" b="1" spc="-75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vi-VN" sz="2200" b="1" spc="-75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D</m:t>
                      </m:r>
                      <m:r>
                        <m:rPr>
                          <m:nor/>
                        </m:rPr>
                        <a:rPr lang="en-US" sz="2200" b="1" spc="-75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.</m:t>
                      </m:r>
                    </m:oMath>
                  </m:oMathPara>
                </a14:m>
                <a:endParaRPr lang="en-US" sz="2200" b="1" spc="-75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62" name="Rectangle 6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80985" y="4293169"/>
                <a:ext cx="1250283" cy="430887"/>
              </a:xfrm>
              <a:prstGeom prst="rect">
                <a:avLst/>
              </a:prstGeom>
              <a:blipFill>
                <a:blip r:embed="rId4"/>
                <a:stretch>
                  <a:fillRect l="-3902" b="-1831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4" name="Oval 153"/>
          <p:cNvSpPr/>
          <p:nvPr/>
        </p:nvSpPr>
        <p:spPr>
          <a:xfrm>
            <a:off x="6280506" y="3165884"/>
            <a:ext cx="536277" cy="536277"/>
          </a:xfrm>
          <a:prstGeom prst="ellipse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1624998" y="2580107"/>
                <a:ext cx="3485634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2400" b="1" spc="-75" smtClean="0">
                          <a:solidFill>
                            <a:srgbClr val="000099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A</m:t>
                      </m:r>
                      <m:r>
                        <m:rPr>
                          <m:nor/>
                        </m:rPr>
                        <a:rPr lang="en-US" sz="2400" b="1" spc="-75" smtClean="0">
                          <a:solidFill>
                            <a:srgbClr val="000099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.</m:t>
                      </m:r>
                      <m:r>
                        <a:rPr lang="en-US" sz="2400" b="0" i="1" spc="-75" smtClean="0">
                          <a:solidFill>
                            <a:srgbClr val="000099"/>
                          </a:solidFill>
                          <a:latin typeface="Cambria Math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   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+2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−4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𝑧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+4=0</m:t>
                      </m:r>
                      <m:r>
                        <m:rPr>
                          <m:nor/>
                        </m:rPr>
                        <a:rPr lang="en-GB" sz="24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en-GB" sz="2400" dirty="0">
                  <a:latin typeface="Cambria" panose="02040503050406030204" pitchFamily="18" charset="0"/>
                  <a:ea typeface="Cambria" panose="02040503050406030204" pitchFamily="18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24998" y="2580107"/>
                <a:ext cx="3485634" cy="461665"/>
              </a:xfrm>
              <a:prstGeom prst="rect">
                <a:avLst/>
              </a:prstGeom>
              <a:blipFill>
                <a:blip r:embed="rId5"/>
                <a:stretch>
                  <a:fillRect b="-1973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3" name="Rectangle 52"/>
              <p:cNvSpPr/>
              <p:nvPr/>
            </p:nvSpPr>
            <p:spPr>
              <a:xfrm>
                <a:off x="6163794" y="2580106"/>
                <a:ext cx="3552099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vi-VN" sz="2400" b="1" spc="-75" smtClean="0">
                          <a:solidFill>
                            <a:srgbClr val="000099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B</m:t>
                      </m:r>
                      <m:r>
                        <m:rPr>
                          <m:nor/>
                        </m:rPr>
                        <a:rPr lang="en-US" sz="2400" b="1" spc="-75" smtClean="0">
                          <a:solidFill>
                            <a:srgbClr val="000099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.</m:t>
                      </m:r>
                      <m:r>
                        <a:rPr lang="en-US" sz="2400" b="0" i="1" spc="-75" smtClean="0">
                          <a:solidFill>
                            <a:srgbClr val="000099"/>
                          </a:solidFill>
                          <a:latin typeface="Cambria Math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   −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𝑧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2=0</m:t>
                      </m:r>
                      <m:r>
                        <m:rPr>
                          <m:nor/>
                        </m:rPr>
                        <a:rPr lang="en-GB" sz="24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en-GB" sz="2400" dirty="0">
                  <a:latin typeface="Cambria" panose="02040503050406030204" pitchFamily="18" charset="0"/>
                  <a:ea typeface="Cambria" panose="02040503050406030204" pitchFamily="18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53" name="Rectangle 5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63794" y="2580106"/>
                <a:ext cx="3552099" cy="461665"/>
              </a:xfrm>
              <a:prstGeom prst="rect">
                <a:avLst/>
              </a:prstGeom>
              <a:blipFill>
                <a:blip r:embed="rId6"/>
                <a:stretch>
                  <a:fillRect b="-131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4" name="Rectangle 53"/>
              <p:cNvSpPr/>
              <p:nvPr/>
            </p:nvSpPr>
            <p:spPr>
              <a:xfrm>
                <a:off x="1324121" y="3227593"/>
                <a:ext cx="3781408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vi-VN" sz="2400" b="1" spc="-75" smtClean="0">
                          <a:solidFill>
                            <a:srgbClr val="000099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C</m:t>
                      </m:r>
                      <m:r>
                        <m:rPr>
                          <m:nor/>
                        </m:rPr>
                        <a:rPr lang="en-US" sz="2400" b="1" spc="-75" smtClean="0">
                          <a:solidFill>
                            <a:srgbClr val="000099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.</m:t>
                      </m:r>
                      <m:r>
                        <a:rPr lang="en-US" sz="2400" b="0" i="1" spc="-75" smtClean="0">
                          <a:solidFill>
                            <a:srgbClr val="000099"/>
                          </a:solidFill>
                          <a:latin typeface="Cambria Math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    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−2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𝑧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+2=0</m:t>
                      </m:r>
                      <m:r>
                        <m:rPr>
                          <m:nor/>
                        </m:rPr>
                        <a:rPr lang="en-GB" sz="24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en-GB" sz="2400" b="1" dirty="0">
                  <a:latin typeface="Cambria" panose="02040503050406030204" pitchFamily="18" charset="0"/>
                  <a:ea typeface="Cambria" panose="02040503050406030204" pitchFamily="18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54" name="Rectangle 5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24121" y="3227593"/>
                <a:ext cx="3781408" cy="461665"/>
              </a:xfrm>
              <a:prstGeom prst="rect">
                <a:avLst/>
              </a:prstGeom>
              <a:blipFill>
                <a:blip r:embed="rId7"/>
                <a:stretch>
                  <a:fillRect b="-131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5" name="Rectangle 54"/>
              <p:cNvSpPr/>
              <p:nvPr/>
            </p:nvSpPr>
            <p:spPr>
              <a:xfrm>
                <a:off x="6343603" y="3240496"/>
                <a:ext cx="3543656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vi-VN" sz="2400" b="1" spc="-75">
                          <a:solidFill>
                            <a:srgbClr val="000099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D</m:t>
                      </m:r>
                      <m:r>
                        <m:rPr>
                          <m:nor/>
                        </m:rPr>
                        <a:rPr lang="en-US" sz="2400" b="1" spc="-75">
                          <a:solidFill>
                            <a:srgbClr val="000099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.</m:t>
                      </m:r>
                      <m:r>
                        <m:rPr>
                          <m:nor/>
                        </m:rPr>
                        <a:rPr lang="vi-VN" sz="2400" spc="-75">
                          <a:solidFill>
                            <a:srgbClr val="000099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2400" b="0" i="0" spc="-75" smtClean="0">
                          <a:solidFill>
                            <a:srgbClr val="000099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  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+2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−4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𝑧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+2=0</m:t>
                      </m:r>
                      <m:r>
                        <m:rPr>
                          <m:nor/>
                        </m:rPr>
                        <a:rPr lang="en-GB" sz="24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vi-VN" sz="2400" dirty="0"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55" name="Rectangle 5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43603" y="3240496"/>
                <a:ext cx="3543656" cy="461665"/>
              </a:xfrm>
              <a:prstGeom prst="rect">
                <a:avLst/>
              </a:prstGeom>
              <a:blipFill>
                <a:blip r:embed="rId8"/>
                <a:stretch>
                  <a:fillRect b="-2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1562691" y="1698608"/>
                <a:ext cx="10101136" cy="97552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2800" b="0" i="0" smtClean="0"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m:t>Vi</m:t>
                      </m:r>
                      <m:r>
                        <m:rPr>
                          <m:nor/>
                        </m:rPr>
                        <a:rPr lang="en-US" sz="2800" b="0" i="0" smtClean="0"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m:t>ế</m:t>
                      </m:r>
                      <m:r>
                        <m:rPr>
                          <m:nor/>
                        </m:rPr>
                        <a:rPr lang="en-US" sz="2800" b="0" i="0" smtClean="0"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m:t>t</m:t>
                      </m:r>
                      <m:r>
                        <m:rPr>
                          <m:nor/>
                        </m:rPr>
                        <a:rPr lang="en-US" sz="2800" b="0" i="0" smtClean="0"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2800" b="0" i="0" smtClean="0"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m:t>ph</m:t>
                      </m:r>
                      <m:r>
                        <m:rPr>
                          <m:nor/>
                        </m:rPr>
                        <a:rPr lang="en-US" sz="2800" b="0" i="0" smtClean="0"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m:t>ươ</m:t>
                      </m:r>
                      <m:r>
                        <m:rPr>
                          <m:nor/>
                        </m:rPr>
                        <a:rPr lang="en-US" sz="2800" b="0" i="0" smtClean="0"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m:t>ng</m:t>
                      </m:r>
                      <m:r>
                        <m:rPr>
                          <m:nor/>
                        </m:rPr>
                        <a:rPr lang="en-US" sz="2800" b="0" i="0" smtClean="0"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2800" b="0" i="0" smtClean="0"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m:t>tr</m:t>
                      </m:r>
                      <m:r>
                        <m:rPr>
                          <m:nor/>
                        </m:rPr>
                        <a:rPr lang="en-US" sz="2800" b="0" i="0" smtClean="0"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m:t>ì</m:t>
                      </m:r>
                      <m:r>
                        <m:rPr>
                          <m:nor/>
                        </m:rPr>
                        <a:rPr lang="en-US" sz="2800" b="0" i="0" smtClean="0"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m:t>nh</m:t>
                      </m:r>
                      <m:r>
                        <m:rPr>
                          <m:nor/>
                        </m:rPr>
                        <a:rPr lang="en-US" sz="2800" b="0" i="0" smtClean="0"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2800" b="0" i="0" smtClean="0"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m:t>t</m:t>
                      </m:r>
                      <m:r>
                        <m:rPr>
                          <m:nor/>
                        </m:rPr>
                        <a:rPr lang="en-US" sz="2800" b="0" i="0" smtClean="0"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m:t>ổ</m:t>
                      </m:r>
                      <m:r>
                        <m:rPr>
                          <m:nor/>
                        </m:rPr>
                        <a:rPr lang="en-US" sz="2800" b="0" i="0" smtClean="0"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m:t>ng</m:t>
                      </m:r>
                      <m:r>
                        <m:rPr>
                          <m:nor/>
                        </m:rPr>
                        <a:rPr lang="en-US" sz="2800" b="0" i="0" smtClean="0"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2800" b="0" i="0" smtClean="0"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m:t>qu</m:t>
                      </m:r>
                      <m:r>
                        <m:rPr>
                          <m:nor/>
                        </m:rPr>
                        <a:rPr lang="en-US" sz="2800" b="0" i="0" smtClean="0"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m:t>á</m:t>
                      </m:r>
                      <m:r>
                        <m:rPr>
                          <m:nor/>
                        </m:rPr>
                        <a:rPr lang="en-US" sz="2800" b="0" i="0" smtClean="0"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m:t>t</m:t>
                      </m:r>
                      <m:r>
                        <m:rPr>
                          <m:nor/>
                        </m:rPr>
                        <a:rPr lang="en-US" sz="2800" b="0" i="0" smtClean="0"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2800" b="0" i="0" smtClean="0"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m:t>c</m:t>
                      </m:r>
                      <m:r>
                        <m:rPr>
                          <m:nor/>
                        </m:rPr>
                        <a:rPr lang="en-US" sz="2800" b="0" i="0" smtClean="0"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m:t>ủ</m:t>
                      </m:r>
                      <m:r>
                        <m:rPr>
                          <m:nor/>
                        </m:rPr>
                        <a:rPr lang="en-US" sz="2800" b="0" i="0" smtClean="0"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m:t>a</m:t>
                      </m:r>
                      <m:r>
                        <m:rPr>
                          <m:nor/>
                        </m:rPr>
                        <a:rPr lang="en-US" sz="2800" b="0" i="0" smtClean="0"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2800" b="0" i="0" smtClean="0"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m:t>m</m:t>
                      </m:r>
                      <m:r>
                        <m:rPr>
                          <m:nor/>
                        </m:rPr>
                        <a:rPr lang="en-US" sz="2800" b="0" i="0" smtClean="0"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m:t>ặ</m:t>
                      </m:r>
                      <m:r>
                        <m:rPr>
                          <m:nor/>
                        </m:rPr>
                        <a:rPr lang="en-US" sz="2800" b="0" i="0" smtClean="0"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m:t>t</m:t>
                      </m:r>
                      <m:r>
                        <m:rPr>
                          <m:nor/>
                        </m:rPr>
                        <a:rPr lang="en-US" sz="2800" b="0" i="0" smtClean="0"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2800" b="0" i="0" smtClean="0"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m:t>ph</m:t>
                      </m:r>
                      <m:r>
                        <m:rPr>
                          <m:nor/>
                        </m:rPr>
                        <a:rPr lang="en-US" sz="2800" b="0" i="0" smtClean="0"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m:t>ẳ</m:t>
                      </m:r>
                      <m:r>
                        <m:rPr>
                          <m:nor/>
                        </m:rPr>
                        <a:rPr lang="en-US" sz="2800" b="0" i="0" smtClean="0"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m:t>ng</m:t>
                      </m:r>
                      <m:r>
                        <m:rPr>
                          <m:nor/>
                        </m:rPr>
                        <a:rPr lang="en-US" sz="2800" b="0" i="0" smtClean="0"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2800" b="0" i="0" smtClean="0"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m:t>qua</m:t>
                      </m:r>
                      <m:r>
                        <m:rPr>
                          <m:nor/>
                        </m:rPr>
                        <a:rPr lang="en-GB" sz="2800" smtClean="0"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m:t> đ</m:t>
                      </m:r>
                      <m:r>
                        <m:rPr>
                          <m:nor/>
                        </m:rPr>
                        <a:rPr lang="en-GB" sz="2800" smtClean="0"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m:t>i</m:t>
                      </m:r>
                      <m:r>
                        <m:rPr>
                          <m:nor/>
                        </m:rPr>
                        <a:rPr lang="en-GB" sz="2800" smtClean="0"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m:t>ể</m:t>
                      </m:r>
                      <m:r>
                        <m:rPr>
                          <m:nor/>
                        </m:rPr>
                        <a:rPr lang="en-GB" sz="2800" smtClean="0"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m:t>m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  <a:ea typeface="Cambria" panose="02040503050406030204" pitchFamily="18" charset="0"/>
                        </a:rPr>
                        <m:t> </m:t>
                      </m:r>
                      <m:r>
                        <a:rPr lang="en-GB" sz="2800" i="1" smtClean="0">
                          <a:latin typeface="Cambria Math" panose="02040503050406030204" pitchFamily="18" charset="0"/>
                        </a:rPr>
                        <m:t>𝑁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(−1;2;0) </m:t>
                      </m:r>
                      <m:r>
                        <m:rPr>
                          <m:nor/>
                        </m:rPr>
                        <a:rPr lang="en-US" sz="2800" b="0" i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v</m:t>
                      </m:r>
                      <m:r>
                        <m:rPr>
                          <m:nor/>
                        </m:rPr>
                        <a:rPr lang="en-US" sz="2800" b="0" i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à </m:t>
                      </m:r>
                      <m:r>
                        <m:rPr>
                          <m:nor/>
                        </m:rPr>
                        <a:rPr lang="en-US" sz="2800" b="0" i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c</m:t>
                      </m:r>
                      <m:r>
                        <m:rPr>
                          <m:nor/>
                        </m:rPr>
                        <a:rPr lang="en-US" sz="2800" b="0" i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ó </m:t>
                      </m:r>
                      <m:r>
                        <m:rPr>
                          <m:nor/>
                        </m:rPr>
                        <a:rPr lang="en-US" sz="2800" b="0" i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VTPT</m:t>
                      </m:r>
                      <m:r>
                        <m:rPr>
                          <m:nor/>
                        </m:rPr>
                        <a:rPr lang="en-US" sz="2800" b="0" i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acc>
                        <m:accPr>
                          <m:chr m:val="⃗"/>
                          <m:ctrlPr>
                            <a:rPr lang="en-GB" sz="280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GB" sz="2800" i="1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</m:acc>
                      <m:r>
                        <a:rPr lang="en-US" sz="2800" i="1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US" sz="2800" i="1">
                          <a:latin typeface="Cambria Math" panose="02040503050406030204" pitchFamily="18" charset="0"/>
                        </a:rPr>
                        <m:t>;2;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−4</m:t>
                      </m:r>
                      <m:r>
                        <a:rPr lang="en-US" sz="2800" i="1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vi-VN" sz="2800" dirty="0">
                  <a:latin typeface="Times New Roman" panose="02020603050405020304" pitchFamily="18" charset="0"/>
                  <a:ea typeface="Cambria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62691" y="1698608"/>
                <a:ext cx="10101136" cy="975523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955962" y="5951017"/>
                <a:ext cx="3596690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+2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−4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𝑧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+2=0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5962" y="5951017"/>
                <a:ext cx="3596690" cy="52322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12249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62" grpId="0"/>
      <p:bldP spid="154" grpId="0" animBg="1"/>
      <p:bldP spid="2" grpId="0"/>
      <p:bldP spid="53" grpId="0"/>
      <p:bldP spid="54" grpId="0"/>
      <p:bldP spid="55" grpId="0"/>
      <p:bldP spid="5" grpId="0"/>
      <p:bldP spid="3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2" name="Group 151"/>
          <p:cNvGrpSpPr/>
          <p:nvPr/>
        </p:nvGrpSpPr>
        <p:grpSpPr>
          <a:xfrm>
            <a:off x="587602" y="4245673"/>
            <a:ext cx="11068450" cy="2688071"/>
            <a:chOff x="1205494" y="6947472"/>
            <a:chExt cx="22139783" cy="6539928"/>
          </a:xfrm>
        </p:grpSpPr>
        <p:sp>
          <p:nvSpPr>
            <p:cNvPr id="125" name="Rounded Rectangle 124"/>
            <p:cNvSpPr/>
            <p:nvPr/>
          </p:nvSpPr>
          <p:spPr>
            <a:xfrm>
              <a:off x="1209586" y="7179457"/>
              <a:ext cx="22135691" cy="6307943"/>
            </a:xfrm>
            <a:prstGeom prst="roundRect">
              <a:avLst>
                <a:gd name="adj" fmla="val 2239"/>
              </a:avLst>
            </a:prstGeom>
            <a:solidFill>
              <a:schemeClr val="accent6">
                <a:lumMod val="20000"/>
                <a:lumOff val="80000"/>
              </a:schemeClr>
            </a:solidFill>
            <a:ln w="19050">
              <a:solidFill>
                <a:schemeClr val="accent6">
                  <a:lumMod val="50000"/>
                </a:schemeClr>
              </a:solidFill>
            </a:ln>
            <a:effectLst>
              <a:innerShdw blurRad="114300">
                <a:prstClr val="black"/>
              </a:inn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grpSp>
          <p:nvGrpSpPr>
            <p:cNvPr id="151" name="Group 150"/>
            <p:cNvGrpSpPr/>
            <p:nvPr/>
          </p:nvGrpSpPr>
          <p:grpSpPr>
            <a:xfrm>
              <a:off x="1205494" y="6947472"/>
              <a:ext cx="3322466" cy="974192"/>
              <a:chOff x="1205494" y="6947472"/>
              <a:chExt cx="3322466" cy="974192"/>
            </a:xfrm>
          </p:grpSpPr>
          <p:sp>
            <p:nvSpPr>
              <p:cNvPr id="127" name="Freeform 20"/>
              <p:cNvSpPr>
                <a:spLocks/>
              </p:cNvSpPr>
              <p:nvPr/>
            </p:nvSpPr>
            <p:spPr bwMode="auto">
              <a:xfrm rot="16200000" flipV="1">
                <a:off x="2608156" y="5810396"/>
                <a:ext cx="782727" cy="3056880"/>
              </a:xfrm>
              <a:prstGeom prst="round1Rect">
                <a:avLst/>
              </a:prstGeom>
              <a:solidFill>
                <a:schemeClr val="bg1"/>
              </a:solidFill>
              <a:ln w="57150">
                <a:solidFill>
                  <a:schemeClr val="accent6">
                    <a:lumMod val="50000"/>
                  </a:schemeClr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45714" tIns="22857" rIns="45714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/>
              </a:p>
            </p:txBody>
          </p:sp>
          <p:sp>
            <p:nvSpPr>
              <p:cNvPr id="128" name="TextBox 127"/>
              <p:cNvSpPr txBox="1"/>
              <p:nvPr/>
            </p:nvSpPr>
            <p:spPr>
              <a:xfrm>
                <a:off x="2147887" y="7023100"/>
                <a:ext cx="2111899" cy="8985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>
                    <a:solidFill>
                      <a:srgbClr val="FF0000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Bài giải</a:t>
                </a:r>
                <a:endParaRPr lang="en-US" b="1" dirty="0">
                  <a:solidFill>
                    <a:srgbClr val="FF000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29" name="Round Diagonal Corner Rectangle 128"/>
              <p:cNvSpPr/>
              <p:nvPr/>
            </p:nvSpPr>
            <p:spPr>
              <a:xfrm flipV="1">
                <a:off x="1205494" y="6951957"/>
                <a:ext cx="774046" cy="775029"/>
              </a:xfrm>
              <a:prstGeom prst="round2DiagRect">
                <a:avLst/>
              </a:prstGeom>
              <a:solidFill>
                <a:schemeClr val="accent6">
                  <a:lumMod val="75000"/>
                </a:schemeClr>
              </a:solidFill>
              <a:ln w="57150">
                <a:solidFill>
                  <a:schemeClr val="accent6">
                    <a:lumMod val="50000"/>
                  </a:schemeClr>
                </a:solidFill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/>
              </a:p>
            </p:txBody>
          </p:sp>
          <p:sp>
            <p:nvSpPr>
              <p:cNvPr id="8" name="Freeform 15"/>
              <p:cNvSpPr>
                <a:spLocks noEditPoints="1"/>
              </p:cNvSpPr>
              <p:nvPr/>
            </p:nvSpPr>
            <p:spPr bwMode="auto">
              <a:xfrm>
                <a:off x="1375232" y="7017843"/>
                <a:ext cx="501844" cy="640616"/>
              </a:xfrm>
              <a:custGeom>
                <a:avLst/>
                <a:gdLst>
                  <a:gd name="T0" fmla="*/ 135 w 145"/>
                  <a:gd name="T1" fmla="*/ 72 h 197"/>
                  <a:gd name="T2" fmla="*/ 72 w 145"/>
                  <a:gd name="T3" fmla="*/ 135 h 197"/>
                  <a:gd name="T4" fmla="*/ 9 w 145"/>
                  <a:gd name="T5" fmla="*/ 72 h 197"/>
                  <a:gd name="T6" fmla="*/ 72 w 145"/>
                  <a:gd name="T7" fmla="*/ 9 h 197"/>
                  <a:gd name="T8" fmla="*/ 115 w 145"/>
                  <a:gd name="T9" fmla="*/ 26 h 197"/>
                  <a:gd name="T10" fmla="*/ 60 w 145"/>
                  <a:gd name="T11" fmla="*/ 82 h 197"/>
                  <a:gd name="T12" fmla="*/ 30 w 145"/>
                  <a:gd name="T13" fmla="*/ 60 h 197"/>
                  <a:gd name="T14" fmla="*/ 20 w 145"/>
                  <a:gd name="T15" fmla="*/ 68 h 197"/>
                  <a:gd name="T16" fmla="*/ 61 w 145"/>
                  <a:gd name="T17" fmla="*/ 126 h 197"/>
                  <a:gd name="T18" fmla="*/ 123 w 145"/>
                  <a:gd name="T19" fmla="*/ 35 h 197"/>
                  <a:gd name="T20" fmla="*/ 135 w 145"/>
                  <a:gd name="T21" fmla="*/ 72 h 197"/>
                  <a:gd name="T22" fmla="*/ 145 w 145"/>
                  <a:gd name="T23" fmla="*/ 12 h 197"/>
                  <a:gd name="T24" fmla="*/ 135 w 145"/>
                  <a:gd name="T25" fmla="*/ 12 h 197"/>
                  <a:gd name="T26" fmla="*/ 123 w 145"/>
                  <a:gd name="T27" fmla="*/ 21 h 197"/>
                  <a:gd name="T28" fmla="*/ 72 w 145"/>
                  <a:gd name="T29" fmla="*/ 0 h 197"/>
                  <a:gd name="T30" fmla="*/ 0 w 145"/>
                  <a:gd name="T31" fmla="*/ 72 h 197"/>
                  <a:gd name="T32" fmla="*/ 30 w 145"/>
                  <a:gd name="T33" fmla="*/ 131 h 197"/>
                  <a:gd name="T34" fmla="*/ 7 w 145"/>
                  <a:gd name="T35" fmla="*/ 175 h 197"/>
                  <a:gd name="T36" fmla="*/ 13 w 145"/>
                  <a:gd name="T37" fmla="*/ 193 h 197"/>
                  <a:gd name="T38" fmla="*/ 32 w 145"/>
                  <a:gd name="T39" fmla="*/ 187 h 197"/>
                  <a:gd name="T40" fmla="*/ 51 w 145"/>
                  <a:gd name="T41" fmla="*/ 141 h 197"/>
                  <a:gd name="T42" fmla="*/ 51 w 145"/>
                  <a:gd name="T43" fmla="*/ 141 h 197"/>
                  <a:gd name="T44" fmla="*/ 72 w 145"/>
                  <a:gd name="T45" fmla="*/ 145 h 197"/>
                  <a:gd name="T46" fmla="*/ 145 w 145"/>
                  <a:gd name="T47" fmla="*/ 72 h 197"/>
                  <a:gd name="T48" fmla="*/ 129 w 145"/>
                  <a:gd name="T49" fmla="*/ 28 h 197"/>
                  <a:gd name="T50" fmla="*/ 145 w 145"/>
                  <a:gd name="T51" fmla="*/ 12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45" h="197">
                    <a:moveTo>
                      <a:pt x="135" y="72"/>
                    </a:moveTo>
                    <a:cubicBezTo>
                      <a:pt x="135" y="107"/>
                      <a:pt x="107" y="135"/>
                      <a:pt x="72" y="135"/>
                    </a:cubicBezTo>
                    <a:cubicBezTo>
                      <a:pt x="37" y="135"/>
                      <a:pt x="9" y="107"/>
                      <a:pt x="9" y="72"/>
                    </a:cubicBezTo>
                    <a:cubicBezTo>
                      <a:pt x="9" y="37"/>
                      <a:pt x="37" y="9"/>
                      <a:pt x="72" y="9"/>
                    </a:cubicBezTo>
                    <a:cubicBezTo>
                      <a:pt x="89" y="9"/>
                      <a:pt x="104" y="15"/>
                      <a:pt x="115" y="26"/>
                    </a:cubicBezTo>
                    <a:cubicBezTo>
                      <a:pt x="101" y="38"/>
                      <a:pt x="80" y="57"/>
                      <a:pt x="60" y="82"/>
                    </a:cubicBezTo>
                    <a:cubicBezTo>
                      <a:pt x="50" y="74"/>
                      <a:pt x="40" y="67"/>
                      <a:pt x="30" y="60"/>
                    </a:cubicBezTo>
                    <a:cubicBezTo>
                      <a:pt x="26" y="63"/>
                      <a:pt x="24" y="65"/>
                      <a:pt x="20" y="68"/>
                    </a:cubicBezTo>
                    <a:cubicBezTo>
                      <a:pt x="34" y="88"/>
                      <a:pt x="47" y="107"/>
                      <a:pt x="61" y="126"/>
                    </a:cubicBezTo>
                    <a:cubicBezTo>
                      <a:pt x="80" y="95"/>
                      <a:pt x="99" y="63"/>
                      <a:pt x="123" y="35"/>
                    </a:cubicBezTo>
                    <a:cubicBezTo>
                      <a:pt x="130" y="45"/>
                      <a:pt x="135" y="58"/>
                      <a:pt x="135" y="72"/>
                    </a:cubicBezTo>
                    <a:close/>
                    <a:moveTo>
                      <a:pt x="145" y="12"/>
                    </a:moveTo>
                    <a:cubicBezTo>
                      <a:pt x="141" y="12"/>
                      <a:pt x="138" y="12"/>
                      <a:pt x="135" y="12"/>
                    </a:cubicBezTo>
                    <a:cubicBezTo>
                      <a:pt x="135" y="12"/>
                      <a:pt x="130" y="15"/>
                      <a:pt x="123" y="21"/>
                    </a:cubicBezTo>
                    <a:cubicBezTo>
                      <a:pt x="110" y="8"/>
                      <a:pt x="92" y="0"/>
                      <a:pt x="72" y="0"/>
                    </a:cubicBezTo>
                    <a:cubicBezTo>
                      <a:pt x="32" y="0"/>
                      <a:pt x="0" y="32"/>
                      <a:pt x="0" y="72"/>
                    </a:cubicBezTo>
                    <a:cubicBezTo>
                      <a:pt x="0" y="97"/>
                      <a:pt x="11" y="118"/>
                      <a:pt x="30" y="131"/>
                    </a:cubicBezTo>
                    <a:cubicBezTo>
                      <a:pt x="7" y="175"/>
                      <a:pt x="7" y="175"/>
                      <a:pt x="7" y="175"/>
                    </a:cubicBezTo>
                    <a:cubicBezTo>
                      <a:pt x="3" y="182"/>
                      <a:pt x="6" y="190"/>
                      <a:pt x="13" y="193"/>
                    </a:cubicBezTo>
                    <a:cubicBezTo>
                      <a:pt x="20" y="197"/>
                      <a:pt x="28" y="194"/>
                      <a:pt x="32" y="187"/>
                    </a:cubicBezTo>
                    <a:cubicBezTo>
                      <a:pt x="51" y="141"/>
                      <a:pt x="51" y="141"/>
                      <a:pt x="51" y="141"/>
                    </a:cubicBezTo>
                    <a:cubicBezTo>
                      <a:pt x="51" y="141"/>
                      <a:pt x="51" y="141"/>
                      <a:pt x="51" y="141"/>
                    </a:cubicBezTo>
                    <a:cubicBezTo>
                      <a:pt x="58" y="143"/>
                      <a:pt x="65" y="145"/>
                      <a:pt x="72" y="145"/>
                    </a:cubicBezTo>
                    <a:cubicBezTo>
                      <a:pt x="112" y="145"/>
                      <a:pt x="145" y="112"/>
                      <a:pt x="145" y="72"/>
                    </a:cubicBezTo>
                    <a:cubicBezTo>
                      <a:pt x="145" y="55"/>
                      <a:pt x="138" y="40"/>
                      <a:pt x="129" y="28"/>
                    </a:cubicBezTo>
                    <a:cubicBezTo>
                      <a:pt x="134" y="22"/>
                      <a:pt x="139" y="17"/>
                      <a:pt x="145" y="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</p:grpSp>
      <p:grpSp>
        <p:nvGrpSpPr>
          <p:cNvPr id="148" name="Group 147"/>
          <p:cNvGrpSpPr/>
          <p:nvPr/>
        </p:nvGrpSpPr>
        <p:grpSpPr>
          <a:xfrm>
            <a:off x="613107" y="1385408"/>
            <a:ext cx="11175093" cy="2758458"/>
            <a:chOff x="992187" y="2564544"/>
            <a:chExt cx="22353091" cy="5517633"/>
          </a:xfrm>
        </p:grpSpPr>
        <p:sp>
          <p:nvSpPr>
            <p:cNvPr id="134" name="Rounded Rectangle 133"/>
            <p:cNvSpPr/>
            <p:nvPr/>
          </p:nvSpPr>
          <p:spPr bwMode="auto">
            <a:xfrm>
              <a:off x="1145221" y="2667000"/>
              <a:ext cx="22200057" cy="5415177"/>
            </a:xfrm>
            <a:prstGeom prst="roundRect">
              <a:avLst>
                <a:gd name="adj" fmla="val 5492"/>
              </a:avLst>
            </a:prstGeom>
            <a:solidFill>
              <a:schemeClr val="accent3">
                <a:lumMod val="40000"/>
                <a:lumOff val="60000"/>
              </a:schemeClr>
            </a:solidFill>
            <a:ln w="190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88421">
                <a:defRPr/>
              </a:pPr>
              <a:endParaRPr lang="en-US" sz="1600" dirty="0"/>
            </a:p>
          </p:txBody>
        </p:sp>
        <p:grpSp>
          <p:nvGrpSpPr>
            <p:cNvPr id="135" name="Group 134"/>
            <p:cNvGrpSpPr/>
            <p:nvPr/>
          </p:nvGrpSpPr>
          <p:grpSpPr>
            <a:xfrm>
              <a:off x="992187" y="2564544"/>
              <a:ext cx="3124200" cy="1023459"/>
              <a:chOff x="534987" y="1647866"/>
              <a:chExt cx="4197167" cy="1176337"/>
            </a:xfrm>
          </p:grpSpPr>
          <p:sp>
            <p:nvSpPr>
              <p:cNvPr id="136" name="Isosceles Triangle 44"/>
              <p:cNvSpPr/>
              <p:nvPr/>
            </p:nvSpPr>
            <p:spPr bwMode="auto">
              <a:xfrm rot="5400000" flipV="1">
                <a:off x="534195" y="2602747"/>
                <a:ext cx="227012" cy="215900"/>
              </a:xfrm>
              <a:custGeom>
                <a:avLst/>
                <a:gdLst>
                  <a:gd name="connsiteX0" fmla="*/ 0 w 293725"/>
                  <a:gd name="connsiteY0" fmla="*/ 164224 h 164224"/>
                  <a:gd name="connsiteX1" fmla="*/ 146863 w 293725"/>
                  <a:gd name="connsiteY1" fmla="*/ 0 h 164224"/>
                  <a:gd name="connsiteX2" fmla="*/ 293725 w 293725"/>
                  <a:gd name="connsiteY2" fmla="*/ 164224 h 164224"/>
                  <a:gd name="connsiteX3" fmla="*/ 0 w 293725"/>
                  <a:gd name="connsiteY3" fmla="*/ 164224 h 164224"/>
                  <a:gd name="connsiteX0" fmla="*/ 2363 w 296088"/>
                  <a:gd name="connsiteY0" fmla="*/ 164221 h 164221"/>
                  <a:gd name="connsiteX1" fmla="*/ 0 w 296088"/>
                  <a:gd name="connsiteY1" fmla="*/ 0 h 164221"/>
                  <a:gd name="connsiteX2" fmla="*/ 296088 w 296088"/>
                  <a:gd name="connsiteY2" fmla="*/ 164221 h 164221"/>
                  <a:gd name="connsiteX3" fmla="*/ 2363 w 296088"/>
                  <a:gd name="connsiteY3" fmla="*/ 164221 h 164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6088" h="164221">
                    <a:moveTo>
                      <a:pt x="2363" y="164221"/>
                    </a:moveTo>
                    <a:cubicBezTo>
                      <a:pt x="1575" y="109481"/>
                      <a:pt x="788" y="54740"/>
                      <a:pt x="0" y="0"/>
                    </a:cubicBezTo>
                    <a:lnTo>
                      <a:pt x="296088" y="164221"/>
                    </a:lnTo>
                    <a:lnTo>
                      <a:pt x="2363" y="164221"/>
                    </a:lnTo>
                    <a:close/>
                  </a:path>
                </a:pathLst>
              </a:custGeom>
              <a:solidFill>
                <a:srgbClr val="135F82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421"/>
                <a:endParaRPr lang="en-US" sz="1600">
                  <a:solidFill>
                    <a:prstClr val="white"/>
                  </a:solidFill>
                </a:endParaRPr>
              </a:p>
            </p:txBody>
          </p:sp>
          <p:sp>
            <p:nvSpPr>
              <p:cNvPr id="137" name="Pentagon 136"/>
              <p:cNvSpPr/>
              <p:nvPr/>
            </p:nvSpPr>
            <p:spPr bwMode="auto">
              <a:xfrm>
                <a:off x="534987" y="1647866"/>
                <a:ext cx="4197167" cy="955674"/>
              </a:xfrm>
              <a:prstGeom prst="homePlate">
                <a:avLst>
                  <a:gd name="adj" fmla="val 12444"/>
                </a:avLst>
              </a:prstGeom>
              <a:solidFill>
                <a:srgbClr val="135F82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421"/>
                <a:endParaRPr lang="en-US" sz="160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38" name="Group 11"/>
              <p:cNvGrpSpPr/>
              <p:nvPr/>
            </p:nvGrpSpPr>
            <p:grpSpPr bwMode="auto">
              <a:xfrm>
                <a:off x="683775" y="1836907"/>
                <a:ext cx="582199" cy="537956"/>
                <a:chOff x="7440266" y="3398551"/>
                <a:chExt cx="757238" cy="765175"/>
              </a:xfrm>
              <a:solidFill>
                <a:schemeClr val="bg1">
                  <a:lumMod val="95000"/>
                </a:schemeClr>
              </a:solidFill>
            </p:grpSpPr>
            <p:sp>
              <p:nvSpPr>
                <p:cNvPr id="141" name="Freeform 140"/>
                <p:cNvSpPr>
                  <a:spLocks noEditPoints="1"/>
                </p:cNvSpPr>
                <p:nvPr/>
              </p:nvSpPr>
              <p:spPr bwMode="auto">
                <a:xfrm>
                  <a:off x="7440266" y="3436652"/>
                  <a:ext cx="344488" cy="344489"/>
                </a:xfrm>
                <a:custGeom>
                  <a:avLst/>
                  <a:gdLst/>
                  <a:ahLst/>
                  <a:cxnLst>
                    <a:cxn ang="0">
                      <a:pos x="33" y="184"/>
                    </a:cxn>
                    <a:cxn ang="0">
                      <a:pos x="181" y="184"/>
                    </a:cxn>
                    <a:cxn ang="0">
                      <a:pos x="181" y="33"/>
                    </a:cxn>
                    <a:cxn ang="0">
                      <a:pos x="33" y="33"/>
                    </a:cxn>
                    <a:cxn ang="0">
                      <a:pos x="33" y="184"/>
                    </a:cxn>
                    <a:cxn ang="0">
                      <a:pos x="217" y="217"/>
                    </a:cxn>
                    <a:cxn ang="0">
                      <a:pos x="0" y="217"/>
                    </a:cxn>
                    <a:cxn ang="0">
                      <a:pos x="0" y="0"/>
                    </a:cxn>
                    <a:cxn ang="0">
                      <a:pos x="217" y="0"/>
                    </a:cxn>
                    <a:cxn ang="0">
                      <a:pos x="217" y="217"/>
                    </a:cxn>
                  </a:cxnLst>
                  <a:rect l="0" t="0" r="r" b="b"/>
                  <a:pathLst>
                    <a:path w="217" h="217">
                      <a:moveTo>
                        <a:pt x="33" y="184"/>
                      </a:moveTo>
                      <a:lnTo>
                        <a:pt x="181" y="184"/>
                      </a:lnTo>
                      <a:lnTo>
                        <a:pt x="181" y="33"/>
                      </a:lnTo>
                      <a:lnTo>
                        <a:pt x="33" y="33"/>
                      </a:lnTo>
                      <a:lnTo>
                        <a:pt x="33" y="184"/>
                      </a:lnTo>
                      <a:close/>
                      <a:moveTo>
                        <a:pt x="217" y="217"/>
                      </a:moveTo>
                      <a:lnTo>
                        <a:pt x="0" y="217"/>
                      </a:lnTo>
                      <a:lnTo>
                        <a:pt x="0" y="0"/>
                      </a:lnTo>
                      <a:lnTo>
                        <a:pt x="217" y="0"/>
                      </a:lnTo>
                      <a:lnTo>
                        <a:pt x="217" y="21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1088421">
                    <a:defRPr/>
                  </a:pPr>
                  <a:endParaRPr lang="en-US" sz="1600"/>
                </a:p>
              </p:txBody>
            </p:sp>
            <p:sp>
              <p:nvSpPr>
                <p:cNvPr id="142" name="Freeform 141"/>
                <p:cNvSpPr>
                  <a:spLocks noEditPoints="1"/>
                </p:cNvSpPr>
                <p:nvPr/>
              </p:nvSpPr>
              <p:spPr bwMode="auto">
                <a:xfrm>
                  <a:off x="7440266" y="3814473"/>
                  <a:ext cx="344488" cy="349251"/>
                </a:xfrm>
                <a:custGeom>
                  <a:avLst/>
                  <a:gdLst/>
                  <a:ahLst/>
                  <a:cxnLst>
                    <a:cxn ang="0">
                      <a:pos x="33" y="185"/>
                    </a:cxn>
                    <a:cxn ang="0">
                      <a:pos x="181" y="185"/>
                    </a:cxn>
                    <a:cxn ang="0">
                      <a:pos x="181" y="36"/>
                    </a:cxn>
                    <a:cxn ang="0">
                      <a:pos x="33" y="36"/>
                    </a:cxn>
                    <a:cxn ang="0">
                      <a:pos x="33" y="185"/>
                    </a:cxn>
                    <a:cxn ang="0">
                      <a:pos x="217" y="220"/>
                    </a:cxn>
                    <a:cxn ang="0">
                      <a:pos x="0" y="220"/>
                    </a:cxn>
                    <a:cxn ang="0">
                      <a:pos x="0" y="0"/>
                    </a:cxn>
                    <a:cxn ang="0">
                      <a:pos x="217" y="0"/>
                    </a:cxn>
                    <a:cxn ang="0">
                      <a:pos x="217" y="220"/>
                    </a:cxn>
                  </a:cxnLst>
                  <a:rect l="0" t="0" r="r" b="b"/>
                  <a:pathLst>
                    <a:path w="217" h="220">
                      <a:moveTo>
                        <a:pt x="33" y="185"/>
                      </a:moveTo>
                      <a:lnTo>
                        <a:pt x="181" y="185"/>
                      </a:lnTo>
                      <a:lnTo>
                        <a:pt x="181" y="36"/>
                      </a:lnTo>
                      <a:lnTo>
                        <a:pt x="33" y="36"/>
                      </a:lnTo>
                      <a:lnTo>
                        <a:pt x="33" y="185"/>
                      </a:lnTo>
                      <a:close/>
                      <a:moveTo>
                        <a:pt x="217" y="220"/>
                      </a:moveTo>
                      <a:lnTo>
                        <a:pt x="0" y="220"/>
                      </a:lnTo>
                      <a:lnTo>
                        <a:pt x="0" y="0"/>
                      </a:lnTo>
                      <a:lnTo>
                        <a:pt x="217" y="0"/>
                      </a:lnTo>
                      <a:lnTo>
                        <a:pt x="217" y="22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1088421">
                    <a:defRPr/>
                  </a:pPr>
                  <a:endParaRPr lang="en-US" sz="1600"/>
                </a:p>
              </p:txBody>
            </p:sp>
            <p:sp>
              <p:nvSpPr>
                <p:cNvPr id="143" name="Freeform 142"/>
                <p:cNvSpPr>
                  <a:spLocks/>
                </p:cNvSpPr>
                <p:nvPr/>
              </p:nvSpPr>
              <p:spPr bwMode="auto">
                <a:xfrm>
                  <a:off x="7506941" y="3398551"/>
                  <a:ext cx="341313" cy="288925"/>
                </a:xfrm>
                <a:custGeom>
                  <a:avLst/>
                  <a:gdLst/>
                  <a:ahLst/>
                  <a:cxnLst>
                    <a:cxn ang="0">
                      <a:pos x="76" y="182"/>
                    </a:cxn>
                    <a:cxn ang="0">
                      <a:pos x="0" y="114"/>
                    </a:cxn>
                    <a:cxn ang="0">
                      <a:pos x="24" y="88"/>
                    </a:cxn>
                    <a:cxn ang="0">
                      <a:pos x="73" y="132"/>
                    </a:cxn>
                    <a:cxn ang="0">
                      <a:pos x="187" y="0"/>
                    </a:cxn>
                    <a:cxn ang="0">
                      <a:pos x="215" y="24"/>
                    </a:cxn>
                    <a:cxn ang="0">
                      <a:pos x="76" y="182"/>
                    </a:cxn>
                  </a:cxnLst>
                  <a:rect l="0" t="0" r="r" b="b"/>
                  <a:pathLst>
                    <a:path w="215" h="182">
                      <a:moveTo>
                        <a:pt x="76" y="182"/>
                      </a:moveTo>
                      <a:lnTo>
                        <a:pt x="0" y="114"/>
                      </a:lnTo>
                      <a:lnTo>
                        <a:pt x="24" y="88"/>
                      </a:lnTo>
                      <a:lnTo>
                        <a:pt x="73" y="132"/>
                      </a:lnTo>
                      <a:lnTo>
                        <a:pt x="187" y="0"/>
                      </a:lnTo>
                      <a:lnTo>
                        <a:pt x="215" y="24"/>
                      </a:lnTo>
                      <a:lnTo>
                        <a:pt x="76" y="1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1088421">
                    <a:defRPr/>
                  </a:pPr>
                  <a:endParaRPr lang="en-US" sz="1600"/>
                </a:p>
              </p:txBody>
            </p:sp>
            <p:sp>
              <p:nvSpPr>
                <p:cNvPr id="144" name="Rectangle 143"/>
                <p:cNvSpPr>
                  <a:spLocks noChangeArrowheads="1"/>
                </p:cNvSpPr>
                <p:nvPr/>
              </p:nvSpPr>
              <p:spPr bwMode="auto">
                <a:xfrm>
                  <a:off x="7840316" y="4100226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defTabSz="1088421">
                    <a:defRPr/>
                  </a:pPr>
                  <a:endParaRPr lang="en-US" sz="1600"/>
                </a:p>
              </p:txBody>
            </p:sp>
            <p:sp>
              <p:nvSpPr>
                <p:cNvPr id="145" name="Rectangle 144"/>
                <p:cNvSpPr>
                  <a:spLocks noChangeArrowheads="1"/>
                </p:cNvSpPr>
                <p:nvPr/>
              </p:nvSpPr>
              <p:spPr bwMode="auto">
                <a:xfrm>
                  <a:off x="7840316" y="3717639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defTabSz="1088421">
                    <a:defRPr/>
                  </a:pPr>
                  <a:endParaRPr lang="en-US" sz="1600"/>
                </a:p>
              </p:txBody>
            </p:sp>
            <p:sp>
              <p:nvSpPr>
                <p:cNvPr id="146" name="Rectangle 145"/>
                <p:cNvSpPr>
                  <a:spLocks noChangeArrowheads="1"/>
                </p:cNvSpPr>
                <p:nvPr/>
              </p:nvSpPr>
              <p:spPr bwMode="auto">
                <a:xfrm>
                  <a:off x="7840316" y="3973225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defTabSz="1088421">
                    <a:defRPr/>
                  </a:pPr>
                  <a:endParaRPr lang="en-US" sz="1600"/>
                </a:p>
              </p:txBody>
            </p:sp>
            <p:sp>
              <p:nvSpPr>
                <p:cNvPr id="147" name="Rectangle 146"/>
                <p:cNvSpPr>
                  <a:spLocks noChangeArrowheads="1"/>
                </p:cNvSpPr>
                <p:nvPr/>
              </p:nvSpPr>
              <p:spPr bwMode="auto">
                <a:xfrm>
                  <a:off x="7840316" y="3590640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defTabSz="1088421">
                    <a:defRPr/>
                  </a:pPr>
                  <a:endParaRPr lang="en-US" sz="1600"/>
                </a:p>
              </p:txBody>
            </p:sp>
          </p:grpSp>
          <p:sp>
            <p:nvSpPr>
              <p:cNvPr id="139" name="Chevron 138"/>
              <p:cNvSpPr/>
              <p:nvPr/>
            </p:nvSpPr>
            <p:spPr bwMode="auto">
              <a:xfrm>
                <a:off x="1330000" y="1771634"/>
                <a:ext cx="142625" cy="707897"/>
              </a:xfrm>
              <a:prstGeom prst="chevron">
                <a:avLst>
                  <a:gd name="adj" fmla="val 68110"/>
                </a:avLst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54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88421">
                  <a:defRPr/>
                </a:pPr>
                <a:endParaRPr lang="en-US" sz="1600">
                  <a:solidFill>
                    <a:schemeClr val="tx1"/>
                  </a:solidFill>
                </a:endParaRPr>
              </a:p>
            </p:txBody>
          </p:sp>
          <p:sp>
            <p:nvSpPr>
              <p:cNvPr id="140" name="TextBox 13"/>
              <p:cNvSpPr txBox="1">
                <a:spLocks noChangeArrowheads="1"/>
              </p:cNvSpPr>
              <p:nvPr/>
            </p:nvSpPr>
            <p:spPr bwMode="auto">
              <a:xfrm>
                <a:off x="1456315" y="1718346"/>
                <a:ext cx="3173469" cy="9198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defTabSz="21764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defTabSz="21764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defTabSz="21764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defTabSz="21764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r>
                  <a:rPr lang="en-US" sz="2000" b="1" dirty="0" err="1">
                    <a:solidFill>
                      <a:schemeClr val="bg1"/>
                    </a:solidFill>
                    <a:latin typeface="Tahoma" pitchFamily="34" charset="0"/>
                    <a:cs typeface="Tahoma" pitchFamily="34" charset="0"/>
                  </a:rPr>
                  <a:t>Câu</a:t>
                </a:r>
                <a:r>
                  <a:rPr lang="en-US" sz="2000" b="1" dirty="0">
                    <a:solidFill>
                      <a:schemeClr val="bg1"/>
                    </a:solidFill>
                    <a:latin typeface="Tahoma" pitchFamily="34" charset="0"/>
                    <a:cs typeface="Tahoma" pitchFamily="34" charset="0"/>
                  </a:rPr>
                  <a:t> 5</a:t>
                </a:r>
              </a:p>
            </p:txBody>
          </p: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56" name="Rectangle 55"/>
              <p:cNvSpPr/>
              <p:nvPr/>
            </p:nvSpPr>
            <p:spPr>
              <a:xfrm>
                <a:off x="587602" y="4697832"/>
                <a:ext cx="4785009" cy="105349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fr-FR" sz="280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m:t>Ta</m:t>
                      </m:r>
                      <m:r>
                        <m:rPr>
                          <m:nor/>
                        </m:rPr>
                        <a:rPr lang="fr-FR" sz="280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fr-FR" sz="280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m:t>c</m:t>
                      </m:r>
                      <m:r>
                        <m:rPr>
                          <m:nor/>
                        </m:rPr>
                        <a:rPr lang="fr-FR" sz="280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m:t>ó:</m:t>
                      </m:r>
                      <m:d>
                        <m:dPr>
                          <m:begChr m:val="{"/>
                          <m:endChr m:val=""/>
                          <m:ctrlPr>
                            <a:rPr lang="fr-FR" sz="2800" i="1" smtClean="0">
                              <a:latin typeface="Cambria Math" panose="02040503050406030204" pitchFamily="18" charset="0"/>
                              <a:ea typeface="Cambria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fr-FR" sz="2800" i="1" smtClean="0">
                                  <a:latin typeface="Cambria Math" panose="02040503050406030204" pitchFamily="18" charset="0"/>
                                  <a:ea typeface="Cambria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sz="2800" i="1">
                                  <a:latin typeface="Cambria Math" panose="02040503050406030204" pitchFamily="18" charset="0"/>
                                  <a:ea typeface="Cambria" panose="02040503050406030204" pitchFamily="18" charset="0"/>
                                </a:rPr>
                                <m:t>𝑉𝑇𝑃𝑇</m:t>
                              </m:r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ea typeface="Cambria" panose="02040503050406030204" pitchFamily="18" charset="0"/>
                                </a:rPr>
                                <m:t> </m:t>
                              </m:r>
                              <m:acc>
                                <m:accPr>
                                  <m:chr m:val="⃗"/>
                                  <m:ctrlPr>
                                    <a:rPr lang="en-GB" sz="2800" i="1"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GB" sz="2800" i="1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</m:acc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(2;</m:t>
                              </m:r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;</m:t>
                              </m:r>
                              <m:r>
                                <a:rPr lang="en-US" sz="2800" i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m:rPr>
                                  <m:nor/>
                                </m:rPr>
                                <a:rPr lang="en-US" sz="2800" b="0" smtClean="0">
                                  <a:latin typeface="Cambria Math" panose="02040503050406030204" pitchFamily="18" charset="0"/>
                                </a:rPr>
                                <m:t>6)</m:t>
                              </m:r>
                              <m:r>
                                <m:rPr>
                                  <m:nor/>
                                </m:rPr>
                                <a:rPr lang="en-US" sz="2800" i="1" dirty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e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ea typeface="Cambria" panose="02040503050406030204" pitchFamily="18" charset="0"/>
                                </a:rPr>
                                <m:t>𝑞𝑢𝑎</m:t>
                              </m:r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ea typeface="Cambria" panose="02040503050406030204" pitchFamily="18" charset="0"/>
                                </a:rPr>
                                <m:t> </m:t>
                              </m:r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ea typeface="Cambria" panose="02040503050406030204" pitchFamily="18" charset="0"/>
                                </a:rPr>
                                <m:t>𝐴</m:t>
                              </m:r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(−1;</m:t>
                              </m:r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;</m:t>
                              </m:r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</m:eqArr>
                        </m:e>
                      </m:d>
                      <m:r>
                        <m:rPr>
                          <m:nor/>
                        </m:rPr>
                        <a:rPr lang="fr-FR" sz="280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vi-VN" sz="2800" dirty="0">
                  <a:latin typeface="Times New Roman" panose="02020603050405020304" pitchFamily="18" charset="0"/>
                  <a:ea typeface="Cambria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6" name="Rectangle 5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602" y="4697832"/>
                <a:ext cx="4785009" cy="105349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2" name="Rectangle 61"/>
              <p:cNvSpPr/>
              <p:nvPr/>
            </p:nvSpPr>
            <p:spPr>
              <a:xfrm>
                <a:off x="2380985" y="4293169"/>
                <a:ext cx="1250283" cy="4308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2200" b="1" spc="-75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Ch</m:t>
                      </m:r>
                      <m:r>
                        <m:rPr>
                          <m:nor/>
                        </m:rPr>
                        <a:rPr lang="en-US" sz="2200" b="1" spc="-75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ọ</m:t>
                      </m:r>
                      <m:r>
                        <m:rPr>
                          <m:nor/>
                        </m:rPr>
                        <a:rPr lang="en-US" sz="2200" b="1" spc="-75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n</m:t>
                      </m:r>
                      <m:r>
                        <m:rPr>
                          <m:nor/>
                        </m:rPr>
                        <a:rPr lang="en-US" sz="2200" b="1" spc="-75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2200" b="1" i="0" spc="-75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C</m:t>
                      </m:r>
                      <m:r>
                        <m:rPr>
                          <m:nor/>
                        </m:rPr>
                        <a:rPr lang="en-US" sz="2200" b="1" spc="-75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.</m:t>
                      </m:r>
                    </m:oMath>
                  </m:oMathPara>
                </a14:m>
                <a:endParaRPr lang="en-US" sz="2200" b="1" spc="-75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62" name="Rectangle 6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80985" y="4293169"/>
                <a:ext cx="1250283" cy="430887"/>
              </a:xfrm>
              <a:prstGeom prst="rect">
                <a:avLst/>
              </a:prstGeom>
              <a:blipFill>
                <a:blip r:embed="rId4"/>
                <a:stretch>
                  <a:fillRect l="-3902" b="-1831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4" name="Oval 153"/>
          <p:cNvSpPr/>
          <p:nvPr/>
        </p:nvSpPr>
        <p:spPr>
          <a:xfrm>
            <a:off x="1494536" y="3203624"/>
            <a:ext cx="536277" cy="536277"/>
          </a:xfrm>
          <a:prstGeom prst="ellipse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1546435" y="2580106"/>
                <a:ext cx="3587987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2400" b="1" spc="-75" smtClean="0">
                          <a:solidFill>
                            <a:srgbClr val="000099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A</m:t>
                      </m:r>
                      <m:r>
                        <m:rPr>
                          <m:nor/>
                        </m:rPr>
                        <a:rPr lang="en-US" sz="2400" b="1" spc="-75" smtClean="0">
                          <a:solidFill>
                            <a:srgbClr val="000099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.</m:t>
                      </m:r>
                      <m:r>
                        <a:rPr lang="en-US" sz="2400" b="0" i="1" spc="-75" smtClean="0">
                          <a:solidFill>
                            <a:srgbClr val="000099"/>
                          </a:solidFill>
                          <a:latin typeface="Cambria Math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     </m:t>
                      </m:r>
                      <m:r>
                        <a:rPr lang="en-US" sz="2400" b="0" i="1" spc="-75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2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+4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−6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𝑧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+5=0</m:t>
                      </m:r>
                      <m:r>
                        <m:rPr>
                          <m:nor/>
                        </m:rPr>
                        <a:rPr lang="en-GB" sz="24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en-GB" sz="2400" dirty="0">
                  <a:latin typeface="Cambria" panose="02040503050406030204" pitchFamily="18" charset="0"/>
                  <a:ea typeface="Cambria" panose="02040503050406030204" pitchFamily="18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46435" y="2580106"/>
                <a:ext cx="3587987" cy="461665"/>
              </a:xfrm>
              <a:prstGeom prst="rect">
                <a:avLst/>
              </a:prstGeom>
              <a:blipFill>
                <a:blip r:embed="rId5"/>
                <a:stretch>
                  <a:fillRect b="-131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3" name="Rectangle 52"/>
              <p:cNvSpPr/>
              <p:nvPr/>
            </p:nvSpPr>
            <p:spPr>
              <a:xfrm>
                <a:off x="6163794" y="2580106"/>
                <a:ext cx="3723465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vi-VN" sz="2400" b="1" spc="-75" smtClean="0">
                          <a:solidFill>
                            <a:srgbClr val="000099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B</m:t>
                      </m:r>
                      <m:r>
                        <m:rPr>
                          <m:nor/>
                        </m:rPr>
                        <a:rPr lang="en-US" sz="2400" b="1" spc="-75" smtClean="0">
                          <a:solidFill>
                            <a:srgbClr val="000099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.</m:t>
                      </m:r>
                      <m:r>
                        <a:rPr lang="en-US" sz="2400" b="0" i="1" spc="-75" smtClean="0">
                          <a:solidFill>
                            <a:srgbClr val="000099"/>
                          </a:solidFill>
                          <a:latin typeface="Cambria Math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   −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−2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−3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𝑧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+5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=0</m:t>
                      </m:r>
                      <m:r>
                        <m:rPr>
                          <m:nor/>
                        </m:rPr>
                        <a:rPr lang="en-GB" sz="24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en-GB" sz="2400" dirty="0">
                  <a:latin typeface="Cambria" panose="02040503050406030204" pitchFamily="18" charset="0"/>
                  <a:ea typeface="Cambria" panose="02040503050406030204" pitchFamily="18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53" name="Rectangle 5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63794" y="2580106"/>
                <a:ext cx="3723465" cy="461665"/>
              </a:xfrm>
              <a:prstGeom prst="rect">
                <a:avLst/>
              </a:prstGeom>
              <a:blipFill>
                <a:blip r:embed="rId6"/>
                <a:stretch>
                  <a:fillRect b="-131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4" name="Rectangle 53"/>
              <p:cNvSpPr/>
              <p:nvPr/>
            </p:nvSpPr>
            <p:spPr>
              <a:xfrm>
                <a:off x="1324121" y="3227593"/>
                <a:ext cx="3781408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vi-VN" sz="2400" b="1" spc="-75" smtClean="0">
                          <a:solidFill>
                            <a:srgbClr val="000099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C</m:t>
                      </m:r>
                      <m:r>
                        <m:rPr>
                          <m:nor/>
                        </m:rPr>
                        <a:rPr lang="en-US" sz="2400" b="1" spc="-75" smtClean="0">
                          <a:solidFill>
                            <a:srgbClr val="000099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.</m:t>
                      </m:r>
                      <m:r>
                        <a:rPr lang="en-US" sz="2400" b="0" i="1" spc="-75" smtClean="0">
                          <a:solidFill>
                            <a:srgbClr val="000099"/>
                          </a:solidFill>
                          <a:latin typeface="Cambria Math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   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+2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−3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𝑧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+5=0</m:t>
                      </m:r>
                      <m:r>
                        <m:rPr>
                          <m:nor/>
                        </m:rPr>
                        <a:rPr lang="en-GB" sz="24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en-GB" sz="2400" b="1" dirty="0">
                  <a:latin typeface="Cambria" panose="02040503050406030204" pitchFamily="18" charset="0"/>
                  <a:ea typeface="Cambria" panose="02040503050406030204" pitchFamily="18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54" name="Rectangle 5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24121" y="3227593"/>
                <a:ext cx="3781408" cy="461665"/>
              </a:xfrm>
              <a:prstGeom prst="rect">
                <a:avLst/>
              </a:prstGeom>
              <a:blipFill>
                <a:blip r:embed="rId7"/>
                <a:stretch>
                  <a:fillRect b="-1973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5" name="Rectangle 54"/>
              <p:cNvSpPr/>
              <p:nvPr/>
            </p:nvSpPr>
            <p:spPr>
              <a:xfrm>
                <a:off x="6343603" y="3240496"/>
                <a:ext cx="3543656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vi-VN" sz="2400" b="1" spc="-75" smtClean="0">
                          <a:solidFill>
                            <a:srgbClr val="000099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D</m:t>
                      </m:r>
                      <m:r>
                        <m:rPr>
                          <m:nor/>
                        </m:rPr>
                        <a:rPr lang="en-US" sz="2400" b="1" spc="-75" smtClean="0">
                          <a:solidFill>
                            <a:srgbClr val="000099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.</m:t>
                      </m:r>
                      <m:r>
                        <m:rPr>
                          <m:nor/>
                        </m:rPr>
                        <a:rPr lang="vi-VN" sz="2400" spc="-75" smtClean="0">
                          <a:solidFill>
                            <a:srgbClr val="000099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2400" b="0" i="0" spc="-75" smtClean="0">
                          <a:solidFill>
                            <a:srgbClr val="000099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  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+2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−3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𝑧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+10=0</m:t>
                      </m:r>
                      <m:r>
                        <m:rPr>
                          <m:nor/>
                        </m:rPr>
                        <a:rPr lang="en-GB" sz="24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vi-VN" sz="2400" dirty="0"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55" name="Rectangle 5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43603" y="3240496"/>
                <a:ext cx="3543656" cy="461665"/>
              </a:xfrm>
              <a:prstGeom prst="rect">
                <a:avLst/>
              </a:prstGeom>
              <a:blipFill>
                <a:blip r:embed="rId8"/>
                <a:stretch>
                  <a:fillRect b="-2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1562691" y="1698608"/>
                <a:ext cx="10101136" cy="99694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2800" b="0" i="0" smtClean="0"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m:t>Vi</m:t>
                      </m:r>
                      <m:r>
                        <m:rPr>
                          <m:nor/>
                        </m:rPr>
                        <a:rPr lang="en-US" sz="2800" b="0" i="0" smtClean="0"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m:t>ế</m:t>
                      </m:r>
                      <m:r>
                        <m:rPr>
                          <m:nor/>
                        </m:rPr>
                        <a:rPr lang="en-US" sz="2800" b="0" i="0" smtClean="0"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m:t>t</m:t>
                      </m:r>
                      <m:r>
                        <m:rPr>
                          <m:nor/>
                        </m:rPr>
                        <a:rPr lang="en-US" sz="2800" b="0" i="0" smtClean="0"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2800" b="0" i="0" smtClean="0"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m:t>ph</m:t>
                      </m:r>
                      <m:r>
                        <m:rPr>
                          <m:nor/>
                        </m:rPr>
                        <a:rPr lang="en-US" sz="2800" b="0" i="0" smtClean="0"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m:t>ươ</m:t>
                      </m:r>
                      <m:r>
                        <m:rPr>
                          <m:nor/>
                        </m:rPr>
                        <a:rPr lang="en-US" sz="2800" b="0" i="0" smtClean="0"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m:t>ng</m:t>
                      </m:r>
                      <m:r>
                        <m:rPr>
                          <m:nor/>
                        </m:rPr>
                        <a:rPr lang="en-US" sz="2800" b="0" i="0" smtClean="0"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2800" b="0" i="0" smtClean="0"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m:t>tr</m:t>
                      </m:r>
                      <m:r>
                        <m:rPr>
                          <m:nor/>
                        </m:rPr>
                        <a:rPr lang="en-US" sz="2800" b="0" i="0" smtClean="0"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m:t>ì</m:t>
                      </m:r>
                      <m:r>
                        <m:rPr>
                          <m:nor/>
                        </m:rPr>
                        <a:rPr lang="en-US" sz="2800" b="0" i="0" smtClean="0"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m:t>nh</m:t>
                      </m:r>
                      <m:r>
                        <m:rPr>
                          <m:nor/>
                        </m:rPr>
                        <a:rPr lang="en-US" sz="2800" b="0" i="0" smtClean="0"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2800" b="0" i="0" smtClean="0"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m:t>t</m:t>
                      </m:r>
                      <m:r>
                        <m:rPr>
                          <m:nor/>
                        </m:rPr>
                        <a:rPr lang="en-US" sz="2800" b="0" i="0" smtClean="0"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m:t>ổ</m:t>
                      </m:r>
                      <m:r>
                        <m:rPr>
                          <m:nor/>
                        </m:rPr>
                        <a:rPr lang="en-US" sz="2800" b="0" i="0" smtClean="0"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m:t>ng</m:t>
                      </m:r>
                      <m:r>
                        <m:rPr>
                          <m:nor/>
                        </m:rPr>
                        <a:rPr lang="en-US" sz="2800" b="0" i="0" smtClean="0"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2800" b="0" i="0" smtClean="0"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m:t>qu</m:t>
                      </m:r>
                      <m:r>
                        <m:rPr>
                          <m:nor/>
                        </m:rPr>
                        <a:rPr lang="en-US" sz="2800" b="0" i="0" smtClean="0"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m:t>á</m:t>
                      </m:r>
                      <m:r>
                        <m:rPr>
                          <m:nor/>
                        </m:rPr>
                        <a:rPr lang="en-US" sz="2800" b="0" i="0" smtClean="0"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m:t>t</m:t>
                      </m:r>
                      <m:r>
                        <m:rPr>
                          <m:nor/>
                        </m:rPr>
                        <a:rPr lang="en-US" sz="2800" b="0" i="0" smtClean="0"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2800" b="0" i="0" smtClean="0"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m:t>c</m:t>
                      </m:r>
                      <m:r>
                        <m:rPr>
                          <m:nor/>
                        </m:rPr>
                        <a:rPr lang="en-US" sz="2800" b="0" i="0" smtClean="0"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m:t>ủ</m:t>
                      </m:r>
                      <m:r>
                        <m:rPr>
                          <m:nor/>
                        </m:rPr>
                        <a:rPr lang="en-US" sz="2800" b="0" i="0" smtClean="0"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m:t>a</m:t>
                      </m:r>
                      <m:r>
                        <m:rPr>
                          <m:nor/>
                        </m:rPr>
                        <a:rPr lang="en-US" sz="2800" b="0" i="0" smtClean="0"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2800" b="0" i="0" smtClean="0"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m:t>m</m:t>
                      </m:r>
                      <m:r>
                        <m:rPr>
                          <m:nor/>
                        </m:rPr>
                        <a:rPr lang="en-US" sz="2800" b="0" i="0" smtClean="0"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m:t>ặ</m:t>
                      </m:r>
                      <m:r>
                        <m:rPr>
                          <m:nor/>
                        </m:rPr>
                        <a:rPr lang="en-US" sz="2800" b="0" i="0" smtClean="0"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m:t>t</m:t>
                      </m:r>
                      <m:r>
                        <m:rPr>
                          <m:nor/>
                        </m:rPr>
                        <a:rPr lang="en-US" sz="2800" b="0" i="0" smtClean="0"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2800" b="0" i="0" smtClean="0"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m:t>ph</m:t>
                      </m:r>
                      <m:r>
                        <m:rPr>
                          <m:nor/>
                        </m:rPr>
                        <a:rPr lang="en-US" sz="2800" b="0" i="0" smtClean="0"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m:t>ẳ</m:t>
                      </m:r>
                      <m:r>
                        <m:rPr>
                          <m:nor/>
                        </m:rPr>
                        <a:rPr lang="en-US" sz="2800" b="0" i="0" smtClean="0"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m:t>ng</m:t>
                      </m:r>
                      <m:r>
                        <m:rPr>
                          <m:nor/>
                        </m:rPr>
                        <a:rPr lang="en-US" sz="2800" b="0" i="0" smtClean="0"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2800" b="0" i="0" smtClean="0"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m:t>qua</m:t>
                      </m:r>
                      <m:r>
                        <m:rPr>
                          <m:nor/>
                        </m:rPr>
                        <a:rPr lang="en-US" sz="2800" b="0" i="0" smtClean="0"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sz="2800" smtClean="0"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m:t>đ</m:t>
                      </m:r>
                      <m:r>
                        <m:rPr>
                          <m:nor/>
                        </m:rPr>
                        <a:rPr lang="en-GB" sz="2800" smtClean="0"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m:t>i</m:t>
                      </m:r>
                      <m:r>
                        <m:rPr>
                          <m:nor/>
                        </m:rPr>
                        <a:rPr lang="en-GB" sz="2800" smtClean="0"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m:t>ể</m:t>
                      </m:r>
                      <m:r>
                        <m:rPr>
                          <m:nor/>
                        </m:rPr>
                        <a:rPr lang="en-GB" sz="2800" smtClean="0"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m:t>m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  <a:ea typeface="Cambria" panose="02040503050406030204" pitchFamily="18" charset="0"/>
                        </a:rPr>
                        <m:t> 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  <a:ea typeface="Cambria" panose="02040503050406030204" pitchFamily="18" charset="0"/>
                        </a:rPr>
                        <m:t>𝐴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  <a:ea typeface="Cambria" panose="02040503050406030204" pitchFamily="18" charset="0"/>
                        </a:rPr>
                        <m:t>(−1;0;2)</m:t>
                      </m:r>
                      <m:r>
                        <m:rPr>
                          <m:nor/>
                        </m:rPr>
                        <a:rPr lang="en-US" sz="2800" b="0" i="0" smtClean="0">
                          <a:latin typeface="Cambria Math" panose="02040503050406030204" pitchFamily="18" charset="0"/>
                          <a:ea typeface="Cambria" panose="02040503050406030204" pitchFamily="18" charset="0"/>
                        </a:rPr>
                        <m:t>  </m:t>
                      </m:r>
                      <m:r>
                        <m:rPr>
                          <m:nor/>
                        </m:rPr>
                        <a:rPr lang="en-US" sz="2800" b="0" i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v</m:t>
                      </m:r>
                      <m:r>
                        <m:rPr>
                          <m:nor/>
                        </m:rPr>
                        <a:rPr lang="en-US" sz="2800" b="0" i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à </m:t>
                      </m:r>
                      <m:r>
                        <m:rPr>
                          <m:nor/>
                        </m:rPr>
                        <a:rPr lang="en-US" sz="2800" b="0" i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vu</m:t>
                      </m:r>
                      <m:r>
                        <m:rPr>
                          <m:nor/>
                        </m:rPr>
                        <a:rPr lang="en-US" sz="2800" b="0" i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ô</m:t>
                      </m:r>
                      <m:r>
                        <m:rPr>
                          <m:nor/>
                        </m:rPr>
                        <a:rPr lang="en-US" sz="2800" b="0" i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ng</m:t>
                      </m:r>
                      <m:r>
                        <m:rPr>
                          <m:nor/>
                        </m:rPr>
                        <a:rPr lang="en-US" sz="2800" b="0" i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2800" b="0" i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g</m:t>
                      </m:r>
                      <m:r>
                        <m:rPr>
                          <m:nor/>
                        </m:rPr>
                        <a:rPr lang="en-US" sz="2800" b="0" i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ó</m:t>
                      </m:r>
                      <m:r>
                        <m:rPr>
                          <m:nor/>
                        </m:rPr>
                        <a:rPr lang="en-US" sz="2800" b="0" i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c</m:t>
                      </m:r>
                      <m:r>
                        <m:rPr>
                          <m:nor/>
                        </m:rPr>
                        <a:rPr lang="en-US" sz="2800" b="0" i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2800" b="0" i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v</m:t>
                      </m:r>
                      <m:r>
                        <m:rPr>
                          <m:nor/>
                        </m:rPr>
                        <a:rPr lang="en-US" sz="2800" b="0" i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ớ</m:t>
                      </m:r>
                      <m:r>
                        <m:rPr>
                          <m:nor/>
                        </m:rPr>
                        <a:rPr lang="en-US" sz="2800" b="0" i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i</m:t>
                      </m:r>
                      <m:r>
                        <m:rPr>
                          <m:nor/>
                        </m:rPr>
                        <a:rPr lang="en-US" sz="2800" b="0" i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acc>
                        <m:accPr>
                          <m:chr m:val="⃗"/>
                          <m:ctrlPr>
                            <a:rPr lang="en-GB" sz="280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GB" sz="2800" i="1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</m:acc>
                      <m:r>
                        <a:rPr lang="en-US" sz="2800" i="1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2;4;−6</m:t>
                      </m:r>
                      <m:r>
                        <a:rPr lang="en-US" sz="2800" i="1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vi-VN" sz="2800" dirty="0">
                  <a:latin typeface="Times New Roman" panose="02020603050405020304" pitchFamily="18" charset="0"/>
                  <a:ea typeface="Cambria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62691" y="1698608"/>
                <a:ext cx="10101136" cy="99694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955962" y="5951017"/>
                <a:ext cx="7498399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+4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−6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𝑧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+10=0⇔</m:t>
                      </m:r>
                      <m:r>
                        <a:rPr lang="en-US" sz="28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800" i="1">
                          <a:latin typeface="Cambria Math" panose="02040503050406030204" pitchFamily="18" charset="0"/>
                        </a:rPr>
                        <m:t>+2</m:t>
                      </m:r>
                      <m:r>
                        <a:rPr lang="en-US" sz="2800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2800" i="1">
                          <a:latin typeface="Cambria Math" panose="02040503050406030204" pitchFamily="18" charset="0"/>
                        </a:rPr>
                        <m:t>−3</m:t>
                      </m:r>
                      <m:r>
                        <a:rPr lang="en-US" sz="2800" i="1">
                          <a:latin typeface="Cambria Math" panose="02040503050406030204" pitchFamily="18" charset="0"/>
                        </a:rPr>
                        <m:t>𝑧</m:t>
                      </m:r>
                      <m:r>
                        <a:rPr lang="en-US" sz="2800" i="1">
                          <a:latin typeface="Cambria Math" panose="02040503050406030204" pitchFamily="18" charset="0"/>
                        </a:rPr>
                        <m:t>+5=0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5962" y="5951017"/>
                <a:ext cx="7498399" cy="52322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0" name="Group 49"/>
          <p:cNvGrpSpPr/>
          <p:nvPr/>
        </p:nvGrpSpPr>
        <p:grpSpPr>
          <a:xfrm>
            <a:off x="369484" y="757932"/>
            <a:ext cx="11262187" cy="864872"/>
            <a:chOff x="739068" y="1515168"/>
            <a:chExt cx="9473319" cy="1729968"/>
          </a:xfrm>
        </p:grpSpPr>
        <p:sp>
          <p:nvSpPr>
            <p:cNvPr id="51" name="Freeform 71"/>
            <p:cNvSpPr>
              <a:spLocks/>
            </p:cNvSpPr>
            <p:nvPr/>
          </p:nvSpPr>
          <p:spPr bwMode="auto">
            <a:xfrm flipH="1">
              <a:off x="3250419" y="2066147"/>
              <a:ext cx="6961968" cy="417465"/>
            </a:xfrm>
            <a:custGeom>
              <a:avLst/>
              <a:gdLst>
                <a:gd name="T0" fmla="*/ 1849 w 1857"/>
                <a:gd name="T1" fmla="*/ 72 h 111"/>
                <a:gd name="T2" fmla="*/ 376 w 1857"/>
                <a:gd name="T3" fmla="*/ 72 h 111"/>
                <a:gd name="T4" fmla="*/ 360 w 1857"/>
                <a:gd name="T5" fmla="*/ 52 h 111"/>
                <a:gd name="T6" fmla="*/ 374 w 1857"/>
                <a:gd name="T7" fmla="*/ 20 h 111"/>
                <a:gd name="T8" fmla="*/ 366 w 1857"/>
                <a:gd name="T9" fmla="*/ 0 h 111"/>
                <a:gd name="T10" fmla="*/ 85 w 1857"/>
                <a:gd name="T11" fmla="*/ 0 h 111"/>
                <a:gd name="T12" fmla="*/ 53 w 1857"/>
                <a:gd name="T13" fmla="*/ 20 h 111"/>
                <a:gd name="T14" fmla="*/ 6 w 1857"/>
                <a:gd name="T15" fmla="*/ 91 h 111"/>
                <a:gd name="T16" fmla="*/ 15 w 1857"/>
                <a:gd name="T17" fmla="*/ 111 h 111"/>
                <a:gd name="T18" fmla="*/ 199 w 1857"/>
                <a:gd name="T19" fmla="*/ 111 h 111"/>
                <a:gd name="T20" fmla="*/ 296 w 1857"/>
                <a:gd name="T21" fmla="*/ 111 h 111"/>
                <a:gd name="T22" fmla="*/ 1849 w 1857"/>
                <a:gd name="T23" fmla="*/ 111 h 111"/>
                <a:gd name="T24" fmla="*/ 1857 w 1857"/>
                <a:gd name="T25" fmla="*/ 103 h 111"/>
                <a:gd name="T26" fmla="*/ 1857 w 1857"/>
                <a:gd name="T27" fmla="*/ 81 h 111"/>
                <a:gd name="T28" fmla="*/ 1849 w 1857"/>
                <a:gd name="T29" fmla="*/ 72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57" h="111">
                  <a:moveTo>
                    <a:pt x="1849" y="72"/>
                  </a:moveTo>
                  <a:cubicBezTo>
                    <a:pt x="1849" y="72"/>
                    <a:pt x="423" y="72"/>
                    <a:pt x="376" y="72"/>
                  </a:cubicBezTo>
                  <a:cubicBezTo>
                    <a:pt x="350" y="72"/>
                    <a:pt x="355" y="63"/>
                    <a:pt x="360" y="52"/>
                  </a:cubicBezTo>
                  <a:cubicBezTo>
                    <a:pt x="365" y="40"/>
                    <a:pt x="374" y="20"/>
                    <a:pt x="374" y="20"/>
                  </a:cubicBezTo>
                  <a:cubicBezTo>
                    <a:pt x="381" y="9"/>
                    <a:pt x="377" y="0"/>
                    <a:pt x="366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74" y="0"/>
                    <a:pt x="59" y="9"/>
                    <a:pt x="53" y="20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0" y="102"/>
                    <a:pt x="4" y="111"/>
                    <a:pt x="15" y="111"/>
                  </a:cubicBezTo>
                  <a:cubicBezTo>
                    <a:pt x="199" y="111"/>
                    <a:pt x="199" y="111"/>
                    <a:pt x="199" y="111"/>
                  </a:cubicBezTo>
                  <a:cubicBezTo>
                    <a:pt x="296" y="111"/>
                    <a:pt x="296" y="111"/>
                    <a:pt x="296" y="111"/>
                  </a:cubicBezTo>
                  <a:cubicBezTo>
                    <a:pt x="1849" y="111"/>
                    <a:pt x="1849" y="111"/>
                    <a:pt x="1849" y="111"/>
                  </a:cubicBezTo>
                  <a:cubicBezTo>
                    <a:pt x="1853" y="111"/>
                    <a:pt x="1857" y="107"/>
                    <a:pt x="1857" y="103"/>
                  </a:cubicBezTo>
                  <a:cubicBezTo>
                    <a:pt x="1857" y="81"/>
                    <a:pt x="1857" y="81"/>
                    <a:pt x="1857" y="81"/>
                  </a:cubicBezTo>
                  <a:cubicBezTo>
                    <a:pt x="1857" y="76"/>
                    <a:pt x="1853" y="72"/>
                    <a:pt x="1849" y="72"/>
                  </a:cubicBezTo>
                  <a:close/>
                </a:path>
              </a:pathLst>
            </a:custGeom>
            <a:solidFill>
              <a:srgbClr val="B9E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9" tIns="22855" rIns="45709" bIns="22855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grpSp>
          <p:nvGrpSpPr>
            <p:cNvPr id="52" name="Group 51"/>
            <p:cNvGrpSpPr/>
            <p:nvPr/>
          </p:nvGrpSpPr>
          <p:grpSpPr>
            <a:xfrm>
              <a:off x="739068" y="1515168"/>
              <a:ext cx="9196827" cy="1729968"/>
              <a:chOff x="739068" y="1515168"/>
              <a:chExt cx="9196827" cy="1729968"/>
            </a:xfrm>
          </p:grpSpPr>
          <p:sp>
            <p:nvSpPr>
              <p:cNvPr id="57" name="Freeform 71"/>
              <p:cNvSpPr>
                <a:spLocks/>
              </p:cNvSpPr>
              <p:nvPr/>
            </p:nvSpPr>
            <p:spPr bwMode="auto">
              <a:xfrm>
                <a:off x="739068" y="2058030"/>
                <a:ext cx="6961968" cy="417465"/>
              </a:xfrm>
              <a:custGeom>
                <a:avLst/>
                <a:gdLst>
                  <a:gd name="T0" fmla="*/ 1849 w 1857"/>
                  <a:gd name="T1" fmla="*/ 72 h 111"/>
                  <a:gd name="T2" fmla="*/ 376 w 1857"/>
                  <a:gd name="T3" fmla="*/ 72 h 111"/>
                  <a:gd name="T4" fmla="*/ 360 w 1857"/>
                  <a:gd name="T5" fmla="*/ 52 h 111"/>
                  <a:gd name="T6" fmla="*/ 374 w 1857"/>
                  <a:gd name="T7" fmla="*/ 20 h 111"/>
                  <a:gd name="T8" fmla="*/ 366 w 1857"/>
                  <a:gd name="T9" fmla="*/ 0 h 111"/>
                  <a:gd name="T10" fmla="*/ 85 w 1857"/>
                  <a:gd name="T11" fmla="*/ 0 h 111"/>
                  <a:gd name="T12" fmla="*/ 53 w 1857"/>
                  <a:gd name="T13" fmla="*/ 20 h 111"/>
                  <a:gd name="T14" fmla="*/ 6 w 1857"/>
                  <a:gd name="T15" fmla="*/ 91 h 111"/>
                  <a:gd name="T16" fmla="*/ 15 w 1857"/>
                  <a:gd name="T17" fmla="*/ 111 h 111"/>
                  <a:gd name="T18" fmla="*/ 199 w 1857"/>
                  <a:gd name="T19" fmla="*/ 111 h 111"/>
                  <a:gd name="T20" fmla="*/ 296 w 1857"/>
                  <a:gd name="T21" fmla="*/ 111 h 111"/>
                  <a:gd name="T22" fmla="*/ 1849 w 1857"/>
                  <a:gd name="T23" fmla="*/ 111 h 111"/>
                  <a:gd name="T24" fmla="*/ 1857 w 1857"/>
                  <a:gd name="T25" fmla="*/ 103 h 111"/>
                  <a:gd name="T26" fmla="*/ 1857 w 1857"/>
                  <a:gd name="T27" fmla="*/ 81 h 111"/>
                  <a:gd name="T28" fmla="*/ 1849 w 1857"/>
                  <a:gd name="T29" fmla="*/ 72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57" h="111">
                    <a:moveTo>
                      <a:pt x="1849" y="72"/>
                    </a:moveTo>
                    <a:cubicBezTo>
                      <a:pt x="1849" y="72"/>
                      <a:pt x="423" y="72"/>
                      <a:pt x="376" y="72"/>
                    </a:cubicBezTo>
                    <a:cubicBezTo>
                      <a:pt x="350" y="72"/>
                      <a:pt x="355" y="63"/>
                      <a:pt x="360" y="52"/>
                    </a:cubicBezTo>
                    <a:cubicBezTo>
                      <a:pt x="365" y="40"/>
                      <a:pt x="374" y="20"/>
                      <a:pt x="374" y="20"/>
                    </a:cubicBezTo>
                    <a:cubicBezTo>
                      <a:pt x="381" y="9"/>
                      <a:pt x="377" y="0"/>
                      <a:pt x="366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74" y="0"/>
                      <a:pt x="59" y="9"/>
                      <a:pt x="53" y="20"/>
                    </a:cubicBezTo>
                    <a:cubicBezTo>
                      <a:pt x="6" y="91"/>
                      <a:pt x="6" y="91"/>
                      <a:pt x="6" y="91"/>
                    </a:cubicBezTo>
                    <a:cubicBezTo>
                      <a:pt x="0" y="102"/>
                      <a:pt x="4" y="111"/>
                      <a:pt x="15" y="111"/>
                    </a:cubicBezTo>
                    <a:cubicBezTo>
                      <a:pt x="199" y="111"/>
                      <a:pt x="199" y="111"/>
                      <a:pt x="199" y="111"/>
                    </a:cubicBezTo>
                    <a:cubicBezTo>
                      <a:pt x="296" y="111"/>
                      <a:pt x="296" y="111"/>
                      <a:pt x="296" y="111"/>
                    </a:cubicBezTo>
                    <a:cubicBezTo>
                      <a:pt x="1849" y="111"/>
                      <a:pt x="1849" y="111"/>
                      <a:pt x="1849" y="111"/>
                    </a:cubicBezTo>
                    <a:cubicBezTo>
                      <a:pt x="1853" y="111"/>
                      <a:pt x="1857" y="107"/>
                      <a:pt x="1857" y="103"/>
                    </a:cubicBezTo>
                    <a:cubicBezTo>
                      <a:pt x="1857" y="81"/>
                      <a:pt x="1857" y="81"/>
                      <a:pt x="1857" y="81"/>
                    </a:cubicBezTo>
                    <a:cubicBezTo>
                      <a:pt x="1857" y="76"/>
                      <a:pt x="1853" y="72"/>
                      <a:pt x="1849" y="72"/>
                    </a:cubicBezTo>
                    <a:close/>
                  </a:path>
                </a:pathLst>
              </a:custGeom>
              <a:solidFill>
                <a:srgbClr val="B9EA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8" name="Oval 72"/>
              <p:cNvSpPr>
                <a:spLocks noChangeArrowheads="1"/>
              </p:cNvSpPr>
              <p:nvPr/>
            </p:nvSpPr>
            <p:spPr bwMode="auto">
              <a:xfrm>
                <a:off x="1372407" y="1515168"/>
                <a:ext cx="285717" cy="280956"/>
              </a:xfrm>
              <a:prstGeom prst="ellipse">
                <a:avLst/>
              </a:pr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9" name="Freeform 73"/>
              <p:cNvSpPr>
                <a:spLocks/>
              </p:cNvSpPr>
              <p:nvPr/>
            </p:nvSpPr>
            <p:spPr bwMode="auto">
              <a:xfrm>
                <a:off x="1300977" y="1773901"/>
                <a:ext cx="209526" cy="190478"/>
              </a:xfrm>
              <a:custGeom>
                <a:avLst/>
                <a:gdLst>
                  <a:gd name="T0" fmla="*/ 0 w 56"/>
                  <a:gd name="T1" fmla="*/ 18 h 51"/>
                  <a:gd name="T2" fmla="*/ 45 w 56"/>
                  <a:gd name="T3" fmla="*/ 10 h 51"/>
                  <a:gd name="T4" fmla="*/ 56 w 56"/>
                  <a:gd name="T5" fmla="*/ 12 h 51"/>
                  <a:gd name="T6" fmla="*/ 56 w 56"/>
                  <a:gd name="T7" fmla="*/ 51 h 51"/>
                  <a:gd name="T8" fmla="*/ 0 w 56"/>
                  <a:gd name="T9" fmla="*/ 1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1">
                    <a:moveTo>
                      <a:pt x="0" y="18"/>
                    </a:moveTo>
                    <a:cubicBezTo>
                      <a:pt x="0" y="18"/>
                      <a:pt x="17" y="0"/>
                      <a:pt x="45" y="10"/>
                    </a:cubicBezTo>
                    <a:cubicBezTo>
                      <a:pt x="51" y="12"/>
                      <a:pt x="52" y="12"/>
                      <a:pt x="56" y="12"/>
                    </a:cubicBezTo>
                    <a:cubicBezTo>
                      <a:pt x="55" y="30"/>
                      <a:pt x="56" y="51"/>
                      <a:pt x="56" y="51"/>
                    </a:cubicBezTo>
                    <a:cubicBezTo>
                      <a:pt x="56" y="51"/>
                      <a:pt x="30" y="24"/>
                      <a:pt x="0" y="18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60" name="Freeform 74"/>
              <p:cNvSpPr>
                <a:spLocks/>
              </p:cNvSpPr>
              <p:nvPr/>
            </p:nvSpPr>
            <p:spPr bwMode="auto">
              <a:xfrm>
                <a:off x="1300977" y="1773901"/>
                <a:ext cx="209526" cy="190478"/>
              </a:xfrm>
              <a:custGeom>
                <a:avLst/>
                <a:gdLst>
                  <a:gd name="T0" fmla="*/ 0 w 56"/>
                  <a:gd name="T1" fmla="*/ 18 h 51"/>
                  <a:gd name="T2" fmla="*/ 39 w 56"/>
                  <a:gd name="T3" fmla="*/ 8 h 51"/>
                  <a:gd name="T4" fmla="*/ 56 w 56"/>
                  <a:gd name="T5" fmla="*/ 11 h 51"/>
                  <a:gd name="T6" fmla="*/ 56 w 56"/>
                  <a:gd name="T7" fmla="*/ 51 h 51"/>
                  <a:gd name="T8" fmla="*/ 0 w 56"/>
                  <a:gd name="T9" fmla="*/ 1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1">
                    <a:moveTo>
                      <a:pt x="0" y="18"/>
                    </a:moveTo>
                    <a:cubicBezTo>
                      <a:pt x="0" y="18"/>
                      <a:pt x="10" y="0"/>
                      <a:pt x="39" y="8"/>
                    </a:cubicBezTo>
                    <a:cubicBezTo>
                      <a:pt x="48" y="11"/>
                      <a:pt x="52" y="11"/>
                      <a:pt x="56" y="11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56" y="51"/>
                      <a:pt x="30" y="24"/>
                      <a:pt x="0" y="18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61" name="Freeform 75"/>
              <p:cNvSpPr>
                <a:spLocks/>
              </p:cNvSpPr>
              <p:nvPr/>
            </p:nvSpPr>
            <p:spPr bwMode="auto">
              <a:xfrm>
                <a:off x="1300977" y="1773901"/>
                <a:ext cx="209526" cy="190478"/>
              </a:xfrm>
              <a:custGeom>
                <a:avLst/>
                <a:gdLst>
                  <a:gd name="T0" fmla="*/ 0 w 56"/>
                  <a:gd name="T1" fmla="*/ 18 h 51"/>
                  <a:gd name="T2" fmla="*/ 39 w 56"/>
                  <a:gd name="T3" fmla="*/ 8 h 51"/>
                  <a:gd name="T4" fmla="*/ 56 w 56"/>
                  <a:gd name="T5" fmla="*/ 11 h 51"/>
                  <a:gd name="T6" fmla="*/ 56 w 56"/>
                  <a:gd name="T7" fmla="*/ 51 h 51"/>
                  <a:gd name="T8" fmla="*/ 0 w 56"/>
                  <a:gd name="T9" fmla="*/ 1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1">
                    <a:moveTo>
                      <a:pt x="0" y="18"/>
                    </a:moveTo>
                    <a:cubicBezTo>
                      <a:pt x="0" y="18"/>
                      <a:pt x="10" y="0"/>
                      <a:pt x="39" y="8"/>
                    </a:cubicBezTo>
                    <a:cubicBezTo>
                      <a:pt x="48" y="11"/>
                      <a:pt x="52" y="11"/>
                      <a:pt x="56" y="11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56" y="51"/>
                      <a:pt x="30" y="24"/>
                      <a:pt x="0" y="18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63" name="Freeform 76"/>
              <p:cNvSpPr>
                <a:spLocks/>
              </p:cNvSpPr>
              <p:nvPr/>
            </p:nvSpPr>
            <p:spPr bwMode="auto">
              <a:xfrm>
                <a:off x="1300977" y="1773901"/>
                <a:ext cx="415877" cy="190478"/>
              </a:xfrm>
              <a:custGeom>
                <a:avLst/>
                <a:gdLst>
                  <a:gd name="T0" fmla="*/ 72 w 111"/>
                  <a:gd name="T1" fmla="*/ 8 h 51"/>
                  <a:gd name="T2" fmla="*/ 56 w 111"/>
                  <a:gd name="T3" fmla="*/ 11 h 51"/>
                  <a:gd name="T4" fmla="*/ 39 w 111"/>
                  <a:gd name="T5" fmla="*/ 8 h 51"/>
                  <a:gd name="T6" fmla="*/ 0 w 111"/>
                  <a:gd name="T7" fmla="*/ 18 h 51"/>
                  <a:gd name="T8" fmla="*/ 56 w 111"/>
                  <a:gd name="T9" fmla="*/ 51 h 51"/>
                  <a:gd name="T10" fmla="*/ 111 w 111"/>
                  <a:gd name="T11" fmla="*/ 18 h 51"/>
                  <a:gd name="T12" fmla="*/ 72 w 111"/>
                  <a:gd name="T13" fmla="*/ 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1" h="51">
                    <a:moveTo>
                      <a:pt x="72" y="8"/>
                    </a:moveTo>
                    <a:cubicBezTo>
                      <a:pt x="63" y="11"/>
                      <a:pt x="59" y="11"/>
                      <a:pt x="56" y="11"/>
                    </a:cubicBezTo>
                    <a:cubicBezTo>
                      <a:pt x="52" y="11"/>
                      <a:pt x="48" y="11"/>
                      <a:pt x="39" y="8"/>
                    </a:cubicBezTo>
                    <a:cubicBezTo>
                      <a:pt x="10" y="0"/>
                      <a:pt x="0" y="18"/>
                      <a:pt x="0" y="18"/>
                    </a:cubicBezTo>
                    <a:cubicBezTo>
                      <a:pt x="30" y="24"/>
                      <a:pt x="56" y="51"/>
                      <a:pt x="56" y="51"/>
                    </a:cubicBezTo>
                    <a:cubicBezTo>
                      <a:pt x="56" y="51"/>
                      <a:pt x="82" y="24"/>
                      <a:pt x="111" y="18"/>
                    </a:cubicBezTo>
                    <a:cubicBezTo>
                      <a:pt x="111" y="18"/>
                      <a:pt x="101" y="0"/>
                      <a:pt x="72" y="8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64" name="Freeform 77"/>
              <p:cNvSpPr>
                <a:spLocks/>
              </p:cNvSpPr>
              <p:nvPr/>
            </p:nvSpPr>
            <p:spPr bwMode="auto">
              <a:xfrm>
                <a:off x="1226374" y="1853267"/>
                <a:ext cx="566671" cy="176193"/>
              </a:xfrm>
              <a:custGeom>
                <a:avLst/>
                <a:gdLst>
                  <a:gd name="T0" fmla="*/ 142 w 151"/>
                  <a:gd name="T1" fmla="*/ 1 h 47"/>
                  <a:gd name="T2" fmla="*/ 76 w 151"/>
                  <a:gd name="T3" fmla="*/ 40 h 47"/>
                  <a:gd name="T4" fmla="*/ 10 w 151"/>
                  <a:gd name="T5" fmla="*/ 1 h 47"/>
                  <a:gd name="T6" fmla="*/ 0 w 151"/>
                  <a:gd name="T7" fmla="*/ 7 h 47"/>
                  <a:gd name="T8" fmla="*/ 72 w 151"/>
                  <a:gd name="T9" fmla="*/ 47 h 47"/>
                  <a:gd name="T10" fmla="*/ 76 w 151"/>
                  <a:gd name="T11" fmla="*/ 47 h 47"/>
                  <a:gd name="T12" fmla="*/ 79 w 151"/>
                  <a:gd name="T13" fmla="*/ 47 h 47"/>
                  <a:gd name="T14" fmla="*/ 151 w 151"/>
                  <a:gd name="T15" fmla="*/ 7 h 47"/>
                  <a:gd name="T16" fmla="*/ 142 w 151"/>
                  <a:gd name="T17" fmla="*/ 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47">
                    <a:moveTo>
                      <a:pt x="142" y="1"/>
                    </a:moveTo>
                    <a:cubicBezTo>
                      <a:pt x="116" y="7"/>
                      <a:pt x="76" y="40"/>
                      <a:pt x="76" y="40"/>
                    </a:cubicBezTo>
                    <a:cubicBezTo>
                      <a:pt x="76" y="40"/>
                      <a:pt x="36" y="7"/>
                      <a:pt x="10" y="1"/>
                    </a:cubicBezTo>
                    <a:cubicBezTo>
                      <a:pt x="3" y="0"/>
                      <a:pt x="0" y="6"/>
                      <a:pt x="0" y="7"/>
                    </a:cubicBezTo>
                    <a:cubicBezTo>
                      <a:pt x="8" y="11"/>
                      <a:pt x="18" y="4"/>
                      <a:pt x="72" y="47"/>
                    </a:cubicBezTo>
                    <a:cubicBezTo>
                      <a:pt x="73" y="47"/>
                      <a:pt x="76" y="47"/>
                      <a:pt x="76" y="47"/>
                    </a:cubicBezTo>
                    <a:cubicBezTo>
                      <a:pt x="76" y="47"/>
                      <a:pt x="77" y="47"/>
                      <a:pt x="79" y="47"/>
                    </a:cubicBezTo>
                    <a:cubicBezTo>
                      <a:pt x="132" y="4"/>
                      <a:pt x="143" y="11"/>
                      <a:pt x="151" y="7"/>
                    </a:cubicBezTo>
                    <a:cubicBezTo>
                      <a:pt x="151" y="6"/>
                      <a:pt x="148" y="0"/>
                      <a:pt x="142" y="1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65" name="Freeform 78"/>
              <p:cNvSpPr>
                <a:spLocks/>
              </p:cNvSpPr>
              <p:nvPr/>
            </p:nvSpPr>
            <p:spPr bwMode="auto">
              <a:xfrm>
                <a:off x="1515265" y="1908822"/>
                <a:ext cx="306352" cy="473020"/>
              </a:xfrm>
              <a:custGeom>
                <a:avLst/>
                <a:gdLst>
                  <a:gd name="T0" fmla="*/ 0 w 82"/>
                  <a:gd name="T1" fmla="*/ 40 h 126"/>
                  <a:gd name="T2" fmla="*/ 8 w 82"/>
                  <a:gd name="T3" fmla="*/ 40 h 126"/>
                  <a:gd name="T4" fmla="*/ 68 w 82"/>
                  <a:gd name="T5" fmla="*/ 0 h 126"/>
                  <a:gd name="T6" fmla="*/ 82 w 82"/>
                  <a:gd name="T7" fmla="*/ 0 h 126"/>
                  <a:gd name="T8" fmla="*/ 75 w 82"/>
                  <a:gd name="T9" fmla="*/ 89 h 126"/>
                  <a:gd name="T10" fmla="*/ 8 w 82"/>
                  <a:gd name="T11" fmla="*/ 126 h 126"/>
                  <a:gd name="T12" fmla="*/ 0 w 82"/>
                  <a:gd name="T13" fmla="*/ 126 h 126"/>
                  <a:gd name="T14" fmla="*/ 0 w 82"/>
                  <a:gd name="T15" fmla="*/ 40 h 126"/>
                  <a:gd name="T16" fmla="*/ 0 w 82"/>
                  <a:gd name="T17" fmla="*/ 4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2" h="126">
                    <a:moveTo>
                      <a:pt x="0" y="40"/>
                    </a:moveTo>
                    <a:cubicBezTo>
                      <a:pt x="8" y="40"/>
                      <a:pt x="8" y="40"/>
                      <a:pt x="8" y="40"/>
                    </a:cubicBezTo>
                    <a:cubicBezTo>
                      <a:pt x="8" y="40"/>
                      <a:pt x="37" y="9"/>
                      <a:pt x="68" y="0"/>
                    </a:cubicBezTo>
                    <a:cubicBezTo>
                      <a:pt x="71" y="0"/>
                      <a:pt x="82" y="0"/>
                      <a:pt x="82" y="0"/>
                    </a:cubicBezTo>
                    <a:cubicBezTo>
                      <a:pt x="82" y="0"/>
                      <a:pt x="75" y="71"/>
                      <a:pt x="75" y="89"/>
                    </a:cubicBezTo>
                    <a:cubicBezTo>
                      <a:pt x="68" y="89"/>
                      <a:pt x="40" y="90"/>
                      <a:pt x="8" y="126"/>
                    </a:cubicBezTo>
                    <a:cubicBezTo>
                      <a:pt x="0" y="126"/>
                      <a:pt x="0" y="126"/>
                      <a:pt x="0" y="126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0"/>
                      <a:pt x="0" y="40"/>
                      <a:pt x="0" y="40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66" name="Freeform 79"/>
              <p:cNvSpPr>
                <a:spLocks/>
              </p:cNvSpPr>
              <p:nvPr/>
            </p:nvSpPr>
            <p:spPr bwMode="auto">
              <a:xfrm>
                <a:off x="1204151" y="1908822"/>
                <a:ext cx="617466" cy="473020"/>
              </a:xfrm>
              <a:custGeom>
                <a:avLst/>
                <a:gdLst>
                  <a:gd name="T0" fmla="*/ 151 w 165"/>
                  <a:gd name="T1" fmla="*/ 0 h 126"/>
                  <a:gd name="T2" fmla="*/ 91 w 165"/>
                  <a:gd name="T3" fmla="*/ 40 h 126"/>
                  <a:gd name="T4" fmla="*/ 84 w 165"/>
                  <a:gd name="T5" fmla="*/ 40 h 126"/>
                  <a:gd name="T6" fmla="*/ 81 w 165"/>
                  <a:gd name="T7" fmla="*/ 40 h 126"/>
                  <a:gd name="T8" fmla="*/ 75 w 165"/>
                  <a:gd name="T9" fmla="*/ 40 h 126"/>
                  <a:gd name="T10" fmla="*/ 16 w 165"/>
                  <a:gd name="T11" fmla="*/ 0 h 126"/>
                  <a:gd name="T12" fmla="*/ 0 w 165"/>
                  <a:gd name="T13" fmla="*/ 0 h 126"/>
                  <a:gd name="T14" fmla="*/ 9 w 165"/>
                  <a:gd name="T15" fmla="*/ 89 h 126"/>
                  <a:gd name="T16" fmla="*/ 75 w 165"/>
                  <a:gd name="T17" fmla="*/ 126 h 126"/>
                  <a:gd name="T18" fmla="*/ 83 w 165"/>
                  <a:gd name="T19" fmla="*/ 126 h 126"/>
                  <a:gd name="T20" fmla="*/ 91 w 165"/>
                  <a:gd name="T21" fmla="*/ 126 h 126"/>
                  <a:gd name="T22" fmla="*/ 158 w 165"/>
                  <a:gd name="T23" fmla="*/ 89 h 126"/>
                  <a:gd name="T24" fmla="*/ 165 w 165"/>
                  <a:gd name="T25" fmla="*/ 0 h 126"/>
                  <a:gd name="T26" fmla="*/ 151 w 165"/>
                  <a:gd name="T27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5" h="126">
                    <a:moveTo>
                      <a:pt x="151" y="0"/>
                    </a:moveTo>
                    <a:cubicBezTo>
                      <a:pt x="120" y="9"/>
                      <a:pt x="91" y="40"/>
                      <a:pt x="91" y="40"/>
                    </a:cubicBezTo>
                    <a:cubicBezTo>
                      <a:pt x="84" y="40"/>
                      <a:pt x="84" y="40"/>
                      <a:pt x="84" y="40"/>
                    </a:cubicBezTo>
                    <a:cubicBezTo>
                      <a:pt x="81" y="40"/>
                      <a:pt x="81" y="40"/>
                      <a:pt x="81" y="40"/>
                    </a:cubicBezTo>
                    <a:cubicBezTo>
                      <a:pt x="75" y="40"/>
                      <a:pt x="75" y="40"/>
                      <a:pt x="75" y="40"/>
                    </a:cubicBezTo>
                    <a:cubicBezTo>
                      <a:pt x="75" y="40"/>
                      <a:pt x="46" y="9"/>
                      <a:pt x="16" y="0"/>
                    </a:cubicBezTo>
                    <a:cubicBezTo>
                      <a:pt x="12" y="0"/>
                      <a:pt x="0" y="0"/>
                      <a:pt x="0" y="0"/>
                    </a:cubicBezTo>
                    <a:cubicBezTo>
                      <a:pt x="0" y="0"/>
                      <a:pt x="9" y="71"/>
                      <a:pt x="9" y="89"/>
                    </a:cubicBezTo>
                    <a:cubicBezTo>
                      <a:pt x="14" y="89"/>
                      <a:pt x="43" y="90"/>
                      <a:pt x="75" y="126"/>
                    </a:cubicBezTo>
                    <a:cubicBezTo>
                      <a:pt x="83" y="126"/>
                      <a:pt x="83" y="126"/>
                      <a:pt x="83" y="126"/>
                    </a:cubicBezTo>
                    <a:cubicBezTo>
                      <a:pt x="83" y="126"/>
                      <a:pt x="83" y="126"/>
                      <a:pt x="91" y="126"/>
                    </a:cubicBezTo>
                    <a:cubicBezTo>
                      <a:pt x="123" y="90"/>
                      <a:pt x="151" y="89"/>
                      <a:pt x="158" y="89"/>
                    </a:cubicBezTo>
                    <a:cubicBezTo>
                      <a:pt x="158" y="71"/>
                      <a:pt x="165" y="0"/>
                      <a:pt x="165" y="0"/>
                    </a:cubicBezTo>
                    <a:cubicBezTo>
                      <a:pt x="165" y="0"/>
                      <a:pt x="154" y="0"/>
                      <a:pt x="151" y="0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67" name="Freeform 80"/>
              <p:cNvSpPr>
                <a:spLocks/>
              </p:cNvSpPr>
              <p:nvPr/>
            </p:nvSpPr>
            <p:spPr bwMode="auto">
              <a:xfrm>
                <a:off x="1515265" y="2058030"/>
                <a:ext cx="30159" cy="323813"/>
              </a:xfrm>
              <a:custGeom>
                <a:avLst/>
                <a:gdLst>
                  <a:gd name="T0" fmla="*/ 0 w 19"/>
                  <a:gd name="T1" fmla="*/ 204 h 204"/>
                  <a:gd name="T2" fmla="*/ 0 w 19"/>
                  <a:gd name="T3" fmla="*/ 0 h 204"/>
                  <a:gd name="T4" fmla="*/ 19 w 19"/>
                  <a:gd name="T5" fmla="*/ 0 h 204"/>
                  <a:gd name="T6" fmla="*/ 0 w 19"/>
                  <a:gd name="T7" fmla="*/ 204 h 204"/>
                  <a:gd name="T8" fmla="*/ 0 w 19"/>
                  <a:gd name="T9" fmla="*/ 204 h 204"/>
                  <a:gd name="T10" fmla="*/ 0 w 19"/>
                  <a:gd name="T11" fmla="*/ 20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204">
                    <a:moveTo>
                      <a:pt x="0" y="204"/>
                    </a:moveTo>
                    <a:lnTo>
                      <a:pt x="0" y="0"/>
                    </a:lnTo>
                    <a:lnTo>
                      <a:pt x="19" y="0"/>
                    </a:lnTo>
                    <a:lnTo>
                      <a:pt x="0" y="204"/>
                    </a:lnTo>
                    <a:lnTo>
                      <a:pt x="0" y="204"/>
                    </a:lnTo>
                    <a:lnTo>
                      <a:pt x="0" y="204"/>
                    </a:ln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68" name="Freeform 81"/>
              <p:cNvSpPr>
                <a:spLocks/>
              </p:cNvSpPr>
              <p:nvPr/>
            </p:nvSpPr>
            <p:spPr bwMode="auto">
              <a:xfrm>
                <a:off x="1515265" y="2058030"/>
                <a:ext cx="30159" cy="323813"/>
              </a:xfrm>
              <a:custGeom>
                <a:avLst/>
                <a:gdLst>
                  <a:gd name="T0" fmla="*/ 0 w 19"/>
                  <a:gd name="T1" fmla="*/ 204 h 204"/>
                  <a:gd name="T2" fmla="*/ 0 w 19"/>
                  <a:gd name="T3" fmla="*/ 0 h 204"/>
                  <a:gd name="T4" fmla="*/ 19 w 19"/>
                  <a:gd name="T5" fmla="*/ 0 h 204"/>
                  <a:gd name="T6" fmla="*/ 0 w 19"/>
                  <a:gd name="T7" fmla="*/ 20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204">
                    <a:moveTo>
                      <a:pt x="0" y="204"/>
                    </a:moveTo>
                    <a:lnTo>
                      <a:pt x="0" y="0"/>
                    </a:lnTo>
                    <a:lnTo>
                      <a:pt x="19" y="0"/>
                    </a:lnTo>
                    <a:lnTo>
                      <a:pt x="0" y="204"/>
                    </a:ln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69" name="Freeform 82"/>
              <p:cNvSpPr>
                <a:spLocks/>
              </p:cNvSpPr>
              <p:nvPr/>
            </p:nvSpPr>
            <p:spPr bwMode="auto">
              <a:xfrm>
                <a:off x="1515265" y="2058030"/>
                <a:ext cx="30159" cy="323813"/>
              </a:xfrm>
              <a:custGeom>
                <a:avLst/>
                <a:gdLst>
                  <a:gd name="T0" fmla="*/ 0 w 19"/>
                  <a:gd name="T1" fmla="*/ 204 h 204"/>
                  <a:gd name="T2" fmla="*/ 0 w 19"/>
                  <a:gd name="T3" fmla="*/ 0 h 204"/>
                  <a:gd name="T4" fmla="*/ 19 w 19"/>
                  <a:gd name="T5" fmla="*/ 0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204">
                    <a:moveTo>
                      <a:pt x="0" y="204"/>
                    </a:moveTo>
                    <a:lnTo>
                      <a:pt x="0" y="0"/>
                    </a:lnTo>
                    <a:lnTo>
                      <a:pt x="1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0" name="TextBox 69"/>
              <p:cNvSpPr txBox="1"/>
              <p:nvPr/>
            </p:nvSpPr>
            <p:spPr>
              <a:xfrm>
                <a:off x="2132734" y="1706055"/>
                <a:ext cx="7803161" cy="15390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200" b="1" dirty="0">
                    <a:ln>
                      <a:solidFill>
                        <a:srgbClr val="008000"/>
                      </a:solidFill>
                    </a:ln>
                    <a:solidFill>
                      <a:srgbClr val="008000"/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VIẾT PHƯƠNG TRÌNH MẶT PHẲNG BIẾT MỘT ĐIỂM VÀ MỘT VTPT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05965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62" grpId="0"/>
      <p:bldP spid="154" grpId="0" animBg="1"/>
      <p:bldP spid="2" grpId="0"/>
      <p:bldP spid="53" grpId="0"/>
      <p:bldP spid="54" grpId="0"/>
      <p:bldP spid="55" grpId="0"/>
      <p:bldP spid="5" grpId="0"/>
      <p:bldP spid="3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2" name="Group 151"/>
          <p:cNvGrpSpPr/>
          <p:nvPr/>
        </p:nvGrpSpPr>
        <p:grpSpPr>
          <a:xfrm>
            <a:off x="587602" y="4138507"/>
            <a:ext cx="11068450" cy="2688071"/>
            <a:chOff x="1205494" y="6947472"/>
            <a:chExt cx="22139783" cy="6539928"/>
          </a:xfrm>
        </p:grpSpPr>
        <p:sp>
          <p:nvSpPr>
            <p:cNvPr id="125" name="Rounded Rectangle 124"/>
            <p:cNvSpPr/>
            <p:nvPr/>
          </p:nvSpPr>
          <p:spPr>
            <a:xfrm>
              <a:off x="1209586" y="7179457"/>
              <a:ext cx="22135691" cy="6307943"/>
            </a:xfrm>
            <a:prstGeom prst="roundRect">
              <a:avLst>
                <a:gd name="adj" fmla="val 2239"/>
              </a:avLst>
            </a:prstGeom>
            <a:solidFill>
              <a:schemeClr val="accent6">
                <a:lumMod val="20000"/>
                <a:lumOff val="80000"/>
              </a:schemeClr>
            </a:solidFill>
            <a:ln w="19050">
              <a:solidFill>
                <a:schemeClr val="accent6">
                  <a:lumMod val="50000"/>
                </a:schemeClr>
              </a:solidFill>
            </a:ln>
            <a:effectLst>
              <a:innerShdw blurRad="114300">
                <a:prstClr val="black"/>
              </a:inn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grpSp>
          <p:nvGrpSpPr>
            <p:cNvPr id="151" name="Group 150"/>
            <p:cNvGrpSpPr/>
            <p:nvPr/>
          </p:nvGrpSpPr>
          <p:grpSpPr>
            <a:xfrm>
              <a:off x="1205494" y="6947472"/>
              <a:ext cx="3322466" cy="974192"/>
              <a:chOff x="1205494" y="6947472"/>
              <a:chExt cx="3322466" cy="974192"/>
            </a:xfrm>
          </p:grpSpPr>
          <p:sp>
            <p:nvSpPr>
              <p:cNvPr id="127" name="Freeform 20"/>
              <p:cNvSpPr>
                <a:spLocks/>
              </p:cNvSpPr>
              <p:nvPr/>
            </p:nvSpPr>
            <p:spPr bwMode="auto">
              <a:xfrm rot="16200000" flipV="1">
                <a:off x="2608156" y="5810396"/>
                <a:ext cx="782727" cy="3056880"/>
              </a:xfrm>
              <a:prstGeom prst="round1Rect">
                <a:avLst/>
              </a:prstGeom>
              <a:solidFill>
                <a:schemeClr val="bg1"/>
              </a:solidFill>
              <a:ln w="57150">
                <a:solidFill>
                  <a:schemeClr val="accent6">
                    <a:lumMod val="50000"/>
                  </a:schemeClr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45714" tIns="22857" rIns="45714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/>
              </a:p>
            </p:txBody>
          </p:sp>
          <p:sp>
            <p:nvSpPr>
              <p:cNvPr id="128" name="TextBox 127"/>
              <p:cNvSpPr txBox="1"/>
              <p:nvPr/>
            </p:nvSpPr>
            <p:spPr>
              <a:xfrm>
                <a:off x="2147887" y="7023100"/>
                <a:ext cx="2111899" cy="8985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>
                    <a:solidFill>
                      <a:srgbClr val="FF0000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Bài giải</a:t>
                </a:r>
                <a:endParaRPr lang="en-US" b="1" dirty="0">
                  <a:solidFill>
                    <a:srgbClr val="FF000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29" name="Round Diagonal Corner Rectangle 128"/>
              <p:cNvSpPr/>
              <p:nvPr/>
            </p:nvSpPr>
            <p:spPr>
              <a:xfrm flipV="1">
                <a:off x="1205494" y="6951957"/>
                <a:ext cx="774046" cy="775029"/>
              </a:xfrm>
              <a:prstGeom prst="round2DiagRect">
                <a:avLst/>
              </a:prstGeom>
              <a:solidFill>
                <a:schemeClr val="accent6">
                  <a:lumMod val="75000"/>
                </a:schemeClr>
              </a:solidFill>
              <a:ln w="57150">
                <a:solidFill>
                  <a:schemeClr val="accent6">
                    <a:lumMod val="50000"/>
                  </a:schemeClr>
                </a:solidFill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/>
              </a:p>
            </p:txBody>
          </p:sp>
          <p:sp>
            <p:nvSpPr>
              <p:cNvPr id="8" name="Freeform 15"/>
              <p:cNvSpPr>
                <a:spLocks noEditPoints="1"/>
              </p:cNvSpPr>
              <p:nvPr/>
            </p:nvSpPr>
            <p:spPr bwMode="auto">
              <a:xfrm>
                <a:off x="1375232" y="7017843"/>
                <a:ext cx="501844" cy="640616"/>
              </a:xfrm>
              <a:custGeom>
                <a:avLst/>
                <a:gdLst>
                  <a:gd name="T0" fmla="*/ 135 w 145"/>
                  <a:gd name="T1" fmla="*/ 72 h 197"/>
                  <a:gd name="T2" fmla="*/ 72 w 145"/>
                  <a:gd name="T3" fmla="*/ 135 h 197"/>
                  <a:gd name="T4" fmla="*/ 9 w 145"/>
                  <a:gd name="T5" fmla="*/ 72 h 197"/>
                  <a:gd name="T6" fmla="*/ 72 w 145"/>
                  <a:gd name="T7" fmla="*/ 9 h 197"/>
                  <a:gd name="T8" fmla="*/ 115 w 145"/>
                  <a:gd name="T9" fmla="*/ 26 h 197"/>
                  <a:gd name="T10" fmla="*/ 60 w 145"/>
                  <a:gd name="T11" fmla="*/ 82 h 197"/>
                  <a:gd name="T12" fmla="*/ 30 w 145"/>
                  <a:gd name="T13" fmla="*/ 60 h 197"/>
                  <a:gd name="T14" fmla="*/ 20 w 145"/>
                  <a:gd name="T15" fmla="*/ 68 h 197"/>
                  <a:gd name="T16" fmla="*/ 61 w 145"/>
                  <a:gd name="T17" fmla="*/ 126 h 197"/>
                  <a:gd name="T18" fmla="*/ 123 w 145"/>
                  <a:gd name="T19" fmla="*/ 35 h 197"/>
                  <a:gd name="T20" fmla="*/ 135 w 145"/>
                  <a:gd name="T21" fmla="*/ 72 h 197"/>
                  <a:gd name="T22" fmla="*/ 145 w 145"/>
                  <a:gd name="T23" fmla="*/ 12 h 197"/>
                  <a:gd name="T24" fmla="*/ 135 w 145"/>
                  <a:gd name="T25" fmla="*/ 12 h 197"/>
                  <a:gd name="T26" fmla="*/ 123 w 145"/>
                  <a:gd name="T27" fmla="*/ 21 h 197"/>
                  <a:gd name="T28" fmla="*/ 72 w 145"/>
                  <a:gd name="T29" fmla="*/ 0 h 197"/>
                  <a:gd name="T30" fmla="*/ 0 w 145"/>
                  <a:gd name="T31" fmla="*/ 72 h 197"/>
                  <a:gd name="T32" fmla="*/ 30 w 145"/>
                  <a:gd name="T33" fmla="*/ 131 h 197"/>
                  <a:gd name="T34" fmla="*/ 7 w 145"/>
                  <a:gd name="T35" fmla="*/ 175 h 197"/>
                  <a:gd name="T36" fmla="*/ 13 w 145"/>
                  <a:gd name="T37" fmla="*/ 193 h 197"/>
                  <a:gd name="T38" fmla="*/ 32 w 145"/>
                  <a:gd name="T39" fmla="*/ 187 h 197"/>
                  <a:gd name="T40" fmla="*/ 51 w 145"/>
                  <a:gd name="T41" fmla="*/ 141 h 197"/>
                  <a:gd name="T42" fmla="*/ 51 w 145"/>
                  <a:gd name="T43" fmla="*/ 141 h 197"/>
                  <a:gd name="T44" fmla="*/ 72 w 145"/>
                  <a:gd name="T45" fmla="*/ 145 h 197"/>
                  <a:gd name="T46" fmla="*/ 145 w 145"/>
                  <a:gd name="T47" fmla="*/ 72 h 197"/>
                  <a:gd name="T48" fmla="*/ 129 w 145"/>
                  <a:gd name="T49" fmla="*/ 28 h 197"/>
                  <a:gd name="T50" fmla="*/ 145 w 145"/>
                  <a:gd name="T51" fmla="*/ 12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45" h="197">
                    <a:moveTo>
                      <a:pt x="135" y="72"/>
                    </a:moveTo>
                    <a:cubicBezTo>
                      <a:pt x="135" y="107"/>
                      <a:pt x="107" y="135"/>
                      <a:pt x="72" y="135"/>
                    </a:cubicBezTo>
                    <a:cubicBezTo>
                      <a:pt x="37" y="135"/>
                      <a:pt x="9" y="107"/>
                      <a:pt x="9" y="72"/>
                    </a:cubicBezTo>
                    <a:cubicBezTo>
                      <a:pt x="9" y="37"/>
                      <a:pt x="37" y="9"/>
                      <a:pt x="72" y="9"/>
                    </a:cubicBezTo>
                    <a:cubicBezTo>
                      <a:pt x="89" y="9"/>
                      <a:pt x="104" y="15"/>
                      <a:pt x="115" y="26"/>
                    </a:cubicBezTo>
                    <a:cubicBezTo>
                      <a:pt x="101" y="38"/>
                      <a:pt x="80" y="57"/>
                      <a:pt x="60" y="82"/>
                    </a:cubicBezTo>
                    <a:cubicBezTo>
                      <a:pt x="50" y="74"/>
                      <a:pt x="40" y="67"/>
                      <a:pt x="30" y="60"/>
                    </a:cubicBezTo>
                    <a:cubicBezTo>
                      <a:pt x="26" y="63"/>
                      <a:pt x="24" y="65"/>
                      <a:pt x="20" y="68"/>
                    </a:cubicBezTo>
                    <a:cubicBezTo>
                      <a:pt x="34" y="88"/>
                      <a:pt x="47" y="107"/>
                      <a:pt x="61" y="126"/>
                    </a:cubicBezTo>
                    <a:cubicBezTo>
                      <a:pt x="80" y="95"/>
                      <a:pt x="99" y="63"/>
                      <a:pt x="123" y="35"/>
                    </a:cubicBezTo>
                    <a:cubicBezTo>
                      <a:pt x="130" y="45"/>
                      <a:pt x="135" y="58"/>
                      <a:pt x="135" y="72"/>
                    </a:cubicBezTo>
                    <a:close/>
                    <a:moveTo>
                      <a:pt x="145" y="12"/>
                    </a:moveTo>
                    <a:cubicBezTo>
                      <a:pt x="141" y="12"/>
                      <a:pt x="138" y="12"/>
                      <a:pt x="135" y="12"/>
                    </a:cubicBezTo>
                    <a:cubicBezTo>
                      <a:pt x="135" y="12"/>
                      <a:pt x="130" y="15"/>
                      <a:pt x="123" y="21"/>
                    </a:cubicBezTo>
                    <a:cubicBezTo>
                      <a:pt x="110" y="8"/>
                      <a:pt x="92" y="0"/>
                      <a:pt x="72" y="0"/>
                    </a:cubicBezTo>
                    <a:cubicBezTo>
                      <a:pt x="32" y="0"/>
                      <a:pt x="0" y="32"/>
                      <a:pt x="0" y="72"/>
                    </a:cubicBezTo>
                    <a:cubicBezTo>
                      <a:pt x="0" y="97"/>
                      <a:pt x="11" y="118"/>
                      <a:pt x="30" y="131"/>
                    </a:cubicBezTo>
                    <a:cubicBezTo>
                      <a:pt x="7" y="175"/>
                      <a:pt x="7" y="175"/>
                      <a:pt x="7" y="175"/>
                    </a:cubicBezTo>
                    <a:cubicBezTo>
                      <a:pt x="3" y="182"/>
                      <a:pt x="6" y="190"/>
                      <a:pt x="13" y="193"/>
                    </a:cubicBezTo>
                    <a:cubicBezTo>
                      <a:pt x="20" y="197"/>
                      <a:pt x="28" y="194"/>
                      <a:pt x="32" y="187"/>
                    </a:cubicBezTo>
                    <a:cubicBezTo>
                      <a:pt x="51" y="141"/>
                      <a:pt x="51" y="141"/>
                      <a:pt x="51" y="141"/>
                    </a:cubicBezTo>
                    <a:cubicBezTo>
                      <a:pt x="51" y="141"/>
                      <a:pt x="51" y="141"/>
                      <a:pt x="51" y="141"/>
                    </a:cubicBezTo>
                    <a:cubicBezTo>
                      <a:pt x="58" y="143"/>
                      <a:pt x="65" y="145"/>
                      <a:pt x="72" y="145"/>
                    </a:cubicBezTo>
                    <a:cubicBezTo>
                      <a:pt x="112" y="145"/>
                      <a:pt x="145" y="112"/>
                      <a:pt x="145" y="72"/>
                    </a:cubicBezTo>
                    <a:cubicBezTo>
                      <a:pt x="145" y="55"/>
                      <a:pt x="138" y="40"/>
                      <a:pt x="129" y="28"/>
                    </a:cubicBezTo>
                    <a:cubicBezTo>
                      <a:pt x="134" y="22"/>
                      <a:pt x="139" y="17"/>
                      <a:pt x="145" y="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</p:grpSp>
      <p:grpSp>
        <p:nvGrpSpPr>
          <p:cNvPr id="148" name="Group 147"/>
          <p:cNvGrpSpPr/>
          <p:nvPr/>
        </p:nvGrpSpPr>
        <p:grpSpPr>
          <a:xfrm>
            <a:off x="496029" y="1274270"/>
            <a:ext cx="11175090" cy="2758457"/>
            <a:chOff x="992187" y="2564544"/>
            <a:chExt cx="22353091" cy="5517633"/>
          </a:xfrm>
        </p:grpSpPr>
        <p:sp>
          <p:nvSpPr>
            <p:cNvPr id="134" name="Rounded Rectangle 133"/>
            <p:cNvSpPr/>
            <p:nvPr/>
          </p:nvSpPr>
          <p:spPr bwMode="auto">
            <a:xfrm>
              <a:off x="1145221" y="2667000"/>
              <a:ext cx="22200057" cy="5415177"/>
            </a:xfrm>
            <a:prstGeom prst="roundRect">
              <a:avLst>
                <a:gd name="adj" fmla="val 5492"/>
              </a:avLst>
            </a:prstGeom>
            <a:solidFill>
              <a:schemeClr val="accent3">
                <a:lumMod val="40000"/>
                <a:lumOff val="60000"/>
              </a:schemeClr>
            </a:solidFill>
            <a:ln w="190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88421">
                <a:defRPr/>
              </a:pPr>
              <a:endParaRPr lang="en-US" sz="1600"/>
            </a:p>
          </p:txBody>
        </p:sp>
        <p:grpSp>
          <p:nvGrpSpPr>
            <p:cNvPr id="135" name="Group 134"/>
            <p:cNvGrpSpPr/>
            <p:nvPr/>
          </p:nvGrpSpPr>
          <p:grpSpPr>
            <a:xfrm>
              <a:off x="992187" y="2564544"/>
              <a:ext cx="3124200" cy="1023459"/>
              <a:chOff x="534987" y="1647866"/>
              <a:chExt cx="4197167" cy="1176337"/>
            </a:xfrm>
          </p:grpSpPr>
          <p:sp>
            <p:nvSpPr>
              <p:cNvPr id="136" name="Isosceles Triangle 44"/>
              <p:cNvSpPr/>
              <p:nvPr/>
            </p:nvSpPr>
            <p:spPr bwMode="auto">
              <a:xfrm rot="5400000" flipV="1">
                <a:off x="534195" y="2602747"/>
                <a:ext cx="227012" cy="215900"/>
              </a:xfrm>
              <a:custGeom>
                <a:avLst/>
                <a:gdLst>
                  <a:gd name="connsiteX0" fmla="*/ 0 w 293725"/>
                  <a:gd name="connsiteY0" fmla="*/ 164224 h 164224"/>
                  <a:gd name="connsiteX1" fmla="*/ 146863 w 293725"/>
                  <a:gd name="connsiteY1" fmla="*/ 0 h 164224"/>
                  <a:gd name="connsiteX2" fmla="*/ 293725 w 293725"/>
                  <a:gd name="connsiteY2" fmla="*/ 164224 h 164224"/>
                  <a:gd name="connsiteX3" fmla="*/ 0 w 293725"/>
                  <a:gd name="connsiteY3" fmla="*/ 164224 h 164224"/>
                  <a:gd name="connsiteX0" fmla="*/ 2363 w 296088"/>
                  <a:gd name="connsiteY0" fmla="*/ 164221 h 164221"/>
                  <a:gd name="connsiteX1" fmla="*/ 0 w 296088"/>
                  <a:gd name="connsiteY1" fmla="*/ 0 h 164221"/>
                  <a:gd name="connsiteX2" fmla="*/ 296088 w 296088"/>
                  <a:gd name="connsiteY2" fmla="*/ 164221 h 164221"/>
                  <a:gd name="connsiteX3" fmla="*/ 2363 w 296088"/>
                  <a:gd name="connsiteY3" fmla="*/ 164221 h 164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6088" h="164221">
                    <a:moveTo>
                      <a:pt x="2363" y="164221"/>
                    </a:moveTo>
                    <a:cubicBezTo>
                      <a:pt x="1575" y="109481"/>
                      <a:pt x="788" y="54740"/>
                      <a:pt x="0" y="0"/>
                    </a:cubicBezTo>
                    <a:lnTo>
                      <a:pt x="296088" y="164221"/>
                    </a:lnTo>
                    <a:lnTo>
                      <a:pt x="2363" y="164221"/>
                    </a:lnTo>
                    <a:close/>
                  </a:path>
                </a:pathLst>
              </a:custGeom>
              <a:solidFill>
                <a:srgbClr val="135F82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421"/>
                <a:endParaRPr lang="en-US" sz="1600">
                  <a:solidFill>
                    <a:prstClr val="white"/>
                  </a:solidFill>
                </a:endParaRPr>
              </a:p>
            </p:txBody>
          </p:sp>
          <p:sp>
            <p:nvSpPr>
              <p:cNvPr id="137" name="Pentagon 136"/>
              <p:cNvSpPr/>
              <p:nvPr/>
            </p:nvSpPr>
            <p:spPr bwMode="auto">
              <a:xfrm>
                <a:off x="534987" y="1647866"/>
                <a:ext cx="4197167" cy="955674"/>
              </a:xfrm>
              <a:prstGeom prst="homePlate">
                <a:avLst>
                  <a:gd name="adj" fmla="val 12444"/>
                </a:avLst>
              </a:prstGeom>
              <a:solidFill>
                <a:srgbClr val="135F82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421"/>
                <a:endParaRPr lang="en-US" sz="160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38" name="Group 11"/>
              <p:cNvGrpSpPr/>
              <p:nvPr/>
            </p:nvGrpSpPr>
            <p:grpSpPr bwMode="auto">
              <a:xfrm>
                <a:off x="683775" y="1836907"/>
                <a:ext cx="582199" cy="537956"/>
                <a:chOff x="7440266" y="3398551"/>
                <a:chExt cx="757238" cy="765175"/>
              </a:xfrm>
              <a:solidFill>
                <a:schemeClr val="bg1">
                  <a:lumMod val="95000"/>
                </a:schemeClr>
              </a:solidFill>
            </p:grpSpPr>
            <p:sp>
              <p:nvSpPr>
                <p:cNvPr id="141" name="Freeform 140"/>
                <p:cNvSpPr>
                  <a:spLocks noEditPoints="1"/>
                </p:cNvSpPr>
                <p:nvPr/>
              </p:nvSpPr>
              <p:spPr bwMode="auto">
                <a:xfrm>
                  <a:off x="7440266" y="3436652"/>
                  <a:ext cx="344488" cy="344489"/>
                </a:xfrm>
                <a:custGeom>
                  <a:avLst/>
                  <a:gdLst/>
                  <a:ahLst/>
                  <a:cxnLst>
                    <a:cxn ang="0">
                      <a:pos x="33" y="184"/>
                    </a:cxn>
                    <a:cxn ang="0">
                      <a:pos x="181" y="184"/>
                    </a:cxn>
                    <a:cxn ang="0">
                      <a:pos x="181" y="33"/>
                    </a:cxn>
                    <a:cxn ang="0">
                      <a:pos x="33" y="33"/>
                    </a:cxn>
                    <a:cxn ang="0">
                      <a:pos x="33" y="184"/>
                    </a:cxn>
                    <a:cxn ang="0">
                      <a:pos x="217" y="217"/>
                    </a:cxn>
                    <a:cxn ang="0">
                      <a:pos x="0" y="217"/>
                    </a:cxn>
                    <a:cxn ang="0">
                      <a:pos x="0" y="0"/>
                    </a:cxn>
                    <a:cxn ang="0">
                      <a:pos x="217" y="0"/>
                    </a:cxn>
                    <a:cxn ang="0">
                      <a:pos x="217" y="217"/>
                    </a:cxn>
                  </a:cxnLst>
                  <a:rect l="0" t="0" r="r" b="b"/>
                  <a:pathLst>
                    <a:path w="217" h="217">
                      <a:moveTo>
                        <a:pt x="33" y="184"/>
                      </a:moveTo>
                      <a:lnTo>
                        <a:pt x="181" y="184"/>
                      </a:lnTo>
                      <a:lnTo>
                        <a:pt x="181" y="33"/>
                      </a:lnTo>
                      <a:lnTo>
                        <a:pt x="33" y="33"/>
                      </a:lnTo>
                      <a:lnTo>
                        <a:pt x="33" y="184"/>
                      </a:lnTo>
                      <a:close/>
                      <a:moveTo>
                        <a:pt x="217" y="217"/>
                      </a:moveTo>
                      <a:lnTo>
                        <a:pt x="0" y="217"/>
                      </a:lnTo>
                      <a:lnTo>
                        <a:pt x="0" y="0"/>
                      </a:lnTo>
                      <a:lnTo>
                        <a:pt x="217" y="0"/>
                      </a:lnTo>
                      <a:lnTo>
                        <a:pt x="217" y="21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1088421">
                    <a:defRPr/>
                  </a:pPr>
                  <a:endParaRPr lang="en-US" sz="1600"/>
                </a:p>
              </p:txBody>
            </p:sp>
            <p:sp>
              <p:nvSpPr>
                <p:cNvPr id="142" name="Freeform 141"/>
                <p:cNvSpPr>
                  <a:spLocks noEditPoints="1"/>
                </p:cNvSpPr>
                <p:nvPr/>
              </p:nvSpPr>
              <p:spPr bwMode="auto">
                <a:xfrm>
                  <a:off x="7440266" y="3814473"/>
                  <a:ext cx="344488" cy="349251"/>
                </a:xfrm>
                <a:custGeom>
                  <a:avLst/>
                  <a:gdLst/>
                  <a:ahLst/>
                  <a:cxnLst>
                    <a:cxn ang="0">
                      <a:pos x="33" y="185"/>
                    </a:cxn>
                    <a:cxn ang="0">
                      <a:pos x="181" y="185"/>
                    </a:cxn>
                    <a:cxn ang="0">
                      <a:pos x="181" y="36"/>
                    </a:cxn>
                    <a:cxn ang="0">
                      <a:pos x="33" y="36"/>
                    </a:cxn>
                    <a:cxn ang="0">
                      <a:pos x="33" y="185"/>
                    </a:cxn>
                    <a:cxn ang="0">
                      <a:pos x="217" y="220"/>
                    </a:cxn>
                    <a:cxn ang="0">
                      <a:pos x="0" y="220"/>
                    </a:cxn>
                    <a:cxn ang="0">
                      <a:pos x="0" y="0"/>
                    </a:cxn>
                    <a:cxn ang="0">
                      <a:pos x="217" y="0"/>
                    </a:cxn>
                    <a:cxn ang="0">
                      <a:pos x="217" y="220"/>
                    </a:cxn>
                  </a:cxnLst>
                  <a:rect l="0" t="0" r="r" b="b"/>
                  <a:pathLst>
                    <a:path w="217" h="220">
                      <a:moveTo>
                        <a:pt x="33" y="185"/>
                      </a:moveTo>
                      <a:lnTo>
                        <a:pt x="181" y="185"/>
                      </a:lnTo>
                      <a:lnTo>
                        <a:pt x="181" y="36"/>
                      </a:lnTo>
                      <a:lnTo>
                        <a:pt x="33" y="36"/>
                      </a:lnTo>
                      <a:lnTo>
                        <a:pt x="33" y="185"/>
                      </a:lnTo>
                      <a:close/>
                      <a:moveTo>
                        <a:pt x="217" y="220"/>
                      </a:moveTo>
                      <a:lnTo>
                        <a:pt x="0" y="220"/>
                      </a:lnTo>
                      <a:lnTo>
                        <a:pt x="0" y="0"/>
                      </a:lnTo>
                      <a:lnTo>
                        <a:pt x="217" y="0"/>
                      </a:lnTo>
                      <a:lnTo>
                        <a:pt x="217" y="22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1088421">
                    <a:defRPr/>
                  </a:pPr>
                  <a:endParaRPr lang="en-US" sz="1600"/>
                </a:p>
              </p:txBody>
            </p:sp>
            <p:sp>
              <p:nvSpPr>
                <p:cNvPr id="143" name="Freeform 142"/>
                <p:cNvSpPr>
                  <a:spLocks/>
                </p:cNvSpPr>
                <p:nvPr/>
              </p:nvSpPr>
              <p:spPr bwMode="auto">
                <a:xfrm>
                  <a:off x="7506941" y="3398551"/>
                  <a:ext cx="341313" cy="288925"/>
                </a:xfrm>
                <a:custGeom>
                  <a:avLst/>
                  <a:gdLst/>
                  <a:ahLst/>
                  <a:cxnLst>
                    <a:cxn ang="0">
                      <a:pos x="76" y="182"/>
                    </a:cxn>
                    <a:cxn ang="0">
                      <a:pos x="0" y="114"/>
                    </a:cxn>
                    <a:cxn ang="0">
                      <a:pos x="24" y="88"/>
                    </a:cxn>
                    <a:cxn ang="0">
                      <a:pos x="73" y="132"/>
                    </a:cxn>
                    <a:cxn ang="0">
                      <a:pos x="187" y="0"/>
                    </a:cxn>
                    <a:cxn ang="0">
                      <a:pos x="215" y="24"/>
                    </a:cxn>
                    <a:cxn ang="0">
                      <a:pos x="76" y="182"/>
                    </a:cxn>
                  </a:cxnLst>
                  <a:rect l="0" t="0" r="r" b="b"/>
                  <a:pathLst>
                    <a:path w="215" h="182">
                      <a:moveTo>
                        <a:pt x="76" y="182"/>
                      </a:moveTo>
                      <a:lnTo>
                        <a:pt x="0" y="114"/>
                      </a:lnTo>
                      <a:lnTo>
                        <a:pt x="24" y="88"/>
                      </a:lnTo>
                      <a:lnTo>
                        <a:pt x="73" y="132"/>
                      </a:lnTo>
                      <a:lnTo>
                        <a:pt x="187" y="0"/>
                      </a:lnTo>
                      <a:lnTo>
                        <a:pt x="215" y="24"/>
                      </a:lnTo>
                      <a:lnTo>
                        <a:pt x="76" y="1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1088421">
                    <a:defRPr/>
                  </a:pPr>
                  <a:endParaRPr lang="en-US" sz="1600"/>
                </a:p>
              </p:txBody>
            </p:sp>
            <p:sp>
              <p:nvSpPr>
                <p:cNvPr id="144" name="Rectangle 143"/>
                <p:cNvSpPr>
                  <a:spLocks noChangeArrowheads="1"/>
                </p:cNvSpPr>
                <p:nvPr/>
              </p:nvSpPr>
              <p:spPr bwMode="auto">
                <a:xfrm>
                  <a:off x="7840316" y="4100226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defTabSz="1088421">
                    <a:defRPr/>
                  </a:pPr>
                  <a:endParaRPr lang="en-US" sz="1600"/>
                </a:p>
              </p:txBody>
            </p:sp>
            <p:sp>
              <p:nvSpPr>
                <p:cNvPr id="145" name="Rectangle 144"/>
                <p:cNvSpPr>
                  <a:spLocks noChangeArrowheads="1"/>
                </p:cNvSpPr>
                <p:nvPr/>
              </p:nvSpPr>
              <p:spPr bwMode="auto">
                <a:xfrm>
                  <a:off x="7840316" y="3717639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defTabSz="1088421">
                    <a:defRPr/>
                  </a:pPr>
                  <a:endParaRPr lang="en-US" sz="1600"/>
                </a:p>
              </p:txBody>
            </p:sp>
            <p:sp>
              <p:nvSpPr>
                <p:cNvPr id="146" name="Rectangle 145"/>
                <p:cNvSpPr>
                  <a:spLocks noChangeArrowheads="1"/>
                </p:cNvSpPr>
                <p:nvPr/>
              </p:nvSpPr>
              <p:spPr bwMode="auto">
                <a:xfrm>
                  <a:off x="7840316" y="3973225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defTabSz="1088421">
                    <a:defRPr/>
                  </a:pPr>
                  <a:endParaRPr lang="en-US" sz="1600"/>
                </a:p>
              </p:txBody>
            </p:sp>
            <p:sp>
              <p:nvSpPr>
                <p:cNvPr id="147" name="Rectangle 146"/>
                <p:cNvSpPr>
                  <a:spLocks noChangeArrowheads="1"/>
                </p:cNvSpPr>
                <p:nvPr/>
              </p:nvSpPr>
              <p:spPr bwMode="auto">
                <a:xfrm>
                  <a:off x="7840316" y="3590640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defTabSz="1088421">
                    <a:defRPr/>
                  </a:pPr>
                  <a:endParaRPr lang="en-US" sz="1600"/>
                </a:p>
              </p:txBody>
            </p:sp>
          </p:grpSp>
          <p:sp>
            <p:nvSpPr>
              <p:cNvPr id="139" name="Chevron 138"/>
              <p:cNvSpPr/>
              <p:nvPr/>
            </p:nvSpPr>
            <p:spPr bwMode="auto">
              <a:xfrm>
                <a:off x="1330000" y="1771634"/>
                <a:ext cx="142625" cy="707897"/>
              </a:xfrm>
              <a:prstGeom prst="chevron">
                <a:avLst>
                  <a:gd name="adj" fmla="val 68110"/>
                </a:avLst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54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88421">
                  <a:defRPr/>
                </a:pPr>
                <a:endParaRPr lang="en-US" sz="1600">
                  <a:solidFill>
                    <a:schemeClr val="tx1"/>
                  </a:solidFill>
                </a:endParaRPr>
              </a:p>
            </p:txBody>
          </p:sp>
          <p:sp>
            <p:nvSpPr>
              <p:cNvPr id="140" name="TextBox 13"/>
              <p:cNvSpPr txBox="1">
                <a:spLocks noChangeArrowheads="1"/>
              </p:cNvSpPr>
              <p:nvPr/>
            </p:nvSpPr>
            <p:spPr bwMode="auto">
              <a:xfrm>
                <a:off x="1456315" y="1718346"/>
                <a:ext cx="3173469" cy="9198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defTabSz="21764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defTabSz="21764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defTabSz="21764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defTabSz="21764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r>
                  <a:rPr lang="en-US" sz="2000" b="1" dirty="0" err="1">
                    <a:solidFill>
                      <a:schemeClr val="bg1"/>
                    </a:solidFill>
                    <a:latin typeface="Tahoma" pitchFamily="34" charset="0"/>
                    <a:cs typeface="Tahoma" pitchFamily="34" charset="0"/>
                  </a:rPr>
                  <a:t>Câu</a:t>
                </a:r>
                <a:r>
                  <a:rPr lang="en-US" sz="2000" b="1" dirty="0">
                    <a:solidFill>
                      <a:schemeClr val="bg1"/>
                    </a:solidFill>
                    <a:latin typeface="Tahoma" pitchFamily="34" charset="0"/>
                    <a:cs typeface="Tahoma" pitchFamily="34" charset="0"/>
                  </a:rPr>
                  <a:t> 6</a:t>
                </a:r>
              </a:p>
            </p:txBody>
          </p: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56" name="Rectangle 55"/>
              <p:cNvSpPr/>
              <p:nvPr/>
            </p:nvSpPr>
            <p:spPr>
              <a:xfrm>
                <a:off x="127877" y="4687947"/>
                <a:ext cx="3939087" cy="77636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fr-FR" sz="220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m:t>Ta</m:t>
                      </m:r>
                      <m:r>
                        <m:rPr>
                          <m:nor/>
                        </m:rPr>
                        <a:rPr lang="fr-FR" sz="220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fr-FR" sz="220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m:t>c</m:t>
                      </m:r>
                      <m:r>
                        <m:rPr>
                          <m:nor/>
                        </m:rPr>
                        <a:rPr lang="fr-FR" sz="220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m:t>ó:</m:t>
                      </m:r>
                      <m:r>
                        <m:rPr>
                          <m:nor/>
                        </m:rPr>
                        <a:rPr lang="en-US" sz="2200" b="0" i="0" smtClean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m:t>     </m:t>
                      </m:r>
                      <m:acc>
                        <m:accPr>
                          <m:chr m:val="⃗"/>
                          <m:ctrlPr>
                            <a:rPr lang="vi-VN" sz="2000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vi-VN" sz="2000" i="1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</m:acc>
                      <m:d>
                        <m:dPr>
                          <m:ctrlPr>
                            <a:rPr lang="vi-VN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vi-VN" sz="2000" i="1">
                              <a:latin typeface="Cambria Math" panose="02040503050406030204" pitchFamily="18" charset="0"/>
                            </a:rPr>
                            <m:t>2;−1;1</m:t>
                          </m:r>
                        </m:e>
                      </m:d>
                    </m:oMath>
                  </m:oMathPara>
                </a14:m>
                <a:endParaRPr lang="en-US" sz="2200" dirty="0">
                  <a:latin typeface="Cambria" panose="02040503050406030204" pitchFamily="18" charset="0"/>
                  <a:ea typeface="Cambria" panose="02040503050406030204" pitchFamily="18" charset="0"/>
                </a:endParaRPr>
              </a:p>
              <a:p>
                <a:r>
                  <a:rPr lang="en-US" sz="2000" dirty="0"/>
                  <a:t>  		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vi-VN" sz="20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</m:acc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 </m:t>
                    </m:r>
                    <m:d>
                      <m:dPr>
                        <m:ctrlPr>
                          <a:rPr lang="vi-VN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4;0;2</m:t>
                        </m:r>
                      </m:e>
                    </m:d>
                  </m:oMath>
                </a14:m>
                <a:endParaRPr lang="en-US" sz="2200" dirty="0"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56" name="Rectangle 5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7877" y="4687947"/>
                <a:ext cx="3939087" cy="776366"/>
              </a:xfrm>
              <a:prstGeom prst="rect">
                <a:avLst/>
              </a:prstGeom>
              <a:blipFill>
                <a:blip r:embed="rId3"/>
                <a:stretch>
                  <a:fillRect t="-551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8" name="Group 47"/>
          <p:cNvGrpSpPr/>
          <p:nvPr/>
        </p:nvGrpSpPr>
        <p:grpSpPr>
          <a:xfrm>
            <a:off x="369486" y="757932"/>
            <a:ext cx="9754228" cy="556782"/>
            <a:chOff x="739068" y="1515168"/>
            <a:chExt cx="9688259" cy="1113708"/>
          </a:xfrm>
        </p:grpSpPr>
        <p:sp>
          <p:nvSpPr>
            <p:cNvPr id="46" name="Freeform 71"/>
            <p:cNvSpPr>
              <a:spLocks/>
            </p:cNvSpPr>
            <p:nvPr/>
          </p:nvSpPr>
          <p:spPr bwMode="auto">
            <a:xfrm flipH="1">
              <a:off x="3250419" y="2066147"/>
              <a:ext cx="6961968" cy="417465"/>
            </a:xfrm>
            <a:custGeom>
              <a:avLst/>
              <a:gdLst>
                <a:gd name="T0" fmla="*/ 1849 w 1857"/>
                <a:gd name="T1" fmla="*/ 72 h 111"/>
                <a:gd name="T2" fmla="*/ 376 w 1857"/>
                <a:gd name="T3" fmla="*/ 72 h 111"/>
                <a:gd name="T4" fmla="*/ 360 w 1857"/>
                <a:gd name="T5" fmla="*/ 52 h 111"/>
                <a:gd name="T6" fmla="*/ 374 w 1857"/>
                <a:gd name="T7" fmla="*/ 20 h 111"/>
                <a:gd name="T8" fmla="*/ 366 w 1857"/>
                <a:gd name="T9" fmla="*/ 0 h 111"/>
                <a:gd name="T10" fmla="*/ 85 w 1857"/>
                <a:gd name="T11" fmla="*/ 0 h 111"/>
                <a:gd name="T12" fmla="*/ 53 w 1857"/>
                <a:gd name="T13" fmla="*/ 20 h 111"/>
                <a:gd name="T14" fmla="*/ 6 w 1857"/>
                <a:gd name="T15" fmla="*/ 91 h 111"/>
                <a:gd name="T16" fmla="*/ 15 w 1857"/>
                <a:gd name="T17" fmla="*/ 111 h 111"/>
                <a:gd name="T18" fmla="*/ 199 w 1857"/>
                <a:gd name="T19" fmla="*/ 111 h 111"/>
                <a:gd name="T20" fmla="*/ 296 w 1857"/>
                <a:gd name="T21" fmla="*/ 111 h 111"/>
                <a:gd name="T22" fmla="*/ 1849 w 1857"/>
                <a:gd name="T23" fmla="*/ 111 h 111"/>
                <a:gd name="T24" fmla="*/ 1857 w 1857"/>
                <a:gd name="T25" fmla="*/ 103 h 111"/>
                <a:gd name="T26" fmla="*/ 1857 w 1857"/>
                <a:gd name="T27" fmla="*/ 81 h 111"/>
                <a:gd name="T28" fmla="*/ 1849 w 1857"/>
                <a:gd name="T29" fmla="*/ 72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57" h="111">
                  <a:moveTo>
                    <a:pt x="1849" y="72"/>
                  </a:moveTo>
                  <a:cubicBezTo>
                    <a:pt x="1849" y="72"/>
                    <a:pt x="423" y="72"/>
                    <a:pt x="376" y="72"/>
                  </a:cubicBezTo>
                  <a:cubicBezTo>
                    <a:pt x="350" y="72"/>
                    <a:pt x="355" y="63"/>
                    <a:pt x="360" y="52"/>
                  </a:cubicBezTo>
                  <a:cubicBezTo>
                    <a:pt x="365" y="40"/>
                    <a:pt x="374" y="20"/>
                    <a:pt x="374" y="20"/>
                  </a:cubicBezTo>
                  <a:cubicBezTo>
                    <a:pt x="381" y="9"/>
                    <a:pt x="377" y="0"/>
                    <a:pt x="366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74" y="0"/>
                    <a:pt x="59" y="9"/>
                    <a:pt x="53" y="20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0" y="102"/>
                    <a:pt x="4" y="111"/>
                    <a:pt x="15" y="111"/>
                  </a:cubicBezTo>
                  <a:cubicBezTo>
                    <a:pt x="199" y="111"/>
                    <a:pt x="199" y="111"/>
                    <a:pt x="199" y="111"/>
                  </a:cubicBezTo>
                  <a:cubicBezTo>
                    <a:pt x="296" y="111"/>
                    <a:pt x="296" y="111"/>
                    <a:pt x="296" y="111"/>
                  </a:cubicBezTo>
                  <a:cubicBezTo>
                    <a:pt x="1849" y="111"/>
                    <a:pt x="1849" y="111"/>
                    <a:pt x="1849" y="111"/>
                  </a:cubicBezTo>
                  <a:cubicBezTo>
                    <a:pt x="1853" y="111"/>
                    <a:pt x="1857" y="107"/>
                    <a:pt x="1857" y="103"/>
                  </a:cubicBezTo>
                  <a:cubicBezTo>
                    <a:pt x="1857" y="81"/>
                    <a:pt x="1857" y="81"/>
                    <a:pt x="1857" y="81"/>
                  </a:cubicBezTo>
                  <a:cubicBezTo>
                    <a:pt x="1857" y="76"/>
                    <a:pt x="1853" y="72"/>
                    <a:pt x="1849" y="72"/>
                  </a:cubicBezTo>
                  <a:close/>
                </a:path>
              </a:pathLst>
            </a:custGeom>
            <a:solidFill>
              <a:srgbClr val="B9E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9" tIns="22855" rIns="45709" bIns="22855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grpSp>
          <p:nvGrpSpPr>
            <p:cNvPr id="31" name="Group 30"/>
            <p:cNvGrpSpPr/>
            <p:nvPr/>
          </p:nvGrpSpPr>
          <p:grpSpPr>
            <a:xfrm>
              <a:off x="739068" y="1515168"/>
              <a:ext cx="8177919" cy="1052772"/>
              <a:chOff x="739068" y="1515168"/>
              <a:chExt cx="8177919" cy="1052772"/>
            </a:xfrm>
          </p:grpSpPr>
          <p:sp>
            <p:nvSpPr>
              <p:cNvPr id="32" name="Freeform 71"/>
              <p:cNvSpPr>
                <a:spLocks/>
              </p:cNvSpPr>
              <p:nvPr/>
            </p:nvSpPr>
            <p:spPr bwMode="auto">
              <a:xfrm>
                <a:off x="739068" y="2058030"/>
                <a:ext cx="6961968" cy="417465"/>
              </a:xfrm>
              <a:custGeom>
                <a:avLst/>
                <a:gdLst>
                  <a:gd name="T0" fmla="*/ 1849 w 1857"/>
                  <a:gd name="T1" fmla="*/ 72 h 111"/>
                  <a:gd name="T2" fmla="*/ 376 w 1857"/>
                  <a:gd name="T3" fmla="*/ 72 h 111"/>
                  <a:gd name="T4" fmla="*/ 360 w 1857"/>
                  <a:gd name="T5" fmla="*/ 52 h 111"/>
                  <a:gd name="T6" fmla="*/ 374 w 1857"/>
                  <a:gd name="T7" fmla="*/ 20 h 111"/>
                  <a:gd name="T8" fmla="*/ 366 w 1857"/>
                  <a:gd name="T9" fmla="*/ 0 h 111"/>
                  <a:gd name="T10" fmla="*/ 85 w 1857"/>
                  <a:gd name="T11" fmla="*/ 0 h 111"/>
                  <a:gd name="T12" fmla="*/ 53 w 1857"/>
                  <a:gd name="T13" fmla="*/ 20 h 111"/>
                  <a:gd name="T14" fmla="*/ 6 w 1857"/>
                  <a:gd name="T15" fmla="*/ 91 h 111"/>
                  <a:gd name="T16" fmla="*/ 15 w 1857"/>
                  <a:gd name="T17" fmla="*/ 111 h 111"/>
                  <a:gd name="T18" fmla="*/ 199 w 1857"/>
                  <a:gd name="T19" fmla="*/ 111 h 111"/>
                  <a:gd name="T20" fmla="*/ 296 w 1857"/>
                  <a:gd name="T21" fmla="*/ 111 h 111"/>
                  <a:gd name="T22" fmla="*/ 1849 w 1857"/>
                  <a:gd name="T23" fmla="*/ 111 h 111"/>
                  <a:gd name="T24" fmla="*/ 1857 w 1857"/>
                  <a:gd name="T25" fmla="*/ 103 h 111"/>
                  <a:gd name="T26" fmla="*/ 1857 w 1857"/>
                  <a:gd name="T27" fmla="*/ 81 h 111"/>
                  <a:gd name="T28" fmla="*/ 1849 w 1857"/>
                  <a:gd name="T29" fmla="*/ 72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57" h="111">
                    <a:moveTo>
                      <a:pt x="1849" y="72"/>
                    </a:moveTo>
                    <a:cubicBezTo>
                      <a:pt x="1849" y="72"/>
                      <a:pt x="423" y="72"/>
                      <a:pt x="376" y="72"/>
                    </a:cubicBezTo>
                    <a:cubicBezTo>
                      <a:pt x="350" y="72"/>
                      <a:pt x="355" y="63"/>
                      <a:pt x="360" y="52"/>
                    </a:cubicBezTo>
                    <a:cubicBezTo>
                      <a:pt x="365" y="40"/>
                      <a:pt x="374" y="20"/>
                      <a:pt x="374" y="20"/>
                    </a:cubicBezTo>
                    <a:cubicBezTo>
                      <a:pt x="381" y="9"/>
                      <a:pt x="377" y="0"/>
                      <a:pt x="366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74" y="0"/>
                      <a:pt x="59" y="9"/>
                      <a:pt x="53" y="20"/>
                    </a:cubicBezTo>
                    <a:cubicBezTo>
                      <a:pt x="6" y="91"/>
                      <a:pt x="6" y="91"/>
                      <a:pt x="6" y="91"/>
                    </a:cubicBezTo>
                    <a:cubicBezTo>
                      <a:pt x="0" y="102"/>
                      <a:pt x="4" y="111"/>
                      <a:pt x="15" y="111"/>
                    </a:cubicBezTo>
                    <a:cubicBezTo>
                      <a:pt x="199" y="111"/>
                      <a:pt x="199" y="111"/>
                      <a:pt x="199" y="111"/>
                    </a:cubicBezTo>
                    <a:cubicBezTo>
                      <a:pt x="296" y="111"/>
                      <a:pt x="296" y="111"/>
                      <a:pt x="296" y="111"/>
                    </a:cubicBezTo>
                    <a:cubicBezTo>
                      <a:pt x="1849" y="111"/>
                      <a:pt x="1849" y="111"/>
                      <a:pt x="1849" y="111"/>
                    </a:cubicBezTo>
                    <a:cubicBezTo>
                      <a:pt x="1853" y="111"/>
                      <a:pt x="1857" y="107"/>
                      <a:pt x="1857" y="103"/>
                    </a:cubicBezTo>
                    <a:cubicBezTo>
                      <a:pt x="1857" y="81"/>
                      <a:pt x="1857" y="81"/>
                      <a:pt x="1857" y="81"/>
                    </a:cubicBezTo>
                    <a:cubicBezTo>
                      <a:pt x="1857" y="76"/>
                      <a:pt x="1853" y="72"/>
                      <a:pt x="1849" y="72"/>
                    </a:cubicBezTo>
                    <a:close/>
                  </a:path>
                </a:pathLst>
              </a:custGeom>
              <a:solidFill>
                <a:srgbClr val="B9EA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3" name="Oval 72"/>
              <p:cNvSpPr>
                <a:spLocks noChangeArrowheads="1"/>
              </p:cNvSpPr>
              <p:nvPr/>
            </p:nvSpPr>
            <p:spPr bwMode="auto">
              <a:xfrm>
                <a:off x="1372407" y="1515168"/>
                <a:ext cx="285717" cy="280956"/>
              </a:xfrm>
              <a:prstGeom prst="ellipse">
                <a:avLst/>
              </a:pr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4" name="Freeform 73"/>
              <p:cNvSpPr>
                <a:spLocks/>
              </p:cNvSpPr>
              <p:nvPr/>
            </p:nvSpPr>
            <p:spPr bwMode="auto">
              <a:xfrm>
                <a:off x="1300977" y="1773901"/>
                <a:ext cx="209526" cy="190478"/>
              </a:xfrm>
              <a:custGeom>
                <a:avLst/>
                <a:gdLst>
                  <a:gd name="T0" fmla="*/ 0 w 56"/>
                  <a:gd name="T1" fmla="*/ 18 h 51"/>
                  <a:gd name="T2" fmla="*/ 45 w 56"/>
                  <a:gd name="T3" fmla="*/ 10 h 51"/>
                  <a:gd name="T4" fmla="*/ 56 w 56"/>
                  <a:gd name="T5" fmla="*/ 12 h 51"/>
                  <a:gd name="T6" fmla="*/ 56 w 56"/>
                  <a:gd name="T7" fmla="*/ 51 h 51"/>
                  <a:gd name="T8" fmla="*/ 0 w 56"/>
                  <a:gd name="T9" fmla="*/ 1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1">
                    <a:moveTo>
                      <a:pt x="0" y="18"/>
                    </a:moveTo>
                    <a:cubicBezTo>
                      <a:pt x="0" y="18"/>
                      <a:pt x="17" y="0"/>
                      <a:pt x="45" y="10"/>
                    </a:cubicBezTo>
                    <a:cubicBezTo>
                      <a:pt x="51" y="12"/>
                      <a:pt x="52" y="12"/>
                      <a:pt x="56" y="12"/>
                    </a:cubicBezTo>
                    <a:cubicBezTo>
                      <a:pt x="55" y="30"/>
                      <a:pt x="56" y="51"/>
                      <a:pt x="56" y="51"/>
                    </a:cubicBezTo>
                    <a:cubicBezTo>
                      <a:pt x="56" y="51"/>
                      <a:pt x="30" y="24"/>
                      <a:pt x="0" y="18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5" name="Freeform 74"/>
              <p:cNvSpPr>
                <a:spLocks/>
              </p:cNvSpPr>
              <p:nvPr/>
            </p:nvSpPr>
            <p:spPr bwMode="auto">
              <a:xfrm>
                <a:off x="1300977" y="1773901"/>
                <a:ext cx="209526" cy="190478"/>
              </a:xfrm>
              <a:custGeom>
                <a:avLst/>
                <a:gdLst>
                  <a:gd name="T0" fmla="*/ 0 w 56"/>
                  <a:gd name="T1" fmla="*/ 18 h 51"/>
                  <a:gd name="T2" fmla="*/ 39 w 56"/>
                  <a:gd name="T3" fmla="*/ 8 h 51"/>
                  <a:gd name="T4" fmla="*/ 56 w 56"/>
                  <a:gd name="T5" fmla="*/ 11 h 51"/>
                  <a:gd name="T6" fmla="*/ 56 w 56"/>
                  <a:gd name="T7" fmla="*/ 51 h 51"/>
                  <a:gd name="T8" fmla="*/ 0 w 56"/>
                  <a:gd name="T9" fmla="*/ 1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1">
                    <a:moveTo>
                      <a:pt x="0" y="18"/>
                    </a:moveTo>
                    <a:cubicBezTo>
                      <a:pt x="0" y="18"/>
                      <a:pt x="10" y="0"/>
                      <a:pt x="39" y="8"/>
                    </a:cubicBezTo>
                    <a:cubicBezTo>
                      <a:pt x="48" y="11"/>
                      <a:pt x="52" y="11"/>
                      <a:pt x="56" y="11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56" y="51"/>
                      <a:pt x="30" y="24"/>
                      <a:pt x="0" y="18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6" name="Freeform 75"/>
              <p:cNvSpPr>
                <a:spLocks/>
              </p:cNvSpPr>
              <p:nvPr/>
            </p:nvSpPr>
            <p:spPr bwMode="auto">
              <a:xfrm>
                <a:off x="1300977" y="1773901"/>
                <a:ext cx="209526" cy="190478"/>
              </a:xfrm>
              <a:custGeom>
                <a:avLst/>
                <a:gdLst>
                  <a:gd name="T0" fmla="*/ 0 w 56"/>
                  <a:gd name="T1" fmla="*/ 18 h 51"/>
                  <a:gd name="T2" fmla="*/ 39 w 56"/>
                  <a:gd name="T3" fmla="*/ 8 h 51"/>
                  <a:gd name="T4" fmla="*/ 56 w 56"/>
                  <a:gd name="T5" fmla="*/ 11 h 51"/>
                  <a:gd name="T6" fmla="*/ 56 w 56"/>
                  <a:gd name="T7" fmla="*/ 51 h 51"/>
                  <a:gd name="T8" fmla="*/ 0 w 56"/>
                  <a:gd name="T9" fmla="*/ 1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1">
                    <a:moveTo>
                      <a:pt x="0" y="18"/>
                    </a:moveTo>
                    <a:cubicBezTo>
                      <a:pt x="0" y="18"/>
                      <a:pt x="10" y="0"/>
                      <a:pt x="39" y="8"/>
                    </a:cubicBezTo>
                    <a:cubicBezTo>
                      <a:pt x="48" y="11"/>
                      <a:pt x="52" y="11"/>
                      <a:pt x="56" y="11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56" y="51"/>
                      <a:pt x="30" y="24"/>
                      <a:pt x="0" y="18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7" name="Freeform 76"/>
              <p:cNvSpPr>
                <a:spLocks/>
              </p:cNvSpPr>
              <p:nvPr/>
            </p:nvSpPr>
            <p:spPr bwMode="auto">
              <a:xfrm>
                <a:off x="1300977" y="1773901"/>
                <a:ext cx="415877" cy="190478"/>
              </a:xfrm>
              <a:custGeom>
                <a:avLst/>
                <a:gdLst>
                  <a:gd name="T0" fmla="*/ 72 w 111"/>
                  <a:gd name="T1" fmla="*/ 8 h 51"/>
                  <a:gd name="T2" fmla="*/ 56 w 111"/>
                  <a:gd name="T3" fmla="*/ 11 h 51"/>
                  <a:gd name="T4" fmla="*/ 39 w 111"/>
                  <a:gd name="T5" fmla="*/ 8 h 51"/>
                  <a:gd name="T6" fmla="*/ 0 w 111"/>
                  <a:gd name="T7" fmla="*/ 18 h 51"/>
                  <a:gd name="T8" fmla="*/ 56 w 111"/>
                  <a:gd name="T9" fmla="*/ 51 h 51"/>
                  <a:gd name="T10" fmla="*/ 111 w 111"/>
                  <a:gd name="T11" fmla="*/ 18 h 51"/>
                  <a:gd name="T12" fmla="*/ 72 w 111"/>
                  <a:gd name="T13" fmla="*/ 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1" h="51">
                    <a:moveTo>
                      <a:pt x="72" y="8"/>
                    </a:moveTo>
                    <a:cubicBezTo>
                      <a:pt x="63" y="11"/>
                      <a:pt x="59" y="11"/>
                      <a:pt x="56" y="11"/>
                    </a:cubicBezTo>
                    <a:cubicBezTo>
                      <a:pt x="52" y="11"/>
                      <a:pt x="48" y="11"/>
                      <a:pt x="39" y="8"/>
                    </a:cubicBezTo>
                    <a:cubicBezTo>
                      <a:pt x="10" y="0"/>
                      <a:pt x="0" y="18"/>
                      <a:pt x="0" y="18"/>
                    </a:cubicBezTo>
                    <a:cubicBezTo>
                      <a:pt x="30" y="24"/>
                      <a:pt x="56" y="51"/>
                      <a:pt x="56" y="51"/>
                    </a:cubicBezTo>
                    <a:cubicBezTo>
                      <a:pt x="56" y="51"/>
                      <a:pt x="82" y="24"/>
                      <a:pt x="111" y="18"/>
                    </a:cubicBezTo>
                    <a:cubicBezTo>
                      <a:pt x="111" y="18"/>
                      <a:pt x="101" y="0"/>
                      <a:pt x="72" y="8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8" name="Freeform 77"/>
              <p:cNvSpPr>
                <a:spLocks/>
              </p:cNvSpPr>
              <p:nvPr/>
            </p:nvSpPr>
            <p:spPr bwMode="auto">
              <a:xfrm>
                <a:off x="1226374" y="1853267"/>
                <a:ext cx="566671" cy="176193"/>
              </a:xfrm>
              <a:custGeom>
                <a:avLst/>
                <a:gdLst>
                  <a:gd name="T0" fmla="*/ 142 w 151"/>
                  <a:gd name="T1" fmla="*/ 1 h 47"/>
                  <a:gd name="T2" fmla="*/ 76 w 151"/>
                  <a:gd name="T3" fmla="*/ 40 h 47"/>
                  <a:gd name="T4" fmla="*/ 10 w 151"/>
                  <a:gd name="T5" fmla="*/ 1 h 47"/>
                  <a:gd name="T6" fmla="*/ 0 w 151"/>
                  <a:gd name="T7" fmla="*/ 7 h 47"/>
                  <a:gd name="T8" fmla="*/ 72 w 151"/>
                  <a:gd name="T9" fmla="*/ 47 h 47"/>
                  <a:gd name="T10" fmla="*/ 76 w 151"/>
                  <a:gd name="T11" fmla="*/ 47 h 47"/>
                  <a:gd name="T12" fmla="*/ 79 w 151"/>
                  <a:gd name="T13" fmla="*/ 47 h 47"/>
                  <a:gd name="T14" fmla="*/ 151 w 151"/>
                  <a:gd name="T15" fmla="*/ 7 h 47"/>
                  <a:gd name="T16" fmla="*/ 142 w 151"/>
                  <a:gd name="T17" fmla="*/ 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47">
                    <a:moveTo>
                      <a:pt x="142" y="1"/>
                    </a:moveTo>
                    <a:cubicBezTo>
                      <a:pt x="116" y="7"/>
                      <a:pt x="76" y="40"/>
                      <a:pt x="76" y="40"/>
                    </a:cubicBezTo>
                    <a:cubicBezTo>
                      <a:pt x="76" y="40"/>
                      <a:pt x="36" y="7"/>
                      <a:pt x="10" y="1"/>
                    </a:cubicBezTo>
                    <a:cubicBezTo>
                      <a:pt x="3" y="0"/>
                      <a:pt x="0" y="6"/>
                      <a:pt x="0" y="7"/>
                    </a:cubicBezTo>
                    <a:cubicBezTo>
                      <a:pt x="8" y="11"/>
                      <a:pt x="18" y="4"/>
                      <a:pt x="72" y="47"/>
                    </a:cubicBezTo>
                    <a:cubicBezTo>
                      <a:pt x="73" y="47"/>
                      <a:pt x="76" y="47"/>
                      <a:pt x="76" y="47"/>
                    </a:cubicBezTo>
                    <a:cubicBezTo>
                      <a:pt x="76" y="47"/>
                      <a:pt x="77" y="47"/>
                      <a:pt x="79" y="47"/>
                    </a:cubicBezTo>
                    <a:cubicBezTo>
                      <a:pt x="132" y="4"/>
                      <a:pt x="143" y="11"/>
                      <a:pt x="151" y="7"/>
                    </a:cubicBezTo>
                    <a:cubicBezTo>
                      <a:pt x="151" y="6"/>
                      <a:pt x="148" y="0"/>
                      <a:pt x="142" y="1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9" name="Freeform 78"/>
              <p:cNvSpPr>
                <a:spLocks/>
              </p:cNvSpPr>
              <p:nvPr/>
            </p:nvSpPr>
            <p:spPr bwMode="auto">
              <a:xfrm>
                <a:off x="1515265" y="1908822"/>
                <a:ext cx="306352" cy="473020"/>
              </a:xfrm>
              <a:custGeom>
                <a:avLst/>
                <a:gdLst>
                  <a:gd name="T0" fmla="*/ 0 w 82"/>
                  <a:gd name="T1" fmla="*/ 40 h 126"/>
                  <a:gd name="T2" fmla="*/ 8 w 82"/>
                  <a:gd name="T3" fmla="*/ 40 h 126"/>
                  <a:gd name="T4" fmla="*/ 68 w 82"/>
                  <a:gd name="T5" fmla="*/ 0 h 126"/>
                  <a:gd name="T6" fmla="*/ 82 w 82"/>
                  <a:gd name="T7" fmla="*/ 0 h 126"/>
                  <a:gd name="T8" fmla="*/ 75 w 82"/>
                  <a:gd name="T9" fmla="*/ 89 h 126"/>
                  <a:gd name="T10" fmla="*/ 8 w 82"/>
                  <a:gd name="T11" fmla="*/ 126 h 126"/>
                  <a:gd name="T12" fmla="*/ 0 w 82"/>
                  <a:gd name="T13" fmla="*/ 126 h 126"/>
                  <a:gd name="T14" fmla="*/ 0 w 82"/>
                  <a:gd name="T15" fmla="*/ 40 h 126"/>
                  <a:gd name="T16" fmla="*/ 0 w 82"/>
                  <a:gd name="T17" fmla="*/ 4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2" h="126">
                    <a:moveTo>
                      <a:pt x="0" y="40"/>
                    </a:moveTo>
                    <a:cubicBezTo>
                      <a:pt x="8" y="40"/>
                      <a:pt x="8" y="40"/>
                      <a:pt x="8" y="40"/>
                    </a:cubicBezTo>
                    <a:cubicBezTo>
                      <a:pt x="8" y="40"/>
                      <a:pt x="37" y="9"/>
                      <a:pt x="68" y="0"/>
                    </a:cubicBezTo>
                    <a:cubicBezTo>
                      <a:pt x="71" y="0"/>
                      <a:pt x="82" y="0"/>
                      <a:pt x="82" y="0"/>
                    </a:cubicBezTo>
                    <a:cubicBezTo>
                      <a:pt x="82" y="0"/>
                      <a:pt x="75" y="71"/>
                      <a:pt x="75" y="89"/>
                    </a:cubicBezTo>
                    <a:cubicBezTo>
                      <a:pt x="68" y="89"/>
                      <a:pt x="40" y="90"/>
                      <a:pt x="8" y="126"/>
                    </a:cubicBezTo>
                    <a:cubicBezTo>
                      <a:pt x="0" y="126"/>
                      <a:pt x="0" y="126"/>
                      <a:pt x="0" y="126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0"/>
                      <a:pt x="0" y="40"/>
                      <a:pt x="0" y="40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0" name="Freeform 79"/>
              <p:cNvSpPr>
                <a:spLocks/>
              </p:cNvSpPr>
              <p:nvPr/>
            </p:nvSpPr>
            <p:spPr bwMode="auto">
              <a:xfrm>
                <a:off x="1204151" y="1908822"/>
                <a:ext cx="617466" cy="473020"/>
              </a:xfrm>
              <a:custGeom>
                <a:avLst/>
                <a:gdLst>
                  <a:gd name="T0" fmla="*/ 151 w 165"/>
                  <a:gd name="T1" fmla="*/ 0 h 126"/>
                  <a:gd name="T2" fmla="*/ 91 w 165"/>
                  <a:gd name="T3" fmla="*/ 40 h 126"/>
                  <a:gd name="T4" fmla="*/ 84 w 165"/>
                  <a:gd name="T5" fmla="*/ 40 h 126"/>
                  <a:gd name="T6" fmla="*/ 81 w 165"/>
                  <a:gd name="T7" fmla="*/ 40 h 126"/>
                  <a:gd name="T8" fmla="*/ 75 w 165"/>
                  <a:gd name="T9" fmla="*/ 40 h 126"/>
                  <a:gd name="T10" fmla="*/ 16 w 165"/>
                  <a:gd name="T11" fmla="*/ 0 h 126"/>
                  <a:gd name="T12" fmla="*/ 0 w 165"/>
                  <a:gd name="T13" fmla="*/ 0 h 126"/>
                  <a:gd name="T14" fmla="*/ 9 w 165"/>
                  <a:gd name="T15" fmla="*/ 89 h 126"/>
                  <a:gd name="T16" fmla="*/ 75 w 165"/>
                  <a:gd name="T17" fmla="*/ 126 h 126"/>
                  <a:gd name="T18" fmla="*/ 83 w 165"/>
                  <a:gd name="T19" fmla="*/ 126 h 126"/>
                  <a:gd name="T20" fmla="*/ 91 w 165"/>
                  <a:gd name="T21" fmla="*/ 126 h 126"/>
                  <a:gd name="T22" fmla="*/ 158 w 165"/>
                  <a:gd name="T23" fmla="*/ 89 h 126"/>
                  <a:gd name="T24" fmla="*/ 165 w 165"/>
                  <a:gd name="T25" fmla="*/ 0 h 126"/>
                  <a:gd name="T26" fmla="*/ 151 w 165"/>
                  <a:gd name="T27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5" h="126">
                    <a:moveTo>
                      <a:pt x="151" y="0"/>
                    </a:moveTo>
                    <a:cubicBezTo>
                      <a:pt x="120" y="9"/>
                      <a:pt x="91" y="40"/>
                      <a:pt x="91" y="40"/>
                    </a:cubicBezTo>
                    <a:cubicBezTo>
                      <a:pt x="84" y="40"/>
                      <a:pt x="84" y="40"/>
                      <a:pt x="84" y="40"/>
                    </a:cubicBezTo>
                    <a:cubicBezTo>
                      <a:pt x="81" y="40"/>
                      <a:pt x="81" y="40"/>
                      <a:pt x="81" y="40"/>
                    </a:cubicBezTo>
                    <a:cubicBezTo>
                      <a:pt x="75" y="40"/>
                      <a:pt x="75" y="40"/>
                      <a:pt x="75" y="40"/>
                    </a:cubicBezTo>
                    <a:cubicBezTo>
                      <a:pt x="75" y="40"/>
                      <a:pt x="46" y="9"/>
                      <a:pt x="16" y="0"/>
                    </a:cubicBezTo>
                    <a:cubicBezTo>
                      <a:pt x="12" y="0"/>
                      <a:pt x="0" y="0"/>
                      <a:pt x="0" y="0"/>
                    </a:cubicBezTo>
                    <a:cubicBezTo>
                      <a:pt x="0" y="0"/>
                      <a:pt x="9" y="71"/>
                      <a:pt x="9" y="89"/>
                    </a:cubicBezTo>
                    <a:cubicBezTo>
                      <a:pt x="14" y="89"/>
                      <a:pt x="43" y="90"/>
                      <a:pt x="75" y="126"/>
                    </a:cubicBezTo>
                    <a:cubicBezTo>
                      <a:pt x="83" y="126"/>
                      <a:pt x="83" y="126"/>
                      <a:pt x="83" y="126"/>
                    </a:cubicBezTo>
                    <a:cubicBezTo>
                      <a:pt x="83" y="126"/>
                      <a:pt x="83" y="126"/>
                      <a:pt x="91" y="126"/>
                    </a:cubicBezTo>
                    <a:cubicBezTo>
                      <a:pt x="123" y="90"/>
                      <a:pt x="151" y="89"/>
                      <a:pt x="158" y="89"/>
                    </a:cubicBezTo>
                    <a:cubicBezTo>
                      <a:pt x="158" y="71"/>
                      <a:pt x="165" y="0"/>
                      <a:pt x="165" y="0"/>
                    </a:cubicBezTo>
                    <a:cubicBezTo>
                      <a:pt x="165" y="0"/>
                      <a:pt x="154" y="0"/>
                      <a:pt x="151" y="0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1" name="Freeform 80"/>
              <p:cNvSpPr>
                <a:spLocks/>
              </p:cNvSpPr>
              <p:nvPr/>
            </p:nvSpPr>
            <p:spPr bwMode="auto">
              <a:xfrm>
                <a:off x="1515265" y="2058030"/>
                <a:ext cx="30159" cy="323813"/>
              </a:xfrm>
              <a:custGeom>
                <a:avLst/>
                <a:gdLst>
                  <a:gd name="T0" fmla="*/ 0 w 19"/>
                  <a:gd name="T1" fmla="*/ 204 h 204"/>
                  <a:gd name="T2" fmla="*/ 0 w 19"/>
                  <a:gd name="T3" fmla="*/ 0 h 204"/>
                  <a:gd name="T4" fmla="*/ 19 w 19"/>
                  <a:gd name="T5" fmla="*/ 0 h 204"/>
                  <a:gd name="T6" fmla="*/ 0 w 19"/>
                  <a:gd name="T7" fmla="*/ 204 h 204"/>
                  <a:gd name="T8" fmla="*/ 0 w 19"/>
                  <a:gd name="T9" fmla="*/ 204 h 204"/>
                  <a:gd name="T10" fmla="*/ 0 w 19"/>
                  <a:gd name="T11" fmla="*/ 20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204">
                    <a:moveTo>
                      <a:pt x="0" y="204"/>
                    </a:moveTo>
                    <a:lnTo>
                      <a:pt x="0" y="0"/>
                    </a:lnTo>
                    <a:lnTo>
                      <a:pt x="19" y="0"/>
                    </a:lnTo>
                    <a:lnTo>
                      <a:pt x="0" y="204"/>
                    </a:lnTo>
                    <a:lnTo>
                      <a:pt x="0" y="204"/>
                    </a:lnTo>
                    <a:lnTo>
                      <a:pt x="0" y="204"/>
                    </a:ln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2" name="Freeform 81"/>
              <p:cNvSpPr>
                <a:spLocks/>
              </p:cNvSpPr>
              <p:nvPr/>
            </p:nvSpPr>
            <p:spPr bwMode="auto">
              <a:xfrm>
                <a:off x="1515265" y="2058030"/>
                <a:ext cx="30159" cy="323813"/>
              </a:xfrm>
              <a:custGeom>
                <a:avLst/>
                <a:gdLst>
                  <a:gd name="T0" fmla="*/ 0 w 19"/>
                  <a:gd name="T1" fmla="*/ 204 h 204"/>
                  <a:gd name="T2" fmla="*/ 0 w 19"/>
                  <a:gd name="T3" fmla="*/ 0 h 204"/>
                  <a:gd name="T4" fmla="*/ 19 w 19"/>
                  <a:gd name="T5" fmla="*/ 0 h 204"/>
                  <a:gd name="T6" fmla="*/ 0 w 19"/>
                  <a:gd name="T7" fmla="*/ 20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204">
                    <a:moveTo>
                      <a:pt x="0" y="204"/>
                    </a:moveTo>
                    <a:lnTo>
                      <a:pt x="0" y="0"/>
                    </a:lnTo>
                    <a:lnTo>
                      <a:pt x="19" y="0"/>
                    </a:lnTo>
                    <a:lnTo>
                      <a:pt x="0" y="204"/>
                    </a:ln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3" name="Freeform 82"/>
              <p:cNvSpPr>
                <a:spLocks/>
              </p:cNvSpPr>
              <p:nvPr/>
            </p:nvSpPr>
            <p:spPr bwMode="auto">
              <a:xfrm>
                <a:off x="1515265" y="2058030"/>
                <a:ext cx="30159" cy="323813"/>
              </a:xfrm>
              <a:custGeom>
                <a:avLst/>
                <a:gdLst>
                  <a:gd name="T0" fmla="*/ 0 w 19"/>
                  <a:gd name="T1" fmla="*/ 204 h 204"/>
                  <a:gd name="T2" fmla="*/ 0 w 19"/>
                  <a:gd name="T3" fmla="*/ 0 h 204"/>
                  <a:gd name="T4" fmla="*/ 19 w 19"/>
                  <a:gd name="T5" fmla="*/ 0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204">
                    <a:moveTo>
                      <a:pt x="0" y="204"/>
                    </a:moveTo>
                    <a:lnTo>
                      <a:pt x="0" y="0"/>
                    </a:lnTo>
                    <a:lnTo>
                      <a:pt x="1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2132731" y="1706055"/>
                <a:ext cx="6784256" cy="8618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200" b="1" dirty="0">
                    <a:ln>
                      <a:solidFill>
                        <a:srgbClr val="008000"/>
                      </a:solidFill>
                    </a:ln>
                    <a:solidFill>
                      <a:srgbClr val="008000"/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TÍCH CÓ HƯỚNG CỦA HAI VÉC TƠ, ỨNG DỤNG</a:t>
                </a:r>
              </a:p>
            </p:txBody>
          </p:sp>
        </p:grpSp>
        <p:sp>
          <p:nvSpPr>
            <p:cNvPr id="47" name="Rectangle 46"/>
            <p:cNvSpPr/>
            <p:nvPr/>
          </p:nvSpPr>
          <p:spPr>
            <a:xfrm>
              <a:off x="8598527" y="1951287"/>
              <a:ext cx="1828800" cy="67758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62" name="Rectangle 61"/>
              <p:cNvSpPr/>
              <p:nvPr/>
            </p:nvSpPr>
            <p:spPr>
              <a:xfrm>
                <a:off x="2380985" y="4293169"/>
                <a:ext cx="1250283" cy="4308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2200" b="1" spc="-75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Ch</m:t>
                      </m:r>
                      <m:r>
                        <m:rPr>
                          <m:nor/>
                        </m:rPr>
                        <a:rPr lang="en-US" sz="2200" b="1" spc="-75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ọ</m:t>
                      </m:r>
                      <m:r>
                        <m:rPr>
                          <m:nor/>
                        </m:rPr>
                        <a:rPr lang="en-US" sz="2200" b="1" spc="-75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n</m:t>
                      </m:r>
                      <m:r>
                        <m:rPr>
                          <m:nor/>
                        </m:rPr>
                        <a:rPr lang="en-US" sz="2200" b="1" spc="-75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vi-VN" sz="2200" b="1" spc="-75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D</m:t>
                      </m:r>
                      <m:r>
                        <m:rPr>
                          <m:nor/>
                        </m:rPr>
                        <a:rPr lang="en-US" sz="2200" b="1" spc="-75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.</m:t>
                      </m:r>
                    </m:oMath>
                  </m:oMathPara>
                </a14:m>
                <a:endParaRPr lang="en-US" sz="2200" b="1" spc="-75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62" name="Rectangle 6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80985" y="4293169"/>
                <a:ext cx="1250283" cy="430887"/>
              </a:xfrm>
              <a:prstGeom prst="rect">
                <a:avLst/>
              </a:prstGeom>
              <a:blipFill>
                <a:blip r:embed="rId4"/>
                <a:stretch>
                  <a:fillRect l="-3902" b="-1831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9" name="Rectangle 118"/>
              <p:cNvSpPr/>
              <p:nvPr/>
            </p:nvSpPr>
            <p:spPr>
              <a:xfrm>
                <a:off x="2066837" y="1578176"/>
                <a:ext cx="9297849" cy="5162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400" dirty="0" err="1">
                    <a:latin typeface="Times New Roman" panose="02020603050405020304" pitchFamily="18" charset="0"/>
                    <a:ea typeface="Cambria" panose="02040503050406030204" pitchFamily="18" charset="0"/>
                    <a:cs typeface="Times New Roman" panose="02020603050405020304" pitchFamily="18" charset="0"/>
                  </a:rPr>
                  <a:t>Trong</a:t>
                </a:r>
                <a:r>
                  <a:rPr lang="en-US" sz="2400" dirty="0">
                    <a:latin typeface="Times New Roman" panose="02020603050405020304" pitchFamily="18" charset="0"/>
                    <a:ea typeface="Cambria" panose="020405030504060302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latin typeface="Times New Roman" panose="02020603050405020304" pitchFamily="18" charset="0"/>
                    <a:ea typeface="Cambria" panose="02040503050406030204" pitchFamily="18" charset="0"/>
                    <a:cs typeface="Times New Roman" panose="02020603050405020304" pitchFamily="18" charset="0"/>
                  </a:rPr>
                  <a:t>không</a:t>
                </a:r>
                <a:r>
                  <a:rPr lang="en-US" sz="2400" dirty="0">
                    <a:latin typeface="Times New Roman" panose="02020603050405020304" pitchFamily="18" charset="0"/>
                    <a:ea typeface="Cambria" panose="020405030504060302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latin typeface="Times New Roman" panose="02020603050405020304" pitchFamily="18" charset="0"/>
                    <a:ea typeface="Cambria" panose="02040503050406030204" pitchFamily="18" charset="0"/>
                    <a:cs typeface="Times New Roman" panose="02020603050405020304" pitchFamily="18" charset="0"/>
                  </a:rPr>
                  <a:t>gian</a:t>
                </a:r>
                <a:r>
                  <a:rPr lang="en-US" sz="2400" dirty="0">
                    <a:latin typeface="Times New Roman" panose="02020603050405020304" pitchFamily="18" charset="0"/>
                    <a:ea typeface="Cambria" panose="020405030504060302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i="1" dirty="0" err="1">
                    <a:latin typeface="Calibri math"/>
                    <a:ea typeface="Cambria" panose="02040503050406030204" pitchFamily="18" charset="0"/>
                    <a:cs typeface="Times New Roman" panose="02020603050405020304" pitchFamily="18" charset="0"/>
                  </a:rPr>
                  <a:t>Oxyz</a:t>
                </a:r>
                <a:r>
                  <a:rPr lang="en-US" sz="2400" dirty="0">
                    <a:latin typeface="Times New Roman" panose="02020603050405020304" pitchFamily="18" charset="0"/>
                    <a:ea typeface="Cambria" panose="02040503050406030204" pitchFamily="18" charset="0"/>
                    <a:cs typeface="Times New Roman" panose="02020603050405020304" pitchFamily="18" charset="0"/>
                  </a:rPr>
                  <a:t> , </a:t>
                </a:r>
                <a:r>
                  <a:rPr lang="en-US" sz="2400" dirty="0" err="1">
                    <a:latin typeface="Times New Roman" panose="02020603050405020304" pitchFamily="18" charset="0"/>
                    <a:ea typeface="Cambria" panose="02040503050406030204" pitchFamily="18" charset="0"/>
                    <a:cs typeface="Times New Roman" panose="02020603050405020304" pitchFamily="18" charset="0"/>
                  </a:rPr>
                  <a:t>tích</a:t>
                </a:r>
                <a:r>
                  <a:rPr lang="en-US" sz="2400" dirty="0">
                    <a:latin typeface="Times New Roman" panose="02020603050405020304" pitchFamily="18" charset="0"/>
                    <a:ea typeface="Cambria" panose="020405030504060302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latin typeface="Times New Roman" panose="02020603050405020304" pitchFamily="18" charset="0"/>
                    <a:ea typeface="Cambria" panose="020405030504060302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2400" dirty="0">
                    <a:latin typeface="Times New Roman" panose="02020603050405020304" pitchFamily="18" charset="0"/>
                    <a:ea typeface="Cambria" panose="020405030504060302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latin typeface="Times New Roman" panose="02020603050405020304" pitchFamily="18" charset="0"/>
                    <a:ea typeface="Cambria" panose="02040503050406030204" pitchFamily="18" charset="0"/>
                    <a:cs typeface="Times New Roman" panose="02020603050405020304" pitchFamily="18" charset="0"/>
                  </a:rPr>
                  <a:t>hướng</a:t>
                </a:r>
                <a:r>
                  <a:rPr lang="en-US" sz="2400" dirty="0">
                    <a:latin typeface="Times New Roman" panose="02020603050405020304" pitchFamily="18" charset="0"/>
                    <a:ea typeface="Cambria" panose="020405030504060302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latin typeface="Times New Roman" panose="02020603050405020304" pitchFamily="18" charset="0"/>
                    <a:ea typeface="Cambria" panose="020405030504060302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400" dirty="0">
                    <a:latin typeface="Times New Roman" panose="02020603050405020304" pitchFamily="18" charset="0"/>
                    <a:ea typeface="Cambria" panose="020405030504060302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vi-VN" sz="24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vi-VN" sz="2400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</m:acc>
                    <m:d>
                      <m:dPr>
                        <m:ctrlPr>
                          <a:rPr lang="vi-VN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vi-VN" sz="2400" i="1">
                            <a:latin typeface="Cambria Math" panose="02040503050406030204" pitchFamily="18" charset="0"/>
                          </a:rPr>
                          <m:t>2;−1;1</m:t>
                        </m:r>
                      </m:e>
                    </m:d>
                  </m:oMath>
                </a14:m>
                <a:r>
                  <a:rPr lang="en-US" sz="24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và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vi-VN" sz="24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</m:acc>
                    <m:d>
                      <m:dPr>
                        <m:ctrlPr>
                          <a:rPr lang="vi-VN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4;0;2</m:t>
                        </m:r>
                      </m:e>
                    </m:d>
                  </m:oMath>
                </a14:m>
                <a:r>
                  <a:rPr lang="en-US" sz="24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 </a:t>
                </a:r>
                <a:r>
                  <a:rPr lang="en-US" sz="2400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là</a:t>
                </a:r>
                <a:endParaRPr lang="vi-VN" sz="2400" dirty="0"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119" name="Rectangle 1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66837" y="1578176"/>
                <a:ext cx="9297849" cy="516232"/>
              </a:xfrm>
              <a:prstGeom prst="rect">
                <a:avLst/>
              </a:prstGeom>
              <a:blipFill>
                <a:blip r:embed="rId5"/>
                <a:stretch>
                  <a:fillRect l="-984" b="-258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4" name="Oval 153"/>
          <p:cNvSpPr/>
          <p:nvPr/>
        </p:nvSpPr>
        <p:spPr>
          <a:xfrm>
            <a:off x="4517422" y="2857949"/>
            <a:ext cx="536277" cy="536277"/>
          </a:xfrm>
          <a:prstGeom prst="ellipse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906533" y="2217218"/>
                <a:ext cx="2742843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2400" b="1" spc="-75">
                          <a:solidFill>
                            <a:srgbClr val="000099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A</m:t>
                      </m:r>
                      <m:r>
                        <m:rPr>
                          <m:nor/>
                        </m:rPr>
                        <a:rPr lang="en-US" sz="2400" b="1" spc="-75">
                          <a:solidFill>
                            <a:srgbClr val="000099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.   </m:t>
                      </m:r>
                      <m:d>
                        <m:dPr>
                          <m:ctrlPr>
                            <a:rPr lang="vi-VN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2;0;4</m:t>
                          </m:r>
                        </m:e>
                      </m:d>
                      <m:r>
                        <m:rPr>
                          <m:nor/>
                        </m:rPr>
                        <a:rPr lang="en-GB" sz="24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en-GB" sz="2400" dirty="0">
                  <a:latin typeface="Cambria" panose="02040503050406030204" pitchFamily="18" charset="0"/>
                  <a:ea typeface="Cambria" panose="02040503050406030204" pitchFamily="18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6533" y="2217218"/>
                <a:ext cx="2742843" cy="461665"/>
              </a:xfrm>
              <a:prstGeom prst="rect">
                <a:avLst/>
              </a:prstGeom>
              <a:blipFill>
                <a:blip r:embed="rId6"/>
                <a:stretch>
                  <a:fillRect b="-2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3" name="Rectangle 52"/>
              <p:cNvSpPr/>
              <p:nvPr/>
            </p:nvSpPr>
            <p:spPr>
              <a:xfrm>
                <a:off x="4636016" y="2227359"/>
                <a:ext cx="2742843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nor/>
                      </m:rPr>
                      <a:rPr lang="vi-VN" sz="2400" b="1" spc="-75" smtClean="0">
                        <a:solidFill>
                          <a:srgbClr val="000099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  <a:cs typeface="Tahoma" panose="020B0604030504040204" pitchFamily="34" charset="0"/>
                      </a:rPr>
                      <m:t>B</m:t>
                    </m:r>
                    <m:r>
                      <m:rPr>
                        <m:nor/>
                      </m:rPr>
                      <a:rPr lang="en-US" sz="2400" b="1" spc="-75" smtClean="0">
                        <a:solidFill>
                          <a:srgbClr val="000099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  <a:cs typeface="Tahoma" panose="020B0604030504040204" pitchFamily="34" charset="0"/>
                      </a:rPr>
                      <m:t>.</m:t>
                    </m:r>
                    <m:r>
                      <m:rPr>
                        <m:nor/>
                      </m:rPr>
                      <a:rPr lang="vi-VN" sz="2400" spc="-75" smtClean="0">
                        <a:solidFill>
                          <a:srgbClr val="000099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  <a:cs typeface="Tahoma" panose="020B0604030504040204" pitchFamily="34" charset="0"/>
                      </a:rPr>
                      <m:t> </m:t>
                    </m:r>
                    <m:r>
                      <m:rPr>
                        <m:nor/>
                      </m:rPr>
                      <a:rPr lang="en-US" sz="2400" b="0" i="0" spc="-75" smtClean="0">
                        <a:solidFill>
                          <a:srgbClr val="000099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  <a:cs typeface="Tahoma" panose="020B0604030504040204" pitchFamily="34" charset="0"/>
                      </a:rPr>
                      <m:t> </m:t>
                    </m:r>
                    <m:d>
                      <m:dPr>
                        <m:ctrlPr>
                          <a:rPr lang="vi-VN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4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;0;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−2</m:t>
                        </m:r>
                      </m:e>
                    </m:d>
                  </m:oMath>
                </a14:m>
                <a:r>
                  <a:rPr lang="en-GB" sz="2400" dirty="0">
                    <a:latin typeface="Cambria" panose="02040503050406030204" pitchFamily="18" charset="0"/>
                    <a:ea typeface="Cambria" panose="02040503050406030204" pitchFamily="18" charset="0"/>
                    <a:cs typeface="Tahoma" panose="020B060403050404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53" name="Rectangle 5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36016" y="2227359"/>
                <a:ext cx="2742843" cy="461665"/>
              </a:xfrm>
              <a:prstGeom prst="rect">
                <a:avLst/>
              </a:prstGeom>
              <a:blipFill>
                <a:blip r:embed="rId7"/>
                <a:stretch>
                  <a:fillRect l="-668" t="-10526" b="-289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4" name="Rectangle 53"/>
              <p:cNvSpPr/>
              <p:nvPr/>
            </p:nvSpPr>
            <p:spPr>
              <a:xfrm>
                <a:off x="1024631" y="2893063"/>
                <a:ext cx="2742843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vi-VN" sz="2400" b="1" spc="-75" smtClean="0">
                          <a:solidFill>
                            <a:srgbClr val="000099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C</m:t>
                      </m:r>
                      <m:r>
                        <m:rPr>
                          <m:nor/>
                        </m:rPr>
                        <a:rPr lang="en-US" sz="2400" b="1" spc="-75" smtClean="0">
                          <a:solidFill>
                            <a:srgbClr val="000099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.</m:t>
                      </m:r>
                      <m:r>
                        <m:rPr>
                          <m:nor/>
                        </m:rPr>
                        <a:rPr lang="en-US" sz="2400" b="1" i="0" spc="-75" smtClean="0">
                          <a:solidFill>
                            <a:srgbClr val="000099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   </m:t>
                      </m:r>
                      <m:d>
                        <m:dPr>
                          <m:ctrlPr>
                            <a:rPr lang="vi-VN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−2;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4;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0</m:t>
                          </m:r>
                        </m:e>
                      </m:d>
                      <m:r>
                        <m:rPr>
                          <m:nor/>
                        </m:rPr>
                        <a:rPr lang="en-GB" sz="24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en-GB" sz="2400" b="1" dirty="0">
                  <a:latin typeface="Cambria" panose="02040503050406030204" pitchFamily="18" charset="0"/>
                  <a:ea typeface="Cambria" panose="02040503050406030204" pitchFamily="18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54" name="Rectangle 5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4631" y="2893063"/>
                <a:ext cx="2742843" cy="461665"/>
              </a:xfrm>
              <a:prstGeom prst="rect">
                <a:avLst/>
              </a:prstGeom>
              <a:blipFill>
                <a:blip r:embed="rId8"/>
                <a:stretch>
                  <a:fillRect b="-2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5" name="Rectangle 54"/>
              <p:cNvSpPr/>
              <p:nvPr/>
            </p:nvSpPr>
            <p:spPr>
              <a:xfrm>
                <a:off x="4219569" y="2887534"/>
                <a:ext cx="2742843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vi-VN" sz="2400" b="1" spc="-75">
                          <a:solidFill>
                            <a:srgbClr val="000099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D</m:t>
                      </m:r>
                      <m:r>
                        <m:rPr>
                          <m:nor/>
                        </m:rPr>
                        <a:rPr lang="en-US" sz="2400" b="1" spc="-75">
                          <a:solidFill>
                            <a:srgbClr val="000099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.</m:t>
                      </m:r>
                      <m:r>
                        <m:rPr>
                          <m:nor/>
                        </m:rPr>
                        <a:rPr lang="en-US" sz="2400" b="1" i="0" spc="-75" smtClean="0">
                          <a:solidFill>
                            <a:srgbClr val="000099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   </m:t>
                      </m:r>
                      <m:d>
                        <m:dPr>
                          <m:ctrlPr>
                            <a:rPr lang="vi-VN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−2;0;4</m:t>
                          </m:r>
                        </m:e>
                      </m:d>
                      <m:r>
                        <m:rPr>
                          <m:nor/>
                        </m:rPr>
                        <a:rPr lang="en-GB" sz="24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vi-VN" sz="2400" dirty="0"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55" name="Rectangle 5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19569" y="2887534"/>
                <a:ext cx="2742843" cy="461665"/>
              </a:xfrm>
              <a:prstGeom prst="rect">
                <a:avLst/>
              </a:prstGeom>
              <a:blipFill>
                <a:blip r:embed="rId9"/>
                <a:stretch>
                  <a:fillRect b="-2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963972" y="5408183"/>
                <a:ext cx="2053254" cy="432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vi-VN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acc>
                      <m:d>
                        <m:dPr>
                          <m:begChr m:val="["/>
                          <m:endChr m:val="]"/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acc>
                            <m:accPr>
                              <m:chr m:val="⃗"/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</m:acc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,</m:t>
                          </m:r>
                          <m:acc>
                            <m:accPr>
                              <m:chr m:val="⃗"/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e>
                          </m:acc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vi-VN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−2;0;4</m:t>
                          </m: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3972" y="5408183"/>
                <a:ext cx="2053254" cy="432554"/>
              </a:xfrm>
              <a:prstGeom prst="rect">
                <a:avLst/>
              </a:prstGeom>
              <a:blipFill>
                <a:blip r:embed="rId10"/>
                <a:stretch>
                  <a:fillRect l="-297" t="-84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13939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62" grpId="0"/>
      <p:bldP spid="119" grpId="0"/>
      <p:bldP spid="154" grpId="0" animBg="1"/>
      <p:bldP spid="2" grpId="0"/>
      <p:bldP spid="53" grpId="0"/>
      <p:bldP spid="54" grpId="0"/>
      <p:bldP spid="55" grpId="0"/>
      <p:bldP spid="3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2" name="Group 151"/>
          <p:cNvGrpSpPr/>
          <p:nvPr/>
        </p:nvGrpSpPr>
        <p:grpSpPr>
          <a:xfrm>
            <a:off x="566999" y="3838172"/>
            <a:ext cx="11068450" cy="2688071"/>
            <a:chOff x="1205494" y="6947472"/>
            <a:chExt cx="22139783" cy="6539928"/>
          </a:xfrm>
        </p:grpSpPr>
        <p:sp>
          <p:nvSpPr>
            <p:cNvPr id="125" name="Rounded Rectangle 124"/>
            <p:cNvSpPr/>
            <p:nvPr/>
          </p:nvSpPr>
          <p:spPr>
            <a:xfrm>
              <a:off x="1209586" y="7179457"/>
              <a:ext cx="22135691" cy="6307943"/>
            </a:xfrm>
            <a:prstGeom prst="roundRect">
              <a:avLst>
                <a:gd name="adj" fmla="val 2239"/>
              </a:avLst>
            </a:prstGeom>
            <a:solidFill>
              <a:schemeClr val="accent6">
                <a:lumMod val="20000"/>
                <a:lumOff val="80000"/>
              </a:schemeClr>
            </a:solidFill>
            <a:ln w="19050">
              <a:solidFill>
                <a:schemeClr val="accent6">
                  <a:lumMod val="50000"/>
                </a:schemeClr>
              </a:solidFill>
            </a:ln>
            <a:effectLst>
              <a:innerShdw blurRad="114300">
                <a:prstClr val="black"/>
              </a:inn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grpSp>
          <p:nvGrpSpPr>
            <p:cNvPr id="151" name="Group 150"/>
            <p:cNvGrpSpPr/>
            <p:nvPr/>
          </p:nvGrpSpPr>
          <p:grpSpPr>
            <a:xfrm>
              <a:off x="1205494" y="6947472"/>
              <a:ext cx="3322466" cy="974192"/>
              <a:chOff x="1205494" y="6947472"/>
              <a:chExt cx="3322466" cy="974192"/>
            </a:xfrm>
          </p:grpSpPr>
          <p:sp>
            <p:nvSpPr>
              <p:cNvPr id="127" name="Freeform 20"/>
              <p:cNvSpPr>
                <a:spLocks/>
              </p:cNvSpPr>
              <p:nvPr/>
            </p:nvSpPr>
            <p:spPr bwMode="auto">
              <a:xfrm rot="16200000" flipV="1">
                <a:off x="2608156" y="5810396"/>
                <a:ext cx="782727" cy="3056880"/>
              </a:xfrm>
              <a:prstGeom prst="round1Rect">
                <a:avLst/>
              </a:prstGeom>
              <a:solidFill>
                <a:schemeClr val="bg1"/>
              </a:solidFill>
              <a:ln w="57150">
                <a:solidFill>
                  <a:schemeClr val="accent6">
                    <a:lumMod val="50000"/>
                  </a:schemeClr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45714" tIns="22857" rIns="45714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/>
              </a:p>
            </p:txBody>
          </p:sp>
          <p:sp>
            <p:nvSpPr>
              <p:cNvPr id="128" name="TextBox 127"/>
              <p:cNvSpPr txBox="1"/>
              <p:nvPr/>
            </p:nvSpPr>
            <p:spPr>
              <a:xfrm>
                <a:off x="2147887" y="7023100"/>
                <a:ext cx="2111899" cy="8985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>
                    <a:solidFill>
                      <a:srgbClr val="FF0000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Bài giải</a:t>
                </a:r>
                <a:endParaRPr lang="en-US" b="1" dirty="0">
                  <a:solidFill>
                    <a:srgbClr val="FF000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29" name="Round Diagonal Corner Rectangle 128"/>
              <p:cNvSpPr/>
              <p:nvPr/>
            </p:nvSpPr>
            <p:spPr>
              <a:xfrm flipV="1">
                <a:off x="1205494" y="6951957"/>
                <a:ext cx="774046" cy="775029"/>
              </a:xfrm>
              <a:prstGeom prst="round2DiagRect">
                <a:avLst/>
              </a:prstGeom>
              <a:solidFill>
                <a:schemeClr val="accent6">
                  <a:lumMod val="75000"/>
                </a:schemeClr>
              </a:solidFill>
              <a:ln w="57150">
                <a:solidFill>
                  <a:schemeClr val="accent6">
                    <a:lumMod val="50000"/>
                  </a:schemeClr>
                </a:solidFill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/>
              </a:p>
            </p:txBody>
          </p:sp>
          <p:sp>
            <p:nvSpPr>
              <p:cNvPr id="8" name="Freeform 15"/>
              <p:cNvSpPr>
                <a:spLocks noEditPoints="1"/>
              </p:cNvSpPr>
              <p:nvPr/>
            </p:nvSpPr>
            <p:spPr bwMode="auto">
              <a:xfrm>
                <a:off x="1375232" y="7017843"/>
                <a:ext cx="501844" cy="640616"/>
              </a:xfrm>
              <a:custGeom>
                <a:avLst/>
                <a:gdLst>
                  <a:gd name="T0" fmla="*/ 135 w 145"/>
                  <a:gd name="T1" fmla="*/ 72 h 197"/>
                  <a:gd name="T2" fmla="*/ 72 w 145"/>
                  <a:gd name="T3" fmla="*/ 135 h 197"/>
                  <a:gd name="T4" fmla="*/ 9 w 145"/>
                  <a:gd name="T5" fmla="*/ 72 h 197"/>
                  <a:gd name="T6" fmla="*/ 72 w 145"/>
                  <a:gd name="T7" fmla="*/ 9 h 197"/>
                  <a:gd name="T8" fmla="*/ 115 w 145"/>
                  <a:gd name="T9" fmla="*/ 26 h 197"/>
                  <a:gd name="T10" fmla="*/ 60 w 145"/>
                  <a:gd name="T11" fmla="*/ 82 h 197"/>
                  <a:gd name="T12" fmla="*/ 30 w 145"/>
                  <a:gd name="T13" fmla="*/ 60 h 197"/>
                  <a:gd name="T14" fmla="*/ 20 w 145"/>
                  <a:gd name="T15" fmla="*/ 68 h 197"/>
                  <a:gd name="T16" fmla="*/ 61 w 145"/>
                  <a:gd name="T17" fmla="*/ 126 h 197"/>
                  <a:gd name="T18" fmla="*/ 123 w 145"/>
                  <a:gd name="T19" fmla="*/ 35 h 197"/>
                  <a:gd name="T20" fmla="*/ 135 w 145"/>
                  <a:gd name="T21" fmla="*/ 72 h 197"/>
                  <a:gd name="T22" fmla="*/ 145 w 145"/>
                  <a:gd name="T23" fmla="*/ 12 h 197"/>
                  <a:gd name="T24" fmla="*/ 135 w 145"/>
                  <a:gd name="T25" fmla="*/ 12 h 197"/>
                  <a:gd name="T26" fmla="*/ 123 w 145"/>
                  <a:gd name="T27" fmla="*/ 21 h 197"/>
                  <a:gd name="T28" fmla="*/ 72 w 145"/>
                  <a:gd name="T29" fmla="*/ 0 h 197"/>
                  <a:gd name="T30" fmla="*/ 0 w 145"/>
                  <a:gd name="T31" fmla="*/ 72 h 197"/>
                  <a:gd name="T32" fmla="*/ 30 w 145"/>
                  <a:gd name="T33" fmla="*/ 131 h 197"/>
                  <a:gd name="T34" fmla="*/ 7 w 145"/>
                  <a:gd name="T35" fmla="*/ 175 h 197"/>
                  <a:gd name="T36" fmla="*/ 13 w 145"/>
                  <a:gd name="T37" fmla="*/ 193 h 197"/>
                  <a:gd name="T38" fmla="*/ 32 w 145"/>
                  <a:gd name="T39" fmla="*/ 187 h 197"/>
                  <a:gd name="T40" fmla="*/ 51 w 145"/>
                  <a:gd name="T41" fmla="*/ 141 h 197"/>
                  <a:gd name="T42" fmla="*/ 51 w 145"/>
                  <a:gd name="T43" fmla="*/ 141 h 197"/>
                  <a:gd name="T44" fmla="*/ 72 w 145"/>
                  <a:gd name="T45" fmla="*/ 145 h 197"/>
                  <a:gd name="T46" fmla="*/ 145 w 145"/>
                  <a:gd name="T47" fmla="*/ 72 h 197"/>
                  <a:gd name="T48" fmla="*/ 129 w 145"/>
                  <a:gd name="T49" fmla="*/ 28 h 197"/>
                  <a:gd name="T50" fmla="*/ 145 w 145"/>
                  <a:gd name="T51" fmla="*/ 12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45" h="197">
                    <a:moveTo>
                      <a:pt x="135" y="72"/>
                    </a:moveTo>
                    <a:cubicBezTo>
                      <a:pt x="135" y="107"/>
                      <a:pt x="107" y="135"/>
                      <a:pt x="72" y="135"/>
                    </a:cubicBezTo>
                    <a:cubicBezTo>
                      <a:pt x="37" y="135"/>
                      <a:pt x="9" y="107"/>
                      <a:pt x="9" y="72"/>
                    </a:cubicBezTo>
                    <a:cubicBezTo>
                      <a:pt x="9" y="37"/>
                      <a:pt x="37" y="9"/>
                      <a:pt x="72" y="9"/>
                    </a:cubicBezTo>
                    <a:cubicBezTo>
                      <a:pt x="89" y="9"/>
                      <a:pt x="104" y="15"/>
                      <a:pt x="115" y="26"/>
                    </a:cubicBezTo>
                    <a:cubicBezTo>
                      <a:pt x="101" y="38"/>
                      <a:pt x="80" y="57"/>
                      <a:pt x="60" y="82"/>
                    </a:cubicBezTo>
                    <a:cubicBezTo>
                      <a:pt x="50" y="74"/>
                      <a:pt x="40" y="67"/>
                      <a:pt x="30" y="60"/>
                    </a:cubicBezTo>
                    <a:cubicBezTo>
                      <a:pt x="26" y="63"/>
                      <a:pt x="24" y="65"/>
                      <a:pt x="20" y="68"/>
                    </a:cubicBezTo>
                    <a:cubicBezTo>
                      <a:pt x="34" y="88"/>
                      <a:pt x="47" y="107"/>
                      <a:pt x="61" y="126"/>
                    </a:cubicBezTo>
                    <a:cubicBezTo>
                      <a:pt x="80" y="95"/>
                      <a:pt x="99" y="63"/>
                      <a:pt x="123" y="35"/>
                    </a:cubicBezTo>
                    <a:cubicBezTo>
                      <a:pt x="130" y="45"/>
                      <a:pt x="135" y="58"/>
                      <a:pt x="135" y="72"/>
                    </a:cubicBezTo>
                    <a:close/>
                    <a:moveTo>
                      <a:pt x="145" y="12"/>
                    </a:moveTo>
                    <a:cubicBezTo>
                      <a:pt x="141" y="12"/>
                      <a:pt x="138" y="12"/>
                      <a:pt x="135" y="12"/>
                    </a:cubicBezTo>
                    <a:cubicBezTo>
                      <a:pt x="135" y="12"/>
                      <a:pt x="130" y="15"/>
                      <a:pt x="123" y="21"/>
                    </a:cubicBezTo>
                    <a:cubicBezTo>
                      <a:pt x="110" y="8"/>
                      <a:pt x="92" y="0"/>
                      <a:pt x="72" y="0"/>
                    </a:cubicBezTo>
                    <a:cubicBezTo>
                      <a:pt x="32" y="0"/>
                      <a:pt x="0" y="32"/>
                      <a:pt x="0" y="72"/>
                    </a:cubicBezTo>
                    <a:cubicBezTo>
                      <a:pt x="0" y="97"/>
                      <a:pt x="11" y="118"/>
                      <a:pt x="30" y="131"/>
                    </a:cubicBezTo>
                    <a:cubicBezTo>
                      <a:pt x="7" y="175"/>
                      <a:pt x="7" y="175"/>
                      <a:pt x="7" y="175"/>
                    </a:cubicBezTo>
                    <a:cubicBezTo>
                      <a:pt x="3" y="182"/>
                      <a:pt x="6" y="190"/>
                      <a:pt x="13" y="193"/>
                    </a:cubicBezTo>
                    <a:cubicBezTo>
                      <a:pt x="20" y="197"/>
                      <a:pt x="28" y="194"/>
                      <a:pt x="32" y="187"/>
                    </a:cubicBezTo>
                    <a:cubicBezTo>
                      <a:pt x="51" y="141"/>
                      <a:pt x="51" y="141"/>
                      <a:pt x="51" y="141"/>
                    </a:cubicBezTo>
                    <a:cubicBezTo>
                      <a:pt x="51" y="141"/>
                      <a:pt x="51" y="141"/>
                      <a:pt x="51" y="141"/>
                    </a:cubicBezTo>
                    <a:cubicBezTo>
                      <a:pt x="58" y="143"/>
                      <a:pt x="65" y="145"/>
                      <a:pt x="72" y="145"/>
                    </a:cubicBezTo>
                    <a:cubicBezTo>
                      <a:pt x="112" y="145"/>
                      <a:pt x="145" y="112"/>
                      <a:pt x="145" y="72"/>
                    </a:cubicBezTo>
                    <a:cubicBezTo>
                      <a:pt x="145" y="55"/>
                      <a:pt x="138" y="40"/>
                      <a:pt x="129" y="28"/>
                    </a:cubicBezTo>
                    <a:cubicBezTo>
                      <a:pt x="134" y="22"/>
                      <a:pt x="139" y="17"/>
                      <a:pt x="145" y="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</p:grpSp>
      <p:grpSp>
        <p:nvGrpSpPr>
          <p:cNvPr id="148" name="Group 147"/>
          <p:cNvGrpSpPr/>
          <p:nvPr/>
        </p:nvGrpSpPr>
        <p:grpSpPr>
          <a:xfrm>
            <a:off x="461662" y="829643"/>
            <a:ext cx="11175090" cy="2758457"/>
            <a:chOff x="992187" y="2564544"/>
            <a:chExt cx="22353091" cy="5517633"/>
          </a:xfrm>
        </p:grpSpPr>
        <p:sp>
          <p:nvSpPr>
            <p:cNvPr id="134" name="Rounded Rectangle 133"/>
            <p:cNvSpPr/>
            <p:nvPr/>
          </p:nvSpPr>
          <p:spPr bwMode="auto">
            <a:xfrm>
              <a:off x="1145221" y="2667000"/>
              <a:ext cx="22200057" cy="5415177"/>
            </a:xfrm>
            <a:prstGeom prst="roundRect">
              <a:avLst>
                <a:gd name="adj" fmla="val 5492"/>
              </a:avLst>
            </a:prstGeom>
            <a:solidFill>
              <a:schemeClr val="accent3">
                <a:lumMod val="40000"/>
                <a:lumOff val="60000"/>
              </a:schemeClr>
            </a:solidFill>
            <a:ln w="190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88421">
                <a:defRPr/>
              </a:pPr>
              <a:endParaRPr lang="en-US" sz="1600"/>
            </a:p>
          </p:txBody>
        </p:sp>
        <p:grpSp>
          <p:nvGrpSpPr>
            <p:cNvPr id="135" name="Group 134"/>
            <p:cNvGrpSpPr/>
            <p:nvPr/>
          </p:nvGrpSpPr>
          <p:grpSpPr>
            <a:xfrm>
              <a:off x="992187" y="2564544"/>
              <a:ext cx="3124200" cy="1023459"/>
              <a:chOff x="534987" y="1647866"/>
              <a:chExt cx="4197167" cy="1176337"/>
            </a:xfrm>
          </p:grpSpPr>
          <p:sp>
            <p:nvSpPr>
              <p:cNvPr id="136" name="Isosceles Triangle 44"/>
              <p:cNvSpPr/>
              <p:nvPr/>
            </p:nvSpPr>
            <p:spPr bwMode="auto">
              <a:xfrm rot="5400000" flipV="1">
                <a:off x="534195" y="2602747"/>
                <a:ext cx="227012" cy="215900"/>
              </a:xfrm>
              <a:custGeom>
                <a:avLst/>
                <a:gdLst>
                  <a:gd name="connsiteX0" fmla="*/ 0 w 293725"/>
                  <a:gd name="connsiteY0" fmla="*/ 164224 h 164224"/>
                  <a:gd name="connsiteX1" fmla="*/ 146863 w 293725"/>
                  <a:gd name="connsiteY1" fmla="*/ 0 h 164224"/>
                  <a:gd name="connsiteX2" fmla="*/ 293725 w 293725"/>
                  <a:gd name="connsiteY2" fmla="*/ 164224 h 164224"/>
                  <a:gd name="connsiteX3" fmla="*/ 0 w 293725"/>
                  <a:gd name="connsiteY3" fmla="*/ 164224 h 164224"/>
                  <a:gd name="connsiteX0" fmla="*/ 2363 w 296088"/>
                  <a:gd name="connsiteY0" fmla="*/ 164221 h 164221"/>
                  <a:gd name="connsiteX1" fmla="*/ 0 w 296088"/>
                  <a:gd name="connsiteY1" fmla="*/ 0 h 164221"/>
                  <a:gd name="connsiteX2" fmla="*/ 296088 w 296088"/>
                  <a:gd name="connsiteY2" fmla="*/ 164221 h 164221"/>
                  <a:gd name="connsiteX3" fmla="*/ 2363 w 296088"/>
                  <a:gd name="connsiteY3" fmla="*/ 164221 h 164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6088" h="164221">
                    <a:moveTo>
                      <a:pt x="2363" y="164221"/>
                    </a:moveTo>
                    <a:cubicBezTo>
                      <a:pt x="1575" y="109481"/>
                      <a:pt x="788" y="54740"/>
                      <a:pt x="0" y="0"/>
                    </a:cubicBezTo>
                    <a:lnTo>
                      <a:pt x="296088" y="164221"/>
                    </a:lnTo>
                    <a:lnTo>
                      <a:pt x="2363" y="164221"/>
                    </a:lnTo>
                    <a:close/>
                  </a:path>
                </a:pathLst>
              </a:custGeom>
              <a:solidFill>
                <a:srgbClr val="135F82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421"/>
                <a:endParaRPr lang="en-US" sz="1600">
                  <a:solidFill>
                    <a:prstClr val="white"/>
                  </a:solidFill>
                </a:endParaRPr>
              </a:p>
            </p:txBody>
          </p:sp>
          <p:sp>
            <p:nvSpPr>
              <p:cNvPr id="137" name="Pentagon 136"/>
              <p:cNvSpPr/>
              <p:nvPr/>
            </p:nvSpPr>
            <p:spPr bwMode="auto">
              <a:xfrm>
                <a:off x="534987" y="1647866"/>
                <a:ext cx="4197167" cy="955674"/>
              </a:xfrm>
              <a:prstGeom prst="homePlate">
                <a:avLst>
                  <a:gd name="adj" fmla="val 12444"/>
                </a:avLst>
              </a:prstGeom>
              <a:solidFill>
                <a:srgbClr val="135F82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421"/>
                <a:endParaRPr lang="en-US" sz="160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38" name="Group 11"/>
              <p:cNvGrpSpPr/>
              <p:nvPr/>
            </p:nvGrpSpPr>
            <p:grpSpPr bwMode="auto">
              <a:xfrm>
                <a:off x="683775" y="1836907"/>
                <a:ext cx="582199" cy="537956"/>
                <a:chOff x="7440266" y="3398551"/>
                <a:chExt cx="757238" cy="765175"/>
              </a:xfrm>
              <a:solidFill>
                <a:schemeClr val="bg1">
                  <a:lumMod val="95000"/>
                </a:schemeClr>
              </a:solidFill>
            </p:grpSpPr>
            <p:sp>
              <p:nvSpPr>
                <p:cNvPr id="141" name="Freeform 140"/>
                <p:cNvSpPr>
                  <a:spLocks noEditPoints="1"/>
                </p:cNvSpPr>
                <p:nvPr/>
              </p:nvSpPr>
              <p:spPr bwMode="auto">
                <a:xfrm>
                  <a:off x="7440266" y="3436652"/>
                  <a:ext cx="344488" cy="344489"/>
                </a:xfrm>
                <a:custGeom>
                  <a:avLst/>
                  <a:gdLst/>
                  <a:ahLst/>
                  <a:cxnLst>
                    <a:cxn ang="0">
                      <a:pos x="33" y="184"/>
                    </a:cxn>
                    <a:cxn ang="0">
                      <a:pos x="181" y="184"/>
                    </a:cxn>
                    <a:cxn ang="0">
                      <a:pos x="181" y="33"/>
                    </a:cxn>
                    <a:cxn ang="0">
                      <a:pos x="33" y="33"/>
                    </a:cxn>
                    <a:cxn ang="0">
                      <a:pos x="33" y="184"/>
                    </a:cxn>
                    <a:cxn ang="0">
                      <a:pos x="217" y="217"/>
                    </a:cxn>
                    <a:cxn ang="0">
                      <a:pos x="0" y="217"/>
                    </a:cxn>
                    <a:cxn ang="0">
                      <a:pos x="0" y="0"/>
                    </a:cxn>
                    <a:cxn ang="0">
                      <a:pos x="217" y="0"/>
                    </a:cxn>
                    <a:cxn ang="0">
                      <a:pos x="217" y="217"/>
                    </a:cxn>
                  </a:cxnLst>
                  <a:rect l="0" t="0" r="r" b="b"/>
                  <a:pathLst>
                    <a:path w="217" h="217">
                      <a:moveTo>
                        <a:pt x="33" y="184"/>
                      </a:moveTo>
                      <a:lnTo>
                        <a:pt x="181" y="184"/>
                      </a:lnTo>
                      <a:lnTo>
                        <a:pt x="181" y="33"/>
                      </a:lnTo>
                      <a:lnTo>
                        <a:pt x="33" y="33"/>
                      </a:lnTo>
                      <a:lnTo>
                        <a:pt x="33" y="184"/>
                      </a:lnTo>
                      <a:close/>
                      <a:moveTo>
                        <a:pt x="217" y="217"/>
                      </a:moveTo>
                      <a:lnTo>
                        <a:pt x="0" y="217"/>
                      </a:lnTo>
                      <a:lnTo>
                        <a:pt x="0" y="0"/>
                      </a:lnTo>
                      <a:lnTo>
                        <a:pt x="217" y="0"/>
                      </a:lnTo>
                      <a:lnTo>
                        <a:pt x="217" y="21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1088421">
                    <a:defRPr/>
                  </a:pPr>
                  <a:endParaRPr lang="en-US" sz="1600"/>
                </a:p>
              </p:txBody>
            </p:sp>
            <p:sp>
              <p:nvSpPr>
                <p:cNvPr id="142" name="Freeform 141"/>
                <p:cNvSpPr>
                  <a:spLocks noEditPoints="1"/>
                </p:cNvSpPr>
                <p:nvPr/>
              </p:nvSpPr>
              <p:spPr bwMode="auto">
                <a:xfrm>
                  <a:off x="7440266" y="3814473"/>
                  <a:ext cx="344488" cy="349251"/>
                </a:xfrm>
                <a:custGeom>
                  <a:avLst/>
                  <a:gdLst/>
                  <a:ahLst/>
                  <a:cxnLst>
                    <a:cxn ang="0">
                      <a:pos x="33" y="185"/>
                    </a:cxn>
                    <a:cxn ang="0">
                      <a:pos x="181" y="185"/>
                    </a:cxn>
                    <a:cxn ang="0">
                      <a:pos x="181" y="36"/>
                    </a:cxn>
                    <a:cxn ang="0">
                      <a:pos x="33" y="36"/>
                    </a:cxn>
                    <a:cxn ang="0">
                      <a:pos x="33" y="185"/>
                    </a:cxn>
                    <a:cxn ang="0">
                      <a:pos x="217" y="220"/>
                    </a:cxn>
                    <a:cxn ang="0">
                      <a:pos x="0" y="220"/>
                    </a:cxn>
                    <a:cxn ang="0">
                      <a:pos x="0" y="0"/>
                    </a:cxn>
                    <a:cxn ang="0">
                      <a:pos x="217" y="0"/>
                    </a:cxn>
                    <a:cxn ang="0">
                      <a:pos x="217" y="220"/>
                    </a:cxn>
                  </a:cxnLst>
                  <a:rect l="0" t="0" r="r" b="b"/>
                  <a:pathLst>
                    <a:path w="217" h="220">
                      <a:moveTo>
                        <a:pt x="33" y="185"/>
                      </a:moveTo>
                      <a:lnTo>
                        <a:pt x="181" y="185"/>
                      </a:lnTo>
                      <a:lnTo>
                        <a:pt x="181" y="36"/>
                      </a:lnTo>
                      <a:lnTo>
                        <a:pt x="33" y="36"/>
                      </a:lnTo>
                      <a:lnTo>
                        <a:pt x="33" y="185"/>
                      </a:lnTo>
                      <a:close/>
                      <a:moveTo>
                        <a:pt x="217" y="220"/>
                      </a:moveTo>
                      <a:lnTo>
                        <a:pt x="0" y="220"/>
                      </a:lnTo>
                      <a:lnTo>
                        <a:pt x="0" y="0"/>
                      </a:lnTo>
                      <a:lnTo>
                        <a:pt x="217" y="0"/>
                      </a:lnTo>
                      <a:lnTo>
                        <a:pt x="217" y="22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1088421">
                    <a:defRPr/>
                  </a:pPr>
                  <a:endParaRPr lang="en-US" sz="1600"/>
                </a:p>
              </p:txBody>
            </p:sp>
            <p:sp>
              <p:nvSpPr>
                <p:cNvPr id="143" name="Freeform 142"/>
                <p:cNvSpPr>
                  <a:spLocks/>
                </p:cNvSpPr>
                <p:nvPr/>
              </p:nvSpPr>
              <p:spPr bwMode="auto">
                <a:xfrm>
                  <a:off x="7506941" y="3398551"/>
                  <a:ext cx="341313" cy="288925"/>
                </a:xfrm>
                <a:custGeom>
                  <a:avLst/>
                  <a:gdLst/>
                  <a:ahLst/>
                  <a:cxnLst>
                    <a:cxn ang="0">
                      <a:pos x="76" y="182"/>
                    </a:cxn>
                    <a:cxn ang="0">
                      <a:pos x="0" y="114"/>
                    </a:cxn>
                    <a:cxn ang="0">
                      <a:pos x="24" y="88"/>
                    </a:cxn>
                    <a:cxn ang="0">
                      <a:pos x="73" y="132"/>
                    </a:cxn>
                    <a:cxn ang="0">
                      <a:pos x="187" y="0"/>
                    </a:cxn>
                    <a:cxn ang="0">
                      <a:pos x="215" y="24"/>
                    </a:cxn>
                    <a:cxn ang="0">
                      <a:pos x="76" y="182"/>
                    </a:cxn>
                  </a:cxnLst>
                  <a:rect l="0" t="0" r="r" b="b"/>
                  <a:pathLst>
                    <a:path w="215" h="182">
                      <a:moveTo>
                        <a:pt x="76" y="182"/>
                      </a:moveTo>
                      <a:lnTo>
                        <a:pt x="0" y="114"/>
                      </a:lnTo>
                      <a:lnTo>
                        <a:pt x="24" y="88"/>
                      </a:lnTo>
                      <a:lnTo>
                        <a:pt x="73" y="132"/>
                      </a:lnTo>
                      <a:lnTo>
                        <a:pt x="187" y="0"/>
                      </a:lnTo>
                      <a:lnTo>
                        <a:pt x="215" y="24"/>
                      </a:lnTo>
                      <a:lnTo>
                        <a:pt x="76" y="1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1088421">
                    <a:defRPr/>
                  </a:pPr>
                  <a:endParaRPr lang="en-US" sz="1600"/>
                </a:p>
              </p:txBody>
            </p:sp>
            <p:sp>
              <p:nvSpPr>
                <p:cNvPr id="144" name="Rectangle 143"/>
                <p:cNvSpPr>
                  <a:spLocks noChangeArrowheads="1"/>
                </p:cNvSpPr>
                <p:nvPr/>
              </p:nvSpPr>
              <p:spPr bwMode="auto">
                <a:xfrm>
                  <a:off x="7840316" y="4100226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defTabSz="1088421">
                    <a:defRPr/>
                  </a:pPr>
                  <a:endParaRPr lang="en-US" sz="1600"/>
                </a:p>
              </p:txBody>
            </p:sp>
            <p:sp>
              <p:nvSpPr>
                <p:cNvPr id="145" name="Rectangle 144"/>
                <p:cNvSpPr>
                  <a:spLocks noChangeArrowheads="1"/>
                </p:cNvSpPr>
                <p:nvPr/>
              </p:nvSpPr>
              <p:spPr bwMode="auto">
                <a:xfrm>
                  <a:off x="7840316" y="3717639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defTabSz="1088421">
                    <a:defRPr/>
                  </a:pPr>
                  <a:endParaRPr lang="en-US" sz="1600"/>
                </a:p>
              </p:txBody>
            </p:sp>
            <p:sp>
              <p:nvSpPr>
                <p:cNvPr id="146" name="Rectangle 145"/>
                <p:cNvSpPr>
                  <a:spLocks noChangeArrowheads="1"/>
                </p:cNvSpPr>
                <p:nvPr/>
              </p:nvSpPr>
              <p:spPr bwMode="auto">
                <a:xfrm>
                  <a:off x="7840316" y="3973225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defTabSz="1088421">
                    <a:defRPr/>
                  </a:pPr>
                  <a:endParaRPr lang="en-US" sz="1600"/>
                </a:p>
              </p:txBody>
            </p:sp>
            <p:sp>
              <p:nvSpPr>
                <p:cNvPr id="147" name="Rectangle 146"/>
                <p:cNvSpPr>
                  <a:spLocks noChangeArrowheads="1"/>
                </p:cNvSpPr>
                <p:nvPr/>
              </p:nvSpPr>
              <p:spPr bwMode="auto">
                <a:xfrm>
                  <a:off x="7840316" y="3590640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defTabSz="1088421">
                    <a:defRPr/>
                  </a:pPr>
                  <a:endParaRPr lang="en-US" sz="1600"/>
                </a:p>
              </p:txBody>
            </p:sp>
          </p:grpSp>
          <p:sp>
            <p:nvSpPr>
              <p:cNvPr id="139" name="Chevron 138"/>
              <p:cNvSpPr/>
              <p:nvPr/>
            </p:nvSpPr>
            <p:spPr bwMode="auto">
              <a:xfrm>
                <a:off x="1330000" y="1771634"/>
                <a:ext cx="142625" cy="707897"/>
              </a:xfrm>
              <a:prstGeom prst="chevron">
                <a:avLst>
                  <a:gd name="adj" fmla="val 68110"/>
                </a:avLst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54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88421">
                  <a:defRPr/>
                </a:pPr>
                <a:endParaRPr lang="en-US" sz="1600">
                  <a:solidFill>
                    <a:schemeClr val="tx1"/>
                  </a:solidFill>
                </a:endParaRPr>
              </a:p>
            </p:txBody>
          </p:sp>
          <p:sp>
            <p:nvSpPr>
              <p:cNvPr id="140" name="TextBox 13"/>
              <p:cNvSpPr txBox="1">
                <a:spLocks noChangeArrowheads="1"/>
              </p:cNvSpPr>
              <p:nvPr/>
            </p:nvSpPr>
            <p:spPr bwMode="auto">
              <a:xfrm>
                <a:off x="1456315" y="1718346"/>
                <a:ext cx="3173469" cy="9198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defTabSz="21764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defTabSz="21764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defTabSz="21764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defTabSz="21764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r>
                  <a:rPr lang="en-US" sz="2000" b="1" dirty="0" err="1">
                    <a:solidFill>
                      <a:schemeClr val="bg1"/>
                    </a:solidFill>
                    <a:latin typeface="Tahoma" pitchFamily="34" charset="0"/>
                    <a:cs typeface="Tahoma" pitchFamily="34" charset="0"/>
                  </a:rPr>
                  <a:t>Câu</a:t>
                </a:r>
                <a:r>
                  <a:rPr lang="en-US" sz="2000" b="1" dirty="0">
                    <a:solidFill>
                      <a:schemeClr val="bg1"/>
                    </a:solidFill>
                    <a:latin typeface="Tahoma" pitchFamily="34" charset="0"/>
                    <a:cs typeface="Tahoma" pitchFamily="34" charset="0"/>
                  </a:rPr>
                  <a:t> 7</a:t>
                </a:r>
              </a:p>
            </p:txBody>
          </p: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56" name="Rectangle 55"/>
              <p:cNvSpPr/>
              <p:nvPr/>
            </p:nvSpPr>
            <p:spPr>
              <a:xfrm>
                <a:off x="804517" y="4387612"/>
                <a:ext cx="4791208" cy="106426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nor/>
                      </m:rPr>
                      <a:rPr lang="fr-FR" sz="2800" smtClean="0">
                        <a:latin typeface="Cambria" panose="02040503050406030204" pitchFamily="18" charset="0"/>
                        <a:ea typeface="Cambria" panose="02040503050406030204" pitchFamily="18" charset="0"/>
                      </a:rPr>
                      <m:t>Ta</m:t>
                    </m:r>
                    <m:r>
                      <m:rPr>
                        <m:nor/>
                      </m:rPr>
                      <a:rPr lang="fr-FR" sz="2800" smtClean="0">
                        <a:latin typeface="Cambria" panose="02040503050406030204" pitchFamily="18" charset="0"/>
                        <a:ea typeface="Cambria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fr-FR" sz="2800" smtClean="0">
                        <a:latin typeface="Cambria" panose="02040503050406030204" pitchFamily="18" charset="0"/>
                        <a:ea typeface="Cambria" panose="02040503050406030204" pitchFamily="18" charset="0"/>
                      </a:rPr>
                      <m:t>c</m:t>
                    </m:r>
                    <m:r>
                      <m:rPr>
                        <m:nor/>
                      </m:rPr>
                      <a:rPr lang="fr-FR" sz="2800" smtClean="0">
                        <a:latin typeface="Cambria" panose="02040503050406030204" pitchFamily="18" charset="0"/>
                        <a:ea typeface="Cambria" panose="02040503050406030204" pitchFamily="18" charset="0"/>
                      </a:rPr>
                      <m:t>ó:</m:t>
                    </m:r>
                    <m:r>
                      <m:rPr>
                        <m:nor/>
                      </m:rPr>
                      <a:rPr lang="en-US" sz="2800" b="0" i="0" smtClean="0">
                        <a:latin typeface="Cambria" panose="02040503050406030204" pitchFamily="18" charset="0"/>
                        <a:ea typeface="Cambria" panose="02040503050406030204" pitchFamily="18" charset="0"/>
                      </a:rPr>
                      <m:t> </m:t>
                    </m:r>
                    <m:acc>
                      <m:accPr>
                        <m:chr m:val="⃗"/>
                        <m:ctrlPr>
                          <a:rPr lang="vi-VN" sz="28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𝐴𝐵</m:t>
                        </m:r>
                      </m:e>
                    </m:acc>
                    <m:d>
                      <m:dPr>
                        <m:ctrlPr>
                          <a:rPr lang="vi-VN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0</m:t>
                        </m:r>
                        <m:r>
                          <a:rPr lang="vi-VN" sz="2800" i="1">
                            <a:latin typeface="Cambria Math" panose="02040503050406030204" pitchFamily="18" charset="0"/>
                          </a:rPr>
                          <m:t>;1;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−2</m:t>
                        </m:r>
                      </m:e>
                    </m:d>
                  </m:oMath>
                </a14:m>
                <a:r>
                  <a:rPr lang="en-US" sz="2800" dirty="0"/>
                  <a:t> </a:t>
                </a:r>
                <a14:m>
                  <m:oMath xmlns:m="http://schemas.openxmlformats.org/officeDocument/2006/math">
                    <m:r>
                      <a:rPr lang="en-US" sz="2800" b="0" i="0" smtClean="0">
                        <a:latin typeface="Cambria Math" panose="02040503050406030204" pitchFamily="18" charset="0"/>
                      </a:rPr>
                      <m:t> </m:t>
                    </m:r>
                    <m:acc>
                      <m:accPr>
                        <m:chr m:val="⃗"/>
                        <m:ctrlPr>
                          <a:rPr lang="vi-VN" sz="28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𝐴𝐶</m:t>
                        </m:r>
                      </m:e>
                    </m:acc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 </m:t>
                    </m:r>
                    <m:d>
                      <m:dPr>
                        <m:ctrlPr>
                          <a:rPr lang="vi-VN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4;0;2</m:t>
                        </m:r>
                      </m:e>
                    </m:d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;</m:t>
                    </m:r>
                  </m:oMath>
                </a14:m>
                <a:r>
                  <a:rPr lang="vi-VN" sz="2800" dirty="0"/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vi-VN" sz="28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𝐴𝐷</m:t>
                        </m:r>
                      </m:e>
                    </m:acc>
                    <m:r>
                      <a:rPr lang="en-US" sz="2800" i="1">
                        <a:latin typeface="Cambria Math" panose="02040503050406030204" pitchFamily="18" charset="0"/>
                      </a:rPr>
                      <m:t> </m:t>
                    </m:r>
                    <m:d>
                      <m:dPr>
                        <m:ctrlPr>
                          <a:rPr lang="vi-VN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0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;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;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−1</m:t>
                        </m:r>
                      </m:e>
                    </m:d>
                  </m:oMath>
                </a14:m>
                <a:endParaRPr lang="en-US" sz="2800" dirty="0"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56" name="Rectangle 5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4517" y="4387612"/>
                <a:ext cx="4791208" cy="106426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8" name="Group 47"/>
          <p:cNvGrpSpPr/>
          <p:nvPr/>
        </p:nvGrpSpPr>
        <p:grpSpPr>
          <a:xfrm>
            <a:off x="461662" y="179442"/>
            <a:ext cx="9754228" cy="556782"/>
            <a:chOff x="739068" y="1515168"/>
            <a:chExt cx="9688259" cy="1113708"/>
          </a:xfrm>
        </p:grpSpPr>
        <p:sp>
          <p:nvSpPr>
            <p:cNvPr id="46" name="Freeform 71"/>
            <p:cNvSpPr>
              <a:spLocks/>
            </p:cNvSpPr>
            <p:nvPr/>
          </p:nvSpPr>
          <p:spPr bwMode="auto">
            <a:xfrm flipH="1">
              <a:off x="3250419" y="2066147"/>
              <a:ext cx="6961968" cy="417465"/>
            </a:xfrm>
            <a:custGeom>
              <a:avLst/>
              <a:gdLst>
                <a:gd name="T0" fmla="*/ 1849 w 1857"/>
                <a:gd name="T1" fmla="*/ 72 h 111"/>
                <a:gd name="T2" fmla="*/ 376 w 1857"/>
                <a:gd name="T3" fmla="*/ 72 h 111"/>
                <a:gd name="T4" fmla="*/ 360 w 1857"/>
                <a:gd name="T5" fmla="*/ 52 h 111"/>
                <a:gd name="T6" fmla="*/ 374 w 1857"/>
                <a:gd name="T7" fmla="*/ 20 h 111"/>
                <a:gd name="T8" fmla="*/ 366 w 1857"/>
                <a:gd name="T9" fmla="*/ 0 h 111"/>
                <a:gd name="T10" fmla="*/ 85 w 1857"/>
                <a:gd name="T11" fmla="*/ 0 h 111"/>
                <a:gd name="T12" fmla="*/ 53 w 1857"/>
                <a:gd name="T13" fmla="*/ 20 h 111"/>
                <a:gd name="T14" fmla="*/ 6 w 1857"/>
                <a:gd name="T15" fmla="*/ 91 h 111"/>
                <a:gd name="T16" fmla="*/ 15 w 1857"/>
                <a:gd name="T17" fmla="*/ 111 h 111"/>
                <a:gd name="T18" fmla="*/ 199 w 1857"/>
                <a:gd name="T19" fmla="*/ 111 h 111"/>
                <a:gd name="T20" fmla="*/ 296 w 1857"/>
                <a:gd name="T21" fmla="*/ 111 h 111"/>
                <a:gd name="T22" fmla="*/ 1849 w 1857"/>
                <a:gd name="T23" fmla="*/ 111 h 111"/>
                <a:gd name="T24" fmla="*/ 1857 w 1857"/>
                <a:gd name="T25" fmla="*/ 103 h 111"/>
                <a:gd name="T26" fmla="*/ 1857 w 1857"/>
                <a:gd name="T27" fmla="*/ 81 h 111"/>
                <a:gd name="T28" fmla="*/ 1849 w 1857"/>
                <a:gd name="T29" fmla="*/ 72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57" h="111">
                  <a:moveTo>
                    <a:pt x="1849" y="72"/>
                  </a:moveTo>
                  <a:cubicBezTo>
                    <a:pt x="1849" y="72"/>
                    <a:pt x="423" y="72"/>
                    <a:pt x="376" y="72"/>
                  </a:cubicBezTo>
                  <a:cubicBezTo>
                    <a:pt x="350" y="72"/>
                    <a:pt x="355" y="63"/>
                    <a:pt x="360" y="52"/>
                  </a:cubicBezTo>
                  <a:cubicBezTo>
                    <a:pt x="365" y="40"/>
                    <a:pt x="374" y="20"/>
                    <a:pt x="374" y="20"/>
                  </a:cubicBezTo>
                  <a:cubicBezTo>
                    <a:pt x="381" y="9"/>
                    <a:pt x="377" y="0"/>
                    <a:pt x="366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74" y="0"/>
                    <a:pt x="59" y="9"/>
                    <a:pt x="53" y="20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0" y="102"/>
                    <a:pt x="4" y="111"/>
                    <a:pt x="15" y="111"/>
                  </a:cubicBezTo>
                  <a:cubicBezTo>
                    <a:pt x="199" y="111"/>
                    <a:pt x="199" y="111"/>
                    <a:pt x="199" y="111"/>
                  </a:cubicBezTo>
                  <a:cubicBezTo>
                    <a:pt x="296" y="111"/>
                    <a:pt x="296" y="111"/>
                    <a:pt x="296" y="111"/>
                  </a:cubicBezTo>
                  <a:cubicBezTo>
                    <a:pt x="1849" y="111"/>
                    <a:pt x="1849" y="111"/>
                    <a:pt x="1849" y="111"/>
                  </a:cubicBezTo>
                  <a:cubicBezTo>
                    <a:pt x="1853" y="111"/>
                    <a:pt x="1857" y="107"/>
                    <a:pt x="1857" y="103"/>
                  </a:cubicBezTo>
                  <a:cubicBezTo>
                    <a:pt x="1857" y="81"/>
                    <a:pt x="1857" y="81"/>
                    <a:pt x="1857" y="81"/>
                  </a:cubicBezTo>
                  <a:cubicBezTo>
                    <a:pt x="1857" y="76"/>
                    <a:pt x="1853" y="72"/>
                    <a:pt x="1849" y="72"/>
                  </a:cubicBezTo>
                  <a:close/>
                </a:path>
              </a:pathLst>
            </a:custGeom>
            <a:solidFill>
              <a:srgbClr val="B9E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9" tIns="22855" rIns="45709" bIns="22855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grpSp>
          <p:nvGrpSpPr>
            <p:cNvPr id="31" name="Group 30"/>
            <p:cNvGrpSpPr/>
            <p:nvPr/>
          </p:nvGrpSpPr>
          <p:grpSpPr>
            <a:xfrm>
              <a:off x="739068" y="1515168"/>
              <a:ext cx="8177919" cy="1052772"/>
              <a:chOff x="739068" y="1515168"/>
              <a:chExt cx="8177919" cy="1052772"/>
            </a:xfrm>
          </p:grpSpPr>
          <p:sp>
            <p:nvSpPr>
              <p:cNvPr id="32" name="Freeform 71"/>
              <p:cNvSpPr>
                <a:spLocks/>
              </p:cNvSpPr>
              <p:nvPr/>
            </p:nvSpPr>
            <p:spPr bwMode="auto">
              <a:xfrm>
                <a:off x="739068" y="2058030"/>
                <a:ext cx="6961968" cy="417465"/>
              </a:xfrm>
              <a:custGeom>
                <a:avLst/>
                <a:gdLst>
                  <a:gd name="T0" fmla="*/ 1849 w 1857"/>
                  <a:gd name="T1" fmla="*/ 72 h 111"/>
                  <a:gd name="T2" fmla="*/ 376 w 1857"/>
                  <a:gd name="T3" fmla="*/ 72 h 111"/>
                  <a:gd name="T4" fmla="*/ 360 w 1857"/>
                  <a:gd name="T5" fmla="*/ 52 h 111"/>
                  <a:gd name="T6" fmla="*/ 374 w 1857"/>
                  <a:gd name="T7" fmla="*/ 20 h 111"/>
                  <a:gd name="T8" fmla="*/ 366 w 1857"/>
                  <a:gd name="T9" fmla="*/ 0 h 111"/>
                  <a:gd name="T10" fmla="*/ 85 w 1857"/>
                  <a:gd name="T11" fmla="*/ 0 h 111"/>
                  <a:gd name="T12" fmla="*/ 53 w 1857"/>
                  <a:gd name="T13" fmla="*/ 20 h 111"/>
                  <a:gd name="T14" fmla="*/ 6 w 1857"/>
                  <a:gd name="T15" fmla="*/ 91 h 111"/>
                  <a:gd name="T16" fmla="*/ 15 w 1857"/>
                  <a:gd name="T17" fmla="*/ 111 h 111"/>
                  <a:gd name="T18" fmla="*/ 199 w 1857"/>
                  <a:gd name="T19" fmla="*/ 111 h 111"/>
                  <a:gd name="T20" fmla="*/ 296 w 1857"/>
                  <a:gd name="T21" fmla="*/ 111 h 111"/>
                  <a:gd name="T22" fmla="*/ 1849 w 1857"/>
                  <a:gd name="T23" fmla="*/ 111 h 111"/>
                  <a:gd name="T24" fmla="*/ 1857 w 1857"/>
                  <a:gd name="T25" fmla="*/ 103 h 111"/>
                  <a:gd name="T26" fmla="*/ 1857 w 1857"/>
                  <a:gd name="T27" fmla="*/ 81 h 111"/>
                  <a:gd name="T28" fmla="*/ 1849 w 1857"/>
                  <a:gd name="T29" fmla="*/ 72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57" h="111">
                    <a:moveTo>
                      <a:pt x="1849" y="72"/>
                    </a:moveTo>
                    <a:cubicBezTo>
                      <a:pt x="1849" y="72"/>
                      <a:pt x="423" y="72"/>
                      <a:pt x="376" y="72"/>
                    </a:cubicBezTo>
                    <a:cubicBezTo>
                      <a:pt x="350" y="72"/>
                      <a:pt x="355" y="63"/>
                      <a:pt x="360" y="52"/>
                    </a:cubicBezTo>
                    <a:cubicBezTo>
                      <a:pt x="365" y="40"/>
                      <a:pt x="374" y="20"/>
                      <a:pt x="374" y="20"/>
                    </a:cubicBezTo>
                    <a:cubicBezTo>
                      <a:pt x="381" y="9"/>
                      <a:pt x="377" y="0"/>
                      <a:pt x="366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74" y="0"/>
                      <a:pt x="59" y="9"/>
                      <a:pt x="53" y="20"/>
                    </a:cubicBezTo>
                    <a:cubicBezTo>
                      <a:pt x="6" y="91"/>
                      <a:pt x="6" y="91"/>
                      <a:pt x="6" y="91"/>
                    </a:cubicBezTo>
                    <a:cubicBezTo>
                      <a:pt x="0" y="102"/>
                      <a:pt x="4" y="111"/>
                      <a:pt x="15" y="111"/>
                    </a:cubicBezTo>
                    <a:cubicBezTo>
                      <a:pt x="199" y="111"/>
                      <a:pt x="199" y="111"/>
                      <a:pt x="199" y="111"/>
                    </a:cubicBezTo>
                    <a:cubicBezTo>
                      <a:pt x="296" y="111"/>
                      <a:pt x="296" y="111"/>
                      <a:pt x="296" y="111"/>
                    </a:cubicBezTo>
                    <a:cubicBezTo>
                      <a:pt x="1849" y="111"/>
                      <a:pt x="1849" y="111"/>
                      <a:pt x="1849" y="111"/>
                    </a:cubicBezTo>
                    <a:cubicBezTo>
                      <a:pt x="1853" y="111"/>
                      <a:pt x="1857" y="107"/>
                      <a:pt x="1857" y="103"/>
                    </a:cubicBezTo>
                    <a:cubicBezTo>
                      <a:pt x="1857" y="81"/>
                      <a:pt x="1857" y="81"/>
                      <a:pt x="1857" y="81"/>
                    </a:cubicBezTo>
                    <a:cubicBezTo>
                      <a:pt x="1857" y="76"/>
                      <a:pt x="1853" y="72"/>
                      <a:pt x="1849" y="72"/>
                    </a:cubicBezTo>
                    <a:close/>
                  </a:path>
                </a:pathLst>
              </a:custGeom>
              <a:solidFill>
                <a:srgbClr val="B9EA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3" name="Oval 72"/>
              <p:cNvSpPr>
                <a:spLocks noChangeArrowheads="1"/>
              </p:cNvSpPr>
              <p:nvPr/>
            </p:nvSpPr>
            <p:spPr bwMode="auto">
              <a:xfrm>
                <a:off x="1372407" y="1515168"/>
                <a:ext cx="285717" cy="280956"/>
              </a:xfrm>
              <a:prstGeom prst="ellipse">
                <a:avLst/>
              </a:pr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4" name="Freeform 73"/>
              <p:cNvSpPr>
                <a:spLocks/>
              </p:cNvSpPr>
              <p:nvPr/>
            </p:nvSpPr>
            <p:spPr bwMode="auto">
              <a:xfrm>
                <a:off x="1300977" y="1773901"/>
                <a:ext cx="209526" cy="190478"/>
              </a:xfrm>
              <a:custGeom>
                <a:avLst/>
                <a:gdLst>
                  <a:gd name="T0" fmla="*/ 0 w 56"/>
                  <a:gd name="T1" fmla="*/ 18 h 51"/>
                  <a:gd name="T2" fmla="*/ 45 w 56"/>
                  <a:gd name="T3" fmla="*/ 10 h 51"/>
                  <a:gd name="T4" fmla="*/ 56 w 56"/>
                  <a:gd name="T5" fmla="*/ 12 h 51"/>
                  <a:gd name="T6" fmla="*/ 56 w 56"/>
                  <a:gd name="T7" fmla="*/ 51 h 51"/>
                  <a:gd name="T8" fmla="*/ 0 w 56"/>
                  <a:gd name="T9" fmla="*/ 1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1">
                    <a:moveTo>
                      <a:pt x="0" y="18"/>
                    </a:moveTo>
                    <a:cubicBezTo>
                      <a:pt x="0" y="18"/>
                      <a:pt x="17" y="0"/>
                      <a:pt x="45" y="10"/>
                    </a:cubicBezTo>
                    <a:cubicBezTo>
                      <a:pt x="51" y="12"/>
                      <a:pt x="52" y="12"/>
                      <a:pt x="56" y="12"/>
                    </a:cubicBezTo>
                    <a:cubicBezTo>
                      <a:pt x="55" y="30"/>
                      <a:pt x="56" y="51"/>
                      <a:pt x="56" y="51"/>
                    </a:cubicBezTo>
                    <a:cubicBezTo>
                      <a:pt x="56" y="51"/>
                      <a:pt x="30" y="24"/>
                      <a:pt x="0" y="18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5" name="Freeform 74"/>
              <p:cNvSpPr>
                <a:spLocks/>
              </p:cNvSpPr>
              <p:nvPr/>
            </p:nvSpPr>
            <p:spPr bwMode="auto">
              <a:xfrm>
                <a:off x="1300977" y="1773901"/>
                <a:ext cx="209526" cy="190478"/>
              </a:xfrm>
              <a:custGeom>
                <a:avLst/>
                <a:gdLst>
                  <a:gd name="T0" fmla="*/ 0 w 56"/>
                  <a:gd name="T1" fmla="*/ 18 h 51"/>
                  <a:gd name="T2" fmla="*/ 39 w 56"/>
                  <a:gd name="T3" fmla="*/ 8 h 51"/>
                  <a:gd name="T4" fmla="*/ 56 w 56"/>
                  <a:gd name="T5" fmla="*/ 11 h 51"/>
                  <a:gd name="T6" fmla="*/ 56 w 56"/>
                  <a:gd name="T7" fmla="*/ 51 h 51"/>
                  <a:gd name="T8" fmla="*/ 0 w 56"/>
                  <a:gd name="T9" fmla="*/ 1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1">
                    <a:moveTo>
                      <a:pt x="0" y="18"/>
                    </a:moveTo>
                    <a:cubicBezTo>
                      <a:pt x="0" y="18"/>
                      <a:pt x="10" y="0"/>
                      <a:pt x="39" y="8"/>
                    </a:cubicBezTo>
                    <a:cubicBezTo>
                      <a:pt x="48" y="11"/>
                      <a:pt x="52" y="11"/>
                      <a:pt x="56" y="11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56" y="51"/>
                      <a:pt x="30" y="24"/>
                      <a:pt x="0" y="18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6" name="Freeform 75"/>
              <p:cNvSpPr>
                <a:spLocks/>
              </p:cNvSpPr>
              <p:nvPr/>
            </p:nvSpPr>
            <p:spPr bwMode="auto">
              <a:xfrm>
                <a:off x="1300977" y="1773901"/>
                <a:ext cx="209526" cy="190478"/>
              </a:xfrm>
              <a:custGeom>
                <a:avLst/>
                <a:gdLst>
                  <a:gd name="T0" fmla="*/ 0 w 56"/>
                  <a:gd name="T1" fmla="*/ 18 h 51"/>
                  <a:gd name="T2" fmla="*/ 39 w 56"/>
                  <a:gd name="T3" fmla="*/ 8 h 51"/>
                  <a:gd name="T4" fmla="*/ 56 w 56"/>
                  <a:gd name="T5" fmla="*/ 11 h 51"/>
                  <a:gd name="T6" fmla="*/ 56 w 56"/>
                  <a:gd name="T7" fmla="*/ 51 h 51"/>
                  <a:gd name="T8" fmla="*/ 0 w 56"/>
                  <a:gd name="T9" fmla="*/ 1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1">
                    <a:moveTo>
                      <a:pt x="0" y="18"/>
                    </a:moveTo>
                    <a:cubicBezTo>
                      <a:pt x="0" y="18"/>
                      <a:pt x="10" y="0"/>
                      <a:pt x="39" y="8"/>
                    </a:cubicBezTo>
                    <a:cubicBezTo>
                      <a:pt x="48" y="11"/>
                      <a:pt x="52" y="11"/>
                      <a:pt x="56" y="11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56" y="51"/>
                      <a:pt x="30" y="24"/>
                      <a:pt x="0" y="18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7" name="Freeform 76"/>
              <p:cNvSpPr>
                <a:spLocks/>
              </p:cNvSpPr>
              <p:nvPr/>
            </p:nvSpPr>
            <p:spPr bwMode="auto">
              <a:xfrm>
                <a:off x="1300977" y="1773901"/>
                <a:ext cx="415877" cy="190478"/>
              </a:xfrm>
              <a:custGeom>
                <a:avLst/>
                <a:gdLst>
                  <a:gd name="T0" fmla="*/ 72 w 111"/>
                  <a:gd name="T1" fmla="*/ 8 h 51"/>
                  <a:gd name="T2" fmla="*/ 56 w 111"/>
                  <a:gd name="T3" fmla="*/ 11 h 51"/>
                  <a:gd name="T4" fmla="*/ 39 w 111"/>
                  <a:gd name="T5" fmla="*/ 8 h 51"/>
                  <a:gd name="T6" fmla="*/ 0 w 111"/>
                  <a:gd name="T7" fmla="*/ 18 h 51"/>
                  <a:gd name="T8" fmla="*/ 56 w 111"/>
                  <a:gd name="T9" fmla="*/ 51 h 51"/>
                  <a:gd name="T10" fmla="*/ 111 w 111"/>
                  <a:gd name="T11" fmla="*/ 18 h 51"/>
                  <a:gd name="T12" fmla="*/ 72 w 111"/>
                  <a:gd name="T13" fmla="*/ 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1" h="51">
                    <a:moveTo>
                      <a:pt x="72" y="8"/>
                    </a:moveTo>
                    <a:cubicBezTo>
                      <a:pt x="63" y="11"/>
                      <a:pt x="59" y="11"/>
                      <a:pt x="56" y="11"/>
                    </a:cubicBezTo>
                    <a:cubicBezTo>
                      <a:pt x="52" y="11"/>
                      <a:pt x="48" y="11"/>
                      <a:pt x="39" y="8"/>
                    </a:cubicBezTo>
                    <a:cubicBezTo>
                      <a:pt x="10" y="0"/>
                      <a:pt x="0" y="18"/>
                      <a:pt x="0" y="18"/>
                    </a:cubicBezTo>
                    <a:cubicBezTo>
                      <a:pt x="30" y="24"/>
                      <a:pt x="56" y="51"/>
                      <a:pt x="56" y="51"/>
                    </a:cubicBezTo>
                    <a:cubicBezTo>
                      <a:pt x="56" y="51"/>
                      <a:pt x="82" y="24"/>
                      <a:pt x="111" y="18"/>
                    </a:cubicBezTo>
                    <a:cubicBezTo>
                      <a:pt x="111" y="18"/>
                      <a:pt x="101" y="0"/>
                      <a:pt x="72" y="8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8" name="Freeform 77"/>
              <p:cNvSpPr>
                <a:spLocks/>
              </p:cNvSpPr>
              <p:nvPr/>
            </p:nvSpPr>
            <p:spPr bwMode="auto">
              <a:xfrm>
                <a:off x="1226374" y="1853267"/>
                <a:ext cx="566671" cy="176193"/>
              </a:xfrm>
              <a:custGeom>
                <a:avLst/>
                <a:gdLst>
                  <a:gd name="T0" fmla="*/ 142 w 151"/>
                  <a:gd name="T1" fmla="*/ 1 h 47"/>
                  <a:gd name="T2" fmla="*/ 76 w 151"/>
                  <a:gd name="T3" fmla="*/ 40 h 47"/>
                  <a:gd name="T4" fmla="*/ 10 w 151"/>
                  <a:gd name="T5" fmla="*/ 1 h 47"/>
                  <a:gd name="T6" fmla="*/ 0 w 151"/>
                  <a:gd name="T7" fmla="*/ 7 h 47"/>
                  <a:gd name="T8" fmla="*/ 72 w 151"/>
                  <a:gd name="T9" fmla="*/ 47 h 47"/>
                  <a:gd name="T10" fmla="*/ 76 w 151"/>
                  <a:gd name="T11" fmla="*/ 47 h 47"/>
                  <a:gd name="T12" fmla="*/ 79 w 151"/>
                  <a:gd name="T13" fmla="*/ 47 h 47"/>
                  <a:gd name="T14" fmla="*/ 151 w 151"/>
                  <a:gd name="T15" fmla="*/ 7 h 47"/>
                  <a:gd name="T16" fmla="*/ 142 w 151"/>
                  <a:gd name="T17" fmla="*/ 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47">
                    <a:moveTo>
                      <a:pt x="142" y="1"/>
                    </a:moveTo>
                    <a:cubicBezTo>
                      <a:pt x="116" y="7"/>
                      <a:pt x="76" y="40"/>
                      <a:pt x="76" y="40"/>
                    </a:cubicBezTo>
                    <a:cubicBezTo>
                      <a:pt x="76" y="40"/>
                      <a:pt x="36" y="7"/>
                      <a:pt x="10" y="1"/>
                    </a:cubicBezTo>
                    <a:cubicBezTo>
                      <a:pt x="3" y="0"/>
                      <a:pt x="0" y="6"/>
                      <a:pt x="0" y="7"/>
                    </a:cubicBezTo>
                    <a:cubicBezTo>
                      <a:pt x="8" y="11"/>
                      <a:pt x="18" y="4"/>
                      <a:pt x="72" y="47"/>
                    </a:cubicBezTo>
                    <a:cubicBezTo>
                      <a:pt x="73" y="47"/>
                      <a:pt x="76" y="47"/>
                      <a:pt x="76" y="47"/>
                    </a:cubicBezTo>
                    <a:cubicBezTo>
                      <a:pt x="76" y="47"/>
                      <a:pt x="77" y="47"/>
                      <a:pt x="79" y="47"/>
                    </a:cubicBezTo>
                    <a:cubicBezTo>
                      <a:pt x="132" y="4"/>
                      <a:pt x="143" y="11"/>
                      <a:pt x="151" y="7"/>
                    </a:cubicBezTo>
                    <a:cubicBezTo>
                      <a:pt x="151" y="6"/>
                      <a:pt x="148" y="0"/>
                      <a:pt x="142" y="1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9" name="Freeform 78"/>
              <p:cNvSpPr>
                <a:spLocks/>
              </p:cNvSpPr>
              <p:nvPr/>
            </p:nvSpPr>
            <p:spPr bwMode="auto">
              <a:xfrm>
                <a:off x="1515265" y="1908822"/>
                <a:ext cx="306352" cy="473020"/>
              </a:xfrm>
              <a:custGeom>
                <a:avLst/>
                <a:gdLst>
                  <a:gd name="T0" fmla="*/ 0 w 82"/>
                  <a:gd name="T1" fmla="*/ 40 h 126"/>
                  <a:gd name="T2" fmla="*/ 8 w 82"/>
                  <a:gd name="T3" fmla="*/ 40 h 126"/>
                  <a:gd name="T4" fmla="*/ 68 w 82"/>
                  <a:gd name="T5" fmla="*/ 0 h 126"/>
                  <a:gd name="T6" fmla="*/ 82 w 82"/>
                  <a:gd name="T7" fmla="*/ 0 h 126"/>
                  <a:gd name="T8" fmla="*/ 75 w 82"/>
                  <a:gd name="T9" fmla="*/ 89 h 126"/>
                  <a:gd name="T10" fmla="*/ 8 w 82"/>
                  <a:gd name="T11" fmla="*/ 126 h 126"/>
                  <a:gd name="T12" fmla="*/ 0 w 82"/>
                  <a:gd name="T13" fmla="*/ 126 h 126"/>
                  <a:gd name="T14" fmla="*/ 0 w 82"/>
                  <a:gd name="T15" fmla="*/ 40 h 126"/>
                  <a:gd name="T16" fmla="*/ 0 w 82"/>
                  <a:gd name="T17" fmla="*/ 4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2" h="126">
                    <a:moveTo>
                      <a:pt x="0" y="40"/>
                    </a:moveTo>
                    <a:cubicBezTo>
                      <a:pt x="8" y="40"/>
                      <a:pt x="8" y="40"/>
                      <a:pt x="8" y="40"/>
                    </a:cubicBezTo>
                    <a:cubicBezTo>
                      <a:pt x="8" y="40"/>
                      <a:pt x="37" y="9"/>
                      <a:pt x="68" y="0"/>
                    </a:cubicBezTo>
                    <a:cubicBezTo>
                      <a:pt x="71" y="0"/>
                      <a:pt x="82" y="0"/>
                      <a:pt x="82" y="0"/>
                    </a:cubicBezTo>
                    <a:cubicBezTo>
                      <a:pt x="82" y="0"/>
                      <a:pt x="75" y="71"/>
                      <a:pt x="75" y="89"/>
                    </a:cubicBezTo>
                    <a:cubicBezTo>
                      <a:pt x="68" y="89"/>
                      <a:pt x="40" y="90"/>
                      <a:pt x="8" y="126"/>
                    </a:cubicBezTo>
                    <a:cubicBezTo>
                      <a:pt x="0" y="126"/>
                      <a:pt x="0" y="126"/>
                      <a:pt x="0" y="126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0"/>
                      <a:pt x="0" y="40"/>
                      <a:pt x="0" y="40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0" name="Freeform 79"/>
              <p:cNvSpPr>
                <a:spLocks/>
              </p:cNvSpPr>
              <p:nvPr/>
            </p:nvSpPr>
            <p:spPr bwMode="auto">
              <a:xfrm>
                <a:off x="1204151" y="1908822"/>
                <a:ext cx="617466" cy="473020"/>
              </a:xfrm>
              <a:custGeom>
                <a:avLst/>
                <a:gdLst>
                  <a:gd name="T0" fmla="*/ 151 w 165"/>
                  <a:gd name="T1" fmla="*/ 0 h 126"/>
                  <a:gd name="T2" fmla="*/ 91 w 165"/>
                  <a:gd name="T3" fmla="*/ 40 h 126"/>
                  <a:gd name="T4" fmla="*/ 84 w 165"/>
                  <a:gd name="T5" fmla="*/ 40 h 126"/>
                  <a:gd name="T6" fmla="*/ 81 w 165"/>
                  <a:gd name="T7" fmla="*/ 40 h 126"/>
                  <a:gd name="T8" fmla="*/ 75 w 165"/>
                  <a:gd name="T9" fmla="*/ 40 h 126"/>
                  <a:gd name="T10" fmla="*/ 16 w 165"/>
                  <a:gd name="T11" fmla="*/ 0 h 126"/>
                  <a:gd name="T12" fmla="*/ 0 w 165"/>
                  <a:gd name="T13" fmla="*/ 0 h 126"/>
                  <a:gd name="T14" fmla="*/ 9 w 165"/>
                  <a:gd name="T15" fmla="*/ 89 h 126"/>
                  <a:gd name="T16" fmla="*/ 75 w 165"/>
                  <a:gd name="T17" fmla="*/ 126 h 126"/>
                  <a:gd name="T18" fmla="*/ 83 w 165"/>
                  <a:gd name="T19" fmla="*/ 126 h 126"/>
                  <a:gd name="T20" fmla="*/ 91 w 165"/>
                  <a:gd name="T21" fmla="*/ 126 h 126"/>
                  <a:gd name="T22" fmla="*/ 158 w 165"/>
                  <a:gd name="T23" fmla="*/ 89 h 126"/>
                  <a:gd name="T24" fmla="*/ 165 w 165"/>
                  <a:gd name="T25" fmla="*/ 0 h 126"/>
                  <a:gd name="T26" fmla="*/ 151 w 165"/>
                  <a:gd name="T27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5" h="126">
                    <a:moveTo>
                      <a:pt x="151" y="0"/>
                    </a:moveTo>
                    <a:cubicBezTo>
                      <a:pt x="120" y="9"/>
                      <a:pt x="91" y="40"/>
                      <a:pt x="91" y="40"/>
                    </a:cubicBezTo>
                    <a:cubicBezTo>
                      <a:pt x="84" y="40"/>
                      <a:pt x="84" y="40"/>
                      <a:pt x="84" y="40"/>
                    </a:cubicBezTo>
                    <a:cubicBezTo>
                      <a:pt x="81" y="40"/>
                      <a:pt x="81" y="40"/>
                      <a:pt x="81" y="40"/>
                    </a:cubicBezTo>
                    <a:cubicBezTo>
                      <a:pt x="75" y="40"/>
                      <a:pt x="75" y="40"/>
                      <a:pt x="75" y="40"/>
                    </a:cubicBezTo>
                    <a:cubicBezTo>
                      <a:pt x="75" y="40"/>
                      <a:pt x="46" y="9"/>
                      <a:pt x="16" y="0"/>
                    </a:cubicBezTo>
                    <a:cubicBezTo>
                      <a:pt x="12" y="0"/>
                      <a:pt x="0" y="0"/>
                      <a:pt x="0" y="0"/>
                    </a:cubicBezTo>
                    <a:cubicBezTo>
                      <a:pt x="0" y="0"/>
                      <a:pt x="9" y="71"/>
                      <a:pt x="9" y="89"/>
                    </a:cubicBezTo>
                    <a:cubicBezTo>
                      <a:pt x="14" y="89"/>
                      <a:pt x="43" y="90"/>
                      <a:pt x="75" y="126"/>
                    </a:cubicBezTo>
                    <a:cubicBezTo>
                      <a:pt x="83" y="126"/>
                      <a:pt x="83" y="126"/>
                      <a:pt x="83" y="126"/>
                    </a:cubicBezTo>
                    <a:cubicBezTo>
                      <a:pt x="83" y="126"/>
                      <a:pt x="83" y="126"/>
                      <a:pt x="91" y="126"/>
                    </a:cubicBezTo>
                    <a:cubicBezTo>
                      <a:pt x="123" y="90"/>
                      <a:pt x="151" y="89"/>
                      <a:pt x="158" y="89"/>
                    </a:cubicBezTo>
                    <a:cubicBezTo>
                      <a:pt x="158" y="71"/>
                      <a:pt x="165" y="0"/>
                      <a:pt x="165" y="0"/>
                    </a:cubicBezTo>
                    <a:cubicBezTo>
                      <a:pt x="165" y="0"/>
                      <a:pt x="154" y="0"/>
                      <a:pt x="151" y="0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1" name="Freeform 80"/>
              <p:cNvSpPr>
                <a:spLocks/>
              </p:cNvSpPr>
              <p:nvPr/>
            </p:nvSpPr>
            <p:spPr bwMode="auto">
              <a:xfrm>
                <a:off x="1515265" y="2058030"/>
                <a:ext cx="30159" cy="323813"/>
              </a:xfrm>
              <a:custGeom>
                <a:avLst/>
                <a:gdLst>
                  <a:gd name="T0" fmla="*/ 0 w 19"/>
                  <a:gd name="T1" fmla="*/ 204 h 204"/>
                  <a:gd name="T2" fmla="*/ 0 w 19"/>
                  <a:gd name="T3" fmla="*/ 0 h 204"/>
                  <a:gd name="T4" fmla="*/ 19 w 19"/>
                  <a:gd name="T5" fmla="*/ 0 h 204"/>
                  <a:gd name="T6" fmla="*/ 0 w 19"/>
                  <a:gd name="T7" fmla="*/ 204 h 204"/>
                  <a:gd name="T8" fmla="*/ 0 w 19"/>
                  <a:gd name="T9" fmla="*/ 204 h 204"/>
                  <a:gd name="T10" fmla="*/ 0 w 19"/>
                  <a:gd name="T11" fmla="*/ 20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204">
                    <a:moveTo>
                      <a:pt x="0" y="204"/>
                    </a:moveTo>
                    <a:lnTo>
                      <a:pt x="0" y="0"/>
                    </a:lnTo>
                    <a:lnTo>
                      <a:pt x="19" y="0"/>
                    </a:lnTo>
                    <a:lnTo>
                      <a:pt x="0" y="204"/>
                    </a:lnTo>
                    <a:lnTo>
                      <a:pt x="0" y="204"/>
                    </a:lnTo>
                    <a:lnTo>
                      <a:pt x="0" y="204"/>
                    </a:ln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2" name="Freeform 81"/>
              <p:cNvSpPr>
                <a:spLocks/>
              </p:cNvSpPr>
              <p:nvPr/>
            </p:nvSpPr>
            <p:spPr bwMode="auto">
              <a:xfrm>
                <a:off x="1515265" y="2058030"/>
                <a:ext cx="30159" cy="323813"/>
              </a:xfrm>
              <a:custGeom>
                <a:avLst/>
                <a:gdLst>
                  <a:gd name="T0" fmla="*/ 0 w 19"/>
                  <a:gd name="T1" fmla="*/ 204 h 204"/>
                  <a:gd name="T2" fmla="*/ 0 w 19"/>
                  <a:gd name="T3" fmla="*/ 0 h 204"/>
                  <a:gd name="T4" fmla="*/ 19 w 19"/>
                  <a:gd name="T5" fmla="*/ 0 h 204"/>
                  <a:gd name="T6" fmla="*/ 0 w 19"/>
                  <a:gd name="T7" fmla="*/ 20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204">
                    <a:moveTo>
                      <a:pt x="0" y="204"/>
                    </a:moveTo>
                    <a:lnTo>
                      <a:pt x="0" y="0"/>
                    </a:lnTo>
                    <a:lnTo>
                      <a:pt x="19" y="0"/>
                    </a:lnTo>
                    <a:lnTo>
                      <a:pt x="0" y="204"/>
                    </a:ln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3" name="Freeform 82"/>
              <p:cNvSpPr>
                <a:spLocks/>
              </p:cNvSpPr>
              <p:nvPr/>
            </p:nvSpPr>
            <p:spPr bwMode="auto">
              <a:xfrm>
                <a:off x="1515265" y="2058030"/>
                <a:ext cx="30159" cy="323813"/>
              </a:xfrm>
              <a:custGeom>
                <a:avLst/>
                <a:gdLst>
                  <a:gd name="T0" fmla="*/ 0 w 19"/>
                  <a:gd name="T1" fmla="*/ 204 h 204"/>
                  <a:gd name="T2" fmla="*/ 0 w 19"/>
                  <a:gd name="T3" fmla="*/ 0 h 204"/>
                  <a:gd name="T4" fmla="*/ 19 w 19"/>
                  <a:gd name="T5" fmla="*/ 0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204">
                    <a:moveTo>
                      <a:pt x="0" y="204"/>
                    </a:moveTo>
                    <a:lnTo>
                      <a:pt x="0" y="0"/>
                    </a:lnTo>
                    <a:lnTo>
                      <a:pt x="1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2132731" y="1706055"/>
                <a:ext cx="6784256" cy="8618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200" b="1" dirty="0">
                    <a:ln>
                      <a:solidFill>
                        <a:srgbClr val="008000"/>
                      </a:solidFill>
                    </a:ln>
                    <a:solidFill>
                      <a:srgbClr val="008000"/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TÍCH CÓ HƯỚNG CỦA HAI VÉC TƠ, ỨNG DỤNG</a:t>
                </a:r>
              </a:p>
            </p:txBody>
          </p:sp>
        </p:grpSp>
        <p:sp>
          <p:nvSpPr>
            <p:cNvPr id="47" name="Rectangle 46"/>
            <p:cNvSpPr/>
            <p:nvPr/>
          </p:nvSpPr>
          <p:spPr>
            <a:xfrm>
              <a:off x="8598527" y="1951287"/>
              <a:ext cx="1828800" cy="67758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62" name="Rectangle 61"/>
              <p:cNvSpPr/>
              <p:nvPr/>
            </p:nvSpPr>
            <p:spPr>
              <a:xfrm>
                <a:off x="2360382" y="3992834"/>
                <a:ext cx="1741355" cy="4308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2200" b="1" spc="-75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Ch</m:t>
                      </m:r>
                      <m:r>
                        <m:rPr>
                          <m:nor/>
                        </m:rPr>
                        <a:rPr lang="en-US" sz="2200" b="1" spc="-75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ọ</m:t>
                      </m:r>
                      <m:r>
                        <m:rPr>
                          <m:nor/>
                        </m:rPr>
                        <a:rPr lang="en-US" sz="2200" b="1" spc="-75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n</m:t>
                      </m:r>
                      <m:r>
                        <m:rPr>
                          <m:nor/>
                        </m:rPr>
                        <a:rPr lang="en-US" sz="2200" b="1" spc="-75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2200" b="1" i="0" spc="-75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C</m:t>
                      </m:r>
                      <m:r>
                        <m:rPr>
                          <m:nor/>
                        </m:rPr>
                        <a:rPr lang="en-US" sz="2200" b="1" spc="-75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.</m:t>
                      </m:r>
                    </m:oMath>
                  </m:oMathPara>
                </a14:m>
                <a:endParaRPr lang="en-US" sz="2200" b="1" spc="-75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62" name="Rectangle 6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60382" y="3992834"/>
                <a:ext cx="1741355" cy="430887"/>
              </a:xfrm>
              <a:prstGeom prst="rect">
                <a:avLst/>
              </a:prstGeom>
              <a:blipFill>
                <a:blip r:embed="rId4"/>
                <a:stretch>
                  <a:fillRect l="-2448" b="-1831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9" name="Rectangle 118"/>
          <p:cNvSpPr/>
          <p:nvPr/>
        </p:nvSpPr>
        <p:spPr>
          <a:xfrm>
            <a:off x="757511" y="1133549"/>
            <a:ext cx="1072956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err="1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8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en-US" sz="28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2800" i="1" dirty="0" err="1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Oxyz</a:t>
            </a:r>
            <a:r>
              <a:rPr lang="en-US" sz="28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2800" dirty="0" err="1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8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bốn</a:t>
            </a:r>
            <a:r>
              <a:rPr lang="en-US" sz="28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28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2800" i="1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28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 ; 0 ; 2), </a:t>
            </a:r>
            <a:r>
              <a:rPr lang="en-US" sz="2800" i="1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28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 ; 1 ; 0), </a:t>
            </a:r>
            <a:r>
              <a:rPr lang="en-US" sz="2800" i="1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28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 ; 0 ; 1) </a:t>
            </a:r>
            <a:r>
              <a:rPr lang="en-US" sz="2800" dirty="0" err="1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2800" i="1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28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( 1 ; 1 ; 1). </a:t>
            </a:r>
            <a:r>
              <a:rPr lang="en-US" sz="2800" dirty="0" err="1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Chọ</a:t>
            </a:r>
            <a:r>
              <a:rPr lang="en-US" sz="28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28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28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28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đáp</a:t>
            </a:r>
            <a:r>
              <a:rPr lang="en-US" sz="28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án</a:t>
            </a:r>
            <a:r>
              <a:rPr lang="en-US" sz="28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endParaRPr lang="vi-VN" sz="2800" dirty="0"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154" name="Oval 153"/>
          <p:cNvSpPr/>
          <p:nvPr/>
        </p:nvSpPr>
        <p:spPr>
          <a:xfrm>
            <a:off x="972771" y="2791654"/>
            <a:ext cx="536277" cy="536277"/>
          </a:xfrm>
          <a:prstGeom prst="ellipse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1024370" y="2201345"/>
                <a:ext cx="5642509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400" b="1" spc="-75" smtClean="0">
                        <a:solidFill>
                          <a:srgbClr val="000099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  <a:cs typeface="Tahoma" panose="020B0604030504040204" pitchFamily="34" charset="0"/>
                      </a:rPr>
                      <m:t>A</m:t>
                    </m:r>
                    <m:r>
                      <m:rPr>
                        <m:nor/>
                      </m:rPr>
                      <a:rPr lang="en-US" sz="2400" b="1" spc="-75" smtClean="0">
                        <a:solidFill>
                          <a:srgbClr val="000099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  <a:cs typeface="Tahoma" panose="020B0604030504040204" pitchFamily="34" charset="0"/>
                      </a:rPr>
                      <m:t>.  </m:t>
                    </m:r>
                    <m:r>
                      <m:rPr>
                        <m:nor/>
                      </m:rPr>
                      <a:rPr lang="en-US" sz="2400" b="0" i="0" smtClean="0">
                        <a:latin typeface="Cambria Math" panose="02040503050406030204" pitchFamily="18" charset="0"/>
                      </a:rPr>
                      <m:t>A</m:t>
                    </m:r>
                    <m:r>
                      <m:rPr>
                        <m:nor/>
                      </m:rPr>
                      <a:rPr lang="en-US" sz="2400" b="0" i="0" smtClean="0">
                        <a:latin typeface="Cambria Math" panose="02040503050406030204" pitchFamily="18" charset="0"/>
                      </a:rPr>
                      <m:t>,</m:t>
                    </m:r>
                    <m:r>
                      <m:rPr>
                        <m:nor/>
                      </m:rPr>
                      <a:rPr lang="en-US" sz="2400" b="0" i="0" smtClean="0">
                        <a:latin typeface="Cambria Math" panose="02040503050406030204" pitchFamily="18" charset="0"/>
                      </a:rPr>
                      <m:t>B</m:t>
                    </m:r>
                    <m:r>
                      <m:rPr>
                        <m:nor/>
                      </m:rPr>
                      <a:rPr lang="en-US" sz="2400" b="0" i="0" smtClean="0">
                        <a:latin typeface="Cambria Math" panose="02040503050406030204" pitchFamily="18" charset="0"/>
                      </a:rPr>
                      <m:t>,</m:t>
                    </m:r>
                    <m:r>
                      <m:rPr>
                        <m:nor/>
                      </m:rPr>
                      <a:rPr lang="en-US" sz="2400" b="0" i="0" smtClean="0">
                        <a:latin typeface="Cambria Math" panose="02040503050406030204" pitchFamily="18" charset="0"/>
                      </a:rPr>
                      <m:t>C</m:t>
                    </m:r>
                    <m:r>
                      <m:rPr>
                        <m:nor/>
                      </m:rPr>
                      <a:rPr lang="en-US" sz="2400" b="0" i="0" smtClean="0">
                        <a:latin typeface="Cambria Math" panose="02040503050406030204" pitchFamily="18" charset="0"/>
                      </a:rPr>
                      <m:t>,</m:t>
                    </m:r>
                    <m:r>
                      <m:rPr>
                        <m:nor/>
                      </m:rPr>
                      <a:rPr lang="en-US" sz="2400" b="0" i="0" smtClean="0">
                        <a:latin typeface="Cambria Math" panose="02040503050406030204" pitchFamily="18" charset="0"/>
                      </a:rPr>
                      <m:t>D</m:t>
                    </m:r>
                    <m:r>
                      <m:rPr>
                        <m:nor/>
                      </m:rPr>
                      <a:rPr lang="en-US" sz="2400" b="0" i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GB" sz="2400" dirty="0" err="1">
                    <a:latin typeface="Cambria" panose="02040503050406030204" pitchFamily="18" charset="0"/>
                    <a:ea typeface="Cambria" panose="02040503050406030204" pitchFamily="18" charset="0"/>
                    <a:cs typeface="Tahoma" panose="020B0604030504040204" pitchFamily="34" charset="0"/>
                  </a:rPr>
                  <a:t>cùng</a:t>
                </a:r>
                <a:r>
                  <a:rPr lang="en-GB" sz="2400" dirty="0">
                    <a:latin typeface="Cambria" panose="02040503050406030204" pitchFamily="18" charset="0"/>
                    <a:ea typeface="Cambria" panose="02040503050406030204" pitchFamily="18" charset="0"/>
                    <a:cs typeface="Tahoma" panose="020B0604030504040204" pitchFamily="34" charset="0"/>
                  </a:rPr>
                  <a:t> </a:t>
                </a:r>
                <a:r>
                  <a:rPr lang="en-GB" sz="2400" dirty="0" err="1">
                    <a:latin typeface="Cambria" panose="02040503050406030204" pitchFamily="18" charset="0"/>
                    <a:ea typeface="Cambria" panose="02040503050406030204" pitchFamily="18" charset="0"/>
                    <a:cs typeface="Tahoma" panose="020B0604030504040204" pitchFamily="34" charset="0"/>
                  </a:rPr>
                  <a:t>nẳm</a:t>
                </a:r>
                <a:r>
                  <a:rPr lang="en-GB" sz="2400" dirty="0">
                    <a:latin typeface="Cambria" panose="02040503050406030204" pitchFamily="18" charset="0"/>
                    <a:ea typeface="Cambria" panose="02040503050406030204" pitchFamily="18" charset="0"/>
                    <a:cs typeface="Tahoma" panose="020B0604030504040204" pitchFamily="34" charset="0"/>
                  </a:rPr>
                  <a:t> </a:t>
                </a:r>
                <a:r>
                  <a:rPr lang="en-GB" sz="2400" dirty="0" err="1">
                    <a:latin typeface="Cambria" panose="02040503050406030204" pitchFamily="18" charset="0"/>
                    <a:ea typeface="Cambria" panose="02040503050406030204" pitchFamily="18" charset="0"/>
                    <a:cs typeface="Tahoma" panose="020B0604030504040204" pitchFamily="34" charset="0"/>
                  </a:rPr>
                  <a:t>trên</a:t>
                </a:r>
                <a:r>
                  <a:rPr lang="en-GB" sz="2400" dirty="0">
                    <a:latin typeface="Cambria" panose="02040503050406030204" pitchFamily="18" charset="0"/>
                    <a:ea typeface="Cambria" panose="02040503050406030204" pitchFamily="18" charset="0"/>
                    <a:cs typeface="Tahoma" panose="020B0604030504040204" pitchFamily="34" charset="0"/>
                  </a:rPr>
                  <a:t> </a:t>
                </a:r>
                <a:r>
                  <a:rPr lang="en-GB" sz="2400" dirty="0" err="1">
                    <a:latin typeface="Cambria" panose="02040503050406030204" pitchFamily="18" charset="0"/>
                    <a:ea typeface="Cambria" panose="02040503050406030204" pitchFamily="18" charset="0"/>
                    <a:cs typeface="Tahoma" panose="020B0604030504040204" pitchFamily="34" charset="0"/>
                  </a:rPr>
                  <a:t>một</a:t>
                </a:r>
                <a:r>
                  <a:rPr lang="en-GB" sz="2400" dirty="0">
                    <a:latin typeface="Cambria" panose="02040503050406030204" pitchFamily="18" charset="0"/>
                    <a:ea typeface="Cambria" panose="02040503050406030204" pitchFamily="18" charset="0"/>
                    <a:cs typeface="Tahoma" panose="020B0604030504040204" pitchFamily="34" charset="0"/>
                  </a:rPr>
                  <a:t> </a:t>
                </a:r>
                <a:r>
                  <a:rPr lang="en-GB" sz="2400" dirty="0" err="1">
                    <a:latin typeface="Cambria" panose="02040503050406030204" pitchFamily="18" charset="0"/>
                    <a:ea typeface="Cambria" panose="02040503050406030204" pitchFamily="18" charset="0"/>
                    <a:cs typeface="Tahoma" panose="020B0604030504040204" pitchFamily="34" charset="0"/>
                  </a:rPr>
                  <a:t>mặt</a:t>
                </a:r>
                <a:r>
                  <a:rPr lang="en-GB" sz="2400" dirty="0">
                    <a:latin typeface="Cambria" panose="02040503050406030204" pitchFamily="18" charset="0"/>
                    <a:ea typeface="Cambria" panose="02040503050406030204" pitchFamily="18" charset="0"/>
                    <a:cs typeface="Tahoma" panose="020B0604030504040204" pitchFamily="34" charset="0"/>
                  </a:rPr>
                  <a:t> </a:t>
                </a:r>
                <a:r>
                  <a:rPr lang="en-GB" sz="2400" dirty="0" err="1">
                    <a:latin typeface="Cambria" panose="02040503050406030204" pitchFamily="18" charset="0"/>
                    <a:ea typeface="Cambria" panose="02040503050406030204" pitchFamily="18" charset="0"/>
                    <a:cs typeface="Tahoma" panose="020B0604030504040204" pitchFamily="34" charset="0"/>
                  </a:rPr>
                  <a:t>phẳng</a:t>
                </a:r>
                <a:r>
                  <a:rPr lang="en-GB" sz="2400" dirty="0">
                    <a:latin typeface="Cambria" panose="02040503050406030204" pitchFamily="18" charset="0"/>
                    <a:ea typeface="Cambria" panose="02040503050406030204" pitchFamily="18" charset="0"/>
                    <a:cs typeface="Tahoma" panose="020B060403050404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4370" y="2201345"/>
                <a:ext cx="5642509" cy="461665"/>
              </a:xfrm>
              <a:prstGeom prst="rect">
                <a:avLst/>
              </a:prstGeom>
              <a:blipFill>
                <a:blip r:embed="rId5"/>
                <a:stretch>
                  <a:fillRect l="-216" t="-10526" b="-289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3" name="Rectangle 52"/>
              <p:cNvSpPr/>
              <p:nvPr/>
            </p:nvSpPr>
            <p:spPr>
              <a:xfrm>
                <a:off x="7546547" y="2157801"/>
                <a:ext cx="3940525" cy="54585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nor/>
                      </m:rPr>
                      <a:rPr lang="vi-VN" sz="2400" b="1" spc="-75" smtClean="0">
                        <a:solidFill>
                          <a:srgbClr val="000099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  <a:cs typeface="Tahoma" panose="020B0604030504040204" pitchFamily="34" charset="0"/>
                      </a:rPr>
                      <m:t>B</m:t>
                    </m:r>
                    <m:r>
                      <m:rPr>
                        <m:nor/>
                      </m:rPr>
                      <a:rPr lang="en-US" sz="2400" b="1" spc="-75" smtClean="0">
                        <a:solidFill>
                          <a:srgbClr val="000099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  <a:cs typeface="Tahoma" panose="020B0604030504040204" pitchFamily="34" charset="0"/>
                      </a:rPr>
                      <m:t>.</m:t>
                    </m:r>
                    <m:r>
                      <m:rPr>
                        <m:nor/>
                      </m:rPr>
                      <a:rPr lang="en-US" sz="2400" b="1" i="0" spc="-75" smtClean="0">
                        <a:solidFill>
                          <a:srgbClr val="000099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  <a:cs typeface="Tahoma" panose="020B0604030504040204" pitchFamily="34" charset="0"/>
                      </a:rPr>
                      <m:t> </m:t>
                    </m:r>
                    <m:d>
                      <m:dPr>
                        <m:begChr m:val="["/>
                        <m:endChr m:val="]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𝐴𝐵</m:t>
                            </m:r>
                          </m:e>
                        </m:acc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,</m:t>
                        </m:r>
                        <m:acc>
                          <m:accPr>
                            <m:chr m:val="⃗"/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𝐴𝐶</m:t>
                            </m:r>
                          </m:e>
                        </m:acc>
                      </m:e>
                    </m:d>
                    <m:r>
                      <a:rPr lang="en-US" sz="2400" i="1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vi-VN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−2;0;4</m:t>
                        </m:r>
                      </m:e>
                    </m:d>
                  </m:oMath>
                </a14:m>
                <a:r>
                  <a:rPr lang="en-GB" sz="2400" dirty="0">
                    <a:latin typeface="Cambria" panose="02040503050406030204" pitchFamily="18" charset="0"/>
                    <a:ea typeface="Cambria" panose="02040503050406030204" pitchFamily="18" charset="0"/>
                    <a:cs typeface="Tahoma" panose="020B060403050404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53" name="Rectangle 5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46547" y="2157801"/>
                <a:ext cx="3940525" cy="545855"/>
              </a:xfrm>
              <a:prstGeom prst="rect">
                <a:avLst/>
              </a:prstGeom>
              <a:blipFill>
                <a:blip r:embed="rId6"/>
                <a:stretch>
                  <a:fillRect b="-177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4" name="Rectangle 53"/>
              <p:cNvSpPr/>
              <p:nvPr/>
            </p:nvSpPr>
            <p:spPr>
              <a:xfrm>
                <a:off x="1024371" y="2849968"/>
                <a:ext cx="4571354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vi-VN" sz="2400" b="1" spc="-75" smtClean="0">
                          <a:solidFill>
                            <a:srgbClr val="000099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C</m:t>
                      </m:r>
                      <m:r>
                        <m:rPr>
                          <m:nor/>
                        </m:rPr>
                        <a:rPr lang="en-US" sz="2400" b="1" spc="-75" smtClean="0">
                          <a:solidFill>
                            <a:srgbClr val="000099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.</m:t>
                      </m:r>
                      <m:r>
                        <m:rPr>
                          <m:nor/>
                        </m:rPr>
                        <a:rPr lang="en-US" sz="2400" b="0" i="0" spc="-75" smtClean="0">
                          <a:solidFill>
                            <a:srgbClr val="000099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  </m:t>
                      </m:r>
                      <m:r>
                        <m:rPr>
                          <m:nor/>
                        </m:rPr>
                        <a:rPr lang="en-US" sz="2400">
                          <a:latin typeface="Cambria Math" panose="02040503050406030204" pitchFamily="18" charset="0"/>
                        </a:rPr>
                        <m:t>A</m:t>
                      </m:r>
                      <m:r>
                        <m:rPr>
                          <m:nor/>
                        </m:rPr>
                        <a:rPr lang="en-US" sz="2400">
                          <a:latin typeface="Cambria Math" panose="02040503050406030204" pitchFamily="18" charset="0"/>
                        </a:rPr>
                        <m:t>,</m:t>
                      </m:r>
                      <m:r>
                        <m:rPr>
                          <m:nor/>
                        </m:rPr>
                        <a:rPr lang="en-US" sz="2400">
                          <a:latin typeface="Cambria Math" panose="02040503050406030204" pitchFamily="18" charset="0"/>
                        </a:rPr>
                        <m:t>B</m:t>
                      </m:r>
                      <m:r>
                        <m:rPr>
                          <m:nor/>
                        </m:rPr>
                        <a:rPr lang="en-US" sz="2400">
                          <a:latin typeface="Cambria Math" panose="02040503050406030204" pitchFamily="18" charset="0"/>
                        </a:rPr>
                        <m:t>,</m:t>
                      </m:r>
                      <m:r>
                        <m:rPr>
                          <m:nor/>
                        </m:rPr>
                        <a:rPr lang="en-US" sz="2400">
                          <a:latin typeface="Cambria Math" panose="02040503050406030204" pitchFamily="18" charset="0"/>
                        </a:rPr>
                        <m:t>C</m:t>
                      </m:r>
                      <m:r>
                        <m:rPr>
                          <m:nor/>
                        </m:rPr>
                        <a:rPr lang="en-US" sz="2400">
                          <a:latin typeface="Cambria Math" panose="02040503050406030204" pitchFamily="18" charset="0"/>
                        </a:rPr>
                        <m:t>,</m:t>
                      </m:r>
                      <m:r>
                        <m:rPr>
                          <m:nor/>
                        </m:rPr>
                        <a:rPr lang="en-US" sz="2400">
                          <a:latin typeface="Cambria Math" panose="02040503050406030204" pitchFamily="18" charset="0"/>
                        </a:rPr>
                        <m:t>D</m:t>
                      </m:r>
                      <m:r>
                        <m:rPr>
                          <m:nor/>
                        </m:rPr>
                        <a:rPr lang="en-US" sz="240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2400" b="0" i="0" smtClean="0">
                          <a:latin typeface="Cambria Math" panose="02040503050406030204" pitchFamily="18" charset="0"/>
                        </a:rPr>
                        <m:t>t</m:t>
                      </m:r>
                      <m:r>
                        <m:rPr>
                          <m:nor/>
                        </m:rPr>
                        <a:rPr lang="en-US" sz="2400" b="0" i="0" smtClean="0">
                          <a:latin typeface="Cambria Math" panose="02040503050406030204" pitchFamily="18" charset="0"/>
                        </a:rPr>
                        <m:t>ạ</m:t>
                      </m:r>
                      <m:r>
                        <m:rPr>
                          <m:nor/>
                        </m:rPr>
                        <a:rPr lang="en-US" sz="2400" b="0" i="0" smtClean="0">
                          <a:latin typeface="Cambria Math" panose="02040503050406030204" pitchFamily="18" charset="0"/>
                        </a:rPr>
                        <m:t>o</m:t>
                      </m:r>
                      <m:r>
                        <m:rPr>
                          <m:nor/>
                        </m:rPr>
                        <a:rPr lang="en-US" sz="2400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2400" b="0" i="0" smtClean="0">
                          <a:latin typeface="Cambria Math" panose="02040503050406030204" pitchFamily="18" charset="0"/>
                        </a:rPr>
                        <m:t>th</m:t>
                      </m:r>
                      <m:r>
                        <m:rPr>
                          <m:nor/>
                        </m:rPr>
                        <a:rPr lang="en-US" sz="2400" b="0" i="0" smtClean="0">
                          <a:latin typeface="Cambria Math" panose="02040503050406030204" pitchFamily="18" charset="0"/>
                        </a:rPr>
                        <m:t>à</m:t>
                      </m:r>
                      <m:r>
                        <m:rPr>
                          <m:nor/>
                        </m:rPr>
                        <a:rPr lang="en-US" sz="2400" b="0" i="0" smtClean="0">
                          <a:latin typeface="Cambria Math" panose="02040503050406030204" pitchFamily="18" charset="0"/>
                        </a:rPr>
                        <m:t>nh</m:t>
                      </m:r>
                      <m:r>
                        <m:rPr>
                          <m:nor/>
                        </m:rPr>
                        <a:rPr lang="en-US" sz="2400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2400" b="0" i="0" smtClean="0">
                          <a:latin typeface="Cambria Math" panose="02040503050406030204" pitchFamily="18" charset="0"/>
                        </a:rPr>
                        <m:t>m</m:t>
                      </m:r>
                      <m:r>
                        <m:rPr>
                          <m:nor/>
                        </m:rPr>
                        <a:rPr lang="en-US" sz="2400" b="0" i="0" smtClean="0">
                          <a:latin typeface="Cambria Math" panose="02040503050406030204" pitchFamily="18" charset="0"/>
                        </a:rPr>
                        <m:t>ộ</m:t>
                      </m:r>
                      <m:r>
                        <m:rPr>
                          <m:nor/>
                        </m:rPr>
                        <a:rPr lang="en-US" sz="2400" b="0" i="0" smtClean="0">
                          <a:latin typeface="Cambria Math" panose="02040503050406030204" pitchFamily="18" charset="0"/>
                        </a:rPr>
                        <m:t>t</m:t>
                      </m:r>
                      <m:r>
                        <m:rPr>
                          <m:nor/>
                        </m:rPr>
                        <a:rPr lang="en-US" sz="2400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2400" b="0" i="0" smtClean="0">
                          <a:latin typeface="Cambria Math" panose="02040503050406030204" pitchFamily="18" charset="0"/>
                        </a:rPr>
                        <m:t>t</m:t>
                      </m:r>
                      <m:r>
                        <m:rPr>
                          <m:nor/>
                        </m:rPr>
                        <a:rPr lang="en-US" sz="2400" b="0" i="0" smtClean="0">
                          <a:latin typeface="Cambria Math" panose="02040503050406030204" pitchFamily="18" charset="0"/>
                        </a:rPr>
                        <m:t>ứ </m:t>
                      </m:r>
                      <m:r>
                        <m:rPr>
                          <m:nor/>
                        </m:rPr>
                        <a:rPr lang="en-US" sz="2400" b="0" i="0" smtClean="0">
                          <a:latin typeface="Cambria Math" panose="02040503050406030204" pitchFamily="18" charset="0"/>
                        </a:rPr>
                        <m:t>di</m:t>
                      </m:r>
                      <m:r>
                        <m:rPr>
                          <m:nor/>
                        </m:rPr>
                        <a:rPr lang="en-US" sz="2400" b="0" i="0" smtClean="0">
                          <a:latin typeface="Cambria Math" panose="02040503050406030204" pitchFamily="18" charset="0"/>
                        </a:rPr>
                        <m:t>ệ</m:t>
                      </m:r>
                      <m:r>
                        <m:rPr>
                          <m:nor/>
                        </m:rPr>
                        <a:rPr lang="en-US" sz="2400" b="0" i="0" smtClean="0">
                          <a:latin typeface="Cambria Math" panose="02040503050406030204" pitchFamily="18" charset="0"/>
                        </a:rPr>
                        <m:t>n</m:t>
                      </m:r>
                      <m:r>
                        <m:rPr>
                          <m:nor/>
                        </m:rPr>
                        <a:rPr lang="en-GB" sz="2400" dirty="0">
                          <a:latin typeface="Cambria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.</m:t>
                      </m:r>
                    </m:oMath>
                  </m:oMathPara>
                </a14:m>
                <a:endParaRPr lang="en-GB" sz="2400" dirty="0">
                  <a:latin typeface="Cambria" panose="02040503050406030204" pitchFamily="18" charset="0"/>
                  <a:ea typeface="Cambria" panose="02040503050406030204" pitchFamily="18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54" name="Rectangle 5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4371" y="2849968"/>
                <a:ext cx="4571354" cy="461665"/>
              </a:xfrm>
              <a:prstGeom prst="rect">
                <a:avLst/>
              </a:prstGeom>
              <a:blipFill>
                <a:blip r:embed="rId7"/>
                <a:stretch>
                  <a:fillRect b="-17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5" name="Rectangle 54"/>
              <p:cNvSpPr/>
              <p:nvPr/>
            </p:nvSpPr>
            <p:spPr>
              <a:xfrm>
                <a:off x="7130100" y="2817976"/>
                <a:ext cx="3063750" cy="53848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vi-VN" sz="2400" b="1" spc="-75" smtClean="0">
                          <a:solidFill>
                            <a:srgbClr val="000099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D</m:t>
                      </m:r>
                      <m:r>
                        <m:rPr>
                          <m:nor/>
                        </m:rPr>
                        <a:rPr lang="en-US" sz="2400" b="1" spc="-75" smtClean="0">
                          <a:solidFill>
                            <a:srgbClr val="000099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.</m:t>
                      </m:r>
                      <m:r>
                        <m:rPr>
                          <m:nor/>
                        </m:rPr>
                        <a:rPr lang="en-US" sz="2400" b="1" i="0" spc="-75" smtClean="0">
                          <a:solidFill>
                            <a:srgbClr val="000099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 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acc>
                            <m:accPr>
                              <m:chr m:val="⃗"/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𝐴𝐵</m:t>
                              </m:r>
                            </m:e>
                          </m:acc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,</m:t>
                          </m:r>
                          <m:acc>
                            <m:accPr>
                              <m:chr m:val="⃗"/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𝐷</m:t>
                              </m:r>
                            </m:e>
                          </m:acc>
                        </m:e>
                      </m:d>
                      <m:r>
                        <a:rPr lang="en-US" sz="2400" i="1">
                          <a:latin typeface="Cambria Math" panose="02040503050406030204" pitchFamily="18" charset="0"/>
                        </a:rPr>
                        <m:t>=</m:t>
                      </m:r>
                      <m:acc>
                        <m:accPr>
                          <m:chr m:val="⃗"/>
                          <m:ctrlPr>
                            <a:rPr lang="en-GB" sz="2400" i="1" dirty="0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GB" sz="2400" dirty="0">
                              <a:latin typeface="Cambria Math" panose="02040503050406030204" pitchFamily="18" charset="0"/>
                            </a:rPr>
                            <m:t>0</m:t>
                          </m:r>
                        </m:e>
                      </m:acc>
                      <m:r>
                        <m:rPr>
                          <m:nor/>
                        </m:rPr>
                        <a:rPr lang="en-GB" sz="2400" dirty="0">
                          <a:latin typeface="Cambria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.</m:t>
                      </m:r>
                    </m:oMath>
                  </m:oMathPara>
                </a14:m>
                <a:endParaRPr lang="en-GB" sz="2400" dirty="0">
                  <a:latin typeface="Cambria" panose="02040503050406030204" pitchFamily="18" charset="0"/>
                  <a:ea typeface="Cambria" panose="02040503050406030204" pitchFamily="18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55" name="Rectangle 5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30100" y="2817976"/>
                <a:ext cx="3063750" cy="538481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914617" y="5322384"/>
                <a:ext cx="4916579" cy="61286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28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𝐴𝐵</m:t>
                            </m:r>
                          </m:e>
                        </m:acc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,</m:t>
                        </m:r>
                        <m:acc>
                          <m:accPr>
                            <m:chr m:val="⃗"/>
                            <m:ctrlPr>
                              <a:rPr lang="en-US" sz="28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𝐴𝐶</m:t>
                            </m:r>
                          </m:e>
                        </m:acc>
                      </m:e>
                    </m:d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vi-VN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2;−8;−4</m:t>
                        </m:r>
                      </m:e>
                    </m:d>
                  </m:oMath>
                </a14:m>
                <a:r>
                  <a:rPr lang="en-US" sz="2800" dirty="0"/>
                  <a:t> </a:t>
                </a:r>
                <a:r>
                  <a:rPr lang="en-US" sz="2800" dirty="0" err="1"/>
                  <a:t>loại</a:t>
                </a:r>
                <a:r>
                  <a:rPr lang="en-US" sz="2800" dirty="0"/>
                  <a:t> B</a:t>
                </a:r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4617" y="5322384"/>
                <a:ext cx="4916579" cy="612860"/>
              </a:xfrm>
              <a:prstGeom prst="rect">
                <a:avLst/>
              </a:prstGeom>
              <a:blipFill>
                <a:blip r:embed="rId9"/>
                <a:stretch>
                  <a:fillRect b="-2376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0" name="Straight Connector 49"/>
          <p:cNvCxnSpPr>
            <a:stCxn id="125" idx="0"/>
          </p:cNvCxnSpPr>
          <p:nvPr/>
        </p:nvCxnSpPr>
        <p:spPr>
          <a:xfrm>
            <a:off x="6102247" y="3933524"/>
            <a:ext cx="28373" cy="2592719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804517" y="5935244"/>
                <a:ext cx="4973028" cy="61286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28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𝐴𝐵</m:t>
                            </m:r>
                          </m:e>
                        </m:acc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,</m:t>
                        </m:r>
                        <m:acc>
                          <m:accPr>
                            <m:chr m:val="⃗"/>
                            <m:ctrlPr>
                              <a:rPr lang="en-US" sz="28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𝐴𝐶</m:t>
                            </m:r>
                          </m:e>
                        </m:acc>
                      </m:e>
                    </m:d>
                  </m:oMath>
                </a14:m>
                <a:r>
                  <a:rPr lang="en-US" sz="2800" dirty="0"/>
                  <a:t>.</a:t>
                </a:r>
                <a:r>
                  <a:rPr lang="vi-VN" sz="2800" dirty="0"/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vi-VN" sz="28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𝐴𝐷</m:t>
                        </m:r>
                      </m:e>
                    </m:acc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=−4</m:t>
                    </m:r>
                    <m:r>
                      <a:rPr lang="en-US" sz="2800" dirty="0" smtClean="0">
                        <a:latin typeface="Cambria Math" panose="02040503050406030204" pitchFamily="18" charset="0"/>
                      </a:rPr>
                      <m:t>≠</m:t>
                    </m:r>
                    <m:r>
                      <a:rPr lang="en-US" sz="2800" b="0" i="0" dirty="0" smtClean="0">
                        <a:latin typeface="Cambria Math" panose="02040503050406030204" pitchFamily="18" charset="0"/>
                      </a:rPr>
                      <m:t>0</m:t>
                    </m:r>
                  </m:oMath>
                </a14:m>
                <a:r>
                  <a:rPr lang="en-US" sz="2800" dirty="0"/>
                  <a:t> </a:t>
                </a:r>
                <a:r>
                  <a:rPr lang="en-US" sz="2800" dirty="0" err="1"/>
                  <a:t>Chọn</a:t>
                </a:r>
                <a:r>
                  <a:rPr lang="en-US" sz="2800" dirty="0"/>
                  <a:t> C</a:t>
                </a:r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4517" y="5935244"/>
                <a:ext cx="4973028" cy="612860"/>
              </a:xfrm>
              <a:prstGeom prst="rect">
                <a:avLst/>
              </a:prstGeom>
              <a:blipFill>
                <a:blip r:embed="rId10"/>
                <a:stretch>
                  <a:fillRect r="-1471" b="-25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6244042" y="4390252"/>
                <a:ext cx="5243030" cy="143750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8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Nhắc</a:t>
                </a:r>
                <a:r>
                  <a:rPr lang="en-US" sz="28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lại</a:t>
                </a:r>
                <a:r>
                  <a:rPr lang="en-US" sz="28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:r>
                  <a:rPr lang="en-US" sz="2800" dirty="0" err="1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bốn</a:t>
                </a:r>
                <a:r>
                  <a:rPr lang="en-US" sz="2800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điểm</a:t>
                </a:r>
                <a:r>
                  <a:rPr lang="en-US" sz="2800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80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A</m:t>
                    </m:r>
                    <m:r>
                      <m:rPr>
                        <m:nor/>
                      </m:rPr>
                      <a:rPr lang="en-US" sz="280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,</m:t>
                    </m:r>
                    <m:r>
                      <m:rPr>
                        <m:nor/>
                      </m:rPr>
                      <a:rPr lang="en-US" sz="280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B</m:t>
                    </m:r>
                    <m:r>
                      <m:rPr>
                        <m:nor/>
                      </m:rPr>
                      <a:rPr lang="en-US" sz="280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,</m:t>
                    </m:r>
                    <m:r>
                      <m:rPr>
                        <m:nor/>
                      </m:rPr>
                      <a:rPr lang="en-US" sz="280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C</m:t>
                    </m:r>
                    <m:r>
                      <m:rPr>
                        <m:nor/>
                      </m:rPr>
                      <a:rPr lang="en-US" sz="280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,</m:t>
                    </m:r>
                    <m:r>
                      <m:rPr>
                        <m:nor/>
                      </m:rPr>
                      <a:rPr lang="en-US" sz="280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D</m:t>
                    </m:r>
                    <m:r>
                      <m:rPr>
                        <m:nor/>
                      </m:rPr>
                      <a:rPr lang="en-US" sz="280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GB" sz="2800" dirty="0" err="1">
                    <a:solidFill>
                      <a:srgbClr val="0070C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Tahoma" panose="020B0604030504040204" pitchFamily="34" charset="0"/>
                  </a:rPr>
                  <a:t>cùng</a:t>
                </a:r>
                <a:r>
                  <a:rPr lang="en-GB" sz="2800" dirty="0">
                    <a:solidFill>
                      <a:srgbClr val="0070C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Tahoma" panose="020B0604030504040204" pitchFamily="34" charset="0"/>
                  </a:rPr>
                  <a:t> </a:t>
                </a:r>
                <a:r>
                  <a:rPr lang="en-GB" sz="2800" dirty="0" err="1">
                    <a:solidFill>
                      <a:srgbClr val="0070C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Tahoma" panose="020B0604030504040204" pitchFamily="34" charset="0"/>
                  </a:rPr>
                  <a:t>nẳm</a:t>
                </a:r>
                <a:r>
                  <a:rPr lang="en-GB" sz="2800" dirty="0">
                    <a:solidFill>
                      <a:srgbClr val="0070C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Tahoma" panose="020B0604030504040204" pitchFamily="34" charset="0"/>
                  </a:rPr>
                  <a:t> </a:t>
                </a:r>
                <a:r>
                  <a:rPr lang="en-GB" sz="2800" dirty="0" err="1">
                    <a:solidFill>
                      <a:srgbClr val="0070C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Tahoma" panose="020B0604030504040204" pitchFamily="34" charset="0"/>
                  </a:rPr>
                  <a:t>trên</a:t>
                </a:r>
                <a:r>
                  <a:rPr lang="en-GB" sz="2800" dirty="0">
                    <a:solidFill>
                      <a:srgbClr val="0070C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Tahoma" panose="020B0604030504040204" pitchFamily="34" charset="0"/>
                  </a:rPr>
                  <a:t> </a:t>
                </a:r>
                <a:r>
                  <a:rPr lang="en-GB" sz="2800" dirty="0" err="1">
                    <a:solidFill>
                      <a:srgbClr val="0070C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Tahoma" panose="020B0604030504040204" pitchFamily="34" charset="0"/>
                  </a:rPr>
                  <a:t>một</a:t>
                </a:r>
                <a:r>
                  <a:rPr lang="en-GB" sz="2800" dirty="0">
                    <a:solidFill>
                      <a:srgbClr val="0070C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Tahoma" panose="020B0604030504040204" pitchFamily="34" charset="0"/>
                  </a:rPr>
                  <a:t> </a:t>
                </a:r>
                <a:r>
                  <a:rPr lang="en-GB" sz="2800" dirty="0" err="1">
                    <a:solidFill>
                      <a:srgbClr val="0070C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Tahoma" panose="020B0604030504040204" pitchFamily="34" charset="0"/>
                  </a:rPr>
                  <a:t>mặt</a:t>
                </a:r>
                <a:r>
                  <a:rPr lang="en-GB" sz="2800" dirty="0">
                    <a:solidFill>
                      <a:srgbClr val="0070C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Tahoma" panose="020B0604030504040204" pitchFamily="34" charset="0"/>
                  </a:rPr>
                  <a:t> </a:t>
                </a:r>
                <a:r>
                  <a:rPr lang="en-GB" sz="2800" dirty="0" err="1">
                    <a:solidFill>
                      <a:srgbClr val="0070C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Tahoma" panose="020B0604030504040204" pitchFamily="34" charset="0"/>
                  </a:rPr>
                  <a:t>phẳng</a:t>
                </a:r>
                <a:r>
                  <a:rPr lang="en-GB" sz="2800" dirty="0">
                    <a:solidFill>
                      <a:srgbClr val="0070C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Tahoma" panose="020B0604030504040204" pitchFamily="34" charset="0"/>
                  </a:rPr>
                  <a:t> </a:t>
                </a:r>
                <a:r>
                  <a:rPr lang="en-GB" sz="2800" dirty="0" err="1">
                    <a:solidFill>
                      <a:srgbClr val="0070C0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Tahoma" panose="020B0604030504040204" pitchFamily="34" charset="0"/>
                  </a:rPr>
                  <a:t>thì</a:t>
                </a:r>
                <a:r>
                  <a:rPr lang="en-US" sz="2800" dirty="0">
                    <a:solidFill>
                      <a:srgbClr val="0070C0"/>
                    </a:solidFill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sz="26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2600" b="1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2600" b="1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𝑨𝑩</m:t>
                            </m:r>
                          </m:e>
                        </m:acc>
                        <m:r>
                          <a:rPr lang="en-US" sz="26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acc>
                          <m:accPr>
                            <m:chr m:val="⃗"/>
                            <m:ctrlPr>
                              <a:rPr lang="en-US" sz="2600" b="1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2600" b="1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𝑨𝑪</m:t>
                            </m:r>
                          </m:e>
                        </m:acc>
                      </m:e>
                    </m:d>
                  </m:oMath>
                </a14:m>
                <a:r>
                  <a:rPr lang="en-US" sz="2600" b="1" dirty="0">
                    <a:solidFill>
                      <a:srgbClr val="0070C0"/>
                    </a:solidFill>
                  </a:rPr>
                  <a:t>.</a:t>
                </a:r>
                <a:r>
                  <a:rPr lang="vi-VN" sz="2600" b="1" dirty="0">
                    <a:solidFill>
                      <a:srgbClr val="0070C0"/>
                    </a:solidFill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vi-VN" sz="26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6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6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𝑨𝑫</m:t>
                        </m:r>
                      </m:e>
                    </m:acc>
                    <m:r>
                      <a:rPr lang="en-US" sz="26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600" b="1" i="1" dirty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𝟎</m:t>
                    </m:r>
                  </m:oMath>
                </a14:m>
                <a:r>
                  <a:rPr lang="en-US" sz="2600" b="1" dirty="0">
                    <a:solidFill>
                      <a:srgbClr val="0070C0"/>
                    </a:solidFill>
                  </a:rPr>
                  <a:t> </a:t>
                </a:r>
                <a:r>
                  <a:rPr lang="en-US" sz="2600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hay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sz="26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2600" b="1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2600" b="1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𝑨𝑩</m:t>
                            </m:r>
                          </m:e>
                        </m:acc>
                        <m:r>
                          <a:rPr lang="en-US" sz="26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acc>
                          <m:accPr>
                            <m:chr m:val="⃗"/>
                            <m:ctrlPr>
                              <a:rPr lang="en-US" sz="2600" b="1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2600" b="1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𝑪𝑫</m:t>
                            </m:r>
                          </m:e>
                        </m:acc>
                      </m:e>
                    </m:d>
                    <m:r>
                      <a:rPr lang="en-US" sz="26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GB" sz="2600" b="1" i="1" dirty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GB" sz="2600" b="1" i="1" dirty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𝟎</m:t>
                        </m:r>
                      </m:e>
                    </m:acc>
                  </m:oMath>
                </a14:m>
                <a:r>
                  <a:rPr lang="en-US" sz="2600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en-US" sz="2600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44042" y="4390252"/>
                <a:ext cx="5243030" cy="1437509"/>
              </a:xfrm>
              <a:prstGeom prst="rect">
                <a:avLst/>
              </a:prstGeom>
              <a:blipFill>
                <a:blip r:embed="rId11"/>
                <a:stretch>
                  <a:fillRect l="-2326" t="-4661" b="-889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72685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62" grpId="0"/>
      <p:bldP spid="119" grpId="0"/>
      <p:bldP spid="154" grpId="0" animBg="1"/>
      <p:bldP spid="2" grpId="0"/>
      <p:bldP spid="53" grpId="0"/>
      <p:bldP spid="54" grpId="0"/>
      <p:bldP spid="55" grpId="0"/>
      <p:bldP spid="3" grpId="0"/>
      <p:bldP spid="5" grpId="0"/>
      <p:bldP spid="6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2" name="Group 151"/>
          <p:cNvGrpSpPr/>
          <p:nvPr/>
        </p:nvGrpSpPr>
        <p:grpSpPr>
          <a:xfrm>
            <a:off x="566999" y="3838172"/>
            <a:ext cx="11068450" cy="2688071"/>
            <a:chOff x="1205494" y="6947472"/>
            <a:chExt cx="22139783" cy="6539928"/>
          </a:xfrm>
        </p:grpSpPr>
        <p:sp>
          <p:nvSpPr>
            <p:cNvPr id="125" name="Rounded Rectangle 124"/>
            <p:cNvSpPr/>
            <p:nvPr/>
          </p:nvSpPr>
          <p:spPr>
            <a:xfrm>
              <a:off x="1209586" y="7179457"/>
              <a:ext cx="22135691" cy="6307943"/>
            </a:xfrm>
            <a:prstGeom prst="roundRect">
              <a:avLst>
                <a:gd name="adj" fmla="val 2239"/>
              </a:avLst>
            </a:prstGeom>
            <a:solidFill>
              <a:schemeClr val="accent6">
                <a:lumMod val="20000"/>
                <a:lumOff val="80000"/>
              </a:schemeClr>
            </a:solidFill>
            <a:ln w="19050">
              <a:solidFill>
                <a:schemeClr val="accent6">
                  <a:lumMod val="50000"/>
                </a:schemeClr>
              </a:solidFill>
            </a:ln>
            <a:effectLst>
              <a:innerShdw blurRad="114300">
                <a:prstClr val="black"/>
              </a:inn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grpSp>
          <p:nvGrpSpPr>
            <p:cNvPr id="151" name="Group 150"/>
            <p:cNvGrpSpPr/>
            <p:nvPr/>
          </p:nvGrpSpPr>
          <p:grpSpPr>
            <a:xfrm>
              <a:off x="1205494" y="6947472"/>
              <a:ext cx="3322466" cy="974192"/>
              <a:chOff x="1205494" y="6947472"/>
              <a:chExt cx="3322466" cy="974192"/>
            </a:xfrm>
          </p:grpSpPr>
          <p:sp>
            <p:nvSpPr>
              <p:cNvPr id="127" name="Freeform 20"/>
              <p:cNvSpPr>
                <a:spLocks/>
              </p:cNvSpPr>
              <p:nvPr/>
            </p:nvSpPr>
            <p:spPr bwMode="auto">
              <a:xfrm rot="16200000" flipV="1">
                <a:off x="2608156" y="5810396"/>
                <a:ext cx="782727" cy="3056880"/>
              </a:xfrm>
              <a:prstGeom prst="round1Rect">
                <a:avLst/>
              </a:prstGeom>
              <a:solidFill>
                <a:schemeClr val="bg1"/>
              </a:solidFill>
              <a:ln w="57150">
                <a:solidFill>
                  <a:schemeClr val="accent6">
                    <a:lumMod val="50000"/>
                  </a:schemeClr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45714" tIns="22857" rIns="45714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/>
              </a:p>
            </p:txBody>
          </p:sp>
          <p:sp>
            <p:nvSpPr>
              <p:cNvPr id="128" name="TextBox 127"/>
              <p:cNvSpPr txBox="1"/>
              <p:nvPr/>
            </p:nvSpPr>
            <p:spPr>
              <a:xfrm>
                <a:off x="2147887" y="7023100"/>
                <a:ext cx="2111899" cy="8985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>
                    <a:solidFill>
                      <a:srgbClr val="FF0000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Bài giải</a:t>
                </a:r>
                <a:endParaRPr lang="en-US" b="1" dirty="0">
                  <a:solidFill>
                    <a:srgbClr val="FF000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29" name="Round Diagonal Corner Rectangle 128"/>
              <p:cNvSpPr/>
              <p:nvPr/>
            </p:nvSpPr>
            <p:spPr>
              <a:xfrm flipV="1">
                <a:off x="1205494" y="6951957"/>
                <a:ext cx="774046" cy="775029"/>
              </a:xfrm>
              <a:prstGeom prst="round2DiagRect">
                <a:avLst/>
              </a:prstGeom>
              <a:solidFill>
                <a:schemeClr val="accent6">
                  <a:lumMod val="75000"/>
                </a:schemeClr>
              </a:solidFill>
              <a:ln w="57150">
                <a:solidFill>
                  <a:schemeClr val="accent6">
                    <a:lumMod val="50000"/>
                  </a:schemeClr>
                </a:solidFill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/>
              </a:p>
            </p:txBody>
          </p:sp>
          <p:sp>
            <p:nvSpPr>
              <p:cNvPr id="8" name="Freeform 15"/>
              <p:cNvSpPr>
                <a:spLocks noEditPoints="1"/>
              </p:cNvSpPr>
              <p:nvPr/>
            </p:nvSpPr>
            <p:spPr bwMode="auto">
              <a:xfrm>
                <a:off x="1375232" y="7017843"/>
                <a:ext cx="501844" cy="640616"/>
              </a:xfrm>
              <a:custGeom>
                <a:avLst/>
                <a:gdLst>
                  <a:gd name="T0" fmla="*/ 135 w 145"/>
                  <a:gd name="T1" fmla="*/ 72 h 197"/>
                  <a:gd name="T2" fmla="*/ 72 w 145"/>
                  <a:gd name="T3" fmla="*/ 135 h 197"/>
                  <a:gd name="T4" fmla="*/ 9 w 145"/>
                  <a:gd name="T5" fmla="*/ 72 h 197"/>
                  <a:gd name="T6" fmla="*/ 72 w 145"/>
                  <a:gd name="T7" fmla="*/ 9 h 197"/>
                  <a:gd name="T8" fmla="*/ 115 w 145"/>
                  <a:gd name="T9" fmla="*/ 26 h 197"/>
                  <a:gd name="T10" fmla="*/ 60 w 145"/>
                  <a:gd name="T11" fmla="*/ 82 h 197"/>
                  <a:gd name="T12" fmla="*/ 30 w 145"/>
                  <a:gd name="T13" fmla="*/ 60 h 197"/>
                  <a:gd name="T14" fmla="*/ 20 w 145"/>
                  <a:gd name="T15" fmla="*/ 68 h 197"/>
                  <a:gd name="T16" fmla="*/ 61 w 145"/>
                  <a:gd name="T17" fmla="*/ 126 h 197"/>
                  <a:gd name="T18" fmla="*/ 123 w 145"/>
                  <a:gd name="T19" fmla="*/ 35 h 197"/>
                  <a:gd name="T20" fmla="*/ 135 w 145"/>
                  <a:gd name="T21" fmla="*/ 72 h 197"/>
                  <a:gd name="T22" fmla="*/ 145 w 145"/>
                  <a:gd name="T23" fmla="*/ 12 h 197"/>
                  <a:gd name="T24" fmla="*/ 135 w 145"/>
                  <a:gd name="T25" fmla="*/ 12 h 197"/>
                  <a:gd name="T26" fmla="*/ 123 w 145"/>
                  <a:gd name="T27" fmla="*/ 21 h 197"/>
                  <a:gd name="T28" fmla="*/ 72 w 145"/>
                  <a:gd name="T29" fmla="*/ 0 h 197"/>
                  <a:gd name="T30" fmla="*/ 0 w 145"/>
                  <a:gd name="T31" fmla="*/ 72 h 197"/>
                  <a:gd name="T32" fmla="*/ 30 w 145"/>
                  <a:gd name="T33" fmla="*/ 131 h 197"/>
                  <a:gd name="T34" fmla="*/ 7 w 145"/>
                  <a:gd name="T35" fmla="*/ 175 h 197"/>
                  <a:gd name="T36" fmla="*/ 13 w 145"/>
                  <a:gd name="T37" fmla="*/ 193 h 197"/>
                  <a:gd name="T38" fmla="*/ 32 w 145"/>
                  <a:gd name="T39" fmla="*/ 187 h 197"/>
                  <a:gd name="T40" fmla="*/ 51 w 145"/>
                  <a:gd name="T41" fmla="*/ 141 h 197"/>
                  <a:gd name="T42" fmla="*/ 51 w 145"/>
                  <a:gd name="T43" fmla="*/ 141 h 197"/>
                  <a:gd name="T44" fmla="*/ 72 w 145"/>
                  <a:gd name="T45" fmla="*/ 145 h 197"/>
                  <a:gd name="T46" fmla="*/ 145 w 145"/>
                  <a:gd name="T47" fmla="*/ 72 h 197"/>
                  <a:gd name="T48" fmla="*/ 129 w 145"/>
                  <a:gd name="T49" fmla="*/ 28 h 197"/>
                  <a:gd name="T50" fmla="*/ 145 w 145"/>
                  <a:gd name="T51" fmla="*/ 12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45" h="197">
                    <a:moveTo>
                      <a:pt x="135" y="72"/>
                    </a:moveTo>
                    <a:cubicBezTo>
                      <a:pt x="135" y="107"/>
                      <a:pt x="107" y="135"/>
                      <a:pt x="72" y="135"/>
                    </a:cubicBezTo>
                    <a:cubicBezTo>
                      <a:pt x="37" y="135"/>
                      <a:pt x="9" y="107"/>
                      <a:pt x="9" y="72"/>
                    </a:cubicBezTo>
                    <a:cubicBezTo>
                      <a:pt x="9" y="37"/>
                      <a:pt x="37" y="9"/>
                      <a:pt x="72" y="9"/>
                    </a:cubicBezTo>
                    <a:cubicBezTo>
                      <a:pt x="89" y="9"/>
                      <a:pt x="104" y="15"/>
                      <a:pt x="115" y="26"/>
                    </a:cubicBezTo>
                    <a:cubicBezTo>
                      <a:pt x="101" y="38"/>
                      <a:pt x="80" y="57"/>
                      <a:pt x="60" y="82"/>
                    </a:cubicBezTo>
                    <a:cubicBezTo>
                      <a:pt x="50" y="74"/>
                      <a:pt x="40" y="67"/>
                      <a:pt x="30" y="60"/>
                    </a:cubicBezTo>
                    <a:cubicBezTo>
                      <a:pt x="26" y="63"/>
                      <a:pt x="24" y="65"/>
                      <a:pt x="20" y="68"/>
                    </a:cubicBezTo>
                    <a:cubicBezTo>
                      <a:pt x="34" y="88"/>
                      <a:pt x="47" y="107"/>
                      <a:pt x="61" y="126"/>
                    </a:cubicBezTo>
                    <a:cubicBezTo>
                      <a:pt x="80" y="95"/>
                      <a:pt x="99" y="63"/>
                      <a:pt x="123" y="35"/>
                    </a:cubicBezTo>
                    <a:cubicBezTo>
                      <a:pt x="130" y="45"/>
                      <a:pt x="135" y="58"/>
                      <a:pt x="135" y="72"/>
                    </a:cubicBezTo>
                    <a:close/>
                    <a:moveTo>
                      <a:pt x="145" y="12"/>
                    </a:moveTo>
                    <a:cubicBezTo>
                      <a:pt x="141" y="12"/>
                      <a:pt x="138" y="12"/>
                      <a:pt x="135" y="12"/>
                    </a:cubicBezTo>
                    <a:cubicBezTo>
                      <a:pt x="135" y="12"/>
                      <a:pt x="130" y="15"/>
                      <a:pt x="123" y="21"/>
                    </a:cubicBezTo>
                    <a:cubicBezTo>
                      <a:pt x="110" y="8"/>
                      <a:pt x="92" y="0"/>
                      <a:pt x="72" y="0"/>
                    </a:cubicBezTo>
                    <a:cubicBezTo>
                      <a:pt x="32" y="0"/>
                      <a:pt x="0" y="32"/>
                      <a:pt x="0" y="72"/>
                    </a:cubicBezTo>
                    <a:cubicBezTo>
                      <a:pt x="0" y="97"/>
                      <a:pt x="11" y="118"/>
                      <a:pt x="30" y="131"/>
                    </a:cubicBezTo>
                    <a:cubicBezTo>
                      <a:pt x="7" y="175"/>
                      <a:pt x="7" y="175"/>
                      <a:pt x="7" y="175"/>
                    </a:cubicBezTo>
                    <a:cubicBezTo>
                      <a:pt x="3" y="182"/>
                      <a:pt x="6" y="190"/>
                      <a:pt x="13" y="193"/>
                    </a:cubicBezTo>
                    <a:cubicBezTo>
                      <a:pt x="20" y="197"/>
                      <a:pt x="28" y="194"/>
                      <a:pt x="32" y="187"/>
                    </a:cubicBezTo>
                    <a:cubicBezTo>
                      <a:pt x="51" y="141"/>
                      <a:pt x="51" y="141"/>
                      <a:pt x="51" y="141"/>
                    </a:cubicBezTo>
                    <a:cubicBezTo>
                      <a:pt x="51" y="141"/>
                      <a:pt x="51" y="141"/>
                      <a:pt x="51" y="141"/>
                    </a:cubicBezTo>
                    <a:cubicBezTo>
                      <a:pt x="58" y="143"/>
                      <a:pt x="65" y="145"/>
                      <a:pt x="72" y="145"/>
                    </a:cubicBezTo>
                    <a:cubicBezTo>
                      <a:pt x="112" y="145"/>
                      <a:pt x="145" y="112"/>
                      <a:pt x="145" y="72"/>
                    </a:cubicBezTo>
                    <a:cubicBezTo>
                      <a:pt x="145" y="55"/>
                      <a:pt x="138" y="40"/>
                      <a:pt x="129" y="28"/>
                    </a:cubicBezTo>
                    <a:cubicBezTo>
                      <a:pt x="134" y="22"/>
                      <a:pt x="139" y="17"/>
                      <a:pt x="145" y="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</p:grpSp>
      <p:grpSp>
        <p:nvGrpSpPr>
          <p:cNvPr id="148" name="Group 147"/>
          <p:cNvGrpSpPr/>
          <p:nvPr/>
        </p:nvGrpSpPr>
        <p:grpSpPr>
          <a:xfrm>
            <a:off x="461662" y="829643"/>
            <a:ext cx="11175090" cy="2758457"/>
            <a:chOff x="992187" y="2564544"/>
            <a:chExt cx="22353091" cy="5517633"/>
          </a:xfrm>
        </p:grpSpPr>
        <p:sp>
          <p:nvSpPr>
            <p:cNvPr id="134" name="Rounded Rectangle 133"/>
            <p:cNvSpPr/>
            <p:nvPr/>
          </p:nvSpPr>
          <p:spPr bwMode="auto">
            <a:xfrm>
              <a:off x="1145221" y="2667000"/>
              <a:ext cx="22200057" cy="5415177"/>
            </a:xfrm>
            <a:prstGeom prst="roundRect">
              <a:avLst>
                <a:gd name="adj" fmla="val 5492"/>
              </a:avLst>
            </a:prstGeom>
            <a:solidFill>
              <a:schemeClr val="accent3">
                <a:lumMod val="40000"/>
                <a:lumOff val="60000"/>
              </a:schemeClr>
            </a:solidFill>
            <a:ln w="190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88421">
                <a:defRPr/>
              </a:pPr>
              <a:endParaRPr lang="en-US" sz="1600"/>
            </a:p>
          </p:txBody>
        </p:sp>
        <p:grpSp>
          <p:nvGrpSpPr>
            <p:cNvPr id="135" name="Group 134"/>
            <p:cNvGrpSpPr/>
            <p:nvPr/>
          </p:nvGrpSpPr>
          <p:grpSpPr>
            <a:xfrm>
              <a:off x="992187" y="2564544"/>
              <a:ext cx="3124200" cy="1023459"/>
              <a:chOff x="534987" y="1647866"/>
              <a:chExt cx="4197167" cy="1176337"/>
            </a:xfrm>
          </p:grpSpPr>
          <p:sp>
            <p:nvSpPr>
              <p:cNvPr id="136" name="Isosceles Triangle 44"/>
              <p:cNvSpPr/>
              <p:nvPr/>
            </p:nvSpPr>
            <p:spPr bwMode="auto">
              <a:xfrm rot="5400000" flipV="1">
                <a:off x="534195" y="2602747"/>
                <a:ext cx="227012" cy="215900"/>
              </a:xfrm>
              <a:custGeom>
                <a:avLst/>
                <a:gdLst>
                  <a:gd name="connsiteX0" fmla="*/ 0 w 293725"/>
                  <a:gd name="connsiteY0" fmla="*/ 164224 h 164224"/>
                  <a:gd name="connsiteX1" fmla="*/ 146863 w 293725"/>
                  <a:gd name="connsiteY1" fmla="*/ 0 h 164224"/>
                  <a:gd name="connsiteX2" fmla="*/ 293725 w 293725"/>
                  <a:gd name="connsiteY2" fmla="*/ 164224 h 164224"/>
                  <a:gd name="connsiteX3" fmla="*/ 0 w 293725"/>
                  <a:gd name="connsiteY3" fmla="*/ 164224 h 164224"/>
                  <a:gd name="connsiteX0" fmla="*/ 2363 w 296088"/>
                  <a:gd name="connsiteY0" fmla="*/ 164221 h 164221"/>
                  <a:gd name="connsiteX1" fmla="*/ 0 w 296088"/>
                  <a:gd name="connsiteY1" fmla="*/ 0 h 164221"/>
                  <a:gd name="connsiteX2" fmla="*/ 296088 w 296088"/>
                  <a:gd name="connsiteY2" fmla="*/ 164221 h 164221"/>
                  <a:gd name="connsiteX3" fmla="*/ 2363 w 296088"/>
                  <a:gd name="connsiteY3" fmla="*/ 164221 h 164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6088" h="164221">
                    <a:moveTo>
                      <a:pt x="2363" y="164221"/>
                    </a:moveTo>
                    <a:cubicBezTo>
                      <a:pt x="1575" y="109481"/>
                      <a:pt x="788" y="54740"/>
                      <a:pt x="0" y="0"/>
                    </a:cubicBezTo>
                    <a:lnTo>
                      <a:pt x="296088" y="164221"/>
                    </a:lnTo>
                    <a:lnTo>
                      <a:pt x="2363" y="164221"/>
                    </a:lnTo>
                    <a:close/>
                  </a:path>
                </a:pathLst>
              </a:custGeom>
              <a:solidFill>
                <a:srgbClr val="135F82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421"/>
                <a:endParaRPr lang="en-US" sz="1600">
                  <a:solidFill>
                    <a:prstClr val="white"/>
                  </a:solidFill>
                </a:endParaRPr>
              </a:p>
            </p:txBody>
          </p:sp>
          <p:sp>
            <p:nvSpPr>
              <p:cNvPr id="137" name="Pentagon 136"/>
              <p:cNvSpPr/>
              <p:nvPr/>
            </p:nvSpPr>
            <p:spPr bwMode="auto">
              <a:xfrm>
                <a:off x="534987" y="1647866"/>
                <a:ext cx="4197167" cy="955674"/>
              </a:xfrm>
              <a:prstGeom prst="homePlate">
                <a:avLst>
                  <a:gd name="adj" fmla="val 12444"/>
                </a:avLst>
              </a:prstGeom>
              <a:solidFill>
                <a:srgbClr val="135F82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421"/>
                <a:endParaRPr lang="en-US" sz="160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38" name="Group 11"/>
              <p:cNvGrpSpPr/>
              <p:nvPr/>
            </p:nvGrpSpPr>
            <p:grpSpPr bwMode="auto">
              <a:xfrm>
                <a:off x="683775" y="1836907"/>
                <a:ext cx="582199" cy="537956"/>
                <a:chOff x="7440266" y="3398551"/>
                <a:chExt cx="757238" cy="765175"/>
              </a:xfrm>
              <a:solidFill>
                <a:schemeClr val="bg1">
                  <a:lumMod val="95000"/>
                </a:schemeClr>
              </a:solidFill>
            </p:grpSpPr>
            <p:sp>
              <p:nvSpPr>
                <p:cNvPr id="141" name="Freeform 140"/>
                <p:cNvSpPr>
                  <a:spLocks noEditPoints="1"/>
                </p:cNvSpPr>
                <p:nvPr/>
              </p:nvSpPr>
              <p:spPr bwMode="auto">
                <a:xfrm>
                  <a:off x="7440266" y="3436652"/>
                  <a:ext cx="344488" cy="344489"/>
                </a:xfrm>
                <a:custGeom>
                  <a:avLst/>
                  <a:gdLst/>
                  <a:ahLst/>
                  <a:cxnLst>
                    <a:cxn ang="0">
                      <a:pos x="33" y="184"/>
                    </a:cxn>
                    <a:cxn ang="0">
                      <a:pos x="181" y="184"/>
                    </a:cxn>
                    <a:cxn ang="0">
                      <a:pos x="181" y="33"/>
                    </a:cxn>
                    <a:cxn ang="0">
                      <a:pos x="33" y="33"/>
                    </a:cxn>
                    <a:cxn ang="0">
                      <a:pos x="33" y="184"/>
                    </a:cxn>
                    <a:cxn ang="0">
                      <a:pos x="217" y="217"/>
                    </a:cxn>
                    <a:cxn ang="0">
                      <a:pos x="0" y="217"/>
                    </a:cxn>
                    <a:cxn ang="0">
                      <a:pos x="0" y="0"/>
                    </a:cxn>
                    <a:cxn ang="0">
                      <a:pos x="217" y="0"/>
                    </a:cxn>
                    <a:cxn ang="0">
                      <a:pos x="217" y="217"/>
                    </a:cxn>
                  </a:cxnLst>
                  <a:rect l="0" t="0" r="r" b="b"/>
                  <a:pathLst>
                    <a:path w="217" h="217">
                      <a:moveTo>
                        <a:pt x="33" y="184"/>
                      </a:moveTo>
                      <a:lnTo>
                        <a:pt x="181" y="184"/>
                      </a:lnTo>
                      <a:lnTo>
                        <a:pt x="181" y="33"/>
                      </a:lnTo>
                      <a:lnTo>
                        <a:pt x="33" y="33"/>
                      </a:lnTo>
                      <a:lnTo>
                        <a:pt x="33" y="184"/>
                      </a:lnTo>
                      <a:close/>
                      <a:moveTo>
                        <a:pt x="217" y="217"/>
                      </a:moveTo>
                      <a:lnTo>
                        <a:pt x="0" y="217"/>
                      </a:lnTo>
                      <a:lnTo>
                        <a:pt x="0" y="0"/>
                      </a:lnTo>
                      <a:lnTo>
                        <a:pt x="217" y="0"/>
                      </a:lnTo>
                      <a:lnTo>
                        <a:pt x="217" y="21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1088421">
                    <a:defRPr/>
                  </a:pPr>
                  <a:endParaRPr lang="en-US" sz="1600"/>
                </a:p>
              </p:txBody>
            </p:sp>
            <p:sp>
              <p:nvSpPr>
                <p:cNvPr id="142" name="Freeform 141"/>
                <p:cNvSpPr>
                  <a:spLocks noEditPoints="1"/>
                </p:cNvSpPr>
                <p:nvPr/>
              </p:nvSpPr>
              <p:spPr bwMode="auto">
                <a:xfrm>
                  <a:off x="7440266" y="3814473"/>
                  <a:ext cx="344488" cy="349251"/>
                </a:xfrm>
                <a:custGeom>
                  <a:avLst/>
                  <a:gdLst/>
                  <a:ahLst/>
                  <a:cxnLst>
                    <a:cxn ang="0">
                      <a:pos x="33" y="185"/>
                    </a:cxn>
                    <a:cxn ang="0">
                      <a:pos x="181" y="185"/>
                    </a:cxn>
                    <a:cxn ang="0">
                      <a:pos x="181" y="36"/>
                    </a:cxn>
                    <a:cxn ang="0">
                      <a:pos x="33" y="36"/>
                    </a:cxn>
                    <a:cxn ang="0">
                      <a:pos x="33" y="185"/>
                    </a:cxn>
                    <a:cxn ang="0">
                      <a:pos x="217" y="220"/>
                    </a:cxn>
                    <a:cxn ang="0">
                      <a:pos x="0" y="220"/>
                    </a:cxn>
                    <a:cxn ang="0">
                      <a:pos x="0" y="0"/>
                    </a:cxn>
                    <a:cxn ang="0">
                      <a:pos x="217" y="0"/>
                    </a:cxn>
                    <a:cxn ang="0">
                      <a:pos x="217" y="220"/>
                    </a:cxn>
                  </a:cxnLst>
                  <a:rect l="0" t="0" r="r" b="b"/>
                  <a:pathLst>
                    <a:path w="217" h="220">
                      <a:moveTo>
                        <a:pt x="33" y="185"/>
                      </a:moveTo>
                      <a:lnTo>
                        <a:pt x="181" y="185"/>
                      </a:lnTo>
                      <a:lnTo>
                        <a:pt x="181" y="36"/>
                      </a:lnTo>
                      <a:lnTo>
                        <a:pt x="33" y="36"/>
                      </a:lnTo>
                      <a:lnTo>
                        <a:pt x="33" y="185"/>
                      </a:lnTo>
                      <a:close/>
                      <a:moveTo>
                        <a:pt x="217" y="220"/>
                      </a:moveTo>
                      <a:lnTo>
                        <a:pt x="0" y="220"/>
                      </a:lnTo>
                      <a:lnTo>
                        <a:pt x="0" y="0"/>
                      </a:lnTo>
                      <a:lnTo>
                        <a:pt x="217" y="0"/>
                      </a:lnTo>
                      <a:lnTo>
                        <a:pt x="217" y="22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1088421">
                    <a:defRPr/>
                  </a:pPr>
                  <a:endParaRPr lang="en-US" sz="1600"/>
                </a:p>
              </p:txBody>
            </p:sp>
            <p:sp>
              <p:nvSpPr>
                <p:cNvPr id="143" name="Freeform 142"/>
                <p:cNvSpPr>
                  <a:spLocks/>
                </p:cNvSpPr>
                <p:nvPr/>
              </p:nvSpPr>
              <p:spPr bwMode="auto">
                <a:xfrm>
                  <a:off x="7506941" y="3398551"/>
                  <a:ext cx="341313" cy="288925"/>
                </a:xfrm>
                <a:custGeom>
                  <a:avLst/>
                  <a:gdLst/>
                  <a:ahLst/>
                  <a:cxnLst>
                    <a:cxn ang="0">
                      <a:pos x="76" y="182"/>
                    </a:cxn>
                    <a:cxn ang="0">
                      <a:pos x="0" y="114"/>
                    </a:cxn>
                    <a:cxn ang="0">
                      <a:pos x="24" y="88"/>
                    </a:cxn>
                    <a:cxn ang="0">
                      <a:pos x="73" y="132"/>
                    </a:cxn>
                    <a:cxn ang="0">
                      <a:pos x="187" y="0"/>
                    </a:cxn>
                    <a:cxn ang="0">
                      <a:pos x="215" y="24"/>
                    </a:cxn>
                    <a:cxn ang="0">
                      <a:pos x="76" y="182"/>
                    </a:cxn>
                  </a:cxnLst>
                  <a:rect l="0" t="0" r="r" b="b"/>
                  <a:pathLst>
                    <a:path w="215" h="182">
                      <a:moveTo>
                        <a:pt x="76" y="182"/>
                      </a:moveTo>
                      <a:lnTo>
                        <a:pt x="0" y="114"/>
                      </a:lnTo>
                      <a:lnTo>
                        <a:pt x="24" y="88"/>
                      </a:lnTo>
                      <a:lnTo>
                        <a:pt x="73" y="132"/>
                      </a:lnTo>
                      <a:lnTo>
                        <a:pt x="187" y="0"/>
                      </a:lnTo>
                      <a:lnTo>
                        <a:pt x="215" y="24"/>
                      </a:lnTo>
                      <a:lnTo>
                        <a:pt x="76" y="1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1088421">
                    <a:defRPr/>
                  </a:pPr>
                  <a:endParaRPr lang="en-US" sz="1600"/>
                </a:p>
              </p:txBody>
            </p:sp>
            <p:sp>
              <p:nvSpPr>
                <p:cNvPr id="144" name="Rectangle 143"/>
                <p:cNvSpPr>
                  <a:spLocks noChangeArrowheads="1"/>
                </p:cNvSpPr>
                <p:nvPr/>
              </p:nvSpPr>
              <p:spPr bwMode="auto">
                <a:xfrm>
                  <a:off x="7840316" y="4100226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defTabSz="1088421">
                    <a:defRPr/>
                  </a:pPr>
                  <a:endParaRPr lang="en-US" sz="1600"/>
                </a:p>
              </p:txBody>
            </p:sp>
            <p:sp>
              <p:nvSpPr>
                <p:cNvPr id="145" name="Rectangle 144"/>
                <p:cNvSpPr>
                  <a:spLocks noChangeArrowheads="1"/>
                </p:cNvSpPr>
                <p:nvPr/>
              </p:nvSpPr>
              <p:spPr bwMode="auto">
                <a:xfrm>
                  <a:off x="7840316" y="3717639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defTabSz="1088421">
                    <a:defRPr/>
                  </a:pPr>
                  <a:endParaRPr lang="en-US" sz="1600"/>
                </a:p>
              </p:txBody>
            </p:sp>
            <p:sp>
              <p:nvSpPr>
                <p:cNvPr id="146" name="Rectangle 145"/>
                <p:cNvSpPr>
                  <a:spLocks noChangeArrowheads="1"/>
                </p:cNvSpPr>
                <p:nvPr/>
              </p:nvSpPr>
              <p:spPr bwMode="auto">
                <a:xfrm>
                  <a:off x="7840316" y="3973225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defTabSz="1088421">
                    <a:defRPr/>
                  </a:pPr>
                  <a:endParaRPr lang="en-US" sz="1600"/>
                </a:p>
              </p:txBody>
            </p:sp>
            <p:sp>
              <p:nvSpPr>
                <p:cNvPr id="147" name="Rectangle 146"/>
                <p:cNvSpPr>
                  <a:spLocks noChangeArrowheads="1"/>
                </p:cNvSpPr>
                <p:nvPr/>
              </p:nvSpPr>
              <p:spPr bwMode="auto">
                <a:xfrm>
                  <a:off x="7840316" y="3590640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defTabSz="1088421">
                    <a:defRPr/>
                  </a:pPr>
                  <a:endParaRPr lang="en-US" sz="1600"/>
                </a:p>
              </p:txBody>
            </p:sp>
          </p:grpSp>
          <p:sp>
            <p:nvSpPr>
              <p:cNvPr id="139" name="Chevron 138"/>
              <p:cNvSpPr/>
              <p:nvPr/>
            </p:nvSpPr>
            <p:spPr bwMode="auto">
              <a:xfrm>
                <a:off x="1330000" y="1771634"/>
                <a:ext cx="142625" cy="707897"/>
              </a:xfrm>
              <a:prstGeom prst="chevron">
                <a:avLst>
                  <a:gd name="adj" fmla="val 68110"/>
                </a:avLst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54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88421">
                  <a:defRPr/>
                </a:pPr>
                <a:endParaRPr lang="en-US" sz="1600">
                  <a:solidFill>
                    <a:schemeClr val="tx1"/>
                  </a:solidFill>
                </a:endParaRPr>
              </a:p>
            </p:txBody>
          </p:sp>
          <p:sp>
            <p:nvSpPr>
              <p:cNvPr id="140" name="TextBox 13"/>
              <p:cNvSpPr txBox="1">
                <a:spLocks noChangeArrowheads="1"/>
              </p:cNvSpPr>
              <p:nvPr/>
            </p:nvSpPr>
            <p:spPr bwMode="auto">
              <a:xfrm>
                <a:off x="1456315" y="1718346"/>
                <a:ext cx="3173469" cy="9198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defTabSz="21764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defTabSz="21764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defTabSz="21764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defTabSz="21764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r>
                  <a:rPr lang="en-US" sz="2000" b="1" dirty="0" err="1">
                    <a:solidFill>
                      <a:schemeClr val="bg1"/>
                    </a:solidFill>
                    <a:latin typeface="Tahoma" pitchFamily="34" charset="0"/>
                    <a:cs typeface="Tahoma" pitchFamily="34" charset="0"/>
                  </a:rPr>
                  <a:t>Câu</a:t>
                </a:r>
                <a:r>
                  <a:rPr lang="en-US" sz="2000" b="1" dirty="0">
                    <a:solidFill>
                      <a:schemeClr val="bg1"/>
                    </a:solidFill>
                    <a:latin typeface="Tahoma" pitchFamily="34" charset="0"/>
                    <a:cs typeface="Tahoma" pitchFamily="34" charset="0"/>
                  </a:rPr>
                  <a:t> 8</a:t>
                </a:r>
              </a:p>
            </p:txBody>
          </p: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56" name="Rectangle 55"/>
              <p:cNvSpPr/>
              <p:nvPr/>
            </p:nvSpPr>
            <p:spPr>
              <a:xfrm>
                <a:off x="804517" y="4387612"/>
                <a:ext cx="4791208" cy="106426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nor/>
                      </m:rPr>
                      <a:rPr lang="fr-FR" sz="2800" smtClean="0">
                        <a:latin typeface="Cambria" panose="02040503050406030204" pitchFamily="18" charset="0"/>
                        <a:ea typeface="Cambria" panose="02040503050406030204" pitchFamily="18" charset="0"/>
                      </a:rPr>
                      <m:t>Ta</m:t>
                    </m:r>
                    <m:r>
                      <m:rPr>
                        <m:nor/>
                      </m:rPr>
                      <a:rPr lang="fr-FR" sz="2800" smtClean="0">
                        <a:latin typeface="Cambria" panose="02040503050406030204" pitchFamily="18" charset="0"/>
                        <a:ea typeface="Cambria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fr-FR" sz="2800" smtClean="0">
                        <a:latin typeface="Cambria" panose="02040503050406030204" pitchFamily="18" charset="0"/>
                        <a:ea typeface="Cambria" panose="02040503050406030204" pitchFamily="18" charset="0"/>
                      </a:rPr>
                      <m:t>c</m:t>
                    </m:r>
                    <m:r>
                      <m:rPr>
                        <m:nor/>
                      </m:rPr>
                      <a:rPr lang="fr-FR" sz="2800" smtClean="0">
                        <a:latin typeface="Cambria" panose="02040503050406030204" pitchFamily="18" charset="0"/>
                        <a:ea typeface="Cambria" panose="02040503050406030204" pitchFamily="18" charset="0"/>
                      </a:rPr>
                      <m:t>ó:</m:t>
                    </m:r>
                    <m:r>
                      <m:rPr>
                        <m:nor/>
                      </m:rPr>
                      <a:rPr lang="en-US" sz="2800" b="0" i="0" smtClean="0">
                        <a:latin typeface="Cambria" panose="02040503050406030204" pitchFamily="18" charset="0"/>
                        <a:ea typeface="Cambria" panose="02040503050406030204" pitchFamily="18" charset="0"/>
                      </a:rPr>
                      <m:t> </m:t>
                    </m:r>
                    <m:acc>
                      <m:accPr>
                        <m:chr m:val="⃗"/>
                        <m:ctrlPr>
                          <a:rPr lang="vi-VN" sz="28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𝐴𝐵</m:t>
                        </m:r>
                      </m:e>
                    </m:acc>
                    <m:d>
                      <m:dPr>
                        <m:ctrlPr>
                          <a:rPr lang="vi-VN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0</m:t>
                        </m:r>
                        <m:r>
                          <a:rPr lang="vi-VN" sz="2800" i="1">
                            <a:latin typeface="Cambria Math" panose="02040503050406030204" pitchFamily="18" charset="0"/>
                          </a:rPr>
                          <m:t>;1;−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</m:d>
                  </m:oMath>
                </a14:m>
                <a:r>
                  <a:rPr lang="en-US" sz="2800" dirty="0"/>
                  <a:t> </a:t>
                </a:r>
                <a14:m>
                  <m:oMath xmlns:m="http://schemas.openxmlformats.org/officeDocument/2006/math">
                    <m:r>
                      <a:rPr lang="en-US" sz="2800" b="0" i="0" smtClean="0">
                        <a:latin typeface="Cambria Math" panose="02040503050406030204" pitchFamily="18" charset="0"/>
                      </a:rPr>
                      <m:t> </m:t>
                    </m:r>
                    <m:acc>
                      <m:accPr>
                        <m:chr m:val="⃗"/>
                        <m:ctrlPr>
                          <a:rPr lang="vi-VN" sz="28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𝐴𝐶</m:t>
                        </m:r>
                      </m:e>
                    </m:acc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 </m:t>
                    </m:r>
                    <m:d>
                      <m:dPr>
                        <m:ctrlPr>
                          <a:rPr lang="vi-VN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4;0;2</m:t>
                        </m:r>
                      </m:e>
                    </m:d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;</m:t>
                    </m:r>
                  </m:oMath>
                </a14:m>
                <a:r>
                  <a:rPr lang="vi-VN" sz="2800" dirty="0"/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vi-VN" sz="28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𝐴𝐷</m:t>
                        </m:r>
                      </m:e>
                    </m:acc>
                    <m:r>
                      <a:rPr lang="en-US" sz="2800" i="1">
                        <a:latin typeface="Cambria Math" panose="02040503050406030204" pitchFamily="18" charset="0"/>
                      </a:rPr>
                      <m:t> </m:t>
                    </m:r>
                    <m:d>
                      <m:dPr>
                        <m:ctrlPr>
                          <a:rPr lang="vi-VN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0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;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;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−1</m:t>
                        </m:r>
                      </m:e>
                    </m:d>
                  </m:oMath>
                </a14:m>
                <a:endParaRPr lang="en-US" sz="2800" dirty="0"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56" name="Rectangle 5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4517" y="4387612"/>
                <a:ext cx="4791208" cy="106426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8" name="Group 47"/>
          <p:cNvGrpSpPr/>
          <p:nvPr/>
        </p:nvGrpSpPr>
        <p:grpSpPr>
          <a:xfrm>
            <a:off x="461662" y="179442"/>
            <a:ext cx="9754228" cy="556782"/>
            <a:chOff x="739068" y="1515168"/>
            <a:chExt cx="9688259" cy="1113708"/>
          </a:xfrm>
        </p:grpSpPr>
        <p:sp>
          <p:nvSpPr>
            <p:cNvPr id="46" name="Freeform 71"/>
            <p:cNvSpPr>
              <a:spLocks/>
            </p:cNvSpPr>
            <p:nvPr/>
          </p:nvSpPr>
          <p:spPr bwMode="auto">
            <a:xfrm flipH="1">
              <a:off x="3250419" y="2066147"/>
              <a:ext cx="6961968" cy="417465"/>
            </a:xfrm>
            <a:custGeom>
              <a:avLst/>
              <a:gdLst>
                <a:gd name="T0" fmla="*/ 1849 w 1857"/>
                <a:gd name="T1" fmla="*/ 72 h 111"/>
                <a:gd name="T2" fmla="*/ 376 w 1857"/>
                <a:gd name="T3" fmla="*/ 72 h 111"/>
                <a:gd name="T4" fmla="*/ 360 w 1857"/>
                <a:gd name="T5" fmla="*/ 52 h 111"/>
                <a:gd name="T6" fmla="*/ 374 w 1857"/>
                <a:gd name="T7" fmla="*/ 20 h 111"/>
                <a:gd name="T8" fmla="*/ 366 w 1857"/>
                <a:gd name="T9" fmla="*/ 0 h 111"/>
                <a:gd name="T10" fmla="*/ 85 w 1857"/>
                <a:gd name="T11" fmla="*/ 0 h 111"/>
                <a:gd name="T12" fmla="*/ 53 w 1857"/>
                <a:gd name="T13" fmla="*/ 20 h 111"/>
                <a:gd name="T14" fmla="*/ 6 w 1857"/>
                <a:gd name="T15" fmla="*/ 91 h 111"/>
                <a:gd name="T16" fmla="*/ 15 w 1857"/>
                <a:gd name="T17" fmla="*/ 111 h 111"/>
                <a:gd name="T18" fmla="*/ 199 w 1857"/>
                <a:gd name="T19" fmla="*/ 111 h 111"/>
                <a:gd name="T20" fmla="*/ 296 w 1857"/>
                <a:gd name="T21" fmla="*/ 111 h 111"/>
                <a:gd name="T22" fmla="*/ 1849 w 1857"/>
                <a:gd name="T23" fmla="*/ 111 h 111"/>
                <a:gd name="T24" fmla="*/ 1857 w 1857"/>
                <a:gd name="T25" fmla="*/ 103 h 111"/>
                <a:gd name="T26" fmla="*/ 1857 w 1857"/>
                <a:gd name="T27" fmla="*/ 81 h 111"/>
                <a:gd name="T28" fmla="*/ 1849 w 1857"/>
                <a:gd name="T29" fmla="*/ 72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57" h="111">
                  <a:moveTo>
                    <a:pt x="1849" y="72"/>
                  </a:moveTo>
                  <a:cubicBezTo>
                    <a:pt x="1849" y="72"/>
                    <a:pt x="423" y="72"/>
                    <a:pt x="376" y="72"/>
                  </a:cubicBezTo>
                  <a:cubicBezTo>
                    <a:pt x="350" y="72"/>
                    <a:pt x="355" y="63"/>
                    <a:pt x="360" y="52"/>
                  </a:cubicBezTo>
                  <a:cubicBezTo>
                    <a:pt x="365" y="40"/>
                    <a:pt x="374" y="20"/>
                    <a:pt x="374" y="20"/>
                  </a:cubicBezTo>
                  <a:cubicBezTo>
                    <a:pt x="381" y="9"/>
                    <a:pt x="377" y="0"/>
                    <a:pt x="366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74" y="0"/>
                    <a:pt x="59" y="9"/>
                    <a:pt x="53" y="20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0" y="102"/>
                    <a:pt x="4" y="111"/>
                    <a:pt x="15" y="111"/>
                  </a:cubicBezTo>
                  <a:cubicBezTo>
                    <a:pt x="199" y="111"/>
                    <a:pt x="199" y="111"/>
                    <a:pt x="199" y="111"/>
                  </a:cubicBezTo>
                  <a:cubicBezTo>
                    <a:pt x="296" y="111"/>
                    <a:pt x="296" y="111"/>
                    <a:pt x="296" y="111"/>
                  </a:cubicBezTo>
                  <a:cubicBezTo>
                    <a:pt x="1849" y="111"/>
                    <a:pt x="1849" y="111"/>
                    <a:pt x="1849" y="111"/>
                  </a:cubicBezTo>
                  <a:cubicBezTo>
                    <a:pt x="1853" y="111"/>
                    <a:pt x="1857" y="107"/>
                    <a:pt x="1857" y="103"/>
                  </a:cubicBezTo>
                  <a:cubicBezTo>
                    <a:pt x="1857" y="81"/>
                    <a:pt x="1857" y="81"/>
                    <a:pt x="1857" y="81"/>
                  </a:cubicBezTo>
                  <a:cubicBezTo>
                    <a:pt x="1857" y="76"/>
                    <a:pt x="1853" y="72"/>
                    <a:pt x="1849" y="72"/>
                  </a:cubicBezTo>
                  <a:close/>
                </a:path>
              </a:pathLst>
            </a:custGeom>
            <a:solidFill>
              <a:srgbClr val="B9E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9" tIns="22855" rIns="45709" bIns="22855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grpSp>
          <p:nvGrpSpPr>
            <p:cNvPr id="31" name="Group 30"/>
            <p:cNvGrpSpPr/>
            <p:nvPr/>
          </p:nvGrpSpPr>
          <p:grpSpPr>
            <a:xfrm>
              <a:off x="739068" y="1515168"/>
              <a:ext cx="8177919" cy="1052772"/>
              <a:chOff x="739068" y="1515168"/>
              <a:chExt cx="8177919" cy="1052772"/>
            </a:xfrm>
          </p:grpSpPr>
          <p:sp>
            <p:nvSpPr>
              <p:cNvPr id="32" name="Freeform 71"/>
              <p:cNvSpPr>
                <a:spLocks/>
              </p:cNvSpPr>
              <p:nvPr/>
            </p:nvSpPr>
            <p:spPr bwMode="auto">
              <a:xfrm>
                <a:off x="739068" y="2058030"/>
                <a:ext cx="6961968" cy="417465"/>
              </a:xfrm>
              <a:custGeom>
                <a:avLst/>
                <a:gdLst>
                  <a:gd name="T0" fmla="*/ 1849 w 1857"/>
                  <a:gd name="T1" fmla="*/ 72 h 111"/>
                  <a:gd name="T2" fmla="*/ 376 w 1857"/>
                  <a:gd name="T3" fmla="*/ 72 h 111"/>
                  <a:gd name="T4" fmla="*/ 360 w 1857"/>
                  <a:gd name="T5" fmla="*/ 52 h 111"/>
                  <a:gd name="T6" fmla="*/ 374 w 1857"/>
                  <a:gd name="T7" fmla="*/ 20 h 111"/>
                  <a:gd name="T8" fmla="*/ 366 w 1857"/>
                  <a:gd name="T9" fmla="*/ 0 h 111"/>
                  <a:gd name="T10" fmla="*/ 85 w 1857"/>
                  <a:gd name="T11" fmla="*/ 0 h 111"/>
                  <a:gd name="T12" fmla="*/ 53 w 1857"/>
                  <a:gd name="T13" fmla="*/ 20 h 111"/>
                  <a:gd name="T14" fmla="*/ 6 w 1857"/>
                  <a:gd name="T15" fmla="*/ 91 h 111"/>
                  <a:gd name="T16" fmla="*/ 15 w 1857"/>
                  <a:gd name="T17" fmla="*/ 111 h 111"/>
                  <a:gd name="T18" fmla="*/ 199 w 1857"/>
                  <a:gd name="T19" fmla="*/ 111 h 111"/>
                  <a:gd name="T20" fmla="*/ 296 w 1857"/>
                  <a:gd name="T21" fmla="*/ 111 h 111"/>
                  <a:gd name="T22" fmla="*/ 1849 w 1857"/>
                  <a:gd name="T23" fmla="*/ 111 h 111"/>
                  <a:gd name="T24" fmla="*/ 1857 w 1857"/>
                  <a:gd name="T25" fmla="*/ 103 h 111"/>
                  <a:gd name="T26" fmla="*/ 1857 w 1857"/>
                  <a:gd name="T27" fmla="*/ 81 h 111"/>
                  <a:gd name="T28" fmla="*/ 1849 w 1857"/>
                  <a:gd name="T29" fmla="*/ 72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57" h="111">
                    <a:moveTo>
                      <a:pt x="1849" y="72"/>
                    </a:moveTo>
                    <a:cubicBezTo>
                      <a:pt x="1849" y="72"/>
                      <a:pt x="423" y="72"/>
                      <a:pt x="376" y="72"/>
                    </a:cubicBezTo>
                    <a:cubicBezTo>
                      <a:pt x="350" y="72"/>
                      <a:pt x="355" y="63"/>
                      <a:pt x="360" y="52"/>
                    </a:cubicBezTo>
                    <a:cubicBezTo>
                      <a:pt x="365" y="40"/>
                      <a:pt x="374" y="20"/>
                      <a:pt x="374" y="20"/>
                    </a:cubicBezTo>
                    <a:cubicBezTo>
                      <a:pt x="381" y="9"/>
                      <a:pt x="377" y="0"/>
                      <a:pt x="366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74" y="0"/>
                      <a:pt x="59" y="9"/>
                      <a:pt x="53" y="20"/>
                    </a:cubicBezTo>
                    <a:cubicBezTo>
                      <a:pt x="6" y="91"/>
                      <a:pt x="6" y="91"/>
                      <a:pt x="6" y="91"/>
                    </a:cubicBezTo>
                    <a:cubicBezTo>
                      <a:pt x="0" y="102"/>
                      <a:pt x="4" y="111"/>
                      <a:pt x="15" y="111"/>
                    </a:cubicBezTo>
                    <a:cubicBezTo>
                      <a:pt x="199" y="111"/>
                      <a:pt x="199" y="111"/>
                      <a:pt x="199" y="111"/>
                    </a:cubicBezTo>
                    <a:cubicBezTo>
                      <a:pt x="296" y="111"/>
                      <a:pt x="296" y="111"/>
                      <a:pt x="296" y="111"/>
                    </a:cubicBezTo>
                    <a:cubicBezTo>
                      <a:pt x="1849" y="111"/>
                      <a:pt x="1849" y="111"/>
                      <a:pt x="1849" y="111"/>
                    </a:cubicBezTo>
                    <a:cubicBezTo>
                      <a:pt x="1853" y="111"/>
                      <a:pt x="1857" y="107"/>
                      <a:pt x="1857" y="103"/>
                    </a:cubicBezTo>
                    <a:cubicBezTo>
                      <a:pt x="1857" y="81"/>
                      <a:pt x="1857" y="81"/>
                      <a:pt x="1857" y="81"/>
                    </a:cubicBezTo>
                    <a:cubicBezTo>
                      <a:pt x="1857" y="76"/>
                      <a:pt x="1853" y="72"/>
                      <a:pt x="1849" y="72"/>
                    </a:cubicBezTo>
                    <a:close/>
                  </a:path>
                </a:pathLst>
              </a:custGeom>
              <a:solidFill>
                <a:srgbClr val="B9EA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3" name="Oval 72"/>
              <p:cNvSpPr>
                <a:spLocks noChangeArrowheads="1"/>
              </p:cNvSpPr>
              <p:nvPr/>
            </p:nvSpPr>
            <p:spPr bwMode="auto">
              <a:xfrm>
                <a:off x="1372407" y="1515168"/>
                <a:ext cx="285717" cy="280956"/>
              </a:xfrm>
              <a:prstGeom prst="ellipse">
                <a:avLst/>
              </a:pr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4" name="Freeform 73"/>
              <p:cNvSpPr>
                <a:spLocks/>
              </p:cNvSpPr>
              <p:nvPr/>
            </p:nvSpPr>
            <p:spPr bwMode="auto">
              <a:xfrm>
                <a:off x="1300977" y="1773901"/>
                <a:ext cx="209526" cy="190478"/>
              </a:xfrm>
              <a:custGeom>
                <a:avLst/>
                <a:gdLst>
                  <a:gd name="T0" fmla="*/ 0 w 56"/>
                  <a:gd name="T1" fmla="*/ 18 h 51"/>
                  <a:gd name="T2" fmla="*/ 45 w 56"/>
                  <a:gd name="T3" fmla="*/ 10 h 51"/>
                  <a:gd name="T4" fmla="*/ 56 w 56"/>
                  <a:gd name="T5" fmla="*/ 12 h 51"/>
                  <a:gd name="T6" fmla="*/ 56 w 56"/>
                  <a:gd name="T7" fmla="*/ 51 h 51"/>
                  <a:gd name="T8" fmla="*/ 0 w 56"/>
                  <a:gd name="T9" fmla="*/ 1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1">
                    <a:moveTo>
                      <a:pt x="0" y="18"/>
                    </a:moveTo>
                    <a:cubicBezTo>
                      <a:pt x="0" y="18"/>
                      <a:pt x="17" y="0"/>
                      <a:pt x="45" y="10"/>
                    </a:cubicBezTo>
                    <a:cubicBezTo>
                      <a:pt x="51" y="12"/>
                      <a:pt x="52" y="12"/>
                      <a:pt x="56" y="12"/>
                    </a:cubicBezTo>
                    <a:cubicBezTo>
                      <a:pt x="55" y="30"/>
                      <a:pt x="56" y="51"/>
                      <a:pt x="56" y="51"/>
                    </a:cubicBezTo>
                    <a:cubicBezTo>
                      <a:pt x="56" y="51"/>
                      <a:pt x="30" y="24"/>
                      <a:pt x="0" y="18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5" name="Freeform 74"/>
              <p:cNvSpPr>
                <a:spLocks/>
              </p:cNvSpPr>
              <p:nvPr/>
            </p:nvSpPr>
            <p:spPr bwMode="auto">
              <a:xfrm>
                <a:off x="1300977" y="1773901"/>
                <a:ext cx="209526" cy="190478"/>
              </a:xfrm>
              <a:custGeom>
                <a:avLst/>
                <a:gdLst>
                  <a:gd name="T0" fmla="*/ 0 w 56"/>
                  <a:gd name="T1" fmla="*/ 18 h 51"/>
                  <a:gd name="T2" fmla="*/ 39 w 56"/>
                  <a:gd name="T3" fmla="*/ 8 h 51"/>
                  <a:gd name="T4" fmla="*/ 56 w 56"/>
                  <a:gd name="T5" fmla="*/ 11 h 51"/>
                  <a:gd name="T6" fmla="*/ 56 w 56"/>
                  <a:gd name="T7" fmla="*/ 51 h 51"/>
                  <a:gd name="T8" fmla="*/ 0 w 56"/>
                  <a:gd name="T9" fmla="*/ 1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1">
                    <a:moveTo>
                      <a:pt x="0" y="18"/>
                    </a:moveTo>
                    <a:cubicBezTo>
                      <a:pt x="0" y="18"/>
                      <a:pt x="10" y="0"/>
                      <a:pt x="39" y="8"/>
                    </a:cubicBezTo>
                    <a:cubicBezTo>
                      <a:pt x="48" y="11"/>
                      <a:pt x="52" y="11"/>
                      <a:pt x="56" y="11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56" y="51"/>
                      <a:pt x="30" y="24"/>
                      <a:pt x="0" y="18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6" name="Freeform 75"/>
              <p:cNvSpPr>
                <a:spLocks/>
              </p:cNvSpPr>
              <p:nvPr/>
            </p:nvSpPr>
            <p:spPr bwMode="auto">
              <a:xfrm>
                <a:off x="1300977" y="1773901"/>
                <a:ext cx="209526" cy="190478"/>
              </a:xfrm>
              <a:custGeom>
                <a:avLst/>
                <a:gdLst>
                  <a:gd name="T0" fmla="*/ 0 w 56"/>
                  <a:gd name="T1" fmla="*/ 18 h 51"/>
                  <a:gd name="T2" fmla="*/ 39 w 56"/>
                  <a:gd name="T3" fmla="*/ 8 h 51"/>
                  <a:gd name="T4" fmla="*/ 56 w 56"/>
                  <a:gd name="T5" fmla="*/ 11 h 51"/>
                  <a:gd name="T6" fmla="*/ 56 w 56"/>
                  <a:gd name="T7" fmla="*/ 51 h 51"/>
                  <a:gd name="T8" fmla="*/ 0 w 56"/>
                  <a:gd name="T9" fmla="*/ 1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1">
                    <a:moveTo>
                      <a:pt x="0" y="18"/>
                    </a:moveTo>
                    <a:cubicBezTo>
                      <a:pt x="0" y="18"/>
                      <a:pt x="10" y="0"/>
                      <a:pt x="39" y="8"/>
                    </a:cubicBezTo>
                    <a:cubicBezTo>
                      <a:pt x="48" y="11"/>
                      <a:pt x="52" y="11"/>
                      <a:pt x="56" y="11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56" y="51"/>
                      <a:pt x="30" y="24"/>
                      <a:pt x="0" y="18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7" name="Freeform 76"/>
              <p:cNvSpPr>
                <a:spLocks/>
              </p:cNvSpPr>
              <p:nvPr/>
            </p:nvSpPr>
            <p:spPr bwMode="auto">
              <a:xfrm>
                <a:off x="1300977" y="1773901"/>
                <a:ext cx="415877" cy="190478"/>
              </a:xfrm>
              <a:custGeom>
                <a:avLst/>
                <a:gdLst>
                  <a:gd name="T0" fmla="*/ 72 w 111"/>
                  <a:gd name="T1" fmla="*/ 8 h 51"/>
                  <a:gd name="T2" fmla="*/ 56 w 111"/>
                  <a:gd name="T3" fmla="*/ 11 h 51"/>
                  <a:gd name="T4" fmla="*/ 39 w 111"/>
                  <a:gd name="T5" fmla="*/ 8 h 51"/>
                  <a:gd name="T6" fmla="*/ 0 w 111"/>
                  <a:gd name="T7" fmla="*/ 18 h 51"/>
                  <a:gd name="T8" fmla="*/ 56 w 111"/>
                  <a:gd name="T9" fmla="*/ 51 h 51"/>
                  <a:gd name="T10" fmla="*/ 111 w 111"/>
                  <a:gd name="T11" fmla="*/ 18 h 51"/>
                  <a:gd name="T12" fmla="*/ 72 w 111"/>
                  <a:gd name="T13" fmla="*/ 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1" h="51">
                    <a:moveTo>
                      <a:pt x="72" y="8"/>
                    </a:moveTo>
                    <a:cubicBezTo>
                      <a:pt x="63" y="11"/>
                      <a:pt x="59" y="11"/>
                      <a:pt x="56" y="11"/>
                    </a:cubicBezTo>
                    <a:cubicBezTo>
                      <a:pt x="52" y="11"/>
                      <a:pt x="48" y="11"/>
                      <a:pt x="39" y="8"/>
                    </a:cubicBezTo>
                    <a:cubicBezTo>
                      <a:pt x="10" y="0"/>
                      <a:pt x="0" y="18"/>
                      <a:pt x="0" y="18"/>
                    </a:cubicBezTo>
                    <a:cubicBezTo>
                      <a:pt x="30" y="24"/>
                      <a:pt x="56" y="51"/>
                      <a:pt x="56" y="51"/>
                    </a:cubicBezTo>
                    <a:cubicBezTo>
                      <a:pt x="56" y="51"/>
                      <a:pt x="82" y="24"/>
                      <a:pt x="111" y="18"/>
                    </a:cubicBezTo>
                    <a:cubicBezTo>
                      <a:pt x="111" y="18"/>
                      <a:pt x="101" y="0"/>
                      <a:pt x="72" y="8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8" name="Freeform 77"/>
              <p:cNvSpPr>
                <a:spLocks/>
              </p:cNvSpPr>
              <p:nvPr/>
            </p:nvSpPr>
            <p:spPr bwMode="auto">
              <a:xfrm>
                <a:off x="1226374" y="1853267"/>
                <a:ext cx="566671" cy="176193"/>
              </a:xfrm>
              <a:custGeom>
                <a:avLst/>
                <a:gdLst>
                  <a:gd name="T0" fmla="*/ 142 w 151"/>
                  <a:gd name="T1" fmla="*/ 1 h 47"/>
                  <a:gd name="T2" fmla="*/ 76 w 151"/>
                  <a:gd name="T3" fmla="*/ 40 h 47"/>
                  <a:gd name="T4" fmla="*/ 10 w 151"/>
                  <a:gd name="T5" fmla="*/ 1 h 47"/>
                  <a:gd name="T6" fmla="*/ 0 w 151"/>
                  <a:gd name="T7" fmla="*/ 7 h 47"/>
                  <a:gd name="T8" fmla="*/ 72 w 151"/>
                  <a:gd name="T9" fmla="*/ 47 h 47"/>
                  <a:gd name="T10" fmla="*/ 76 w 151"/>
                  <a:gd name="T11" fmla="*/ 47 h 47"/>
                  <a:gd name="T12" fmla="*/ 79 w 151"/>
                  <a:gd name="T13" fmla="*/ 47 h 47"/>
                  <a:gd name="T14" fmla="*/ 151 w 151"/>
                  <a:gd name="T15" fmla="*/ 7 h 47"/>
                  <a:gd name="T16" fmla="*/ 142 w 151"/>
                  <a:gd name="T17" fmla="*/ 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47">
                    <a:moveTo>
                      <a:pt x="142" y="1"/>
                    </a:moveTo>
                    <a:cubicBezTo>
                      <a:pt x="116" y="7"/>
                      <a:pt x="76" y="40"/>
                      <a:pt x="76" y="40"/>
                    </a:cubicBezTo>
                    <a:cubicBezTo>
                      <a:pt x="76" y="40"/>
                      <a:pt x="36" y="7"/>
                      <a:pt x="10" y="1"/>
                    </a:cubicBezTo>
                    <a:cubicBezTo>
                      <a:pt x="3" y="0"/>
                      <a:pt x="0" y="6"/>
                      <a:pt x="0" y="7"/>
                    </a:cubicBezTo>
                    <a:cubicBezTo>
                      <a:pt x="8" y="11"/>
                      <a:pt x="18" y="4"/>
                      <a:pt x="72" y="47"/>
                    </a:cubicBezTo>
                    <a:cubicBezTo>
                      <a:pt x="73" y="47"/>
                      <a:pt x="76" y="47"/>
                      <a:pt x="76" y="47"/>
                    </a:cubicBezTo>
                    <a:cubicBezTo>
                      <a:pt x="76" y="47"/>
                      <a:pt x="77" y="47"/>
                      <a:pt x="79" y="47"/>
                    </a:cubicBezTo>
                    <a:cubicBezTo>
                      <a:pt x="132" y="4"/>
                      <a:pt x="143" y="11"/>
                      <a:pt x="151" y="7"/>
                    </a:cubicBezTo>
                    <a:cubicBezTo>
                      <a:pt x="151" y="6"/>
                      <a:pt x="148" y="0"/>
                      <a:pt x="142" y="1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9" name="Freeform 78"/>
              <p:cNvSpPr>
                <a:spLocks/>
              </p:cNvSpPr>
              <p:nvPr/>
            </p:nvSpPr>
            <p:spPr bwMode="auto">
              <a:xfrm>
                <a:off x="1515265" y="1908822"/>
                <a:ext cx="306352" cy="473020"/>
              </a:xfrm>
              <a:custGeom>
                <a:avLst/>
                <a:gdLst>
                  <a:gd name="T0" fmla="*/ 0 w 82"/>
                  <a:gd name="T1" fmla="*/ 40 h 126"/>
                  <a:gd name="T2" fmla="*/ 8 w 82"/>
                  <a:gd name="T3" fmla="*/ 40 h 126"/>
                  <a:gd name="T4" fmla="*/ 68 w 82"/>
                  <a:gd name="T5" fmla="*/ 0 h 126"/>
                  <a:gd name="T6" fmla="*/ 82 w 82"/>
                  <a:gd name="T7" fmla="*/ 0 h 126"/>
                  <a:gd name="T8" fmla="*/ 75 w 82"/>
                  <a:gd name="T9" fmla="*/ 89 h 126"/>
                  <a:gd name="T10" fmla="*/ 8 w 82"/>
                  <a:gd name="T11" fmla="*/ 126 h 126"/>
                  <a:gd name="T12" fmla="*/ 0 w 82"/>
                  <a:gd name="T13" fmla="*/ 126 h 126"/>
                  <a:gd name="T14" fmla="*/ 0 w 82"/>
                  <a:gd name="T15" fmla="*/ 40 h 126"/>
                  <a:gd name="T16" fmla="*/ 0 w 82"/>
                  <a:gd name="T17" fmla="*/ 4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2" h="126">
                    <a:moveTo>
                      <a:pt x="0" y="40"/>
                    </a:moveTo>
                    <a:cubicBezTo>
                      <a:pt x="8" y="40"/>
                      <a:pt x="8" y="40"/>
                      <a:pt x="8" y="40"/>
                    </a:cubicBezTo>
                    <a:cubicBezTo>
                      <a:pt x="8" y="40"/>
                      <a:pt x="37" y="9"/>
                      <a:pt x="68" y="0"/>
                    </a:cubicBezTo>
                    <a:cubicBezTo>
                      <a:pt x="71" y="0"/>
                      <a:pt x="82" y="0"/>
                      <a:pt x="82" y="0"/>
                    </a:cubicBezTo>
                    <a:cubicBezTo>
                      <a:pt x="82" y="0"/>
                      <a:pt x="75" y="71"/>
                      <a:pt x="75" y="89"/>
                    </a:cubicBezTo>
                    <a:cubicBezTo>
                      <a:pt x="68" y="89"/>
                      <a:pt x="40" y="90"/>
                      <a:pt x="8" y="126"/>
                    </a:cubicBezTo>
                    <a:cubicBezTo>
                      <a:pt x="0" y="126"/>
                      <a:pt x="0" y="126"/>
                      <a:pt x="0" y="126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0"/>
                      <a:pt x="0" y="40"/>
                      <a:pt x="0" y="40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0" name="Freeform 79"/>
              <p:cNvSpPr>
                <a:spLocks/>
              </p:cNvSpPr>
              <p:nvPr/>
            </p:nvSpPr>
            <p:spPr bwMode="auto">
              <a:xfrm>
                <a:off x="1204151" y="1908822"/>
                <a:ext cx="617466" cy="473020"/>
              </a:xfrm>
              <a:custGeom>
                <a:avLst/>
                <a:gdLst>
                  <a:gd name="T0" fmla="*/ 151 w 165"/>
                  <a:gd name="T1" fmla="*/ 0 h 126"/>
                  <a:gd name="T2" fmla="*/ 91 w 165"/>
                  <a:gd name="T3" fmla="*/ 40 h 126"/>
                  <a:gd name="T4" fmla="*/ 84 w 165"/>
                  <a:gd name="T5" fmla="*/ 40 h 126"/>
                  <a:gd name="T6" fmla="*/ 81 w 165"/>
                  <a:gd name="T7" fmla="*/ 40 h 126"/>
                  <a:gd name="T8" fmla="*/ 75 w 165"/>
                  <a:gd name="T9" fmla="*/ 40 h 126"/>
                  <a:gd name="T10" fmla="*/ 16 w 165"/>
                  <a:gd name="T11" fmla="*/ 0 h 126"/>
                  <a:gd name="T12" fmla="*/ 0 w 165"/>
                  <a:gd name="T13" fmla="*/ 0 h 126"/>
                  <a:gd name="T14" fmla="*/ 9 w 165"/>
                  <a:gd name="T15" fmla="*/ 89 h 126"/>
                  <a:gd name="T16" fmla="*/ 75 w 165"/>
                  <a:gd name="T17" fmla="*/ 126 h 126"/>
                  <a:gd name="T18" fmla="*/ 83 w 165"/>
                  <a:gd name="T19" fmla="*/ 126 h 126"/>
                  <a:gd name="T20" fmla="*/ 91 w 165"/>
                  <a:gd name="T21" fmla="*/ 126 h 126"/>
                  <a:gd name="T22" fmla="*/ 158 w 165"/>
                  <a:gd name="T23" fmla="*/ 89 h 126"/>
                  <a:gd name="T24" fmla="*/ 165 w 165"/>
                  <a:gd name="T25" fmla="*/ 0 h 126"/>
                  <a:gd name="T26" fmla="*/ 151 w 165"/>
                  <a:gd name="T27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5" h="126">
                    <a:moveTo>
                      <a:pt x="151" y="0"/>
                    </a:moveTo>
                    <a:cubicBezTo>
                      <a:pt x="120" y="9"/>
                      <a:pt x="91" y="40"/>
                      <a:pt x="91" y="40"/>
                    </a:cubicBezTo>
                    <a:cubicBezTo>
                      <a:pt x="84" y="40"/>
                      <a:pt x="84" y="40"/>
                      <a:pt x="84" y="40"/>
                    </a:cubicBezTo>
                    <a:cubicBezTo>
                      <a:pt x="81" y="40"/>
                      <a:pt x="81" y="40"/>
                      <a:pt x="81" y="40"/>
                    </a:cubicBezTo>
                    <a:cubicBezTo>
                      <a:pt x="75" y="40"/>
                      <a:pt x="75" y="40"/>
                      <a:pt x="75" y="40"/>
                    </a:cubicBezTo>
                    <a:cubicBezTo>
                      <a:pt x="75" y="40"/>
                      <a:pt x="46" y="9"/>
                      <a:pt x="16" y="0"/>
                    </a:cubicBezTo>
                    <a:cubicBezTo>
                      <a:pt x="12" y="0"/>
                      <a:pt x="0" y="0"/>
                      <a:pt x="0" y="0"/>
                    </a:cubicBezTo>
                    <a:cubicBezTo>
                      <a:pt x="0" y="0"/>
                      <a:pt x="9" y="71"/>
                      <a:pt x="9" y="89"/>
                    </a:cubicBezTo>
                    <a:cubicBezTo>
                      <a:pt x="14" y="89"/>
                      <a:pt x="43" y="90"/>
                      <a:pt x="75" y="126"/>
                    </a:cubicBezTo>
                    <a:cubicBezTo>
                      <a:pt x="83" y="126"/>
                      <a:pt x="83" y="126"/>
                      <a:pt x="83" y="126"/>
                    </a:cubicBezTo>
                    <a:cubicBezTo>
                      <a:pt x="83" y="126"/>
                      <a:pt x="83" y="126"/>
                      <a:pt x="91" y="126"/>
                    </a:cubicBezTo>
                    <a:cubicBezTo>
                      <a:pt x="123" y="90"/>
                      <a:pt x="151" y="89"/>
                      <a:pt x="158" y="89"/>
                    </a:cubicBezTo>
                    <a:cubicBezTo>
                      <a:pt x="158" y="71"/>
                      <a:pt x="165" y="0"/>
                      <a:pt x="165" y="0"/>
                    </a:cubicBezTo>
                    <a:cubicBezTo>
                      <a:pt x="165" y="0"/>
                      <a:pt x="154" y="0"/>
                      <a:pt x="151" y="0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1" name="Freeform 80"/>
              <p:cNvSpPr>
                <a:spLocks/>
              </p:cNvSpPr>
              <p:nvPr/>
            </p:nvSpPr>
            <p:spPr bwMode="auto">
              <a:xfrm>
                <a:off x="1515265" y="2058030"/>
                <a:ext cx="30159" cy="323813"/>
              </a:xfrm>
              <a:custGeom>
                <a:avLst/>
                <a:gdLst>
                  <a:gd name="T0" fmla="*/ 0 w 19"/>
                  <a:gd name="T1" fmla="*/ 204 h 204"/>
                  <a:gd name="T2" fmla="*/ 0 w 19"/>
                  <a:gd name="T3" fmla="*/ 0 h 204"/>
                  <a:gd name="T4" fmla="*/ 19 w 19"/>
                  <a:gd name="T5" fmla="*/ 0 h 204"/>
                  <a:gd name="T6" fmla="*/ 0 w 19"/>
                  <a:gd name="T7" fmla="*/ 204 h 204"/>
                  <a:gd name="T8" fmla="*/ 0 w 19"/>
                  <a:gd name="T9" fmla="*/ 204 h 204"/>
                  <a:gd name="T10" fmla="*/ 0 w 19"/>
                  <a:gd name="T11" fmla="*/ 20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204">
                    <a:moveTo>
                      <a:pt x="0" y="204"/>
                    </a:moveTo>
                    <a:lnTo>
                      <a:pt x="0" y="0"/>
                    </a:lnTo>
                    <a:lnTo>
                      <a:pt x="19" y="0"/>
                    </a:lnTo>
                    <a:lnTo>
                      <a:pt x="0" y="204"/>
                    </a:lnTo>
                    <a:lnTo>
                      <a:pt x="0" y="204"/>
                    </a:lnTo>
                    <a:lnTo>
                      <a:pt x="0" y="204"/>
                    </a:ln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2" name="Freeform 81"/>
              <p:cNvSpPr>
                <a:spLocks/>
              </p:cNvSpPr>
              <p:nvPr/>
            </p:nvSpPr>
            <p:spPr bwMode="auto">
              <a:xfrm>
                <a:off x="1515265" y="2058030"/>
                <a:ext cx="30159" cy="323813"/>
              </a:xfrm>
              <a:custGeom>
                <a:avLst/>
                <a:gdLst>
                  <a:gd name="T0" fmla="*/ 0 w 19"/>
                  <a:gd name="T1" fmla="*/ 204 h 204"/>
                  <a:gd name="T2" fmla="*/ 0 w 19"/>
                  <a:gd name="T3" fmla="*/ 0 h 204"/>
                  <a:gd name="T4" fmla="*/ 19 w 19"/>
                  <a:gd name="T5" fmla="*/ 0 h 204"/>
                  <a:gd name="T6" fmla="*/ 0 w 19"/>
                  <a:gd name="T7" fmla="*/ 20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204">
                    <a:moveTo>
                      <a:pt x="0" y="204"/>
                    </a:moveTo>
                    <a:lnTo>
                      <a:pt x="0" y="0"/>
                    </a:lnTo>
                    <a:lnTo>
                      <a:pt x="19" y="0"/>
                    </a:lnTo>
                    <a:lnTo>
                      <a:pt x="0" y="204"/>
                    </a:ln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3" name="Freeform 82"/>
              <p:cNvSpPr>
                <a:spLocks/>
              </p:cNvSpPr>
              <p:nvPr/>
            </p:nvSpPr>
            <p:spPr bwMode="auto">
              <a:xfrm>
                <a:off x="1515265" y="2058030"/>
                <a:ext cx="30159" cy="323813"/>
              </a:xfrm>
              <a:custGeom>
                <a:avLst/>
                <a:gdLst>
                  <a:gd name="T0" fmla="*/ 0 w 19"/>
                  <a:gd name="T1" fmla="*/ 204 h 204"/>
                  <a:gd name="T2" fmla="*/ 0 w 19"/>
                  <a:gd name="T3" fmla="*/ 0 h 204"/>
                  <a:gd name="T4" fmla="*/ 19 w 19"/>
                  <a:gd name="T5" fmla="*/ 0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204">
                    <a:moveTo>
                      <a:pt x="0" y="204"/>
                    </a:moveTo>
                    <a:lnTo>
                      <a:pt x="0" y="0"/>
                    </a:lnTo>
                    <a:lnTo>
                      <a:pt x="1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2132731" y="1706055"/>
                <a:ext cx="6784256" cy="8618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200" b="1" dirty="0">
                    <a:ln>
                      <a:solidFill>
                        <a:srgbClr val="008000"/>
                      </a:solidFill>
                    </a:ln>
                    <a:solidFill>
                      <a:srgbClr val="008000"/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TÍCH CÓ HƯỚNG CỦA HAI VÉC TƠ, ỨNG DỤNG</a:t>
                </a:r>
              </a:p>
            </p:txBody>
          </p:sp>
        </p:grpSp>
        <p:sp>
          <p:nvSpPr>
            <p:cNvPr id="47" name="Rectangle 46"/>
            <p:cNvSpPr/>
            <p:nvPr/>
          </p:nvSpPr>
          <p:spPr>
            <a:xfrm>
              <a:off x="8598527" y="1951287"/>
              <a:ext cx="1828800" cy="67758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62" name="Rectangle 61"/>
              <p:cNvSpPr/>
              <p:nvPr/>
            </p:nvSpPr>
            <p:spPr>
              <a:xfrm>
                <a:off x="2360382" y="3992834"/>
                <a:ext cx="1741355" cy="4308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2200" b="1" spc="-75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Ch</m:t>
                      </m:r>
                      <m:r>
                        <m:rPr>
                          <m:nor/>
                        </m:rPr>
                        <a:rPr lang="en-US" sz="2200" b="1" spc="-75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ọ</m:t>
                      </m:r>
                      <m:r>
                        <m:rPr>
                          <m:nor/>
                        </m:rPr>
                        <a:rPr lang="en-US" sz="2200" b="1" spc="-75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n</m:t>
                      </m:r>
                      <m:r>
                        <m:rPr>
                          <m:nor/>
                        </m:rPr>
                        <a:rPr lang="en-US" sz="2200" b="1" spc="-75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2200" b="1" i="0" spc="-75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A</m:t>
                      </m:r>
                      <m:r>
                        <m:rPr>
                          <m:nor/>
                        </m:rPr>
                        <a:rPr lang="en-US" sz="2200" b="1" spc="-75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.</m:t>
                      </m:r>
                    </m:oMath>
                  </m:oMathPara>
                </a14:m>
                <a:endParaRPr lang="en-US" sz="2200" b="1" spc="-75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62" name="Rectangle 6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60382" y="3992834"/>
                <a:ext cx="1741355" cy="430887"/>
              </a:xfrm>
              <a:prstGeom prst="rect">
                <a:avLst/>
              </a:prstGeom>
              <a:blipFill>
                <a:blip r:embed="rId4"/>
                <a:stretch>
                  <a:fillRect l="-2448" b="-1831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9" name="Rectangle 118"/>
          <p:cNvSpPr/>
          <p:nvPr/>
        </p:nvSpPr>
        <p:spPr>
          <a:xfrm>
            <a:off x="757511" y="1133549"/>
            <a:ext cx="1072956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err="1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8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en-US" sz="28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2800" i="1" dirty="0" err="1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Oxyz</a:t>
            </a:r>
            <a:r>
              <a:rPr lang="en-US" sz="28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2800" dirty="0" err="1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8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bốn</a:t>
            </a:r>
            <a:r>
              <a:rPr lang="en-US" sz="28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28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2800" i="1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28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 ; 0 ; 2), </a:t>
            </a:r>
            <a:r>
              <a:rPr lang="en-US" sz="2800" i="1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28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 ; 1 ; 0), </a:t>
            </a:r>
            <a:r>
              <a:rPr lang="en-US" sz="2800" i="1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28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 ; 0 ; 1) </a:t>
            </a:r>
            <a:r>
              <a:rPr lang="en-US" sz="2800" dirty="0" err="1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2800" i="1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28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( 1 ; 1 ; 1). </a:t>
            </a:r>
            <a:r>
              <a:rPr lang="en-US" sz="2800" dirty="0" err="1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8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sz="28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tứ</a:t>
            </a:r>
            <a:r>
              <a:rPr lang="en-US" sz="28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diện</a:t>
            </a:r>
            <a:r>
              <a:rPr lang="en-US" sz="28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ABCD</a:t>
            </a:r>
            <a:r>
              <a:rPr lang="en-US" sz="28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endParaRPr lang="vi-VN" sz="2800" dirty="0"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154" name="Oval 153"/>
          <p:cNvSpPr/>
          <p:nvPr/>
        </p:nvSpPr>
        <p:spPr>
          <a:xfrm>
            <a:off x="952286" y="2266015"/>
            <a:ext cx="536277" cy="536277"/>
          </a:xfrm>
          <a:prstGeom prst="ellipse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1024370" y="2201345"/>
                <a:ext cx="5642509" cy="61651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400" b="1" spc="-75" smtClean="0">
                        <a:solidFill>
                          <a:srgbClr val="000099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  <a:cs typeface="Tahoma" panose="020B0604030504040204" pitchFamily="34" charset="0"/>
                      </a:rPr>
                      <m:t>A</m:t>
                    </m:r>
                    <m:r>
                      <m:rPr>
                        <m:nor/>
                      </m:rPr>
                      <a:rPr lang="en-US" sz="2400" b="1" spc="-75" smtClean="0">
                        <a:solidFill>
                          <a:srgbClr val="000099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  <a:cs typeface="Tahoma" panose="020B0604030504040204" pitchFamily="34" charset="0"/>
                      </a:rPr>
                      <m:t>.</m:t>
                    </m:r>
                    <m:r>
                      <a:rPr lang="en-US" sz="2400" b="0" i="1" spc="-75" smtClean="0">
                        <a:solidFill>
                          <a:srgbClr val="000099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  <a:cs typeface="Tahoma" panose="020B0604030504040204" pitchFamily="34" charset="0"/>
                      </a:rPr>
                      <m:t>   </m:t>
                    </m:r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GB" sz="2400" dirty="0">
                    <a:latin typeface="Cambria" panose="02040503050406030204" pitchFamily="18" charset="0"/>
                    <a:ea typeface="Cambria" panose="02040503050406030204" pitchFamily="18" charset="0"/>
                    <a:cs typeface="Tahoma" panose="020B060403050404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4370" y="2201345"/>
                <a:ext cx="5642509" cy="616515"/>
              </a:xfrm>
              <a:prstGeom prst="rect">
                <a:avLst/>
              </a:prstGeom>
              <a:blipFill>
                <a:blip r:embed="rId5"/>
                <a:stretch>
                  <a:fillRect b="-792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3" name="Rectangle 52"/>
              <p:cNvSpPr/>
              <p:nvPr/>
            </p:nvSpPr>
            <p:spPr>
              <a:xfrm>
                <a:off x="3293001" y="2156342"/>
                <a:ext cx="991616" cy="61619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nor/>
                      </m:rPr>
                      <a:rPr lang="vi-VN" sz="2400" b="1" spc="-75" smtClean="0">
                        <a:solidFill>
                          <a:srgbClr val="000099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  <a:cs typeface="Tahoma" panose="020B0604030504040204" pitchFamily="34" charset="0"/>
                      </a:rPr>
                      <m:t>B</m:t>
                    </m:r>
                    <m:r>
                      <m:rPr>
                        <m:nor/>
                      </m:rPr>
                      <a:rPr lang="en-US" sz="2400" b="1" spc="-75" smtClean="0">
                        <a:solidFill>
                          <a:srgbClr val="000099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  <a:cs typeface="Tahoma" panose="020B0604030504040204" pitchFamily="34" charset="0"/>
                      </a:rPr>
                      <m:t>.</m:t>
                    </m:r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en-GB" sz="2400" dirty="0">
                    <a:latin typeface="Cambria" panose="02040503050406030204" pitchFamily="18" charset="0"/>
                    <a:ea typeface="Cambria" panose="02040503050406030204" pitchFamily="18" charset="0"/>
                    <a:cs typeface="Tahoma" panose="020B060403050404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53" name="Rectangle 5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93001" y="2156342"/>
                <a:ext cx="991616" cy="616194"/>
              </a:xfrm>
              <a:prstGeom prst="rect">
                <a:avLst/>
              </a:prstGeom>
              <a:blipFill>
                <a:blip r:embed="rId6"/>
                <a:stretch>
                  <a:fillRect b="-792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4" name="Rectangle 53"/>
              <p:cNvSpPr/>
              <p:nvPr/>
            </p:nvSpPr>
            <p:spPr>
              <a:xfrm>
                <a:off x="5654355" y="2292433"/>
                <a:ext cx="840444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vi-VN" sz="2400" b="1" spc="-75" smtClean="0">
                          <a:solidFill>
                            <a:srgbClr val="000099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C</m:t>
                      </m:r>
                      <m:r>
                        <m:rPr>
                          <m:nor/>
                        </m:rPr>
                        <a:rPr lang="en-US" sz="2400" b="1" spc="-75" smtClean="0">
                          <a:solidFill>
                            <a:srgbClr val="000099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.</m:t>
                      </m:r>
                      <m:r>
                        <m:rPr>
                          <m:nor/>
                        </m:rPr>
                        <a:rPr lang="en-US" sz="2400" b="0" i="0" spc="-75" smtClean="0">
                          <a:solidFill>
                            <a:srgbClr val="000099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  </m:t>
                      </m:r>
                      <m:r>
                        <m:rPr>
                          <m:nor/>
                        </m:rPr>
                        <a:rPr lang="en-US" sz="2400" b="0" i="0" dirty="0" smtClean="0">
                          <a:latin typeface="Cambria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4.</m:t>
                      </m:r>
                    </m:oMath>
                  </m:oMathPara>
                </a14:m>
                <a:endParaRPr lang="en-GB" sz="2400" dirty="0">
                  <a:latin typeface="Cambria" panose="02040503050406030204" pitchFamily="18" charset="0"/>
                  <a:ea typeface="Cambria" panose="02040503050406030204" pitchFamily="18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54" name="Rectangle 5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54355" y="2292433"/>
                <a:ext cx="840444" cy="46166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5" name="Rectangle 54"/>
              <p:cNvSpPr/>
              <p:nvPr/>
            </p:nvSpPr>
            <p:spPr>
              <a:xfrm>
                <a:off x="7820913" y="2087656"/>
                <a:ext cx="1107447" cy="78380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vi-VN" sz="2400" b="1" spc="-75" smtClean="0">
                          <a:solidFill>
                            <a:srgbClr val="000099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D</m:t>
                      </m:r>
                      <m:r>
                        <m:rPr>
                          <m:nor/>
                        </m:rPr>
                        <a:rPr lang="en-US" sz="2400" b="1" spc="-75" smtClean="0">
                          <a:solidFill>
                            <a:srgbClr val="000099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.</m:t>
                      </m:r>
                      <m:f>
                        <m:f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24</m:t>
                          </m:r>
                        </m:den>
                      </m:f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en-GB" sz="2400" dirty="0">
                  <a:latin typeface="Cambria" panose="02040503050406030204" pitchFamily="18" charset="0"/>
                  <a:ea typeface="Cambria" panose="02040503050406030204" pitchFamily="18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55" name="Rectangle 5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20913" y="2087656"/>
                <a:ext cx="1107447" cy="783804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914617" y="5322384"/>
                <a:ext cx="4916579" cy="61286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28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𝐴𝐵</m:t>
                            </m:r>
                          </m:e>
                        </m:acc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,</m:t>
                        </m:r>
                        <m:acc>
                          <m:accPr>
                            <m:chr m:val="⃗"/>
                            <m:ctrlPr>
                              <a:rPr lang="en-US" sz="28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𝐴𝐶</m:t>
                            </m:r>
                          </m:e>
                        </m:acc>
                      </m:e>
                    </m:d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vi-VN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2;−8;−4</m:t>
                        </m:r>
                      </m:e>
                    </m:d>
                  </m:oMath>
                </a14:m>
                <a:r>
                  <a:rPr lang="en-US" sz="2800" dirty="0"/>
                  <a:t> </a:t>
                </a:r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4617" y="5322384"/>
                <a:ext cx="4916579" cy="61286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0" name="Straight Connector 49"/>
          <p:cNvCxnSpPr>
            <a:stCxn id="125" idx="0"/>
          </p:cNvCxnSpPr>
          <p:nvPr/>
        </p:nvCxnSpPr>
        <p:spPr>
          <a:xfrm>
            <a:off x="6102247" y="3933524"/>
            <a:ext cx="28373" cy="2592719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804517" y="5935244"/>
                <a:ext cx="5147756" cy="70429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𝑉</m:t>
                    </m:r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  <m:d>
                      <m:dPr>
                        <m:begChr m:val="|"/>
                        <m:endChr m:val="|"/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begChr m:val="["/>
                            <m:endChr m:val="]"/>
                            <m:ctrlPr>
                              <a:rPr lang="en-US" sz="28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acc>
                              <m:accPr>
                                <m:chr m:val="⃗"/>
                                <m:ctrlPr>
                                  <a:rPr lang="en-US" sz="2800" i="1"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2800" i="1">
                                    <a:latin typeface="Cambria Math" panose="02040503050406030204" pitchFamily="18" charset="0"/>
                                  </a:rPr>
                                  <m:t>𝐴𝐵</m:t>
                                </m:r>
                              </m:e>
                            </m:acc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acc>
                              <m:accPr>
                                <m:chr m:val="⃗"/>
                                <m:ctrlPr>
                                  <a:rPr lang="en-US" sz="2800" i="1"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2800" i="1">
                                    <a:latin typeface="Cambria Math" panose="02040503050406030204" pitchFamily="18" charset="0"/>
                                  </a:rPr>
                                  <m:t>𝐴𝐶</m:t>
                                </m:r>
                              </m:e>
                            </m:acc>
                          </m:e>
                        </m:d>
                        <m:r>
                          <m:rPr>
                            <m:nor/>
                          </m:rPr>
                          <a:rPr lang="en-US" sz="2800" dirty="0"/>
                          <m:t>.</m:t>
                        </m:r>
                        <m:r>
                          <m:rPr>
                            <m:nor/>
                          </m:rPr>
                          <a:rPr lang="vi-VN" sz="2800" dirty="0"/>
                          <m:t> </m:t>
                        </m:r>
                        <m:acc>
                          <m:accPr>
                            <m:chr m:val="⃗"/>
                            <m:ctrlPr>
                              <a:rPr lang="vi-VN" sz="28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𝐴𝐷</m:t>
                            </m:r>
                          </m:e>
                        </m:acc>
                      </m:e>
                    </m:d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(đ</m:t>
                    </m:r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𝑣𝑡𝑡</m:t>
                    </m:r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2800" dirty="0"/>
                  <a:t> </a:t>
                </a:r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4517" y="5935244"/>
                <a:ext cx="5147756" cy="704295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6244042" y="4390252"/>
                <a:ext cx="5243030" cy="110113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8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Nhắc </a:t>
                </a:r>
                <a:r>
                  <a:rPr lang="en-US" sz="28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lại</a:t>
                </a:r>
                <a:r>
                  <a:rPr lang="en-US" sz="28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:r>
                  <a:rPr lang="en-US" sz="2800" dirty="0" err="1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Thể</a:t>
                </a:r>
                <a:r>
                  <a:rPr lang="en-US" sz="2800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tích</a:t>
                </a:r>
                <a:r>
                  <a:rPr lang="en-US" sz="2800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tứ</a:t>
                </a:r>
                <a:r>
                  <a:rPr lang="en-US" sz="2800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diện</a:t>
                </a:r>
                <a14:m>
                  <m:oMath xmlns:m="http://schemas.openxmlformats.org/officeDocument/2006/math">
                    <m:r>
                      <a:rPr lang="en-US" sz="2800" b="0" i="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8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𝐴𝐵𝐶𝐷</m:t>
                    </m:r>
                  </m:oMath>
                </a14:m>
                <a:r>
                  <a:rPr lang="en-US" sz="2800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>
                    <a:solidFill>
                      <a:srgbClr val="0070C0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sz="2600" b="1" i="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𝐕</m:t>
                    </m:r>
                    <m:r>
                      <a:rPr lang="en-US" sz="2600" b="1" i="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6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6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sz="26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𝟔</m:t>
                        </m:r>
                      </m:den>
                    </m:f>
                    <m:d>
                      <m:dPr>
                        <m:begChr m:val="|"/>
                        <m:endChr m:val="|"/>
                        <m:ctrlPr>
                          <a:rPr lang="en-US" sz="26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begChr m:val="["/>
                            <m:endChr m:val="]"/>
                            <m:ctrlPr>
                              <a:rPr lang="en-US" sz="2600" b="1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acc>
                              <m:accPr>
                                <m:chr m:val="⃗"/>
                                <m:ctrlPr>
                                  <a:rPr lang="en-US" sz="2600" b="1" i="1">
                                    <a:solidFill>
                                      <a:srgbClr val="0070C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2600" b="1" i="1">
                                    <a:solidFill>
                                      <a:srgbClr val="0070C0"/>
                                    </a:solidFill>
                                    <a:latin typeface="Cambria Math" panose="02040503050406030204" pitchFamily="18" charset="0"/>
                                  </a:rPr>
                                  <m:t>𝑨𝑩</m:t>
                                </m:r>
                              </m:e>
                            </m:acc>
                            <m:r>
                              <a:rPr lang="en-US" sz="2600" b="1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,</m:t>
                            </m:r>
                            <m:acc>
                              <m:accPr>
                                <m:chr m:val="⃗"/>
                                <m:ctrlPr>
                                  <a:rPr lang="en-US" sz="2600" b="1" i="1">
                                    <a:solidFill>
                                      <a:srgbClr val="0070C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2600" b="1" i="1">
                                    <a:solidFill>
                                      <a:srgbClr val="0070C0"/>
                                    </a:solidFill>
                                    <a:latin typeface="Cambria Math" panose="02040503050406030204" pitchFamily="18" charset="0"/>
                                  </a:rPr>
                                  <m:t>𝑨𝑪</m:t>
                                </m:r>
                              </m:e>
                            </m:acc>
                          </m:e>
                        </m:d>
                        <m:r>
                          <m:rPr>
                            <m:nor/>
                          </m:rPr>
                          <a:rPr lang="en-US" sz="2600" b="1" dirty="0">
                            <a:solidFill>
                              <a:srgbClr val="0070C0"/>
                            </a:solidFill>
                          </a:rPr>
                          <m:t>.</m:t>
                        </m:r>
                        <m:r>
                          <m:rPr>
                            <m:nor/>
                          </m:rPr>
                          <a:rPr lang="vi-VN" sz="2600" b="1" dirty="0">
                            <a:solidFill>
                              <a:srgbClr val="0070C0"/>
                            </a:solidFill>
                          </a:rPr>
                          <m:t> </m:t>
                        </m:r>
                        <m:acc>
                          <m:accPr>
                            <m:chr m:val="⃗"/>
                            <m:ctrlPr>
                              <a:rPr lang="vi-VN" sz="2600" b="1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2600" b="1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en-US" sz="2600" b="1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𝑨𝑫</m:t>
                            </m:r>
                          </m:e>
                        </m:acc>
                      </m:e>
                    </m:d>
                  </m:oMath>
                </a14:m>
                <a:r>
                  <a:rPr lang="en-US" sz="2600" b="1" dirty="0">
                    <a:solidFill>
                      <a:srgbClr val="0070C0"/>
                    </a:solidFill>
                  </a:rPr>
                  <a:t> </a:t>
                </a:r>
                <a:endParaRPr lang="en-US" sz="2600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44042" y="4390252"/>
                <a:ext cx="5243030" cy="1101135"/>
              </a:xfrm>
              <a:prstGeom prst="rect">
                <a:avLst/>
              </a:prstGeom>
              <a:blipFill>
                <a:blip r:embed="rId11"/>
                <a:stretch>
                  <a:fillRect l="-2326" t="-607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02083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62" grpId="0"/>
      <p:bldP spid="119" grpId="0"/>
      <p:bldP spid="154" grpId="0" animBg="1"/>
      <p:bldP spid="2" grpId="0"/>
      <p:bldP spid="53" grpId="0"/>
      <p:bldP spid="54" grpId="0"/>
      <p:bldP spid="55" grpId="0"/>
      <p:bldP spid="3" grpId="0"/>
      <p:bldP spid="5" grpId="0"/>
      <p:bldP spid="6" grpId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2" name="Group 151"/>
          <p:cNvGrpSpPr/>
          <p:nvPr/>
        </p:nvGrpSpPr>
        <p:grpSpPr>
          <a:xfrm>
            <a:off x="566999" y="3787694"/>
            <a:ext cx="11068450" cy="2738550"/>
            <a:chOff x="1205494" y="6947472"/>
            <a:chExt cx="22139783" cy="6539928"/>
          </a:xfrm>
        </p:grpSpPr>
        <p:sp>
          <p:nvSpPr>
            <p:cNvPr id="125" name="Rounded Rectangle 124"/>
            <p:cNvSpPr/>
            <p:nvPr/>
          </p:nvSpPr>
          <p:spPr>
            <a:xfrm>
              <a:off x="1209586" y="7179457"/>
              <a:ext cx="22135691" cy="6307943"/>
            </a:xfrm>
            <a:prstGeom prst="roundRect">
              <a:avLst>
                <a:gd name="adj" fmla="val 2239"/>
              </a:avLst>
            </a:prstGeom>
            <a:solidFill>
              <a:schemeClr val="accent6">
                <a:lumMod val="20000"/>
                <a:lumOff val="80000"/>
              </a:schemeClr>
            </a:solidFill>
            <a:ln w="19050">
              <a:solidFill>
                <a:schemeClr val="accent6">
                  <a:lumMod val="50000"/>
                </a:schemeClr>
              </a:solidFill>
            </a:ln>
            <a:effectLst>
              <a:innerShdw blurRad="114300">
                <a:prstClr val="black"/>
              </a:inn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grpSp>
          <p:nvGrpSpPr>
            <p:cNvPr id="151" name="Group 150"/>
            <p:cNvGrpSpPr/>
            <p:nvPr/>
          </p:nvGrpSpPr>
          <p:grpSpPr>
            <a:xfrm>
              <a:off x="1205494" y="6947472"/>
              <a:ext cx="3322466" cy="974192"/>
              <a:chOff x="1205494" y="6947472"/>
              <a:chExt cx="3322466" cy="974192"/>
            </a:xfrm>
          </p:grpSpPr>
          <p:sp>
            <p:nvSpPr>
              <p:cNvPr id="127" name="Freeform 20"/>
              <p:cNvSpPr>
                <a:spLocks/>
              </p:cNvSpPr>
              <p:nvPr/>
            </p:nvSpPr>
            <p:spPr bwMode="auto">
              <a:xfrm rot="16200000" flipV="1">
                <a:off x="2608156" y="5810396"/>
                <a:ext cx="782727" cy="3056880"/>
              </a:xfrm>
              <a:prstGeom prst="round1Rect">
                <a:avLst/>
              </a:prstGeom>
              <a:solidFill>
                <a:schemeClr val="bg1"/>
              </a:solidFill>
              <a:ln w="57150">
                <a:solidFill>
                  <a:schemeClr val="accent6">
                    <a:lumMod val="50000"/>
                  </a:schemeClr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45714" tIns="22857" rIns="45714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/>
              </a:p>
            </p:txBody>
          </p:sp>
          <p:sp>
            <p:nvSpPr>
              <p:cNvPr id="128" name="TextBox 127"/>
              <p:cNvSpPr txBox="1"/>
              <p:nvPr/>
            </p:nvSpPr>
            <p:spPr>
              <a:xfrm>
                <a:off x="2147887" y="7023100"/>
                <a:ext cx="2111899" cy="8985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>
                    <a:solidFill>
                      <a:srgbClr val="FF0000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Bài giải</a:t>
                </a:r>
                <a:endParaRPr lang="en-US" b="1" dirty="0">
                  <a:solidFill>
                    <a:srgbClr val="FF000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29" name="Round Diagonal Corner Rectangle 128"/>
              <p:cNvSpPr/>
              <p:nvPr/>
            </p:nvSpPr>
            <p:spPr>
              <a:xfrm flipV="1">
                <a:off x="1205494" y="6951957"/>
                <a:ext cx="774046" cy="775029"/>
              </a:xfrm>
              <a:prstGeom prst="round2DiagRect">
                <a:avLst/>
              </a:prstGeom>
              <a:solidFill>
                <a:schemeClr val="accent6">
                  <a:lumMod val="75000"/>
                </a:schemeClr>
              </a:solidFill>
              <a:ln w="57150">
                <a:solidFill>
                  <a:schemeClr val="accent6">
                    <a:lumMod val="50000"/>
                  </a:schemeClr>
                </a:solidFill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/>
              </a:p>
            </p:txBody>
          </p:sp>
          <p:sp>
            <p:nvSpPr>
              <p:cNvPr id="8" name="Freeform 15"/>
              <p:cNvSpPr>
                <a:spLocks noEditPoints="1"/>
              </p:cNvSpPr>
              <p:nvPr/>
            </p:nvSpPr>
            <p:spPr bwMode="auto">
              <a:xfrm>
                <a:off x="1375232" y="7017843"/>
                <a:ext cx="501844" cy="640616"/>
              </a:xfrm>
              <a:custGeom>
                <a:avLst/>
                <a:gdLst>
                  <a:gd name="T0" fmla="*/ 135 w 145"/>
                  <a:gd name="T1" fmla="*/ 72 h 197"/>
                  <a:gd name="T2" fmla="*/ 72 w 145"/>
                  <a:gd name="T3" fmla="*/ 135 h 197"/>
                  <a:gd name="T4" fmla="*/ 9 w 145"/>
                  <a:gd name="T5" fmla="*/ 72 h 197"/>
                  <a:gd name="T6" fmla="*/ 72 w 145"/>
                  <a:gd name="T7" fmla="*/ 9 h 197"/>
                  <a:gd name="T8" fmla="*/ 115 w 145"/>
                  <a:gd name="T9" fmla="*/ 26 h 197"/>
                  <a:gd name="T10" fmla="*/ 60 w 145"/>
                  <a:gd name="T11" fmla="*/ 82 h 197"/>
                  <a:gd name="T12" fmla="*/ 30 w 145"/>
                  <a:gd name="T13" fmla="*/ 60 h 197"/>
                  <a:gd name="T14" fmla="*/ 20 w 145"/>
                  <a:gd name="T15" fmla="*/ 68 h 197"/>
                  <a:gd name="T16" fmla="*/ 61 w 145"/>
                  <a:gd name="T17" fmla="*/ 126 h 197"/>
                  <a:gd name="T18" fmla="*/ 123 w 145"/>
                  <a:gd name="T19" fmla="*/ 35 h 197"/>
                  <a:gd name="T20" fmla="*/ 135 w 145"/>
                  <a:gd name="T21" fmla="*/ 72 h 197"/>
                  <a:gd name="T22" fmla="*/ 145 w 145"/>
                  <a:gd name="T23" fmla="*/ 12 h 197"/>
                  <a:gd name="T24" fmla="*/ 135 w 145"/>
                  <a:gd name="T25" fmla="*/ 12 h 197"/>
                  <a:gd name="T26" fmla="*/ 123 w 145"/>
                  <a:gd name="T27" fmla="*/ 21 h 197"/>
                  <a:gd name="T28" fmla="*/ 72 w 145"/>
                  <a:gd name="T29" fmla="*/ 0 h 197"/>
                  <a:gd name="T30" fmla="*/ 0 w 145"/>
                  <a:gd name="T31" fmla="*/ 72 h 197"/>
                  <a:gd name="T32" fmla="*/ 30 w 145"/>
                  <a:gd name="T33" fmla="*/ 131 h 197"/>
                  <a:gd name="T34" fmla="*/ 7 w 145"/>
                  <a:gd name="T35" fmla="*/ 175 h 197"/>
                  <a:gd name="T36" fmla="*/ 13 w 145"/>
                  <a:gd name="T37" fmla="*/ 193 h 197"/>
                  <a:gd name="T38" fmla="*/ 32 w 145"/>
                  <a:gd name="T39" fmla="*/ 187 h 197"/>
                  <a:gd name="T40" fmla="*/ 51 w 145"/>
                  <a:gd name="T41" fmla="*/ 141 h 197"/>
                  <a:gd name="T42" fmla="*/ 51 w 145"/>
                  <a:gd name="T43" fmla="*/ 141 h 197"/>
                  <a:gd name="T44" fmla="*/ 72 w 145"/>
                  <a:gd name="T45" fmla="*/ 145 h 197"/>
                  <a:gd name="T46" fmla="*/ 145 w 145"/>
                  <a:gd name="T47" fmla="*/ 72 h 197"/>
                  <a:gd name="T48" fmla="*/ 129 w 145"/>
                  <a:gd name="T49" fmla="*/ 28 h 197"/>
                  <a:gd name="T50" fmla="*/ 145 w 145"/>
                  <a:gd name="T51" fmla="*/ 12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45" h="197">
                    <a:moveTo>
                      <a:pt x="135" y="72"/>
                    </a:moveTo>
                    <a:cubicBezTo>
                      <a:pt x="135" y="107"/>
                      <a:pt x="107" y="135"/>
                      <a:pt x="72" y="135"/>
                    </a:cubicBezTo>
                    <a:cubicBezTo>
                      <a:pt x="37" y="135"/>
                      <a:pt x="9" y="107"/>
                      <a:pt x="9" y="72"/>
                    </a:cubicBezTo>
                    <a:cubicBezTo>
                      <a:pt x="9" y="37"/>
                      <a:pt x="37" y="9"/>
                      <a:pt x="72" y="9"/>
                    </a:cubicBezTo>
                    <a:cubicBezTo>
                      <a:pt x="89" y="9"/>
                      <a:pt x="104" y="15"/>
                      <a:pt x="115" y="26"/>
                    </a:cubicBezTo>
                    <a:cubicBezTo>
                      <a:pt x="101" y="38"/>
                      <a:pt x="80" y="57"/>
                      <a:pt x="60" y="82"/>
                    </a:cubicBezTo>
                    <a:cubicBezTo>
                      <a:pt x="50" y="74"/>
                      <a:pt x="40" y="67"/>
                      <a:pt x="30" y="60"/>
                    </a:cubicBezTo>
                    <a:cubicBezTo>
                      <a:pt x="26" y="63"/>
                      <a:pt x="24" y="65"/>
                      <a:pt x="20" y="68"/>
                    </a:cubicBezTo>
                    <a:cubicBezTo>
                      <a:pt x="34" y="88"/>
                      <a:pt x="47" y="107"/>
                      <a:pt x="61" y="126"/>
                    </a:cubicBezTo>
                    <a:cubicBezTo>
                      <a:pt x="80" y="95"/>
                      <a:pt x="99" y="63"/>
                      <a:pt x="123" y="35"/>
                    </a:cubicBezTo>
                    <a:cubicBezTo>
                      <a:pt x="130" y="45"/>
                      <a:pt x="135" y="58"/>
                      <a:pt x="135" y="72"/>
                    </a:cubicBezTo>
                    <a:close/>
                    <a:moveTo>
                      <a:pt x="145" y="12"/>
                    </a:moveTo>
                    <a:cubicBezTo>
                      <a:pt x="141" y="12"/>
                      <a:pt x="138" y="12"/>
                      <a:pt x="135" y="12"/>
                    </a:cubicBezTo>
                    <a:cubicBezTo>
                      <a:pt x="135" y="12"/>
                      <a:pt x="130" y="15"/>
                      <a:pt x="123" y="21"/>
                    </a:cubicBezTo>
                    <a:cubicBezTo>
                      <a:pt x="110" y="8"/>
                      <a:pt x="92" y="0"/>
                      <a:pt x="72" y="0"/>
                    </a:cubicBezTo>
                    <a:cubicBezTo>
                      <a:pt x="32" y="0"/>
                      <a:pt x="0" y="32"/>
                      <a:pt x="0" y="72"/>
                    </a:cubicBezTo>
                    <a:cubicBezTo>
                      <a:pt x="0" y="97"/>
                      <a:pt x="11" y="118"/>
                      <a:pt x="30" y="131"/>
                    </a:cubicBezTo>
                    <a:cubicBezTo>
                      <a:pt x="7" y="175"/>
                      <a:pt x="7" y="175"/>
                      <a:pt x="7" y="175"/>
                    </a:cubicBezTo>
                    <a:cubicBezTo>
                      <a:pt x="3" y="182"/>
                      <a:pt x="6" y="190"/>
                      <a:pt x="13" y="193"/>
                    </a:cubicBezTo>
                    <a:cubicBezTo>
                      <a:pt x="20" y="197"/>
                      <a:pt x="28" y="194"/>
                      <a:pt x="32" y="187"/>
                    </a:cubicBezTo>
                    <a:cubicBezTo>
                      <a:pt x="51" y="141"/>
                      <a:pt x="51" y="141"/>
                      <a:pt x="51" y="141"/>
                    </a:cubicBezTo>
                    <a:cubicBezTo>
                      <a:pt x="51" y="141"/>
                      <a:pt x="51" y="141"/>
                      <a:pt x="51" y="141"/>
                    </a:cubicBezTo>
                    <a:cubicBezTo>
                      <a:pt x="58" y="143"/>
                      <a:pt x="65" y="145"/>
                      <a:pt x="72" y="145"/>
                    </a:cubicBezTo>
                    <a:cubicBezTo>
                      <a:pt x="112" y="145"/>
                      <a:pt x="145" y="112"/>
                      <a:pt x="145" y="72"/>
                    </a:cubicBezTo>
                    <a:cubicBezTo>
                      <a:pt x="145" y="55"/>
                      <a:pt x="138" y="40"/>
                      <a:pt x="129" y="28"/>
                    </a:cubicBezTo>
                    <a:cubicBezTo>
                      <a:pt x="134" y="22"/>
                      <a:pt x="139" y="17"/>
                      <a:pt x="145" y="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</p:grpSp>
      <p:grpSp>
        <p:nvGrpSpPr>
          <p:cNvPr id="148" name="Group 147"/>
          <p:cNvGrpSpPr/>
          <p:nvPr/>
        </p:nvGrpSpPr>
        <p:grpSpPr>
          <a:xfrm>
            <a:off x="461662" y="829644"/>
            <a:ext cx="11175090" cy="2832279"/>
            <a:chOff x="992187" y="2564545"/>
            <a:chExt cx="22353091" cy="5517632"/>
          </a:xfrm>
        </p:grpSpPr>
        <p:sp>
          <p:nvSpPr>
            <p:cNvPr id="134" name="Rounded Rectangle 133"/>
            <p:cNvSpPr/>
            <p:nvPr/>
          </p:nvSpPr>
          <p:spPr bwMode="auto">
            <a:xfrm>
              <a:off x="1145221" y="2667000"/>
              <a:ext cx="22200057" cy="5415177"/>
            </a:xfrm>
            <a:prstGeom prst="roundRect">
              <a:avLst>
                <a:gd name="adj" fmla="val 5492"/>
              </a:avLst>
            </a:prstGeom>
            <a:solidFill>
              <a:schemeClr val="accent3">
                <a:lumMod val="40000"/>
                <a:lumOff val="60000"/>
              </a:schemeClr>
            </a:solidFill>
            <a:ln w="190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88421">
                <a:defRPr/>
              </a:pPr>
              <a:endParaRPr lang="en-US" sz="1600"/>
            </a:p>
          </p:txBody>
        </p:sp>
        <p:grpSp>
          <p:nvGrpSpPr>
            <p:cNvPr id="135" name="Group 134"/>
            <p:cNvGrpSpPr/>
            <p:nvPr/>
          </p:nvGrpSpPr>
          <p:grpSpPr>
            <a:xfrm>
              <a:off x="992187" y="2564545"/>
              <a:ext cx="3124200" cy="1111008"/>
              <a:chOff x="534987" y="1647866"/>
              <a:chExt cx="4197167" cy="1276963"/>
            </a:xfrm>
          </p:grpSpPr>
          <p:sp>
            <p:nvSpPr>
              <p:cNvPr id="136" name="Isosceles Triangle 44"/>
              <p:cNvSpPr/>
              <p:nvPr/>
            </p:nvSpPr>
            <p:spPr bwMode="auto">
              <a:xfrm rot="5400000" flipV="1">
                <a:off x="534195" y="2602747"/>
                <a:ext cx="227012" cy="215900"/>
              </a:xfrm>
              <a:custGeom>
                <a:avLst/>
                <a:gdLst>
                  <a:gd name="connsiteX0" fmla="*/ 0 w 293725"/>
                  <a:gd name="connsiteY0" fmla="*/ 164224 h 164224"/>
                  <a:gd name="connsiteX1" fmla="*/ 146863 w 293725"/>
                  <a:gd name="connsiteY1" fmla="*/ 0 h 164224"/>
                  <a:gd name="connsiteX2" fmla="*/ 293725 w 293725"/>
                  <a:gd name="connsiteY2" fmla="*/ 164224 h 164224"/>
                  <a:gd name="connsiteX3" fmla="*/ 0 w 293725"/>
                  <a:gd name="connsiteY3" fmla="*/ 164224 h 164224"/>
                  <a:gd name="connsiteX0" fmla="*/ 2363 w 296088"/>
                  <a:gd name="connsiteY0" fmla="*/ 164221 h 164221"/>
                  <a:gd name="connsiteX1" fmla="*/ 0 w 296088"/>
                  <a:gd name="connsiteY1" fmla="*/ 0 h 164221"/>
                  <a:gd name="connsiteX2" fmla="*/ 296088 w 296088"/>
                  <a:gd name="connsiteY2" fmla="*/ 164221 h 164221"/>
                  <a:gd name="connsiteX3" fmla="*/ 2363 w 296088"/>
                  <a:gd name="connsiteY3" fmla="*/ 164221 h 164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6088" h="164221">
                    <a:moveTo>
                      <a:pt x="2363" y="164221"/>
                    </a:moveTo>
                    <a:cubicBezTo>
                      <a:pt x="1575" y="109481"/>
                      <a:pt x="788" y="54740"/>
                      <a:pt x="0" y="0"/>
                    </a:cubicBezTo>
                    <a:lnTo>
                      <a:pt x="296088" y="164221"/>
                    </a:lnTo>
                    <a:lnTo>
                      <a:pt x="2363" y="164221"/>
                    </a:lnTo>
                    <a:close/>
                  </a:path>
                </a:pathLst>
              </a:custGeom>
              <a:solidFill>
                <a:srgbClr val="135F82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421"/>
                <a:endParaRPr lang="en-US" sz="1600">
                  <a:solidFill>
                    <a:prstClr val="white"/>
                  </a:solidFill>
                </a:endParaRPr>
              </a:p>
            </p:txBody>
          </p:sp>
          <p:sp>
            <p:nvSpPr>
              <p:cNvPr id="137" name="Pentagon 136"/>
              <p:cNvSpPr/>
              <p:nvPr/>
            </p:nvSpPr>
            <p:spPr bwMode="auto">
              <a:xfrm>
                <a:off x="534987" y="1647866"/>
                <a:ext cx="4197167" cy="955674"/>
              </a:xfrm>
              <a:prstGeom prst="homePlate">
                <a:avLst>
                  <a:gd name="adj" fmla="val 12444"/>
                </a:avLst>
              </a:prstGeom>
              <a:solidFill>
                <a:srgbClr val="135F82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421"/>
                <a:endParaRPr lang="en-US" sz="160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38" name="Group 11"/>
              <p:cNvGrpSpPr/>
              <p:nvPr/>
            </p:nvGrpSpPr>
            <p:grpSpPr bwMode="auto">
              <a:xfrm>
                <a:off x="683775" y="1836907"/>
                <a:ext cx="582199" cy="537956"/>
                <a:chOff x="7440266" y="3398551"/>
                <a:chExt cx="757238" cy="765175"/>
              </a:xfrm>
              <a:solidFill>
                <a:schemeClr val="bg1">
                  <a:lumMod val="95000"/>
                </a:schemeClr>
              </a:solidFill>
            </p:grpSpPr>
            <p:sp>
              <p:nvSpPr>
                <p:cNvPr id="141" name="Freeform 140"/>
                <p:cNvSpPr>
                  <a:spLocks noEditPoints="1"/>
                </p:cNvSpPr>
                <p:nvPr/>
              </p:nvSpPr>
              <p:spPr bwMode="auto">
                <a:xfrm>
                  <a:off x="7440266" y="3436652"/>
                  <a:ext cx="344488" cy="344489"/>
                </a:xfrm>
                <a:custGeom>
                  <a:avLst/>
                  <a:gdLst/>
                  <a:ahLst/>
                  <a:cxnLst>
                    <a:cxn ang="0">
                      <a:pos x="33" y="184"/>
                    </a:cxn>
                    <a:cxn ang="0">
                      <a:pos x="181" y="184"/>
                    </a:cxn>
                    <a:cxn ang="0">
                      <a:pos x="181" y="33"/>
                    </a:cxn>
                    <a:cxn ang="0">
                      <a:pos x="33" y="33"/>
                    </a:cxn>
                    <a:cxn ang="0">
                      <a:pos x="33" y="184"/>
                    </a:cxn>
                    <a:cxn ang="0">
                      <a:pos x="217" y="217"/>
                    </a:cxn>
                    <a:cxn ang="0">
                      <a:pos x="0" y="217"/>
                    </a:cxn>
                    <a:cxn ang="0">
                      <a:pos x="0" y="0"/>
                    </a:cxn>
                    <a:cxn ang="0">
                      <a:pos x="217" y="0"/>
                    </a:cxn>
                    <a:cxn ang="0">
                      <a:pos x="217" y="217"/>
                    </a:cxn>
                  </a:cxnLst>
                  <a:rect l="0" t="0" r="r" b="b"/>
                  <a:pathLst>
                    <a:path w="217" h="217">
                      <a:moveTo>
                        <a:pt x="33" y="184"/>
                      </a:moveTo>
                      <a:lnTo>
                        <a:pt x="181" y="184"/>
                      </a:lnTo>
                      <a:lnTo>
                        <a:pt x="181" y="33"/>
                      </a:lnTo>
                      <a:lnTo>
                        <a:pt x="33" y="33"/>
                      </a:lnTo>
                      <a:lnTo>
                        <a:pt x="33" y="184"/>
                      </a:lnTo>
                      <a:close/>
                      <a:moveTo>
                        <a:pt x="217" y="217"/>
                      </a:moveTo>
                      <a:lnTo>
                        <a:pt x="0" y="217"/>
                      </a:lnTo>
                      <a:lnTo>
                        <a:pt x="0" y="0"/>
                      </a:lnTo>
                      <a:lnTo>
                        <a:pt x="217" y="0"/>
                      </a:lnTo>
                      <a:lnTo>
                        <a:pt x="217" y="21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1088421">
                    <a:defRPr/>
                  </a:pPr>
                  <a:endParaRPr lang="en-US" sz="1600"/>
                </a:p>
              </p:txBody>
            </p:sp>
            <p:sp>
              <p:nvSpPr>
                <p:cNvPr id="142" name="Freeform 141"/>
                <p:cNvSpPr>
                  <a:spLocks noEditPoints="1"/>
                </p:cNvSpPr>
                <p:nvPr/>
              </p:nvSpPr>
              <p:spPr bwMode="auto">
                <a:xfrm>
                  <a:off x="7440266" y="3814473"/>
                  <a:ext cx="344488" cy="349251"/>
                </a:xfrm>
                <a:custGeom>
                  <a:avLst/>
                  <a:gdLst/>
                  <a:ahLst/>
                  <a:cxnLst>
                    <a:cxn ang="0">
                      <a:pos x="33" y="185"/>
                    </a:cxn>
                    <a:cxn ang="0">
                      <a:pos x="181" y="185"/>
                    </a:cxn>
                    <a:cxn ang="0">
                      <a:pos x="181" y="36"/>
                    </a:cxn>
                    <a:cxn ang="0">
                      <a:pos x="33" y="36"/>
                    </a:cxn>
                    <a:cxn ang="0">
                      <a:pos x="33" y="185"/>
                    </a:cxn>
                    <a:cxn ang="0">
                      <a:pos x="217" y="220"/>
                    </a:cxn>
                    <a:cxn ang="0">
                      <a:pos x="0" y="220"/>
                    </a:cxn>
                    <a:cxn ang="0">
                      <a:pos x="0" y="0"/>
                    </a:cxn>
                    <a:cxn ang="0">
                      <a:pos x="217" y="0"/>
                    </a:cxn>
                    <a:cxn ang="0">
                      <a:pos x="217" y="220"/>
                    </a:cxn>
                  </a:cxnLst>
                  <a:rect l="0" t="0" r="r" b="b"/>
                  <a:pathLst>
                    <a:path w="217" h="220">
                      <a:moveTo>
                        <a:pt x="33" y="185"/>
                      </a:moveTo>
                      <a:lnTo>
                        <a:pt x="181" y="185"/>
                      </a:lnTo>
                      <a:lnTo>
                        <a:pt x="181" y="36"/>
                      </a:lnTo>
                      <a:lnTo>
                        <a:pt x="33" y="36"/>
                      </a:lnTo>
                      <a:lnTo>
                        <a:pt x="33" y="185"/>
                      </a:lnTo>
                      <a:close/>
                      <a:moveTo>
                        <a:pt x="217" y="220"/>
                      </a:moveTo>
                      <a:lnTo>
                        <a:pt x="0" y="220"/>
                      </a:lnTo>
                      <a:lnTo>
                        <a:pt x="0" y="0"/>
                      </a:lnTo>
                      <a:lnTo>
                        <a:pt x="217" y="0"/>
                      </a:lnTo>
                      <a:lnTo>
                        <a:pt x="217" y="22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1088421">
                    <a:defRPr/>
                  </a:pPr>
                  <a:endParaRPr lang="en-US" sz="1600"/>
                </a:p>
              </p:txBody>
            </p:sp>
            <p:sp>
              <p:nvSpPr>
                <p:cNvPr id="143" name="Freeform 142"/>
                <p:cNvSpPr>
                  <a:spLocks/>
                </p:cNvSpPr>
                <p:nvPr/>
              </p:nvSpPr>
              <p:spPr bwMode="auto">
                <a:xfrm>
                  <a:off x="7506941" y="3398551"/>
                  <a:ext cx="341313" cy="288925"/>
                </a:xfrm>
                <a:custGeom>
                  <a:avLst/>
                  <a:gdLst/>
                  <a:ahLst/>
                  <a:cxnLst>
                    <a:cxn ang="0">
                      <a:pos x="76" y="182"/>
                    </a:cxn>
                    <a:cxn ang="0">
                      <a:pos x="0" y="114"/>
                    </a:cxn>
                    <a:cxn ang="0">
                      <a:pos x="24" y="88"/>
                    </a:cxn>
                    <a:cxn ang="0">
                      <a:pos x="73" y="132"/>
                    </a:cxn>
                    <a:cxn ang="0">
                      <a:pos x="187" y="0"/>
                    </a:cxn>
                    <a:cxn ang="0">
                      <a:pos x="215" y="24"/>
                    </a:cxn>
                    <a:cxn ang="0">
                      <a:pos x="76" y="182"/>
                    </a:cxn>
                  </a:cxnLst>
                  <a:rect l="0" t="0" r="r" b="b"/>
                  <a:pathLst>
                    <a:path w="215" h="182">
                      <a:moveTo>
                        <a:pt x="76" y="182"/>
                      </a:moveTo>
                      <a:lnTo>
                        <a:pt x="0" y="114"/>
                      </a:lnTo>
                      <a:lnTo>
                        <a:pt x="24" y="88"/>
                      </a:lnTo>
                      <a:lnTo>
                        <a:pt x="73" y="132"/>
                      </a:lnTo>
                      <a:lnTo>
                        <a:pt x="187" y="0"/>
                      </a:lnTo>
                      <a:lnTo>
                        <a:pt x="215" y="24"/>
                      </a:lnTo>
                      <a:lnTo>
                        <a:pt x="76" y="1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1088421">
                    <a:defRPr/>
                  </a:pPr>
                  <a:endParaRPr lang="en-US" sz="1600"/>
                </a:p>
              </p:txBody>
            </p:sp>
            <p:sp>
              <p:nvSpPr>
                <p:cNvPr id="144" name="Rectangle 143"/>
                <p:cNvSpPr>
                  <a:spLocks noChangeArrowheads="1"/>
                </p:cNvSpPr>
                <p:nvPr/>
              </p:nvSpPr>
              <p:spPr bwMode="auto">
                <a:xfrm>
                  <a:off x="7840316" y="4100226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defTabSz="1088421">
                    <a:defRPr/>
                  </a:pPr>
                  <a:endParaRPr lang="en-US" sz="1600"/>
                </a:p>
              </p:txBody>
            </p:sp>
            <p:sp>
              <p:nvSpPr>
                <p:cNvPr id="145" name="Rectangle 144"/>
                <p:cNvSpPr>
                  <a:spLocks noChangeArrowheads="1"/>
                </p:cNvSpPr>
                <p:nvPr/>
              </p:nvSpPr>
              <p:spPr bwMode="auto">
                <a:xfrm>
                  <a:off x="7840316" y="3717639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defTabSz="1088421">
                    <a:defRPr/>
                  </a:pPr>
                  <a:endParaRPr lang="en-US" sz="1600"/>
                </a:p>
              </p:txBody>
            </p:sp>
            <p:sp>
              <p:nvSpPr>
                <p:cNvPr id="146" name="Rectangle 145"/>
                <p:cNvSpPr>
                  <a:spLocks noChangeArrowheads="1"/>
                </p:cNvSpPr>
                <p:nvPr/>
              </p:nvSpPr>
              <p:spPr bwMode="auto">
                <a:xfrm>
                  <a:off x="7840316" y="3973225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defTabSz="1088421">
                    <a:defRPr/>
                  </a:pPr>
                  <a:endParaRPr lang="en-US" sz="1600"/>
                </a:p>
              </p:txBody>
            </p:sp>
            <p:sp>
              <p:nvSpPr>
                <p:cNvPr id="147" name="Rectangle 146"/>
                <p:cNvSpPr>
                  <a:spLocks noChangeArrowheads="1"/>
                </p:cNvSpPr>
                <p:nvPr/>
              </p:nvSpPr>
              <p:spPr bwMode="auto">
                <a:xfrm>
                  <a:off x="7840316" y="3590640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defTabSz="1088421">
                    <a:defRPr/>
                  </a:pPr>
                  <a:endParaRPr lang="en-US" sz="1600"/>
                </a:p>
              </p:txBody>
            </p:sp>
          </p:grpSp>
          <p:sp>
            <p:nvSpPr>
              <p:cNvPr id="139" name="Chevron 138"/>
              <p:cNvSpPr/>
              <p:nvPr/>
            </p:nvSpPr>
            <p:spPr bwMode="auto">
              <a:xfrm>
                <a:off x="1330000" y="1771634"/>
                <a:ext cx="142625" cy="707897"/>
              </a:xfrm>
              <a:prstGeom prst="chevron">
                <a:avLst>
                  <a:gd name="adj" fmla="val 68110"/>
                </a:avLst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54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88421">
                  <a:defRPr/>
                </a:pPr>
                <a:endParaRPr lang="en-US" sz="1600">
                  <a:solidFill>
                    <a:schemeClr val="tx1"/>
                  </a:solidFill>
                </a:endParaRPr>
              </a:p>
            </p:txBody>
          </p:sp>
          <p:sp>
            <p:nvSpPr>
              <p:cNvPr id="140" name="TextBox 13"/>
              <p:cNvSpPr txBox="1">
                <a:spLocks noChangeArrowheads="1"/>
              </p:cNvSpPr>
              <p:nvPr/>
            </p:nvSpPr>
            <p:spPr bwMode="auto">
              <a:xfrm>
                <a:off x="1456315" y="1718347"/>
                <a:ext cx="3173469" cy="12064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defTabSz="21764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defTabSz="21764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defTabSz="21764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defTabSz="21764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r>
                  <a:rPr lang="en-US" sz="2000" b="1" dirty="0" err="1">
                    <a:solidFill>
                      <a:schemeClr val="bg1"/>
                    </a:solidFill>
                    <a:latin typeface="Tahoma" pitchFamily="34" charset="0"/>
                    <a:cs typeface="Tahoma" pitchFamily="34" charset="0"/>
                  </a:rPr>
                  <a:t>Câu</a:t>
                </a:r>
                <a:r>
                  <a:rPr lang="en-US" sz="2000" b="1" dirty="0">
                    <a:solidFill>
                      <a:schemeClr val="bg1"/>
                    </a:solidFill>
                    <a:latin typeface="Tahoma" pitchFamily="34" charset="0"/>
                    <a:cs typeface="Tahoma" pitchFamily="34" charset="0"/>
                  </a:rPr>
                  <a:t> 9</a:t>
                </a:r>
              </a:p>
            </p:txBody>
          </p:sp>
        </p:grpSp>
      </p:grpSp>
      <p:grpSp>
        <p:nvGrpSpPr>
          <p:cNvPr id="48" name="Group 47"/>
          <p:cNvGrpSpPr/>
          <p:nvPr/>
        </p:nvGrpSpPr>
        <p:grpSpPr>
          <a:xfrm>
            <a:off x="461662" y="179441"/>
            <a:ext cx="8630087" cy="526318"/>
            <a:chOff x="739068" y="1515168"/>
            <a:chExt cx="8571720" cy="1052773"/>
          </a:xfrm>
        </p:grpSpPr>
        <p:sp>
          <p:nvSpPr>
            <p:cNvPr id="46" name="Freeform 71"/>
            <p:cNvSpPr>
              <a:spLocks/>
            </p:cNvSpPr>
            <p:nvPr/>
          </p:nvSpPr>
          <p:spPr bwMode="auto">
            <a:xfrm flipH="1">
              <a:off x="3250419" y="2066150"/>
              <a:ext cx="5919192" cy="291810"/>
            </a:xfrm>
            <a:custGeom>
              <a:avLst/>
              <a:gdLst>
                <a:gd name="T0" fmla="*/ 1849 w 1857"/>
                <a:gd name="T1" fmla="*/ 72 h 111"/>
                <a:gd name="T2" fmla="*/ 376 w 1857"/>
                <a:gd name="T3" fmla="*/ 72 h 111"/>
                <a:gd name="T4" fmla="*/ 360 w 1857"/>
                <a:gd name="T5" fmla="*/ 52 h 111"/>
                <a:gd name="T6" fmla="*/ 374 w 1857"/>
                <a:gd name="T7" fmla="*/ 20 h 111"/>
                <a:gd name="T8" fmla="*/ 366 w 1857"/>
                <a:gd name="T9" fmla="*/ 0 h 111"/>
                <a:gd name="T10" fmla="*/ 85 w 1857"/>
                <a:gd name="T11" fmla="*/ 0 h 111"/>
                <a:gd name="T12" fmla="*/ 53 w 1857"/>
                <a:gd name="T13" fmla="*/ 20 h 111"/>
                <a:gd name="T14" fmla="*/ 6 w 1857"/>
                <a:gd name="T15" fmla="*/ 91 h 111"/>
                <a:gd name="T16" fmla="*/ 15 w 1857"/>
                <a:gd name="T17" fmla="*/ 111 h 111"/>
                <a:gd name="T18" fmla="*/ 199 w 1857"/>
                <a:gd name="T19" fmla="*/ 111 h 111"/>
                <a:gd name="T20" fmla="*/ 296 w 1857"/>
                <a:gd name="T21" fmla="*/ 111 h 111"/>
                <a:gd name="T22" fmla="*/ 1849 w 1857"/>
                <a:gd name="T23" fmla="*/ 111 h 111"/>
                <a:gd name="T24" fmla="*/ 1857 w 1857"/>
                <a:gd name="T25" fmla="*/ 103 h 111"/>
                <a:gd name="T26" fmla="*/ 1857 w 1857"/>
                <a:gd name="T27" fmla="*/ 81 h 111"/>
                <a:gd name="T28" fmla="*/ 1849 w 1857"/>
                <a:gd name="T29" fmla="*/ 72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57" h="111">
                  <a:moveTo>
                    <a:pt x="1849" y="72"/>
                  </a:moveTo>
                  <a:cubicBezTo>
                    <a:pt x="1849" y="72"/>
                    <a:pt x="423" y="72"/>
                    <a:pt x="376" y="72"/>
                  </a:cubicBezTo>
                  <a:cubicBezTo>
                    <a:pt x="350" y="72"/>
                    <a:pt x="355" y="63"/>
                    <a:pt x="360" y="52"/>
                  </a:cubicBezTo>
                  <a:cubicBezTo>
                    <a:pt x="365" y="40"/>
                    <a:pt x="374" y="20"/>
                    <a:pt x="374" y="20"/>
                  </a:cubicBezTo>
                  <a:cubicBezTo>
                    <a:pt x="381" y="9"/>
                    <a:pt x="377" y="0"/>
                    <a:pt x="366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74" y="0"/>
                    <a:pt x="59" y="9"/>
                    <a:pt x="53" y="20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0" y="102"/>
                    <a:pt x="4" y="111"/>
                    <a:pt x="15" y="111"/>
                  </a:cubicBezTo>
                  <a:cubicBezTo>
                    <a:pt x="199" y="111"/>
                    <a:pt x="199" y="111"/>
                    <a:pt x="199" y="111"/>
                  </a:cubicBezTo>
                  <a:cubicBezTo>
                    <a:pt x="296" y="111"/>
                    <a:pt x="296" y="111"/>
                    <a:pt x="296" y="111"/>
                  </a:cubicBezTo>
                  <a:cubicBezTo>
                    <a:pt x="1849" y="111"/>
                    <a:pt x="1849" y="111"/>
                    <a:pt x="1849" y="111"/>
                  </a:cubicBezTo>
                  <a:cubicBezTo>
                    <a:pt x="1853" y="111"/>
                    <a:pt x="1857" y="107"/>
                    <a:pt x="1857" y="103"/>
                  </a:cubicBezTo>
                  <a:cubicBezTo>
                    <a:pt x="1857" y="81"/>
                    <a:pt x="1857" y="81"/>
                    <a:pt x="1857" y="81"/>
                  </a:cubicBezTo>
                  <a:cubicBezTo>
                    <a:pt x="1857" y="76"/>
                    <a:pt x="1853" y="72"/>
                    <a:pt x="1849" y="72"/>
                  </a:cubicBezTo>
                  <a:close/>
                </a:path>
              </a:pathLst>
            </a:custGeom>
            <a:solidFill>
              <a:srgbClr val="B9E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9" tIns="22855" rIns="45709" bIns="22855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grpSp>
          <p:nvGrpSpPr>
            <p:cNvPr id="31" name="Group 30"/>
            <p:cNvGrpSpPr/>
            <p:nvPr/>
          </p:nvGrpSpPr>
          <p:grpSpPr>
            <a:xfrm>
              <a:off x="739068" y="1515168"/>
              <a:ext cx="8571720" cy="1052773"/>
              <a:chOff x="739068" y="1515168"/>
              <a:chExt cx="8571720" cy="1052773"/>
            </a:xfrm>
          </p:grpSpPr>
          <p:sp>
            <p:nvSpPr>
              <p:cNvPr id="32" name="Freeform 71"/>
              <p:cNvSpPr>
                <a:spLocks/>
              </p:cNvSpPr>
              <p:nvPr/>
            </p:nvSpPr>
            <p:spPr bwMode="auto">
              <a:xfrm>
                <a:off x="739068" y="2058030"/>
                <a:ext cx="6961968" cy="417465"/>
              </a:xfrm>
              <a:custGeom>
                <a:avLst/>
                <a:gdLst>
                  <a:gd name="T0" fmla="*/ 1849 w 1857"/>
                  <a:gd name="T1" fmla="*/ 72 h 111"/>
                  <a:gd name="T2" fmla="*/ 376 w 1857"/>
                  <a:gd name="T3" fmla="*/ 72 h 111"/>
                  <a:gd name="T4" fmla="*/ 360 w 1857"/>
                  <a:gd name="T5" fmla="*/ 52 h 111"/>
                  <a:gd name="T6" fmla="*/ 374 w 1857"/>
                  <a:gd name="T7" fmla="*/ 20 h 111"/>
                  <a:gd name="T8" fmla="*/ 366 w 1857"/>
                  <a:gd name="T9" fmla="*/ 0 h 111"/>
                  <a:gd name="T10" fmla="*/ 85 w 1857"/>
                  <a:gd name="T11" fmla="*/ 0 h 111"/>
                  <a:gd name="T12" fmla="*/ 53 w 1857"/>
                  <a:gd name="T13" fmla="*/ 20 h 111"/>
                  <a:gd name="T14" fmla="*/ 6 w 1857"/>
                  <a:gd name="T15" fmla="*/ 91 h 111"/>
                  <a:gd name="T16" fmla="*/ 15 w 1857"/>
                  <a:gd name="T17" fmla="*/ 111 h 111"/>
                  <a:gd name="T18" fmla="*/ 199 w 1857"/>
                  <a:gd name="T19" fmla="*/ 111 h 111"/>
                  <a:gd name="T20" fmla="*/ 296 w 1857"/>
                  <a:gd name="T21" fmla="*/ 111 h 111"/>
                  <a:gd name="T22" fmla="*/ 1849 w 1857"/>
                  <a:gd name="T23" fmla="*/ 111 h 111"/>
                  <a:gd name="T24" fmla="*/ 1857 w 1857"/>
                  <a:gd name="T25" fmla="*/ 103 h 111"/>
                  <a:gd name="T26" fmla="*/ 1857 w 1857"/>
                  <a:gd name="T27" fmla="*/ 81 h 111"/>
                  <a:gd name="T28" fmla="*/ 1849 w 1857"/>
                  <a:gd name="T29" fmla="*/ 72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57" h="111">
                    <a:moveTo>
                      <a:pt x="1849" y="72"/>
                    </a:moveTo>
                    <a:cubicBezTo>
                      <a:pt x="1849" y="72"/>
                      <a:pt x="423" y="72"/>
                      <a:pt x="376" y="72"/>
                    </a:cubicBezTo>
                    <a:cubicBezTo>
                      <a:pt x="350" y="72"/>
                      <a:pt x="355" y="63"/>
                      <a:pt x="360" y="52"/>
                    </a:cubicBezTo>
                    <a:cubicBezTo>
                      <a:pt x="365" y="40"/>
                      <a:pt x="374" y="20"/>
                      <a:pt x="374" y="20"/>
                    </a:cubicBezTo>
                    <a:cubicBezTo>
                      <a:pt x="381" y="9"/>
                      <a:pt x="377" y="0"/>
                      <a:pt x="366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74" y="0"/>
                      <a:pt x="59" y="9"/>
                      <a:pt x="53" y="20"/>
                    </a:cubicBezTo>
                    <a:cubicBezTo>
                      <a:pt x="6" y="91"/>
                      <a:pt x="6" y="91"/>
                      <a:pt x="6" y="91"/>
                    </a:cubicBezTo>
                    <a:cubicBezTo>
                      <a:pt x="0" y="102"/>
                      <a:pt x="4" y="111"/>
                      <a:pt x="15" y="111"/>
                    </a:cubicBezTo>
                    <a:cubicBezTo>
                      <a:pt x="199" y="111"/>
                      <a:pt x="199" y="111"/>
                      <a:pt x="199" y="111"/>
                    </a:cubicBezTo>
                    <a:cubicBezTo>
                      <a:pt x="296" y="111"/>
                      <a:pt x="296" y="111"/>
                      <a:pt x="296" y="111"/>
                    </a:cubicBezTo>
                    <a:cubicBezTo>
                      <a:pt x="1849" y="111"/>
                      <a:pt x="1849" y="111"/>
                      <a:pt x="1849" y="111"/>
                    </a:cubicBezTo>
                    <a:cubicBezTo>
                      <a:pt x="1853" y="111"/>
                      <a:pt x="1857" y="107"/>
                      <a:pt x="1857" y="103"/>
                    </a:cubicBezTo>
                    <a:cubicBezTo>
                      <a:pt x="1857" y="81"/>
                      <a:pt x="1857" y="81"/>
                      <a:pt x="1857" y="81"/>
                    </a:cubicBezTo>
                    <a:cubicBezTo>
                      <a:pt x="1857" y="76"/>
                      <a:pt x="1853" y="72"/>
                      <a:pt x="1849" y="72"/>
                    </a:cubicBezTo>
                    <a:close/>
                  </a:path>
                </a:pathLst>
              </a:custGeom>
              <a:solidFill>
                <a:srgbClr val="B9EA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3" name="Oval 72"/>
              <p:cNvSpPr>
                <a:spLocks noChangeArrowheads="1"/>
              </p:cNvSpPr>
              <p:nvPr/>
            </p:nvSpPr>
            <p:spPr bwMode="auto">
              <a:xfrm>
                <a:off x="1372407" y="1515168"/>
                <a:ext cx="285717" cy="280956"/>
              </a:xfrm>
              <a:prstGeom prst="ellipse">
                <a:avLst/>
              </a:pr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4" name="Freeform 73"/>
              <p:cNvSpPr>
                <a:spLocks/>
              </p:cNvSpPr>
              <p:nvPr/>
            </p:nvSpPr>
            <p:spPr bwMode="auto">
              <a:xfrm>
                <a:off x="1300977" y="1773901"/>
                <a:ext cx="209526" cy="190478"/>
              </a:xfrm>
              <a:custGeom>
                <a:avLst/>
                <a:gdLst>
                  <a:gd name="T0" fmla="*/ 0 w 56"/>
                  <a:gd name="T1" fmla="*/ 18 h 51"/>
                  <a:gd name="T2" fmla="*/ 45 w 56"/>
                  <a:gd name="T3" fmla="*/ 10 h 51"/>
                  <a:gd name="T4" fmla="*/ 56 w 56"/>
                  <a:gd name="T5" fmla="*/ 12 h 51"/>
                  <a:gd name="T6" fmla="*/ 56 w 56"/>
                  <a:gd name="T7" fmla="*/ 51 h 51"/>
                  <a:gd name="T8" fmla="*/ 0 w 56"/>
                  <a:gd name="T9" fmla="*/ 1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1">
                    <a:moveTo>
                      <a:pt x="0" y="18"/>
                    </a:moveTo>
                    <a:cubicBezTo>
                      <a:pt x="0" y="18"/>
                      <a:pt x="17" y="0"/>
                      <a:pt x="45" y="10"/>
                    </a:cubicBezTo>
                    <a:cubicBezTo>
                      <a:pt x="51" y="12"/>
                      <a:pt x="52" y="12"/>
                      <a:pt x="56" y="12"/>
                    </a:cubicBezTo>
                    <a:cubicBezTo>
                      <a:pt x="55" y="30"/>
                      <a:pt x="56" y="51"/>
                      <a:pt x="56" y="51"/>
                    </a:cubicBezTo>
                    <a:cubicBezTo>
                      <a:pt x="56" y="51"/>
                      <a:pt x="30" y="24"/>
                      <a:pt x="0" y="18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5" name="Freeform 74"/>
              <p:cNvSpPr>
                <a:spLocks/>
              </p:cNvSpPr>
              <p:nvPr/>
            </p:nvSpPr>
            <p:spPr bwMode="auto">
              <a:xfrm>
                <a:off x="1300977" y="1773901"/>
                <a:ext cx="209526" cy="190478"/>
              </a:xfrm>
              <a:custGeom>
                <a:avLst/>
                <a:gdLst>
                  <a:gd name="T0" fmla="*/ 0 w 56"/>
                  <a:gd name="T1" fmla="*/ 18 h 51"/>
                  <a:gd name="T2" fmla="*/ 39 w 56"/>
                  <a:gd name="T3" fmla="*/ 8 h 51"/>
                  <a:gd name="T4" fmla="*/ 56 w 56"/>
                  <a:gd name="T5" fmla="*/ 11 h 51"/>
                  <a:gd name="T6" fmla="*/ 56 w 56"/>
                  <a:gd name="T7" fmla="*/ 51 h 51"/>
                  <a:gd name="T8" fmla="*/ 0 w 56"/>
                  <a:gd name="T9" fmla="*/ 1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1">
                    <a:moveTo>
                      <a:pt x="0" y="18"/>
                    </a:moveTo>
                    <a:cubicBezTo>
                      <a:pt x="0" y="18"/>
                      <a:pt x="10" y="0"/>
                      <a:pt x="39" y="8"/>
                    </a:cubicBezTo>
                    <a:cubicBezTo>
                      <a:pt x="48" y="11"/>
                      <a:pt x="52" y="11"/>
                      <a:pt x="56" y="11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56" y="51"/>
                      <a:pt x="30" y="24"/>
                      <a:pt x="0" y="18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6" name="Freeform 75"/>
              <p:cNvSpPr>
                <a:spLocks/>
              </p:cNvSpPr>
              <p:nvPr/>
            </p:nvSpPr>
            <p:spPr bwMode="auto">
              <a:xfrm>
                <a:off x="1300977" y="1773901"/>
                <a:ext cx="209526" cy="190478"/>
              </a:xfrm>
              <a:custGeom>
                <a:avLst/>
                <a:gdLst>
                  <a:gd name="T0" fmla="*/ 0 w 56"/>
                  <a:gd name="T1" fmla="*/ 18 h 51"/>
                  <a:gd name="T2" fmla="*/ 39 w 56"/>
                  <a:gd name="T3" fmla="*/ 8 h 51"/>
                  <a:gd name="T4" fmla="*/ 56 w 56"/>
                  <a:gd name="T5" fmla="*/ 11 h 51"/>
                  <a:gd name="T6" fmla="*/ 56 w 56"/>
                  <a:gd name="T7" fmla="*/ 51 h 51"/>
                  <a:gd name="T8" fmla="*/ 0 w 56"/>
                  <a:gd name="T9" fmla="*/ 1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1">
                    <a:moveTo>
                      <a:pt x="0" y="18"/>
                    </a:moveTo>
                    <a:cubicBezTo>
                      <a:pt x="0" y="18"/>
                      <a:pt x="10" y="0"/>
                      <a:pt x="39" y="8"/>
                    </a:cubicBezTo>
                    <a:cubicBezTo>
                      <a:pt x="48" y="11"/>
                      <a:pt x="52" y="11"/>
                      <a:pt x="56" y="11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56" y="51"/>
                      <a:pt x="30" y="24"/>
                      <a:pt x="0" y="18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7" name="Freeform 76"/>
              <p:cNvSpPr>
                <a:spLocks/>
              </p:cNvSpPr>
              <p:nvPr/>
            </p:nvSpPr>
            <p:spPr bwMode="auto">
              <a:xfrm>
                <a:off x="1300977" y="1773901"/>
                <a:ext cx="415877" cy="190478"/>
              </a:xfrm>
              <a:custGeom>
                <a:avLst/>
                <a:gdLst>
                  <a:gd name="T0" fmla="*/ 72 w 111"/>
                  <a:gd name="T1" fmla="*/ 8 h 51"/>
                  <a:gd name="T2" fmla="*/ 56 w 111"/>
                  <a:gd name="T3" fmla="*/ 11 h 51"/>
                  <a:gd name="T4" fmla="*/ 39 w 111"/>
                  <a:gd name="T5" fmla="*/ 8 h 51"/>
                  <a:gd name="T6" fmla="*/ 0 w 111"/>
                  <a:gd name="T7" fmla="*/ 18 h 51"/>
                  <a:gd name="T8" fmla="*/ 56 w 111"/>
                  <a:gd name="T9" fmla="*/ 51 h 51"/>
                  <a:gd name="T10" fmla="*/ 111 w 111"/>
                  <a:gd name="T11" fmla="*/ 18 h 51"/>
                  <a:gd name="T12" fmla="*/ 72 w 111"/>
                  <a:gd name="T13" fmla="*/ 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1" h="51">
                    <a:moveTo>
                      <a:pt x="72" y="8"/>
                    </a:moveTo>
                    <a:cubicBezTo>
                      <a:pt x="63" y="11"/>
                      <a:pt x="59" y="11"/>
                      <a:pt x="56" y="11"/>
                    </a:cubicBezTo>
                    <a:cubicBezTo>
                      <a:pt x="52" y="11"/>
                      <a:pt x="48" y="11"/>
                      <a:pt x="39" y="8"/>
                    </a:cubicBezTo>
                    <a:cubicBezTo>
                      <a:pt x="10" y="0"/>
                      <a:pt x="0" y="18"/>
                      <a:pt x="0" y="18"/>
                    </a:cubicBezTo>
                    <a:cubicBezTo>
                      <a:pt x="30" y="24"/>
                      <a:pt x="56" y="51"/>
                      <a:pt x="56" y="51"/>
                    </a:cubicBezTo>
                    <a:cubicBezTo>
                      <a:pt x="56" y="51"/>
                      <a:pt x="82" y="24"/>
                      <a:pt x="111" y="18"/>
                    </a:cubicBezTo>
                    <a:cubicBezTo>
                      <a:pt x="111" y="18"/>
                      <a:pt x="101" y="0"/>
                      <a:pt x="72" y="8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8" name="Freeform 77"/>
              <p:cNvSpPr>
                <a:spLocks/>
              </p:cNvSpPr>
              <p:nvPr/>
            </p:nvSpPr>
            <p:spPr bwMode="auto">
              <a:xfrm>
                <a:off x="1226374" y="1853267"/>
                <a:ext cx="566671" cy="176193"/>
              </a:xfrm>
              <a:custGeom>
                <a:avLst/>
                <a:gdLst>
                  <a:gd name="T0" fmla="*/ 142 w 151"/>
                  <a:gd name="T1" fmla="*/ 1 h 47"/>
                  <a:gd name="T2" fmla="*/ 76 w 151"/>
                  <a:gd name="T3" fmla="*/ 40 h 47"/>
                  <a:gd name="T4" fmla="*/ 10 w 151"/>
                  <a:gd name="T5" fmla="*/ 1 h 47"/>
                  <a:gd name="T6" fmla="*/ 0 w 151"/>
                  <a:gd name="T7" fmla="*/ 7 h 47"/>
                  <a:gd name="T8" fmla="*/ 72 w 151"/>
                  <a:gd name="T9" fmla="*/ 47 h 47"/>
                  <a:gd name="T10" fmla="*/ 76 w 151"/>
                  <a:gd name="T11" fmla="*/ 47 h 47"/>
                  <a:gd name="T12" fmla="*/ 79 w 151"/>
                  <a:gd name="T13" fmla="*/ 47 h 47"/>
                  <a:gd name="T14" fmla="*/ 151 w 151"/>
                  <a:gd name="T15" fmla="*/ 7 h 47"/>
                  <a:gd name="T16" fmla="*/ 142 w 151"/>
                  <a:gd name="T17" fmla="*/ 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47">
                    <a:moveTo>
                      <a:pt x="142" y="1"/>
                    </a:moveTo>
                    <a:cubicBezTo>
                      <a:pt x="116" y="7"/>
                      <a:pt x="76" y="40"/>
                      <a:pt x="76" y="40"/>
                    </a:cubicBezTo>
                    <a:cubicBezTo>
                      <a:pt x="76" y="40"/>
                      <a:pt x="36" y="7"/>
                      <a:pt x="10" y="1"/>
                    </a:cubicBezTo>
                    <a:cubicBezTo>
                      <a:pt x="3" y="0"/>
                      <a:pt x="0" y="6"/>
                      <a:pt x="0" y="7"/>
                    </a:cubicBezTo>
                    <a:cubicBezTo>
                      <a:pt x="8" y="11"/>
                      <a:pt x="18" y="4"/>
                      <a:pt x="72" y="47"/>
                    </a:cubicBezTo>
                    <a:cubicBezTo>
                      <a:pt x="73" y="47"/>
                      <a:pt x="76" y="47"/>
                      <a:pt x="76" y="47"/>
                    </a:cubicBezTo>
                    <a:cubicBezTo>
                      <a:pt x="76" y="47"/>
                      <a:pt x="77" y="47"/>
                      <a:pt x="79" y="47"/>
                    </a:cubicBezTo>
                    <a:cubicBezTo>
                      <a:pt x="132" y="4"/>
                      <a:pt x="143" y="11"/>
                      <a:pt x="151" y="7"/>
                    </a:cubicBezTo>
                    <a:cubicBezTo>
                      <a:pt x="151" y="6"/>
                      <a:pt x="148" y="0"/>
                      <a:pt x="142" y="1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9" name="Freeform 78"/>
              <p:cNvSpPr>
                <a:spLocks/>
              </p:cNvSpPr>
              <p:nvPr/>
            </p:nvSpPr>
            <p:spPr bwMode="auto">
              <a:xfrm>
                <a:off x="1515265" y="1908822"/>
                <a:ext cx="306352" cy="473020"/>
              </a:xfrm>
              <a:custGeom>
                <a:avLst/>
                <a:gdLst>
                  <a:gd name="T0" fmla="*/ 0 w 82"/>
                  <a:gd name="T1" fmla="*/ 40 h 126"/>
                  <a:gd name="T2" fmla="*/ 8 w 82"/>
                  <a:gd name="T3" fmla="*/ 40 h 126"/>
                  <a:gd name="T4" fmla="*/ 68 w 82"/>
                  <a:gd name="T5" fmla="*/ 0 h 126"/>
                  <a:gd name="T6" fmla="*/ 82 w 82"/>
                  <a:gd name="T7" fmla="*/ 0 h 126"/>
                  <a:gd name="T8" fmla="*/ 75 w 82"/>
                  <a:gd name="T9" fmla="*/ 89 h 126"/>
                  <a:gd name="T10" fmla="*/ 8 w 82"/>
                  <a:gd name="T11" fmla="*/ 126 h 126"/>
                  <a:gd name="T12" fmla="*/ 0 w 82"/>
                  <a:gd name="T13" fmla="*/ 126 h 126"/>
                  <a:gd name="T14" fmla="*/ 0 w 82"/>
                  <a:gd name="T15" fmla="*/ 40 h 126"/>
                  <a:gd name="T16" fmla="*/ 0 w 82"/>
                  <a:gd name="T17" fmla="*/ 4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2" h="126">
                    <a:moveTo>
                      <a:pt x="0" y="40"/>
                    </a:moveTo>
                    <a:cubicBezTo>
                      <a:pt x="8" y="40"/>
                      <a:pt x="8" y="40"/>
                      <a:pt x="8" y="40"/>
                    </a:cubicBezTo>
                    <a:cubicBezTo>
                      <a:pt x="8" y="40"/>
                      <a:pt x="37" y="9"/>
                      <a:pt x="68" y="0"/>
                    </a:cubicBezTo>
                    <a:cubicBezTo>
                      <a:pt x="71" y="0"/>
                      <a:pt x="82" y="0"/>
                      <a:pt x="82" y="0"/>
                    </a:cubicBezTo>
                    <a:cubicBezTo>
                      <a:pt x="82" y="0"/>
                      <a:pt x="75" y="71"/>
                      <a:pt x="75" y="89"/>
                    </a:cubicBezTo>
                    <a:cubicBezTo>
                      <a:pt x="68" y="89"/>
                      <a:pt x="40" y="90"/>
                      <a:pt x="8" y="126"/>
                    </a:cubicBezTo>
                    <a:cubicBezTo>
                      <a:pt x="0" y="126"/>
                      <a:pt x="0" y="126"/>
                      <a:pt x="0" y="126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0"/>
                      <a:pt x="0" y="40"/>
                      <a:pt x="0" y="40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0" name="Freeform 79"/>
              <p:cNvSpPr>
                <a:spLocks/>
              </p:cNvSpPr>
              <p:nvPr/>
            </p:nvSpPr>
            <p:spPr bwMode="auto">
              <a:xfrm>
                <a:off x="1204151" y="1908822"/>
                <a:ext cx="617466" cy="473020"/>
              </a:xfrm>
              <a:custGeom>
                <a:avLst/>
                <a:gdLst>
                  <a:gd name="T0" fmla="*/ 151 w 165"/>
                  <a:gd name="T1" fmla="*/ 0 h 126"/>
                  <a:gd name="T2" fmla="*/ 91 w 165"/>
                  <a:gd name="T3" fmla="*/ 40 h 126"/>
                  <a:gd name="T4" fmla="*/ 84 w 165"/>
                  <a:gd name="T5" fmla="*/ 40 h 126"/>
                  <a:gd name="T6" fmla="*/ 81 w 165"/>
                  <a:gd name="T7" fmla="*/ 40 h 126"/>
                  <a:gd name="T8" fmla="*/ 75 w 165"/>
                  <a:gd name="T9" fmla="*/ 40 h 126"/>
                  <a:gd name="T10" fmla="*/ 16 w 165"/>
                  <a:gd name="T11" fmla="*/ 0 h 126"/>
                  <a:gd name="T12" fmla="*/ 0 w 165"/>
                  <a:gd name="T13" fmla="*/ 0 h 126"/>
                  <a:gd name="T14" fmla="*/ 9 w 165"/>
                  <a:gd name="T15" fmla="*/ 89 h 126"/>
                  <a:gd name="T16" fmla="*/ 75 w 165"/>
                  <a:gd name="T17" fmla="*/ 126 h 126"/>
                  <a:gd name="T18" fmla="*/ 83 w 165"/>
                  <a:gd name="T19" fmla="*/ 126 h 126"/>
                  <a:gd name="T20" fmla="*/ 91 w 165"/>
                  <a:gd name="T21" fmla="*/ 126 h 126"/>
                  <a:gd name="T22" fmla="*/ 158 w 165"/>
                  <a:gd name="T23" fmla="*/ 89 h 126"/>
                  <a:gd name="T24" fmla="*/ 165 w 165"/>
                  <a:gd name="T25" fmla="*/ 0 h 126"/>
                  <a:gd name="T26" fmla="*/ 151 w 165"/>
                  <a:gd name="T27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5" h="126">
                    <a:moveTo>
                      <a:pt x="151" y="0"/>
                    </a:moveTo>
                    <a:cubicBezTo>
                      <a:pt x="120" y="9"/>
                      <a:pt x="91" y="40"/>
                      <a:pt x="91" y="40"/>
                    </a:cubicBezTo>
                    <a:cubicBezTo>
                      <a:pt x="84" y="40"/>
                      <a:pt x="84" y="40"/>
                      <a:pt x="84" y="40"/>
                    </a:cubicBezTo>
                    <a:cubicBezTo>
                      <a:pt x="81" y="40"/>
                      <a:pt x="81" y="40"/>
                      <a:pt x="81" y="40"/>
                    </a:cubicBezTo>
                    <a:cubicBezTo>
                      <a:pt x="75" y="40"/>
                      <a:pt x="75" y="40"/>
                      <a:pt x="75" y="40"/>
                    </a:cubicBezTo>
                    <a:cubicBezTo>
                      <a:pt x="75" y="40"/>
                      <a:pt x="46" y="9"/>
                      <a:pt x="16" y="0"/>
                    </a:cubicBezTo>
                    <a:cubicBezTo>
                      <a:pt x="12" y="0"/>
                      <a:pt x="0" y="0"/>
                      <a:pt x="0" y="0"/>
                    </a:cubicBezTo>
                    <a:cubicBezTo>
                      <a:pt x="0" y="0"/>
                      <a:pt x="9" y="71"/>
                      <a:pt x="9" y="89"/>
                    </a:cubicBezTo>
                    <a:cubicBezTo>
                      <a:pt x="14" y="89"/>
                      <a:pt x="43" y="90"/>
                      <a:pt x="75" y="126"/>
                    </a:cubicBezTo>
                    <a:cubicBezTo>
                      <a:pt x="83" y="126"/>
                      <a:pt x="83" y="126"/>
                      <a:pt x="83" y="126"/>
                    </a:cubicBezTo>
                    <a:cubicBezTo>
                      <a:pt x="83" y="126"/>
                      <a:pt x="83" y="126"/>
                      <a:pt x="91" y="126"/>
                    </a:cubicBezTo>
                    <a:cubicBezTo>
                      <a:pt x="123" y="90"/>
                      <a:pt x="151" y="89"/>
                      <a:pt x="158" y="89"/>
                    </a:cubicBezTo>
                    <a:cubicBezTo>
                      <a:pt x="158" y="71"/>
                      <a:pt x="165" y="0"/>
                      <a:pt x="165" y="0"/>
                    </a:cubicBezTo>
                    <a:cubicBezTo>
                      <a:pt x="165" y="0"/>
                      <a:pt x="154" y="0"/>
                      <a:pt x="151" y="0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1" name="Freeform 80"/>
              <p:cNvSpPr>
                <a:spLocks/>
              </p:cNvSpPr>
              <p:nvPr/>
            </p:nvSpPr>
            <p:spPr bwMode="auto">
              <a:xfrm>
                <a:off x="1515265" y="2058030"/>
                <a:ext cx="30159" cy="323813"/>
              </a:xfrm>
              <a:custGeom>
                <a:avLst/>
                <a:gdLst>
                  <a:gd name="T0" fmla="*/ 0 w 19"/>
                  <a:gd name="T1" fmla="*/ 204 h 204"/>
                  <a:gd name="T2" fmla="*/ 0 w 19"/>
                  <a:gd name="T3" fmla="*/ 0 h 204"/>
                  <a:gd name="T4" fmla="*/ 19 w 19"/>
                  <a:gd name="T5" fmla="*/ 0 h 204"/>
                  <a:gd name="T6" fmla="*/ 0 w 19"/>
                  <a:gd name="T7" fmla="*/ 204 h 204"/>
                  <a:gd name="T8" fmla="*/ 0 w 19"/>
                  <a:gd name="T9" fmla="*/ 204 h 204"/>
                  <a:gd name="T10" fmla="*/ 0 w 19"/>
                  <a:gd name="T11" fmla="*/ 20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204">
                    <a:moveTo>
                      <a:pt x="0" y="204"/>
                    </a:moveTo>
                    <a:lnTo>
                      <a:pt x="0" y="0"/>
                    </a:lnTo>
                    <a:lnTo>
                      <a:pt x="19" y="0"/>
                    </a:lnTo>
                    <a:lnTo>
                      <a:pt x="0" y="204"/>
                    </a:lnTo>
                    <a:lnTo>
                      <a:pt x="0" y="204"/>
                    </a:lnTo>
                    <a:lnTo>
                      <a:pt x="0" y="204"/>
                    </a:ln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2" name="Freeform 81"/>
              <p:cNvSpPr>
                <a:spLocks/>
              </p:cNvSpPr>
              <p:nvPr/>
            </p:nvSpPr>
            <p:spPr bwMode="auto">
              <a:xfrm>
                <a:off x="1515265" y="2058030"/>
                <a:ext cx="30159" cy="323813"/>
              </a:xfrm>
              <a:custGeom>
                <a:avLst/>
                <a:gdLst>
                  <a:gd name="T0" fmla="*/ 0 w 19"/>
                  <a:gd name="T1" fmla="*/ 204 h 204"/>
                  <a:gd name="T2" fmla="*/ 0 w 19"/>
                  <a:gd name="T3" fmla="*/ 0 h 204"/>
                  <a:gd name="T4" fmla="*/ 19 w 19"/>
                  <a:gd name="T5" fmla="*/ 0 h 204"/>
                  <a:gd name="T6" fmla="*/ 0 w 19"/>
                  <a:gd name="T7" fmla="*/ 20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204">
                    <a:moveTo>
                      <a:pt x="0" y="204"/>
                    </a:moveTo>
                    <a:lnTo>
                      <a:pt x="0" y="0"/>
                    </a:lnTo>
                    <a:lnTo>
                      <a:pt x="19" y="0"/>
                    </a:lnTo>
                    <a:lnTo>
                      <a:pt x="0" y="204"/>
                    </a:ln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3" name="Freeform 82"/>
              <p:cNvSpPr>
                <a:spLocks/>
              </p:cNvSpPr>
              <p:nvPr/>
            </p:nvSpPr>
            <p:spPr bwMode="auto">
              <a:xfrm>
                <a:off x="1515265" y="2058030"/>
                <a:ext cx="30159" cy="323813"/>
              </a:xfrm>
              <a:custGeom>
                <a:avLst/>
                <a:gdLst>
                  <a:gd name="T0" fmla="*/ 0 w 19"/>
                  <a:gd name="T1" fmla="*/ 204 h 204"/>
                  <a:gd name="T2" fmla="*/ 0 w 19"/>
                  <a:gd name="T3" fmla="*/ 0 h 204"/>
                  <a:gd name="T4" fmla="*/ 19 w 19"/>
                  <a:gd name="T5" fmla="*/ 0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204">
                    <a:moveTo>
                      <a:pt x="0" y="204"/>
                    </a:moveTo>
                    <a:lnTo>
                      <a:pt x="0" y="0"/>
                    </a:lnTo>
                    <a:lnTo>
                      <a:pt x="1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2132730" y="1706055"/>
                <a:ext cx="7178058" cy="861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200" b="1" dirty="0">
                    <a:ln>
                      <a:solidFill>
                        <a:srgbClr val="008000"/>
                      </a:solidFill>
                    </a:ln>
                    <a:solidFill>
                      <a:srgbClr val="008000"/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VỊ TRÍ TƯƠNG ĐỐI GIỮA MẶT PHẲNG VÀ MẶT CẦU</a:t>
                </a:r>
              </a:p>
            </p:txBody>
          </p: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62" name="Rectangle 61"/>
              <p:cNvSpPr/>
              <p:nvPr/>
            </p:nvSpPr>
            <p:spPr>
              <a:xfrm>
                <a:off x="2498741" y="3862108"/>
                <a:ext cx="1741355" cy="4308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2200" b="1" spc="-75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Ch</m:t>
                      </m:r>
                      <m:r>
                        <m:rPr>
                          <m:nor/>
                        </m:rPr>
                        <a:rPr lang="en-US" sz="2200" b="1" spc="-75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ọ</m:t>
                      </m:r>
                      <m:r>
                        <m:rPr>
                          <m:nor/>
                        </m:rPr>
                        <a:rPr lang="en-US" sz="2200" b="1" spc="-75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n</m:t>
                      </m:r>
                      <m:r>
                        <m:rPr>
                          <m:nor/>
                        </m:rPr>
                        <a:rPr lang="en-US" sz="2200" b="1" spc="-75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2200" b="1" i="0" spc="-75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B</m:t>
                      </m:r>
                      <m:r>
                        <m:rPr>
                          <m:nor/>
                        </m:rPr>
                        <a:rPr lang="en-US" sz="2200" b="1" spc="-75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.</m:t>
                      </m:r>
                    </m:oMath>
                  </m:oMathPara>
                </a14:m>
                <a:endParaRPr lang="en-US" sz="2200" b="1" spc="-75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62" name="Rectangle 6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8741" y="3862108"/>
                <a:ext cx="1741355" cy="430887"/>
              </a:xfrm>
              <a:prstGeom prst="rect">
                <a:avLst/>
              </a:prstGeom>
              <a:blipFill>
                <a:blip r:embed="rId3"/>
                <a:stretch>
                  <a:fillRect l="-2797" b="-2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9" name="Rectangle 118"/>
              <p:cNvSpPr/>
              <p:nvPr/>
            </p:nvSpPr>
            <p:spPr>
              <a:xfrm>
                <a:off x="757511" y="1133549"/>
                <a:ext cx="10729561" cy="13849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800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Trong </a:t>
                </a:r>
                <a:r>
                  <a:rPr lang="en-US" sz="2800" dirty="0" err="1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không</a:t>
                </a:r>
                <a:r>
                  <a:rPr lang="en-US" sz="2800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gian</a:t>
                </a:r>
                <a:r>
                  <a:rPr lang="en-US" sz="2800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 </a:t>
                </a:r>
                <a:r>
                  <a:rPr lang="en-US" sz="2800" i="1" dirty="0" err="1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Oxyz</a:t>
                </a:r>
                <a:r>
                  <a:rPr lang="en-US" sz="2800" i="1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</a:p>
              <a:p>
                <a:r>
                  <a:rPr lang="en-US" sz="2800" dirty="0" err="1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cho</a:t>
                </a:r>
                <a:r>
                  <a:rPr lang="en-US" sz="2800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mặt</a:t>
                </a:r>
                <a:r>
                  <a:rPr lang="en-US" sz="2800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cầu</a:t>
                </a:r>
                <a:r>
                  <a:rPr lang="en-US" sz="2800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2800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2800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14:m>
                  <m:oMath xmlns:m="http://schemas.openxmlformats.org/officeDocument/2006/math">
                    <m:r>
                      <a:rPr lang="en-US" sz="2800" b="0" i="0" smtClean="0">
                        <a:latin typeface="Cambria Math" panose="02040503050406030204" pitchFamily="18" charset="0"/>
                      </a:rPr>
                      <m:t> </m:t>
                    </m:r>
                    <m:sSup>
                      <m:sSup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𝑆</m:t>
                            </m:r>
                          </m:e>
                        </m:d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:</m:t>
                        </m:r>
                        <m:d>
                          <m:dPr>
                            <m:ctrlPr>
                              <a:rPr lang="en-US" sz="28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+3</m:t>
                            </m:r>
                          </m:e>
                        </m:d>
                      </m:e>
                      <m:sup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2800" i="1"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8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−4</m:t>
                            </m:r>
                          </m:e>
                        </m:d>
                      </m:e>
                      <m:sup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2800" i="1"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8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𝑧</m:t>
                            </m:r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−5</m:t>
                            </m:r>
                          </m:e>
                        </m:d>
                      </m:e>
                      <m:sup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28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16</m:t>
                    </m:r>
                    <m:r>
                      <a:rPr lang="en-US" sz="28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800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  <a:p>
                <a:r>
                  <a:rPr lang="en-US" sz="2800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en-US" sz="2800" dirty="0">
                    <a:latin typeface="+mj-lt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Khẳng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định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nào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sau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đây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đúng</a:t>
                </a:r>
                <a:endParaRPr lang="el-GR" sz="2800" dirty="0">
                  <a:latin typeface="+mj-lt"/>
                </a:endParaRPr>
              </a:p>
            </p:txBody>
          </p:sp>
        </mc:Choice>
        <mc:Fallback xmlns="">
          <p:sp>
            <p:nvSpPr>
              <p:cNvPr id="119" name="Rectangle 1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7511" y="1133549"/>
                <a:ext cx="10729561" cy="1384995"/>
              </a:xfrm>
              <a:prstGeom prst="rect">
                <a:avLst/>
              </a:prstGeom>
              <a:blipFill>
                <a:blip r:embed="rId4"/>
                <a:stretch>
                  <a:fillRect l="-1136" t="-4846" b="-1101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4" name="Oval 153"/>
          <p:cNvSpPr/>
          <p:nvPr/>
        </p:nvSpPr>
        <p:spPr>
          <a:xfrm>
            <a:off x="5114842" y="2419110"/>
            <a:ext cx="536277" cy="536277"/>
          </a:xfrm>
          <a:prstGeom prst="ellipse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566999" y="2395241"/>
                <a:ext cx="4770712" cy="48000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400" b="1" spc="-75" smtClean="0">
                        <a:solidFill>
                          <a:srgbClr val="000099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  <a:cs typeface="Tahoma" panose="020B0604030504040204" pitchFamily="34" charset="0"/>
                      </a:rPr>
                      <m:t>A</m:t>
                    </m:r>
                    <m:r>
                      <m:rPr>
                        <m:nor/>
                      </m:rPr>
                      <a:rPr lang="en-US" sz="2400" b="1" spc="-75" smtClean="0">
                        <a:solidFill>
                          <a:srgbClr val="000099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  <a:cs typeface="Tahoma" panose="020B0604030504040204" pitchFamily="34" charset="0"/>
                      </a:rPr>
                      <m:t>.</m:t>
                    </m:r>
                    <m:r>
                      <m:rPr>
                        <m:nor/>
                      </m:rPr>
                      <a:rPr lang="en-US" sz="2400" dirty="0">
                        <a:solidFill>
                          <a:srgbClr val="22222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(</m:t>
                    </m:r>
                    <m:r>
                      <m:rPr>
                        <m:nor/>
                      </m:rPr>
                      <a:rPr lang="en-US" sz="2400" dirty="0">
                        <a:solidFill>
                          <a:srgbClr val="22222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S</m:t>
                    </m:r>
                    <m:r>
                      <m:rPr>
                        <m:nor/>
                      </m:rPr>
                      <a:rPr lang="en-US" sz="2400" dirty="0">
                        <a:solidFill>
                          <a:srgbClr val="22222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) </m:t>
                    </m:r>
                    <m:r>
                      <m:rPr>
                        <m:nor/>
                      </m:rPr>
                      <a:rPr lang="en-US" sz="2400" b="0" i="0" dirty="0" smtClean="0">
                        <a:solidFill>
                          <a:srgbClr val="22222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ti</m:t>
                    </m:r>
                    <m:r>
                      <m:rPr>
                        <m:nor/>
                      </m:rPr>
                      <a:rPr lang="en-US" sz="2400" b="0" i="0" dirty="0" smtClean="0">
                        <a:solidFill>
                          <a:srgbClr val="22222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ế</m:t>
                    </m:r>
                    <m:r>
                      <m:rPr>
                        <m:nor/>
                      </m:rPr>
                      <a:rPr lang="en-US" sz="2400" b="0" i="0" dirty="0" smtClean="0">
                        <a:solidFill>
                          <a:srgbClr val="22222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p</m:t>
                    </m:r>
                    <m:r>
                      <m:rPr>
                        <m:nor/>
                      </m:rPr>
                      <a:rPr lang="en-US" sz="2400" b="0" i="0" dirty="0" smtClean="0">
                        <a:solidFill>
                          <a:srgbClr val="22222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2400" b="0" i="0" dirty="0" smtClean="0">
                        <a:solidFill>
                          <a:srgbClr val="22222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en-US" sz="2400" b="0" i="0" dirty="0" smtClean="0">
                        <a:solidFill>
                          <a:srgbClr val="22222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ú</m:t>
                    </m:r>
                    <m:r>
                      <m:rPr>
                        <m:nor/>
                      </m:rPr>
                      <a:rPr lang="en-US" sz="2400" b="0" i="0" dirty="0" smtClean="0">
                        <a:solidFill>
                          <a:srgbClr val="22222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c</m:t>
                    </m:r>
                    <m:r>
                      <m:rPr>
                        <m:nor/>
                      </m:rPr>
                      <a:rPr lang="en-US" sz="2400" b="0" i="0" dirty="0" smtClean="0">
                        <a:solidFill>
                          <a:srgbClr val="22222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2400" b="0" i="0" dirty="0" smtClean="0">
                        <a:solidFill>
                          <a:srgbClr val="22222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v</m:t>
                    </m:r>
                    <m:r>
                      <m:rPr>
                        <m:nor/>
                      </m:rPr>
                      <a:rPr lang="en-US" sz="2400" b="0" i="0" dirty="0" smtClean="0">
                        <a:solidFill>
                          <a:srgbClr val="22222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ớ</m:t>
                    </m:r>
                    <m:r>
                      <m:rPr>
                        <m:nor/>
                      </m:rPr>
                      <a:rPr lang="en-US" sz="2400" b="0" i="0" dirty="0" smtClean="0">
                        <a:solidFill>
                          <a:srgbClr val="22222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i</m:t>
                    </m:r>
                    <m:r>
                      <m:rPr>
                        <m:nor/>
                      </m:rPr>
                      <a:rPr lang="en-US" sz="2400" b="0" i="0" dirty="0" smtClean="0">
                        <a:solidFill>
                          <a:srgbClr val="22222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2400" b="0" i="0" dirty="0" smtClean="0">
                        <a:solidFill>
                          <a:srgbClr val="22222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m</m:t>
                    </m:r>
                    <m:r>
                      <m:rPr>
                        <m:nor/>
                      </m:rPr>
                      <a:rPr lang="en-US" sz="2400" dirty="0">
                        <a:solidFill>
                          <a:srgbClr val="22222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ặ</m:t>
                    </m:r>
                    <m:r>
                      <m:rPr>
                        <m:nor/>
                      </m:rPr>
                      <a:rPr lang="en-US" sz="2400" dirty="0">
                        <a:solidFill>
                          <a:srgbClr val="22222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t</m:t>
                    </m:r>
                    <m:r>
                      <m:rPr>
                        <m:nor/>
                      </m:rPr>
                      <a:rPr lang="en-US" sz="2400" dirty="0">
                        <a:solidFill>
                          <a:srgbClr val="22222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2400" dirty="0">
                        <a:solidFill>
                          <a:srgbClr val="22222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ph</m:t>
                    </m:r>
                    <m:r>
                      <m:rPr>
                        <m:nor/>
                      </m:rPr>
                      <a:rPr lang="en-US" sz="2400" dirty="0">
                        <a:solidFill>
                          <a:srgbClr val="22222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ẳ</m:t>
                    </m:r>
                    <m:r>
                      <m:rPr>
                        <m:nor/>
                      </m:rPr>
                      <a:rPr lang="en-US" sz="2400" dirty="0">
                        <a:solidFill>
                          <a:srgbClr val="22222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ng</m:t>
                    </m:r>
                    <m:r>
                      <m:rPr>
                        <m:nor/>
                      </m:rPr>
                      <a:rPr lang="en-US" sz="2400" dirty="0">
                        <a:solidFill>
                          <a:srgbClr val="22222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d>
                      <m:d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sz="2400">
                            <a:latin typeface="Cambria Math" panose="02040503050406030204" pitchFamily="18" charset="0"/>
                          </a:rPr>
                          <m:t>Oxy</m:t>
                        </m:r>
                      </m:e>
                    </m:d>
                  </m:oMath>
                </a14:m>
                <a:r>
                  <a:rPr lang="en-GB" sz="2400" dirty="0">
                    <a:latin typeface="Cambria" panose="02040503050406030204" pitchFamily="18" charset="0"/>
                    <a:ea typeface="Cambria" panose="02040503050406030204" pitchFamily="18" charset="0"/>
                    <a:cs typeface="Tahoma" panose="020B060403050404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6999" y="2395241"/>
                <a:ext cx="4770712" cy="480003"/>
              </a:xfrm>
              <a:prstGeom prst="rect">
                <a:avLst/>
              </a:prstGeom>
              <a:blipFill>
                <a:blip r:embed="rId5"/>
                <a:stretch>
                  <a:fillRect t="-6329" b="-2784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3" name="Rectangle 52"/>
              <p:cNvSpPr/>
              <p:nvPr/>
            </p:nvSpPr>
            <p:spPr>
              <a:xfrm>
                <a:off x="5234576" y="2418600"/>
                <a:ext cx="5451797" cy="48000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nor/>
                      </m:rPr>
                      <a:rPr lang="vi-VN" sz="2400" b="1" spc="-75" smtClean="0">
                        <a:solidFill>
                          <a:srgbClr val="000099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  <a:cs typeface="Tahoma" panose="020B0604030504040204" pitchFamily="34" charset="0"/>
                      </a:rPr>
                      <m:t>B</m:t>
                    </m:r>
                    <m:r>
                      <m:rPr>
                        <m:nor/>
                      </m:rPr>
                      <a:rPr lang="en-US" sz="2400" b="1" spc="-75" smtClean="0">
                        <a:solidFill>
                          <a:srgbClr val="000099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  <a:cs typeface="Tahoma" panose="020B0604030504040204" pitchFamily="34" charset="0"/>
                      </a:rPr>
                      <m:t>.</m:t>
                    </m:r>
                  </m:oMath>
                </a14:m>
                <a:r>
                  <a:rPr lang="en-US" sz="2400" dirty="0"/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400" dirty="0">
                        <a:solidFill>
                          <a:srgbClr val="22222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m:rPr>
                        <m:nor/>
                      </m:rPr>
                      <a:rPr lang="en-US" sz="2400" dirty="0">
                        <a:solidFill>
                          <a:srgbClr val="22222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S</m:t>
                    </m:r>
                    <m:r>
                      <m:rPr>
                        <m:nor/>
                      </m:rPr>
                      <a:rPr lang="en-US" sz="2400" dirty="0">
                        <a:solidFill>
                          <a:srgbClr val="22222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) </m:t>
                    </m:r>
                    <m:r>
                      <m:rPr>
                        <m:nor/>
                      </m:rPr>
                      <a:rPr lang="en-US" sz="2400" dirty="0">
                        <a:solidFill>
                          <a:srgbClr val="22222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ti</m:t>
                    </m:r>
                    <m:r>
                      <m:rPr>
                        <m:nor/>
                      </m:rPr>
                      <a:rPr lang="en-US" sz="2400" dirty="0">
                        <a:solidFill>
                          <a:srgbClr val="22222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ế</m:t>
                    </m:r>
                    <m:r>
                      <m:rPr>
                        <m:nor/>
                      </m:rPr>
                      <a:rPr lang="en-US" sz="2400" dirty="0">
                        <a:solidFill>
                          <a:srgbClr val="22222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p</m:t>
                    </m:r>
                    <m:r>
                      <m:rPr>
                        <m:nor/>
                      </m:rPr>
                      <a:rPr lang="en-US" sz="2400" dirty="0">
                        <a:solidFill>
                          <a:srgbClr val="22222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2400" dirty="0">
                        <a:solidFill>
                          <a:srgbClr val="22222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en-US" sz="2400" dirty="0">
                        <a:solidFill>
                          <a:srgbClr val="22222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ú</m:t>
                    </m:r>
                    <m:r>
                      <m:rPr>
                        <m:nor/>
                      </m:rPr>
                      <a:rPr lang="en-US" sz="2400" dirty="0">
                        <a:solidFill>
                          <a:srgbClr val="22222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c</m:t>
                    </m:r>
                    <m:r>
                      <m:rPr>
                        <m:nor/>
                      </m:rPr>
                      <a:rPr lang="en-US" sz="2400" dirty="0">
                        <a:solidFill>
                          <a:srgbClr val="22222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2400" dirty="0">
                        <a:solidFill>
                          <a:srgbClr val="22222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v</m:t>
                    </m:r>
                    <m:r>
                      <m:rPr>
                        <m:nor/>
                      </m:rPr>
                      <a:rPr lang="en-US" sz="2400" dirty="0">
                        <a:solidFill>
                          <a:srgbClr val="22222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ớ</m:t>
                    </m:r>
                    <m:r>
                      <m:rPr>
                        <m:nor/>
                      </m:rPr>
                      <a:rPr lang="en-US" sz="2400" dirty="0">
                        <a:solidFill>
                          <a:srgbClr val="22222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i</m:t>
                    </m:r>
                    <m:r>
                      <m:rPr>
                        <m:nor/>
                      </m:rPr>
                      <a:rPr lang="en-US" sz="2400" dirty="0">
                        <a:solidFill>
                          <a:srgbClr val="22222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2400" dirty="0">
                        <a:solidFill>
                          <a:srgbClr val="22222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m</m:t>
                    </m:r>
                    <m:r>
                      <m:rPr>
                        <m:nor/>
                      </m:rPr>
                      <a:rPr lang="en-US" sz="2400" dirty="0">
                        <a:solidFill>
                          <a:srgbClr val="22222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ặ</m:t>
                    </m:r>
                    <m:r>
                      <m:rPr>
                        <m:nor/>
                      </m:rPr>
                      <a:rPr lang="en-US" sz="2400" dirty="0">
                        <a:solidFill>
                          <a:srgbClr val="22222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t</m:t>
                    </m:r>
                    <m:r>
                      <m:rPr>
                        <m:nor/>
                      </m:rPr>
                      <a:rPr lang="en-US" sz="2400" dirty="0">
                        <a:solidFill>
                          <a:srgbClr val="22222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2400" dirty="0">
                        <a:solidFill>
                          <a:srgbClr val="22222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ph</m:t>
                    </m:r>
                    <m:r>
                      <m:rPr>
                        <m:nor/>
                      </m:rPr>
                      <a:rPr lang="en-US" sz="2400" dirty="0">
                        <a:solidFill>
                          <a:srgbClr val="22222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ẳ</m:t>
                    </m:r>
                    <m:r>
                      <m:rPr>
                        <m:nor/>
                      </m:rPr>
                      <a:rPr lang="en-US" sz="2400" dirty="0">
                        <a:solidFill>
                          <a:srgbClr val="22222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ng</m:t>
                    </m:r>
                    <m:r>
                      <m:rPr>
                        <m:nor/>
                      </m:rPr>
                      <a:rPr lang="en-US" sz="2400" dirty="0">
                        <a:solidFill>
                          <a:srgbClr val="22222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d>
                      <m:d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sz="2400">
                            <a:latin typeface="Cambria Math" panose="02040503050406030204" pitchFamily="18" charset="0"/>
                          </a:rPr>
                          <m:t>Ox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</m:d>
                  </m:oMath>
                </a14:m>
                <a:r>
                  <a:rPr lang="en-GB" sz="2400" dirty="0">
                    <a:latin typeface="Cambria" panose="02040503050406030204" pitchFamily="18" charset="0"/>
                    <a:ea typeface="Cambria" panose="02040503050406030204" pitchFamily="18" charset="0"/>
                    <a:cs typeface="Tahoma" panose="020B060403050404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53" name="Rectangle 5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34576" y="2418600"/>
                <a:ext cx="5451797" cy="480003"/>
              </a:xfrm>
              <a:prstGeom prst="rect">
                <a:avLst/>
              </a:prstGeom>
              <a:blipFill>
                <a:blip r:embed="rId6"/>
                <a:stretch>
                  <a:fillRect l="-336" t="-8974" b="-2692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4" name="Rectangle 53"/>
              <p:cNvSpPr/>
              <p:nvPr/>
            </p:nvSpPr>
            <p:spPr>
              <a:xfrm>
                <a:off x="556210" y="2942995"/>
                <a:ext cx="4881901" cy="48000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nor/>
                      </m:rPr>
                      <a:rPr lang="vi-VN" sz="2400" b="1" spc="-75" smtClean="0">
                        <a:solidFill>
                          <a:srgbClr val="000099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  <a:cs typeface="Tahoma" panose="020B0604030504040204" pitchFamily="34" charset="0"/>
                      </a:rPr>
                      <m:t>C</m:t>
                    </m:r>
                    <m:r>
                      <m:rPr>
                        <m:nor/>
                      </m:rPr>
                      <a:rPr lang="en-US" sz="2400" b="0" i="0" dirty="0" smtClean="0">
                        <a:latin typeface="Cambria" panose="02040503050406030204" pitchFamily="18" charset="0"/>
                        <a:ea typeface="Cambria" panose="02040503050406030204" pitchFamily="18" charset="0"/>
                        <a:cs typeface="Tahoma" panose="020B0604030504040204" pitchFamily="34" charset="0"/>
                      </a:rPr>
                      <m:t>.</m:t>
                    </m:r>
                  </m:oMath>
                </a14:m>
                <a:r>
                  <a:rPr lang="en-US" sz="2400" dirty="0"/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400" dirty="0">
                        <a:solidFill>
                          <a:srgbClr val="22222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m:rPr>
                        <m:nor/>
                      </m:rPr>
                      <a:rPr lang="en-US" sz="2400" dirty="0">
                        <a:solidFill>
                          <a:srgbClr val="22222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S</m:t>
                    </m:r>
                    <m:r>
                      <m:rPr>
                        <m:nor/>
                      </m:rPr>
                      <a:rPr lang="en-US" sz="2400" dirty="0">
                        <a:solidFill>
                          <a:srgbClr val="22222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) </m:t>
                    </m:r>
                    <m:r>
                      <m:rPr>
                        <m:nor/>
                      </m:rPr>
                      <a:rPr lang="en-US" sz="2400" dirty="0">
                        <a:solidFill>
                          <a:srgbClr val="22222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ti</m:t>
                    </m:r>
                    <m:r>
                      <m:rPr>
                        <m:nor/>
                      </m:rPr>
                      <a:rPr lang="en-US" sz="2400" dirty="0">
                        <a:solidFill>
                          <a:srgbClr val="22222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ế</m:t>
                    </m:r>
                    <m:r>
                      <m:rPr>
                        <m:nor/>
                      </m:rPr>
                      <a:rPr lang="en-US" sz="2400" dirty="0">
                        <a:solidFill>
                          <a:srgbClr val="22222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p</m:t>
                    </m:r>
                    <m:r>
                      <m:rPr>
                        <m:nor/>
                      </m:rPr>
                      <a:rPr lang="en-US" sz="2400" dirty="0">
                        <a:solidFill>
                          <a:srgbClr val="22222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2400" dirty="0">
                        <a:solidFill>
                          <a:srgbClr val="22222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en-US" sz="2400" dirty="0">
                        <a:solidFill>
                          <a:srgbClr val="22222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ú</m:t>
                    </m:r>
                    <m:r>
                      <m:rPr>
                        <m:nor/>
                      </m:rPr>
                      <a:rPr lang="en-US" sz="2400" dirty="0">
                        <a:solidFill>
                          <a:srgbClr val="22222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c</m:t>
                    </m:r>
                    <m:r>
                      <m:rPr>
                        <m:nor/>
                      </m:rPr>
                      <a:rPr lang="en-US" sz="2400" dirty="0">
                        <a:solidFill>
                          <a:srgbClr val="22222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2400" dirty="0">
                        <a:solidFill>
                          <a:srgbClr val="22222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v</m:t>
                    </m:r>
                    <m:r>
                      <m:rPr>
                        <m:nor/>
                      </m:rPr>
                      <a:rPr lang="en-US" sz="2400" dirty="0">
                        <a:solidFill>
                          <a:srgbClr val="22222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ớ</m:t>
                    </m:r>
                    <m:r>
                      <m:rPr>
                        <m:nor/>
                      </m:rPr>
                      <a:rPr lang="en-US" sz="2400" dirty="0">
                        <a:solidFill>
                          <a:srgbClr val="22222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i</m:t>
                    </m:r>
                    <m:r>
                      <m:rPr>
                        <m:nor/>
                      </m:rPr>
                      <a:rPr lang="en-US" sz="2400" dirty="0">
                        <a:solidFill>
                          <a:srgbClr val="22222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2400" dirty="0">
                        <a:solidFill>
                          <a:srgbClr val="22222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m</m:t>
                    </m:r>
                    <m:r>
                      <m:rPr>
                        <m:nor/>
                      </m:rPr>
                      <a:rPr lang="en-US" sz="2400" dirty="0">
                        <a:solidFill>
                          <a:srgbClr val="22222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ặ</m:t>
                    </m:r>
                    <m:r>
                      <m:rPr>
                        <m:nor/>
                      </m:rPr>
                      <a:rPr lang="en-US" sz="2400" dirty="0">
                        <a:solidFill>
                          <a:srgbClr val="22222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t</m:t>
                    </m:r>
                    <m:r>
                      <m:rPr>
                        <m:nor/>
                      </m:rPr>
                      <a:rPr lang="en-US" sz="2400" dirty="0">
                        <a:solidFill>
                          <a:srgbClr val="22222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2400" dirty="0">
                        <a:solidFill>
                          <a:srgbClr val="22222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ph</m:t>
                    </m:r>
                    <m:r>
                      <m:rPr>
                        <m:nor/>
                      </m:rPr>
                      <a:rPr lang="en-US" sz="2400" dirty="0">
                        <a:solidFill>
                          <a:srgbClr val="22222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ẳ</m:t>
                    </m:r>
                    <m:r>
                      <m:rPr>
                        <m:nor/>
                      </m:rPr>
                      <a:rPr lang="en-US" sz="2400" dirty="0">
                        <a:solidFill>
                          <a:srgbClr val="22222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ng</m:t>
                    </m:r>
                    <m:r>
                      <m:rPr>
                        <m:nor/>
                      </m:rPr>
                      <a:rPr lang="en-US" sz="2400" dirty="0">
                        <a:solidFill>
                          <a:srgbClr val="22222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d>
                      <m:d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sz="2400">
                            <a:latin typeface="Cambria Math" panose="02040503050406030204" pitchFamily="18" charset="0"/>
                          </a:rPr>
                          <m:t>Oy</m:t>
                        </m:r>
                        <m:r>
                          <m:rPr>
                            <m:sty m:val="p"/>
                          </m:rPr>
                          <a:rPr lang="en-US" sz="2400" b="0" i="0" smtClean="0">
                            <a:latin typeface="Cambria Math" panose="02040503050406030204" pitchFamily="18" charset="0"/>
                          </a:rPr>
                          <m:t>z</m:t>
                        </m:r>
                      </m:e>
                    </m:d>
                  </m:oMath>
                </a14:m>
                <a:r>
                  <a:rPr lang="en-GB" sz="2400" dirty="0">
                    <a:latin typeface="Cambria" panose="02040503050406030204" pitchFamily="18" charset="0"/>
                    <a:ea typeface="Cambria" panose="02040503050406030204" pitchFamily="18" charset="0"/>
                    <a:cs typeface="Tahoma" panose="020B060403050404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54" name="Rectangle 5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6210" y="2942995"/>
                <a:ext cx="4881901" cy="480003"/>
              </a:xfrm>
              <a:prstGeom prst="rect">
                <a:avLst/>
              </a:prstGeom>
              <a:blipFill>
                <a:blip r:embed="rId7"/>
                <a:stretch>
                  <a:fillRect l="-250" t="-8861" b="-253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5" name="Rectangle 54"/>
              <p:cNvSpPr/>
              <p:nvPr/>
            </p:nvSpPr>
            <p:spPr>
              <a:xfrm>
                <a:off x="5234576" y="2987387"/>
                <a:ext cx="6740536" cy="48000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nor/>
                      </m:rPr>
                      <a:rPr lang="vi-VN" sz="2400" b="1" spc="-75" smtClean="0">
                        <a:solidFill>
                          <a:srgbClr val="000099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  <a:cs typeface="Tahoma" panose="020B0604030504040204" pitchFamily="34" charset="0"/>
                      </a:rPr>
                      <m:t>D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r>
                  <a:rPr lang="en-US" sz="2400" dirty="0">
                    <a:solidFill>
                      <a:srgbClr val="222222"/>
                    </a:solidFill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400" dirty="0">
                        <a:solidFill>
                          <a:srgbClr val="22222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m:rPr>
                        <m:nor/>
                      </m:rPr>
                      <a:rPr lang="en-US" sz="2400" dirty="0">
                        <a:solidFill>
                          <a:srgbClr val="22222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S</m:t>
                    </m:r>
                    <m:r>
                      <m:rPr>
                        <m:nor/>
                      </m:rPr>
                      <a:rPr lang="en-US" sz="2400" dirty="0">
                        <a:solidFill>
                          <a:srgbClr val="22222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)</m:t>
                    </m:r>
                    <m:r>
                      <m:rPr>
                        <m:nor/>
                      </m:rPr>
                      <a:rPr lang="en-US" sz="2400" b="0" i="0" dirty="0" smtClean="0">
                        <a:solidFill>
                          <a:srgbClr val="22222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c</m:t>
                    </m:r>
                    <m:r>
                      <m:rPr>
                        <m:nor/>
                      </m:rPr>
                      <a:rPr lang="en-US" sz="2400" b="0" i="0" dirty="0" smtClean="0">
                        <a:solidFill>
                          <a:srgbClr val="22222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ắ</m:t>
                    </m:r>
                    <m:r>
                      <m:rPr>
                        <m:nor/>
                      </m:rPr>
                      <a:rPr lang="en-US" sz="2400" b="0" i="0" dirty="0" smtClean="0">
                        <a:solidFill>
                          <a:srgbClr val="22222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t</m:t>
                    </m:r>
                    <m:r>
                      <m:rPr>
                        <m:nor/>
                      </m:rPr>
                      <a:rPr lang="en-US" sz="2400" b="0" i="0" dirty="0" smtClean="0">
                        <a:solidFill>
                          <a:srgbClr val="22222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2400" b="0" i="0" dirty="0" smtClean="0">
                        <a:solidFill>
                          <a:srgbClr val="22222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t</m:t>
                    </m:r>
                    <m:r>
                      <m:rPr>
                        <m:nor/>
                      </m:rPr>
                      <a:rPr lang="en-US" sz="2400" b="0" i="0" dirty="0" smtClean="0">
                        <a:solidFill>
                          <a:srgbClr val="22222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ấ</m:t>
                    </m:r>
                    <m:r>
                      <m:rPr>
                        <m:nor/>
                      </m:rPr>
                      <a:rPr lang="en-US" sz="2400" b="0" i="0" dirty="0" smtClean="0">
                        <a:solidFill>
                          <a:srgbClr val="22222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t</m:t>
                    </m:r>
                    <m:r>
                      <m:rPr>
                        <m:nor/>
                      </m:rPr>
                      <a:rPr lang="en-US" sz="2400" b="0" i="0" dirty="0" smtClean="0">
                        <a:solidFill>
                          <a:srgbClr val="22222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2400" b="0" i="0" dirty="0" smtClean="0">
                        <a:solidFill>
                          <a:srgbClr val="22222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c</m:t>
                    </m:r>
                    <m:r>
                      <m:rPr>
                        <m:nor/>
                      </m:rPr>
                      <a:rPr lang="en-US" sz="2400" b="0" i="0" dirty="0" smtClean="0">
                        <a:solidFill>
                          <a:srgbClr val="22222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ả </m:t>
                    </m:r>
                    <m:r>
                      <m:rPr>
                        <m:nor/>
                      </m:rPr>
                      <a:rPr lang="en-US" sz="2400" b="0" i="0" dirty="0" smtClean="0">
                        <a:solidFill>
                          <a:srgbClr val="22222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c</m:t>
                    </m:r>
                    <m:r>
                      <m:rPr>
                        <m:nor/>
                      </m:rPr>
                      <a:rPr lang="en-US" sz="2400" b="0" i="0" dirty="0" smtClean="0">
                        <a:solidFill>
                          <a:srgbClr val="22222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á</m:t>
                    </m:r>
                    <m:r>
                      <m:rPr>
                        <m:nor/>
                      </m:rPr>
                      <a:rPr lang="en-US" sz="2400" b="0" i="0" dirty="0" smtClean="0">
                        <a:solidFill>
                          <a:srgbClr val="22222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c</m:t>
                    </m:r>
                    <m:r>
                      <m:rPr>
                        <m:nor/>
                      </m:rPr>
                      <a:rPr lang="en-US" sz="2400" b="0" i="0" dirty="0" smtClean="0">
                        <a:solidFill>
                          <a:srgbClr val="22222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2400" b="0" i="0" dirty="0" smtClean="0">
                        <a:solidFill>
                          <a:srgbClr val="22222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m</m:t>
                    </m:r>
                    <m:r>
                      <m:rPr>
                        <m:nor/>
                      </m:rPr>
                      <a:rPr lang="en-US" sz="2400" b="0" i="0" dirty="0" smtClean="0">
                        <a:solidFill>
                          <a:srgbClr val="22222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ặ</m:t>
                    </m:r>
                    <m:r>
                      <m:rPr>
                        <m:nor/>
                      </m:rPr>
                      <a:rPr lang="en-US" sz="2400" b="0" i="0" dirty="0" smtClean="0">
                        <a:solidFill>
                          <a:srgbClr val="22222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t</m:t>
                    </m:r>
                    <m:r>
                      <m:rPr>
                        <m:nor/>
                      </m:rPr>
                      <a:rPr lang="en-US" sz="2400" b="0" i="0" dirty="0" smtClean="0">
                        <a:solidFill>
                          <a:srgbClr val="22222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2400" dirty="0">
                        <a:solidFill>
                          <a:srgbClr val="22222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ph</m:t>
                    </m:r>
                    <m:r>
                      <m:rPr>
                        <m:nor/>
                      </m:rPr>
                      <a:rPr lang="en-US" sz="2400" dirty="0">
                        <a:solidFill>
                          <a:srgbClr val="22222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ẳ</m:t>
                    </m:r>
                    <m:r>
                      <m:rPr>
                        <m:nor/>
                      </m:rPr>
                      <a:rPr lang="en-US" sz="2400" dirty="0">
                        <a:solidFill>
                          <a:srgbClr val="22222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ng</m:t>
                    </m:r>
                    <m:r>
                      <m:rPr>
                        <m:nor/>
                      </m:rPr>
                      <a:rPr lang="en-US" sz="2400" dirty="0">
                        <a:solidFill>
                          <a:srgbClr val="22222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d>
                      <m:d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sz="2400">
                            <a:latin typeface="Cambria Math" panose="02040503050406030204" pitchFamily="18" charset="0"/>
                          </a:rPr>
                          <m:t>Oxy</m:t>
                        </m:r>
                      </m:e>
                    </m:d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, </m:t>
                    </m:r>
                    <m:d>
                      <m:d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𝑂𝑥𝑧</m:t>
                        </m:r>
                      </m:e>
                    </m:d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, (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𝑂𝑦𝑧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GB" sz="2400" dirty="0">
                    <a:latin typeface="Cambria" panose="02040503050406030204" pitchFamily="18" charset="0"/>
                    <a:ea typeface="Cambria" panose="02040503050406030204" pitchFamily="18" charset="0"/>
                    <a:cs typeface="Tahoma" panose="020B060403050404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55" name="Rectangle 5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34576" y="2987387"/>
                <a:ext cx="6740536" cy="480003"/>
              </a:xfrm>
              <a:prstGeom prst="rect">
                <a:avLst/>
              </a:prstGeom>
              <a:blipFill>
                <a:blip r:embed="rId8"/>
                <a:stretch>
                  <a:fillRect l="-271" t="-8861" b="-253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0" name="Straight Connector 49"/>
          <p:cNvCxnSpPr/>
          <p:nvPr/>
        </p:nvCxnSpPr>
        <p:spPr>
          <a:xfrm>
            <a:off x="6808262" y="4085414"/>
            <a:ext cx="14187" cy="2315059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6160226" y="2461140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 11"/>
              <p:cNvSpPr/>
              <p:nvPr/>
            </p:nvSpPr>
            <p:spPr>
              <a:xfrm>
                <a:off x="722573" y="4859315"/>
                <a:ext cx="6140399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</a:rPr>
                        <m:t>𝑑</m:t>
                      </m:r>
                      <m:d>
                        <m:d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𝐼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,(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𝑂𝑥𝑦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d>
                      <m:r>
                        <a:rPr lang="en-US" sz="24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5&gt;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𝑅</m:t>
                      </m:r>
                      <m:r>
                        <a:rPr lang="en-US" sz="2400" dirty="0" smtClean="0">
                          <a:latin typeface="Cambria Math" panose="02040503050406030204" pitchFamily="18" charset="0"/>
                        </a:rPr>
                        <m:t>⇒</m:t>
                      </m:r>
                      <m:r>
                        <m:rPr>
                          <m:sty m:val="p"/>
                        </m:rPr>
                        <a:rPr lang="en-US" sz="2400" b="0" i="0" dirty="0" smtClean="0">
                          <a:latin typeface="Cambria Math" panose="02040503050406030204" pitchFamily="18" charset="0"/>
                        </a:rPr>
                        <m:t>kh</m:t>
                      </m:r>
                      <m:r>
                        <a:rPr lang="en-US" sz="2400" b="0" i="0" dirty="0" smtClean="0">
                          <a:latin typeface="Cambria Math" panose="02040503050406030204" pitchFamily="18" charset="0"/>
                        </a:rPr>
                        <m:t>ô</m:t>
                      </m:r>
                      <m:r>
                        <m:rPr>
                          <m:sty m:val="p"/>
                        </m:rPr>
                        <a:rPr lang="en-US" sz="2400" b="0" i="0" dirty="0" smtClean="0">
                          <a:latin typeface="Cambria Math" panose="02040503050406030204" pitchFamily="18" charset="0"/>
                        </a:rPr>
                        <m:t>ng</m:t>
                      </m:r>
                      <m:r>
                        <a:rPr lang="en-US" sz="2400" b="0" i="0" dirty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2400" b="0" i="0" dirty="0" smtClean="0">
                          <a:latin typeface="Cambria Math" panose="02040503050406030204" pitchFamily="18" charset="0"/>
                        </a:rPr>
                        <m:t>c</m:t>
                      </m:r>
                      <m:r>
                        <a:rPr lang="en-US" sz="2400" b="0" i="0" dirty="0" smtClean="0">
                          <a:latin typeface="Cambria Math" panose="02040503050406030204" pitchFamily="18" charset="0"/>
                        </a:rPr>
                        <m:t>ó đ</m:t>
                      </m:r>
                      <m:r>
                        <m:rPr>
                          <m:sty m:val="p"/>
                        </m:rPr>
                        <a:rPr lang="en-US" sz="2400" b="0" i="0" dirty="0" smtClean="0">
                          <a:latin typeface="Cambria Math" panose="02040503050406030204" pitchFamily="18" charset="0"/>
                        </a:rPr>
                        <m:t>i</m:t>
                      </m:r>
                      <m:r>
                        <a:rPr lang="en-US" sz="2400" b="0" i="0" dirty="0" smtClean="0">
                          <a:latin typeface="Cambria Math" panose="02040503050406030204" pitchFamily="18" charset="0"/>
                        </a:rPr>
                        <m:t>ể</m:t>
                      </m:r>
                      <m:r>
                        <m:rPr>
                          <m:sty m:val="p"/>
                        </m:rPr>
                        <a:rPr lang="en-US" sz="2400" b="0" i="0" dirty="0" smtClean="0">
                          <a:latin typeface="Cambria Math" panose="02040503050406030204" pitchFamily="18" charset="0"/>
                        </a:rPr>
                        <m:t>m</m:t>
                      </m:r>
                      <m:r>
                        <a:rPr lang="en-US" sz="2400" b="0" i="0" dirty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2400" b="0" i="0" dirty="0" smtClean="0">
                          <a:latin typeface="Cambria Math" panose="02040503050406030204" pitchFamily="18" charset="0"/>
                        </a:rPr>
                        <m:t>chung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2" name="Rectangle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573" y="4859315"/>
                <a:ext cx="6140399" cy="461665"/>
              </a:xfrm>
              <a:prstGeom prst="rect">
                <a:avLst/>
              </a:prstGeom>
              <a:blipFill>
                <a:blip r:embed="rId9"/>
                <a:stretch>
                  <a:fillRect b="-171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ectangle 12"/>
              <p:cNvSpPr/>
              <p:nvPr/>
            </p:nvSpPr>
            <p:spPr>
              <a:xfrm>
                <a:off x="388251" y="4209374"/>
                <a:ext cx="3149131" cy="75084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</m:d>
                      <m:r>
                        <a:rPr lang="en-US" sz="2400" i="1">
                          <a:latin typeface="Cambria Math" panose="02040503050406030204" pitchFamily="18" charset="0"/>
                        </a:rPr>
                        <m:t>:</m:t>
                      </m:r>
                      <m:d>
                        <m:dPr>
                          <m:begChr m:val="{"/>
                          <m:endChr m:val=""/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â</m:t>
                              </m:r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(−3;4;5)</m:t>
                              </m:r>
                            </m:e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á</m:t>
                              </m:r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í</m:t>
                              </m:r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𝑛h</m:t>
                              </m:r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=2 </m:t>
                              </m:r>
                            </m:e>
                          </m:eqAr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  </m:t>
                          </m:r>
                        </m:e>
                      </m:d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3" name="Rectangle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8251" y="4209374"/>
                <a:ext cx="3149131" cy="750847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777301" y="5284759"/>
                <a:ext cx="4229106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400" i="1" smtClean="0">
                        <a:latin typeface="Cambria Math" panose="02040503050406030204" pitchFamily="18" charset="0"/>
                      </a:rPr>
                      <m:t>𝑑</m:t>
                    </m:r>
                    <m:d>
                      <m:d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𝐼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,(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𝑂𝑥𝑧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)</m:t>
                        </m:r>
                      </m:e>
                    </m:d>
                    <m:r>
                      <a:rPr lang="en-US" sz="24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4=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𝑅</m:t>
                    </m:r>
                    <m:r>
                      <a:rPr lang="en-US" sz="2400" dirty="0">
                        <a:latin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en-US" sz="2400" dirty="0"/>
                  <a:t> </a:t>
                </a:r>
                <a:r>
                  <a:rPr lang="en-US" sz="2400" dirty="0" err="1"/>
                  <a:t>tiếp</a:t>
                </a:r>
                <a:r>
                  <a:rPr lang="en-US" sz="2400" dirty="0"/>
                  <a:t> </a:t>
                </a:r>
                <a:r>
                  <a:rPr lang="en-US" sz="2400" dirty="0" err="1"/>
                  <a:t>xúc</a:t>
                </a:r>
                <a:endParaRPr lang="en-US" sz="2400" dirty="0"/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7301" y="5284759"/>
                <a:ext cx="4229106" cy="461665"/>
              </a:xfrm>
              <a:prstGeom prst="rect">
                <a:avLst/>
              </a:prstGeom>
              <a:blipFill>
                <a:blip r:embed="rId11"/>
                <a:stretch>
                  <a:fillRect l="-433" t="-10526" r="-1299" b="-289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784048" y="5828167"/>
                <a:ext cx="3490636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400" i="1" smtClean="0">
                        <a:latin typeface="Cambria Math" panose="02040503050406030204" pitchFamily="18" charset="0"/>
                      </a:rPr>
                      <m:t>𝑑</m:t>
                    </m:r>
                    <m:d>
                      <m:d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𝐼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,(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𝑂𝑦𝑧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)</m:t>
                        </m:r>
                      </m:e>
                    </m:d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0" i="0" smtClean="0">
                        <a:latin typeface="Cambria Math" panose="02040503050406030204" pitchFamily="18" charset="0"/>
                      </a:rPr>
                      <m:t>3&lt;</m:t>
                    </m:r>
                  </m:oMath>
                </a14:m>
                <a:r>
                  <a:rPr lang="en-US" sz="2400" dirty="0"/>
                  <a:t>R </a:t>
                </a:r>
                <a14:m>
                  <m:oMath xmlns:m="http://schemas.openxmlformats.org/officeDocument/2006/math">
                    <m:r>
                      <a:rPr lang="en-US" sz="2400" dirty="0">
                        <a:latin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en-US" sz="2400" dirty="0"/>
                  <a:t> cắt</a:t>
                </a:r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4048" y="5828167"/>
                <a:ext cx="3490636" cy="461665"/>
              </a:xfrm>
              <a:prstGeom prst="rect">
                <a:avLst/>
              </a:prstGeom>
              <a:blipFill>
                <a:blip r:embed="rId12"/>
                <a:stretch>
                  <a:fillRect l="-524" t="-10526" r="-1923" b="-289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6853994" y="3833715"/>
                <a:ext cx="4664623" cy="347133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4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Nhắc </a:t>
                </a:r>
                <a:r>
                  <a:rPr lang="en-US" sz="24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lại</a:t>
                </a:r>
                <a:r>
                  <a:rPr lang="en-US" sz="24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2400" b="0" i="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∗</m:t>
                      </m:r>
                      <m:r>
                        <m:rPr>
                          <m:nor/>
                        </m:rPr>
                        <a:rPr lang="en-US" sz="240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(</m:t>
                      </m:r>
                      <m:r>
                        <m:rPr>
                          <m:nor/>
                        </m:rPr>
                        <a:rPr lang="en-US" sz="240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S</m:t>
                      </m:r>
                      <m:r>
                        <m:rPr>
                          <m:nor/>
                        </m:rPr>
                        <a:rPr lang="en-US" sz="240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) </m:t>
                      </m:r>
                      <m:r>
                        <m:rPr>
                          <m:nor/>
                        </m:rPr>
                        <a:rPr lang="en-US" sz="240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ti</m:t>
                      </m:r>
                      <m:r>
                        <m:rPr>
                          <m:nor/>
                        </m:rPr>
                        <a:rPr lang="en-US" sz="240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ế</m:t>
                      </m:r>
                      <m:r>
                        <m:rPr>
                          <m:nor/>
                        </m:rPr>
                        <a:rPr lang="en-US" sz="240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p</m:t>
                      </m:r>
                      <m:r>
                        <m:rPr>
                          <m:nor/>
                        </m:rPr>
                        <a:rPr lang="en-US" sz="240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240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x</m:t>
                      </m:r>
                      <m:r>
                        <m:rPr>
                          <m:nor/>
                        </m:rPr>
                        <a:rPr lang="en-US" sz="240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ú</m:t>
                      </m:r>
                      <m:r>
                        <m:rPr>
                          <m:nor/>
                        </m:rPr>
                        <a:rPr lang="en-US" sz="240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c</m:t>
                      </m:r>
                      <m:r>
                        <m:rPr>
                          <m:nor/>
                        </m:rPr>
                        <a:rPr lang="en-US" sz="240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240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v</m:t>
                      </m:r>
                      <m:r>
                        <m:rPr>
                          <m:nor/>
                        </m:rPr>
                        <a:rPr lang="en-US" sz="240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ớ</m:t>
                      </m:r>
                      <m:r>
                        <m:rPr>
                          <m:nor/>
                        </m:rPr>
                        <a:rPr lang="en-US" sz="240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i</m:t>
                      </m:r>
                      <m:r>
                        <m:rPr>
                          <m:nor/>
                        </m:rPr>
                        <a:rPr lang="en-US" sz="240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240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m</m:t>
                      </m:r>
                      <m:r>
                        <m:rPr>
                          <m:nor/>
                        </m:rPr>
                        <a:rPr lang="en-US" sz="240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ặ</m:t>
                      </m:r>
                      <m:r>
                        <m:rPr>
                          <m:nor/>
                        </m:rPr>
                        <a:rPr lang="en-US" sz="240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t</m:t>
                      </m:r>
                      <m:r>
                        <m:rPr>
                          <m:nor/>
                        </m:rPr>
                        <a:rPr lang="en-US" sz="240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240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ph</m:t>
                      </m:r>
                      <m:r>
                        <m:rPr>
                          <m:nor/>
                        </m:rPr>
                        <a:rPr lang="en-US" sz="240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ẳ</m:t>
                      </m:r>
                      <m:r>
                        <m:rPr>
                          <m:nor/>
                        </m:rPr>
                        <a:rPr lang="en-US" sz="240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ng</m:t>
                      </m:r>
                      <m:r>
                        <m:rPr>
                          <m:nor/>
                        </m:rPr>
                        <a:rPr lang="en-US" sz="240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d>
                        <m:dPr>
                          <m:ctrlPr>
                            <a:rPr lang="en-US" sz="2400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en-US" sz="2400" b="0" i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P</m:t>
                          </m:r>
                        </m:e>
                      </m:d>
                      <m:r>
                        <a:rPr lang="en-US" sz="24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4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𝑘h𝑖</m:t>
                      </m:r>
                      <m:r>
                        <a:rPr lang="en-US" sz="24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en-US" sz="2400" b="0" i="1" dirty="0">
                  <a:solidFill>
                    <a:srgbClr val="0070C0"/>
                  </a:solidFill>
                  <a:latin typeface="Cambria Math" panose="02040503050406030204" pitchFamily="18" charset="0"/>
                </a:endParaRPr>
              </a:p>
              <a:p>
                <a14:m>
                  <m:oMath xmlns:m="http://schemas.openxmlformats.org/officeDocument/2006/math">
                    <m:r>
                      <a:rPr lang="en-US" sz="24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𝑑</m:t>
                    </m:r>
                    <m:d>
                      <m:d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â</m:t>
                        </m:r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𝑚</m:t>
                        </m:r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𝑚</m:t>
                        </m:r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ặ</m:t>
                        </m:r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ầ</m:t>
                        </m:r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𝑢</m:t>
                        </m:r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,(</m:t>
                        </m:r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e>
                    </m:d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sz="2400" dirty="0">
                    <a:solidFill>
                      <a:schemeClr val="tx1"/>
                    </a:solidFill>
                  </a:rPr>
                  <a:t>R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2400" dirty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∗(</m:t>
                      </m:r>
                      <m:r>
                        <m:rPr>
                          <m:nor/>
                        </m:rPr>
                        <a:rPr lang="en-US" sz="2400" dirty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S</m:t>
                      </m:r>
                      <m:r>
                        <m:rPr>
                          <m:nor/>
                        </m:rPr>
                        <a:rPr lang="en-US" sz="2400" dirty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) </m:t>
                      </m:r>
                      <m:r>
                        <m:rPr>
                          <m:nor/>
                        </m:rPr>
                        <a:rPr lang="en-US" sz="2400" dirty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ti</m:t>
                      </m:r>
                      <m:r>
                        <m:rPr>
                          <m:nor/>
                        </m:rPr>
                        <a:rPr lang="en-US" sz="2400" dirty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ế</m:t>
                      </m:r>
                      <m:r>
                        <m:rPr>
                          <m:nor/>
                        </m:rPr>
                        <a:rPr lang="en-US" sz="2400" dirty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p</m:t>
                      </m:r>
                      <m:r>
                        <m:rPr>
                          <m:nor/>
                        </m:rPr>
                        <a:rPr lang="en-US" sz="2400" dirty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2400" b="0" i="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c</m:t>
                      </m:r>
                      <m:r>
                        <m:rPr>
                          <m:nor/>
                        </m:rPr>
                        <a:rPr lang="en-US" sz="2400" b="0" i="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ắ</m:t>
                      </m:r>
                      <m:r>
                        <m:rPr>
                          <m:nor/>
                        </m:rPr>
                        <a:rPr lang="en-US" sz="2400" b="0" i="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t</m:t>
                      </m:r>
                      <m:r>
                        <m:rPr>
                          <m:nor/>
                        </m:rPr>
                        <a:rPr lang="en-US" sz="2400" b="0" i="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2400" dirty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m</m:t>
                      </m:r>
                      <m:r>
                        <m:rPr>
                          <m:nor/>
                        </m:rPr>
                        <a:rPr lang="en-US" sz="2400" dirty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ặ</m:t>
                      </m:r>
                      <m:r>
                        <m:rPr>
                          <m:nor/>
                        </m:rPr>
                        <a:rPr lang="en-US" sz="2400" dirty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t</m:t>
                      </m:r>
                      <m:r>
                        <m:rPr>
                          <m:nor/>
                        </m:rPr>
                        <a:rPr lang="en-US" sz="2400" dirty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2400" dirty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ph</m:t>
                      </m:r>
                      <m:r>
                        <m:rPr>
                          <m:nor/>
                        </m:rPr>
                        <a:rPr lang="en-US" sz="2400" dirty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ẳ</m:t>
                      </m:r>
                      <m:r>
                        <m:rPr>
                          <m:nor/>
                        </m:rPr>
                        <a:rPr lang="en-US" sz="2400" dirty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ng</m:t>
                      </m:r>
                      <m:r>
                        <m:rPr>
                          <m:nor/>
                        </m:rPr>
                        <a:rPr lang="en-US" sz="2400" dirty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d>
                        <m:dPr>
                          <m:ctrlPr>
                            <a:rPr lang="en-US" sz="2400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en-US" sz="240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P</m:t>
                          </m:r>
                        </m:e>
                      </m:d>
                      <m:r>
                        <a:rPr lang="en-US" sz="2400" i="1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400" i="1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𝑘h𝑖</m:t>
                      </m:r>
                      <m:r>
                        <a:rPr lang="en-US" sz="2400" i="1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en-US" sz="2400" i="1" dirty="0">
                  <a:solidFill>
                    <a:srgbClr val="0070C0"/>
                  </a:solidFill>
                  <a:latin typeface="Cambria Math" panose="02040503050406030204" pitchFamily="18" charset="0"/>
                </a:endParaRPr>
              </a:p>
              <a:p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𝑑</m:t>
                    </m:r>
                    <m:d>
                      <m:d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â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𝑚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𝑚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ặ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𝑐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ầ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𝑢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,(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𝑃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)</m:t>
                        </m:r>
                      </m:e>
                    </m:d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&lt;</m:t>
                    </m:r>
                  </m:oMath>
                </a14:m>
                <a:r>
                  <a:rPr lang="en-US" sz="2400" dirty="0"/>
                  <a:t>R</a:t>
                </a:r>
              </a:p>
              <a:p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400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∗(</m:t>
                    </m:r>
                    <m:r>
                      <m:rPr>
                        <m:nor/>
                      </m:rPr>
                      <a:rPr lang="en-US" sz="2400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S</m:t>
                    </m:r>
                    <m:r>
                      <m:rPr>
                        <m:nor/>
                      </m:rPr>
                      <a:rPr lang="en-US" sz="2400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) </m:t>
                    </m:r>
                    <m:r>
                      <m:rPr>
                        <m:nor/>
                      </m:rPr>
                      <a:rPr lang="en-US" sz="2400" b="0" i="0" dirty="0" smtClean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kh</m:t>
                    </m:r>
                    <m:r>
                      <m:rPr>
                        <m:nor/>
                      </m:rPr>
                      <a:rPr lang="en-US" sz="2400" b="0" i="0" dirty="0" smtClean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ô</m:t>
                    </m:r>
                    <m:r>
                      <m:rPr>
                        <m:nor/>
                      </m:rPr>
                      <a:rPr lang="en-US" sz="2400" b="0" i="0" dirty="0" smtClean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ng</m:t>
                    </m:r>
                    <m:r>
                      <m:rPr>
                        <m:nor/>
                      </m:rPr>
                      <a:rPr lang="en-US" sz="2400" b="0" i="0" dirty="0" smtClean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2400" b="0" i="0" dirty="0" smtClean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c</m:t>
                    </m:r>
                    <m:r>
                      <m:rPr>
                        <m:nor/>
                      </m:rPr>
                      <a:rPr lang="en-US" sz="2400" b="0" i="0" dirty="0" smtClean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ó đ</m:t>
                    </m:r>
                    <m:r>
                      <m:rPr>
                        <m:nor/>
                      </m:rPr>
                      <a:rPr lang="en-US" sz="2400" b="0" i="0" dirty="0" smtClean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i</m:t>
                    </m:r>
                    <m:r>
                      <m:rPr>
                        <m:nor/>
                      </m:rPr>
                      <a:rPr lang="en-US" sz="2400" b="0" i="0" dirty="0" smtClean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ể</m:t>
                    </m:r>
                    <m:r>
                      <m:rPr>
                        <m:nor/>
                      </m:rPr>
                      <a:rPr lang="en-US" sz="2400" b="0" i="0" dirty="0" smtClean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m</m:t>
                    </m:r>
                    <m:r>
                      <m:rPr>
                        <m:nor/>
                      </m:rPr>
                      <a:rPr lang="en-US" sz="2400" b="0" i="0" dirty="0" smtClean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2400" b="0" i="0" dirty="0" smtClean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chung</m:t>
                    </m:r>
                    <m:r>
                      <m:rPr>
                        <m:nor/>
                      </m:rPr>
                      <a:rPr lang="en-US" sz="2400" b="0" i="0" dirty="0" smtClean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2400" b="0" i="0" dirty="0" smtClean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v</m:t>
                    </m:r>
                    <m:r>
                      <m:rPr>
                        <m:nor/>
                      </m:rPr>
                      <a:rPr lang="en-US" sz="2400" b="0" i="0" dirty="0" smtClean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ớ</m:t>
                    </m:r>
                    <m:r>
                      <m:rPr>
                        <m:nor/>
                      </m:rPr>
                      <a:rPr lang="en-US" sz="2400" b="0" i="0" dirty="0" smtClean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i</m:t>
                    </m:r>
                    <m:r>
                      <m:rPr>
                        <m:nor/>
                      </m:rPr>
                      <a:rPr lang="en-US" sz="2400" b="0" i="0" dirty="0" smtClean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2400" b="0" i="0" dirty="0" smtClean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mp</m:t>
                    </m:r>
                    <m:r>
                      <m:rPr>
                        <m:nor/>
                      </m:rPr>
                      <a:rPr lang="en-US" sz="2400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d>
                      <m:dPr>
                        <m:ctrlPr>
                          <a:rPr lang="en-US" sz="24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sz="240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P</m:t>
                        </m:r>
                      </m:e>
                    </m:d>
                    <m:r>
                      <a:rPr lang="en-US" sz="2400" i="1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400" i="1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𝑘h𝑖</m:t>
                    </m:r>
                    <m:r>
                      <a:rPr lang="en-US" sz="2400" i="1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𝑑</m:t>
                    </m:r>
                    <m:d>
                      <m:d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â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𝑚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𝑚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ặ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𝑐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ầ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𝑢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,(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𝑃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)</m:t>
                        </m:r>
                      </m:e>
                    </m:d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&gt;</m:t>
                    </m:r>
                  </m:oMath>
                </a14:m>
                <a:r>
                  <a:rPr lang="en-US" sz="2400" dirty="0"/>
                  <a:t>R</a:t>
                </a:r>
              </a:p>
              <a:p>
                <a:endParaRPr lang="en-US" sz="2400" dirty="0"/>
              </a:p>
              <a:p>
                <a:endParaRPr lang="en-US" sz="24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53994" y="3833715"/>
                <a:ext cx="4664623" cy="3471335"/>
              </a:xfrm>
              <a:prstGeom prst="rect">
                <a:avLst/>
              </a:prstGeom>
              <a:blipFill>
                <a:blip r:embed="rId13"/>
                <a:stretch>
                  <a:fillRect l="-1958" t="-140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04130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4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119" grpId="0"/>
      <p:bldP spid="154" grpId="0" animBg="1"/>
      <p:bldP spid="2" grpId="0"/>
      <p:bldP spid="53" grpId="0"/>
      <p:bldP spid="54" grpId="0"/>
      <p:bldP spid="55" grpId="0"/>
      <p:bldP spid="12" grpId="0"/>
      <p:bldP spid="13" grpId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2" name="Group 151"/>
          <p:cNvGrpSpPr/>
          <p:nvPr/>
        </p:nvGrpSpPr>
        <p:grpSpPr>
          <a:xfrm>
            <a:off x="566999" y="3787694"/>
            <a:ext cx="11068450" cy="2738550"/>
            <a:chOff x="1205494" y="6947472"/>
            <a:chExt cx="22139783" cy="6539928"/>
          </a:xfrm>
        </p:grpSpPr>
        <p:sp>
          <p:nvSpPr>
            <p:cNvPr id="125" name="Rounded Rectangle 124"/>
            <p:cNvSpPr/>
            <p:nvPr/>
          </p:nvSpPr>
          <p:spPr>
            <a:xfrm>
              <a:off x="1209586" y="7179457"/>
              <a:ext cx="22135691" cy="6307943"/>
            </a:xfrm>
            <a:prstGeom prst="roundRect">
              <a:avLst>
                <a:gd name="adj" fmla="val 2239"/>
              </a:avLst>
            </a:prstGeom>
            <a:solidFill>
              <a:schemeClr val="accent6">
                <a:lumMod val="20000"/>
                <a:lumOff val="80000"/>
              </a:schemeClr>
            </a:solidFill>
            <a:ln w="19050">
              <a:solidFill>
                <a:schemeClr val="accent6">
                  <a:lumMod val="50000"/>
                </a:schemeClr>
              </a:solidFill>
            </a:ln>
            <a:effectLst>
              <a:innerShdw blurRad="114300">
                <a:prstClr val="black"/>
              </a:inn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grpSp>
          <p:nvGrpSpPr>
            <p:cNvPr id="151" name="Group 150"/>
            <p:cNvGrpSpPr/>
            <p:nvPr/>
          </p:nvGrpSpPr>
          <p:grpSpPr>
            <a:xfrm>
              <a:off x="1205494" y="6947472"/>
              <a:ext cx="3322466" cy="974192"/>
              <a:chOff x="1205494" y="6947472"/>
              <a:chExt cx="3322466" cy="974192"/>
            </a:xfrm>
          </p:grpSpPr>
          <p:sp>
            <p:nvSpPr>
              <p:cNvPr id="127" name="Freeform 20"/>
              <p:cNvSpPr>
                <a:spLocks/>
              </p:cNvSpPr>
              <p:nvPr/>
            </p:nvSpPr>
            <p:spPr bwMode="auto">
              <a:xfrm rot="16200000" flipV="1">
                <a:off x="2608156" y="5810396"/>
                <a:ext cx="782727" cy="3056880"/>
              </a:xfrm>
              <a:prstGeom prst="round1Rect">
                <a:avLst/>
              </a:prstGeom>
              <a:solidFill>
                <a:schemeClr val="bg1"/>
              </a:solidFill>
              <a:ln w="57150">
                <a:solidFill>
                  <a:schemeClr val="accent6">
                    <a:lumMod val="50000"/>
                  </a:schemeClr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45714" tIns="22857" rIns="45714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/>
              </a:p>
            </p:txBody>
          </p:sp>
          <p:sp>
            <p:nvSpPr>
              <p:cNvPr id="128" name="TextBox 127"/>
              <p:cNvSpPr txBox="1"/>
              <p:nvPr/>
            </p:nvSpPr>
            <p:spPr>
              <a:xfrm>
                <a:off x="2147887" y="7023100"/>
                <a:ext cx="2111899" cy="8985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>
                    <a:solidFill>
                      <a:srgbClr val="FF0000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Bài giải</a:t>
                </a:r>
                <a:endParaRPr lang="en-US" b="1" dirty="0">
                  <a:solidFill>
                    <a:srgbClr val="FF000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29" name="Round Diagonal Corner Rectangle 128"/>
              <p:cNvSpPr/>
              <p:nvPr/>
            </p:nvSpPr>
            <p:spPr>
              <a:xfrm flipV="1">
                <a:off x="1205494" y="6951957"/>
                <a:ext cx="774046" cy="775029"/>
              </a:xfrm>
              <a:prstGeom prst="round2DiagRect">
                <a:avLst/>
              </a:prstGeom>
              <a:solidFill>
                <a:schemeClr val="accent6">
                  <a:lumMod val="75000"/>
                </a:schemeClr>
              </a:solidFill>
              <a:ln w="57150">
                <a:solidFill>
                  <a:schemeClr val="accent6">
                    <a:lumMod val="50000"/>
                  </a:schemeClr>
                </a:solidFill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/>
              </a:p>
            </p:txBody>
          </p:sp>
          <p:sp>
            <p:nvSpPr>
              <p:cNvPr id="8" name="Freeform 15"/>
              <p:cNvSpPr>
                <a:spLocks noEditPoints="1"/>
              </p:cNvSpPr>
              <p:nvPr/>
            </p:nvSpPr>
            <p:spPr bwMode="auto">
              <a:xfrm>
                <a:off x="1375232" y="7017843"/>
                <a:ext cx="501844" cy="640616"/>
              </a:xfrm>
              <a:custGeom>
                <a:avLst/>
                <a:gdLst>
                  <a:gd name="T0" fmla="*/ 135 w 145"/>
                  <a:gd name="T1" fmla="*/ 72 h 197"/>
                  <a:gd name="T2" fmla="*/ 72 w 145"/>
                  <a:gd name="T3" fmla="*/ 135 h 197"/>
                  <a:gd name="T4" fmla="*/ 9 w 145"/>
                  <a:gd name="T5" fmla="*/ 72 h 197"/>
                  <a:gd name="T6" fmla="*/ 72 w 145"/>
                  <a:gd name="T7" fmla="*/ 9 h 197"/>
                  <a:gd name="T8" fmla="*/ 115 w 145"/>
                  <a:gd name="T9" fmla="*/ 26 h 197"/>
                  <a:gd name="T10" fmla="*/ 60 w 145"/>
                  <a:gd name="T11" fmla="*/ 82 h 197"/>
                  <a:gd name="T12" fmla="*/ 30 w 145"/>
                  <a:gd name="T13" fmla="*/ 60 h 197"/>
                  <a:gd name="T14" fmla="*/ 20 w 145"/>
                  <a:gd name="T15" fmla="*/ 68 h 197"/>
                  <a:gd name="T16" fmla="*/ 61 w 145"/>
                  <a:gd name="T17" fmla="*/ 126 h 197"/>
                  <a:gd name="T18" fmla="*/ 123 w 145"/>
                  <a:gd name="T19" fmla="*/ 35 h 197"/>
                  <a:gd name="T20" fmla="*/ 135 w 145"/>
                  <a:gd name="T21" fmla="*/ 72 h 197"/>
                  <a:gd name="T22" fmla="*/ 145 w 145"/>
                  <a:gd name="T23" fmla="*/ 12 h 197"/>
                  <a:gd name="T24" fmla="*/ 135 w 145"/>
                  <a:gd name="T25" fmla="*/ 12 h 197"/>
                  <a:gd name="T26" fmla="*/ 123 w 145"/>
                  <a:gd name="T27" fmla="*/ 21 h 197"/>
                  <a:gd name="T28" fmla="*/ 72 w 145"/>
                  <a:gd name="T29" fmla="*/ 0 h 197"/>
                  <a:gd name="T30" fmla="*/ 0 w 145"/>
                  <a:gd name="T31" fmla="*/ 72 h 197"/>
                  <a:gd name="T32" fmla="*/ 30 w 145"/>
                  <a:gd name="T33" fmla="*/ 131 h 197"/>
                  <a:gd name="T34" fmla="*/ 7 w 145"/>
                  <a:gd name="T35" fmla="*/ 175 h 197"/>
                  <a:gd name="T36" fmla="*/ 13 w 145"/>
                  <a:gd name="T37" fmla="*/ 193 h 197"/>
                  <a:gd name="T38" fmla="*/ 32 w 145"/>
                  <a:gd name="T39" fmla="*/ 187 h 197"/>
                  <a:gd name="T40" fmla="*/ 51 w 145"/>
                  <a:gd name="T41" fmla="*/ 141 h 197"/>
                  <a:gd name="T42" fmla="*/ 51 w 145"/>
                  <a:gd name="T43" fmla="*/ 141 h 197"/>
                  <a:gd name="T44" fmla="*/ 72 w 145"/>
                  <a:gd name="T45" fmla="*/ 145 h 197"/>
                  <a:gd name="T46" fmla="*/ 145 w 145"/>
                  <a:gd name="T47" fmla="*/ 72 h 197"/>
                  <a:gd name="T48" fmla="*/ 129 w 145"/>
                  <a:gd name="T49" fmla="*/ 28 h 197"/>
                  <a:gd name="T50" fmla="*/ 145 w 145"/>
                  <a:gd name="T51" fmla="*/ 12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45" h="197">
                    <a:moveTo>
                      <a:pt x="135" y="72"/>
                    </a:moveTo>
                    <a:cubicBezTo>
                      <a:pt x="135" y="107"/>
                      <a:pt x="107" y="135"/>
                      <a:pt x="72" y="135"/>
                    </a:cubicBezTo>
                    <a:cubicBezTo>
                      <a:pt x="37" y="135"/>
                      <a:pt x="9" y="107"/>
                      <a:pt x="9" y="72"/>
                    </a:cubicBezTo>
                    <a:cubicBezTo>
                      <a:pt x="9" y="37"/>
                      <a:pt x="37" y="9"/>
                      <a:pt x="72" y="9"/>
                    </a:cubicBezTo>
                    <a:cubicBezTo>
                      <a:pt x="89" y="9"/>
                      <a:pt x="104" y="15"/>
                      <a:pt x="115" y="26"/>
                    </a:cubicBezTo>
                    <a:cubicBezTo>
                      <a:pt x="101" y="38"/>
                      <a:pt x="80" y="57"/>
                      <a:pt x="60" y="82"/>
                    </a:cubicBezTo>
                    <a:cubicBezTo>
                      <a:pt x="50" y="74"/>
                      <a:pt x="40" y="67"/>
                      <a:pt x="30" y="60"/>
                    </a:cubicBezTo>
                    <a:cubicBezTo>
                      <a:pt x="26" y="63"/>
                      <a:pt x="24" y="65"/>
                      <a:pt x="20" y="68"/>
                    </a:cubicBezTo>
                    <a:cubicBezTo>
                      <a:pt x="34" y="88"/>
                      <a:pt x="47" y="107"/>
                      <a:pt x="61" y="126"/>
                    </a:cubicBezTo>
                    <a:cubicBezTo>
                      <a:pt x="80" y="95"/>
                      <a:pt x="99" y="63"/>
                      <a:pt x="123" y="35"/>
                    </a:cubicBezTo>
                    <a:cubicBezTo>
                      <a:pt x="130" y="45"/>
                      <a:pt x="135" y="58"/>
                      <a:pt x="135" y="72"/>
                    </a:cubicBezTo>
                    <a:close/>
                    <a:moveTo>
                      <a:pt x="145" y="12"/>
                    </a:moveTo>
                    <a:cubicBezTo>
                      <a:pt x="141" y="12"/>
                      <a:pt x="138" y="12"/>
                      <a:pt x="135" y="12"/>
                    </a:cubicBezTo>
                    <a:cubicBezTo>
                      <a:pt x="135" y="12"/>
                      <a:pt x="130" y="15"/>
                      <a:pt x="123" y="21"/>
                    </a:cubicBezTo>
                    <a:cubicBezTo>
                      <a:pt x="110" y="8"/>
                      <a:pt x="92" y="0"/>
                      <a:pt x="72" y="0"/>
                    </a:cubicBezTo>
                    <a:cubicBezTo>
                      <a:pt x="32" y="0"/>
                      <a:pt x="0" y="32"/>
                      <a:pt x="0" y="72"/>
                    </a:cubicBezTo>
                    <a:cubicBezTo>
                      <a:pt x="0" y="97"/>
                      <a:pt x="11" y="118"/>
                      <a:pt x="30" y="131"/>
                    </a:cubicBezTo>
                    <a:cubicBezTo>
                      <a:pt x="7" y="175"/>
                      <a:pt x="7" y="175"/>
                      <a:pt x="7" y="175"/>
                    </a:cubicBezTo>
                    <a:cubicBezTo>
                      <a:pt x="3" y="182"/>
                      <a:pt x="6" y="190"/>
                      <a:pt x="13" y="193"/>
                    </a:cubicBezTo>
                    <a:cubicBezTo>
                      <a:pt x="20" y="197"/>
                      <a:pt x="28" y="194"/>
                      <a:pt x="32" y="187"/>
                    </a:cubicBezTo>
                    <a:cubicBezTo>
                      <a:pt x="51" y="141"/>
                      <a:pt x="51" y="141"/>
                      <a:pt x="51" y="141"/>
                    </a:cubicBezTo>
                    <a:cubicBezTo>
                      <a:pt x="51" y="141"/>
                      <a:pt x="51" y="141"/>
                      <a:pt x="51" y="141"/>
                    </a:cubicBezTo>
                    <a:cubicBezTo>
                      <a:pt x="58" y="143"/>
                      <a:pt x="65" y="145"/>
                      <a:pt x="72" y="145"/>
                    </a:cubicBezTo>
                    <a:cubicBezTo>
                      <a:pt x="112" y="145"/>
                      <a:pt x="145" y="112"/>
                      <a:pt x="145" y="72"/>
                    </a:cubicBezTo>
                    <a:cubicBezTo>
                      <a:pt x="145" y="55"/>
                      <a:pt x="138" y="40"/>
                      <a:pt x="129" y="28"/>
                    </a:cubicBezTo>
                    <a:cubicBezTo>
                      <a:pt x="134" y="22"/>
                      <a:pt x="139" y="17"/>
                      <a:pt x="145" y="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</p:grpSp>
      <p:grpSp>
        <p:nvGrpSpPr>
          <p:cNvPr id="148" name="Group 147"/>
          <p:cNvGrpSpPr/>
          <p:nvPr/>
        </p:nvGrpSpPr>
        <p:grpSpPr>
          <a:xfrm>
            <a:off x="461662" y="829644"/>
            <a:ext cx="11175090" cy="2832280"/>
            <a:chOff x="992187" y="2564544"/>
            <a:chExt cx="22353091" cy="5517633"/>
          </a:xfrm>
        </p:grpSpPr>
        <p:sp>
          <p:nvSpPr>
            <p:cNvPr id="134" name="Rounded Rectangle 133"/>
            <p:cNvSpPr/>
            <p:nvPr/>
          </p:nvSpPr>
          <p:spPr bwMode="auto">
            <a:xfrm>
              <a:off x="1145221" y="2667000"/>
              <a:ext cx="22200057" cy="5415177"/>
            </a:xfrm>
            <a:prstGeom prst="roundRect">
              <a:avLst>
                <a:gd name="adj" fmla="val 5492"/>
              </a:avLst>
            </a:prstGeom>
            <a:solidFill>
              <a:schemeClr val="accent3">
                <a:lumMod val="40000"/>
                <a:lumOff val="60000"/>
              </a:schemeClr>
            </a:solidFill>
            <a:ln w="190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88421">
                <a:defRPr/>
              </a:pPr>
              <a:endParaRPr lang="en-US" sz="1600"/>
            </a:p>
          </p:txBody>
        </p:sp>
        <p:grpSp>
          <p:nvGrpSpPr>
            <p:cNvPr id="135" name="Group 134"/>
            <p:cNvGrpSpPr/>
            <p:nvPr/>
          </p:nvGrpSpPr>
          <p:grpSpPr>
            <a:xfrm>
              <a:off x="992187" y="2564544"/>
              <a:ext cx="3124200" cy="1023459"/>
              <a:chOff x="534987" y="1647866"/>
              <a:chExt cx="4197167" cy="1176337"/>
            </a:xfrm>
          </p:grpSpPr>
          <p:sp>
            <p:nvSpPr>
              <p:cNvPr id="136" name="Isosceles Triangle 44"/>
              <p:cNvSpPr/>
              <p:nvPr/>
            </p:nvSpPr>
            <p:spPr bwMode="auto">
              <a:xfrm rot="5400000" flipV="1">
                <a:off x="534195" y="2602747"/>
                <a:ext cx="227012" cy="215900"/>
              </a:xfrm>
              <a:custGeom>
                <a:avLst/>
                <a:gdLst>
                  <a:gd name="connsiteX0" fmla="*/ 0 w 293725"/>
                  <a:gd name="connsiteY0" fmla="*/ 164224 h 164224"/>
                  <a:gd name="connsiteX1" fmla="*/ 146863 w 293725"/>
                  <a:gd name="connsiteY1" fmla="*/ 0 h 164224"/>
                  <a:gd name="connsiteX2" fmla="*/ 293725 w 293725"/>
                  <a:gd name="connsiteY2" fmla="*/ 164224 h 164224"/>
                  <a:gd name="connsiteX3" fmla="*/ 0 w 293725"/>
                  <a:gd name="connsiteY3" fmla="*/ 164224 h 164224"/>
                  <a:gd name="connsiteX0" fmla="*/ 2363 w 296088"/>
                  <a:gd name="connsiteY0" fmla="*/ 164221 h 164221"/>
                  <a:gd name="connsiteX1" fmla="*/ 0 w 296088"/>
                  <a:gd name="connsiteY1" fmla="*/ 0 h 164221"/>
                  <a:gd name="connsiteX2" fmla="*/ 296088 w 296088"/>
                  <a:gd name="connsiteY2" fmla="*/ 164221 h 164221"/>
                  <a:gd name="connsiteX3" fmla="*/ 2363 w 296088"/>
                  <a:gd name="connsiteY3" fmla="*/ 164221 h 164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6088" h="164221">
                    <a:moveTo>
                      <a:pt x="2363" y="164221"/>
                    </a:moveTo>
                    <a:cubicBezTo>
                      <a:pt x="1575" y="109481"/>
                      <a:pt x="788" y="54740"/>
                      <a:pt x="0" y="0"/>
                    </a:cubicBezTo>
                    <a:lnTo>
                      <a:pt x="296088" y="164221"/>
                    </a:lnTo>
                    <a:lnTo>
                      <a:pt x="2363" y="164221"/>
                    </a:lnTo>
                    <a:close/>
                  </a:path>
                </a:pathLst>
              </a:custGeom>
              <a:solidFill>
                <a:srgbClr val="135F82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421"/>
                <a:endParaRPr lang="en-US" sz="1600">
                  <a:solidFill>
                    <a:prstClr val="white"/>
                  </a:solidFill>
                </a:endParaRPr>
              </a:p>
            </p:txBody>
          </p:sp>
          <p:sp>
            <p:nvSpPr>
              <p:cNvPr id="137" name="Pentagon 136"/>
              <p:cNvSpPr/>
              <p:nvPr/>
            </p:nvSpPr>
            <p:spPr bwMode="auto">
              <a:xfrm>
                <a:off x="534987" y="1647866"/>
                <a:ext cx="4197167" cy="955674"/>
              </a:xfrm>
              <a:prstGeom prst="homePlate">
                <a:avLst>
                  <a:gd name="adj" fmla="val 12444"/>
                </a:avLst>
              </a:prstGeom>
              <a:solidFill>
                <a:srgbClr val="135F82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421"/>
                <a:endParaRPr lang="en-US" sz="160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38" name="Group 11"/>
              <p:cNvGrpSpPr/>
              <p:nvPr/>
            </p:nvGrpSpPr>
            <p:grpSpPr bwMode="auto">
              <a:xfrm>
                <a:off x="683775" y="1836907"/>
                <a:ext cx="582199" cy="537956"/>
                <a:chOff x="7440266" y="3398551"/>
                <a:chExt cx="757238" cy="765175"/>
              </a:xfrm>
              <a:solidFill>
                <a:schemeClr val="bg1">
                  <a:lumMod val="95000"/>
                </a:schemeClr>
              </a:solidFill>
            </p:grpSpPr>
            <p:sp>
              <p:nvSpPr>
                <p:cNvPr id="141" name="Freeform 140"/>
                <p:cNvSpPr>
                  <a:spLocks noEditPoints="1"/>
                </p:cNvSpPr>
                <p:nvPr/>
              </p:nvSpPr>
              <p:spPr bwMode="auto">
                <a:xfrm>
                  <a:off x="7440266" y="3436652"/>
                  <a:ext cx="344488" cy="344489"/>
                </a:xfrm>
                <a:custGeom>
                  <a:avLst/>
                  <a:gdLst/>
                  <a:ahLst/>
                  <a:cxnLst>
                    <a:cxn ang="0">
                      <a:pos x="33" y="184"/>
                    </a:cxn>
                    <a:cxn ang="0">
                      <a:pos x="181" y="184"/>
                    </a:cxn>
                    <a:cxn ang="0">
                      <a:pos x="181" y="33"/>
                    </a:cxn>
                    <a:cxn ang="0">
                      <a:pos x="33" y="33"/>
                    </a:cxn>
                    <a:cxn ang="0">
                      <a:pos x="33" y="184"/>
                    </a:cxn>
                    <a:cxn ang="0">
                      <a:pos x="217" y="217"/>
                    </a:cxn>
                    <a:cxn ang="0">
                      <a:pos x="0" y="217"/>
                    </a:cxn>
                    <a:cxn ang="0">
                      <a:pos x="0" y="0"/>
                    </a:cxn>
                    <a:cxn ang="0">
                      <a:pos x="217" y="0"/>
                    </a:cxn>
                    <a:cxn ang="0">
                      <a:pos x="217" y="217"/>
                    </a:cxn>
                  </a:cxnLst>
                  <a:rect l="0" t="0" r="r" b="b"/>
                  <a:pathLst>
                    <a:path w="217" h="217">
                      <a:moveTo>
                        <a:pt x="33" y="184"/>
                      </a:moveTo>
                      <a:lnTo>
                        <a:pt x="181" y="184"/>
                      </a:lnTo>
                      <a:lnTo>
                        <a:pt x="181" y="33"/>
                      </a:lnTo>
                      <a:lnTo>
                        <a:pt x="33" y="33"/>
                      </a:lnTo>
                      <a:lnTo>
                        <a:pt x="33" y="184"/>
                      </a:lnTo>
                      <a:close/>
                      <a:moveTo>
                        <a:pt x="217" y="217"/>
                      </a:moveTo>
                      <a:lnTo>
                        <a:pt x="0" y="217"/>
                      </a:lnTo>
                      <a:lnTo>
                        <a:pt x="0" y="0"/>
                      </a:lnTo>
                      <a:lnTo>
                        <a:pt x="217" y="0"/>
                      </a:lnTo>
                      <a:lnTo>
                        <a:pt x="217" y="21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1088421">
                    <a:defRPr/>
                  </a:pPr>
                  <a:endParaRPr lang="en-US" sz="1600"/>
                </a:p>
              </p:txBody>
            </p:sp>
            <p:sp>
              <p:nvSpPr>
                <p:cNvPr id="142" name="Freeform 141"/>
                <p:cNvSpPr>
                  <a:spLocks noEditPoints="1"/>
                </p:cNvSpPr>
                <p:nvPr/>
              </p:nvSpPr>
              <p:spPr bwMode="auto">
                <a:xfrm>
                  <a:off x="7440266" y="3814473"/>
                  <a:ext cx="344488" cy="349251"/>
                </a:xfrm>
                <a:custGeom>
                  <a:avLst/>
                  <a:gdLst/>
                  <a:ahLst/>
                  <a:cxnLst>
                    <a:cxn ang="0">
                      <a:pos x="33" y="185"/>
                    </a:cxn>
                    <a:cxn ang="0">
                      <a:pos x="181" y="185"/>
                    </a:cxn>
                    <a:cxn ang="0">
                      <a:pos x="181" y="36"/>
                    </a:cxn>
                    <a:cxn ang="0">
                      <a:pos x="33" y="36"/>
                    </a:cxn>
                    <a:cxn ang="0">
                      <a:pos x="33" y="185"/>
                    </a:cxn>
                    <a:cxn ang="0">
                      <a:pos x="217" y="220"/>
                    </a:cxn>
                    <a:cxn ang="0">
                      <a:pos x="0" y="220"/>
                    </a:cxn>
                    <a:cxn ang="0">
                      <a:pos x="0" y="0"/>
                    </a:cxn>
                    <a:cxn ang="0">
                      <a:pos x="217" y="0"/>
                    </a:cxn>
                    <a:cxn ang="0">
                      <a:pos x="217" y="220"/>
                    </a:cxn>
                  </a:cxnLst>
                  <a:rect l="0" t="0" r="r" b="b"/>
                  <a:pathLst>
                    <a:path w="217" h="220">
                      <a:moveTo>
                        <a:pt x="33" y="185"/>
                      </a:moveTo>
                      <a:lnTo>
                        <a:pt x="181" y="185"/>
                      </a:lnTo>
                      <a:lnTo>
                        <a:pt x="181" y="36"/>
                      </a:lnTo>
                      <a:lnTo>
                        <a:pt x="33" y="36"/>
                      </a:lnTo>
                      <a:lnTo>
                        <a:pt x="33" y="185"/>
                      </a:lnTo>
                      <a:close/>
                      <a:moveTo>
                        <a:pt x="217" y="220"/>
                      </a:moveTo>
                      <a:lnTo>
                        <a:pt x="0" y="220"/>
                      </a:lnTo>
                      <a:lnTo>
                        <a:pt x="0" y="0"/>
                      </a:lnTo>
                      <a:lnTo>
                        <a:pt x="217" y="0"/>
                      </a:lnTo>
                      <a:lnTo>
                        <a:pt x="217" y="22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1088421">
                    <a:defRPr/>
                  </a:pPr>
                  <a:endParaRPr lang="en-US" sz="1600"/>
                </a:p>
              </p:txBody>
            </p:sp>
            <p:sp>
              <p:nvSpPr>
                <p:cNvPr id="143" name="Freeform 142"/>
                <p:cNvSpPr>
                  <a:spLocks/>
                </p:cNvSpPr>
                <p:nvPr/>
              </p:nvSpPr>
              <p:spPr bwMode="auto">
                <a:xfrm>
                  <a:off x="7506941" y="3398551"/>
                  <a:ext cx="341313" cy="288925"/>
                </a:xfrm>
                <a:custGeom>
                  <a:avLst/>
                  <a:gdLst/>
                  <a:ahLst/>
                  <a:cxnLst>
                    <a:cxn ang="0">
                      <a:pos x="76" y="182"/>
                    </a:cxn>
                    <a:cxn ang="0">
                      <a:pos x="0" y="114"/>
                    </a:cxn>
                    <a:cxn ang="0">
                      <a:pos x="24" y="88"/>
                    </a:cxn>
                    <a:cxn ang="0">
                      <a:pos x="73" y="132"/>
                    </a:cxn>
                    <a:cxn ang="0">
                      <a:pos x="187" y="0"/>
                    </a:cxn>
                    <a:cxn ang="0">
                      <a:pos x="215" y="24"/>
                    </a:cxn>
                    <a:cxn ang="0">
                      <a:pos x="76" y="182"/>
                    </a:cxn>
                  </a:cxnLst>
                  <a:rect l="0" t="0" r="r" b="b"/>
                  <a:pathLst>
                    <a:path w="215" h="182">
                      <a:moveTo>
                        <a:pt x="76" y="182"/>
                      </a:moveTo>
                      <a:lnTo>
                        <a:pt x="0" y="114"/>
                      </a:lnTo>
                      <a:lnTo>
                        <a:pt x="24" y="88"/>
                      </a:lnTo>
                      <a:lnTo>
                        <a:pt x="73" y="132"/>
                      </a:lnTo>
                      <a:lnTo>
                        <a:pt x="187" y="0"/>
                      </a:lnTo>
                      <a:lnTo>
                        <a:pt x="215" y="24"/>
                      </a:lnTo>
                      <a:lnTo>
                        <a:pt x="76" y="1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1088421">
                    <a:defRPr/>
                  </a:pPr>
                  <a:endParaRPr lang="en-US" sz="1600"/>
                </a:p>
              </p:txBody>
            </p:sp>
            <p:sp>
              <p:nvSpPr>
                <p:cNvPr id="144" name="Rectangle 143"/>
                <p:cNvSpPr>
                  <a:spLocks noChangeArrowheads="1"/>
                </p:cNvSpPr>
                <p:nvPr/>
              </p:nvSpPr>
              <p:spPr bwMode="auto">
                <a:xfrm>
                  <a:off x="7840316" y="4100226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defTabSz="1088421">
                    <a:defRPr/>
                  </a:pPr>
                  <a:endParaRPr lang="en-US" sz="1600"/>
                </a:p>
              </p:txBody>
            </p:sp>
            <p:sp>
              <p:nvSpPr>
                <p:cNvPr id="145" name="Rectangle 144"/>
                <p:cNvSpPr>
                  <a:spLocks noChangeArrowheads="1"/>
                </p:cNvSpPr>
                <p:nvPr/>
              </p:nvSpPr>
              <p:spPr bwMode="auto">
                <a:xfrm>
                  <a:off x="7840316" y="3717639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defTabSz="1088421">
                    <a:defRPr/>
                  </a:pPr>
                  <a:endParaRPr lang="en-US" sz="1600"/>
                </a:p>
              </p:txBody>
            </p:sp>
            <p:sp>
              <p:nvSpPr>
                <p:cNvPr id="146" name="Rectangle 145"/>
                <p:cNvSpPr>
                  <a:spLocks noChangeArrowheads="1"/>
                </p:cNvSpPr>
                <p:nvPr/>
              </p:nvSpPr>
              <p:spPr bwMode="auto">
                <a:xfrm>
                  <a:off x="7840316" y="3973225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defTabSz="1088421">
                    <a:defRPr/>
                  </a:pPr>
                  <a:endParaRPr lang="en-US" sz="1600"/>
                </a:p>
              </p:txBody>
            </p:sp>
            <p:sp>
              <p:nvSpPr>
                <p:cNvPr id="147" name="Rectangle 146"/>
                <p:cNvSpPr>
                  <a:spLocks noChangeArrowheads="1"/>
                </p:cNvSpPr>
                <p:nvPr/>
              </p:nvSpPr>
              <p:spPr bwMode="auto">
                <a:xfrm>
                  <a:off x="7840316" y="3590640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defTabSz="1088421">
                    <a:defRPr/>
                  </a:pPr>
                  <a:endParaRPr lang="en-US" sz="1600"/>
                </a:p>
              </p:txBody>
            </p:sp>
          </p:grpSp>
          <p:sp>
            <p:nvSpPr>
              <p:cNvPr id="139" name="Chevron 138"/>
              <p:cNvSpPr/>
              <p:nvPr/>
            </p:nvSpPr>
            <p:spPr bwMode="auto">
              <a:xfrm>
                <a:off x="1330000" y="1771634"/>
                <a:ext cx="142625" cy="707897"/>
              </a:xfrm>
              <a:prstGeom prst="chevron">
                <a:avLst>
                  <a:gd name="adj" fmla="val 68110"/>
                </a:avLst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54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88421">
                  <a:defRPr/>
                </a:pPr>
                <a:endParaRPr lang="en-US" sz="1600">
                  <a:solidFill>
                    <a:schemeClr val="tx1"/>
                  </a:solidFill>
                </a:endParaRPr>
              </a:p>
            </p:txBody>
          </p:sp>
          <p:sp>
            <p:nvSpPr>
              <p:cNvPr id="140" name="TextBox 13"/>
              <p:cNvSpPr txBox="1">
                <a:spLocks noChangeArrowheads="1"/>
              </p:cNvSpPr>
              <p:nvPr/>
            </p:nvSpPr>
            <p:spPr bwMode="auto">
              <a:xfrm>
                <a:off x="1456315" y="1718347"/>
                <a:ext cx="3173469" cy="8958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defTabSz="21764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defTabSz="21764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defTabSz="21764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defTabSz="21764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r>
                  <a:rPr lang="en-US" sz="2000" b="1" dirty="0" err="1">
                    <a:solidFill>
                      <a:schemeClr val="bg1"/>
                    </a:solidFill>
                    <a:latin typeface="Tahoma" pitchFamily="34" charset="0"/>
                    <a:cs typeface="Tahoma" pitchFamily="34" charset="0"/>
                  </a:rPr>
                  <a:t>Câu</a:t>
                </a:r>
                <a:r>
                  <a:rPr lang="en-US" sz="2000" b="1" dirty="0">
                    <a:solidFill>
                      <a:schemeClr val="bg1"/>
                    </a:solidFill>
                    <a:latin typeface="Tahoma" pitchFamily="34" charset="0"/>
                    <a:cs typeface="Tahoma" pitchFamily="34" charset="0"/>
                  </a:rPr>
                  <a:t> 10</a:t>
                </a:r>
              </a:p>
            </p:txBody>
          </p:sp>
        </p:grpSp>
      </p:grpSp>
      <p:grpSp>
        <p:nvGrpSpPr>
          <p:cNvPr id="48" name="Group 47"/>
          <p:cNvGrpSpPr/>
          <p:nvPr/>
        </p:nvGrpSpPr>
        <p:grpSpPr>
          <a:xfrm>
            <a:off x="461662" y="179441"/>
            <a:ext cx="8630087" cy="526318"/>
            <a:chOff x="739068" y="1515168"/>
            <a:chExt cx="8571720" cy="1052773"/>
          </a:xfrm>
        </p:grpSpPr>
        <p:sp>
          <p:nvSpPr>
            <p:cNvPr id="46" name="Freeform 71"/>
            <p:cNvSpPr>
              <a:spLocks/>
            </p:cNvSpPr>
            <p:nvPr/>
          </p:nvSpPr>
          <p:spPr bwMode="auto">
            <a:xfrm flipH="1">
              <a:off x="3250419" y="2066150"/>
              <a:ext cx="5919192" cy="291810"/>
            </a:xfrm>
            <a:custGeom>
              <a:avLst/>
              <a:gdLst>
                <a:gd name="T0" fmla="*/ 1849 w 1857"/>
                <a:gd name="T1" fmla="*/ 72 h 111"/>
                <a:gd name="T2" fmla="*/ 376 w 1857"/>
                <a:gd name="T3" fmla="*/ 72 h 111"/>
                <a:gd name="T4" fmla="*/ 360 w 1857"/>
                <a:gd name="T5" fmla="*/ 52 h 111"/>
                <a:gd name="T6" fmla="*/ 374 w 1857"/>
                <a:gd name="T7" fmla="*/ 20 h 111"/>
                <a:gd name="T8" fmla="*/ 366 w 1857"/>
                <a:gd name="T9" fmla="*/ 0 h 111"/>
                <a:gd name="T10" fmla="*/ 85 w 1857"/>
                <a:gd name="T11" fmla="*/ 0 h 111"/>
                <a:gd name="T12" fmla="*/ 53 w 1857"/>
                <a:gd name="T13" fmla="*/ 20 h 111"/>
                <a:gd name="T14" fmla="*/ 6 w 1857"/>
                <a:gd name="T15" fmla="*/ 91 h 111"/>
                <a:gd name="T16" fmla="*/ 15 w 1857"/>
                <a:gd name="T17" fmla="*/ 111 h 111"/>
                <a:gd name="T18" fmla="*/ 199 w 1857"/>
                <a:gd name="T19" fmla="*/ 111 h 111"/>
                <a:gd name="T20" fmla="*/ 296 w 1857"/>
                <a:gd name="T21" fmla="*/ 111 h 111"/>
                <a:gd name="T22" fmla="*/ 1849 w 1857"/>
                <a:gd name="T23" fmla="*/ 111 h 111"/>
                <a:gd name="T24" fmla="*/ 1857 w 1857"/>
                <a:gd name="T25" fmla="*/ 103 h 111"/>
                <a:gd name="T26" fmla="*/ 1857 w 1857"/>
                <a:gd name="T27" fmla="*/ 81 h 111"/>
                <a:gd name="T28" fmla="*/ 1849 w 1857"/>
                <a:gd name="T29" fmla="*/ 72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57" h="111">
                  <a:moveTo>
                    <a:pt x="1849" y="72"/>
                  </a:moveTo>
                  <a:cubicBezTo>
                    <a:pt x="1849" y="72"/>
                    <a:pt x="423" y="72"/>
                    <a:pt x="376" y="72"/>
                  </a:cubicBezTo>
                  <a:cubicBezTo>
                    <a:pt x="350" y="72"/>
                    <a:pt x="355" y="63"/>
                    <a:pt x="360" y="52"/>
                  </a:cubicBezTo>
                  <a:cubicBezTo>
                    <a:pt x="365" y="40"/>
                    <a:pt x="374" y="20"/>
                    <a:pt x="374" y="20"/>
                  </a:cubicBezTo>
                  <a:cubicBezTo>
                    <a:pt x="381" y="9"/>
                    <a:pt x="377" y="0"/>
                    <a:pt x="366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74" y="0"/>
                    <a:pt x="59" y="9"/>
                    <a:pt x="53" y="20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0" y="102"/>
                    <a:pt x="4" y="111"/>
                    <a:pt x="15" y="111"/>
                  </a:cubicBezTo>
                  <a:cubicBezTo>
                    <a:pt x="199" y="111"/>
                    <a:pt x="199" y="111"/>
                    <a:pt x="199" y="111"/>
                  </a:cubicBezTo>
                  <a:cubicBezTo>
                    <a:pt x="296" y="111"/>
                    <a:pt x="296" y="111"/>
                    <a:pt x="296" y="111"/>
                  </a:cubicBezTo>
                  <a:cubicBezTo>
                    <a:pt x="1849" y="111"/>
                    <a:pt x="1849" y="111"/>
                    <a:pt x="1849" y="111"/>
                  </a:cubicBezTo>
                  <a:cubicBezTo>
                    <a:pt x="1853" y="111"/>
                    <a:pt x="1857" y="107"/>
                    <a:pt x="1857" y="103"/>
                  </a:cubicBezTo>
                  <a:cubicBezTo>
                    <a:pt x="1857" y="81"/>
                    <a:pt x="1857" y="81"/>
                    <a:pt x="1857" y="81"/>
                  </a:cubicBezTo>
                  <a:cubicBezTo>
                    <a:pt x="1857" y="76"/>
                    <a:pt x="1853" y="72"/>
                    <a:pt x="1849" y="72"/>
                  </a:cubicBezTo>
                  <a:close/>
                </a:path>
              </a:pathLst>
            </a:custGeom>
            <a:solidFill>
              <a:srgbClr val="B9E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9" tIns="22855" rIns="45709" bIns="22855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grpSp>
          <p:nvGrpSpPr>
            <p:cNvPr id="31" name="Group 30"/>
            <p:cNvGrpSpPr/>
            <p:nvPr/>
          </p:nvGrpSpPr>
          <p:grpSpPr>
            <a:xfrm>
              <a:off x="739068" y="1515168"/>
              <a:ext cx="8571720" cy="1052773"/>
              <a:chOff x="739068" y="1515168"/>
              <a:chExt cx="8571720" cy="1052773"/>
            </a:xfrm>
          </p:grpSpPr>
          <p:sp>
            <p:nvSpPr>
              <p:cNvPr id="32" name="Freeform 71"/>
              <p:cNvSpPr>
                <a:spLocks/>
              </p:cNvSpPr>
              <p:nvPr/>
            </p:nvSpPr>
            <p:spPr bwMode="auto">
              <a:xfrm>
                <a:off x="739068" y="2058030"/>
                <a:ext cx="6961968" cy="417465"/>
              </a:xfrm>
              <a:custGeom>
                <a:avLst/>
                <a:gdLst>
                  <a:gd name="T0" fmla="*/ 1849 w 1857"/>
                  <a:gd name="T1" fmla="*/ 72 h 111"/>
                  <a:gd name="T2" fmla="*/ 376 w 1857"/>
                  <a:gd name="T3" fmla="*/ 72 h 111"/>
                  <a:gd name="T4" fmla="*/ 360 w 1857"/>
                  <a:gd name="T5" fmla="*/ 52 h 111"/>
                  <a:gd name="T6" fmla="*/ 374 w 1857"/>
                  <a:gd name="T7" fmla="*/ 20 h 111"/>
                  <a:gd name="T8" fmla="*/ 366 w 1857"/>
                  <a:gd name="T9" fmla="*/ 0 h 111"/>
                  <a:gd name="T10" fmla="*/ 85 w 1857"/>
                  <a:gd name="T11" fmla="*/ 0 h 111"/>
                  <a:gd name="T12" fmla="*/ 53 w 1857"/>
                  <a:gd name="T13" fmla="*/ 20 h 111"/>
                  <a:gd name="T14" fmla="*/ 6 w 1857"/>
                  <a:gd name="T15" fmla="*/ 91 h 111"/>
                  <a:gd name="T16" fmla="*/ 15 w 1857"/>
                  <a:gd name="T17" fmla="*/ 111 h 111"/>
                  <a:gd name="T18" fmla="*/ 199 w 1857"/>
                  <a:gd name="T19" fmla="*/ 111 h 111"/>
                  <a:gd name="T20" fmla="*/ 296 w 1857"/>
                  <a:gd name="T21" fmla="*/ 111 h 111"/>
                  <a:gd name="T22" fmla="*/ 1849 w 1857"/>
                  <a:gd name="T23" fmla="*/ 111 h 111"/>
                  <a:gd name="T24" fmla="*/ 1857 w 1857"/>
                  <a:gd name="T25" fmla="*/ 103 h 111"/>
                  <a:gd name="T26" fmla="*/ 1857 w 1857"/>
                  <a:gd name="T27" fmla="*/ 81 h 111"/>
                  <a:gd name="T28" fmla="*/ 1849 w 1857"/>
                  <a:gd name="T29" fmla="*/ 72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57" h="111">
                    <a:moveTo>
                      <a:pt x="1849" y="72"/>
                    </a:moveTo>
                    <a:cubicBezTo>
                      <a:pt x="1849" y="72"/>
                      <a:pt x="423" y="72"/>
                      <a:pt x="376" y="72"/>
                    </a:cubicBezTo>
                    <a:cubicBezTo>
                      <a:pt x="350" y="72"/>
                      <a:pt x="355" y="63"/>
                      <a:pt x="360" y="52"/>
                    </a:cubicBezTo>
                    <a:cubicBezTo>
                      <a:pt x="365" y="40"/>
                      <a:pt x="374" y="20"/>
                      <a:pt x="374" y="20"/>
                    </a:cubicBezTo>
                    <a:cubicBezTo>
                      <a:pt x="381" y="9"/>
                      <a:pt x="377" y="0"/>
                      <a:pt x="366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74" y="0"/>
                      <a:pt x="59" y="9"/>
                      <a:pt x="53" y="20"/>
                    </a:cubicBezTo>
                    <a:cubicBezTo>
                      <a:pt x="6" y="91"/>
                      <a:pt x="6" y="91"/>
                      <a:pt x="6" y="91"/>
                    </a:cubicBezTo>
                    <a:cubicBezTo>
                      <a:pt x="0" y="102"/>
                      <a:pt x="4" y="111"/>
                      <a:pt x="15" y="111"/>
                    </a:cubicBezTo>
                    <a:cubicBezTo>
                      <a:pt x="199" y="111"/>
                      <a:pt x="199" y="111"/>
                      <a:pt x="199" y="111"/>
                    </a:cubicBezTo>
                    <a:cubicBezTo>
                      <a:pt x="296" y="111"/>
                      <a:pt x="296" y="111"/>
                      <a:pt x="296" y="111"/>
                    </a:cubicBezTo>
                    <a:cubicBezTo>
                      <a:pt x="1849" y="111"/>
                      <a:pt x="1849" y="111"/>
                      <a:pt x="1849" y="111"/>
                    </a:cubicBezTo>
                    <a:cubicBezTo>
                      <a:pt x="1853" y="111"/>
                      <a:pt x="1857" y="107"/>
                      <a:pt x="1857" y="103"/>
                    </a:cubicBezTo>
                    <a:cubicBezTo>
                      <a:pt x="1857" y="81"/>
                      <a:pt x="1857" y="81"/>
                      <a:pt x="1857" y="81"/>
                    </a:cubicBezTo>
                    <a:cubicBezTo>
                      <a:pt x="1857" y="76"/>
                      <a:pt x="1853" y="72"/>
                      <a:pt x="1849" y="72"/>
                    </a:cubicBezTo>
                    <a:close/>
                  </a:path>
                </a:pathLst>
              </a:custGeom>
              <a:solidFill>
                <a:srgbClr val="B9EA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3" name="Oval 72"/>
              <p:cNvSpPr>
                <a:spLocks noChangeArrowheads="1"/>
              </p:cNvSpPr>
              <p:nvPr/>
            </p:nvSpPr>
            <p:spPr bwMode="auto">
              <a:xfrm>
                <a:off x="1372407" y="1515168"/>
                <a:ext cx="285717" cy="280956"/>
              </a:xfrm>
              <a:prstGeom prst="ellipse">
                <a:avLst/>
              </a:pr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4" name="Freeform 73"/>
              <p:cNvSpPr>
                <a:spLocks/>
              </p:cNvSpPr>
              <p:nvPr/>
            </p:nvSpPr>
            <p:spPr bwMode="auto">
              <a:xfrm>
                <a:off x="1300977" y="1773901"/>
                <a:ext cx="209526" cy="190478"/>
              </a:xfrm>
              <a:custGeom>
                <a:avLst/>
                <a:gdLst>
                  <a:gd name="T0" fmla="*/ 0 w 56"/>
                  <a:gd name="T1" fmla="*/ 18 h 51"/>
                  <a:gd name="T2" fmla="*/ 45 w 56"/>
                  <a:gd name="T3" fmla="*/ 10 h 51"/>
                  <a:gd name="T4" fmla="*/ 56 w 56"/>
                  <a:gd name="T5" fmla="*/ 12 h 51"/>
                  <a:gd name="T6" fmla="*/ 56 w 56"/>
                  <a:gd name="T7" fmla="*/ 51 h 51"/>
                  <a:gd name="T8" fmla="*/ 0 w 56"/>
                  <a:gd name="T9" fmla="*/ 1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1">
                    <a:moveTo>
                      <a:pt x="0" y="18"/>
                    </a:moveTo>
                    <a:cubicBezTo>
                      <a:pt x="0" y="18"/>
                      <a:pt x="17" y="0"/>
                      <a:pt x="45" y="10"/>
                    </a:cubicBezTo>
                    <a:cubicBezTo>
                      <a:pt x="51" y="12"/>
                      <a:pt x="52" y="12"/>
                      <a:pt x="56" y="12"/>
                    </a:cubicBezTo>
                    <a:cubicBezTo>
                      <a:pt x="55" y="30"/>
                      <a:pt x="56" y="51"/>
                      <a:pt x="56" y="51"/>
                    </a:cubicBezTo>
                    <a:cubicBezTo>
                      <a:pt x="56" y="51"/>
                      <a:pt x="30" y="24"/>
                      <a:pt x="0" y="18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5" name="Freeform 74"/>
              <p:cNvSpPr>
                <a:spLocks/>
              </p:cNvSpPr>
              <p:nvPr/>
            </p:nvSpPr>
            <p:spPr bwMode="auto">
              <a:xfrm>
                <a:off x="1300977" y="1773901"/>
                <a:ext cx="209526" cy="190478"/>
              </a:xfrm>
              <a:custGeom>
                <a:avLst/>
                <a:gdLst>
                  <a:gd name="T0" fmla="*/ 0 w 56"/>
                  <a:gd name="T1" fmla="*/ 18 h 51"/>
                  <a:gd name="T2" fmla="*/ 39 w 56"/>
                  <a:gd name="T3" fmla="*/ 8 h 51"/>
                  <a:gd name="T4" fmla="*/ 56 w 56"/>
                  <a:gd name="T5" fmla="*/ 11 h 51"/>
                  <a:gd name="T6" fmla="*/ 56 w 56"/>
                  <a:gd name="T7" fmla="*/ 51 h 51"/>
                  <a:gd name="T8" fmla="*/ 0 w 56"/>
                  <a:gd name="T9" fmla="*/ 1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1">
                    <a:moveTo>
                      <a:pt x="0" y="18"/>
                    </a:moveTo>
                    <a:cubicBezTo>
                      <a:pt x="0" y="18"/>
                      <a:pt x="10" y="0"/>
                      <a:pt x="39" y="8"/>
                    </a:cubicBezTo>
                    <a:cubicBezTo>
                      <a:pt x="48" y="11"/>
                      <a:pt x="52" y="11"/>
                      <a:pt x="56" y="11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56" y="51"/>
                      <a:pt x="30" y="24"/>
                      <a:pt x="0" y="18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6" name="Freeform 75"/>
              <p:cNvSpPr>
                <a:spLocks/>
              </p:cNvSpPr>
              <p:nvPr/>
            </p:nvSpPr>
            <p:spPr bwMode="auto">
              <a:xfrm>
                <a:off x="1300977" y="1773901"/>
                <a:ext cx="209526" cy="190478"/>
              </a:xfrm>
              <a:custGeom>
                <a:avLst/>
                <a:gdLst>
                  <a:gd name="T0" fmla="*/ 0 w 56"/>
                  <a:gd name="T1" fmla="*/ 18 h 51"/>
                  <a:gd name="T2" fmla="*/ 39 w 56"/>
                  <a:gd name="T3" fmla="*/ 8 h 51"/>
                  <a:gd name="T4" fmla="*/ 56 w 56"/>
                  <a:gd name="T5" fmla="*/ 11 h 51"/>
                  <a:gd name="T6" fmla="*/ 56 w 56"/>
                  <a:gd name="T7" fmla="*/ 51 h 51"/>
                  <a:gd name="T8" fmla="*/ 0 w 56"/>
                  <a:gd name="T9" fmla="*/ 1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1">
                    <a:moveTo>
                      <a:pt x="0" y="18"/>
                    </a:moveTo>
                    <a:cubicBezTo>
                      <a:pt x="0" y="18"/>
                      <a:pt x="10" y="0"/>
                      <a:pt x="39" y="8"/>
                    </a:cubicBezTo>
                    <a:cubicBezTo>
                      <a:pt x="48" y="11"/>
                      <a:pt x="52" y="11"/>
                      <a:pt x="56" y="11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56" y="51"/>
                      <a:pt x="30" y="24"/>
                      <a:pt x="0" y="18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7" name="Freeform 76"/>
              <p:cNvSpPr>
                <a:spLocks/>
              </p:cNvSpPr>
              <p:nvPr/>
            </p:nvSpPr>
            <p:spPr bwMode="auto">
              <a:xfrm>
                <a:off x="1300977" y="1773901"/>
                <a:ext cx="415877" cy="190478"/>
              </a:xfrm>
              <a:custGeom>
                <a:avLst/>
                <a:gdLst>
                  <a:gd name="T0" fmla="*/ 72 w 111"/>
                  <a:gd name="T1" fmla="*/ 8 h 51"/>
                  <a:gd name="T2" fmla="*/ 56 w 111"/>
                  <a:gd name="T3" fmla="*/ 11 h 51"/>
                  <a:gd name="T4" fmla="*/ 39 w 111"/>
                  <a:gd name="T5" fmla="*/ 8 h 51"/>
                  <a:gd name="T6" fmla="*/ 0 w 111"/>
                  <a:gd name="T7" fmla="*/ 18 h 51"/>
                  <a:gd name="T8" fmla="*/ 56 w 111"/>
                  <a:gd name="T9" fmla="*/ 51 h 51"/>
                  <a:gd name="T10" fmla="*/ 111 w 111"/>
                  <a:gd name="T11" fmla="*/ 18 h 51"/>
                  <a:gd name="T12" fmla="*/ 72 w 111"/>
                  <a:gd name="T13" fmla="*/ 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1" h="51">
                    <a:moveTo>
                      <a:pt x="72" y="8"/>
                    </a:moveTo>
                    <a:cubicBezTo>
                      <a:pt x="63" y="11"/>
                      <a:pt x="59" y="11"/>
                      <a:pt x="56" y="11"/>
                    </a:cubicBezTo>
                    <a:cubicBezTo>
                      <a:pt x="52" y="11"/>
                      <a:pt x="48" y="11"/>
                      <a:pt x="39" y="8"/>
                    </a:cubicBezTo>
                    <a:cubicBezTo>
                      <a:pt x="10" y="0"/>
                      <a:pt x="0" y="18"/>
                      <a:pt x="0" y="18"/>
                    </a:cubicBezTo>
                    <a:cubicBezTo>
                      <a:pt x="30" y="24"/>
                      <a:pt x="56" y="51"/>
                      <a:pt x="56" y="51"/>
                    </a:cubicBezTo>
                    <a:cubicBezTo>
                      <a:pt x="56" y="51"/>
                      <a:pt x="82" y="24"/>
                      <a:pt x="111" y="18"/>
                    </a:cubicBezTo>
                    <a:cubicBezTo>
                      <a:pt x="111" y="18"/>
                      <a:pt x="101" y="0"/>
                      <a:pt x="72" y="8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8" name="Freeform 77"/>
              <p:cNvSpPr>
                <a:spLocks/>
              </p:cNvSpPr>
              <p:nvPr/>
            </p:nvSpPr>
            <p:spPr bwMode="auto">
              <a:xfrm>
                <a:off x="1226374" y="1853267"/>
                <a:ext cx="566671" cy="176193"/>
              </a:xfrm>
              <a:custGeom>
                <a:avLst/>
                <a:gdLst>
                  <a:gd name="T0" fmla="*/ 142 w 151"/>
                  <a:gd name="T1" fmla="*/ 1 h 47"/>
                  <a:gd name="T2" fmla="*/ 76 w 151"/>
                  <a:gd name="T3" fmla="*/ 40 h 47"/>
                  <a:gd name="T4" fmla="*/ 10 w 151"/>
                  <a:gd name="T5" fmla="*/ 1 h 47"/>
                  <a:gd name="T6" fmla="*/ 0 w 151"/>
                  <a:gd name="T7" fmla="*/ 7 h 47"/>
                  <a:gd name="T8" fmla="*/ 72 w 151"/>
                  <a:gd name="T9" fmla="*/ 47 h 47"/>
                  <a:gd name="T10" fmla="*/ 76 w 151"/>
                  <a:gd name="T11" fmla="*/ 47 h 47"/>
                  <a:gd name="T12" fmla="*/ 79 w 151"/>
                  <a:gd name="T13" fmla="*/ 47 h 47"/>
                  <a:gd name="T14" fmla="*/ 151 w 151"/>
                  <a:gd name="T15" fmla="*/ 7 h 47"/>
                  <a:gd name="T16" fmla="*/ 142 w 151"/>
                  <a:gd name="T17" fmla="*/ 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47">
                    <a:moveTo>
                      <a:pt x="142" y="1"/>
                    </a:moveTo>
                    <a:cubicBezTo>
                      <a:pt x="116" y="7"/>
                      <a:pt x="76" y="40"/>
                      <a:pt x="76" y="40"/>
                    </a:cubicBezTo>
                    <a:cubicBezTo>
                      <a:pt x="76" y="40"/>
                      <a:pt x="36" y="7"/>
                      <a:pt x="10" y="1"/>
                    </a:cubicBezTo>
                    <a:cubicBezTo>
                      <a:pt x="3" y="0"/>
                      <a:pt x="0" y="6"/>
                      <a:pt x="0" y="7"/>
                    </a:cubicBezTo>
                    <a:cubicBezTo>
                      <a:pt x="8" y="11"/>
                      <a:pt x="18" y="4"/>
                      <a:pt x="72" y="47"/>
                    </a:cubicBezTo>
                    <a:cubicBezTo>
                      <a:pt x="73" y="47"/>
                      <a:pt x="76" y="47"/>
                      <a:pt x="76" y="47"/>
                    </a:cubicBezTo>
                    <a:cubicBezTo>
                      <a:pt x="76" y="47"/>
                      <a:pt x="77" y="47"/>
                      <a:pt x="79" y="47"/>
                    </a:cubicBezTo>
                    <a:cubicBezTo>
                      <a:pt x="132" y="4"/>
                      <a:pt x="143" y="11"/>
                      <a:pt x="151" y="7"/>
                    </a:cubicBezTo>
                    <a:cubicBezTo>
                      <a:pt x="151" y="6"/>
                      <a:pt x="148" y="0"/>
                      <a:pt x="142" y="1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9" name="Freeform 78"/>
              <p:cNvSpPr>
                <a:spLocks/>
              </p:cNvSpPr>
              <p:nvPr/>
            </p:nvSpPr>
            <p:spPr bwMode="auto">
              <a:xfrm>
                <a:off x="1515265" y="1908822"/>
                <a:ext cx="306352" cy="473020"/>
              </a:xfrm>
              <a:custGeom>
                <a:avLst/>
                <a:gdLst>
                  <a:gd name="T0" fmla="*/ 0 w 82"/>
                  <a:gd name="T1" fmla="*/ 40 h 126"/>
                  <a:gd name="T2" fmla="*/ 8 w 82"/>
                  <a:gd name="T3" fmla="*/ 40 h 126"/>
                  <a:gd name="T4" fmla="*/ 68 w 82"/>
                  <a:gd name="T5" fmla="*/ 0 h 126"/>
                  <a:gd name="T6" fmla="*/ 82 w 82"/>
                  <a:gd name="T7" fmla="*/ 0 h 126"/>
                  <a:gd name="T8" fmla="*/ 75 w 82"/>
                  <a:gd name="T9" fmla="*/ 89 h 126"/>
                  <a:gd name="T10" fmla="*/ 8 w 82"/>
                  <a:gd name="T11" fmla="*/ 126 h 126"/>
                  <a:gd name="T12" fmla="*/ 0 w 82"/>
                  <a:gd name="T13" fmla="*/ 126 h 126"/>
                  <a:gd name="T14" fmla="*/ 0 w 82"/>
                  <a:gd name="T15" fmla="*/ 40 h 126"/>
                  <a:gd name="T16" fmla="*/ 0 w 82"/>
                  <a:gd name="T17" fmla="*/ 4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2" h="126">
                    <a:moveTo>
                      <a:pt x="0" y="40"/>
                    </a:moveTo>
                    <a:cubicBezTo>
                      <a:pt x="8" y="40"/>
                      <a:pt x="8" y="40"/>
                      <a:pt x="8" y="40"/>
                    </a:cubicBezTo>
                    <a:cubicBezTo>
                      <a:pt x="8" y="40"/>
                      <a:pt x="37" y="9"/>
                      <a:pt x="68" y="0"/>
                    </a:cubicBezTo>
                    <a:cubicBezTo>
                      <a:pt x="71" y="0"/>
                      <a:pt x="82" y="0"/>
                      <a:pt x="82" y="0"/>
                    </a:cubicBezTo>
                    <a:cubicBezTo>
                      <a:pt x="82" y="0"/>
                      <a:pt x="75" y="71"/>
                      <a:pt x="75" y="89"/>
                    </a:cubicBezTo>
                    <a:cubicBezTo>
                      <a:pt x="68" y="89"/>
                      <a:pt x="40" y="90"/>
                      <a:pt x="8" y="126"/>
                    </a:cubicBezTo>
                    <a:cubicBezTo>
                      <a:pt x="0" y="126"/>
                      <a:pt x="0" y="126"/>
                      <a:pt x="0" y="126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0"/>
                      <a:pt x="0" y="40"/>
                      <a:pt x="0" y="40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0" name="Freeform 79"/>
              <p:cNvSpPr>
                <a:spLocks/>
              </p:cNvSpPr>
              <p:nvPr/>
            </p:nvSpPr>
            <p:spPr bwMode="auto">
              <a:xfrm>
                <a:off x="1204151" y="1908822"/>
                <a:ext cx="617466" cy="473020"/>
              </a:xfrm>
              <a:custGeom>
                <a:avLst/>
                <a:gdLst>
                  <a:gd name="T0" fmla="*/ 151 w 165"/>
                  <a:gd name="T1" fmla="*/ 0 h 126"/>
                  <a:gd name="T2" fmla="*/ 91 w 165"/>
                  <a:gd name="T3" fmla="*/ 40 h 126"/>
                  <a:gd name="T4" fmla="*/ 84 w 165"/>
                  <a:gd name="T5" fmla="*/ 40 h 126"/>
                  <a:gd name="T6" fmla="*/ 81 w 165"/>
                  <a:gd name="T7" fmla="*/ 40 h 126"/>
                  <a:gd name="T8" fmla="*/ 75 w 165"/>
                  <a:gd name="T9" fmla="*/ 40 h 126"/>
                  <a:gd name="T10" fmla="*/ 16 w 165"/>
                  <a:gd name="T11" fmla="*/ 0 h 126"/>
                  <a:gd name="T12" fmla="*/ 0 w 165"/>
                  <a:gd name="T13" fmla="*/ 0 h 126"/>
                  <a:gd name="T14" fmla="*/ 9 w 165"/>
                  <a:gd name="T15" fmla="*/ 89 h 126"/>
                  <a:gd name="T16" fmla="*/ 75 w 165"/>
                  <a:gd name="T17" fmla="*/ 126 h 126"/>
                  <a:gd name="T18" fmla="*/ 83 w 165"/>
                  <a:gd name="T19" fmla="*/ 126 h 126"/>
                  <a:gd name="T20" fmla="*/ 91 w 165"/>
                  <a:gd name="T21" fmla="*/ 126 h 126"/>
                  <a:gd name="T22" fmla="*/ 158 w 165"/>
                  <a:gd name="T23" fmla="*/ 89 h 126"/>
                  <a:gd name="T24" fmla="*/ 165 w 165"/>
                  <a:gd name="T25" fmla="*/ 0 h 126"/>
                  <a:gd name="T26" fmla="*/ 151 w 165"/>
                  <a:gd name="T27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5" h="126">
                    <a:moveTo>
                      <a:pt x="151" y="0"/>
                    </a:moveTo>
                    <a:cubicBezTo>
                      <a:pt x="120" y="9"/>
                      <a:pt x="91" y="40"/>
                      <a:pt x="91" y="40"/>
                    </a:cubicBezTo>
                    <a:cubicBezTo>
                      <a:pt x="84" y="40"/>
                      <a:pt x="84" y="40"/>
                      <a:pt x="84" y="40"/>
                    </a:cubicBezTo>
                    <a:cubicBezTo>
                      <a:pt x="81" y="40"/>
                      <a:pt x="81" y="40"/>
                      <a:pt x="81" y="40"/>
                    </a:cubicBezTo>
                    <a:cubicBezTo>
                      <a:pt x="75" y="40"/>
                      <a:pt x="75" y="40"/>
                      <a:pt x="75" y="40"/>
                    </a:cubicBezTo>
                    <a:cubicBezTo>
                      <a:pt x="75" y="40"/>
                      <a:pt x="46" y="9"/>
                      <a:pt x="16" y="0"/>
                    </a:cubicBezTo>
                    <a:cubicBezTo>
                      <a:pt x="12" y="0"/>
                      <a:pt x="0" y="0"/>
                      <a:pt x="0" y="0"/>
                    </a:cubicBezTo>
                    <a:cubicBezTo>
                      <a:pt x="0" y="0"/>
                      <a:pt x="9" y="71"/>
                      <a:pt x="9" y="89"/>
                    </a:cubicBezTo>
                    <a:cubicBezTo>
                      <a:pt x="14" y="89"/>
                      <a:pt x="43" y="90"/>
                      <a:pt x="75" y="126"/>
                    </a:cubicBezTo>
                    <a:cubicBezTo>
                      <a:pt x="83" y="126"/>
                      <a:pt x="83" y="126"/>
                      <a:pt x="83" y="126"/>
                    </a:cubicBezTo>
                    <a:cubicBezTo>
                      <a:pt x="83" y="126"/>
                      <a:pt x="83" y="126"/>
                      <a:pt x="91" y="126"/>
                    </a:cubicBezTo>
                    <a:cubicBezTo>
                      <a:pt x="123" y="90"/>
                      <a:pt x="151" y="89"/>
                      <a:pt x="158" y="89"/>
                    </a:cubicBezTo>
                    <a:cubicBezTo>
                      <a:pt x="158" y="71"/>
                      <a:pt x="165" y="0"/>
                      <a:pt x="165" y="0"/>
                    </a:cubicBezTo>
                    <a:cubicBezTo>
                      <a:pt x="165" y="0"/>
                      <a:pt x="154" y="0"/>
                      <a:pt x="151" y="0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1" name="Freeform 80"/>
              <p:cNvSpPr>
                <a:spLocks/>
              </p:cNvSpPr>
              <p:nvPr/>
            </p:nvSpPr>
            <p:spPr bwMode="auto">
              <a:xfrm>
                <a:off x="1515265" y="2058030"/>
                <a:ext cx="30159" cy="323813"/>
              </a:xfrm>
              <a:custGeom>
                <a:avLst/>
                <a:gdLst>
                  <a:gd name="T0" fmla="*/ 0 w 19"/>
                  <a:gd name="T1" fmla="*/ 204 h 204"/>
                  <a:gd name="T2" fmla="*/ 0 w 19"/>
                  <a:gd name="T3" fmla="*/ 0 h 204"/>
                  <a:gd name="T4" fmla="*/ 19 w 19"/>
                  <a:gd name="T5" fmla="*/ 0 h 204"/>
                  <a:gd name="T6" fmla="*/ 0 w 19"/>
                  <a:gd name="T7" fmla="*/ 204 h 204"/>
                  <a:gd name="T8" fmla="*/ 0 w 19"/>
                  <a:gd name="T9" fmla="*/ 204 h 204"/>
                  <a:gd name="T10" fmla="*/ 0 w 19"/>
                  <a:gd name="T11" fmla="*/ 20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204">
                    <a:moveTo>
                      <a:pt x="0" y="204"/>
                    </a:moveTo>
                    <a:lnTo>
                      <a:pt x="0" y="0"/>
                    </a:lnTo>
                    <a:lnTo>
                      <a:pt x="19" y="0"/>
                    </a:lnTo>
                    <a:lnTo>
                      <a:pt x="0" y="204"/>
                    </a:lnTo>
                    <a:lnTo>
                      <a:pt x="0" y="204"/>
                    </a:lnTo>
                    <a:lnTo>
                      <a:pt x="0" y="204"/>
                    </a:ln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2" name="Freeform 81"/>
              <p:cNvSpPr>
                <a:spLocks/>
              </p:cNvSpPr>
              <p:nvPr/>
            </p:nvSpPr>
            <p:spPr bwMode="auto">
              <a:xfrm>
                <a:off x="1515265" y="2058030"/>
                <a:ext cx="30159" cy="323813"/>
              </a:xfrm>
              <a:custGeom>
                <a:avLst/>
                <a:gdLst>
                  <a:gd name="T0" fmla="*/ 0 w 19"/>
                  <a:gd name="T1" fmla="*/ 204 h 204"/>
                  <a:gd name="T2" fmla="*/ 0 w 19"/>
                  <a:gd name="T3" fmla="*/ 0 h 204"/>
                  <a:gd name="T4" fmla="*/ 19 w 19"/>
                  <a:gd name="T5" fmla="*/ 0 h 204"/>
                  <a:gd name="T6" fmla="*/ 0 w 19"/>
                  <a:gd name="T7" fmla="*/ 20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204">
                    <a:moveTo>
                      <a:pt x="0" y="204"/>
                    </a:moveTo>
                    <a:lnTo>
                      <a:pt x="0" y="0"/>
                    </a:lnTo>
                    <a:lnTo>
                      <a:pt x="19" y="0"/>
                    </a:lnTo>
                    <a:lnTo>
                      <a:pt x="0" y="204"/>
                    </a:ln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3" name="Freeform 82"/>
              <p:cNvSpPr>
                <a:spLocks/>
              </p:cNvSpPr>
              <p:nvPr/>
            </p:nvSpPr>
            <p:spPr bwMode="auto">
              <a:xfrm>
                <a:off x="1515265" y="2058030"/>
                <a:ext cx="30159" cy="323813"/>
              </a:xfrm>
              <a:custGeom>
                <a:avLst/>
                <a:gdLst>
                  <a:gd name="T0" fmla="*/ 0 w 19"/>
                  <a:gd name="T1" fmla="*/ 204 h 204"/>
                  <a:gd name="T2" fmla="*/ 0 w 19"/>
                  <a:gd name="T3" fmla="*/ 0 h 204"/>
                  <a:gd name="T4" fmla="*/ 19 w 19"/>
                  <a:gd name="T5" fmla="*/ 0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204">
                    <a:moveTo>
                      <a:pt x="0" y="204"/>
                    </a:moveTo>
                    <a:lnTo>
                      <a:pt x="0" y="0"/>
                    </a:lnTo>
                    <a:lnTo>
                      <a:pt x="1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2132730" y="1706055"/>
                <a:ext cx="7178058" cy="861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200" b="1" dirty="0">
                    <a:ln>
                      <a:solidFill>
                        <a:srgbClr val="008000"/>
                      </a:solidFill>
                    </a:ln>
                    <a:solidFill>
                      <a:srgbClr val="008000"/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VỊ TRÍ TƯƠNG ĐỐI GIỮA MẶT PHẲNG VÀ MẶT CẦU</a:t>
                </a:r>
              </a:p>
            </p:txBody>
          </p: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62" name="Rectangle 61"/>
              <p:cNvSpPr/>
              <p:nvPr/>
            </p:nvSpPr>
            <p:spPr>
              <a:xfrm>
                <a:off x="2487895" y="3848503"/>
                <a:ext cx="1741355" cy="4308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2200" b="1" spc="-75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Ch</m:t>
                      </m:r>
                      <m:r>
                        <m:rPr>
                          <m:nor/>
                        </m:rPr>
                        <a:rPr lang="en-US" sz="2200" b="1" spc="-75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ọ</m:t>
                      </m:r>
                      <m:r>
                        <m:rPr>
                          <m:nor/>
                        </m:rPr>
                        <a:rPr lang="en-US" sz="2200" b="1" spc="-75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n</m:t>
                      </m:r>
                      <m:r>
                        <m:rPr>
                          <m:nor/>
                        </m:rPr>
                        <a:rPr lang="en-US" sz="2200" b="1" spc="-75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2200" b="1" i="0" spc="-75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A</m:t>
                      </m:r>
                      <m:r>
                        <m:rPr>
                          <m:nor/>
                        </m:rPr>
                        <a:rPr lang="en-US" sz="2200" b="1" spc="-75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.</m:t>
                      </m:r>
                    </m:oMath>
                  </m:oMathPara>
                </a14:m>
                <a:endParaRPr lang="en-US" sz="2200" b="1" spc="-75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62" name="Rectangle 6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87895" y="3848503"/>
                <a:ext cx="1741355" cy="430887"/>
              </a:xfrm>
              <a:prstGeom prst="rect">
                <a:avLst/>
              </a:prstGeom>
              <a:blipFill>
                <a:blip r:embed="rId3"/>
                <a:stretch>
                  <a:fillRect l="-2448" b="-1831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9" name="Rectangle 118"/>
              <p:cNvSpPr/>
              <p:nvPr/>
            </p:nvSpPr>
            <p:spPr>
              <a:xfrm>
                <a:off x="757511" y="1133549"/>
                <a:ext cx="10729561" cy="18158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800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Trong </a:t>
                </a:r>
                <a:r>
                  <a:rPr lang="en-US" sz="2800" dirty="0" err="1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không</a:t>
                </a:r>
                <a:r>
                  <a:rPr lang="en-US" sz="2800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gian</a:t>
                </a:r>
                <a:r>
                  <a:rPr lang="en-US" sz="2800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 </a:t>
                </a:r>
                <a:r>
                  <a:rPr lang="en-US" sz="2800" i="1" dirty="0" err="1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Oxyz</a:t>
                </a:r>
                <a:r>
                  <a:rPr lang="en-US" sz="2800" i="1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</a:p>
              <a:p>
                <a:r>
                  <a:rPr lang="en-US" sz="2800" dirty="0" err="1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cho</a:t>
                </a:r>
                <a:r>
                  <a:rPr lang="en-US" sz="2800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mặt</a:t>
                </a:r>
                <a:r>
                  <a:rPr lang="en-US" sz="2800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cầu</a:t>
                </a:r>
                <a:r>
                  <a:rPr lang="en-US" sz="2800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2800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2800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14:m>
                  <m:oMath xmlns:m="http://schemas.openxmlformats.org/officeDocument/2006/math">
                    <m:r>
                      <a:rPr lang="en-US" sz="2800" b="0" i="0" smtClean="0">
                        <a:latin typeface="Cambria Math" panose="02040503050406030204" pitchFamily="18" charset="0"/>
                      </a:rPr>
                      <m:t> </m:t>
                    </m:r>
                    <m:sSup>
                      <m:sSup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𝑆</m:t>
                            </m:r>
                          </m:e>
                        </m:d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:</m:t>
                        </m:r>
                        <m:d>
                          <m:dPr>
                            <m:ctrlPr>
                              <a:rPr lang="en-US" sz="28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+3</m:t>
                            </m:r>
                          </m:e>
                        </m:d>
                      </m:e>
                      <m:sup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2800" i="1"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8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−5</m:t>
                            </m:r>
                          </m:e>
                        </m:d>
                      </m:e>
                      <m:sup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2800" i="1"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8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𝑧</m:t>
                            </m:r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−7</m:t>
                            </m:r>
                          </m:e>
                        </m:d>
                      </m:e>
                      <m:sup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2800" i="1">
                        <a:latin typeface="Cambria Math" panose="02040503050406030204" pitchFamily="18" charset="0"/>
                      </a:rPr>
                      <m:t>=4 </m:t>
                    </m:r>
                  </m:oMath>
                </a14:m>
                <a:r>
                  <a:rPr lang="en-US" sz="2800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  <a:p>
                <a:r>
                  <a:rPr lang="en-US" sz="2800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và </a:t>
                </a:r>
                <a:r>
                  <a:rPr lang="en-US" sz="2800" dirty="0" err="1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mặt</a:t>
                </a:r>
                <a:r>
                  <a:rPr lang="en-US" sz="2800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phẳng</a:t>
                </a:r>
                <a:r>
                  <a:rPr lang="en-US" sz="2800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sz="2800" b="0" i="0" smtClean="0">
                            <a:latin typeface="Cambria Math" panose="02040503050406030204" pitchFamily="18" charset="0"/>
                          </a:rPr>
                          <m:t>P</m:t>
                        </m:r>
                      </m:e>
                    </m:d>
                    <m:r>
                      <a:rPr lang="en-US" sz="2800" b="0" i="0" smtClean="0">
                        <a:latin typeface="Cambria Math" panose="02040503050406030204" pitchFamily="18" charset="0"/>
                      </a:rPr>
                      <m:t>:</m:t>
                    </m:r>
                    <m:r>
                      <m:rPr>
                        <m:sty m:val="p"/>
                      </m:rPr>
                      <a:rPr lang="en-US" sz="2800" b="0" i="0" smtClean="0">
                        <a:latin typeface="Cambria Math" panose="02040503050406030204" pitchFamily="18" charset="0"/>
                      </a:rPr>
                      <m:t>x</m:t>
                    </m:r>
                    <m:r>
                      <a:rPr lang="en-US" sz="2800" b="0" i="0" smtClean="0">
                        <a:latin typeface="Cambria Math" panose="02040503050406030204" pitchFamily="18" charset="0"/>
                      </a:rPr>
                      <m:t>−</m:t>
                    </m:r>
                    <m:r>
                      <m:rPr>
                        <m:sty m:val="p"/>
                      </m:rPr>
                      <a:rPr lang="en-US" sz="2800" b="0" i="0" smtClean="0">
                        <a:latin typeface="Cambria Math" panose="02040503050406030204" pitchFamily="18" charset="0"/>
                      </a:rPr>
                      <m:t>y</m:t>
                    </m:r>
                    <m:r>
                      <a:rPr lang="en-US" sz="2800" b="0" i="0" smtClean="0">
                        <a:latin typeface="Cambria Math" panose="02040503050406030204" pitchFamily="18" charset="0"/>
                      </a:rPr>
                      <m:t>+</m:t>
                    </m:r>
                    <m:r>
                      <m:rPr>
                        <m:sty m:val="p"/>
                      </m:rPr>
                      <a:rPr lang="en-US" sz="2800" b="0" i="0" smtClean="0">
                        <a:latin typeface="Cambria Math" panose="02040503050406030204" pitchFamily="18" charset="0"/>
                      </a:rPr>
                      <m:t>z</m:t>
                    </m:r>
                    <m:r>
                      <a:rPr lang="en-US" sz="2800" b="0" i="0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800" i="1">
                        <a:latin typeface="Cambria Math" panose="02040503050406030204" pitchFamily="18" charset="0"/>
                      </a:rPr>
                      <m:t>4</m:t>
                    </m:r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n-US" sz="2800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US" sz="2800" dirty="0" err="1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Biết</a:t>
                </a:r>
                <a:r>
                  <a:rPr lang="en-US" sz="2800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Mặt</a:t>
                </a:r>
                <a:r>
                  <a:rPr lang="en-US" sz="2800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cầu</a:t>
                </a:r>
                <a:r>
                  <a:rPr lang="en-US" sz="2800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cắt</a:t>
                </a:r>
                <a:r>
                  <a:rPr lang="en-US" sz="2800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mặt</a:t>
                </a:r>
                <a:r>
                  <a:rPr lang="en-US" sz="2800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phẳng</a:t>
                </a:r>
                <a:r>
                  <a:rPr lang="en-US" sz="2800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theo</a:t>
                </a:r>
                <a:r>
                  <a:rPr lang="en-US" sz="2800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một</a:t>
                </a:r>
                <a:r>
                  <a:rPr lang="en-US" sz="2800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đường</a:t>
                </a:r>
                <a:r>
                  <a:rPr lang="en-US" sz="2800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tròn</a:t>
                </a:r>
                <a:r>
                  <a:rPr lang="en-US" sz="2800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. Chu vi </a:t>
                </a:r>
                <a:r>
                  <a:rPr lang="en-US" sz="2800" dirty="0" err="1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đường</a:t>
                </a:r>
                <a:r>
                  <a:rPr lang="en-US" sz="2800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tròn</a:t>
                </a:r>
                <a:r>
                  <a:rPr lang="en-US" sz="2800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bằng</a:t>
                </a:r>
                <a:r>
                  <a:rPr lang="en-US" sz="2800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:r>
                  <a:rPr lang="el-GR" sz="2800" dirty="0">
                    <a:latin typeface="+mj-lt"/>
                  </a:rPr>
                  <a:t> </a:t>
                </a:r>
              </a:p>
            </p:txBody>
          </p:sp>
        </mc:Choice>
        <mc:Fallback xmlns="">
          <p:sp>
            <p:nvSpPr>
              <p:cNvPr id="119" name="Rectangle 1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7511" y="1133549"/>
                <a:ext cx="10729561" cy="1815882"/>
              </a:xfrm>
              <a:prstGeom prst="rect">
                <a:avLst/>
              </a:prstGeom>
              <a:blipFill>
                <a:blip r:embed="rId4"/>
                <a:stretch>
                  <a:fillRect l="-1136" t="-3691" b="-80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4" name="Oval 153"/>
          <p:cNvSpPr/>
          <p:nvPr/>
        </p:nvSpPr>
        <p:spPr>
          <a:xfrm>
            <a:off x="841069" y="2955481"/>
            <a:ext cx="536277" cy="536277"/>
          </a:xfrm>
          <a:prstGeom prst="ellipse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919689" y="2982081"/>
                <a:ext cx="1174257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400" b="1" spc="-75" smtClean="0">
                        <a:solidFill>
                          <a:srgbClr val="000099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  <a:cs typeface="Tahoma" panose="020B0604030504040204" pitchFamily="34" charset="0"/>
                      </a:rPr>
                      <m:t>A</m:t>
                    </m:r>
                    <m:r>
                      <m:rPr>
                        <m:nor/>
                      </m:rPr>
                      <a:rPr lang="en-US" sz="2400" b="1" spc="-75" smtClean="0">
                        <a:solidFill>
                          <a:srgbClr val="000099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  <a:cs typeface="Tahoma" panose="020B0604030504040204" pitchFamily="34" charset="0"/>
                      </a:rPr>
                      <m:t>.   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2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𝜋</m:t>
                    </m:r>
                  </m:oMath>
                </a14:m>
                <a:r>
                  <a:rPr lang="en-GB" sz="2400" dirty="0">
                    <a:latin typeface="Cambria" panose="02040503050406030204" pitchFamily="18" charset="0"/>
                    <a:ea typeface="Cambria" panose="02040503050406030204" pitchFamily="18" charset="0"/>
                    <a:cs typeface="Tahoma" panose="020B060403050404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9689" y="2982081"/>
                <a:ext cx="1174257" cy="461665"/>
              </a:xfrm>
              <a:prstGeom prst="rect">
                <a:avLst/>
              </a:prstGeom>
              <a:blipFill>
                <a:blip r:embed="rId5"/>
                <a:stretch>
                  <a:fillRect l="-1563" t="-10526" b="-289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3" name="Rectangle 52"/>
              <p:cNvSpPr/>
              <p:nvPr/>
            </p:nvSpPr>
            <p:spPr>
              <a:xfrm>
                <a:off x="3600950" y="3054832"/>
                <a:ext cx="1191892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nor/>
                      </m:rPr>
                      <a:rPr lang="vi-VN" sz="2400" b="1" spc="-75" smtClean="0">
                        <a:solidFill>
                          <a:srgbClr val="000099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  <a:cs typeface="Tahoma" panose="020B0604030504040204" pitchFamily="34" charset="0"/>
                      </a:rPr>
                      <m:t>B</m:t>
                    </m:r>
                    <m:r>
                      <m:rPr>
                        <m:nor/>
                      </m:rPr>
                      <a:rPr lang="en-US" sz="2400" b="1" spc="-75" smtClean="0">
                        <a:solidFill>
                          <a:srgbClr val="000099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  <a:cs typeface="Tahoma" panose="020B0604030504040204" pitchFamily="34" charset="0"/>
                      </a:rPr>
                      <m:t>.</m:t>
                    </m:r>
                  </m:oMath>
                </a14:m>
                <a:r>
                  <a:rPr lang="en-US" sz="2400" dirty="0"/>
                  <a:t> </a:t>
                </a:r>
                <a14:m>
                  <m:oMath xmlns:m="http://schemas.openxmlformats.org/officeDocument/2006/math">
                    <m:r>
                      <a:rPr lang="en-US" sz="2400" i="1" dirty="0">
                        <a:latin typeface="Cambria Math" panose="02040503050406030204" pitchFamily="18" charset="0"/>
                      </a:rPr>
                      <m:t>4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𝜋</m:t>
                    </m:r>
                  </m:oMath>
                </a14:m>
                <a:r>
                  <a:rPr lang="en-GB" sz="2400" dirty="0">
                    <a:latin typeface="Cambria" panose="02040503050406030204" pitchFamily="18" charset="0"/>
                    <a:ea typeface="Cambria" panose="02040503050406030204" pitchFamily="18" charset="0"/>
                    <a:cs typeface="Tahoma" panose="020B060403050404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53" name="Rectangle 5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00950" y="3054832"/>
                <a:ext cx="1191892" cy="461665"/>
              </a:xfrm>
              <a:prstGeom prst="rect">
                <a:avLst/>
              </a:prstGeom>
              <a:blipFill>
                <a:blip r:embed="rId6"/>
                <a:stretch>
                  <a:fillRect l="-1538" t="-13158" b="-263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4" name="Rectangle 53"/>
              <p:cNvSpPr/>
              <p:nvPr/>
            </p:nvSpPr>
            <p:spPr>
              <a:xfrm>
                <a:off x="5549674" y="3073169"/>
                <a:ext cx="840444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nor/>
                      </m:rPr>
                      <a:rPr lang="vi-VN" sz="2400" b="1" spc="-75" smtClean="0">
                        <a:solidFill>
                          <a:srgbClr val="000099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  <a:cs typeface="Tahoma" panose="020B0604030504040204" pitchFamily="34" charset="0"/>
                      </a:rPr>
                      <m:t>C</m:t>
                    </m:r>
                    <m:r>
                      <m:rPr>
                        <m:nor/>
                      </m:rPr>
                      <a:rPr lang="en-US" sz="2400" b="0" i="0" dirty="0" smtClean="0">
                        <a:latin typeface="Cambria" panose="02040503050406030204" pitchFamily="18" charset="0"/>
                        <a:ea typeface="Cambria" panose="02040503050406030204" pitchFamily="18" charset="0"/>
                        <a:cs typeface="Tahoma" panose="020B0604030504040204" pitchFamily="34" charset="0"/>
                      </a:rPr>
                      <m:t>.</m:t>
                    </m:r>
                  </m:oMath>
                </a14:m>
                <a:r>
                  <a:rPr lang="en-US" sz="2400" dirty="0"/>
                  <a:t> </a:t>
                </a:r>
                <a14:m>
                  <m:oMath xmlns:m="http://schemas.openxmlformats.org/officeDocument/2006/math">
                    <m:r>
                      <a:rPr lang="en-US" sz="2400" i="1" dirty="0">
                        <a:latin typeface="Cambria Math" panose="02040503050406030204" pitchFamily="18" charset="0"/>
                      </a:rPr>
                      <m:t>6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𝜋</m:t>
                    </m:r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54" name="Rectangle 5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49674" y="3073169"/>
                <a:ext cx="840444" cy="461665"/>
              </a:xfrm>
              <a:prstGeom prst="rect">
                <a:avLst/>
              </a:prstGeom>
              <a:blipFill>
                <a:blip r:embed="rId7"/>
                <a:stretch>
                  <a:fillRect l="-144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5" name="Rectangle 54"/>
              <p:cNvSpPr/>
              <p:nvPr/>
            </p:nvSpPr>
            <p:spPr>
              <a:xfrm>
                <a:off x="7759856" y="3060133"/>
                <a:ext cx="1107447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vi-VN" sz="2400" b="1" spc="-75" smtClean="0">
                          <a:solidFill>
                            <a:srgbClr val="000099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D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.8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𝜋</m:t>
                      </m:r>
                      <m:r>
                        <a:rPr lang="en-US" sz="2400" b="0" i="0" smtClean="0">
                          <a:latin typeface="Cambria Math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55" name="Rectangle 5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59856" y="3060133"/>
                <a:ext cx="1107447" cy="461665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0" name="Straight Connector 49"/>
          <p:cNvCxnSpPr/>
          <p:nvPr/>
        </p:nvCxnSpPr>
        <p:spPr>
          <a:xfrm>
            <a:off x="6808262" y="3910553"/>
            <a:ext cx="14187" cy="248992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7" name="Rectangle 56"/>
              <p:cNvSpPr/>
              <p:nvPr/>
            </p:nvSpPr>
            <p:spPr>
              <a:xfrm>
                <a:off x="628470" y="5767955"/>
                <a:ext cx="3477619" cy="62966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⇒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𝑟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p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sSup>
                            <m:sSupPr>
                              <m:ctrlP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</m:e>
                            <m:sup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</m:rad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=1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57" name="Rectangle 5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470" y="5767955"/>
                <a:ext cx="3477619" cy="62966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Rectangle 9"/>
          <p:cNvSpPr/>
          <p:nvPr/>
        </p:nvSpPr>
        <p:spPr>
          <a:xfrm>
            <a:off x="6160226" y="2461140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876657" y="3910553"/>
            <a:ext cx="2573704" cy="257035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 11"/>
              <p:cNvSpPr/>
              <p:nvPr/>
            </p:nvSpPr>
            <p:spPr>
              <a:xfrm>
                <a:off x="722573" y="4859315"/>
                <a:ext cx="5293693" cy="96141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</a:rPr>
                        <m:t>𝑑</m:t>
                      </m:r>
                      <m:d>
                        <m:d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𝐼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,(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𝐵𝐶𝐷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d>
                      <m:r>
                        <a:rPr lang="en-US" sz="240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d>
                            <m:dPr>
                              <m:begChr m:val="|"/>
                              <m:endChr m:val="|"/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−3−5+7+4</m:t>
                              </m:r>
                            </m:e>
                          </m:d>
                        </m:num>
                        <m:den>
                          <m:rad>
                            <m:radPr>
                              <m:degHide m:val="on"/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sSup>
                                <m:sSup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  <m:sup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p>
                                <m:sSup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(−1)</m:t>
                                  </m:r>
                                </m:e>
                                <m:sup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p>
                                <m:sSup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  <m:sup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e>
                          </m:rad>
                        </m:den>
                      </m:f>
                      <m:r>
                        <a:rPr lang="en-US" sz="2400" i="1"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3</m:t>
                          </m:r>
                        </m:e>
                      </m:rad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2" name="Rectangle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573" y="4859315"/>
                <a:ext cx="5293693" cy="961417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ectangle 12"/>
              <p:cNvSpPr/>
              <p:nvPr/>
            </p:nvSpPr>
            <p:spPr>
              <a:xfrm>
                <a:off x="388251" y="4209374"/>
                <a:ext cx="6469207" cy="75084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</m:d>
                      <m:r>
                        <a:rPr lang="en-US" sz="2400" i="1">
                          <a:latin typeface="Cambria Math" panose="02040503050406030204" pitchFamily="18" charset="0"/>
                        </a:rPr>
                        <m:t>:</m:t>
                      </m:r>
                      <m:d>
                        <m:dPr>
                          <m:begChr m:val="{"/>
                          <m:endChr m:val=""/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â</m:t>
                              </m:r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(−3;5;7)</m:t>
                              </m:r>
                            </m:e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á</m:t>
                              </m:r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í</m:t>
                              </m:r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𝑛h</m:t>
                              </m:r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=2 </m:t>
                              </m:r>
                            </m:e>
                          </m:eqAr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  </m:t>
                          </m:r>
                          <m:d>
                            <m:d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e>
                          </m:d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: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𝑉𝑇𝑃𝑇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 </m:t>
                          </m:r>
                          <m:acc>
                            <m:accPr>
                              <m:chr m:val="⃗"/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</m:acc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=(1;−1;1)</m:t>
                          </m:r>
                        </m:e>
                      </m:d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3" name="Rectangle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8251" y="4209374"/>
                <a:ext cx="6469207" cy="750847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/>
              <p:cNvSpPr/>
              <p:nvPr/>
            </p:nvSpPr>
            <p:spPr>
              <a:xfrm>
                <a:off x="3879896" y="5878341"/>
                <a:ext cx="2928366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</a:rPr>
                        <m:t>⇒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𝐶𝑣𝑑𝑡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=2</m:t>
                      </m:r>
                      <m:r>
                        <a:rPr lang="en-US" sz="2400" i="1" smtClean="0">
                          <a:latin typeface="Cambria Math" panose="02040503050406030204" pitchFamily="18" charset="0"/>
                        </a:rPr>
                        <m:t>𝜋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𝑟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=2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𝜋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4" name="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79896" y="5878341"/>
                <a:ext cx="2928366" cy="461665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3662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119" grpId="0"/>
      <p:bldP spid="154" grpId="0" animBg="1"/>
      <p:bldP spid="2" grpId="0"/>
      <p:bldP spid="53" grpId="0"/>
      <p:bldP spid="54" grpId="0"/>
      <p:bldP spid="55" grpId="0"/>
      <p:bldP spid="13" grpId="0"/>
      <p:bldP spid="14" grpId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2" name="Group 151"/>
          <p:cNvGrpSpPr/>
          <p:nvPr/>
        </p:nvGrpSpPr>
        <p:grpSpPr>
          <a:xfrm>
            <a:off x="566999" y="3787694"/>
            <a:ext cx="11068450" cy="2738550"/>
            <a:chOff x="1205494" y="6947472"/>
            <a:chExt cx="22139783" cy="6539928"/>
          </a:xfrm>
        </p:grpSpPr>
        <p:sp>
          <p:nvSpPr>
            <p:cNvPr id="125" name="Rounded Rectangle 124"/>
            <p:cNvSpPr/>
            <p:nvPr/>
          </p:nvSpPr>
          <p:spPr>
            <a:xfrm>
              <a:off x="1209586" y="7179457"/>
              <a:ext cx="22135691" cy="6307943"/>
            </a:xfrm>
            <a:prstGeom prst="roundRect">
              <a:avLst>
                <a:gd name="adj" fmla="val 2239"/>
              </a:avLst>
            </a:prstGeom>
            <a:solidFill>
              <a:schemeClr val="accent6">
                <a:lumMod val="20000"/>
                <a:lumOff val="80000"/>
              </a:schemeClr>
            </a:solidFill>
            <a:ln w="19050">
              <a:solidFill>
                <a:schemeClr val="accent6">
                  <a:lumMod val="50000"/>
                </a:schemeClr>
              </a:solidFill>
            </a:ln>
            <a:effectLst>
              <a:innerShdw blurRad="114300">
                <a:prstClr val="black"/>
              </a:inn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grpSp>
          <p:nvGrpSpPr>
            <p:cNvPr id="151" name="Group 150"/>
            <p:cNvGrpSpPr/>
            <p:nvPr/>
          </p:nvGrpSpPr>
          <p:grpSpPr>
            <a:xfrm>
              <a:off x="1205494" y="6947472"/>
              <a:ext cx="3322466" cy="974192"/>
              <a:chOff x="1205494" y="6947472"/>
              <a:chExt cx="3322466" cy="974192"/>
            </a:xfrm>
          </p:grpSpPr>
          <p:sp>
            <p:nvSpPr>
              <p:cNvPr id="127" name="Freeform 20"/>
              <p:cNvSpPr>
                <a:spLocks/>
              </p:cNvSpPr>
              <p:nvPr/>
            </p:nvSpPr>
            <p:spPr bwMode="auto">
              <a:xfrm rot="16200000" flipV="1">
                <a:off x="2608156" y="5810396"/>
                <a:ext cx="782727" cy="3056880"/>
              </a:xfrm>
              <a:prstGeom prst="round1Rect">
                <a:avLst/>
              </a:prstGeom>
              <a:solidFill>
                <a:schemeClr val="bg1"/>
              </a:solidFill>
              <a:ln w="57150">
                <a:solidFill>
                  <a:schemeClr val="accent6">
                    <a:lumMod val="50000"/>
                  </a:schemeClr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45714" tIns="22857" rIns="45714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/>
              </a:p>
            </p:txBody>
          </p:sp>
          <p:sp>
            <p:nvSpPr>
              <p:cNvPr id="128" name="TextBox 127"/>
              <p:cNvSpPr txBox="1"/>
              <p:nvPr/>
            </p:nvSpPr>
            <p:spPr>
              <a:xfrm>
                <a:off x="2147887" y="7023100"/>
                <a:ext cx="2111899" cy="8985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>
                    <a:solidFill>
                      <a:srgbClr val="FF0000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Bài giải</a:t>
                </a:r>
                <a:endParaRPr lang="en-US" b="1" dirty="0">
                  <a:solidFill>
                    <a:srgbClr val="FF000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29" name="Round Diagonal Corner Rectangle 128"/>
              <p:cNvSpPr/>
              <p:nvPr/>
            </p:nvSpPr>
            <p:spPr>
              <a:xfrm flipV="1">
                <a:off x="1205494" y="6951957"/>
                <a:ext cx="774046" cy="775029"/>
              </a:xfrm>
              <a:prstGeom prst="round2DiagRect">
                <a:avLst/>
              </a:prstGeom>
              <a:solidFill>
                <a:schemeClr val="accent6">
                  <a:lumMod val="75000"/>
                </a:schemeClr>
              </a:solidFill>
              <a:ln w="57150">
                <a:solidFill>
                  <a:schemeClr val="accent6">
                    <a:lumMod val="50000"/>
                  </a:schemeClr>
                </a:solidFill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/>
              </a:p>
            </p:txBody>
          </p:sp>
          <p:sp>
            <p:nvSpPr>
              <p:cNvPr id="8" name="Freeform 15"/>
              <p:cNvSpPr>
                <a:spLocks noEditPoints="1"/>
              </p:cNvSpPr>
              <p:nvPr/>
            </p:nvSpPr>
            <p:spPr bwMode="auto">
              <a:xfrm>
                <a:off x="1375232" y="7017843"/>
                <a:ext cx="501844" cy="640616"/>
              </a:xfrm>
              <a:custGeom>
                <a:avLst/>
                <a:gdLst>
                  <a:gd name="T0" fmla="*/ 135 w 145"/>
                  <a:gd name="T1" fmla="*/ 72 h 197"/>
                  <a:gd name="T2" fmla="*/ 72 w 145"/>
                  <a:gd name="T3" fmla="*/ 135 h 197"/>
                  <a:gd name="T4" fmla="*/ 9 w 145"/>
                  <a:gd name="T5" fmla="*/ 72 h 197"/>
                  <a:gd name="T6" fmla="*/ 72 w 145"/>
                  <a:gd name="T7" fmla="*/ 9 h 197"/>
                  <a:gd name="T8" fmla="*/ 115 w 145"/>
                  <a:gd name="T9" fmla="*/ 26 h 197"/>
                  <a:gd name="T10" fmla="*/ 60 w 145"/>
                  <a:gd name="T11" fmla="*/ 82 h 197"/>
                  <a:gd name="T12" fmla="*/ 30 w 145"/>
                  <a:gd name="T13" fmla="*/ 60 h 197"/>
                  <a:gd name="T14" fmla="*/ 20 w 145"/>
                  <a:gd name="T15" fmla="*/ 68 h 197"/>
                  <a:gd name="T16" fmla="*/ 61 w 145"/>
                  <a:gd name="T17" fmla="*/ 126 h 197"/>
                  <a:gd name="T18" fmla="*/ 123 w 145"/>
                  <a:gd name="T19" fmla="*/ 35 h 197"/>
                  <a:gd name="T20" fmla="*/ 135 w 145"/>
                  <a:gd name="T21" fmla="*/ 72 h 197"/>
                  <a:gd name="T22" fmla="*/ 145 w 145"/>
                  <a:gd name="T23" fmla="*/ 12 h 197"/>
                  <a:gd name="T24" fmla="*/ 135 w 145"/>
                  <a:gd name="T25" fmla="*/ 12 h 197"/>
                  <a:gd name="T26" fmla="*/ 123 w 145"/>
                  <a:gd name="T27" fmla="*/ 21 h 197"/>
                  <a:gd name="T28" fmla="*/ 72 w 145"/>
                  <a:gd name="T29" fmla="*/ 0 h 197"/>
                  <a:gd name="T30" fmla="*/ 0 w 145"/>
                  <a:gd name="T31" fmla="*/ 72 h 197"/>
                  <a:gd name="T32" fmla="*/ 30 w 145"/>
                  <a:gd name="T33" fmla="*/ 131 h 197"/>
                  <a:gd name="T34" fmla="*/ 7 w 145"/>
                  <a:gd name="T35" fmla="*/ 175 h 197"/>
                  <a:gd name="T36" fmla="*/ 13 w 145"/>
                  <a:gd name="T37" fmla="*/ 193 h 197"/>
                  <a:gd name="T38" fmla="*/ 32 w 145"/>
                  <a:gd name="T39" fmla="*/ 187 h 197"/>
                  <a:gd name="T40" fmla="*/ 51 w 145"/>
                  <a:gd name="T41" fmla="*/ 141 h 197"/>
                  <a:gd name="T42" fmla="*/ 51 w 145"/>
                  <a:gd name="T43" fmla="*/ 141 h 197"/>
                  <a:gd name="T44" fmla="*/ 72 w 145"/>
                  <a:gd name="T45" fmla="*/ 145 h 197"/>
                  <a:gd name="T46" fmla="*/ 145 w 145"/>
                  <a:gd name="T47" fmla="*/ 72 h 197"/>
                  <a:gd name="T48" fmla="*/ 129 w 145"/>
                  <a:gd name="T49" fmla="*/ 28 h 197"/>
                  <a:gd name="T50" fmla="*/ 145 w 145"/>
                  <a:gd name="T51" fmla="*/ 12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45" h="197">
                    <a:moveTo>
                      <a:pt x="135" y="72"/>
                    </a:moveTo>
                    <a:cubicBezTo>
                      <a:pt x="135" y="107"/>
                      <a:pt x="107" y="135"/>
                      <a:pt x="72" y="135"/>
                    </a:cubicBezTo>
                    <a:cubicBezTo>
                      <a:pt x="37" y="135"/>
                      <a:pt x="9" y="107"/>
                      <a:pt x="9" y="72"/>
                    </a:cubicBezTo>
                    <a:cubicBezTo>
                      <a:pt x="9" y="37"/>
                      <a:pt x="37" y="9"/>
                      <a:pt x="72" y="9"/>
                    </a:cubicBezTo>
                    <a:cubicBezTo>
                      <a:pt x="89" y="9"/>
                      <a:pt x="104" y="15"/>
                      <a:pt x="115" y="26"/>
                    </a:cubicBezTo>
                    <a:cubicBezTo>
                      <a:pt x="101" y="38"/>
                      <a:pt x="80" y="57"/>
                      <a:pt x="60" y="82"/>
                    </a:cubicBezTo>
                    <a:cubicBezTo>
                      <a:pt x="50" y="74"/>
                      <a:pt x="40" y="67"/>
                      <a:pt x="30" y="60"/>
                    </a:cubicBezTo>
                    <a:cubicBezTo>
                      <a:pt x="26" y="63"/>
                      <a:pt x="24" y="65"/>
                      <a:pt x="20" y="68"/>
                    </a:cubicBezTo>
                    <a:cubicBezTo>
                      <a:pt x="34" y="88"/>
                      <a:pt x="47" y="107"/>
                      <a:pt x="61" y="126"/>
                    </a:cubicBezTo>
                    <a:cubicBezTo>
                      <a:pt x="80" y="95"/>
                      <a:pt x="99" y="63"/>
                      <a:pt x="123" y="35"/>
                    </a:cubicBezTo>
                    <a:cubicBezTo>
                      <a:pt x="130" y="45"/>
                      <a:pt x="135" y="58"/>
                      <a:pt x="135" y="72"/>
                    </a:cubicBezTo>
                    <a:close/>
                    <a:moveTo>
                      <a:pt x="145" y="12"/>
                    </a:moveTo>
                    <a:cubicBezTo>
                      <a:pt x="141" y="12"/>
                      <a:pt x="138" y="12"/>
                      <a:pt x="135" y="12"/>
                    </a:cubicBezTo>
                    <a:cubicBezTo>
                      <a:pt x="135" y="12"/>
                      <a:pt x="130" y="15"/>
                      <a:pt x="123" y="21"/>
                    </a:cubicBezTo>
                    <a:cubicBezTo>
                      <a:pt x="110" y="8"/>
                      <a:pt x="92" y="0"/>
                      <a:pt x="72" y="0"/>
                    </a:cubicBezTo>
                    <a:cubicBezTo>
                      <a:pt x="32" y="0"/>
                      <a:pt x="0" y="32"/>
                      <a:pt x="0" y="72"/>
                    </a:cubicBezTo>
                    <a:cubicBezTo>
                      <a:pt x="0" y="97"/>
                      <a:pt x="11" y="118"/>
                      <a:pt x="30" y="131"/>
                    </a:cubicBezTo>
                    <a:cubicBezTo>
                      <a:pt x="7" y="175"/>
                      <a:pt x="7" y="175"/>
                      <a:pt x="7" y="175"/>
                    </a:cubicBezTo>
                    <a:cubicBezTo>
                      <a:pt x="3" y="182"/>
                      <a:pt x="6" y="190"/>
                      <a:pt x="13" y="193"/>
                    </a:cubicBezTo>
                    <a:cubicBezTo>
                      <a:pt x="20" y="197"/>
                      <a:pt x="28" y="194"/>
                      <a:pt x="32" y="187"/>
                    </a:cubicBezTo>
                    <a:cubicBezTo>
                      <a:pt x="51" y="141"/>
                      <a:pt x="51" y="141"/>
                      <a:pt x="51" y="141"/>
                    </a:cubicBezTo>
                    <a:cubicBezTo>
                      <a:pt x="51" y="141"/>
                      <a:pt x="51" y="141"/>
                      <a:pt x="51" y="141"/>
                    </a:cubicBezTo>
                    <a:cubicBezTo>
                      <a:pt x="58" y="143"/>
                      <a:pt x="65" y="145"/>
                      <a:pt x="72" y="145"/>
                    </a:cubicBezTo>
                    <a:cubicBezTo>
                      <a:pt x="112" y="145"/>
                      <a:pt x="145" y="112"/>
                      <a:pt x="145" y="72"/>
                    </a:cubicBezTo>
                    <a:cubicBezTo>
                      <a:pt x="145" y="55"/>
                      <a:pt x="138" y="40"/>
                      <a:pt x="129" y="28"/>
                    </a:cubicBezTo>
                    <a:cubicBezTo>
                      <a:pt x="134" y="22"/>
                      <a:pt x="139" y="17"/>
                      <a:pt x="145" y="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</p:grpSp>
      <p:grpSp>
        <p:nvGrpSpPr>
          <p:cNvPr id="148" name="Group 147"/>
          <p:cNvGrpSpPr/>
          <p:nvPr/>
        </p:nvGrpSpPr>
        <p:grpSpPr>
          <a:xfrm>
            <a:off x="461662" y="829644"/>
            <a:ext cx="11175090" cy="2832280"/>
            <a:chOff x="992187" y="2564544"/>
            <a:chExt cx="22353091" cy="5517633"/>
          </a:xfrm>
        </p:grpSpPr>
        <p:sp>
          <p:nvSpPr>
            <p:cNvPr id="134" name="Rounded Rectangle 133"/>
            <p:cNvSpPr/>
            <p:nvPr/>
          </p:nvSpPr>
          <p:spPr bwMode="auto">
            <a:xfrm>
              <a:off x="1145221" y="2667000"/>
              <a:ext cx="22200057" cy="5415177"/>
            </a:xfrm>
            <a:prstGeom prst="roundRect">
              <a:avLst>
                <a:gd name="adj" fmla="val 5492"/>
              </a:avLst>
            </a:prstGeom>
            <a:solidFill>
              <a:schemeClr val="accent3">
                <a:lumMod val="40000"/>
                <a:lumOff val="60000"/>
              </a:schemeClr>
            </a:solidFill>
            <a:ln w="190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88421">
                <a:defRPr/>
              </a:pPr>
              <a:endParaRPr lang="en-US" sz="1600"/>
            </a:p>
          </p:txBody>
        </p:sp>
        <p:grpSp>
          <p:nvGrpSpPr>
            <p:cNvPr id="135" name="Group 134"/>
            <p:cNvGrpSpPr/>
            <p:nvPr/>
          </p:nvGrpSpPr>
          <p:grpSpPr>
            <a:xfrm>
              <a:off x="992187" y="2564544"/>
              <a:ext cx="3124200" cy="1023459"/>
              <a:chOff x="534987" y="1647866"/>
              <a:chExt cx="4197167" cy="1176337"/>
            </a:xfrm>
          </p:grpSpPr>
          <p:sp>
            <p:nvSpPr>
              <p:cNvPr id="136" name="Isosceles Triangle 44"/>
              <p:cNvSpPr/>
              <p:nvPr/>
            </p:nvSpPr>
            <p:spPr bwMode="auto">
              <a:xfrm rot="5400000" flipV="1">
                <a:off x="534195" y="2602747"/>
                <a:ext cx="227012" cy="215900"/>
              </a:xfrm>
              <a:custGeom>
                <a:avLst/>
                <a:gdLst>
                  <a:gd name="connsiteX0" fmla="*/ 0 w 293725"/>
                  <a:gd name="connsiteY0" fmla="*/ 164224 h 164224"/>
                  <a:gd name="connsiteX1" fmla="*/ 146863 w 293725"/>
                  <a:gd name="connsiteY1" fmla="*/ 0 h 164224"/>
                  <a:gd name="connsiteX2" fmla="*/ 293725 w 293725"/>
                  <a:gd name="connsiteY2" fmla="*/ 164224 h 164224"/>
                  <a:gd name="connsiteX3" fmla="*/ 0 w 293725"/>
                  <a:gd name="connsiteY3" fmla="*/ 164224 h 164224"/>
                  <a:gd name="connsiteX0" fmla="*/ 2363 w 296088"/>
                  <a:gd name="connsiteY0" fmla="*/ 164221 h 164221"/>
                  <a:gd name="connsiteX1" fmla="*/ 0 w 296088"/>
                  <a:gd name="connsiteY1" fmla="*/ 0 h 164221"/>
                  <a:gd name="connsiteX2" fmla="*/ 296088 w 296088"/>
                  <a:gd name="connsiteY2" fmla="*/ 164221 h 164221"/>
                  <a:gd name="connsiteX3" fmla="*/ 2363 w 296088"/>
                  <a:gd name="connsiteY3" fmla="*/ 164221 h 164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6088" h="164221">
                    <a:moveTo>
                      <a:pt x="2363" y="164221"/>
                    </a:moveTo>
                    <a:cubicBezTo>
                      <a:pt x="1575" y="109481"/>
                      <a:pt x="788" y="54740"/>
                      <a:pt x="0" y="0"/>
                    </a:cubicBezTo>
                    <a:lnTo>
                      <a:pt x="296088" y="164221"/>
                    </a:lnTo>
                    <a:lnTo>
                      <a:pt x="2363" y="164221"/>
                    </a:lnTo>
                    <a:close/>
                  </a:path>
                </a:pathLst>
              </a:custGeom>
              <a:solidFill>
                <a:srgbClr val="135F82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421"/>
                <a:endParaRPr lang="en-US" sz="1600">
                  <a:solidFill>
                    <a:prstClr val="white"/>
                  </a:solidFill>
                </a:endParaRPr>
              </a:p>
            </p:txBody>
          </p:sp>
          <p:sp>
            <p:nvSpPr>
              <p:cNvPr id="137" name="Pentagon 136"/>
              <p:cNvSpPr/>
              <p:nvPr/>
            </p:nvSpPr>
            <p:spPr bwMode="auto">
              <a:xfrm>
                <a:off x="534987" y="1647866"/>
                <a:ext cx="4197167" cy="955674"/>
              </a:xfrm>
              <a:prstGeom prst="homePlate">
                <a:avLst>
                  <a:gd name="adj" fmla="val 12444"/>
                </a:avLst>
              </a:prstGeom>
              <a:solidFill>
                <a:srgbClr val="135F82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421"/>
                <a:endParaRPr lang="en-US" sz="160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38" name="Group 11"/>
              <p:cNvGrpSpPr/>
              <p:nvPr/>
            </p:nvGrpSpPr>
            <p:grpSpPr bwMode="auto">
              <a:xfrm>
                <a:off x="683775" y="1836907"/>
                <a:ext cx="582199" cy="537956"/>
                <a:chOff x="7440266" y="3398551"/>
                <a:chExt cx="757238" cy="765175"/>
              </a:xfrm>
              <a:solidFill>
                <a:schemeClr val="bg1">
                  <a:lumMod val="95000"/>
                </a:schemeClr>
              </a:solidFill>
            </p:grpSpPr>
            <p:sp>
              <p:nvSpPr>
                <p:cNvPr id="141" name="Freeform 140"/>
                <p:cNvSpPr>
                  <a:spLocks noEditPoints="1"/>
                </p:cNvSpPr>
                <p:nvPr/>
              </p:nvSpPr>
              <p:spPr bwMode="auto">
                <a:xfrm>
                  <a:off x="7440266" y="3436652"/>
                  <a:ext cx="344488" cy="344489"/>
                </a:xfrm>
                <a:custGeom>
                  <a:avLst/>
                  <a:gdLst/>
                  <a:ahLst/>
                  <a:cxnLst>
                    <a:cxn ang="0">
                      <a:pos x="33" y="184"/>
                    </a:cxn>
                    <a:cxn ang="0">
                      <a:pos x="181" y="184"/>
                    </a:cxn>
                    <a:cxn ang="0">
                      <a:pos x="181" y="33"/>
                    </a:cxn>
                    <a:cxn ang="0">
                      <a:pos x="33" y="33"/>
                    </a:cxn>
                    <a:cxn ang="0">
                      <a:pos x="33" y="184"/>
                    </a:cxn>
                    <a:cxn ang="0">
                      <a:pos x="217" y="217"/>
                    </a:cxn>
                    <a:cxn ang="0">
                      <a:pos x="0" y="217"/>
                    </a:cxn>
                    <a:cxn ang="0">
                      <a:pos x="0" y="0"/>
                    </a:cxn>
                    <a:cxn ang="0">
                      <a:pos x="217" y="0"/>
                    </a:cxn>
                    <a:cxn ang="0">
                      <a:pos x="217" y="217"/>
                    </a:cxn>
                  </a:cxnLst>
                  <a:rect l="0" t="0" r="r" b="b"/>
                  <a:pathLst>
                    <a:path w="217" h="217">
                      <a:moveTo>
                        <a:pt x="33" y="184"/>
                      </a:moveTo>
                      <a:lnTo>
                        <a:pt x="181" y="184"/>
                      </a:lnTo>
                      <a:lnTo>
                        <a:pt x="181" y="33"/>
                      </a:lnTo>
                      <a:lnTo>
                        <a:pt x="33" y="33"/>
                      </a:lnTo>
                      <a:lnTo>
                        <a:pt x="33" y="184"/>
                      </a:lnTo>
                      <a:close/>
                      <a:moveTo>
                        <a:pt x="217" y="217"/>
                      </a:moveTo>
                      <a:lnTo>
                        <a:pt x="0" y="217"/>
                      </a:lnTo>
                      <a:lnTo>
                        <a:pt x="0" y="0"/>
                      </a:lnTo>
                      <a:lnTo>
                        <a:pt x="217" y="0"/>
                      </a:lnTo>
                      <a:lnTo>
                        <a:pt x="217" y="21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1088421">
                    <a:defRPr/>
                  </a:pPr>
                  <a:endParaRPr lang="en-US" sz="1600"/>
                </a:p>
              </p:txBody>
            </p:sp>
            <p:sp>
              <p:nvSpPr>
                <p:cNvPr id="142" name="Freeform 141"/>
                <p:cNvSpPr>
                  <a:spLocks noEditPoints="1"/>
                </p:cNvSpPr>
                <p:nvPr/>
              </p:nvSpPr>
              <p:spPr bwMode="auto">
                <a:xfrm>
                  <a:off x="7440266" y="3814473"/>
                  <a:ext cx="344488" cy="349251"/>
                </a:xfrm>
                <a:custGeom>
                  <a:avLst/>
                  <a:gdLst/>
                  <a:ahLst/>
                  <a:cxnLst>
                    <a:cxn ang="0">
                      <a:pos x="33" y="185"/>
                    </a:cxn>
                    <a:cxn ang="0">
                      <a:pos x="181" y="185"/>
                    </a:cxn>
                    <a:cxn ang="0">
                      <a:pos x="181" y="36"/>
                    </a:cxn>
                    <a:cxn ang="0">
                      <a:pos x="33" y="36"/>
                    </a:cxn>
                    <a:cxn ang="0">
                      <a:pos x="33" y="185"/>
                    </a:cxn>
                    <a:cxn ang="0">
                      <a:pos x="217" y="220"/>
                    </a:cxn>
                    <a:cxn ang="0">
                      <a:pos x="0" y="220"/>
                    </a:cxn>
                    <a:cxn ang="0">
                      <a:pos x="0" y="0"/>
                    </a:cxn>
                    <a:cxn ang="0">
                      <a:pos x="217" y="0"/>
                    </a:cxn>
                    <a:cxn ang="0">
                      <a:pos x="217" y="220"/>
                    </a:cxn>
                  </a:cxnLst>
                  <a:rect l="0" t="0" r="r" b="b"/>
                  <a:pathLst>
                    <a:path w="217" h="220">
                      <a:moveTo>
                        <a:pt x="33" y="185"/>
                      </a:moveTo>
                      <a:lnTo>
                        <a:pt x="181" y="185"/>
                      </a:lnTo>
                      <a:lnTo>
                        <a:pt x="181" y="36"/>
                      </a:lnTo>
                      <a:lnTo>
                        <a:pt x="33" y="36"/>
                      </a:lnTo>
                      <a:lnTo>
                        <a:pt x="33" y="185"/>
                      </a:lnTo>
                      <a:close/>
                      <a:moveTo>
                        <a:pt x="217" y="220"/>
                      </a:moveTo>
                      <a:lnTo>
                        <a:pt x="0" y="220"/>
                      </a:lnTo>
                      <a:lnTo>
                        <a:pt x="0" y="0"/>
                      </a:lnTo>
                      <a:lnTo>
                        <a:pt x="217" y="0"/>
                      </a:lnTo>
                      <a:lnTo>
                        <a:pt x="217" y="22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1088421">
                    <a:defRPr/>
                  </a:pPr>
                  <a:endParaRPr lang="en-US" sz="1600"/>
                </a:p>
              </p:txBody>
            </p:sp>
            <p:sp>
              <p:nvSpPr>
                <p:cNvPr id="143" name="Freeform 142"/>
                <p:cNvSpPr>
                  <a:spLocks/>
                </p:cNvSpPr>
                <p:nvPr/>
              </p:nvSpPr>
              <p:spPr bwMode="auto">
                <a:xfrm>
                  <a:off x="7506941" y="3398551"/>
                  <a:ext cx="341313" cy="288925"/>
                </a:xfrm>
                <a:custGeom>
                  <a:avLst/>
                  <a:gdLst/>
                  <a:ahLst/>
                  <a:cxnLst>
                    <a:cxn ang="0">
                      <a:pos x="76" y="182"/>
                    </a:cxn>
                    <a:cxn ang="0">
                      <a:pos x="0" y="114"/>
                    </a:cxn>
                    <a:cxn ang="0">
                      <a:pos x="24" y="88"/>
                    </a:cxn>
                    <a:cxn ang="0">
                      <a:pos x="73" y="132"/>
                    </a:cxn>
                    <a:cxn ang="0">
                      <a:pos x="187" y="0"/>
                    </a:cxn>
                    <a:cxn ang="0">
                      <a:pos x="215" y="24"/>
                    </a:cxn>
                    <a:cxn ang="0">
                      <a:pos x="76" y="182"/>
                    </a:cxn>
                  </a:cxnLst>
                  <a:rect l="0" t="0" r="r" b="b"/>
                  <a:pathLst>
                    <a:path w="215" h="182">
                      <a:moveTo>
                        <a:pt x="76" y="182"/>
                      </a:moveTo>
                      <a:lnTo>
                        <a:pt x="0" y="114"/>
                      </a:lnTo>
                      <a:lnTo>
                        <a:pt x="24" y="88"/>
                      </a:lnTo>
                      <a:lnTo>
                        <a:pt x="73" y="132"/>
                      </a:lnTo>
                      <a:lnTo>
                        <a:pt x="187" y="0"/>
                      </a:lnTo>
                      <a:lnTo>
                        <a:pt x="215" y="24"/>
                      </a:lnTo>
                      <a:lnTo>
                        <a:pt x="76" y="1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1088421">
                    <a:defRPr/>
                  </a:pPr>
                  <a:endParaRPr lang="en-US" sz="1600"/>
                </a:p>
              </p:txBody>
            </p:sp>
            <p:sp>
              <p:nvSpPr>
                <p:cNvPr id="144" name="Rectangle 143"/>
                <p:cNvSpPr>
                  <a:spLocks noChangeArrowheads="1"/>
                </p:cNvSpPr>
                <p:nvPr/>
              </p:nvSpPr>
              <p:spPr bwMode="auto">
                <a:xfrm>
                  <a:off x="7840316" y="4100226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defTabSz="1088421">
                    <a:defRPr/>
                  </a:pPr>
                  <a:endParaRPr lang="en-US" sz="1600"/>
                </a:p>
              </p:txBody>
            </p:sp>
            <p:sp>
              <p:nvSpPr>
                <p:cNvPr id="145" name="Rectangle 144"/>
                <p:cNvSpPr>
                  <a:spLocks noChangeArrowheads="1"/>
                </p:cNvSpPr>
                <p:nvPr/>
              </p:nvSpPr>
              <p:spPr bwMode="auto">
                <a:xfrm>
                  <a:off x="7840316" y="3717639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defTabSz="1088421">
                    <a:defRPr/>
                  </a:pPr>
                  <a:endParaRPr lang="en-US" sz="1600"/>
                </a:p>
              </p:txBody>
            </p:sp>
            <p:sp>
              <p:nvSpPr>
                <p:cNvPr id="146" name="Rectangle 145"/>
                <p:cNvSpPr>
                  <a:spLocks noChangeArrowheads="1"/>
                </p:cNvSpPr>
                <p:nvPr/>
              </p:nvSpPr>
              <p:spPr bwMode="auto">
                <a:xfrm>
                  <a:off x="7840316" y="3973225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defTabSz="1088421">
                    <a:defRPr/>
                  </a:pPr>
                  <a:endParaRPr lang="en-US" sz="1600"/>
                </a:p>
              </p:txBody>
            </p:sp>
            <p:sp>
              <p:nvSpPr>
                <p:cNvPr id="147" name="Rectangle 146"/>
                <p:cNvSpPr>
                  <a:spLocks noChangeArrowheads="1"/>
                </p:cNvSpPr>
                <p:nvPr/>
              </p:nvSpPr>
              <p:spPr bwMode="auto">
                <a:xfrm>
                  <a:off x="7840316" y="3590640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defTabSz="1088421">
                    <a:defRPr/>
                  </a:pPr>
                  <a:endParaRPr lang="en-US" sz="1600"/>
                </a:p>
              </p:txBody>
            </p:sp>
          </p:grpSp>
          <p:sp>
            <p:nvSpPr>
              <p:cNvPr id="139" name="Chevron 138"/>
              <p:cNvSpPr/>
              <p:nvPr/>
            </p:nvSpPr>
            <p:spPr bwMode="auto">
              <a:xfrm>
                <a:off x="1330000" y="1771634"/>
                <a:ext cx="142625" cy="707897"/>
              </a:xfrm>
              <a:prstGeom prst="chevron">
                <a:avLst>
                  <a:gd name="adj" fmla="val 68110"/>
                </a:avLst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54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88421">
                  <a:defRPr/>
                </a:pPr>
                <a:endParaRPr lang="en-US" sz="1600">
                  <a:solidFill>
                    <a:schemeClr val="tx1"/>
                  </a:solidFill>
                </a:endParaRPr>
              </a:p>
            </p:txBody>
          </p:sp>
          <p:sp>
            <p:nvSpPr>
              <p:cNvPr id="140" name="TextBox 13"/>
              <p:cNvSpPr txBox="1">
                <a:spLocks noChangeArrowheads="1"/>
              </p:cNvSpPr>
              <p:nvPr/>
            </p:nvSpPr>
            <p:spPr bwMode="auto">
              <a:xfrm>
                <a:off x="1456315" y="1718347"/>
                <a:ext cx="3173469" cy="8958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defTabSz="21764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defTabSz="21764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defTabSz="21764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defTabSz="21764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r>
                  <a:rPr lang="en-US" sz="2000" b="1" dirty="0" err="1">
                    <a:solidFill>
                      <a:schemeClr val="bg1"/>
                    </a:solidFill>
                    <a:latin typeface="Tahoma" pitchFamily="34" charset="0"/>
                    <a:cs typeface="Tahoma" pitchFamily="34" charset="0"/>
                  </a:rPr>
                  <a:t>Câu</a:t>
                </a:r>
                <a:r>
                  <a:rPr lang="en-US" sz="2000" b="1" dirty="0">
                    <a:solidFill>
                      <a:schemeClr val="bg1"/>
                    </a:solidFill>
                    <a:latin typeface="Tahoma" pitchFamily="34" charset="0"/>
                    <a:cs typeface="Tahoma" pitchFamily="34" charset="0"/>
                  </a:rPr>
                  <a:t> 11</a:t>
                </a:r>
              </a:p>
            </p:txBody>
          </p:sp>
        </p:grpSp>
      </p:grpSp>
      <p:grpSp>
        <p:nvGrpSpPr>
          <p:cNvPr id="48" name="Group 47"/>
          <p:cNvGrpSpPr/>
          <p:nvPr/>
        </p:nvGrpSpPr>
        <p:grpSpPr>
          <a:xfrm>
            <a:off x="461662" y="179441"/>
            <a:ext cx="4815732" cy="864872"/>
            <a:chOff x="739068" y="1515168"/>
            <a:chExt cx="6961968" cy="1729969"/>
          </a:xfrm>
        </p:grpSpPr>
        <p:sp>
          <p:nvSpPr>
            <p:cNvPr id="46" name="Freeform 71"/>
            <p:cNvSpPr>
              <a:spLocks/>
            </p:cNvSpPr>
            <p:nvPr/>
          </p:nvSpPr>
          <p:spPr bwMode="auto">
            <a:xfrm flipH="1">
              <a:off x="3250418" y="2066150"/>
              <a:ext cx="2542250" cy="197482"/>
            </a:xfrm>
            <a:custGeom>
              <a:avLst/>
              <a:gdLst>
                <a:gd name="T0" fmla="*/ 1849 w 1857"/>
                <a:gd name="T1" fmla="*/ 72 h 111"/>
                <a:gd name="T2" fmla="*/ 376 w 1857"/>
                <a:gd name="T3" fmla="*/ 72 h 111"/>
                <a:gd name="T4" fmla="*/ 360 w 1857"/>
                <a:gd name="T5" fmla="*/ 52 h 111"/>
                <a:gd name="T6" fmla="*/ 374 w 1857"/>
                <a:gd name="T7" fmla="*/ 20 h 111"/>
                <a:gd name="T8" fmla="*/ 366 w 1857"/>
                <a:gd name="T9" fmla="*/ 0 h 111"/>
                <a:gd name="T10" fmla="*/ 85 w 1857"/>
                <a:gd name="T11" fmla="*/ 0 h 111"/>
                <a:gd name="T12" fmla="*/ 53 w 1857"/>
                <a:gd name="T13" fmla="*/ 20 h 111"/>
                <a:gd name="T14" fmla="*/ 6 w 1857"/>
                <a:gd name="T15" fmla="*/ 91 h 111"/>
                <a:gd name="T16" fmla="*/ 15 w 1857"/>
                <a:gd name="T17" fmla="*/ 111 h 111"/>
                <a:gd name="T18" fmla="*/ 199 w 1857"/>
                <a:gd name="T19" fmla="*/ 111 h 111"/>
                <a:gd name="T20" fmla="*/ 296 w 1857"/>
                <a:gd name="T21" fmla="*/ 111 h 111"/>
                <a:gd name="T22" fmla="*/ 1849 w 1857"/>
                <a:gd name="T23" fmla="*/ 111 h 111"/>
                <a:gd name="T24" fmla="*/ 1857 w 1857"/>
                <a:gd name="T25" fmla="*/ 103 h 111"/>
                <a:gd name="T26" fmla="*/ 1857 w 1857"/>
                <a:gd name="T27" fmla="*/ 81 h 111"/>
                <a:gd name="T28" fmla="*/ 1849 w 1857"/>
                <a:gd name="T29" fmla="*/ 72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57" h="111">
                  <a:moveTo>
                    <a:pt x="1849" y="72"/>
                  </a:moveTo>
                  <a:cubicBezTo>
                    <a:pt x="1849" y="72"/>
                    <a:pt x="423" y="72"/>
                    <a:pt x="376" y="72"/>
                  </a:cubicBezTo>
                  <a:cubicBezTo>
                    <a:pt x="350" y="72"/>
                    <a:pt x="355" y="63"/>
                    <a:pt x="360" y="52"/>
                  </a:cubicBezTo>
                  <a:cubicBezTo>
                    <a:pt x="365" y="40"/>
                    <a:pt x="374" y="20"/>
                    <a:pt x="374" y="20"/>
                  </a:cubicBezTo>
                  <a:cubicBezTo>
                    <a:pt x="381" y="9"/>
                    <a:pt x="377" y="0"/>
                    <a:pt x="366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74" y="0"/>
                    <a:pt x="59" y="9"/>
                    <a:pt x="53" y="20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0" y="102"/>
                    <a:pt x="4" y="111"/>
                    <a:pt x="15" y="111"/>
                  </a:cubicBezTo>
                  <a:cubicBezTo>
                    <a:pt x="199" y="111"/>
                    <a:pt x="199" y="111"/>
                    <a:pt x="199" y="111"/>
                  </a:cubicBezTo>
                  <a:cubicBezTo>
                    <a:pt x="296" y="111"/>
                    <a:pt x="296" y="111"/>
                    <a:pt x="296" y="111"/>
                  </a:cubicBezTo>
                  <a:cubicBezTo>
                    <a:pt x="1849" y="111"/>
                    <a:pt x="1849" y="111"/>
                    <a:pt x="1849" y="111"/>
                  </a:cubicBezTo>
                  <a:cubicBezTo>
                    <a:pt x="1853" y="111"/>
                    <a:pt x="1857" y="107"/>
                    <a:pt x="1857" y="103"/>
                  </a:cubicBezTo>
                  <a:cubicBezTo>
                    <a:pt x="1857" y="81"/>
                    <a:pt x="1857" y="81"/>
                    <a:pt x="1857" y="81"/>
                  </a:cubicBezTo>
                  <a:cubicBezTo>
                    <a:pt x="1857" y="76"/>
                    <a:pt x="1853" y="72"/>
                    <a:pt x="1849" y="72"/>
                  </a:cubicBezTo>
                  <a:close/>
                </a:path>
              </a:pathLst>
            </a:custGeom>
            <a:solidFill>
              <a:srgbClr val="B9E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9" tIns="22855" rIns="45709" bIns="22855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grpSp>
          <p:nvGrpSpPr>
            <p:cNvPr id="31" name="Group 30"/>
            <p:cNvGrpSpPr/>
            <p:nvPr/>
          </p:nvGrpSpPr>
          <p:grpSpPr>
            <a:xfrm>
              <a:off x="739068" y="1515168"/>
              <a:ext cx="6961968" cy="1729969"/>
              <a:chOff x="739068" y="1515168"/>
              <a:chExt cx="6961968" cy="1729969"/>
            </a:xfrm>
          </p:grpSpPr>
          <p:sp>
            <p:nvSpPr>
              <p:cNvPr id="32" name="Freeform 71"/>
              <p:cNvSpPr>
                <a:spLocks/>
              </p:cNvSpPr>
              <p:nvPr/>
            </p:nvSpPr>
            <p:spPr bwMode="auto">
              <a:xfrm>
                <a:off x="739068" y="2058030"/>
                <a:ext cx="6961968" cy="417465"/>
              </a:xfrm>
              <a:custGeom>
                <a:avLst/>
                <a:gdLst>
                  <a:gd name="T0" fmla="*/ 1849 w 1857"/>
                  <a:gd name="T1" fmla="*/ 72 h 111"/>
                  <a:gd name="T2" fmla="*/ 376 w 1857"/>
                  <a:gd name="T3" fmla="*/ 72 h 111"/>
                  <a:gd name="T4" fmla="*/ 360 w 1857"/>
                  <a:gd name="T5" fmla="*/ 52 h 111"/>
                  <a:gd name="T6" fmla="*/ 374 w 1857"/>
                  <a:gd name="T7" fmla="*/ 20 h 111"/>
                  <a:gd name="T8" fmla="*/ 366 w 1857"/>
                  <a:gd name="T9" fmla="*/ 0 h 111"/>
                  <a:gd name="T10" fmla="*/ 85 w 1857"/>
                  <a:gd name="T11" fmla="*/ 0 h 111"/>
                  <a:gd name="T12" fmla="*/ 53 w 1857"/>
                  <a:gd name="T13" fmla="*/ 20 h 111"/>
                  <a:gd name="T14" fmla="*/ 6 w 1857"/>
                  <a:gd name="T15" fmla="*/ 91 h 111"/>
                  <a:gd name="T16" fmla="*/ 15 w 1857"/>
                  <a:gd name="T17" fmla="*/ 111 h 111"/>
                  <a:gd name="T18" fmla="*/ 199 w 1857"/>
                  <a:gd name="T19" fmla="*/ 111 h 111"/>
                  <a:gd name="T20" fmla="*/ 296 w 1857"/>
                  <a:gd name="T21" fmla="*/ 111 h 111"/>
                  <a:gd name="T22" fmla="*/ 1849 w 1857"/>
                  <a:gd name="T23" fmla="*/ 111 h 111"/>
                  <a:gd name="T24" fmla="*/ 1857 w 1857"/>
                  <a:gd name="T25" fmla="*/ 103 h 111"/>
                  <a:gd name="T26" fmla="*/ 1857 w 1857"/>
                  <a:gd name="T27" fmla="*/ 81 h 111"/>
                  <a:gd name="T28" fmla="*/ 1849 w 1857"/>
                  <a:gd name="T29" fmla="*/ 72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57" h="111">
                    <a:moveTo>
                      <a:pt x="1849" y="72"/>
                    </a:moveTo>
                    <a:cubicBezTo>
                      <a:pt x="1849" y="72"/>
                      <a:pt x="423" y="72"/>
                      <a:pt x="376" y="72"/>
                    </a:cubicBezTo>
                    <a:cubicBezTo>
                      <a:pt x="350" y="72"/>
                      <a:pt x="355" y="63"/>
                      <a:pt x="360" y="52"/>
                    </a:cubicBezTo>
                    <a:cubicBezTo>
                      <a:pt x="365" y="40"/>
                      <a:pt x="374" y="20"/>
                      <a:pt x="374" y="20"/>
                    </a:cubicBezTo>
                    <a:cubicBezTo>
                      <a:pt x="381" y="9"/>
                      <a:pt x="377" y="0"/>
                      <a:pt x="366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74" y="0"/>
                      <a:pt x="59" y="9"/>
                      <a:pt x="53" y="20"/>
                    </a:cubicBezTo>
                    <a:cubicBezTo>
                      <a:pt x="6" y="91"/>
                      <a:pt x="6" y="91"/>
                      <a:pt x="6" y="91"/>
                    </a:cubicBezTo>
                    <a:cubicBezTo>
                      <a:pt x="0" y="102"/>
                      <a:pt x="4" y="111"/>
                      <a:pt x="15" y="111"/>
                    </a:cubicBezTo>
                    <a:cubicBezTo>
                      <a:pt x="199" y="111"/>
                      <a:pt x="199" y="111"/>
                      <a:pt x="199" y="111"/>
                    </a:cubicBezTo>
                    <a:cubicBezTo>
                      <a:pt x="296" y="111"/>
                      <a:pt x="296" y="111"/>
                      <a:pt x="296" y="111"/>
                    </a:cubicBezTo>
                    <a:cubicBezTo>
                      <a:pt x="1849" y="111"/>
                      <a:pt x="1849" y="111"/>
                      <a:pt x="1849" y="111"/>
                    </a:cubicBezTo>
                    <a:cubicBezTo>
                      <a:pt x="1853" y="111"/>
                      <a:pt x="1857" y="107"/>
                      <a:pt x="1857" y="103"/>
                    </a:cubicBezTo>
                    <a:cubicBezTo>
                      <a:pt x="1857" y="81"/>
                      <a:pt x="1857" y="81"/>
                      <a:pt x="1857" y="81"/>
                    </a:cubicBezTo>
                    <a:cubicBezTo>
                      <a:pt x="1857" y="76"/>
                      <a:pt x="1853" y="72"/>
                      <a:pt x="1849" y="72"/>
                    </a:cubicBezTo>
                    <a:close/>
                  </a:path>
                </a:pathLst>
              </a:custGeom>
              <a:solidFill>
                <a:srgbClr val="B9EA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3" name="Oval 72"/>
              <p:cNvSpPr>
                <a:spLocks noChangeArrowheads="1"/>
              </p:cNvSpPr>
              <p:nvPr/>
            </p:nvSpPr>
            <p:spPr bwMode="auto">
              <a:xfrm>
                <a:off x="1372407" y="1515168"/>
                <a:ext cx="285717" cy="280956"/>
              </a:xfrm>
              <a:prstGeom prst="ellipse">
                <a:avLst/>
              </a:pr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4" name="Freeform 73"/>
              <p:cNvSpPr>
                <a:spLocks/>
              </p:cNvSpPr>
              <p:nvPr/>
            </p:nvSpPr>
            <p:spPr bwMode="auto">
              <a:xfrm>
                <a:off x="1300977" y="1773901"/>
                <a:ext cx="209526" cy="190478"/>
              </a:xfrm>
              <a:custGeom>
                <a:avLst/>
                <a:gdLst>
                  <a:gd name="T0" fmla="*/ 0 w 56"/>
                  <a:gd name="T1" fmla="*/ 18 h 51"/>
                  <a:gd name="T2" fmla="*/ 45 w 56"/>
                  <a:gd name="T3" fmla="*/ 10 h 51"/>
                  <a:gd name="T4" fmla="*/ 56 w 56"/>
                  <a:gd name="T5" fmla="*/ 12 h 51"/>
                  <a:gd name="T6" fmla="*/ 56 w 56"/>
                  <a:gd name="T7" fmla="*/ 51 h 51"/>
                  <a:gd name="T8" fmla="*/ 0 w 56"/>
                  <a:gd name="T9" fmla="*/ 1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1">
                    <a:moveTo>
                      <a:pt x="0" y="18"/>
                    </a:moveTo>
                    <a:cubicBezTo>
                      <a:pt x="0" y="18"/>
                      <a:pt x="17" y="0"/>
                      <a:pt x="45" y="10"/>
                    </a:cubicBezTo>
                    <a:cubicBezTo>
                      <a:pt x="51" y="12"/>
                      <a:pt x="52" y="12"/>
                      <a:pt x="56" y="12"/>
                    </a:cubicBezTo>
                    <a:cubicBezTo>
                      <a:pt x="55" y="30"/>
                      <a:pt x="56" y="51"/>
                      <a:pt x="56" y="51"/>
                    </a:cubicBezTo>
                    <a:cubicBezTo>
                      <a:pt x="56" y="51"/>
                      <a:pt x="30" y="24"/>
                      <a:pt x="0" y="18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5" name="Freeform 74"/>
              <p:cNvSpPr>
                <a:spLocks/>
              </p:cNvSpPr>
              <p:nvPr/>
            </p:nvSpPr>
            <p:spPr bwMode="auto">
              <a:xfrm>
                <a:off x="1300977" y="1773901"/>
                <a:ext cx="209526" cy="190478"/>
              </a:xfrm>
              <a:custGeom>
                <a:avLst/>
                <a:gdLst>
                  <a:gd name="T0" fmla="*/ 0 w 56"/>
                  <a:gd name="T1" fmla="*/ 18 h 51"/>
                  <a:gd name="T2" fmla="*/ 39 w 56"/>
                  <a:gd name="T3" fmla="*/ 8 h 51"/>
                  <a:gd name="T4" fmla="*/ 56 w 56"/>
                  <a:gd name="T5" fmla="*/ 11 h 51"/>
                  <a:gd name="T6" fmla="*/ 56 w 56"/>
                  <a:gd name="T7" fmla="*/ 51 h 51"/>
                  <a:gd name="T8" fmla="*/ 0 w 56"/>
                  <a:gd name="T9" fmla="*/ 1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1">
                    <a:moveTo>
                      <a:pt x="0" y="18"/>
                    </a:moveTo>
                    <a:cubicBezTo>
                      <a:pt x="0" y="18"/>
                      <a:pt x="10" y="0"/>
                      <a:pt x="39" y="8"/>
                    </a:cubicBezTo>
                    <a:cubicBezTo>
                      <a:pt x="48" y="11"/>
                      <a:pt x="52" y="11"/>
                      <a:pt x="56" y="11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56" y="51"/>
                      <a:pt x="30" y="24"/>
                      <a:pt x="0" y="18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6" name="Freeform 75"/>
              <p:cNvSpPr>
                <a:spLocks/>
              </p:cNvSpPr>
              <p:nvPr/>
            </p:nvSpPr>
            <p:spPr bwMode="auto">
              <a:xfrm>
                <a:off x="1300977" y="1773901"/>
                <a:ext cx="209526" cy="190478"/>
              </a:xfrm>
              <a:custGeom>
                <a:avLst/>
                <a:gdLst>
                  <a:gd name="T0" fmla="*/ 0 w 56"/>
                  <a:gd name="T1" fmla="*/ 18 h 51"/>
                  <a:gd name="T2" fmla="*/ 39 w 56"/>
                  <a:gd name="T3" fmla="*/ 8 h 51"/>
                  <a:gd name="T4" fmla="*/ 56 w 56"/>
                  <a:gd name="T5" fmla="*/ 11 h 51"/>
                  <a:gd name="T6" fmla="*/ 56 w 56"/>
                  <a:gd name="T7" fmla="*/ 51 h 51"/>
                  <a:gd name="T8" fmla="*/ 0 w 56"/>
                  <a:gd name="T9" fmla="*/ 1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1">
                    <a:moveTo>
                      <a:pt x="0" y="18"/>
                    </a:moveTo>
                    <a:cubicBezTo>
                      <a:pt x="0" y="18"/>
                      <a:pt x="10" y="0"/>
                      <a:pt x="39" y="8"/>
                    </a:cubicBezTo>
                    <a:cubicBezTo>
                      <a:pt x="48" y="11"/>
                      <a:pt x="52" y="11"/>
                      <a:pt x="56" y="11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56" y="51"/>
                      <a:pt x="30" y="24"/>
                      <a:pt x="0" y="18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7" name="Freeform 76"/>
              <p:cNvSpPr>
                <a:spLocks/>
              </p:cNvSpPr>
              <p:nvPr/>
            </p:nvSpPr>
            <p:spPr bwMode="auto">
              <a:xfrm>
                <a:off x="1300977" y="1773901"/>
                <a:ext cx="415877" cy="190478"/>
              </a:xfrm>
              <a:custGeom>
                <a:avLst/>
                <a:gdLst>
                  <a:gd name="T0" fmla="*/ 72 w 111"/>
                  <a:gd name="T1" fmla="*/ 8 h 51"/>
                  <a:gd name="T2" fmla="*/ 56 w 111"/>
                  <a:gd name="T3" fmla="*/ 11 h 51"/>
                  <a:gd name="T4" fmla="*/ 39 w 111"/>
                  <a:gd name="T5" fmla="*/ 8 h 51"/>
                  <a:gd name="T6" fmla="*/ 0 w 111"/>
                  <a:gd name="T7" fmla="*/ 18 h 51"/>
                  <a:gd name="T8" fmla="*/ 56 w 111"/>
                  <a:gd name="T9" fmla="*/ 51 h 51"/>
                  <a:gd name="T10" fmla="*/ 111 w 111"/>
                  <a:gd name="T11" fmla="*/ 18 h 51"/>
                  <a:gd name="T12" fmla="*/ 72 w 111"/>
                  <a:gd name="T13" fmla="*/ 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1" h="51">
                    <a:moveTo>
                      <a:pt x="72" y="8"/>
                    </a:moveTo>
                    <a:cubicBezTo>
                      <a:pt x="63" y="11"/>
                      <a:pt x="59" y="11"/>
                      <a:pt x="56" y="11"/>
                    </a:cubicBezTo>
                    <a:cubicBezTo>
                      <a:pt x="52" y="11"/>
                      <a:pt x="48" y="11"/>
                      <a:pt x="39" y="8"/>
                    </a:cubicBezTo>
                    <a:cubicBezTo>
                      <a:pt x="10" y="0"/>
                      <a:pt x="0" y="18"/>
                      <a:pt x="0" y="18"/>
                    </a:cubicBezTo>
                    <a:cubicBezTo>
                      <a:pt x="30" y="24"/>
                      <a:pt x="56" y="51"/>
                      <a:pt x="56" y="51"/>
                    </a:cubicBezTo>
                    <a:cubicBezTo>
                      <a:pt x="56" y="51"/>
                      <a:pt x="82" y="24"/>
                      <a:pt x="111" y="18"/>
                    </a:cubicBezTo>
                    <a:cubicBezTo>
                      <a:pt x="111" y="18"/>
                      <a:pt x="101" y="0"/>
                      <a:pt x="72" y="8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8" name="Freeform 77"/>
              <p:cNvSpPr>
                <a:spLocks/>
              </p:cNvSpPr>
              <p:nvPr/>
            </p:nvSpPr>
            <p:spPr bwMode="auto">
              <a:xfrm>
                <a:off x="1226374" y="1853267"/>
                <a:ext cx="566671" cy="176193"/>
              </a:xfrm>
              <a:custGeom>
                <a:avLst/>
                <a:gdLst>
                  <a:gd name="T0" fmla="*/ 142 w 151"/>
                  <a:gd name="T1" fmla="*/ 1 h 47"/>
                  <a:gd name="T2" fmla="*/ 76 w 151"/>
                  <a:gd name="T3" fmla="*/ 40 h 47"/>
                  <a:gd name="T4" fmla="*/ 10 w 151"/>
                  <a:gd name="T5" fmla="*/ 1 h 47"/>
                  <a:gd name="T6" fmla="*/ 0 w 151"/>
                  <a:gd name="T7" fmla="*/ 7 h 47"/>
                  <a:gd name="T8" fmla="*/ 72 w 151"/>
                  <a:gd name="T9" fmla="*/ 47 h 47"/>
                  <a:gd name="T10" fmla="*/ 76 w 151"/>
                  <a:gd name="T11" fmla="*/ 47 h 47"/>
                  <a:gd name="T12" fmla="*/ 79 w 151"/>
                  <a:gd name="T13" fmla="*/ 47 h 47"/>
                  <a:gd name="T14" fmla="*/ 151 w 151"/>
                  <a:gd name="T15" fmla="*/ 7 h 47"/>
                  <a:gd name="T16" fmla="*/ 142 w 151"/>
                  <a:gd name="T17" fmla="*/ 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47">
                    <a:moveTo>
                      <a:pt x="142" y="1"/>
                    </a:moveTo>
                    <a:cubicBezTo>
                      <a:pt x="116" y="7"/>
                      <a:pt x="76" y="40"/>
                      <a:pt x="76" y="40"/>
                    </a:cubicBezTo>
                    <a:cubicBezTo>
                      <a:pt x="76" y="40"/>
                      <a:pt x="36" y="7"/>
                      <a:pt x="10" y="1"/>
                    </a:cubicBezTo>
                    <a:cubicBezTo>
                      <a:pt x="3" y="0"/>
                      <a:pt x="0" y="6"/>
                      <a:pt x="0" y="7"/>
                    </a:cubicBezTo>
                    <a:cubicBezTo>
                      <a:pt x="8" y="11"/>
                      <a:pt x="18" y="4"/>
                      <a:pt x="72" y="47"/>
                    </a:cubicBezTo>
                    <a:cubicBezTo>
                      <a:pt x="73" y="47"/>
                      <a:pt x="76" y="47"/>
                      <a:pt x="76" y="47"/>
                    </a:cubicBezTo>
                    <a:cubicBezTo>
                      <a:pt x="76" y="47"/>
                      <a:pt x="77" y="47"/>
                      <a:pt x="79" y="47"/>
                    </a:cubicBezTo>
                    <a:cubicBezTo>
                      <a:pt x="132" y="4"/>
                      <a:pt x="143" y="11"/>
                      <a:pt x="151" y="7"/>
                    </a:cubicBezTo>
                    <a:cubicBezTo>
                      <a:pt x="151" y="6"/>
                      <a:pt x="148" y="0"/>
                      <a:pt x="142" y="1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9" name="Freeform 78"/>
              <p:cNvSpPr>
                <a:spLocks/>
              </p:cNvSpPr>
              <p:nvPr/>
            </p:nvSpPr>
            <p:spPr bwMode="auto">
              <a:xfrm>
                <a:off x="1515265" y="1908822"/>
                <a:ext cx="306352" cy="473020"/>
              </a:xfrm>
              <a:custGeom>
                <a:avLst/>
                <a:gdLst>
                  <a:gd name="T0" fmla="*/ 0 w 82"/>
                  <a:gd name="T1" fmla="*/ 40 h 126"/>
                  <a:gd name="T2" fmla="*/ 8 w 82"/>
                  <a:gd name="T3" fmla="*/ 40 h 126"/>
                  <a:gd name="T4" fmla="*/ 68 w 82"/>
                  <a:gd name="T5" fmla="*/ 0 h 126"/>
                  <a:gd name="T6" fmla="*/ 82 w 82"/>
                  <a:gd name="T7" fmla="*/ 0 h 126"/>
                  <a:gd name="T8" fmla="*/ 75 w 82"/>
                  <a:gd name="T9" fmla="*/ 89 h 126"/>
                  <a:gd name="T10" fmla="*/ 8 w 82"/>
                  <a:gd name="T11" fmla="*/ 126 h 126"/>
                  <a:gd name="T12" fmla="*/ 0 w 82"/>
                  <a:gd name="T13" fmla="*/ 126 h 126"/>
                  <a:gd name="T14" fmla="*/ 0 w 82"/>
                  <a:gd name="T15" fmla="*/ 40 h 126"/>
                  <a:gd name="T16" fmla="*/ 0 w 82"/>
                  <a:gd name="T17" fmla="*/ 4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2" h="126">
                    <a:moveTo>
                      <a:pt x="0" y="40"/>
                    </a:moveTo>
                    <a:cubicBezTo>
                      <a:pt x="8" y="40"/>
                      <a:pt x="8" y="40"/>
                      <a:pt x="8" y="40"/>
                    </a:cubicBezTo>
                    <a:cubicBezTo>
                      <a:pt x="8" y="40"/>
                      <a:pt x="37" y="9"/>
                      <a:pt x="68" y="0"/>
                    </a:cubicBezTo>
                    <a:cubicBezTo>
                      <a:pt x="71" y="0"/>
                      <a:pt x="82" y="0"/>
                      <a:pt x="82" y="0"/>
                    </a:cubicBezTo>
                    <a:cubicBezTo>
                      <a:pt x="82" y="0"/>
                      <a:pt x="75" y="71"/>
                      <a:pt x="75" y="89"/>
                    </a:cubicBezTo>
                    <a:cubicBezTo>
                      <a:pt x="68" y="89"/>
                      <a:pt x="40" y="90"/>
                      <a:pt x="8" y="126"/>
                    </a:cubicBezTo>
                    <a:cubicBezTo>
                      <a:pt x="0" y="126"/>
                      <a:pt x="0" y="126"/>
                      <a:pt x="0" y="126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0"/>
                      <a:pt x="0" y="40"/>
                      <a:pt x="0" y="40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0" name="Freeform 79"/>
              <p:cNvSpPr>
                <a:spLocks/>
              </p:cNvSpPr>
              <p:nvPr/>
            </p:nvSpPr>
            <p:spPr bwMode="auto">
              <a:xfrm>
                <a:off x="1204151" y="1908822"/>
                <a:ext cx="617466" cy="473020"/>
              </a:xfrm>
              <a:custGeom>
                <a:avLst/>
                <a:gdLst>
                  <a:gd name="T0" fmla="*/ 151 w 165"/>
                  <a:gd name="T1" fmla="*/ 0 h 126"/>
                  <a:gd name="T2" fmla="*/ 91 w 165"/>
                  <a:gd name="T3" fmla="*/ 40 h 126"/>
                  <a:gd name="T4" fmla="*/ 84 w 165"/>
                  <a:gd name="T5" fmla="*/ 40 h 126"/>
                  <a:gd name="T6" fmla="*/ 81 w 165"/>
                  <a:gd name="T7" fmla="*/ 40 h 126"/>
                  <a:gd name="T8" fmla="*/ 75 w 165"/>
                  <a:gd name="T9" fmla="*/ 40 h 126"/>
                  <a:gd name="T10" fmla="*/ 16 w 165"/>
                  <a:gd name="T11" fmla="*/ 0 h 126"/>
                  <a:gd name="T12" fmla="*/ 0 w 165"/>
                  <a:gd name="T13" fmla="*/ 0 h 126"/>
                  <a:gd name="T14" fmla="*/ 9 w 165"/>
                  <a:gd name="T15" fmla="*/ 89 h 126"/>
                  <a:gd name="T16" fmla="*/ 75 w 165"/>
                  <a:gd name="T17" fmla="*/ 126 h 126"/>
                  <a:gd name="T18" fmla="*/ 83 w 165"/>
                  <a:gd name="T19" fmla="*/ 126 h 126"/>
                  <a:gd name="T20" fmla="*/ 91 w 165"/>
                  <a:gd name="T21" fmla="*/ 126 h 126"/>
                  <a:gd name="T22" fmla="*/ 158 w 165"/>
                  <a:gd name="T23" fmla="*/ 89 h 126"/>
                  <a:gd name="T24" fmla="*/ 165 w 165"/>
                  <a:gd name="T25" fmla="*/ 0 h 126"/>
                  <a:gd name="T26" fmla="*/ 151 w 165"/>
                  <a:gd name="T27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5" h="126">
                    <a:moveTo>
                      <a:pt x="151" y="0"/>
                    </a:moveTo>
                    <a:cubicBezTo>
                      <a:pt x="120" y="9"/>
                      <a:pt x="91" y="40"/>
                      <a:pt x="91" y="40"/>
                    </a:cubicBezTo>
                    <a:cubicBezTo>
                      <a:pt x="84" y="40"/>
                      <a:pt x="84" y="40"/>
                      <a:pt x="84" y="40"/>
                    </a:cubicBezTo>
                    <a:cubicBezTo>
                      <a:pt x="81" y="40"/>
                      <a:pt x="81" y="40"/>
                      <a:pt x="81" y="40"/>
                    </a:cubicBezTo>
                    <a:cubicBezTo>
                      <a:pt x="75" y="40"/>
                      <a:pt x="75" y="40"/>
                      <a:pt x="75" y="40"/>
                    </a:cubicBezTo>
                    <a:cubicBezTo>
                      <a:pt x="75" y="40"/>
                      <a:pt x="46" y="9"/>
                      <a:pt x="16" y="0"/>
                    </a:cubicBezTo>
                    <a:cubicBezTo>
                      <a:pt x="12" y="0"/>
                      <a:pt x="0" y="0"/>
                      <a:pt x="0" y="0"/>
                    </a:cubicBezTo>
                    <a:cubicBezTo>
                      <a:pt x="0" y="0"/>
                      <a:pt x="9" y="71"/>
                      <a:pt x="9" y="89"/>
                    </a:cubicBezTo>
                    <a:cubicBezTo>
                      <a:pt x="14" y="89"/>
                      <a:pt x="43" y="90"/>
                      <a:pt x="75" y="126"/>
                    </a:cubicBezTo>
                    <a:cubicBezTo>
                      <a:pt x="83" y="126"/>
                      <a:pt x="83" y="126"/>
                      <a:pt x="83" y="126"/>
                    </a:cubicBezTo>
                    <a:cubicBezTo>
                      <a:pt x="83" y="126"/>
                      <a:pt x="83" y="126"/>
                      <a:pt x="91" y="126"/>
                    </a:cubicBezTo>
                    <a:cubicBezTo>
                      <a:pt x="123" y="90"/>
                      <a:pt x="151" y="89"/>
                      <a:pt x="158" y="89"/>
                    </a:cubicBezTo>
                    <a:cubicBezTo>
                      <a:pt x="158" y="71"/>
                      <a:pt x="165" y="0"/>
                      <a:pt x="165" y="0"/>
                    </a:cubicBezTo>
                    <a:cubicBezTo>
                      <a:pt x="165" y="0"/>
                      <a:pt x="154" y="0"/>
                      <a:pt x="151" y="0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1" name="Freeform 80"/>
              <p:cNvSpPr>
                <a:spLocks/>
              </p:cNvSpPr>
              <p:nvPr/>
            </p:nvSpPr>
            <p:spPr bwMode="auto">
              <a:xfrm>
                <a:off x="1515265" y="2058030"/>
                <a:ext cx="30159" cy="323813"/>
              </a:xfrm>
              <a:custGeom>
                <a:avLst/>
                <a:gdLst>
                  <a:gd name="T0" fmla="*/ 0 w 19"/>
                  <a:gd name="T1" fmla="*/ 204 h 204"/>
                  <a:gd name="T2" fmla="*/ 0 w 19"/>
                  <a:gd name="T3" fmla="*/ 0 h 204"/>
                  <a:gd name="T4" fmla="*/ 19 w 19"/>
                  <a:gd name="T5" fmla="*/ 0 h 204"/>
                  <a:gd name="T6" fmla="*/ 0 w 19"/>
                  <a:gd name="T7" fmla="*/ 204 h 204"/>
                  <a:gd name="T8" fmla="*/ 0 w 19"/>
                  <a:gd name="T9" fmla="*/ 204 h 204"/>
                  <a:gd name="T10" fmla="*/ 0 w 19"/>
                  <a:gd name="T11" fmla="*/ 20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204">
                    <a:moveTo>
                      <a:pt x="0" y="204"/>
                    </a:moveTo>
                    <a:lnTo>
                      <a:pt x="0" y="0"/>
                    </a:lnTo>
                    <a:lnTo>
                      <a:pt x="19" y="0"/>
                    </a:lnTo>
                    <a:lnTo>
                      <a:pt x="0" y="204"/>
                    </a:lnTo>
                    <a:lnTo>
                      <a:pt x="0" y="204"/>
                    </a:lnTo>
                    <a:lnTo>
                      <a:pt x="0" y="204"/>
                    </a:ln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2" name="Freeform 81"/>
              <p:cNvSpPr>
                <a:spLocks/>
              </p:cNvSpPr>
              <p:nvPr/>
            </p:nvSpPr>
            <p:spPr bwMode="auto">
              <a:xfrm>
                <a:off x="1515265" y="2058030"/>
                <a:ext cx="30159" cy="323813"/>
              </a:xfrm>
              <a:custGeom>
                <a:avLst/>
                <a:gdLst>
                  <a:gd name="T0" fmla="*/ 0 w 19"/>
                  <a:gd name="T1" fmla="*/ 204 h 204"/>
                  <a:gd name="T2" fmla="*/ 0 w 19"/>
                  <a:gd name="T3" fmla="*/ 0 h 204"/>
                  <a:gd name="T4" fmla="*/ 19 w 19"/>
                  <a:gd name="T5" fmla="*/ 0 h 204"/>
                  <a:gd name="T6" fmla="*/ 0 w 19"/>
                  <a:gd name="T7" fmla="*/ 20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204">
                    <a:moveTo>
                      <a:pt x="0" y="204"/>
                    </a:moveTo>
                    <a:lnTo>
                      <a:pt x="0" y="0"/>
                    </a:lnTo>
                    <a:lnTo>
                      <a:pt x="19" y="0"/>
                    </a:lnTo>
                    <a:lnTo>
                      <a:pt x="0" y="204"/>
                    </a:ln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3" name="Freeform 82"/>
              <p:cNvSpPr>
                <a:spLocks/>
              </p:cNvSpPr>
              <p:nvPr/>
            </p:nvSpPr>
            <p:spPr bwMode="auto">
              <a:xfrm>
                <a:off x="1515265" y="2058030"/>
                <a:ext cx="30159" cy="323813"/>
              </a:xfrm>
              <a:custGeom>
                <a:avLst/>
                <a:gdLst>
                  <a:gd name="T0" fmla="*/ 0 w 19"/>
                  <a:gd name="T1" fmla="*/ 204 h 204"/>
                  <a:gd name="T2" fmla="*/ 0 w 19"/>
                  <a:gd name="T3" fmla="*/ 0 h 204"/>
                  <a:gd name="T4" fmla="*/ 19 w 19"/>
                  <a:gd name="T5" fmla="*/ 0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204">
                    <a:moveTo>
                      <a:pt x="0" y="204"/>
                    </a:moveTo>
                    <a:lnTo>
                      <a:pt x="0" y="0"/>
                    </a:lnTo>
                    <a:lnTo>
                      <a:pt x="1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2132729" y="1706055"/>
                <a:ext cx="5430117" cy="15390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200" b="1" dirty="0">
                    <a:ln>
                      <a:solidFill>
                        <a:srgbClr val="008000"/>
                      </a:solidFill>
                    </a:ln>
                    <a:solidFill>
                      <a:srgbClr val="008000"/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ĐIỂM THUỘC MẶT PHẲNG</a:t>
                </a:r>
              </a:p>
            </p:txBody>
          </p: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62" name="Rectangle 61"/>
              <p:cNvSpPr/>
              <p:nvPr/>
            </p:nvSpPr>
            <p:spPr>
              <a:xfrm>
                <a:off x="2487895" y="3848503"/>
                <a:ext cx="1741355" cy="4308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2200" b="1" spc="-75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Ch</m:t>
                      </m:r>
                      <m:r>
                        <m:rPr>
                          <m:nor/>
                        </m:rPr>
                        <a:rPr lang="en-US" sz="2200" b="1" spc="-75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ọ</m:t>
                      </m:r>
                      <m:r>
                        <m:rPr>
                          <m:nor/>
                        </m:rPr>
                        <a:rPr lang="en-US" sz="2200" b="1" spc="-75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n</m:t>
                      </m:r>
                      <m:r>
                        <m:rPr>
                          <m:nor/>
                        </m:rPr>
                        <a:rPr lang="en-US" sz="2200" b="1" spc="-75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2200" b="1" i="0" spc="-75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B</m:t>
                      </m:r>
                      <m:r>
                        <m:rPr>
                          <m:nor/>
                        </m:rPr>
                        <a:rPr lang="en-US" sz="2200" b="1" spc="-75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.</m:t>
                      </m:r>
                    </m:oMath>
                  </m:oMathPara>
                </a14:m>
                <a:endParaRPr lang="en-US" sz="2200" b="1" spc="-75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62" name="Rectangle 6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87895" y="3848503"/>
                <a:ext cx="1741355" cy="430887"/>
              </a:xfrm>
              <a:prstGeom prst="rect">
                <a:avLst/>
              </a:prstGeom>
              <a:blipFill>
                <a:blip r:embed="rId3"/>
                <a:stretch>
                  <a:fillRect l="-2448" b="-1831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9" name="Rectangle 118"/>
              <p:cNvSpPr/>
              <p:nvPr/>
            </p:nvSpPr>
            <p:spPr>
              <a:xfrm>
                <a:off x="757511" y="1133549"/>
                <a:ext cx="10729561" cy="9541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800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Trong </a:t>
                </a:r>
                <a:r>
                  <a:rPr lang="en-US" sz="2800" dirty="0" err="1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không</a:t>
                </a:r>
                <a:r>
                  <a:rPr lang="en-US" sz="2800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gian</a:t>
                </a:r>
                <a:r>
                  <a:rPr lang="en-US" sz="2800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 </a:t>
                </a:r>
                <a:r>
                  <a:rPr lang="en-US" sz="2800" i="1" dirty="0" err="1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Oxyz</a:t>
                </a:r>
                <a:r>
                  <a:rPr lang="en-US" sz="2800" i="1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</a:p>
              <a:p>
                <a:r>
                  <a:rPr lang="en-US" sz="2800" dirty="0" err="1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cho</a:t>
                </a:r>
                <a:r>
                  <a:rPr lang="en-US" sz="2800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mặt</a:t>
                </a:r>
                <a:r>
                  <a:rPr lang="en-US" sz="2800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phẳng</a:t>
                </a:r>
                <a:r>
                  <a:rPr lang="en-US" sz="2800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</m:d>
                    <m:r>
                      <a:rPr lang="en-US" sz="2800" i="1">
                        <a:latin typeface="Cambria Math" panose="02040503050406030204" pitchFamily="18" charset="0"/>
                      </a:rPr>
                      <m:t>:2</m:t>
                    </m:r>
                    <m:r>
                      <a:rPr lang="en-US" sz="28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800" i="1">
                        <a:latin typeface="Cambria Math" panose="02040503050406030204" pitchFamily="18" charset="0"/>
                      </a:rPr>
                      <m:t>−3</m:t>
                    </m:r>
                    <m:r>
                      <a:rPr lang="en-US" sz="2800" i="1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800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800" i="1">
                        <a:latin typeface="Cambria Math" panose="02040503050406030204" pitchFamily="18" charset="0"/>
                      </a:rPr>
                      <m:t>𝑧</m:t>
                    </m:r>
                    <m:r>
                      <a:rPr lang="en-US" sz="2800" i="1">
                        <a:latin typeface="Cambria Math" panose="02040503050406030204" pitchFamily="18" charset="0"/>
                      </a:rPr>
                      <m:t>+1=0</m:t>
                    </m:r>
                  </m:oMath>
                </a14:m>
                <a:r>
                  <a:rPr lang="en-US" sz="2800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US" sz="2800" dirty="0" err="1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Điểm</a:t>
                </a:r>
                <a:r>
                  <a:rPr lang="en-US" sz="2800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nào</a:t>
                </a:r>
                <a:r>
                  <a:rPr lang="en-US" sz="2800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sau</a:t>
                </a:r>
                <a:r>
                  <a:rPr lang="en-US" sz="2800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đây</a:t>
                </a:r>
                <a:r>
                  <a:rPr lang="en-US" sz="2800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thuộc</a:t>
                </a:r>
                <a:r>
                  <a:rPr lang="en-US" sz="2800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</m:d>
                  </m:oMath>
                </a14:m>
                <a:r>
                  <a:rPr lang="en-US" sz="2800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l-GR" sz="2800" dirty="0">
                    <a:latin typeface="+mj-lt"/>
                  </a:rPr>
                  <a:t> </a:t>
                </a:r>
              </a:p>
            </p:txBody>
          </p:sp>
        </mc:Choice>
        <mc:Fallback xmlns="">
          <p:sp>
            <p:nvSpPr>
              <p:cNvPr id="119" name="Rectangle 1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7511" y="1133549"/>
                <a:ext cx="10729561" cy="954107"/>
              </a:xfrm>
              <a:prstGeom prst="rect">
                <a:avLst/>
              </a:prstGeom>
              <a:blipFill>
                <a:blip r:embed="rId4"/>
                <a:stretch>
                  <a:fillRect l="-1136" t="-7051" b="-1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4" name="Oval 153"/>
          <p:cNvSpPr/>
          <p:nvPr/>
        </p:nvSpPr>
        <p:spPr>
          <a:xfrm>
            <a:off x="3409637" y="2340730"/>
            <a:ext cx="536277" cy="536277"/>
          </a:xfrm>
          <a:prstGeom prst="ellipse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952043" y="2278115"/>
                <a:ext cx="1174257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2400" b="1" spc="-75" smtClean="0">
                          <a:solidFill>
                            <a:srgbClr val="000099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A</m:t>
                      </m:r>
                      <m:r>
                        <m:rPr>
                          <m:nor/>
                        </m:rPr>
                        <a:rPr lang="en-US" sz="2400" b="1" spc="-75" smtClean="0">
                          <a:solidFill>
                            <a:srgbClr val="000099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.  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𝑀</m:t>
                      </m:r>
                      <m:d>
                        <m:d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−3;0;2</m:t>
                          </m:r>
                        </m:e>
                      </m:d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en-GB" sz="2400" dirty="0">
                  <a:latin typeface="Cambria" panose="02040503050406030204" pitchFamily="18" charset="0"/>
                  <a:ea typeface="Cambria" panose="02040503050406030204" pitchFamily="18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2043" y="2278115"/>
                <a:ext cx="1174257" cy="461665"/>
              </a:xfrm>
              <a:prstGeom prst="rect">
                <a:avLst/>
              </a:prstGeom>
              <a:blipFill>
                <a:blip r:embed="rId5"/>
                <a:stretch>
                  <a:fillRect l="-1036" r="-75130" b="-2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3" name="Rectangle 52"/>
              <p:cNvSpPr/>
              <p:nvPr/>
            </p:nvSpPr>
            <p:spPr>
              <a:xfrm>
                <a:off x="3633304" y="2350866"/>
                <a:ext cx="1191892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vi-VN" sz="2400" b="1" spc="-75" smtClean="0">
                          <a:solidFill>
                            <a:srgbClr val="000099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B</m:t>
                      </m:r>
                      <m:r>
                        <m:rPr>
                          <m:nor/>
                        </m:rPr>
                        <a:rPr lang="en-US" sz="2400" b="1" spc="-75" smtClean="0">
                          <a:solidFill>
                            <a:srgbClr val="000099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.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𝑀</m:t>
                      </m:r>
                      <m:d>
                        <m:d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;0;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−1</m:t>
                          </m:r>
                        </m:e>
                      </m:d>
                      <m:r>
                        <a:rPr lang="en-US" sz="2400" i="1">
                          <a:latin typeface="Cambria Math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en-GB" sz="2400" dirty="0">
                  <a:latin typeface="Cambria" panose="02040503050406030204" pitchFamily="18" charset="0"/>
                  <a:ea typeface="Cambria" panose="02040503050406030204" pitchFamily="18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53" name="Rectangle 5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33304" y="2350866"/>
                <a:ext cx="1191892" cy="461665"/>
              </a:xfrm>
              <a:prstGeom prst="rect">
                <a:avLst/>
              </a:prstGeom>
              <a:blipFill>
                <a:blip r:embed="rId6"/>
                <a:stretch>
                  <a:fillRect l="-1020" r="-62755" b="-2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4" name="Rectangle 53"/>
              <p:cNvSpPr/>
              <p:nvPr/>
            </p:nvSpPr>
            <p:spPr>
              <a:xfrm>
                <a:off x="6465510" y="2346116"/>
                <a:ext cx="840444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vi-VN" sz="2400" b="1" spc="-75" smtClean="0">
                          <a:solidFill>
                            <a:srgbClr val="000099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C</m:t>
                      </m:r>
                      <m:r>
                        <m:rPr>
                          <m:nor/>
                        </m:rPr>
                        <a:rPr lang="en-US" sz="2400" b="0" i="0" dirty="0" smtClean="0">
                          <a:latin typeface="Cambria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.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𝑀</m:t>
                      </m:r>
                      <m:d>
                        <m:d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;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;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e>
                      </m:d>
                      <m:r>
                        <a:rPr lang="en-US" sz="2400" i="1">
                          <a:latin typeface="Cambria Math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54" name="Rectangle 5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65510" y="2346116"/>
                <a:ext cx="840444" cy="461665"/>
              </a:xfrm>
              <a:prstGeom prst="rect">
                <a:avLst/>
              </a:prstGeom>
              <a:blipFill>
                <a:blip r:embed="rId7"/>
                <a:stretch>
                  <a:fillRect l="-2190" r="-12919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5" name="Rectangle 54"/>
              <p:cNvSpPr/>
              <p:nvPr/>
            </p:nvSpPr>
            <p:spPr>
              <a:xfrm>
                <a:off x="9339806" y="2346116"/>
                <a:ext cx="1107447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vi-VN" sz="2400" b="1" spc="-75" smtClean="0">
                          <a:solidFill>
                            <a:srgbClr val="000099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D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𝑀</m:t>
                      </m:r>
                      <m:d>
                        <m:d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−3;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;2</m:t>
                          </m:r>
                        </m:e>
                      </m:d>
                      <m:r>
                        <a:rPr lang="en-US" sz="2400" i="1">
                          <a:latin typeface="Cambria Math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55" name="Rectangle 5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39806" y="2346116"/>
                <a:ext cx="1107447" cy="461665"/>
              </a:xfrm>
              <a:prstGeom prst="rect">
                <a:avLst/>
              </a:prstGeom>
              <a:blipFill>
                <a:blip r:embed="rId8"/>
                <a:stretch>
                  <a:fillRect l="-1099" r="-8131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0" name="Straight Connector 49"/>
          <p:cNvCxnSpPr/>
          <p:nvPr/>
        </p:nvCxnSpPr>
        <p:spPr>
          <a:xfrm flipH="1">
            <a:off x="6822449" y="3884836"/>
            <a:ext cx="29956" cy="2515637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7" name="Rectangle 56"/>
              <p:cNvSpPr/>
              <p:nvPr/>
            </p:nvSpPr>
            <p:spPr>
              <a:xfrm>
                <a:off x="638699" y="5325893"/>
                <a:ext cx="4063930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2.0−3.0−1+1=0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57" name="Rectangle 5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8699" y="5325893"/>
                <a:ext cx="4063930" cy="52322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Rectangle 9"/>
          <p:cNvSpPr/>
          <p:nvPr/>
        </p:nvSpPr>
        <p:spPr>
          <a:xfrm>
            <a:off x="6160226" y="2461140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 11"/>
              <p:cNvSpPr/>
              <p:nvPr/>
            </p:nvSpPr>
            <p:spPr>
              <a:xfrm>
                <a:off x="699774" y="4429423"/>
                <a:ext cx="5886415" cy="830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Thay </a:t>
                </a:r>
                <a:r>
                  <a:rPr lang="en-US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lần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lượt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các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điểm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vào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0" i="0" smtClean="0">
                        <a:latin typeface="Cambria Math" panose="02040503050406030204" pitchFamily="18" charset="0"/>
                      </a:rPr>
                      <m:t>(</m:t>
                    </m:r>
                    <m:r>
                      <m:rPr>
                        <m:sty m:val="p"/>
                      </m:rPr>
                      <a:rPr lang="en-US" sz="2400" b="0" i="0" smtClean="0">
                        <a:latin typeface="Cambria Math" panose="02040503050406030204" pitchFamily="18" charset="0"/>
                      </a:rPr>
                      <m:t>P</m:t>
                    </m:r>
                    <m:r>
                      <a:rPr lang="en-US" sz="2400" b="0" i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ta </a:t>
                </a:r>
                <a:r>
                  <a:rPr lang="en-US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thấy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điểm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B </a:t>
                </a:r>
                <a:r>
                  <a:rPr lang="en-US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thỏa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12" name="Rectangle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9774" y="4429423"/>
                <a:ext cx="5886415" cy="830997"/>
              </a:xfrm>
              <a:prstGeom prst="rect">
                <a:avLst/>
              </a:prstGeom>
              <a:blipFill>
                <a:blip r:embed="rId10"/>
                <a:stretch>
                  <a:fillRect l="-1658" t="-5882" r="-2694" b="-161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6852405" y="4007496"/>
                <a:ext cx="4634668" cy="156966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4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Nhắc </a:t>
                </a:r>
                <a:r>
                  <a:rPr lang="en-US" sz="24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lại</a:t>
                </a:r>
                <a:r>
                  <a:rPr lang="en-US" sz="2400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</a:p>
              <a:p>
                <a:r>
                  <a:rPr lang="en-US" sz="2400" dirty="0" err="1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Điểm</a:t>
                </a:r>
                <a:r>
                  <a:rPr lang="en-US" sz="2400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𝑀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(</m:t>
                    </m:r>
                    <m:d>
                      <m:d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;</m:t>
                        </m:r>
                        <m:sSub>
                          <m:sSub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;</m:t>
                        </m:r>
                        <m:sSub>
                          <m:sSub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𝑧</m:t>
                            </m:r>
                          </m:e>
                          <m:sub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</m:e>
                    </m:d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𝑡h𝑢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ộ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𝑐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  </m:t>
                    </m:r>
                  </m:oMath>
                </a14:m>
                <a:r>
                  <a:rPr lang="en-US" sz="2400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mặt phẳng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</m:d>
                    <m:r>
                      <a:rPr lang="en-US" sz="2400" i="1">
                        <a:latin typeface="Cambria Math" panose="02040503050406030204" pitchFamily="18" charset="0"/>
                      </a:rPr>
                      <m:t>: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𝐴𝑥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𝐵𝑦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𝐶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𝑧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𝐷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khi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𝐴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𝐵</m:t>
                    </m:r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𝐶</m:t>
                    </m:r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𝐷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endPara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52405" y="4007496"/>
                <a:ext cx="4634668" cy="1569660"/>
              </a:xfrm>
              <a:prstGeom prst="rect">
                <a:avLst/>
              </a:prstGeom>
              <a:blipFill>
                <a:blip r:embed="rId11"/>
                <a:stretch>
                  <a:fillRect l="-1974" t="-3101" b="-775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81917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119" grpId="0"/>
      <p:bldP spid="154" grpId="0" animBg="1"/>
      <p:bldP spid="2" grpId="0"/>
      <p:bldP spid="53" grpId="0"/>
      <p:bldP spid="54" grpId="0"/>
      <p:bldP spid="55" grpId="0"/>
      <p:bldP spid="57" grpId="0"/>
      <p:bldP spid="12" grpId="0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2" name="Group 151"/>
          <p:cNvGrpSpPr/>
          <p:nvPr/>
        </p:nvGrpSpPr>
        <p:grpSpPr>
          <a:xfrm>
            <a:off x="566999" y="3787694"/>
            <a:ext cx="11068450" cy="2738550"/>
            <a:chOff x="1205494" y="6947472"/>
            <a:chExt cx="22139783" cy="6539928"/>
          </a:xfrm>
        </p:grpSpPr>
        <p:sp>
          <p:nvSpPr>
            <p:cNvPr id="125" name="Rounded Rectangle 124"/>
            <p:cNvSpPr/>
            <p:nvPr/>
          </p:nvSpPr>
          <p:spPr>
            <a:xfrm>
              <a:off x="1209586" y="7179457"/>
              <a:ext cx="22135691" cy="6307943"/>
            </a:xfrm>
            <a:prstGeom prst="roundRect">
              <a:avLst>
                <a:gd name="adj" fmla="val 2239"/>
              </a:avLst>
            </a:prstGeom>
            <a:solidFill>
              <a:schemeClr val="accent6">
                <a:lumMod val="20000"/>
                <a:lumOff val="80000"/>
              </a:schemeClr>
            </a:solidFill>
            <a:ln w="19050">
              <a:solidFill>
                <a:schemeClr val="accent6">
                  <a:lumMod val="50000"/>
                </a:schemeClr>
              </a:solidFill>
            </a:ln>
            <a:effectLst>
              <a:innerShdw blurRad="114300">
                <a:prstClr val="black"/>
              </a:inn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grpSp>
          <p:nvGrpSpPr>
            <p:cNvPr id="151" name="Group 150"/>
            <p:cNvGrpSpPr/>
            <p:nvPr/>
          </p:nvGrpSpPr>
          <p:grpSpPr>
            <a:xfrm>
              <a:off x="1205494" y="6947472"/>
              <a:ext cx="3322466" cy="974192"/>
              <a:chOff x="1205494" y="6947472"/>
              <a:chExt cx="3322466" cy="974192"/>
            </a:xfrm>
          </p:grpSpPr>
          <p:sp>
            <p:nvSpPr>
              <p:cNvPr id="127" name="Freeform 20"/>
              <p:cNvSpPr>
                <a:spLocks/>
              </p:cNvSpPr>
              <p:nvPr/>
            </p:nvSpPr>
            <p:spPr bwMode="auto">
              <a:xfrm rot="16200000" flipV="1">
                <a:off x="2608156" y="5810396"/>
                <a:ext cx="782727" cy="3056880"/>
              </a:xfrm>
              <a:prstGeom prst="round1Rect">
                <a:avLst/>
              </a:prstGeom>
              <a:solidFill>
                <a:schemeClr val="bg1"/>
              </a:solidFill>
              <a:ln w="57150">
                <a:solidFill>
                  <a:schemeClr val="accent6">
                    <a:lumMod val="50000"/>
                  </a:schemeClr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45714" tIns="22857" rIns="45714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/>
              </a:p>
            </p:txBody>
          </p:sp>
          <p:sp>
            <p:nvSpPr>
              <p:cNvPr id="128" name="TextBox 127"/>
              <p:cNvSpPr txBox="1"/>
              <p:nvPr/>
            </p:nvSpPr>
            <p:spPr>
              <a:xfrm>
                <a:off x="2147887" y="7023100"/>
                <a:ext cx="2111899" cy="8985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>
                    <a:solidFill>
                      <a:srgbClr val="FF0000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Bài giải</a:t>
                </a:r>
                <a:endParaRPr lang="en-US" b="1" dirty="0">
                  <a:solidFill>
                    <a:srgbClr val="FF000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29" name="Round Diagonal Corner Rectangle 128"/>
              <p:cNvSpPr/>
              <p:nvPr/>
            </p:nvSpPr>
            <p:spPr>
              <a:xfrm flipV="1">
                <a:off x="1205494" y="6951957"/>
                <a:ext cx="774046" cy="775029"/>
              </a:xfrm>
              <a:prstGeom prst="round2DiagRect">
                <a:avLst/>
              </a:prstGeom>
              <a:solidFill>
                <a:schemeClr val="accent6">
                  <a:lumMod val="75000"/>
                </a:schemeClr>
              </a:solidFill>
              <a:ln w="57150">
                <a:solidFill>
                  <a:schemeClr val="accent6">
                    <a:lumMod val="50000"/>
                  </a:schemeClr>
                </a:solidFill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/>
              </a:p>
            </p:txBody>
          </p:sp>
          <p:sp>
            <p:nvSpPr>
              <p:cNvPr id="8" name="Freeform 15"/>
              <p:cNvSpPr>
                <a:spLocks noEditPoints="1"/>
              </p:cNvSpPr>
              <p:nvPr/>
            </p:nvSpPr>
            <p:spPr bwMode="auto">
              <a:xfrm>
                <a:off x="1375232" y="7017843"/>
                <a:ext cx="501844" cy="640616"/>
              </a:xfrm>
              <a:custGeom>
                <a:avLst/>
                <a:gdLst>
                  <a:gd name="T0" fmla="*/ 135 w 145"/>
                  <a:gd name="T1" fmla="*/ 72 h 197"/>
                  <a:gd name="T2" fmla="*/ 72 w 145"/>
                  <a:gd name="T3" fmla="*/ 135 h 197"/>
                  <a:gd name="T4" fmla="*/ 9 w 145"/>
                  <a:gd name="T5" fmla="*/ 72 h 197"/>
                  <a:gd name="T6" fmla="*/ 72 w 145"/>
                  <a:gd name="T7" fmla="*/ 9 h 197"/>
                  <a:gd name="T8" fmla="*/ 115 w 145"/>
                  <a:gd name="T9" fmla="*/ 26 h 197"/>
                  <a:gd name="T10" fmla="*/ 60 w 145"/>
                  <a:gd name="T11" fmla="*/ 82 h 197"/>
                  <a:gd name="T12" fmla="*/ 30 w 145"/>
                  <a:gd name="T13" fmla="*/ 60 h 197"/>
                  <a:gd name="T14" fmla="*/ 20 w 145"/>
                  <a:gd name="T15" fmla="*/ 68 h 197"/>
                  <a:gd name="T16" fmla="*/ 61 w 145"/>
                  <a:gd name="T17" fmla="*/ 126 h 197"/>
                  <a:gd name="T18" fmla="*/ 123 w 145"/>
                  <a:gd name="T19" fmla="*/ 35 h 197"/>
                  <a:gd name="T20" fmla="*/ 135 w 145"/>
                  <a:gd name="T21" fmla="*/ 72 h 197"/>
                  <a:gd name="T22" fmla="*/ 145 w 145"/>
                  <a:gd name="T23" fmla="*/ 12 h 197"/>
                  <a:gd name="T24" fmla="*/ 135 w 145"/>
                  <a:gd name="T25" fmla="*/ 12 h 197"/>
                  <a:gd name="T26" fmla="*/ 123 w 145"/>
                  <a:gd name="T27" fmla="*/ 21 h 197"/>
                  <a:gd name="T28" fmla="*/ 72 w 145"/>
                  <a:gd name="T29" fmla="*/ 0 h 197"/>
                  <a:gd name="T30" fmla="*/ 0 w 145"/>
                  <a:gd name="T31" fmla="*/ 72 h 197"/>
                  <a:gd name="T32" fmla="*/ 30 w 145"/>
                  <a:gd name="T33" fmla="*/ 131 h 197"/>
                  <a:gd name="T34" fmla="*/ 7 w 145"/>
                  <a:gd name="T35" fmla="*/ 175 h 197"/>
                  <a:gd name="T36" fmla="*/ 13 w 145"/>
                  <a:gd name="T37" fmla="*/ 193 h 197"/>
                  <a:gd name="T38" fmla="*/ 32 w 145"/>
                  <a:gd name="T39" fmla="*/ 187 h 197"/>
                  <a:gd name="T40" fmla="*/ 51 w 145"/>
                  <a:gd name="T41" fmla="*/ 141 h 197"/>
                  <a:gd name="T42" fmla="*/ 51 w 145"/>
                  <a:gd name="T43" fmla="*/ 141 h 197"/>
                  <a:gd name="T44" fmla="*/ 72 w 145"/>
                  <a:gd name="T45" fmla="*/ 145 h 197"/>
                  <a:gd name="T46" fmla="*/ 145 w 145"/>
                  <a:gd name="T47" fmla="*/ 72 h 197"/>
                  <a:gd name="T48" fmla="*/ 129 w 145"/>
                  <a:gd name="T49" fmla="*/ 28 h 197"/>
                  <a:gd name="T50" fmla="*/ 145 w 145"/>
                  <a:gd name="T51" fmla="*/ 12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45" h="197">
                    <a:moveTo>
                      <a:pt x="135" y="72"/>
                    </a:moveTo>
                    <a:cubicBezTo>
                      <a:pt x="135" y="107"/>
                      <a:pt x="107" y="135"/>
                      <a:pt x="72" y="135"/>
                    </a:cubicBezTo>
                    <a:cubicBezTo>
                      <a:pt x="37" y="135"/>
                      <a:pt x="9" y="107"/>
                      <a:pt x="9" y="72"/>
                    </a:cubicBezTo>
                    <a:cubicBezTo>
                      <a:pt x="9" y="37"/>
                      <a:pt x="37" y="9"/>
                      <a:pt x="72" y="9"/>
                    </a:cubicBezTo>
                    <a:cubicBezTo>
                      <a:pt x="89" y="9"/>
                      <a:pt x="104" y="15"/>
                      <a:pt x="115" y="26"/>
                    </a:cubicBezTo>
                    <a:cubicBezTo>
                      <a:pt x="101" y="38"/>
                      <a:pt x="80" y="57"/>
                      <a:pt x="60" y="82"/>
                    </a:cubicBezTo>
                    <a:cubicBezTo>
                      <a:pt x="50" y="74"/>
                      <a:pt x="40" y="67"/>
                      <a:pt x="30" y="60"/>
                    </a:cubicBezTo>
                    <a:cubicBezTo>
                      <a:pt x="26" y="63"/>
                      <a:pt x="24" y="65"/>
                      <a:pt x="20" y="68"/>
                    </a:cubicBezTo>
                    <a:cubicBezTo>
                      <a:pt x="34" y="88"/>
                      <a:pt x="47" y="107"/>
                      <a:pt x="61" y="126"/>
                    </a:cubicBezTo>
                    <a:cubicBezTo>
                      <a:pt x="80" y="95"/>
                      <a:pt x="99" y="63"/>
                      <a:pt x="123" y="35"/>
                    </a:cubicBezTo>
                    <a:cubicBezTo>
                      <a:pt x="130" y="45"/>
                      <a:pt x="135" y="58"/>
                      <a:pt x="135" y="72"/>
                    </a:cubicBezTo>
                    <a:close/>
                    <a:moveTo>
                      <a:pt x="145" y="12"/>
                    </a:moveTo>
                    <a:cubicBezTo>
                      <a:pt x="141" y="12"/>
                      <a:pt x="138" y="12"/>
                      <a:pt x="135" y="12"/>
                    </a:cubicBezTo>
                    <a:cubicBezTo>
                      <a:pt x="135" y="12"/>
                      <a:pt x="130" y="15"/>
                      <a:pt x="123" y="21"/>
                    </a:cubicBezTo>
                    <a:cubicBezTo>
                      <a:pt x="110" y="8"/>
                      <a:pt x="92" y="0"/>
                      <a:pt x="72" y="0"/>
                    </a:cubicBezTo>
                    <a:cubicBezTo>
                      <a:pt x="32" y="0"/>
                      <a:pt x="0" y="32"/>
                      <a:pt x="0" y="72"/>
                    </a:cubicBezTo>
                    <a:cubicBezTo>
                      <a:pt x="0" y="97"/>
                      <a:pt x="11" y="118"/>
                      <a:pt x="30" y="131"/>
                    </a:cubicBezTo>
                    <a:cubicBezTo>
                      <a:pt x="7" y="175"/>
                      <a:pt x="7" y="175"/>
                      <a:pt x="7" y="175"/>
                    </a:cubicBezTo>
                    <a:cubicBezTo>
                      <a:pt x="3" y="182"/>
                      <a:pt x="6" y="190"/>
                      <a:pt x="13" y="193"/>
                    </a:cubicBezTo>
                    <a:cubicBezTo>
                      <a:pt x="20" y="197"/>
                      <a:pt x="28" y="194"/>
                      <a:pt x="32" y="187"/>
                    </a:cubicBezTo>
                    <a:cubicBezTo>
                      <a:pt x="51" y="141"/>
                      <a:pt x="51" y="141"/>
                      <a:pt x="51" y="141"/>
                    </a:cubicBezTo>
                    <a:cubicBezTo>
                      <a:pt x="51" y="141"/>
                      <a:pt x="51" y="141"/>
                      <a:pt x="51" y="141"/>
                    </a:cubicBezTo>
                    <a:cubicBezTo>
                      <a:pt x="58" y="143"/>
                      <a:pt x="65" y="145"/>
                      <a:pt x="72" y="145"/>
                    </a:cubicBezTo>
                    <a:cubicBezTo>
                      <a:pt x="112" y="145"/>
                      <a:pt x="145" y="112"/>
                      <a:pt x="145" y="72"/>
                    </a:cubicBezTo>
                    <a:cubicBezTo>
                      <a:pt x="145" y="55"/>
                      <a:pt x="138" y="40"/>
                      <a:pt x="129" y="28"/>
                    </a:cubicBezTo>
                    <a:cubicBezTo>
                      <a:pt x="134" y="22"/>
                      <a:pt x="139" y="17"/>
                      <a:pt x="145" y="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</p:grpSp>
      <p:grpSp>
        <p:nvGrpSpPr>
          <p:cNvPr id="148" name="Group 147"/>
          <p:cNvGrpSpPr/>
          <p:nvPr/>
        </p:nvGrpSpPr>
        <p:grpSpPr>
          <a:xfrm>
            <a:off x="461662" y="829644"/>
            <a:ext cx="11175090" cy="2832280"/>
            <a:chOff x="992187" y="2564544"/>
            <a:chExt cx="22353091" cy="5517633"/>
          </a:xfrm>
        </p:grpSpPr>
        <p:sp>
          <p:nvSpPr>
            <p:cNvPr id="134" name="Rounded Rectangle 133"/>
            <p:cNvSpPr/>
            <p:nvPr/>
          </p:nvSpPr>
          <p:spPr bwMode="auto">
            <a:xfrm>
              <a:off x="1145221" y="2667000"/>
              <a:ext cx="22200057" cy="5415177"/>
            </a:xfrm>
            <a:prstGeom prst="roundRect">
              <a:avLst>
                <a:gd name="adj" fmla="val 5492"/>
              </a:avLst>
            </a:prstGeom>
            <a:solidFill>
              <a:schemeClr val="accent3">
                <a:lumMod val="40000"/>
                <a:lumOff val="60000"/>
              </a:schemeClr>
            </a:solidFill>
            <a:ln w="190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88421">
                <a:defRPr/>
              </a:pPr>
              <a:endParaRPr lang="en-US" sz="1600"/>
            </a:p>
          </p:txBody>
        </p:sp>
        <p:grpSp>
          <p:nvGrpSpPr>
            <p:cNvPr id="135" name="Group 134"/>
            <p:cNvGrpSpPr/>
            <p:nvPr/>
          </p:nvGrpSpPr>
          <p:grpSpPr>
            <a:xfrm>
              <a:off x="992187" y="2564544"/>
              <a:ext cx="3124200" cy="1023459"/>
              <a:chOff x="534987" y="1647866"/>
              <a:chExt cx="4197167" cy="1176337"/>
            </a:xfrm>
          </p:grpSpPr>
          <p:sp>
            <p:nvSpPr>
              <p:cNvPr id="136" name="Isosceles Triangle 44"/>
              <p:cNvSpPr/>
              <p:nvPr/>
            </p:nvSpPr>
            <p:spPr bwMode="auto">
              <a:xfrm rot="5400000" flipV="1">
                <a:off x="534195" y="2602747"/>
                <a:ext cx="227012" cy="215900"/>
              </a:xfrm>
              <a:custGeom>
                <a:avLst/>
                <a:gdLst>
                  <a:gd name="connsiteX0" fmla="*/ 0 w 293725"/>
                  <a:gd name="connsiteY0" fmla="*/ 164224 h 164224"/>
                  <a:gd name="connsiteX1" fmla="*/ 146863 w 293725"/>
                  <a:gd name="connsiteY1" fmla="*/ 0 h 164224"/>
                  <a:gd name="connsiteX2" fmla="*/ 293725 w 293725"/>
                  <a:gd name="connsiteY2" fmla="*/ 164224 h 164224"/>
                  <a:gd name="connsiteX3" fmla="*/ 0 w 293725"/>
                  <a:gd name="connsiteY3" fmla="*/ 164224 h 164224"/>
                  <a:gd name="connsiteX0" fmla="*/ 2363 w 296088"/>
                  <a:gd name="connsiteY0" fmla="*/ 164221 h 164221"/>
                  <a:gd name="connsiteX1" fmla="*/ 0 w 296088"/>
                  <a:gd name="connsiteY1" fmla="*/ 0 h 164221"/>
                  <a:gd name="connsiteX2" fmla="*/ 296088 w 296088"/>
                  <a:gd name="connsiteY2" fmla="*/ 164221 h 164221"/>
                  <a:gd name="connsiteX3" fmla="*/ 2363 w 296088"/>
                  <a:gd name="connsiteY3" fmla="*/ 164221 h 164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6088" h="164221">
                    <a:moveTo>
                      <a:pt x="2363" y="164221"/>
                    </a:moveTo>
                    <a:cubicBezTo>
                      <a:pt x="1575" y="109481"/>
                      <a:pt x="788" y="54740"/>
                      <a:pt x="0" y="0"/>
                    </a:cubicBezTo>
                    <a:lnTo>
                      <a:pt x="296088" y="164221"/>
                    </a:lnTo>
                    <a:lnTo>
                      <a:pt x="2363" y="164221"/>
                    </a:lnTo>
                    <a:close/>
                  </a:path>
                </a:pathLst>
              </a:custGeom>
              <a:solidFill>
                <a:srgbClr val="135F82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421"/>
                <a:endParaRPr lang="en-US" sz="1600">
                  <a:solidFill>
                    <a:prstClr val="white"/>
                  </a:solidFill>
                </a:endParaRPr>
              </a:p>
            </p:txBody>
          </p:sp>
          <p:sp>
            <p:nvSpPr>
              <p:cNvPr id="137" name="Pentagon 136"/>
              <p:cNvSpPr/>
              <p:nvPr/>
            </p:nvSpPr>
            <p:spPr bwMode="auto">
              <a:xfrm>
                <a:off x="534987" y="1647866"/>
                <a:ext cx="4197167" cy="955674"/>
              </a:xfrm>
              <a:prstGeom prst="homePlate">
                <a:avLst>
                  <a:gd name="adj" fmla="val 12444"/>
                </a:avLst>
              </a:prstGeom>
              <a:solidFill>
                <a:srgbClr val="135F82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421"/>
                <a:endParaRPr lang="en-US" sz="160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38" name="Group 11"/>
              <p:cNvGrpSpPr/>
              <p:nvPr/>
            </p:nvGrpSpPr>
            <p:grpSpPr bwMode="auto">
              <a:xfrm>
                <a:off x="683775" y="1836907"/>
                <a:ext cx="582199" cy="537956"/>
                <a:chOff x="7440266" y="3398551"/>
                <a:chExt cx="757238" cy="765175"/>
              </a:xfrm>
              <a:solidFill>
                <a:schemeClr val="bg1">
                  <a:lumMod val="95000"/>
                </a:schemeClr>
              </a:solidFill>
            </p:grpSpPr>
            <p:sp>
              <p:nvSpPr>
                <p:cNvPr id="141" name="Freeform 140"/>
                <p:cNvSpPr>
                  <a:spLocks noEditPoints="1"/>
                </p:cNvSpPr>
                <p:nvPr/>
              </p:nvSpPr>
              <p:spPr bwMode="auto">
                <a:xfrm>
                  <a:off x="7440266" y="3436652"/>
                  <a:ext cx="344488" cy="344489"/>
                </a:xfrm>
                <a:custGeom>
                  <a:avLst/>
                  <a:gdLst/>
                  <a:ahLst/>
                  <a:cxnLst>
                    <a:cxn ang="0">
                      <a:pos x="33" y="184"/>
                    </a:cxn>
                    <a:cxn ang="0">
                      <a:pos x="181" y="184"/>
                    </a:cxn>
                    <a:cxn ang="0">
                      <a:pos x="181" y="33"/>
                    </a:cxn>
                    <a:cxn ang="0">
                      <a:pos x="33" y="33"/>
                    </a:cxn>
                    <a:cxn ang="0">
                      <a:pos x="33" y="184"/>
                    </a:cxn>
                    <a:cxn ang="0">
                      <a:pos x="217" y="217"/>
                    </a:cxn>
                    <a:cxn ang="0">
                      <a:pos x="0" y="217"/>
                    </a:cxn>
                    <a:cxn ang="0">
                      <a:pos x="0" y="0"/>
                    </a:cxn>
                    <a:cxn ang="0">
                      <a:pos x="217" y="0"/>
                    </a:cxn>
                    <a:cxn ang="0">
                      <a:pos x="217" y="217"/>
                    </a:cxn>
                  </a:cxnLst>
                  <a:rect l="0" t="0" r="r" b="b"/>
                  <a:pathLst>
                    <a:path w="217" h="217">
                      <a:moveTo>
                        <a:pt x="33" y="184"/>
                      </a:moveTo>
                      <a:lnTo>
                        <a:pt x="181" y="184"/>
                      </a:lnTo>
                      <a:lnTo>
                        <a:pt x="181" y="33"/>
                      </a:lnTo>
                      <a:lnTo>
                        <a:pt x="33" y="33"/>
                      </a:lnTo>
                      <a:lnTo>
                        <a:pt x="33" y="184"/>
                      </a:lnTo>
                      <a:close/>
                      <a:moveTo>
                        <a:pt x="217" y="217"/>
                      </a:moveTo>
                      <a:lnTo>
                        <a:pt x="0" y="217"/>
                      </a:lnTo>
                      <a:lnTo>
                        <a:pt x="0" y="0"/>
                      </a:lnTo>
                      <a:lnTo>
                        <a:pt x="217" y="0"/>
                      </a:lnTo>
                      <a:lnTo>
                        <a:pt x="217" y="21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1088421">
                    <a:defRPr/>
                  </a:pPr>
                  <a:endParaRPr lang="en-US" sz="1600"/>
                </a:p>
              </p:txBody>
            </p:sp>
            <p:sp>
              <p:nvSpPr>
                <p:cNvPr id="142" name="Freeform 141"/>
                <p:cNvSpPr>
                  <a:spLocks noEditPoints="1"/>
                </p:cNvSpPr>
                <p:nvPr/>
              </p:nvSpPr>
              <p:spPr bwMode="auto">
                <a:xfrm>
                  <a:off x="7440266" y="3814473"/>
                  <a:ext cx="344488" cy="349251"/>
                </a:xfrm>
                <a:custGeom>
                  <a:avLst/>
                  <a:gdLst/>
                  <a:ahLst/>
                  <a:cxnLst>
                    <a:cxn ang="0">
                      <a:pos x="33" y="185"/>
                    </a:cxn>
                    <a:cxn ang="0">
                      <a:pos x="181" y="185"/>
                    </a:cxn>
                    <a:cxn ang="0">
                      <a:pos x="181" y="36"/>
                    </a:cxn>
                    <a:cxn ang="0">
                      <a:pos x="33" y="36"/>
                    </a:cxn>
                    <a:cxn ang="0">
                      <a:pos x="33" y="185"/>
                    </a:cxn>
                    <a:cxn ang="0">
                      <a:pos x="217" y="220"/>
                    </a:cxn>
                    <a:cxn ang="0">
                      <a:pos x="0" y="220"/>
                    </a:cxn>
                    <a:cxn ang="0">
                      <a:pos x="0" y="0"/>
                    </a:cxn>
                    <a:cxn ang="0">
                      <a:pos x="217" y="0"/>
                    </a:cxn>
                    <a:cxn ang="0">
                      <a:pos x="217" y="220"/>
                    </a:cxn>
                  </a:cxnLst>
                  <a:rect l="0" t="0" r="r" b="b"/>
                  <a:pathLst>
                    <a:path w="217" h="220">
                      <a:moveTo>
                        <a:pt x="33" y="185"/>
                      </a:moveTo>
                      <a:lnTo>
                        <a:pt x="181" y="185"/>
                      </a:lnTo>
                      <a:lnTo>
                        <a:pt x="181" y="36"/>
                      </a:lnTo>
                      <a:lnTo>
                        <a:pt x="33" y="36"/>
                      </a:lnTo>
                      <a:lnTo>
                        <a:pt x="33" y="185"/>
                      </a:lnTo>
                      <a:close/>
                      <a:moveTo>
                        <a:pt x="217" y="220"/>
                      </a:moveTo>
                      <a:lnTo>
                        <a:pt x="0" y="220"/>
                      </a:lnTo>
                      <a:lnTo>
                        <a:pt x="0" y="0"/>
                      </a:lnTo>
                      <a:lnTo>
                        <a:pt x="217" y="0"/>
                      </a:lnTo>
                      <a:lnTo>
                        <a:pt x="217" y="22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1088421">
                    <a:defRPr/>
                  </a:pPr>
                  <a:endParaRPr lang="en-US" sz="1600"/>
                </a:p>
              </p:txBody>
            </p:sp>
            <p:sp>
              <p:nvSpPr>
                <p:cNvPr id="143" name="Freeform 142"/>
                <p:cNvSpPr>
                  <a:spLocks/>
                </p:cNvSpPr>
                <p:nvPr/>
              </p:nvSpPr>
              <p:spPr bwMode="auto">
                <a:xfrm>
                  <a:off x="7506941" y="3398551"/>
                  <a:ext cx="341313" cy="288925"/>
                </a:xfrm>
                <a:custGeom>
                  <a:avLst/>
                  <a:gdLst/>
                  <a:ahLst/>
                  <a:cxnLst>
                    <a:cxn ang="0">
                      <a:pos x="76" y="182"/>
                    </a:cxn>
                    <a:cxn ang="0">
                      <a:pos x="0" y="114"/>
                    </a:cxn>
                    <a:cxn ang="0">
                      <a:pos x="24" y="88"/>
                    </a:cxn>
                    <a:cxn ang="0">
                      <a:pos x="73" y="132"/>
                    </a:cxn>
                    <a:cxn ang="0">
                      <a:pos x="187" y="0"/>
                    </a:cxn>
                    <a:cxn ang="0">
                      <a:pos x="215" y="24"/>
                    </a:cxn>
                    <a:cxn ang="0">
                      <a:pos x="76" y="182"/>
                    </a:cxn>
                  </a:cxnLst>
                  <a:rect l="0" t="0" r="r" b="b"/>
                  <a:pathLst>
                    <a:path w="215" h="182">
                      <a:moveTo>
                        <a:pt x="76" y="182"/>
                      </a:moveTo>
                      <a:lnTo>
                        <a:pt x="0" y="114"/>
                      </a:lnTo>
                      <a:lnTo>
                        <a:pt x="24" y="88"/>
                      </a:lnTo>
                      <a:lnTo>
                        <a:pt x="73" y="132"/>
                      </a:lnTo>
                      <a:lnTo>
                        <a:pt x="187" y="0"/>
                      </a:lnTo>
                      <a:lnTo>
                        <a:pt x="215" y="24"/>
                      </a:lnTo>
                      <a:lnTo>
                        <a:pt x="76" y="1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1088421">
                    <a:defRPr/>
                  </a:pPr>
                  <a:endParaRPr lang="en-US" sz="1600"/>
                </a:p>
              </p:txBody>
            </p:sp>
            <p:sp>
              <p:nvSpPr>
                <p:cNvPr id="144" name="Rectangle 143"/>
                <p:cNvSpPr>
                  <a:spLocks noChangeArrowheads="1"/>
                </p:cNvSpPr>
                <p:nvPr/>
              </p:nvSpPr>
              <p:spPr bwMode="auto">
                <a:xfrm>
                  <a:off x="7840316" y="4100226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defTabSz="1088421">
                    <a:defRPr/>
                  </a:pPr>
                  <a:endParaRPr lang="en-US" sz="1600"/>
                </a:p>
              </p:txBody>
            </p:sp>
            <p:sp>
              <p:nvSpPr>
                <p:cNvPr id="145" name="Rectangle 144"/>
                <p:cNvSpPr>
                  <a:spLocks noChangeArrowheads="1"/>
                </p:cNvSpPr>
                <p:nvPr/>
              </p:nvSpPr>
              <p:spPr bwMode="auto">
                <a:xfrm>
                  <a:off x="7840316" y="3717639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defTabSz="1088421">
                    <a:defRPr/>
                  </a:pPr>
                  <a:endParaRPr lang="en-US" sz="1600"/>
                </a:p>
              </p:txBody>
            </p:sp>
            <p:sp>
              <p:nvSpPr>
                <p:cNvPr id="146" name="Rectangle 145"/>
                <p:cNvSpPr>
                  <a:spLocks noChangeArrowheads="1"/>
                </p:cNvSpPr>
                <p:nvPr/>
              </p:nvSpPr>
              <p:spPr bwMode="auto">
                <a:xfrm>
                  <a:off x="7840316" y="3973225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defTabSz="1088421">
                    <a:defRPr/>
                  </a:pPr>
                  <a:endParaRPr lang="en-US" sz="1600"/>
                </a:p>
              </p:txBody>
            </p:sp>
            <p:sp>
              <p:nvSpPr>
                <p:cNvPr id="147" name="Rectangle 146"/>
                <p:cNvSpPr>
                  <a:spLocks noChangeArrowheads="1"/>
                </p:cNvSpPr>
                <p:nvPr/>
              </p:nvSpPr>
              <p:spPr bwMode="auto">
                <a:xfrm>
                  <a:off x="7840316" y="3590640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defTabSz="1088421">
                    <a:defRPr/>
                  </a:pPr>
                  <a:endParaRPr lang="en-US" sz="1600"/>
                </a:p>
              </p:txBody>
            </p:sp>
          </p:grpSp>
          <p:sp>
            <p:nvSpPr>
              <p:cNvPr id="139" name="Chevron 138"/>
              <p:cNvSpPr/>
              <p:nvPr/>
            </p:nvSpPr>
            <p:spPr bwMode="auto">
              <a:xfrm>
                <a:off x="1330000" y="1771634"/>
                <a:ext cx="142625" cy="707897"/>
              </a:xfrm>
              <a:prstGeom prst="chevron">
                <a:avLst>
                  <a:gd name="adj" fmla="val 68110"/>
                </a:avLst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54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88421">
                  <a:defRPr/>
                </a:pPr>
                <a:endParaRPr lang="en-US" sz="1600">
                  <a:solidFill>
                    <a:schemeClr val="tx1"/>
                  </a:solidFill>
                </a:endParaRPr>
              </a:p>
            </p:txBody>
          </p:sp>
          <p:sp>
            <p:nvSpPr>
              <p:cNvPr id="140" name="TextBox 13"/>
              <p:cNvSpPr txBox="1">
                <a:spLocks noChangeArrowheads="1"/>
              </p:cNvSpPr>
              <p:nvPr/>
            </p:nvSpPr>
            <p:spPr bwMode="auto">
              <a:xfrm>
                <a:off x="1456315" y="1718347"/>
                <a:ext cx="3173469" cy="8958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defTabSz="21764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defTabSz="21764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defTabSz="21764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defTabSz="21764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r>
                  <a:rPr lang="en-US" sz="2000" b="1" dirty="0" err="1">
                    <a:solidFill>
                      <a:schemeClr val="bg1"/>
                    </a:solidFill>
                    <a:latin typeface="Tahoma" pitchFamily="34" charset="0"/>
                    <a:cs typeface="Tahoma" pitchFamily="34" charset="0"/>
                  </a:rPr>
                  <a:t>Câu</a:t>
                </a:r>
                <a:r>
                  <a:rPr lang="en-US" sz="2000" b="1" dirty="0">
                    <a:solidFill>
                      <a:schemeClr val="bg1"/>
                    </a:solidFill>
                    <a:latin typeface="Tahoma" pitchFamily="34" charset="0"/>
                    <a:cs typeface="Tahoma" pitchFamily="34" charset="0"/>
                  </a:rPr>
                  <a:t> 12</a:t>
                </a:r>
              </a:p>
            </p:txBody>
          </p:sp>
        </p:grpSp>
      </p:grpSp>
      <p:grpSp>
        <p:nvGrpSpPr>
          <p:cNvPr id="48" name="Group 47"/>
          <p:cNvGrpSpPr/>
          <p:nvPr/>
        </p:nvGrpSpPr>
        <p:grpSpPr>
          <a:xfrm>
            <a:off x="461662" y="179441"/>
            <a:ext cx="4815732" cy="864872"/>
            <a:chOff x="739068" y="1515168"/>
            <a:chExt cx="6961968" cy="1729969"/>
          </a:xfrm>
        </p:grpSpPr>
        <p:sp>
          <p:nvSpPr>
            <p:cNvPr id="46" name="Freeform 71"/>
            <p:cNvSpPr>
              <a:spLocks/>
            </p:cNvSpPr>
            <p:nvPr/>
          </p:nvSpPr>
          <p:spPr bwMode="auto">
            <a:xfrm flipH="1">
              <a:off x="3250418" y="2066150"/>
              <a:ext cx="2542250" cy="197482"/>
            </a:xfrm>
            <a:custGeom>
              <a:avLst/>
              <a:gdLst>
                <a:gd name="T0" fmla="*/ 1849 w 1857"/>
                <a:gd name="T1" fmla="*/ 72 h 111"/>
                <a:gd name="T2" fmla="*/ 376 w 1857"/>
                <a:gd name="T3" fmla="*/ 72 h 111"/>
                <a:gd name="T4" fmla="*/ 360 w 1857"/>
                <a:gd name="T5" fmla="*/ 52 h 111"/>
                <a:gd name="T6" fmla="*/ 374 w 1857"/>
                <a:gd name="T7" fmla="*/ 20 h 111"/>
                <a:gd name="T8" fmla="*/ 366 w 1857"/>
                <a:gd name="T9" fmla="*/ 0 h 111"/>
                <a:gd name="T10" fmla="*/ 85 w 1857"/>
                <a:gd name="T11" fmla="*/ 0 h 111"/>
                <a:gd name="T12" fmla="*/ 53 w 1857"/>
                <a:gd name="T13" fmla="*/ 20 h 111"/>
                <a:gd name="T14" fmla="*/ 6 w 1857"/>
                <a:gd name="T15" fmla="*/ 91 h 111"/>
                <a:gd name="T16" fmla="*/ 15 w 1857"/>
                <a:gd name="T17" fmla="*/ 111 h 111"/>
                <a:gd name="T18" fmla="*/ 199 w 1857"/>
                <a:gd name="T19" fmla="*/ 111 h 111"/>
                <a:gd name="T20" fmla="*/ 296 w 1857"/>
                <a:gd name="T21" fmla="*/ 111 h 111"/>
                <a:gd name="T22" fmla="*/ 1849 w 1857"/>
                <a:gd name="T23" fmla="*/ 111 h 111"/>
                <a:gd name="T24" fmla="*/ 1857 w 1857"/>
                <a:gd name="T25" fmla="*/ 103 h 111"/>
                <a:gd name="T26" fmla="*/ 1857 w 1857"/>
                <a:gd name="T27" fmla="*/ 81 h 111"/>
                <a:gd name="T28" fmla="*/ 1849 w 1857"/>
                <a:gd name="T29" fmla="*/ 72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57" h="111">
                  <a:moveTo>
                    <a:pt x="1849" y="72"/>
                  </a:moveTo>
                  <a:cubicBezTo>
                    <a:pt x="1849" y="72"/>
                    <a:pt x="423" y="72"/>
                    <a:pt x="376" y="72"/>
                  </a:cubicBezTo>
                  <a:cubicBezTo>
                    <a:pt x="350" y="72"/>
                    <a:pt x="355" y="63"/>
                    <a:pt x="360" y="52"/>
                  </a:cubicBezTo>
                  <a:cubicBezTo>
                    <a:pt x="365" y="40"/>
                    <a:pt x="374" y="20"/>
                    <a:pt x="374" y="20"/>
                  </a:cubicBezTo>
                  <a:cubicBezTo>
                    <a:pt x="381" y="9"/>
                    <a:pt x="377" y="0"/>
                    <a:pt x="366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74" y="0"/>
                    <a:pt x="59" y="9"/>
                    <a:pt x="53" y="20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0" y="102"/>
                    <a:pt x="4" y="111"/>
                    <a:pt x="15" y="111"/>
                  </a:cubicBezTo>
                  <a:cubicBezTo>
                    <a:pt x="199" y="111"/>
                    <a:pt x="199" y="111"/>
                    <a:pt x="199" y="111"/>
                  </a:cubicBezTo>
                  <a:cubicBezTo>
                    <a:pt x="296" y="111"/>
                    <a:pt x="296" y="111"/>
                    <a:pt x="296" y="111"/>
                  </a:cubicBezTo>
                  <a:cubicBezTo>
                    <a:pt x="1849" y="111"/>
                    <a:pt x="1849" y="111"/>
                    <a:pt x="1849" y="111"/>
                  </a:cubicBezTo>
                  <a:cubicBezTo>
                    <a:pt x="1853" y="111"/>
                    <a:pt x="1857" y="107"/>
                    <a:pt x="1857" y="103"/>
                  </a:cubicBezTo>
                  <a:cubicBezTo>
                    <a:pt x="1857" y="81"/>
                    <a:pt x="1857" y="81"/>
                    <a:pt x="1857" y="81"/>
                  </a:cubicBezTo>
                  <a:cubicBezTo>
                    <a:pt x="1857" y="76"/>
                    <a:pt x="1853" y="72"/>
                    <a:pt x="1849" y="72"/>
                  </a:cubicBezTo>
                  <a:close/>
                </a:path>
              </a:pathLst>
            </a:custGeom>
            <a:solidFill>
              <a:srgbClr val="B9E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9" tIns="22855" rIns="45709" bIns="22855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grpSp>
          <p:nvGrpSpPr>
            <p:cNvPr id="31" name="Group 30"/>
            <p:cNvGrpSpPr/>
            <p:nvPr/>
          </p:nvGrpSpPr>
          <p:grpSpPr>
            <a:xfrm>
              <a:off x="739068" y="1515168"/>
              <a:ext cx="6961968" cy="1729969"/>
              <a:chOff x="739068" y="1515168"/>
              <a:chExt cx="6961968" cy="1729969"/>
            </a:xfrm>
          </p:grpSpPr>
          <p:sp>
            <p:nvSpPr>
              <p:cNvPr id="32" name="Freeform 71"/>
              <p:cNvSpPr>
                <a:spLocks/>
              </p:cNvSpPr>
              <p:nvPr/>
            </p:nvSpPr>
            <p:spPr bwMode="auto">
              <a:xfrm>
                <a:off x="739068" y="2058030"/>
                <a:ext cx="6961968" cy="417465"/>
              </a:xfrm>
              <a:custGeom>
                <a:avLst/>
                <a:gdLst>
                  <a:gd name="T0" fmla="*/ 1849 w 1857"/>
                  <a:gd name="T1" fmla="*/ 72 h 111"/>
                  <a:gd name="T2" fmla="*/ 376 w 1857"/>
                  <a:gd name="T3" fmla="*/ 72 h 111"/>
                  <a:gd name="T4" fmla="*/ 360 w 1857"/>
                  <a:gd name="T5" fmla="*/ 52 h 111"/>
                  <a:gd name="T6" fmla="*/ 374 w 1857"/>
                  <a:gd name="T7" fmla="*/ 20 h 111"/>
                  <a:gd name="T8" fmla="*/ 366 w 1857"/>
                  <a:gd name="T9" fmla="*/ 0 h 111"/>
                  <a:gd name="T10" fmla="*/ 85 w 1857"/>
                  <a:gd name="T11" fmla="*/ 0 h 111"/>
                  <a:gd name="T12" fmla="*/ 53 w 1857"/>
                  <a:gd name="T13" fmla="*/ 20 h 111"/>
                  <a:gd name="T14" fmla="*/ 6 w 1857"/>
                  <a:gd name="T15" fmla="*/ 91 h 111"/>
                  <a:gd name="T16" fmla="*/ 15 w 1857"/>
                  <a:gd name="T17" fmla="*/ 111 h 111"/>
                  <a:gd name="T18" fmla="*/ 199 w 1857"/>
                  <a:gd name="T19" fmla="*/ 111 h 111"/>
                  <a:gd name="T20" fmla="*/ 296 w 1857"/>
                  <a:gd name="T21" fmla="*/ 111 h 111"/>
                  <a:gd name="T22" fmla="*/ 1849 w 1857"/>
                  <a:gd name="T23" fmla="*/ 111 h 111"/>
                  <a:gd name="T24" fmla="*/ 1857 w 1857"/>
                  <a:gd name="T25" fmla="*/ 103 h 111"/>
                  <a:gd name="T26" fmla="*/ 1857 w 1857"/>
                  <a:gd name="T27" fmla="*/ 81 h 111"/>
                  <a:gd name="T28" fmla="*/ 1849 w 1857"/>
                  <a:gd name="T29" fmla="*/ 72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57" h="111">
                    <a:moveTo>
                      <a:pt x="1849" y="72"/>
                    </a:moveTo>
                    <a:cubicBezTo>
                      <a:pt x="1849" y="72"/>
                      <a:pt x="423" y="72"/>
                      <a:pt x="376" y="72"/>
                    </a:cubicBezTo>
                    <a:cubicBezTo>
                      <a:pt x="350" y="72"/>
                      <a:pt x="355" y="63"/>
                      <a:pt x="360" y="52"/>
                    </a:cubicBezTo>
                    <a:cubicBezTo>
                      <a:pt x="365" y="40"/>
                      <a:pt x="374" y="20"/>
                      <a:pt x="374" y="20"/>
                    </a:cubicBezTo>
                    <a:cubicBezTo>
                      <a:pt x="381" y="9"/>
                      <a:pt x="377" y="0"/>
                      <a:pt x="366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74" y="0"/>
                      <a:pt x="59" y="9"/>
                      <a:pt x="53" y="20"/>
                    </a:cubicBezTo>
                    <a:cubicBezTo>
                      <a:pt x="6" y="91"/>
                      <a:pt x="6" y="91"/>
                      <a:pt x="6" y="91"/>
                    </a:cubicBezTo>
                    <a:cubicBezTo>
                      <a:pt x="0" y="102"/>
                      <a:pt x="4" y="111"/>
                      <a:pt x="15" y="111"/>
                    </a:cubicBezTo>
                    <a:cubicBezTo>
                      <a:pt x="199" y="111"/>
                      <a:pt x="199" y="111"/>
                      <a:pt x="199" y="111"/>
                    </a:cubicBezTo>
                    <a:cubicBezTo>
                      <a:pt x="296" y="111"/>
                      <a:pt x="296" y="111"/>
                      <a:pt x="296" y="111"/>
                    </a:cubicBezTo>
                    <a:cubicBezTo>
                      <a:pt x="1849" y="111"/>
                      <a:pt x="1849" y="111"/>
                      <a:pt x="1849" y="111"/>
                    </a:cubicBezTo>
                    <a:cubicBezTo>
                      <a:pt x="1853" y="111"/>
                      <a:pt x="1857" y="107"/>
                      <a:pt x="1857" y="103"/>
                    </a:cubicBezTo>
                    <a:cubicBezTo>
                      <a:pt x="1857" y="81"/>
                      <a:pt x="1857" y="81"/>
                      <a:pt x="1857" y="81"/>
                    </a:cubicBezTo>
                    <a:cubicBezTo>
                      <a:pt x="1857" y="76"/>
                      <a:pt x="1853" y="72"/>
                      <a:pt x="1849" y="72"/>
                    </a:cubicBezTo>
                    <a:close/>
                  </a:path>
                </a:pathLst>
              </a:custGeom>
              <a:solidFill>
                <a:srgbClr val="B9EA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3" name="Oval 72"/>
              <p:cNvSpPr>
                <a:spLocks noChangeArrowheads="1"/>
              </p:cNvSpPr>
              <p:nvPr/>
            </p:nvSpPr>
            <p:spPr bwMode="auto">
              <a:xfrm>
                <a:off x="1372407" y="1515168"/>
                <a:ext cx="285717" cy="280956"/>
              </a:xfrm>
              <a:prstGeom prst="ellipse">
                <a:avLst/>
              </a:pr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4" name="Freeform 73"/>
              <p:cNvSpPr>
                <a:spLocks/>
              </p:cNvSpPr>
              <p:nvPr/>
            </p:nvSpPr>
            <p:spPr bwMode="auto">
              <a:xfrm>
                <a:off x="1300977" y="1773901"/>
                <a:ext cx="209526" cy="190478"/>
              </a:xfrm>
              <a:custGeom>
                <a:avLst/>
                <a:gdLst>
                  <a:gd name="T0" fmla="*/ 0 w 56"/>
                  <a:gd name="T1" fmla="*/ 18 h 51"/>
                  <a:gd name="T2" fmla="*/ 45 w 56"/>
                  <a:gd name="T3" fmla="*/ 10 h 51"/>
                  <a:gd name="T4" fmla="*/ 56 w 56"/>
                  <a:gd name="T5" fmla="*/ 12 h 51"/>
                  <a:gd name="T6" fmla="*/ 56 w 56"/>
                  <a:gd name="T7" fmla="*/ 51 h 51"/>
                  <a:gd name="T8" fmla="*/ 0 w 56"/>
                  <a:gd name="T9" fmla="*/ 1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1">
                    <a:moveTo>
                      <a:pt x="0" y="18"/>
                    </a:moveTo>
                    <a:cubicBezTo>
                      <a:pt x="0" y="18"/>
                      <a:pt x="17" y="0"/>
                      <a:pt x="45" y="10"/>
                    </a:cubicBezTo>
                    <a:cubicBezTo>
                      <a:pt x="51" y="12"/>
                      <a:pt x="52" y="12"/>
                      <a:pt x="56" y="12"/>
                    </a:cubicBezTo>
                    <a:cubicBezTo>
                      <a:pt x="55" y="30"/>
                      <a:pt x="56" y="51"/>
                      <a:pt x="56" y="51"/>
                    </a:cubicBezTo>
                    <a:cubicBezTo>
                      <a:pt x="56" y="51"/>
                      <a:pt x="30" y="24"/>
                      <a:pt x="0" y="18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5" name="Freeform 74"/>
              <p:cNvSpPr>
                <a:spLocks/>
              </p:cNvSpPr>
              <p:nvPr/>
            </p:nvSpPr>
            <p:spPr bwMode="auto">
              <a:xfrm>
                <a:off x="1300977" y="1773901"/>
                <a:ext cx="209526" cy="190478"/>
              </a:xfrm>
              <a:custGeom>
                <a:avLst/>
                <a:gdLst>
                  <a:gd name="T0" fmla="*/ 0 w 56"/>
                  <a:gd name="T1" fmla="*/ 18 h 51"/>
                  <a:gd name="T2" fmla="*/ 39 w 56"/>
                  <a:gd name="T3" fmla="*/ 8 h 51"/>
                  <a:gd name="T4" fmla="*/ 56 w 56"/>
                  <a:gd name="T5" fmla="*/ 11 h 51"/>
                  <a:gd name="T6" fmla="*/ 56 w 56"/>
                  <a:gd name="T7" fmla="*/ 51 h 51"/>
                  <a:gd name="T8" fmla="*/ 0 w 56"/>
                  <a:gd name="T9" fmla="*/ 1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1">
                    <a:moveTo>
                      <a:pt x="0" y="18"/>
                    </a:moveTo>
                    <a:cubicBezTo>
                      <a:pt x="0" y="18"/>
                      <a:pt x="10" y="0"/>
                      <a:pt x="39" y="8"/>
                    </a:cubicBezTo>
                    <a:cubicBezTo>
                      <a:pt x="48" y="11"/>
                      <a:pt x="52" y="11"/>
                      <a:pt x="56" y="11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56" y="51"/>
                      <a:pt x="30" y="24"/>
                      <a:pt x="0" y="18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6" name="Freeform 75"/>
              <p:cNvSpPr>
                <a:spLocks/>
              </p:cNvSpPr>
              <p:nvPr/>
            </p:nvSpPr>
            <p:spPr bwMode="auto">
              <a:xfrm>
                <a:off x="1300977" y="1773901"/>
                <a:ext cx="209526" cy="190478"/>
              </a:xfrm>
              <a:custGeom>
                <a:avLst/>
                <a:gdLst>
                  <a:gd name="T0" fmla="*/ 0 w 56"/>
                  <a:gd name="T1" fmla="*/ 18 h 51"/>
                  <a:gd name="T2" fmla="*/ 39 w 56"/>
                  <a:gd name="T3" fmla="*/ 8 h 51"/>
                  <a:gd name="T4" fmla="*/ 56 w 56"/>
                  <a:gd name="T5" fmla="*/ 11 h 51"/>
                  <a:gd name="T6" fmla="*/ 56 w 56"/>
                  <a:gd name="T7" fmla="*/ 51 h 51"/>
                  <a:gd name="T8" fmla="*/ 0 w 56"/>
                  <a:gd name="T9" fmla="*/ 1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1">
                    <a:moveTo>
                      <a:pt x="0" y="18"/>
                    </a:moveTo>
                    <a:cubicBezTo>
                      <a:pt x="0" y="18"/>
                      <a:pt x="10" y="0"/>
                      <a:pt x="39" y="8"/>
                    </a:cubicBezTo>
                    <a:cubicBezTo>
                      <a:pt x="48" y="11"/>
                      <a:pt x="52" y="11"/>
                      <a:pt x="56" y="11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56" y="51"/>
                      <a:pt x="30" y="24"/>
                      <a:pt x="0" y="18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7" name="Freeform 76"/>
              <p:cNvSpPr>
                <a:spLocks/>
              </p:cNvSpPr>
              <p:nvPr/>
            </p:nvSpPr>
            <p:spPr bwMode="auto">
              <a:xfrm>
                <a:off x="1300977" y="1773901"/>
                <a:ext cx="415877" cy="190478"/>
              </a:xfrm>
              <a:custGeom>
                <a:avLst/>
                <a:gdLst>
                  <a:gd name="T0" fmla="*/ 72 w 111"/>
                  <a:gd name="T1" fmla="*/ 8 h 51"/>
                  <a:gd name="T2" fmla="*/ 56 w 111"/>
                  <a:gd name="T3" fmla="*/ 11 h 51"/>
                  <a:gd name="T4" fmla="*/ 39 w 111"/>
                  <a:gd name="T5" fmla="*/ 8 h 51"/>
                  <a:gd name="T6" fmla="*/ 0 w 111"/>
                  <a:gd name="T7" fmla="*/ 18 h 51"/>
                  <a:gd name="T8" fmla="*/ 56 w 111"/>
                  <a:gd name="T9" fmla="*/ 51 h 51"/>
                  <a:gd name="T10" fmla="*/ 111 w 111"/>
                  <a:gd name="T11" fmla="*/ 18 h 51"/>
                  <a:gd name="T12" fmla="*/ 72 w 111"/>
                  <a:gd name="T13" fmla="*/ 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1" h="51">
                    <a:moveTo>
                      <a:pt x="72" y="8"/>
                    </a:moveTo>
                    <a:cubicBezTo>
                      <a:pt x="63" y="11"/>
                      <a:pt x="59" y="11"/>
                      <a:pt x="56" y="11"/>
                    </a:cubicBezTo>
                    <a:cubicBezTo>
                      <a:pt x="52" y="11"/>
                      <a:pt x="48" y="11"/>
                      <a:pt x="39" y="8"/>
                    </a:cubicBezTo>
                    <a:cubicBezTo>
                      <a:pt x="10" y="0"/>
                      <a:pt x="0" y="18"/>
                      <a:pt x="0" y="18"/>
                    </a:cubicBezTo>
                    <a:cubicBezTo>
                      <a:pt x="30" y="24"/>
                      <a:pt x="56" y="51"/>
                      <a:pt x="56" y="51"/>
                    </a:cubicBezTo>
                    <a:cubicBezTo>
                      <a:pt x="56" y="51"/>
                      <a:pt x="82" y="24"/>
                      <a:pt x="111" y="18"/>
                    </a:cubicBezTo>
                    <a:cubicBezTo>
                      <a:pt x="111" y="18"/>
                      <a:pt x="101" y="0"/>
                      <a:pt x="72" y="8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8" name="Freeform 77"/>
              <p:cNvSpPr>
                <a:spLocks/>
              </p:cNvSpPr>
              <p:nvPr/>
            </p:nvSpPr>
            <p:spPr bwMode="auto">
              <a:xfrm>
                <a:off x="1226374" y="1853267"/>
                <a:ext cx="566671" cy="176193"/>
              </a:xfrm>
              <a:custGeom>
                <a:avLst/>
                <a:gdLst>
                  <a:gd name="T0" fmla="*/ 142 w 151"/>
                  <a:gd name="T1" fmla="*/ 1 h 47"/>
                  <a:gd name="T2" fmla="*/ 76 w 151"/>
                  <a:gd name="T3" fmla="*/ 40 h 47"/>
                  <a:gd name="T4" fmla="*/ 10 w 151"/>
                  <a:gd name="T5" fmla="*/ 1 h 47"/>
                  <a:gd name="T6" fmla="*/ 0 w 151"/>
                  <a:gd name="T7" fmla="*/ 7 h 47"/>
                  <a:gd name="T8" fmla="*/ 72 w 151"/>
                  <a:gd name="T9" fmla="*/ 47 h 47"/>
                  <a:gd name="T10" fmla="*/ 76 w 151"/>
                  <a:gd name="T11" fmla="*/ 47 h 47"/>
                  <a:gd name="T12" fmla="*/ 79 w 151"/>
                  <a:gd name="T13" fmla="*/ 47 h 47"/>
                  <a:gd name="T14" fmla="*/ 151 w 151"/>
                  <a:gd name="T15" fmla="*/ 7 h 47"/>
                  <a:gd name="T16" fmla="*/ 142 w 151"/>
                  <a:gd name="T17" fmla="*/ 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47">
                    <a:moveTo>
                      <a:pt x="142" y="1"/>
                    </a:moveTo>
                    <a:cubicBezTo>
                      <a:pt x="116" y="7"/>
                      <a:pt x="76" y="40"/>
                      <a:pt x="76" y="40"/>
                    </a:cubicBezTo>
                    <a:cubicBezTo>
                      <a:pt x="76" y="40"/>
                      <a:pt x="36" y="7"/>
                      <a:pt x="10" y="1"/>
                    </a:cubicBezTo>
                    <a:cubicBezTo>
                      <a:pt x="3" y="0"/>
                      <a:pt x="0" y="6"/>
                      <a:pt x="0" y="7"/>
                    </a:cubicBezTo>
                    <a:cubicBezTo>
                      <a:pt x="8" y="11"/>
                      <a:pt x="18" y="4"/>
                      <a:pt x="72" y="47"/>
                    </a:cubicBezTo>
                    <a:cubicBezTo>
                      <a:pt x="73" y="47"/>
                      <a:pt x="76" y="47"/>
                      <a:pt x="76" y="47"/>
                    </a:cubicBezTo>
                    <a:cubicBezTo>
                      <a:pt x="76" y="47"/>
                      <a:pt x="77" y="47"/>
                      <a:pt x="79" y="47"/>
                    </a:cubicBezTo>
                    <a:cubicBezTo>
                      <a:pt x="132" y="4"/>
                      <a:pt x="143" y="11"/>
                      <a:pt x="151" y="7"/>
                    </a:cubicBezTo>
                    <a:cubicBezTo>
                      <a:pt x="151" y="6"/>
                      <a:pt x="148" y="0"/>
                      <a:pt x="142" y="1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9" name="Freeform 78"/>
              <p:cNvSpPr>
                <a:spLocks/>
              </p:cNvSpPr>
              <p:nvPr/>
            </p:nvSpPr>
            <p:spPr bwMode="auto">
              <a:xfrm>
                <a:off x="1515265" y="1908822"/>
                <a:ext cx="306352" cy="473020"/>
              </a:xfrm>
              <a:custGeom>
                <a:avLst/>
                <a:gdLst>
                  <a:gd name="T0" fmla="*/ 0 w 82"/>
                  <a:gd name="T1" fmla="*/ 40 h 126"/>
                  <a:gd name="T2" fmla="*/ 8 w 82"/>
                  <a:gd name="T3" fmla="*/ 40 h 126"/>
                  <a:gd name="T4" fmla="*/ 68 w 82"/>
                  <a:gd name="T5" fmla="*/ 0 h 126"/>
                  <a:gd name="T6" fmla="*/ 82 w 82"/>
                  <a:gd name="T7" fmla="*/ 0 h 126"/>
                  <a:gd name="T8" fmla="*/ 75 w 82"/>
                  <a:gd name="T9" fmla="*/ 89 h 126"/>
                  <a:gd name="T10" fmla="*/ 8 w 82"/>
                  <a:gd name="T11" fmla="*/ 126 h 126"/>
                  <a:gd name="T12" fmla="*/ 0 w 82"/>
                  <a:gd name="T13" fmla="*/ 126 h 126"/>
                  <a:gd name="T14" fmla="*/ 0 w 82"/>
                  <a:gd name="T15" fmla="*/ 40 h 126"/>
                  <a:gd name="T16" fmla="*/ 0 w 82"/>
                  <a:gd name="T17" fmla="*/ 4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2" h="126">
                    <a:moveTo>
                      <a:pt x="0" y="40"/>
                    </a:moveTo>
                    <a:cubicBezTo>
                      <a:pt x="8" y="40"/>
                      <a:pt x="8" y="40"/>
                      <a:pt x="8" y="40"/>
                    </a:cubicBezTo>
                    <a:cubicBezTo>
                      <a:pt x="8" y="40"/>
                      <a:pt x="37" y="9"/>
                      <a:pt x="68" y="0"/>
                    </a:cubicBezTo>
                    <a:cubicBezTo>
                      <a:pt x="71" y="0"/>
                      <a:pt x="82" y="0"/>
                      <a:pt x="82" y="0"/>
                    </a:cubicBezTo>
                    <a:cubicBezTo>
                      <a:pt x="82" y="0"/>
                      <a:pt x="75" y="71"/>
                      <a:pt x="75" y="89"/>
                    </a:cubicBezTo>
                    <a:cubicBezTo>
                      <a:pt x="68" y="89"/>
                      <a:pt x="40" y="90"/>
                      <a:pt x="8" y="126"/>
                    </a:cubicBezTo>
                    <a:cubicBezTo>
                      <a:pt x="0" y="126"/>
                      <a:pt x="0" y="126"/>
                      <a:pt x="0" y="126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0"/>
                      <a:pt x="0" y="40"/>
                      <a:pt x="0" y="40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0" name="Freeform 79"/>
              <p:cNvSpPr>
                <a:spLocks/>
              </p:cNvSpPr>
              <p:nvPr/>
            </p:nvSpPr>
            <p:spPr bwMode="auto">
              <a:xfrm>
                <a:off x="1204151" y="1908822"/>
                <a:ext cx="617466" cy="473020"/>
              </a:xfrm>
              <a:custGeom>
                <a:avLst/>
                <a:gdLst>
                  <a:gd name="T0" fmla="*/ 151 w 165"/>
                  <a:gd name="T1" fmla="*/ 0 h 126"/>
                  <a:gd name="T2" fmla="*/ 91 w 165"/>
                  <a:gd name="T3" fmla="*/ 40 h 126"/>
                  <a:gd name="T4" fmla="*/ 84 w 165"/>
                  <a:gd name="T5" fmla="*/ 40 h 126"/>
                  <a:gd name="T6" fmla="*/ 81 w 165"/>
                  <a:gd name="T7" fmla="*/ 40 h 126"/>
                  <a:gd name="T8" fmla="*/ 75 w 165"/>
                  <a:gd name="T9" fmla="*/ 40 h 126"/>
                  <a:gd name="T10" fmla="*/ 16 w 165"/>
                  <a:gd name="T11" fmla="*/ 0 h 126"/>
                  <a:gd name="T12" fmla="*/ 0 w 165"/>
                  <a:gd name="T13" fmla="*/ 0 h 126"/>
                  <a:gd name="T14" fmla="*/ 9 w 165"/>
                  <a:gd name="T15" fmla="*/ 89 h 126"/>
                  <a:gd name="T16" fmla="*/ 75 w 165"/>
                  <a:gd name="T17" fmla="*/ 126 h 126"/>
                  <a:gd name="T18" fmla="*/ 83 w 165"/>
                  <a:gd name="T19" fmla="*/ 126 h 126"/>
                  <a:gd name="T20" fmla="*/ 91 w 165"/>
                  <a:gd name="T21" fmla="*/ 126 h 126"/>
                  <a:gd name="T22" fmla="*/ 158 w 165"/>
                  <a:gd name="T23" fmla="*/ 89 h 126"/>
                  <a:gd name="T24" fmla="*/ 165 w 165"/>
                  <a:gd name="T25" fmla="*/ 0 h 126"/>
                  <a:gd name="T26" fmla="*/ 151 w 165"/>
                  <a:gd name="T27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5" h="126">
                    <a:moveTo>
                      <a:pt x="151" y="0"/>
                    </a:moveTo>
                    <a:cubicBezTo>
                      <a:pt x="120" y="9"/>
                      <a:pt x="91" y="40"/>
                      <a:pt x="91" y="40"/>
                    </a:cubicBezTo>
                    <a:cubicBezTo>
                      <a:pt x="84" y="40"/>
                      <a:pt x="84" y="40"/>
                      <a:pt x="84" y="40"/>
                    </a:cubicBezTo>
                    <a:cubicBezTo>
                      <a:pt x="81" y="40"/>
                      <a:pt x="81" y="40"/>
                      <a:pt x="81" y="40"/>
                    </a:cubicBezTo>
                    <a:cubicBezTo>
                      <a:pt x="75" y="40"/>
                      <a:pt x="75" y="40"/>
                      <a:pt x="75" y="40"/>
                    </a:cubicBezTo>
                    <a:cubicBezTo>
                      <a:pt x="75" y="40"/>
                      <a:pt x="46" y="9"/>
                      <a:pt x="16" y="0"/>
                    </a:cubicBezTo>
                    <a:cubicBezTo>
                      <a:pt x="12" y="0"/>
                      <a:pt x="0" y="0"/>
                      <a:pt x="0" y="0"/>
                    </a:cubicBezTo>
                    <a:cubicBezTo>
                      <a:pt x="0" y="0"/>
                      <a:pt x="9" y="71"/>
                      <a:pt x="9" y="89"/>
                    </a:cubicBezTo>
                    <a:cubicBezTo>
                      <a:pt x="14" y="89"/>
                      <a:pt x="43" y="90"/>
                      <a:pt x="75" y="126"/>
                    </a:cubicBezTo>
                    <a:cubicBezTo>
                      <a:pt x="83" y="126"/>
                      <a:pt x="83" y="126"/>
                      <a:pt x="83" y="126"/>
                    </a:cubicBezTo>
                    <a:cubicBezTo>
                      <a:pt x="83" y="126"/>
                      <a:pt x="83" y="126"/>
                      <a:pt x="91" y="126"/>
                    </a:cubicBezTo>
                    <a:cubicBezTo>
                      <a:pt x="123" y="90"/>
                      <a:pt x="151" y="89"/>
                      <a:pt x="158" y="89"/>
                    </a:cubicBezTo>
                    <a:cubicBezTo>
                      <a:pt x="158" y="71"/>
                      <a:pt x="165" y="0"/>
                      <a:pt x="165" y="0"/>
                    </a:cubicBezTo>
                    <a:cubicBezTo>
                      <a:pt x="165" y="0"/>
                      <a:pt x="154" y="0"/>
                      <a:pt x="151" y="0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1" name="Freeform 80"/>
              <p:cNvSpPr>
                <a:spLocks/>
              </p:cNvSpPr>
              <p:nvPr/>
            </p:nvSpPr>
            <p:spPr bwMode="auto">
              <a:xfrm>
                <a:off x="1515265" y="2058030"/>
                <a:ext cx="30159" cy="323813"/>
              </a:xfrm>
              <a:custGeom>
                <a:avLst/>
                <a:gdLst>
                  <a:gd name="T0" fmla="*/ 0 w 19"/>
                  <a:gd name="T1" fmla="*/ 204 h 204"/>
                  <a:gd name="T2" fmla="*/ 0 w 19"/>
                  <a:gd name="T3" fmla="*/ 0 h 204"/>
                  <a:gd name="T4" fmla="*/ 19 w 19"/>
                  <a:gd name="T5" fmla="*/ 0 h 204"/>
                  <a:gd name="T6" fmla="*/ 0 w 19"/>
                  <a:gd name="T7" fmla="*/ 204 h 204"/>
                  <a:gd name="T8" fmla="*/ 0 w 19"/>
                  <a:gd name="T9" fmla="*/ 204 h 204"/>
                  <a:gd name="T10" fmla="*/ 0 w 19"/>
                  <a:gd name="T11" fmla="*/ 20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204">
                    <a:moveTo>
                      <a:pt x="0" y="204"/>
                    </a:moveTo>
                    <a:lnTo>
                      <a:pt x="0" y="0"/>
                    </a:lnTo>
                    <a:lnTo>
                      <a:pt x="19" y="0"/>
                    </a:lnTo>
                    <a:lnTo>
                      <a:pt x="0" y="204"/>
                    </a:lnTo>
                    <a:lnTo>
                      <a:pt x="0" y="204"/>
                    </a:lnTo>
                    <a:lnTo>
                      <a:pt x="0" y="204"/>
                    </a:ln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2" name="Freeform 81"/>
              <p:cNvSpPr>
                <a:spLocks/>
              </p:cNvSpPr>
              <p:nvPr/>
            </p:nvSpPr>
            <p:spPr bwMode="auto">
              <a:xfrm>
                <a:off x="1515265" y="2058030"/>
                <a:ext cx="30159" cy="323813"/>
              </a:xfrm>
              <a:custGeom>
                <a:avLst/>
                <a:gdLst>
                  <a:gd name="T0" fmla="*/ 0 w 19"/>
                  <a:gd name="T1" fmla="*/ 204 h 204"/>
                  <a:gd name="T2" fmla="*/ 0 w 19"/>
                  <a:gd name="T3" fmla="*/ 0 h 204"/>
                  <a:gd name="T4" fmla="*/ 19 w 19"/>
                  <a:gd name="T5" fmla="*/ 0 h 204"/>
                  <a:gd name="T6" fmla="*/ 0 w 19"/>
                  <a:gd name="T7" fmla="*/ 20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204">
                    <a:moveTo>
                      <a:pt x="0" y="204"/>
                    </a:moveTo>
                    <a:lnTo>
                      <a:pt x="0" y="0"/>
                    </a:lnTo>
                    <a:lnTo>
                      <a:pt x="19" y="0"/>
                    </a:lnTo>
                    <a:lnTo>
                      <a:pt x="0" y="204"/>
                    </a:ln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3" name="Freeform 82"/>
              <p:cNvSpPr>
                <a:spLocks/>
              </p:cNvSpPr>
              <p:nvPr/>
            </p:nvSpPr>
            <p:spPr bwMode="auto">
              <a:xfrm>
                <a:off x="1515265" y="2058030"/>
                <a:ext cx="30159" cy="323813"/>
              </a:xfrm>
              <a:custGeom>
                <a:avLst/>
                <a:gdLst>
                  <a:gd name="T0" fmla="*/ 0 w 19"/>
                  <a:gd name="T1" fmla="*/ 204 h 204"/>
                  <a:gd name="T2" fmla="*/ 0 w 19"/>
                  <a:gd name="T3" fmla="*/ 0 h 204"/>
                  <a:gd name="T4" fmla="*/ 19 w 19"/>
                  <a:gd name="T5" fmla="*/ 0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204">
                    <a:moveTo>
                      <a:pt x="0" y="204"/>
                    </a:moveTo>
                    <a:lnTo>
                      <a:pt x="0" y="0"/>
                    </a:lnTo>
                    <a:lnTo>
                      <a:pt x="1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2132729" y="1706055"/>
                <a:ext cx="5430117" cy="15390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200" b="1" dirty="0">
                    <a:ln>
                      <a:solidFill>
                        <a:srgbClr val="008000"/>
                      </a:solidFill>
                    </a:ln>
                    <a:solidFill>
                      <a:srgbClr val="008000"/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ĐIỂM THUỘC MẶT PHẲNG</a:t>
                </a:r>
              </a:p>
            </p:txBody>
          </p: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62" name="Rectangle 61"/>
              <p:cNvSpPr/>
              <p:nvPr/>
            </p:nvSpPr>
            <p:spPr>
              <a:xfrm>
                <a:off x="2487895" y="3848503"/>
                <a:ext cx="1741355" cy="4308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2200" b="1" spc="-75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Ch</m:t>
                      </m:r>
                      <m:r>
                        <m:rPr>
                          <m:nor/>
                        </m:rPr>
                        <a:rPr lang="en-US" sz="2200" b="1" spc="-75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ọ</m:t>
                      </m:r>
                      <m:r>
                        <m:rPr>
                          <m:nor/>
                        </m:rPr>
                        <a:rPr lang="en-US" sz="2200" b="1" spc="-75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n</m:t>
                      </m:r>
                      <m:r>
                        <m:rPr>
                          <m:nor/>
                        </m:rPr>
                        <a:rPr lang="en-US" sz="2200" b="1" spc="-75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2200" b="1" i="0" spc="-75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C</m:t>
                      </m:r>
                      <m:r>
                        <m:rPr>
                          <m:nor/>
                        </m:rPr>
                        <a:rPr lang="en-US" sz="2200" b="1" spc="-75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.</m:t>
                      </m:r>
                    </m:oMath>
                  </m:oMathPara>
                </a14:m>
                <a:endParaRPr lang="en-US" sz="2200" b="1" spc="-75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62" name="Rectangle 6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87895" y="3848503"/>
                <a:ext cx="1741355" cy="430887"/>
              </a:xfrm>
              <a:prstGeom prst="rect">
                <a:avLst/>
              </a:prstGeom>
              <a:blipFill>
                <a:blip r:embed="rId3"/>
                <a:stretch>
                  <a:fillRect l="-2448" b="-1831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9" name="Rectangle 118"/>
              <p:cNvSpPr/>
              <p:nvPr/>
            </p:nvSpPr>
            <p:spPr>
              <a:xfrm>
                <a:off x="757511" y="1133549"/>
                <a:ext cx="10729561" cy="9541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800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Trong </a:t>
                </a:r>
                <a:r>
                  <a:rPr lang="en-US" sz="2800" dirty="0" err="1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không</a:t>
                </a:r>
                <a:r>
                  <a:rPr lang="en-US" sz="2800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gian</a:t>
                </a:r>
                <a:r>
                  <a:rPr lang="en-US" sz="2800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 </a:t>
                </a:r>
                <a:r>
                  <a:rPr lang="en-US" sz="2800" i="1" dirty="0" err="1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Oxyz</a:t>
                </a:r>
                <a:r>
                  <a:rPr lang="en-US" sz="2800" i="1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sz="2800" dirty="0" err="1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cho</a:t>
                </a:r>
                <a:r>
                  <a:rPr lang="en-US" sz="2800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hai</a:t>
                </a:r>
                <a:r>
                  <a:rPr lang="en-US" sz="2800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điểm</a:t>
                </a:r>
                <a:r>
                  <a:rPr lang="en-US" sz="2800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𝐴</m:t>
                    </m:r>
                    <m:d>
                      <m:dPr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1,0,2</m:t>
                        </m:r>
                      </m:e>
                    </m:d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𝑣</m:t>
                    </m:r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à </m:t>
                    </m:r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𝐵</m:t>
                    </m:r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(−1;1;1)</m:t>
                    </m:r>
                  </m:oMath>
                </a14:m>
                <a:r>
                  <a:rPr lang="en-US" sz="2800" i="1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US" sz="2800" dirty="0" err="1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Mặt</a:t>
                </a:r>
                <a:r>
                  <a:rPr lang="en-US" sz="2800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phẳng</a:t>
                </a:r>
                <a:r>
                  <a:rPr lang="en-US" sz="2800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nào</a:t>
                </a:r>
                <a:r>
                  <a:rPr lang="en-US" sz="2800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sau</a:t>
                </a:r>
                <a:r>
                  <a:rPr lang="en-US" sz="2800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đây</a:t>
                </a:r>
                <a:r>
                  <a:rPr lang="en-US" sz="2800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chứa</a:t>
                </a:r>
                <a:r>
                  <a:rPr lang="en-US" sz="2800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A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</a:rPr>
                      <m:t>𝑣</m:t>
                    </m:r>
                    <m:r>
                      <a:rPr lang="en-US" sz="2800" i="1" smtClean="0">
                        <a:latin typeface="Cambria Math" panose="02040503050406030204" pitchFamily="18" charset="0"/>
                      </a:rPr>
                      <m:t>à </m:t>
                    </m:r>
                    <m:r>
                      <a:rPr lang="en-US" sz="2800" i="1" smtClean="0">
                        <a:latin typeface="Cambria Math" panose="02040503050406030204" pitchFamily="18" charset="0"/>
                      </a:rPr>
                      <m:t>𝐵</m:t>
                    </m:r>
                  </m:oMath>
                </a14:m>
                <a:r>
                  <a:rPr lang="en-US" sz="2800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l-GR" sz="2800" dirty="0">
                    <a:latin typeface="+mj-lt"/>
                  </a:rPr>
                  <a:t> </a:t>
                </a:r>
              </a:p>
            </p:txBody>
          </p:sp>
        </mc:Choice>
        <mc:Fallback xmlns="">
          <p:sp>
            <p:nvSpPr>
              <p:cNvPr id="119" name="Rectangle 1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7511" y="1133549"/>
                <a:ext cx="10729561" cy="954107"/>
              </a:xfrm>
              <a:prstGeom prst="rect">
                <a:avLst/>
              </a:prstGeom>
              <a:blipFill>
                <a:blip r:embed="rId4"/>
                <a:stretch>
                  <a:fillRect l="-1136" t="-7051" b="-1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4" name="Oval 153"/>
          <p:cNvSpPr/>
          <p:nvPr/>
        </p:nvSpPr>
        <p:spPr>
          <a:xfrm>
            <a:off x="631490" y="3007349"/>
            <a:ext cx="536277" cy="536277"/>
          </a:xfrm>
          <a:prstGeom prst="ellipse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876766" y="2395444"/>
                <a:ext cx="3519670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2400" b="1" spc="-75" smtClean="0">
                          <a:solidFill>
                            <a:srgbClr val="000099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A</m:t>
                      </m:r>
                      <m:r>
                        <m:rPr>
                          <m:nor/>
                        </m:rPr>
                        <a:rPr lang="en-US" sz="2400" b="1" spc="-75" smtClean="0">
                          <a:solidFill>
                            <a:srgbClr val="000099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.</m:t>
                      </m:r>
                      <m:r>
                        <a:rPr lang="en-US" sz="2400" i="1" dirty="0">
                          <a:latin typeface="Cambria Math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−</m:t>
                      </m:r>
                      <m:r>
                        <a:rPr lang="en-US" sz="2400" i="1" dirty="0">
                          <a:latin typeface="Cambria Math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𝑥</m:t>
                      </m:r>
                      <m:r>
                        <a:rPr lang="en-US" sz="2400" b="0" i="1" dirty="0" smtClean="0">
                          <a:latin typeface="Cambria Math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−2</m:t>
                      </m:r>
                      <m:r>
                        <a:rPr lang="en-US" sz="2400" i="1" dirty="0">
                          <a:latin typeface="Cambria Math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𝑦</m:t>
                      </m:r>
                      <m:r>
                        <a:rPr lang="en-US" sz="2400" i="1" dirty="0">
                          <a:latin typeface="Cambria Math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+3</m:t>
                      </m:r>
                      <m:r>
                        <a:rPr lang="en-US" sz="2400" i="1" dirty="0">
                          <a:latin typeface="Cambria Math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𝑧</m:t>
                      </m:r>
                      <m:r>
                        <a:rPr lang="en-US" sz="2400" i="1" dirty="0">
                          <a:latin typeface="Cambria Math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−5=0.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6766" y="2395444"/>
                <a:ext cx="3519670" cy="461665"/>
              </a:xfrm>
              <a:prstGeom prst="rect">
                <a:avLst/>
              </a:prstGeom>
              <a:blipFill>
                <a:blip r:embed="rId5"/>
                <a:stretch>
                  <a:fillRect l="-520" b="-92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3" name="Rectangle 52"/>
              <p:cNvSpPr/>
              <p:nvPr/>
            </p:nvSpPr>
            <p:spPr>
              <a:xfrm>
                <a:off x="7703376" y="2340303"/>
                <a:ext cx="3783695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vi-VN" sz="2400" b="1" spc="-75" smtClean="0">
                          <a:solidFill>
                            <a:srgbClr val="000099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B</m:t>
                      </m:r>
                      <m:r>
                        <m:rPr>
                          <m:nor/>
                        </m:rPr>
                        <a:rPr lang="en-US" sz="2400" b="1" spc="-75" smtClean="0">
                          <a:solidFill>
                            <a:srgbClr val="000099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.</m:t>
                      </m:r>
                      <m:r>
                        <a:rPr lang="en-US" sz="2400" b="0" i="1" spc="-75" smtClean="0">
                          <a:solidFill>
                            <a:srgbClr val="000099"/>
                          </a:solidFill>
                          <a:latin typeface="Cambria Math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  </m:t>
                      </m:r>
                      <m:r>
                        <a:rPr lang="en-US" sz="2400" i="1" dirty="0">
                          <a:latin typeface="Cambria Math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𝑥</m:t>
                      </m:r>
                      <m:r>
                        <a:rPr lang="en-US" sz="2400" i="1" dirty="0">
                          <a:latin typeface="Cambria Math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+</m:t>
                      </m:r>
                      <m:r>
                        <a:rPr lang="en-US" sz="2400" i="1" dirty="0">
                          <a:latin typeface="Cambria Math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𝑦</m:t>
                      </m:r>
                      <m:r>
                        <a:rPr lang="en-US" sz="2400" i="1" dirty="0">
                          <a:latin typeface="Cambria Math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+3</m:t>
                      </m:r>
                      <m:r>
                        <a:rPr lang="en-US" sz="2400" i="1" dirty="0">
                          <a:latin typeface="Cambria Math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𝑧</m:t>
                      </m:r>
                      <m:r>
                        <a:rPr lang="en-US" sz="2400" i="1" dirty="0">
                          <a:latin typeface="Cambria Math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−7=0.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53" name="Rectangle 5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03376" y="2340303"/>
                <a:ext cx="3783695" cy="461665"/>
              </a:xfrm>
              <a:prstGeom prst="rect">
                <a:avLst/>
              </a:prstGeom>
              <a:blipFill>
                <a:blip r:embed="rId6"/>
                <a:stretch>
                  <a:fillRect b="-92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4" name="Rectangle 53"/>
              <p:cNvSpPr/>
              <p:nvPr/>
            </p:nvSpPr>
            <p:spPr>
              <a:xfrm>
                <a:off x="717518" y="3076242"/>
                <a:ext cx="3592890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vi-VN" sz="2400" b="1" spc="-75" smtClean="0">
                          <a:solidFill>
                            <a:srgbClr val="000099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C</m:t>
                      </m:r>
                      <m:r>
                        <m:rPr>
                          <m:nor/>
                        </m:rPr>
                        <a:rPr lang="en-US" sz="2400" b="0" i="0" dirty="0" smtClean="0">
                          <a:latin typeface="Cambria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.</m:t>
                      </m:r>
                      <m:r>
                        <a:rPr lang="en-US" sz="2400" b="0" i="1" dirty="0" smtClean="0">
                          <a:latin typeface="Cambria Math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−</m:t>
                      </m:r>
                      <m:r>
                        <a:rPr lang="en-US" sz="2400" b="0" i="1" dirty="0" smtClean="0">
                          <a:latin typeface="Cambria Math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𝑥</m:t>
                      </m:r>
                      <m:r>
                        <a:rPr lang="en-US" sz="2400" b="0" i="1" dirty="0" smtClean="0">
                          <a:latin typeface="Cambria Math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+</m:t>
                      </m:r>
                      <m:r>
                        <a:rPr lang="en-US" sz="2400" b="0" i="1" dirty="0" smtClean="0">
                          <a:latin typeface="Cambria Math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𝑦</m:t>
                      </m:r>
                      <m:r>
                        <a:rPr lang="en-US" sz="2400" b="0" i="1" dirty="0" smtClean="0">
                          <a:latin typeface="Cambria Math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+3</m:t>
                      </m:r>
                      <m:r>
                        <a:rPr lang="en-US" sz="2400" b="0" i="1" dirty="0" smtClean="0">
                          <a:latin typeface="Cambria Math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𝑧</m:t>
                      </m:r>
                      <m:r>
                        <a:rPr lang="en-US" sz="2400" b="0" i="1" dirty="0" smtClean="0">
                          <a:latin typeface="Cambria Math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−5=0.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54" name="Rectangle 5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7518" y="3076242"/>
                <a:ext cx="3592890" cy="461665"/>
              </a:xfrm>
              <a:prstGeom prst="rect">
                <a:avLst/>
              </a:prstGeom>
              <a:blipFill>
                <a:blip r:embed="rId7"/>
                <a:stretch>
                  <a:fillRect b="-10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5" name="Rectangle 54"/>
              <p:cNvSpPr/>
              <p:nvPr/>
            </p:nvSpPr>
            <p:spPr>
              <a:xfrm>
                <a:off x="7707864" y="3044195"/>
                <a:ext cx="3726622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vi-VN" sz="2400" b="1" spc="-75" smtClean="0">
                          <a:solidFill>
                            <a:srgbClr val="000099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D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2400" i="1" dirty="0">
                          <a:latin typeface="Cambria Math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𝑥</m:t>
                      </m:r>
                      <m:r>
                        <a:rPr lang="en-US" sz="2400" b="0" i="1" dirty="0" smtClean="0">
                          <a:latin typeface="Cambria Math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−</m:t>
                      </m:r>
                      <m:r>
                        <a:rPr lang="en-US" sz="2400" i="1" dirty="0">
                          <a:latin typeface="Cambria Math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𝑦</m:t>
                      </m:r>
                      <m:r>
                        <a:rPr lang="en-US" sz="2400" i="1" dirty="0">
                          <a:latin typeface="Cambria Math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+3</m:t>
                      </m:r>
                      <m:r>
                        <a:rPr lang="en-US" sz="2400" i="1" dirty="0">
                          <a:latin typeface="Cambria Math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𝑧</m:t>
                      </m:r>
                      <m:r>
                        <a:rPr lang="en-US" sz="2400" i="1" dirty="0">
                          <a:latin typeface="Cambria Math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−1=0.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55" name="Rectangle 5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07864" y="3044195"/>
                <a:ext cx="3726622" cy="461665"/>
              </a:xfrm>
              <a:prstGeom prst="rect">
                <a:avLst/>
              </a:prstGeom>
              <a:blipFill>
                <a:blip r:embed="rId8"/>
                <a:stretch>
                  <a:fillRect b="-105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0" name="Straight Connector 49"/>
          <p:cNvCxnSpPr/>
          <p:nvPr/>
        </p:nvCxnSpPr>
        <p:spPr>
          <a:xfrm flipH="1">
            <a:off x="6822449" y="3951287"/>
            <a:ext cx="5201" cy="2449186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6160226" y="2461140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699774" y="4429423"/>
            <a:ext cx="588641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Thay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diểm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lượt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đáp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án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D.</a:t>
            </a:r>
          </a:p>
          <a:p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tục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thay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đáp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án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6852405" y="4007496"/>
                <a:ext cx="4634668" cy="156966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4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Nhắc </a:t>
                </a:r>
                <a:r>
                  <a:rPr lang="en-US" sz="24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lại</a:t>
                </a:r>
                <a:r>
                  <a:rPr lang="en-US" sz="2400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</a:p>
              <a:p>
                <a:r>
                  <a:rPr lang="en-US" sz="2400" dirty="0" err="1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Điểm</a:t>
                </a:r>
                <a:r>
                  <a:rPr lang="en-US" sz="2400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𝑀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(</m:t>
                    </m:r>
                    <m:d>
                      <m:d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;</m:t>
                        </m:r>
                        <m:sSub>
                          <m:sSub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;</m:t>
                        </m:r>
                        <m:sSub>
                          <m:sSub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𝑧</m:t>
                            </m:r>
                          </m:e>
                          <m:sub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</m:e>
                    </m:d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𝑡h𝑢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ộ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𝑐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  </m:t>
                    </m:r>
                  </m:oMath>
                </a14:m>
                <a:r>
                  <a:rPr lang="en-US" sz="2400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mặt phẳng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</m:d>
                    <m:r>
                      <a:rPr lang="en-US" sz="2400" i="1">
                        <a:latin typeface="Cambria Math" panose="02040503050406030204" pitchFamily="18" charset="0"/>
                      </a:rPr>
                      <m:t>: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𝐴𝑥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𝐵𝑦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𝐶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𝑧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𝐷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khi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𝐴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𝐵</m:t>
                    </m:r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𝐶</m:t>
                    </m:r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𝐷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endPara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52405" y="4007496"/>
                <a:ext cx="4634668" cy="1569660"/>
              </a:xfrm>
              <a:prstGeom prst="rect">
                <a:avLst/>
              </a:prstGeom>
              <a:blipFill>
                <a:blip r:embed="rId9"/>
                <a:stretch>
                  <a:fillRect l="-1974" t="-3101" b="-775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40458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119" grpId="0"/>
      <p:bldP spid="154" grpId="0" animBg="1"/>
      <p:bldP spid="2" grpId="0"/>
      <p:bldP spid="53" grpId="0"/>
      <p:bldP spid="54" grpId="0"/>
      <p:bldP spid="55" grpId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2" name="Group 151"/>
          <p:cNvGrpSpPr/>
          <p:nvPr/>
        </p:nvGrpSpPr>
        <p:grpSpPr>
          <a:xfrm>
            <a:off x="566999" y="3787694"/>
            <a:ext cx="11068450" cy="2738550"/>
            <a:chOff x="1205494" y="6947472"/>
            <a:chExt cx="22139783" cy="6539928"/>
          </a:xfrm>
        </p:grpSpPr>
        <p:sp>
          <p:nvSpPr>
            <p:cNvPr id="125" name="Rounded Rectangle 124"/>
            <p:cNvSpPr/>
            <p:nvPr/>
          </p:nvSpPr>
          <p:spPr>
            <a:xfrm>
              <a:off x="1209586" y="7179457"/>
              <a:ext cx="22135691" cy="6307943"/>
            </a:xfrm>
            <a:prstGeom prst="roundRect">
              <a:avLst>
                <a:gd name="adj" fmla="val 2239"/>
              </a:avLst>
            </a:prstGeom>
            <a:solidFill>
              <a:schemeClr val="accent6">
                <a:lumMod val="20000"/>
                <a:lumOff val="80000"/>
              </a:schemeClr>
            </a:solidFill>
            <a:ln w="19050">
              <a:solidFill>
                <a:schemeClr val="accent6">
                  <a:lumMod val="50000"/>
                </a:schemeClr>
              </a:solidFill>
            </a:ln>
            <a:effectLst>
              <a:innerShdw blurRad="114300">
                <a:prstClr val="black"/>
              </a:inn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grpSp>
          <p:nvGrpSpPr>
            <p:cNvPr id="151" name="Group 150"/>
            <p:cNvGrpSpPr/>
            <p:nvPr/>
          </p:nvGrpSpPr>
          <p:grpSpPr>
            <a:xfrm>
              <a:off x="1205494" y="6947472"/>
              <a:ext cx="3322466" cy="974192"/>
              <a:chOff x="1205494" y="6947472"/>
              <a:chExt cx="3322466" cy="974192"/>
            </a:xfrm>
          </p:grpSpPr>
          <p:sp>
            <p:nvSpPr>
              <p:cNvPr id="127" name="Freeform 20"/>
              <p:cNvSpPr>
                <a:spLocks/>
              </p:cNvSpPr>
              <p:nvPr/>
            </p:nvSpPr>
            <p:spPr bwMode="auto">
              <a:xfrm rot="16200000" flipV="1">
                <a:off x="2608156" y="5810396"/>
                <a:ext cx="782727" cy="3056880"/>
              </a:xfrm>
              <a:prstGeom prst="round1Rect">
                <a:avLst/>
              </a:prstGeom>
              <a:solidFill>
                <a:schemeClr val="bg1"/>
              </a:solidFill>
              <a:ln w="57150">
                <a:solidFill>
                  <a:schemeClr val="accent6">
                    <a:lumMod val="50000"/>
                  </a:schemeClr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45714" tIns="22857" rIns="45714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/>
              </a:p>
            </p:txBody>
          </p:sp>
          <p:sp>
            <p:nvSpPr>
              <p:cNvPr id="128" name="TextBox 127"/>
              <p:cNvSpPr txBox="1"/>
              <p:nvPr/>
            </p:nvSpPr>
            <p:spPr>
              <a:xfrm>
                <a:off x="2147887" y="7023100"/>
                <a:ext cx="2111899" cy="8985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>
                    <a:solidFill>
                      <a:srgbClr val="FF0000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Bài giải</a:t>
                </a:r>
                <a:endParaRPr lang="en-US" b="1" dirty="0">
                  <a:solidFill>
                    <a:srgbClr val="FF000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29" name="Round Diagonal Corner Rectangle 128"/>
              <p:cNvSpPr/>
              <p:nvPr/>
            </p:nvSpPr>
            <p:spPr>
              <a:xfrm flipV="1">
                <a:off x="1205494" y="6951957"/>
                <a:ext cx="774046" cy="775029"/>
              </a:xfrm>
              <a:prstGeom prst="round2DiagRect">
                <a:avLst/>
              </a:prstGeom>
              <a:solidFill>
                <a:schemeClr val="accent6">
                  <a:lumMod val="75000"/>
                </a:schemeClr>
              </a:solidFill>
              <a:ln w="57150">
                <a:solidFill>
                  <a:schemeClr val="accent6">
                    <a:lumMod val="50000"/>
                  </a:schemeClr>
                </a:solidFill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/>
              </a:p>
            </p:txBody>
          </p:sp>
          <p:sp>
            <p:nvSpPr>
              <p:cNvPr id="8" name="Freeform 15"/>
              <p:cNvSpPr>
                <a:spLocks noEditPoints="1"/>
              </p:cNvSpPr>
              <p:nvPr/>
            </p:nvSpPr>
            <p:spPr bwMode="auto">
              <a:xfrm>
                <a:off x="1375232" y="7017843"/>
                <a:ext cx="501844" cy="640616"/>
              </a:xfrm>
              <a:custGeom>
                <a:avLst/>
                <a:gdLst>
                  <a:gd name="T0" fmla="*/ 135 w 145"/>
                  <a:gd name="T1" fmla="*/ 72 h 197"/>
                  <a:gd name="T2" fmla="*/ 72 w 145"/>
                  <a:gd name="T3" fmla="*/ 135 h 197"/>
                  <a:gd name="T4" fmla="*/ 9 w 145"/>
                  <a:gd name="T5" fmla="*/ 72 h 197"/>
                  <a:gd name="T6" fmla="*/ 72 w 145"/>
                  <a:gd name="T7" fmla="*/ 9 h 197"/>
                  <a:gd name="T8" fmla="*/ 115 w 145"/>
                  <a:gd name="T9" fmla="*/ 26 h 197"/>
                  <a:gd name="T10" fmla="*/ 60 w 145"/>
                  <a:gd name="T11" fmla="*/ 82 h 197"/>
                  <a:gd name="T12" fmla="*/ 30 w 145"/>
                  <a:gd name="T13" fmla="*/ 60 h 197"/>
                  <a:gd name="T14" fmla="*/ 20 w 145"/>
                  <a:gd name="T15" fmla="*/ 68 h 197"/>
                  <a:gd name="T16" fmla="*/ 61 w 145"/>
                  <a:gd name="T17" fmla="*/ 126 h 197"/>
                  <a:gd name="T18" fmla="*/ 123 w 145"/>
                  <a:gd name="T19" fmla="*/ 35 h 197"/>
                  <a:gd name="T20" fmla="*/ 135 w 145"/>
                  <a:gd name="T21" fmla="*/ 72 h 197"/>
                  <a:gd name="T22" fmla="*/ 145 w 145"/>
                  <a:gd name="T23" fmla="*/ 12 h 197"/>
                  <a:gd name="T24" fmla="*/ 135 w 145"/>
                  <a:gd name="T25" fmla="*/ 12 h 197"/>
                  <a:gd name="T26" fmla="*/ 123 w 145"/>
                  <a:gd name="T27" fmla="*/ 21 h 197"/>
                  <a:gd name="T28" fmla="*/ 72 w 145"/>
                  <a:gd name="T29" fmla="*/ 0 h 197"/>
                  <a:gd name="T30" fmla="*/ 0 w 145"/>
                  <a:gd name="T31" fmla="*/ 72 h 197"/>
                  <a:gd name="T32" fmla="*/ 30 w 145"/>
                  <a:gd name="T33" fmla="*/ 131 h 197"/>
                  <a:gd name="T34" fmla="*/ 7 w 145"/>
                  <a:gd name="T35" fmla="*/ 175 h 197"/>
                  <a:gd name="T36" fmla="*/ 13 w 145"/>
                  <a:gd name="T37" fmla="*/ 193 h 197"/>
                  <a:gd name="T38" fmla="*/ 32 w 145"/>
                  <a:gd name="T39" fmla="*/ 187 h 197"/>
                  <a:gd name="T40" fmla="*/ 51 w 145"/>
                  <a:gd name="T41" fmla="*/ 141 h 197"/>
                  <a:gd name="T42" fmla="*/ 51 w 145"/>
                  <a:gd name="T43" fmla="*/ 141 h 197"/>
                  <a:gd name="T44" fmla="*/ 72 w 145"/>
                  <a:gd name="T45" fmla="*/ 145 h 197"/>
                  <a:gd name="T46" fmla="*/ 145 w 145"/>
                  <a:gd name="T47" fmla="*/ 72 h 197"/>
                  <a:gd name="T48" fmla="*/ 129 w 145"/>
                  <a:gd name="T49" fmla="*/ 28 h 197"/>
                  <a:gd name="T50" fmla="*/ 145 w 145"/>
                  <a:gd name="T51" fmla="*/ 12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45" h="197">
                    <a:moveTo>
                      <a:pt x="135" y="72"/>
                    </a:moveTo>
                    <a:cubicBezTo>
                      <a:pt x="135" y="107"/>
                      <a:pt x="107" y="135"/>
                      <a:pt x="72" y="135"/>
                    </a:cubicBezTo>
                    <a:cubicBezTo>
                      <a:pt x="37" y="135"/>
                      <a:pt x="9" y="107"/>
                      <a:pt x="9" y="72"/>
                    </a:cubicBezTo>
                    <a:cubicBezTo>
                      <a:pt x="9" y="37"/>
                      <a:pt x="37" y="9"/>
                      <a:pt x="72" y="9"/>
                    </a:cubicBezTo>
                    <a:cubicBezTo>
                      <a:pt x="89" y="9"/>
                      <a:pt x="104" y="15"/>
                      <a:pt x="115" y="26"/>
                    </a:cubicBezTo>
                    <a:cubicBezTo>
                      <a:pt x="101" y="38"/>
                      <a:pt x="80" y="57"/>
                      <a:pt x="60" y="82"/>
                    </a:cubicBezTo>
                    <a:cubicBezTo>
                      <a:pt x="50" y="74"/>
                      <a:pt x="40" y="67"/>
                      <a:pt x="30" y="60"/>
                    </a:cubicBezTo>
                    <a:cubicBezTo>
                      <a:pt x="26" y="63"/>
                      <a:pt x="24" y="65"/>
                      <a:pt x="20" y="68"/>
                    </a:cubicBezTo>
                    <a:cubicBezTo>
                      <a:pt x="34" y="88"/>
                      <a:pt x="47" y="107"/>
                      <a:pt x="61" y="126"/>
                    </a:cubicBezTo>
                    <a:cubicBezTo>
                      <a:pt x="80" y="95"/>
                      <a:pt x="99" y="63"/>
                      <a:pt x="123" y="35"/>
                    </a:cubicBezTo>
                    <a:cubicBezTo>
                      <a:pt x="130" y="45"/>
                      <a:pt x="135" y="58"/>
                      <a:pt x="135" y="72"/>
                    </a:cubicBezTo>
                    <a:close/>
                    <a:moveTo>
                      <a:pt x="145" y="12"/>
                    </a:moveTo>
                    <a:cubicBezTo>
                      <a:pt x="141" y="12"/>
                      <a:pt x="138" y="12"/>
                      <a:pt x="135" y="12"/>
                    </a:cubicBezTo>
                    <a:cubicBezTo>
                      <a:pt x="135" y="12"/>
                      <a:pt x="130" y="15"/>
                      <a:pt x="123" y="21"/>
                    </a:cubicBezTo>
                    <a:cubicBezTo>
                      <a:pt x="110" y="8"/>
                      <a:pt x="92" y="0"/>
                      <a:pt x="72" y="0"/>
                    </a:cubicBezTo>
                    <a:cubicBezTo>
                      <a:pt x="32" y="0"/>
                      <a:pt x="0" y="32"/>
                      <a:pt x="0" y="72"/>
                    </a:cubicBezTo>
                    <a:cubicBezTo>
                      <a:pt x="0" y="97"/>
                      <a:pt x="11" y="118"/>
                      <a:pt x="30" y="131"/>
                    </a:cubicBezTo>
                    <a:cubicBezTo>
                      <a:pt x="7" y="175"/>
                      <a:pt x="7" y="175"/>
                      <a:pt x="7" y="175"/>
                    </a:cubicBezTo>
                    <a:cubicBezTo>
                      <a:pt x="3" y="182"/>
                      <a:pt x="6" y="190"/>
                      <a:pt x="13" y="193"/>
                    </a:cubicBezTo>
                    <a:cubicBezTo>
                      <a:pt x="20" y="197"/>
                      <a:pt x="28" y="194"/>
                      <a:pt x="32" y="187"/>
                    </a:cubicBezTo>
                    <a:cubicBezTo>
                      <a:pt x="51" y="141"/>
                      <a:pt x="51" y="141"/>
                      <a:pt x="51" y="141"/>
                    </a:cubicBezTo>
                    <a:cubicBezTo>
                      <a:pt x="51" y="141"/>
                      <a:pt x="51" y="141"/>
                      <a:pt x="51" y="141"/>
                    </a:cubicBezTo>
                    <a:cubicBezTo>
                      <a:pt x="58" y="143"/>
                      <a:pt x="65" y="145"/>
                      <a:pt x="72" y="145"/>
                    </a:cubicBezTo>
                    <a:cubicBezTo>
                      <a:pt x="112" y="145"/>
                      <a:pt x="145" y="112"/>
                      <a:pt x="145" y="72"/>
                    </a:cubicBezTo>
                    <a:cubicBezTo>
                      <a:pt x="145" y="55"/>
                      <a:pt x="138" y="40"/>
                      <a:pt x="129" y="28"/>
                    </a:cubicBezTo>
                    <a:cubicBezTo>
                      <a:pt x="134" y="22"/>
                      <a:pt x="139" y="17"/>
                      <a:pt x="145" y="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</p:grpSp>
      <p:grpSp>
        <p:nvGrpSpPr>
          <p:cNvPr id="148" name="Group 147"/>
          <p:cNvGrpSpPr/>
          <p:nvPr/>
        </p:nvGrpSpPr>
        <p:grpSpPr>
          <a:xfrm>
            <a:off x="461662" y="829644"/>
            <a:ext cx="11175090" cy="2832280"/>
            <a:chOff x="992187" y="2564544"/>
            <a:chExt cx="22353091" cy="5517633"/>
          </a:xfrm>
        </p:grpSpPr>
        <p:sp>
          <p:nvSpPr>
            <p:cNvPr id="134" name="Rounded Rectangle 133"/>
            <p:cNvSpPr/>
            <p:nvPr/>
          </p:nvSpPr>
          <p:spPr bwMode="auto">
            <a:xfrm>
              <a:off x="1145221" y="2667000"/>
              <a:ext cx="22200057" cy="5415177"/>
            </a:xfrm>
            <a:prstGeom prst="roundRect">
              <a:avLst>
                <a:gd name="adj" fmla="val 5492"/>
              </a:avLst>
            </a:prstGeom>
            <a:solidFill>
              <a:schemeClr val="accent3">
                <a:lumMod val="40000"/>
                <a:lumOff val="60000"/>
              </a:schemeClr>
            </a:solidFill>
            <a:ln w="190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88421">
                <a:defRPr/>
              </a:pPr>
              <a:endParaRPr lang="en-US" sz="1600"/>
            </a:p>
          </p:txBody>
        </p:sp>
        <p:grpSp>
          <p:nvGrpSpPr>
            <p:cNvPr id="135" name="Group 134"/>
            <p:cNvGrpSpPr/>
            <p:nvPr/>
          </p:nvGrpSpPr>
          <p:grpSpPr>
            <a:xfrm>
              <a:off x="992187" y="2564544"/>
              <a:ext cx="3124200" cy="1023459"/>
              <a:chOff x="534987" y="1647866"/>
              <a:chExt cx="4197167" cy="1176337"/>
            </a:xfrm>
          </p:grpSpPr>
          <p:sp>
            <p:nvSpPr>
              <p:cNvPr id="136" name="Isosceles Triangle 44"/>
              <p:cNvSpPr/>
              <p:nvPr/>
            </p:nvSpPr>
            <p:spPr bwMode="auto">
              <a:xfrm rot="5400000" flipV="1">
                <a:off x="534195" y="2602747"/>
                <a:ext cx="227012" cy="215900"/>
              </a:xfrm>
              <a:custGeom>
                <a:avLst/>
                <a:gdLst>
                  <a:gd name="connsiteX0" fmla="*/ 0 w 293725"/>
                  <a:gd name="connsiteY0" fmla="*/ 164224 h 164224"/>
                  <a:gd name="connsiteX1" fmla="*/ 146863 w 293725"/>
                  <a:gd name="connsiteY1" fmla="*/ 0 h 164224"/>
                  <a:gd name="connsiteX2" fmla="*/ 293725 w 293725"/>
                  <a:gd name="connsiteY2" fmla="*/ 164224 h 164224"/>
                  <a:gd name="connsiteX3" fmla="*/ 0 w 293725"/>
                  <a:gd name="connsiteY3" fmla="*/ 164224 h 164224"/>
                  <a:gd name="connsiteX0" fmla="*/ 2363 w 296088"/>
                  <a:gd name="connsiteY0" fmla="*/ 164221 h 164221"/>
                  <a:gd name="connsiteX1" fmla="*/ 0 w 296088"/>
                  <a:gd name="connsiteY1" fmla="*/ 0 h 164221"/>
                  <a:gd name="connsiteX2" fmla="*/ 296088 w 296088"/>
                  <a:gd name="connsiteY2" fmla="*/ 164221 h 164221"/>
                  <a:gd name="connsiteX3" fmla="*/ 2363 w 296088"/>
                  <a:gd name="connsiteY3" fmla="*/ 164221 h 164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6088" h="164221">
                    <a:moveTo>
                      <a:pt x="2363" y="164221"/>
                    </a:moveTo>
                    <a:cubicBezTo>
                      <a:pt x="1575" y="109481"/>
                      <a:pt x="788" y="54740"/>
                      <a:pt x="0" y="0"/>
                    </a:cubicBezTo>
                    <a:lnTo>
                      <a:pt x="296088" y="164221"/>
                    </a:lnTo>
                    <a:lnTo>
                      <a:pt x="2363" y="164221"/>
                    </a:lnTo>
                    <a:close/>
                  </a:path>
                </a:pathLst>
              </a:custGeom>
              <a:solidFill>
                <a:srgbClr val="135F82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421"/>
                <a:endParaRPr lang="en-US" sz="1600">
                  <a:solidFill>
                    <a:prstClr val="white"/>
                  </a:solidFill>
                </a:endParaRPr>
              </a:p>
            </p:txBody>
          </p:sp>
          <p:sp>
            <p:nvSpPr>
              <p:cNvPr id="137" name="Pentagon 136"/>
              <p:cNvSpPr/>
              <p:nvPr/>
            </p:nvSpPr>
            <p:spPr bwMode="auto">
              <a:xfrm>
                <a:off x="534987" y="1647866"/>
                <a:ext cx="4197167" cy="955674"/>
              </a:xfrm>
              <a:prstGeom prst="homePlate">
                <a:avLst>
                  <a:gd name="adj" fmla="val 12444"/>
                </a:avLst>
              </a:prstGeom>
              <a:solidFill>
                <a:srgbClr val="135F82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421"/>
                <a:endParaRPr lang="en-US" sz="160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38" name="Group 11"/>
              <p:cNvGrpSpPr/>
              <p:nvPr/>
            </p:nvGrpSpPr>
            <p:grpSpPr bwMode="auto">
              <a:xfrm>
                <a:off x="683775" y="1836907"/>
                <a:ext cx="582199" cy="537956"/>
                <a:chOff x="7440266" y="3398551"/>
                <a:chExt cx="757238" cy="765175"/>
              </a:xfrm>
              <a:solidFill>
                <a:schemeClr val="bg1">
                  <a:lumMod val="95000"/>
                </a:schemeClr>
              </a:solidFill>
            </p:grpSpPr>
            <p:sp>
              <p:nvSpPr>
                <p:cNvPr id="141" name="Freeform 140"/>
                <p:cNvSpPr>
                  <a:spLocks noEditPoints="1"/>
                </p:cNvSpPr>
                <p:nvPr/>
              </p:nvSpPr>
              <p:spPr bwMode="auto">
                <a:xfrm>
                  <a:off x="7440266" y="3436652"/>
                  <a:ext cx="344488" cy="344489"/>
                </a:xfrm>
                <a:custGeom>
                  <a:avLst/>
                  <a:gdLst/>
                  <a:ahLst/>
                  <a:cxnLst>
                    <a:cxn ang="0">
                      <a:pos x="33" y="184"/>
                    </a:cxn>
                    <a:cxn ang="0">
                      <a:pos x="181" y="184"/>
                    </a:cxn>
                    <a:cxn ang="0">
                      <a:pos x="181" y="33"/>
                    </a:cxn>
                    <a:cxn ang="0">
                      <a:pos x="33" y="33"/>
                    </a:cxn>
                    <a:cxn ang="0">
                      <a:pos x="33" y="184"/>
                    </a:cxn>
                    <a:cxn ang="0">
                      <a:pos x="217" y="217"/>
                    </a:cxn>
                    <a:cxn ang="0">
                      <a:pos x="0" y="217"/>
                    </a:cxn>
                    <a:cxn ang="0">
                      <a:pos x="0" y="0"/>
                    </a:cxn>
                    <a:cxn ang="0">
                      <a:pos x="217" y="0"/>
                    </a:cxn>
                    <a:cxn ang="0">
                      <a:pos x="217" y="217"/>
                    </a:cxn>
                  </a:cxnLst>
                  <a:rect l="0" t="0" r="r" b="b"/>
                  <a:pathLst>
                    <a:path w="217" h="217">
                      <a:moveTo>
                        <a:pt x="33" y="184"/>
                      </a:moveTo>
                      <a:lnTo>
                        <a:pt x="181" y="184"/>
                      </a:lnTo>
                      <a:lnTo>
                        <a:pt x="181" y="33"/>
                      </a:lnTo>
                      <a:lnTo>
                        <a:pt x="33" y="33"/>
                      </a:lnTo>
                      <a:lnTo>
                        <a:pt x="33" y="184"/>
                      </a:lnTo>
                      <a:close/>
                      <a:moveTo>
                        <a:pt x="217" y="217"/>
                      </a:moveTo>
                      <a:lnTo>
                        <a:pt x="0" y="217"/>
                      </a:lnTo>
                      <a:lnTo>
                        <a:pt x="0" y="0"/>
                      </a:lnTo>
                      <a:lnTo>
                        <a:pt x="217" y="0"/>
                      </a:lnTo>
                      <a:lnTo>
                        <a:pt x="217" y="21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1088421">
                    <a:defRPr/>
                  </a:pPr>
                  <a:endParaRPr lang="en-US" sz="1600"/>
                </a:p>
              </p:txBody>
            </p:sp>
            <p:sp>
              <p:nvSpPr>
                <p:cNvPr id="142" name="Freeform 141"/>
                <p:cNvSpPr>
                  <a:spLocks noEditPoints="1"/>
                </p:cNvSpPr>
                <p:nvPr/>
              </p:nvSpPr>
              <p:spPr bwMode="auto">
                <a:xfrm>
                  <a:off x="7440266" y="3814473"/>
                  <a:ext cx="344488" cy="349251"/>
                </a:xfrm>
                <a:custGeom>
                  <a:avLst/>
                  <a:gdLst/>
                  <a:ahLst/>
                  <a:cxnLst>
                    <a:cxn ang="0">
                      <a:pos x="33" y="185"/>
                    </a:cxn>
                    <a:cxn ang="0">
                      <a:pos x="181" y="185"/>
                    </a:cxn>
                    <a:cxn ang="0">
                      <a:pos x="181" y="36"/>
                    </a:cxn>
                    <a:cxn ang="0">
                      <a:pos x="33" y="36"/>
                    </a:cxn>
                    <a:cxn ang="0">
                      <a:pos x="33" y="185"/>
                    </a:cxn>
                    <a:cxn ang="0">
                      <a:pos x="217" y="220"/>
                    </a:cxn>
                    <a:cxn ang="0">
                      <a:pos x="0" y="220"/>
                    </a:cxn>
                    <a:cxn ang="0">
                      <a:pos x="0" y="0"/>
                    </a:cxn>
                    <a:cxn ang="0">
                      <a:pos x="217" y="0"/>
                    </a:cxn>
                    <a:cxn ang="0">
                      <a:pos x="217" y="220"/>
                    </a:cxn>
                  </a:cxnLst>
                  <a:rect l="0" t="0" r="r" b="b"/>
                  <a:pathLst>
                    <a:path w="217" h="220">
                      <a:moveTo>
                        <a:pt x="33" y="185"/>
                      </a:moveTo>
                      <a:lnTo>
                        <a:pt x="181" y="185"/>
                      </a:lnTo>
                      <a:lnTo>
                        <a:pt x="181" y="36"/>
                      </a:lnTo>
                      <a:lnTo>
                        <a:pt x="33" y="36"/>
                      </a:lnTo>
                      <a:lnTo>
                        <a:pt x="33" y="185"/>
                      </a:lnTo>
                      <a:close/>
                      <a:moveTo>
                        <a:pt x="217" y="220"/>
                      </a:moveTo>
                      <a:lnTo>
                        <a:pt x="0" y="220"/>
                      </a:lnTo>
                      <a:lnTo>
                        <a:pt x="0" y="0"/>
                      </a:lnTo>
                      <a:lnTo>
                        <a:pt x="217" y="0"/>
                      </a:lnTo>
                      <a:lnTo>
                        <a:pt x="217" y="22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1088421">
                    <a:defRPr/>
                  </a:pPr>
                  <a:endParaRPr lang="en-US" sz="1600"/>
                </a:p>
              </p:txBody>
            </p:sp>
            <p:sp>
              <p:nvSpPr>
                <p:cNvPr id="143" name="Freeform 142"/>
                <p:cNvSpPr>
                  <a:spLocks/>
                </p:cNvSpPr>
                <p:nvPr/>
              </p:nvSpPr>
              <p:spPr bwMode="auto">
                <a:xfrm>
                  <a:off x="7506941" y="3398551"/>
                  <a:ext cx="341313" cy="288925"/>
                </a:xfrm>
                <a:custGeom>
                  <a:avLst/>
                  <a:gdLst/>
                  <a:ahLst/>
                  <a:cxnLst>
                    <a:cxn ang="0">
                      <a:pos x="76" y="182"/>
                    </a:cxn>
                    <a:cxn ang="0">
                      <a:pos x="0" y="114"/>
                    </a:cxn>
                    <a:cxn ang="0">
                      <a:pos x="24" y="88"/>
                    </a:cxn>
                    <a:cxn ang="0">
                      <a:pos x="73" y="132"/>
                    </a:cxn>
                    <a:cxn ang="0">
                      <a:pos x="187" y="0"/>
                    </a:cxn>
                    <a:cxn ang="0">
                      <a:pos x="215" y="24"/>
                    </a:cxn>
                    <a:cxn ang="0">
                      <a:pos x="76" y="182"/>
                    </a:cxn>
                  </a:cxnLst>
                  <a:rect l="0" t="0" r="r" b="b"/>
                  <a:pathLst>
                    <a:path w="215" h="182">
                      <a:moveTo>
                        <a:pt x="76" y="182"/>
                      </a:moveTo>
                      <a:lnTo>
                        <a:pt x="0" y="114"/>
                      </a:lnTo>
                      <a:lnTo>
                        <a:pt x="24" y="88"/>
                      </a:lnTo>
                      <a:lnTo>
                        <a:pt x="73" y="132"/>
                      </a:lnTo>
                      <a:lnTo>
                        <a:pt x="187" y="0"/>
                      </a:lnTo>
                      <a:lnTo>
                        <a:pt x="215" y="24"/>
                      </a:lnTo>
                      <a:lnTo>
                        <a:pt x="76" y="1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1088421">
                    <a:defRPr/>
                  </a:pPr>
                  <a:endParaRPr lang="en-US" sz="1600"/>
                </a:p>
              </p:txBody>
            </p:sp>
            <p:sp>
              <p:nvSpPr>
                <p:cNvPr id="144" name="Rectangle 143"/>
                <p:cNvSpPr>
                  <a:spLocks noChangeArrowheads="1"/>
                </p:cNvSpPr>
                <p:nvPr/>
              </p:nvSpPr>
              <p:spPr bwMode="auto">
                <a:xfrm>
                  <a:off x="7840316" y="4100226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defTabSz="1088421">
                    <a:defRPr/>
                  </a:pPr>
                  <a:endParaRPr lang="en-US" sz="1600"/>
                </a:p>
              </p:txBody>
            </p:sp>
            <p:sp>
              <p:nvSpPr>
                <p:cNvPr id="145" name="Rectangle 144"/>
                <p:cNvSpPr>
                  <a:spLocks noChangeArrowheads="1"/>
                </p:cNvSpPr>
                <p:nvPr/>
              </p:nvSpPr>
              <p:spPr bwMode="auto">
                <a:xfrm>
                  <a:off x="7840316" y="3717639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defTabSz="1088421">
                    <a:defRPr/>
                  </a:pPr>
                  <a:endParaRPr lang="en-US" sz="1600"/>
                </a:p>
              </p:txBody>
            </p:sp>
            <p:sp>
              <p:nvSpPr>
                <p:cNvPr id="146" name="Rectangle 145"/>
                <p:cNvSpPr>
                  <a:spLocks noChangeArrowheads="1"/>
                </p:cNvSpPr>
                <p:nvPr/>
              </p:nvSpPr>
              <p:spPr bwMode="auto">
                <a:xfrm>
                  <a:off x="7840316" y="3973225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defTabSz="1088421">
                    <a:defRPr/>
                  </a:pPr>
                  <a:endParaRPr lang="en-US" sz="1600"/>
                </a:p>
              </p:txBody>
            </p:sp>
            <p:sp>
              <p:nvSpPr>
                <p:cNvPr id="147" name="Rectangle 146"/>
                <p:cNvSpPr>
                  <a:spLocks noChangeArrowheads="1"/>
                </p:cNvSpPr>
                <p:nvPr/>
              </p:nvSpPr>
              <p:spPr bwMode="auto">
                <a:xfrm>
                  <a:off x="7840316" y="3590640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defTabSz="1088421">
                    <a:defRPr/>
                  </a:pPr>
                  <a:endParaRPr lang="en-US" sz="1600"/>
                </a:p>
              </p:txBody>
            </p:sp>
          </p:grpSp>
          <p:sp>
            <p:nvSpPr>
              <p:cNvPr id="139" name="Chevron 138"/>
              <p:cNvSpPr/>
              <p:nvPr/>
            </p:nvSpPr>
            <p:spPr bwMode="auto">
              <a:xfrm>
                <a:off x="1330000" y="1771634"/>
                <a:ext cx="142625" cy="707897"/>
              </a:xfrm>
              <a:prstGeom prst="chevron">
                <a:avLst>
                  <a:gd name="adj" fmla="val 68110"/>
                </a:avLst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54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88421">
                  <a:defRPr/>
                </a:pPr>
                <a:endParaRPr lang="en-US" sz="1600">
                  <a:solidFill>
                    <a:schemeClr val="tx1"/>
                  </a:solidFill>
                </a:endParaRPr>
              </a:p>
            </p:txBody>
          </p:sp>
          <p:sp>
            <p:nvSpPr>
              <p:cNvPr id="140" name="TextBox 13"/>
              <p:cNvSpPr txBox="1">
                <a:spLocks noChangeArrowheads="1"/>
              </p:cNvSpPr>
              <p:nvPr/>
            </p:nvSpPr>
            <p:spPr bwMode="auto">
              <a:xfrm>
                <a:off x="1456315" y="1718347"/>
                <a:ext cx="3173469" cy="8958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defTabSz="21764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defTabSz="21764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defTabSz="21764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defTabSz="21764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r>
                  <a:rPr lang="en-US" sz="2000" b="1" dirty="0" err="1">
                    <a:solidFill>
                      <a:schemeClr val="bg1"/>
                    </a:solidFill>
                    <a:latin typeface="Tahoma" pitchFamily="34" charset="0"/>
                    <a:cs typeface="Tahoma" pitchFamily="34" charset="0"/>
                  </a:rPr>
                  <a:t>Câu</a:t>
                </a:r>
                <a:r>
                  <a:rPr lang="en-US" sz="2000" b="1" dirty="0">
                    <a:solidFill>
                      <a:schemeClr val="bg1"/>
                    </a:solidFill>
                    <a:latin typeface="Tahoma" pitchFamily="34" charset="0"/>
                    <a:cs typeface="Tahoma" pitchFamily="34" charset="0"/>
                  </a:rPr>
                  <a:t> 13</a:t>
                </a:r>
              </a:p>
            </p:txBody>
          </p:sp>
        </p:grpSp>
      </p:grpSp>
      <p:grpSp>
        <p:nvGrpSpPr>
          <p:cNvPr id="48" name="Group 47"/>
          <p:cNvGrpSpPr/>
          <p:nvPr/>
        </p:nvGrpSpPr>
        <p:grpSpPr>
          <a:xfrm>
            <a:off x="461662" y="179441"/>
            <a:ext cx="9113412" cy="526318"/>
            <a:chOff x="739068" y="1515168"/>
            <a:chExt cx="6961968" cy="1052773"/>
          </a:xfrm>
        </p:grpSpPr>
        <p:sp>
          <p:nvSpPr>
            <p:cNvPr id="46" name="Freeform 71"/>
            <p:cNvSpPr>
              <a:spLocks/>
            </p:cNvSpPr>
            <p:nvPr/>
          </p:nvSpPr>
          <p:spPr bwMode="auto">
            <a:xfrm flipH="1">
              <a:off x="3250418" y="2066150"/>
              <a:ext cx="2542250" cy="197482"/>
            </a:xfrm>
            <a:custGeom>
              <a:avLst/>
              <a:gdLst>
                <a:gd name="T0" fmla="*/ 1849 w 1857"/>
                <a:gd name="T1" fmla="*/ 72 h 111"/>
                <a:gd name="T2" fmla="*/ 376 w 1857"/>
                <a:gd name="T3" fmla="*/ 72 h 111"/>
                <a:gd name="T4" fmla="*/ 360 w 1857"/>
                <a:gd name="T5" fmla="*/ 52 h 111"/>
                <a:gd name="T6" fmla="*/ 374 w 1857"/>
                <a:gd name="T7" fmla="*/ 20 h 111"/>
                <a:gd name="T8" fmla="*/ 366 w 1857"/>
                <a:gd name="T9" fmla="*/ 0 h 111"/>
                <a:gd name="T10" fmla="*/ 85 w 1857"/>
                <a:gd name="T11" fmla="*/ 0 h 111"/>
                <a:gd name="T12" fmla="*/ 53 w 1857"/>
                <a:gd name="T13" fmla="*/ 20 h 111"/>
                <a:gd name="T14" fmla="*/ 6 w 1857"/>
                <a:gd name="T15" fmla="*/ 91 h 111"/>
                <a:gd name="T16" fmla="*/ 15 w 1857"/>
                <a:gd name="T17" fmla="*/ 111 h 111"/>
                <a:gd name="T18" fmla="*/ 199 w 1857"/>
                <a:gd name="T19" fmla="*/ 111 h 111"/>
                <a:gd name="T20" fmla="*/ 296 w 1857"/>
                <a:gd name="T21" fmla="*/ 111 h 111"/>
                <a:gd name="T22" fmla="*/ 1849 w 1857"/>
                <a:gd name="T23" fmla="*/ 111 h 111"/>
                <a:gd name="T24" fmla="*/ 1857 w 1857"/>
                <a:gd name="T25" fmla="*/ 103 h 111"/>
                <a:gd name="T26" fmla="*/ 1857 w 1857"/>
                <a:gd name="T27" fmla="*/ 81 h 111"/>
                <a:gd name="T28" fmla="*/ 1849 w 1857"/>
                <a:gd name="T29" fmla="*/ 72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57" h="111">
                  <a:moveTo>
                    <a:pt x="1849" y="72"/>
                  </a:moveTo>
                  <a:cubicBezTo>
                    <a:pt x="1849" y="72"/>
                    <a:pt x="423" y="72"/>
                    <a:pt x="376" y="72"/>
                  </a:cubicBezTo>
                  <a:cubicBezTo>
                    <a:pt x="350" y="72"/>
                    <a:pt x="355" y="63"/>
                    <a:pt x="360" y="52"/>
                  </a:cubicBezTo>
                  <a:cubicBezTo>
                    <a:pt x="365" y="40"/>
                    <a:pt x="374" y="20"/>
                    <a:pt x="374" y="20"/>
                  </a:cubicBezTo>
                  <a:cubicBezTo>
                    <a:pt x="381" y="9"/>
                    <a:pt x="377" y="0"/>
                    <a:pt x="366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74" y="0"/>
                    <a:pt x="59" y="9"/>
                    <a:pt x="53" y="20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0" y="102"/>
                    <a:pt x="4" y="111"/>
                    <a:pt x="15" y="111"/>
                  </a:cubicBezTo>
                  <a:cubicBezTo>
                    <a:pt x="199" y="111"/>
                    <a:pt x="199" y="111"/>
                    <a:pt x="199" y="111"/>
                  </a:cubicBezTo>
                  <a:cubicBezTo>
                    <a:pt x="296" y="111"/>
                    <a:pt x="296" y="111"/>
                    <a:pt x="296" y="111"/>
                  </a:cubicBezTo>
                  <a:cubicBezTo>
                    <a:pt x="1849" y="111"/>
                    <a:pt x="1849" y="111"/>
                    <a:pt x="1849" y="111"/>
                  </a:cubicBezTo>
                  <a:cubicBezTo>
                    <a:pt x="1853" y="111"/>
                    <a:pt x="1857" y="107"/>
                    <a:pt x="1857" y="103"/>
                  </a:cubicBezTo>
                  <a:cubicBezTo>
                    <a:pt x="1857" y="81"/>
                    <a:pt x="1857" y="81"/>
                    <a:pt x="1857" y="81"/>
                  </a:cubicBezTo>
                  <a:cubicBezTo>
                    <a:pt x="1857" y="76"/>
                    <a:pt x="1853" y="72"/>
                    <a:pt x="1849" y="72"/>
                  </a:cubicBezTo>
                  <a:close/>
                </a:path>
              </a:pathLst>
            </a:custGeom>
            <a:solidFill>
              <a:srgbClr val="B9E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9" tIns="22855" rIns="45709" bIns="22855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grpSp>
          <p:nvGrpSpPr>
            <p:cNvPr id="31" name="Group 30"/>
            <p:cNvGrpSpPr/>
            <p:nvPr/>
          </p:nvGrpSpPr>
          <p:grpSpPr>
            <a:xfrm>
              <a:off x="739068" y="1515168"/>
              <a:ext cx="6961968" cy="1052773"/>
              <a:chOff x="739068" y="1515168"/>
              <a:chExt cx="6961968" cy="1052773"/>
            </a:xfrm>
          </p:grpSpPr>
          <p:sp>
            <p:nvSpPr>
              <p:cNvPr id="32" name="Freeform 71"/>
              <p:cNvSpPr>
                <a:spLocks/>
              </p:cNvSpPr>
              <p:nvPr/>
            </p:nvSpPr>
            <p:spPr bwMode="auto">
              <a:xfrm>
                <a:off x="739068" y="2058030"/>
                <a:ext cx="6961968" cy="417465"/>
              </a:xfrm>
              <a:custGeom>
                <a:avLst/>
                <a:gdLst>
                  <a:gd name="T0" fmla="*/ 1849 w 1857"/>
                  <a:gd name="T1" fmla="*/ 72 h 111"/>
                  <a:gd name="T2" fmla="*/ 376 w 1857"/>
                  <a:gd name="T3" fmla="*/ 72 h 111"/>
                  <a:gd name="T4" fmla="*/ 360 w 1857"/>
                  <a:gd name="T5" fmla="*/ 52 h 111"/>
                  <a:gd name="T6" fmla="*/ 374 w 1857"/>
                  <a:gd name="T7" fmla="*/ 20 h 111"/>
                  <a:gd name="T8" fmla="*/ 366 w 1857"/>
                  <a:gd name="T9" fmla="*/ 0 h 111"/>
                  <a:gd name="T10" fmla="*/ 85 w 1857"/>
                  <a:gd name="T11" fmla="*/ 0 h 111"/>
                  <a:gd name="T12" fmla="*/ 53 w 1857"/>
                  <a:gd name="T13" fmla="*/ 20 h 111"/>
                  <a:gd name="T14" fmla="*/ 6 w 1857"/>
                  <a:gd name="T15" fmla="*/ 91 h 111"/>
                  <a:gd name="T16" fmla="*/ 15 w 1857"/>
                  <a:gd name="T17" fmla="*/ 111 h 111"/>
                  <a:gd name="T18" fmla="*/ 199 w 1857"/>
                  <a:gd name="T19" fmla="*/ 111 h 111"/>
                  <a:gd name="T20" fmla="*/ 296 w 1857"/>
                  <a:gd name="T21" fmla="*/ 111 h 111"/>
                  <a:gd name="T22" fmla="*/ 1849 w 1857"/>
                  <a:gd name="T23" fmla="*/ 111 h 111"/>
                  <a:gd name="T24" fmla="*/ 1857 w 1857"/>
                  <a:gd name="T25" fmla="*/ 103 h 111"/>
                  <a:gd name="T26" fmla="*/ 1857 w 1857"/>
                  <a:gd name="T27" fmla="*/ 81 h 111"/>
                  <a:gd name="T28" fmla="*/ 1849 w 1857"/>
                  <a:gd name="T29" fmla="*/ 72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57" h="111">
                    <a:moveTo>
                      <a:pt x="1849" y="72"/>
                    </a:moveTo>
                    <a:cubicBezTo>
                      <a:pt x="1849" y="72"/>
                      <a:pt x="423" y="72"/>
                      <a:pt x="376" y="72"/>
                    </a:cubicBezTo>
                    <a:cubicBezTo>
                      <a:pt x="350" y="72"/>
                      <a:pt x="355" y="63"/>
                      <a:pt x="360" y="52"/>
                    </a:cubicBezTo>
                    <a:cubicBezTo>
                      <a:pt x="365" y="40"/>
                      <a:pt x="374" y="20"/>
                      <a:pt x="374" y="20"/>
                    </a:cubicBezTo>
                    <a:cubicBezTo>
                      <a:pt x="381" y="9"/>
                      <a:pt x="377" y="0"/>
                      <a:pt x="366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74" y="0"/>
                      <a:pt x="59" y="9"/>
                      <a:pt x="53" y="20"/>
                    </a:cubicBezTo>
                    <a:cubicBezTo>
                      <a:pt x="6" y="91"/>
                      <a:pt x="6" y="91"/>
                      <a:pt x="6" y="91"/>
                    </a:cubicBezTo>
                    <a:cubicBezTo>
                      <a:pt x="0" y="102"/>
                      <a:pt x="4" y="111"/>
                      <a:pt x="15" y="111"/>
                    </a:cubicBezTo>
                    <a:cubicBezTo>
                      <a:pt x="199" y="111"/>
                      <a:pt x="199" y="111"/>
                      <a:pt x="199" y="111"/>
                    </a:cubicBezTo>
                    <a:cubicBezTo>
                      <a:pt x="296" y="111"/>
                      <a:pt x="296" y="111"/>
                      <a:pt x="296" y="111"/>
                    </a:cubicBezTo>
                    <a:cubicBezTo>
                      <a:pt x="1849" y="111"/>
                      <a:pt x="1849" y="111"/>
                      <a:pt x="1849" y="111"/>
                    </a:cubicBezTo>
                    <a:cubicBezTo>
                      <a:pt x="1853" y="111"/>
                      <a:pt x="1857" y="107"/>
                      <a:pt x="1857" y="103"/>
                    </a:cubicBezTo>
                    <a:cubicBezTo>
                      <a:pt x="1857" y="81"/>
                      <a:pt x="1857" y="81"/>
                      <a:pt x="1857" y="81"/>
                    </a:cubicBezTo>
                    <a:cubicBezTo>
                      <a:pt x="1857" y="76"/>
                      <a:pt x="1853" y="72"/>
                      <a:pt x="1849" y="72"/>
                    </a:cubicBezTo>
                    <a:close/>
                  </a:path>
                </a:pathLst>
              </a:custGeom>
              <a:solidFill>
                <a:srgbClr val="B9EA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3" name="Oval 72"/>
              <p:cNvSpPr>
                <a:spLocks noChangeArrowheads="1"/>
              </p:cNvSpPr>
              <p:nvPr/>
            </p:nvSpPr>
            <p:spPr bwMode="auto">
              <a:xfrm>
                <a:off x="1372407" y="1515168"/>
                <a:ext cx="285717" cy="280956"/>
              </a:xfrm>
              <a:prstGeom prst="ellipse">
                <a:avLst/>
              </a:pr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4" name="Freeform 73"/>
              <p:cNvSpPr>
                <a:spLocks/>
              </p:cNvSpPr>
              <p:nvPr/>
            </p:nvSpPr>
            <p:spPr bwMode="auto">
              <a:xfrm>
                <a:off x="1300977" y="1773901"/>
                <a:ext cx="209526" cy="190478"/>
              </a:xfrm>
              <a:custGeom>
                <a:avLst/>
                <a:gdLst>
                  <a:gd name="T0" fmla="*/ 0 w 56"/>
                  <a:gd name="T1" fmla="*/ 18 h 51"/>
                  <a:gd name="T2" fmla="*/ 45 w 56"/>
                  <a:gd name="T3" fmla="*/ 10 h 51"/>
                  <a:gd name="T4" fmla="*/ 56 w 56"/>
                  <a:gd name="T5" fmla="*/ 12 h 51"/>
                  <a:gd name="T6" fmla="*/ 56 w 56"/>
                  <a:gd name="T7" fmla="*/ 51 h 51"/>
                  <a:gd name="T8" fmla="*/ 0 w 56"/>
                  <a:gd name="T9" fmla="*/ 1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1">
                    <a:moveTo>
                      <a:pt x="0" y="18"/>
                    </a:moveTo>
                    <a:cubicBezTo>
                      <a:pt x="0" y="18"/>
                      <a:pt x="17" y="0"/>
                      <a:pt x="45" y="10"/>
                    </a:cubicBezTo>
                    <a:cubicBezTo>
                      <a:pt x="51" y="12"/>
                      <a:pt x="52" y="12"/>
                      <a:pt x="56" y="12"/>
                    </a:cubicBezTo>
                    <a:cubicBezTo>
                      <a:pt x="55" y="30"/>
                      <a:pt x="56" y="51"/>
                      <a:pt x="56" y="51"/>
                    </a:cubicBezTo>
                    <a:cubicBezTo>
                      <a:pt x="56" y="51"/>
                      <a:pt x="30" y="24"/>
                      <a:pt x="0" y="18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5" name="Freeform 74"/>
              <p:cNvSpPr>
                <a:spLocks/>
              </p:cNvSpPr>
              <p:nvPr/>
            </p:nvSpPr>
            <p:spPr bwMode="auto">
              <a:xfrm>
                <a:off x="1300977" y="1773901"/>
                <a:ext cx="209526" cy="190478"/>
              </a:xfrm>
              <a:custGeom>
                <a:avLst/>
                <a:gdLst>
                  <a:gd name="T0" fmla="*/ 0 w 56"/>
                  <a:gd name="T1" fmla="*/ 18 h 51"/>
                  <a:gd name="T2" fmla="*/ 39 w 56"/>
                  <a:gd name="T3" fmla="*/ 8 h 51"/>
                  <a:gd name="T4" fmla="*/ 56 w 56"/>
                  <a:gd name="T5" fmla="*/ 11 h 51"/>
                  <a:gd name="T6" fmla="*/ 56 w 56"/>
                  <a:gd name="T7" fmla="*/ 51 h 51"/>
                  <a:gd name="T8" fmla="*/ 0 w 56"/>
                  <a:gd name="T9" fmla="*/ 1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1">
                    <a:moveTo>
                      <a:pt x="0" y="18"/>
                    </a:moveTo>
                    <a:cubicBezTo>
                      <a:pt x="0" y="18"/>
                      <a:pt x="10" y="0"/>
                      <a:pt x="39" y="8"/>
                    </a:cubicBezTo>
                    <a:cubicBezTo>
                      <a:pt x="48" y="11"/>
                      <a:pt x="52" y="11"/>
                      <a:pt x="56" y="11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56" y="51"/>
                      <a:pt x="30" y="24"/>
                      <a:pt x="0" y="18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6" name="Freeform 75"/>
              <p:cNvSpPr>
                <a:spLocks/>
              </p:cNvSpPr>
              <p:nvPr/>
            </p:nvSpPr>
            <p:spPr bwMode="auto">
              <a:xfrm>
                <a:off x="1300977" y="1773901"/>
                <a:ext cx="209526" cy="190478"/>
              </a:xfrm>
              <a:custGeom>
                <a:avLst/>
                <a:gdLst>
                  <a:gd name="T0" fmla="*/ 0 w 56"/>
                  <a:gd name="T1" fmla="*/ 18 h 51"/>
                  <a:gd name="T2" fmla="*/ 39 w 56"/>
                  <a:gd name="T3" fmla="*/ 8 h 51"/>
                  <a:gd name="T4" fmla="*/ 56 w 56"/>
                  <a:gd name="T5" fmla="*/ 11 h 51"/>
                  <a:gd name="T6" fmla="*/ 56 w 56"/>
                  <a:gd name="T7" fmla="*/ 51 h 51"/>
                  <a:gd name="T8" fmla="*/ 0 w 56"/>
                  <a:gd name="T9" fmla="*/ 1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1">
                    <a:moveTo>
                      <a:pt x="0" y="18"/>
                    </a:moveTo>
                    <a:cubicBezTo>
                      <a:pt x="0" y="18"/>
                      <a:pt x="10" y="0"/>
                      <a:pt x="39" y="8"/>
                    </a:cubicBezTo>
                    <a:cubicBezTo>
                      <a:pt x="48" y="11"/>
                      <a:pt x="52" y="11"/>
                      <a:pt x="56" y="11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56" y="51"/>
                      <a:pt x="30" y="24"/>
                      <a:pt x="0" y="18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7" name="Freeform 76"/>
              <p:cNvSpPr>
                <a:spLocks/>
              </p:cNvSpPr>
              <p:nvPr/>
            </p:nvSpPr>
            <p:spPr bwMode="auto">
              <a:xfrm>
                <a:off x="1300977" y="1773901"/>
                <a:ext cx="415877" cy="190478"/>
              </a:xfrm>
              <a:custGeom>
                <a:avLst/>
                <a:gdLst>
                  <a:gd name="T0" fmla="*/ 72 w 111"/>
                  <a:gd name="T1" fmla="*/ 8 h 51"/>
                  <a:gd name="T2" fmla="*/ 56 w 111"/>
                  <a:gd name="T3" fmla="*/ 11 h 51"/>
                  <a:gd name="T4" fmla="*/ 39 w 111"/>
                  <a:gd name="T5" fmla="*/ 8 h 51"/>
                  <a:gd name="T6" fmla="*/ 0 w 111"/>
                  <a:gd name="T7" fmla="*/ 18 h 51"/>
                  <a:gd name="T8" fmla="*/ 56 w 111"/>
                  <a:gd name="T9" fmla="*/ 51 h 51"/>
                  <a:gd name="T10" fmla="*/ 111 w 111"/>
                  <a:gd name="T11" fmla="*/ 18 h 51"/>
                  <a:gd name="T12" fmla="*/ 72 w 111"/>
                  <a:gd name="T13" fmla="*/ 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1" h="51">
                    <a:moveTo>
                      <a:pt x="72" y="8"/>
                    </a:moveTo>
                    <a:cubicBezTo>
                      <a:pt x="63" y="11"/>
                      <a:pt x="59" y="11"/>
                      <a:pt x="56" y="11"/>
                    </a:cubicBezTo>
                    <a:cubicBezTo>
                      <a:pt x="52" y="11"/>
                      <a:pt x="48" y="11"/>
                      <a:pt x="39" y="8"/>
                    </a:cubicBezTo>
                    <a:cubicBezTo>
                      <a:pt x="10" y="0"/>
                      <a:pt x="0" y="18"/>
                      <a:pt x="0" y="18"/>
                    </a:cubicBezTo>
                    <a:cubicBezTo>
                      <a:pt x="30" y="24"/>
                      <a:pt x="56" y="51"/>
                      <a:pt x="56" y="51"/>
                    </a:cubicBezTo>
                    <a:cubicBezTo>
                      <a:pt x="56" y="51"/>
                      <a:pt x="82" y="24"/>
                      <a:pt x="111" y="18"/>
                    </a:cubicBezTo>
                    <a:cubicBezTo>
                      <a:pt x="111" y="18"/>
                      <a:pt x="101" y="0"/>
                      <a:pt x="72" y="8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8" name="Freeform 77"/>
              <p:cNvSpPr>
                <a:spLocks/>
              </p:cNvSpPr>
              <p:nvPr/>
            </p:nvSpPr>
            <p:spPr bwMode="auto">
              <a:xfrm>
                <a:off x="1226374" y="1853267"/>
                <a:ext cx="566671" cy="176193"/>
              </a:xfrm>
              <a:custGeom>
                <a:avLst/>
                <a:gdLst>
                  <a:gd name="T0" fmla="*/ 142 w 151"/>
                  <a:gd name="T1" fmla="*/ 1 h 47"/>
                  <a:gd name="T2" fmla="*/ 76 w 151"/>
                  <a:gd name="T3" fmla="*/ 40 h 47"/>
                  <a:gd name="T4" fmla="*/ 10 w 151"/>
                  <a:gd name="T5" fmla="*/ 1 h 47"/>
                  <a:gd name="T6" fmla="*/ 0 w 151"/>
                  <a:gd name="T7" fmla="*/ 7 h 47"/>
                  <a:gd name="T8" fmla="*/ 72 w 151"/>
                  <a:gd name="T9" fmla="*/ 47 h 47"/>
                  <a:gd name="T10" fmla="*/ 76 w 151"/>
                  <a:gd name="T11" fmla="*/ 47 h 47"/>
                  <a:gd name="T12" fmla="*/ 79 w 151"/>
                  <a:gd name="T13" fmla="*/ 47 h 47"/>
                  <a:gd name="T14" fmla="*/ 151 w 151"/>
                  <a:gd name="T15" fmla="*/ 7 h 47"/>
                  <a:gd name="T16" fmla="*/ 142 w 151"/>
                  <a:gd name="T17" fmla="*/ 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47">
                    <a:moveTo>
                      <a:pt x="142" y="1"/>
                    </a:moveTo>
                    <a:cubicBezTo>
                      <a:pt x="116" y="7"/>
                      <a:pt x="76" y="40"/>
                      <a:pt x="76" y="40"/>
                    </a:cubicBezTo>
                    <a:cubicBezTo>
                      <a:pt x="76" y="40"/>
                      <a:pt x="36" y="7"/>
                      <a:pt x="10" y="1"/>
                    </a:cubicBezTo>
                    <a:cubicBezTo>
                      <a:pt x="3" y="0"/>
                      <a:pt x="0" y="6"/>
                      <a:pt x="0" y="7"/>
                    </a:cubicBezTo>
                    <a:cubicBezTo>
                      <a:pt x="8" y="11"/>
                      <a:pt x="18" y="4"/>
                      <a:pt x="72" y="47"/>
                    </a:cubicBezTo>
                    <a:cubicBezTo>
                      <a:pt x="73" y="47"/>
                      <a:pt x="76" y="47"/>
                      <a:pt x="76" y="47"/>
                    </a:cubicBezTo>
                    <a:cubicBezTo>
                      <a:pt x="76" y="47"/>
                      <a:pt x="77" y="47"/>
                      <a:pt x="79" y="47"/>
                    </a:cubicBezTo>
                    <a:cubicBezTo>
                      <a:pt x="132" y="4"/>
                      <a:pt x="143" y="11"/>
                      <a:pt x="151" y="7"/>
                    </a:cubicBezTo>
                    <a:cubicBezTo>
                      <a:pt x="151" y="6"/>
                      <a:pt x="148" y="0"/>
                      <a:pt x="142" y="1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9" name="Freeform 78"/>
              <p:cNvSpPr>
                <a:spLocks/>
              </p:cNvSpPr>
              <p:nvPr/>
            </p:nvSpPr>
            <p:spPr bwMode="auto">
              <a:xfrm>
                <a:off x="1515265" y="1908822"/>
                <a:ext cx="306352" cy="473020"/>
              </a:xfrm>
              <a:custGeom>
                <a:avLst/>
                <a:gdLst>
                  <a:gd name="T0" fmla="*/ 0 w 82"/>
                  <a:gd name="T1" fmla="*/ 40 h 126"/>
                  <a:gd name="T2" fmla="*/ 8 w 82"/>
                  <a:gd name="T3" fmla="*/ 40 h 126"/>
                  <a:gd name="T4" fmla="*/ 68 w 82"/>
                  <a:gd name="T5" fmla="*/ 0 h 126"/>
                  <a:gd name="T6" fmla="*/ 82 w 82"/>
                  <a:gd name="T7" fmla="*/ 0 h 126"/>
                  <a:gd name="T8" fmla="*/ 75 w 82"/>
                  <a:gd name="T9" fmla="*/ 89 h 126"/>
                  <a:gd name="T10" fmla="*/ 8 w 82"/>
                  <a:gd name="T11" fmla="*/ 126 h 126"/>
                  <a:gd name="T12" fmla="*/ 0 w 82"/>
                  <a:gd name="T13" fmla="*/ 126 h 126"/>
                  <a:gd name="T14" fmla="*/ 0 w 82"/>
                  <a:gd name="T15" fmla="*/ 40 h 126"/>
                  <a:gd name="T16" fmla="*/ 0 w 82"/>
                  <a:gd name="T17" fmla="*/ 4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2" h="126">
                    <a:moveTo>
                      <a:pt x="0" y="40"/>
                    </a:moveTo>
                    <a:cubicBezTo>
                      <a:pt x="8" y="40"/>
                      <a:pt x="8" y="40"/>
                      <a:pt x="8" y="40"/>
                    </a:cubicBezTo>
                    <a:cubicBezTo>
                      <a:pt x="8" y="40"/>
                      <a:pt x="37" y="9"/>
                      <a:pt x="68" y="0"/>
                    </a:cubicBezTo>
                    <a:cubicBezTo>
                      <a:pt x="71" y="0"/>
                      <a:pt x="82" y="0"/>
                      <a:pt x="82" y="0"/>
                    </a:cubicBezTo>
                    <a:cubicBezTo>
                      <a:pt x="82" y="0"/>
                      <a:pt x="75" y="71"/>
                      <a:pt x="75" y="89"/>
                    </a:cubicBezTo>
                    <a:cubicBezTo>
                      <a:pt x="68" y="89"/>
                      <a:pt x="40" y="90"/>
                      <a:pt x="8" y="126"/>
                    </a:cubicBezTo>
                    <a:cubicBezTo>
                      <a:pt x="0" y="126"/>
                      <a:pt x="0" y="126"/>
                      <a:pt x="0" y="126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0"/>
                      <a:pt x="0" y="40"/>
                      <a:pt x="0" y="40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0" name="Freeform 79"/>
              <p:cNvSpPr>
                <a:spLocks/>
              </p:cNvSpPr>
              <p:nvPr/>
            </p:nvSpPr>
            <p:spPr bwMode="auto">
              <a:xfrm>
                <a:off x="1204151" y="1908822"/>
                <a:ext cx="617466" cy="473020"/>
              </a:xfrm>
              <a:custGeom>
                <a:avLst/>
                <a:gdLst>
                  <a:gd name="T0" fmla="*/ 151 w 165"/>
                  <a:gd name="T1" fmla="*/ 0 h 126"/>
                  <a:gd name="T2" fmla="*/ 91 w 165"/>
                  <a:gd name="T3" fmla="*/ 40 h 126"/>
                  <a:gd name="T4" fmla="*/ 84 w 165"/>
                  <a:gd name="T5" fmla="*/ 40 h 126"/>
                  <a:gd name="T6" fmla="*/ 81 w 165"/>
                  <a:gd name="T7" fmla="*/ 40 h 126"/>
                  <a:gd name="T8" fmla="*/ 75 w 165"/>
                  <a:gd name="T9" fmla="*/ 40 h 126"/>
                  <a:gd name="T10" fmla="*/ 16 w 165"/>
                  <a:gd name="T11" fmla="*/ 0 h 126"/>
                  <a:gd name="T12" fmla="*/ 0 w 165"/>
                  <a:gd name="T13" fmla="*/ 0 h 126"/>
                  <a:gd name="T14" fmla="*/ 9 w 165"/>
                  <a:gd name="T15" fmla="*/ 89 h 126"/>
                  <a:gd name="T16" fmla="*/ 75 w 165"/>
                  <a:gd name="T17" fmla="*/ 126 h 126"/>
                  <a:gd name="T18" fmla="*/ 83 w 165"/>
                  <a:gd name="T19" fmla="*/ 126 h 126"/>
                  <a:gd name="T20" fmla="*/ 91 w 165"/>
                  <a:gd name="T21" fmla="*/ 126 h 126"/>
                  <a:gd name="T22" fmla="*/ 158 w 165"/>
                  <a:gd name="T23" fmla="*/ 89 h 126"/>
                  <a:gd name="T24" fmla="*/ 165 w 165"/>
                  <a:gd name="T25" fmla="*/ 0 h 126"/>
                  <a:gd name="T26" fmla="*/ 151 w 165"/>
                  <a:gd name="T27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5" h="126">
                    <a:moveTo>
                      <a:pt x="151" y="0"/>
                    </a:moveTo>
                    <a:cubicBezTo>
                      <a:pt x="120" y="9"/>
                      <a:pt x="91" y="40"/>
                      <a:pt x="91" y="40"/>
                    </a:cubicBezTo>
                    <a:cubicBezTo>
                      <a:pt x="84" y="40"/>
                      <a:pt x="84" y="40"/>
                      <a:pt x="84" y="40"/>
                    </a:cubicBezTo>
                    <a:cubicBezTo>
                      <a:pt x="81" y="40"/>
                      <a:pt x="81" y="40"/>
                      <a:pt x="81" y="40"/>
                    </a:cubicBezTo>
                    <a:cubicBezTo>
                      <a:pt x="75" y="40"/>
                      <a:pt x="75" y="40"/>
                      <a:pt x="75" y="40"/>
                    </a:cubicBezTo>
                    <a:cubicBezTo>
                      <a:pt x="75" y="40"/>
                      <a:pt x="46" y="9"/>
                      <a:pt x="16" y="0"/>
                    </a:cubicBezTo>
                    <a:cubicBezTo>
                      <a:pt x="12" y="0"/>
                      <a:pt x="0" y="0"/>
                      <a:pt x="0" y="0"/>
                    </a:cubicBezTo>
                    <a:cubicBezTo>
                      <a:pt x="0" y="0"/>
                      <a:pt x="9" y="71"/>
                      <a:pt x="9" y="89"/>
                    </a:cubicBezTo>
                    <a:cubicBezTo>
                      <a:pt x="14" y="89"/>
                      <a:pt x="43" y="90"/>
                      <a:pt x="75" y="126"/>
                    </a:cubicBezTo>
                    <a:cubicBezTo>
                      <a:pt x="83" y="126"/>
                      <a:pt x="83" y="126"/>
                      <a:pt x="83" y="126"/>
                    </a:cubicBezTo>
                    <a:cubicBezTo>
                      <a:pt x="83" y="126"/>
                      <a:pt x="83" y="126"/>
                      <a:pt x="91" y="126"/>
                    </a:cubicBezTo>
                    <a:cubicBezTo>
                      <a:pt x="123" y="90"/>
                      <a:pt x="151" y="89"/>
                      <a:pt x="158" y="89"/>
                    </a:cubicBezTo>
                    <a:cubicBezTo>
                      <a:pt x="158" y="71"/>
                      <a:pt x="165" y="0"/>
                      <a:pt x="165" y="0"/>
                    </a:cubicBezTo>
                    <a:cubicBezTo>
                      <a:pt x="165" y="0"/>
                      <a:pt x="154" y="0"/>
                      <a:pt x="151" y="0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1" name="Freeform 80"/>
              <p:cNvSpPr>
                <a:spLocks/>
              </p:cNvSpPr>
              <p:nvPr/>
            </p:nvSpPr>
            <p:spPr bwMode="auto">
              <a:xfrm>
                <a:off x="1515265" y="2058030"/>
                <a:ext cx="30159" cy="323813"/>
              </a:xfrm>
              <a:custGeom>
                <a:avLst/>
                <a:gdLst>
                  <a:gd name="T0" fmla="*/ 0 w 19"/>
                  <a:gd name="T1" fmla="*/ 204 h 204"/>
                  <a:gd name="T2" fmla="*/ 0 w 19"/>
                  <a:gd name="T3" fmla="*/ 0 h 204"/>
                  <a:gd name="T4" fmla="*/ 19 w 19"/>
                  <a:gd name="T5" fmla="*/ 0 h 204"/>
                  <a:gd name="T6" fmla="*/ 0 w 19"/>
                  <a:gd name="T7" fmla="*/ 204 h 204"/>
                  <a:gd name="T8" fmla="*/ 0 w 19"/>
                  <a:gd name="T9" fmla="*/ 204 h 204"/>
                  <a:gd name="T10" fmla="*/ 0 w 19"/>
                  <a:gd name="T11" fmla="*/ 20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204">
                    <a:moveTo>
                      <a:pt x="0" y="204"/>
                    </a:moveTo>
                    <a:lnTo>
                      <a:pt x="0" y="0"/>
                    </a:lnTo>
                    <a:lnTo>
                      <a:pt x="19" y="0"/>
                    </a:lnTo>
                    <a:lnTo>
                      <a:pt x="0" y="204"/>
                    </a:lnTo>
                    <a:lnTo>
                      <a:pt x="0" y="204"/>
                    </a:lnTo>
                    <a:lnTo>
                      <a:pt x="0" y="204"/>
                    </a:ln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2" name="Freeform 81"/>
              <p:cNvSpPr>
                <a:spLocks/>
              </p:cNvSpPr>
              <p:nvPr/>
            </p:nvSpPr>
            <p:spPr bwMode="auto">
              <a:xfrm>
                <a:off x="1515265" y="2058030"/>
                <a:ext cx="30159" cy="323813"/>
              </a:xfrm>
              <a:custGeom>
                <a:avLst/>
                <a:gdLst>
                  <a:gd name="T0" fmla="*/ 0 w 19"/>
                  <a:gd name="T1" fmla="*/ 204 h 204"/>
                  <a:gd name="T2" fmla="*/ 0 w 19"/>
                  <a:gd name="T3" fmla="*/ 0 h 204"/>
                  <a:gd name="T4" fmla="*/ 19 w 19"/>
                  <a:gd name="T5" fmla="*/ 0 h 204"/>
                  <a:gd name="T6" fmla="*/ 0 w 19"/>
                  <a:gd name="T7" fmla="*/ 20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204">
                    <a:moveTo>
                      <a:pt x="0" y="204"/>
                    </a:moveTo>
                    <a:lnTo>
                      <a:pt x="0" y="0"/>
                    </a:lnTo>
                    <a:lnTo>
                      <a:pt x="19" y="0"/>
                    </a:lnTo>
                    <a:lnTo>
                      <a:pt x="0" y="204"/>
                    </a:ln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3" name="Freeform 82"/>
              <p:cNvSpPr>
                <a:spLocks/>
              </p:cNvSpPr>
              <p:nvPr/>
            </p:nvSpPr>
            <p:spPr bwMode="auto">
              <a:xfrm>
                <a:off x="1515265" y="2058030"/>
                <a:ext cx="30159" cy="323813"/>
              </a:xfrm>
              <a:custGeom>
                <a:avLst/>
                <a:gdLst>
                  <a:gd name="T0" fmla="*/ 0 w 19"/>
                  <a:gd name="T1" fmla="*/ 204 h 204"/>
                  <a:gd name="T2" fmla="*/ 0 w 19"/>
                  <a:gd name="T3" fmla="*/ 0 h 204"/>
                  <a:gd name="T4" fmla="*/ 19 w 19"/>
                  <a:gd name="T5" fmla="*/ 0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204">
                    <a:moveTo>
                      <a:pt x="0" y="204"/>
                    </a:moveTo>
                    <a:lnTo>
                      <a:pt x="0" y="0"/>
                    </a:lnTo>
                    <a:lnTo>
                      <a:pt x="1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2132729" y="1706055"/>
                <a:ext cx="5408643" cy="861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200" b="1" dirty="0">
                    <a:ln>
                      <a:solidFill>
                        <a:srgbClr val="008000"/>
                      </a:solidFill>
                    </a:ln>
                    <a:solidFill>
                      <a:srgbClr val="008000"/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PHƯƠNG TRÌNH MẶT PHẲNG THEO ĐOẠN CHẮN</a:t>
                </a:r>
              </a:p>
            </p:txBody>
          </p: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62" name="Rectangle 61"/>
              <p:cNvSpPr/>
              <p:nvPr/>
            </p:nvSpPr>
            <p:spPr>
              <a:xfrm>
                <a:off x="2487895" y="3848503"/>
                <a:ext cx="1741355" cy="4308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2200" b="1" spc="-75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Ch</m:t>
                      </m:r>
                      <m:r>
                        <m:rPr>
                          <m:nor/>
                        </m:rPr>
                        <a:rPr lang="en-US" sz="2200" b="1" spc="-75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ọ</m:t>
                      </m:r>
                      <m:r>
                        <m:rPr>
                          <m:nor/>
                        </m:rPr>
                        <a:rPr lang="en-US" sz="2200" b="1" spc="-75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n</m:t>
                      </m:r>
                      <m:r>
                        <m:rPr>
                          <m:nor/>
                        </m:rPr>
                        <a:rPr lang="en-US" sz="2200" b="1" spc="-75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2200" b="1" i="0" spc="-75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D</m:t>
                      </m:r>
                      <m:r>
                        <m:rPr>
                          <m:nor/>
                        </m:rPr>
                        <a:rPr lang="en-US" sz="2200" b="1" spc="-75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.</m:t>
                      </m:r>
                    </m:oMath>
                  </m:oMathPara>
                </a14:m>
                <a:endParaRPr lang="en-US" sz="2200" b="1" spc="-75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62" name="Rectangle 6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87895" y="3848503"/>
                <a:ext cx="1741355" cy="430887"/>
              </a:xfrm>
              <a:prstGeom prst="rect">
                <a:avLst/>
              </a:prstGeom>
              <a:blipFill>
                <a:blip r:embed="rId3"/>
                <a:stretch>
                  <a:fillRect l="-2448" b="-1831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9" name="Rectangle 118"/>
              <p:cNvSpPr/>
              <p:nvPr/>
            </p:nvSpPr>
            <p:spPr>
              <a:xfrm>
                <a:off x="757511" y="1133549"/>
                <a:ext cx="10729561" cy="9541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800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Trong </a:t>
                </a:r>
                <a:r>
                  <a:rPr lang="en-US" sz="2800" dirty="0" err="1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không</a:t>
                </a:r>
                <a:r>
                  <a:rPr lang="en-US" sz="2800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gian</a:t>
                </a:r>
                <a:r>
                  <a:rPr lang="en-US" sz="2800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 </a:t>
                </a:r>
                <a:r>
                  <a:rPr lang="en-US" sz="2800" i="1" dirty="0" err="1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Oxyz</a:t>
                </a:r>
                <a:r>
                  <a:rPr lang="en-US" sz="2800" i="1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sz="2800" dirty="0" err="1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cho</a:t>
                </a:r>
                <a:r>
                  <a:rPr lang="en-US" sz="2800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ba</a:t>
                </a:r>
                <a:r>
                  <a:rPr lang="en-US" sz="2800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điểm</a:t>
                </a:r>
                <a:r>
                  <a:rPr lang="en-US" sz="2800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𝐴</m:t>
                    </m:r>
                    <m:d>
                      <m:dPr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1,0,0</m:t>
                        </m:r>
                      </m:e>
                    </m:d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;</m:t>
                    </m:r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𝐵</m:t>
                    </m:r>
                    <m:d>
                      <m:dPr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0;−2;0</m:t>
                        </m:r>
                      </m:e>
                    </m:d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;</m:t>
                    </m:r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𝐶</m:t>
                    </m:r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(0;0;5)</m:t>
                    </m:r>
                  </m:oMath>
                </a14:m>
                <a:r>
                  <a:rPr lang="en-US" sz="2800" i="1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US" sz="2800" dirty="0" err="1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Mặt</a:t>
                </a:r>
                <a:r>
                  <a:rPr lang="en-US" sz="2800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phẳng</a:t>
                </a:r>
                <a:r>
                  <a:rPr lang="en-US" sz="2800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đi</a:t>
                </a:r>
                <a:r>
                  <a:rPr lang="en-US" sz="2800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qua 3 </a:t>
                </a:r>
                <a:r>
                  <a:rPr lang="en-US" sz="2800" dirty="0" err="1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điểm</a:t>
                </a:r>
                <a:r>
                  <a:rPr lang="en-US" sz="2800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A; </a:t>
                </a:r>
                <a14:m>
                  <m:oMath xmlns:m="http://schemas.openxmlformats.org/officeDocument/2006/math">
                    <m:r>
                      <a:rPr lang="en-US" sz="2800" i="1" smtClean="0">
                        <a:latin typeface="Cambria Math" panose="02040503050406030204" pitchFamily="18" charset="0"/>
                      </a:rPr>
                      <m:t>𝐵</m:t>
                    </m:r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; </m:t>
                    </m:r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𝐶</m:t>
                    </m:r>
                  </m:oMath>
                </a14:m>
                <a:r>
                  <a:rPr lang="en-US" sz="2800" dirty="0" err="1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2800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2800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2800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l-GR" sz="2800" dirty="0">
                    <a:latin typeface="+mj-lt"/>
                  </a:rPr>
                  <a:t> </a:t>
                </a:r>
              </a:p>
            </p:txBody>
          </p:sp>
        </mc:Choice>
        <mc:Fallback xmlns="">
          <p:sp>
            <p:nvSpPr>
              <p:cNvPr id="119" name="Rectangle 1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7511" y="1133549"/>
                <a:ext cx="10729561" cy="954107"/>
              </a:xfrm>
              <a:prstGeom prst="rect">
                <a:avLst/>
              </a:prstGeom>
              <a:blipFill>
                <a:blip r:embed="rId4"/>
                <a:stretch>
                  <a:fillRect l="-1136" t="-7051" b="-1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4" name="Oval 153"/>
          <p:cNvSpPr/>
          <p:nvPr/>
        </p:nvSpPr>
        <p:spPr>
          <a:xfrm>
            <a:off x="7816061" y="2978445"/>
            <a:ext cx="536277" cy="536277"/>
          </a:xfrm>
          <a:prstGeom prst="ellipse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876766" y="2395444"/>
                <a:ext cx="3519670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2400" b="1" spc="-75" smtClean="0">
                          <a:solidFill>
                            <a:srgbClr val="000099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A</m:t>
                      </m:r>
                      <m:r>
                        <m:rPr>
                          <m:nor/>
                        </m:rPr>
                        <a:rPr lang="en-US" sz="2400" b="1" spc="-75" smtClean="0">
                          <a:solidFill>
                            <a:srgbClr val="000099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.</m:t>
                      </m:r>
                      <m:r>
                        <a:rPr lang="en-US" sz="2400" i="1" dirty="0">
                          <a:latin typeface="Cambria Math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𝑥</m:t>
                      </m:r>
                      <m:r>
                        <a:rPr lang="en-US" sz="2400" b="0" i="1" dirty="0" smtClean="0">
                          <a:latin typeface="Cambria Math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−2</m:t>
                      </m:r>
                      <m:r>
                        <a:rPr lang="en-US" sz="2400" i="1" dirty="0">
                          <a:latin typeface="Cambria Math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𝑦</m:t>
                      </m:r>
                      <m:r>
                        <a:rPr lang="en-US" sz="2400" i="1" dirty="0">
                          <a:latin typeface="Cambria Math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+5</m:t>
                      </m:r>
                      <m:r>
                        <a:rPr lang="en-US" sz="2400" i="1" dirty="0">
                          <a:latin typeface="Cambria Math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𝑧</m:t>
                      </m:r>
                      <m:r>
                        <a:rPr lang="en-US" sz="2400" i="1" dirty="0">
                          <a:latin typeface="Cambria Math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=0.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6766" y="2395444"/>
                <a:ext cx="3519670" cy="461665"/>
              </a:xfrm>
              <a:prstGeom prst="rect">
                <a:avLst/>
              </a:prstGeom>
              <a:blipFill>
                <a:blip r:embed="rId5"/>
                <a:stretch>
                  <a:fillRect b="-92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3" name="Rectangle 52"/>
              <p:cNvSpPr/>
              <p:nvPr/>
            </p:nvSpPr>
            <p:spPr>
              <a:xfrm>
                <a:off x="7703376" y="2340303"/>
                <a:ext cx="3783695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vi-VN" sz="2400" b="1" spc="-75" smtClean="0">
                          <a:solidFill>
                            <a:srgbClr val="000099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B</m:t>
                      </m:r>
                      <m:r>
                        <m:rPr>
                          <m:nor/>
                        </m:rPr>
                        <a:rPr lang="en-US" sz="2400" b="1" spc="-75" smtClean="0">
                          <a:solidFill>
                            <a:srgbClr val="000099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.</m:t>
                      </m:r>
                      <m:r>
                        <a:rPr lang="en-US" sz="2400" b="0" i="1" spc="-75" smtClean="0">
                          <a:solidFill>
                            <a:srgbClr val="000099"/>
                          </a:solidFill>
                          <a:latin typeface="Cambria Math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  </m:t>
                      </m:r>
                      <m:r>
                        <a:rPr lang="en-US" sz="2400" b="0" i="1" dirty="0" smtClean="0">
                          <a:latin typeface="Cambria Math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𝑥</m:t>
                      </m:r>
                      <m:r>
                        <a:rPr lang="en-US" sz="2400" b="0" i="1" dirty="0" smtClean="0">
                          <a:latin typeface="Cambria Math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−2</m:t>
                      </m:r>
                      <m:r>
                        <a:rPr lang="en-US" sz="2400" i="1" dirty="0">
                          <a:latin typeface="Cambria Math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𝑦</m:t>
                      </m:r>
                      <m:r>
                        <a:rPr lang="en-US" sz="2400" i="1" dirty="0">
                          <a:latin typeface="Cambria Math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+5</m:t>
                      </m:r>
                      <m:r>
                        <a:rPr lang="en-US" sz="2400" i="1" dirty="0">
                          <a:latin typeface="Cambria Math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𝑧</m:t>
                      </m:r>
                      <m:r>
                        <a:rPr lang="en-US" sz="2400" i="1" dirty="0">
                          <a:latin typeface="Cambria Math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−1=0.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53" name="Rectangle 5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03376" y="2340303"/>
                <a:ext cx="3783695" cy="461665"/>
              </a:xfrm>
              <a:prstGeom prst="rect">
                <a:avLst/>
              </a:prstGeom>
              <a:blipFill>
                <a:blip r:embed="rId6"/>
                <a:stretch>
                  <a:fillRect b="-92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4" name="Rectangle 53"/>
              <p:cNvSpPr/>
              <p:nvPr/>
            </p:nvSpPr>
            <p:spPr>
              <a:xfrm>
                <a:off x="1197217" y="2827291"/>
                <a:ext cx="2770265" cy="72244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vi-VN" sz="2400" b="1" spc="-75" smtClean="0">
                          <a:solidFill>
                            <a:srgbClr val="000099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C</m:t>
                      </m:r>
                      <m:r>
                        <m:rPr>
                          <m:nor/>
                        </m:rPr>
                        <a:rPr lang="en-US" sz="2400" b="0" i="0" dirty="0" smtClean="0">
                          <a:latin typeface="Cambria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.</m:t>
                      </m:r>
                      <m:f>
                        <m:fPr>
                          <m:ctrlPr>
                            <a:rPr lang="en-US" sz="2400" b="0" i="1" dirty="0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0" i="1" dirty="0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num>
                        <m:den>
                          <m:r>
                            <a:rPr lang="en-US" sz="2400" b="0" i="1" dirty="0" smtClean="0">
                              <a:latin typeface="Cambria Math" panose="02040503050406030204" pitchFamily="18" charset="0"/>
                            </a:rPr>
                            <m:t>1</m:t>
                          </m:r>
                        </m:den>
                      </m:f>
                      <m:r>
                        <a:rPr lang="en-US" sz="2400" b="0" i="1" dirty="0" smtClean="0">
                          <a:latin typeface="Cambria Math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+</m:t>
                      </m:r>
                      <m:f>
                        <m:fPr>
                          <m:ctrlPr>
                            <a:rPr lang="en-US" sz="2400" b="0" i="1" dirty="0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0" i="1" dirty="0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num>
                        <m:den>
                          <m:r>
                            <a:rPr lang="en-US" sz="2400" b="0" i="1" dirty="0" smtClean="0">
                              <a:latin typeface="Cambria Math" panose="02040503050406030204" pitchFamily="18" charset="0"/>
                            </a:rPr>
                            <m:t>−2</m:t>
                          </m:r>
                        </m:den>
                      </m:f>
                      <m:r>
                        <a:rPr lang="en-US" sz="2400" b="0" i="1" dirty="0" smtClean="0">
                          <a:latin typeface="Cambria Math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+</m:t>
                      </m:r>
                      <m:f>
                        <m:fPr>
                          <m:ctrlPr>
                            <a:rPr lang="en-US" sz="2400" b="0" i="1" dirty="0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0" i="1" dirty="0" smtClean="0">
                              <a:latin typeface="Cambria Math" panose="02040503050406030204" pitchFamily="18" charset="0"/>
                            </a:rPr>
                            <m:t>𝑧</m:t>
                          </m:r>
                        </m:num>
                        <m:den>
                          <m:r>
                            <a:rPr lang="en-US" sz="2400" b="0" i="1" dirty="0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en-US" sz="2400" b="0" i="1" dirty="0" smtClean="0">
                          <a:latin typeface="Cambria Math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=0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54" name="Rectangle 5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97217" y="2827291"/>
                <a:ext cx="2770265" cy="72244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5" name="Rectangle 54"/>
              <p:cNvSpPr/>
              <p:nvPr/>
            </p:nvSpPr>
            <p:spPr>
              <a:xfrm>
                <a:off x="7411317" y="2938198"/>
                <a:ext cx="3726622" cy="72481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vi-VN" sz="2400" b="1" spc="-75" smtClean="0">
                          <a:solidFill>
                            <a:srgbClr val="000099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D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.</m:t>
                      </m:r>
                      <m:f>
                        <m:fPr>
                          <m:ctrlPr>
                            <a:rPr lang="en-US" sz="2400" i="1" dirty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1" dirty="0">
                              <a:latin typeface="Cambria Math" panose="02040503050406030204" pitchFamily="18" charset="0"/>
                            </a:rPr>
                            <m:t>𝑥</m:t>
                          </m:r>
                        </m:num>
                        <m:den>
                          <m:r>
                            <a:rPr lang="en-US" sz="2400" i="1" dirty="0">
                              <a:latin typeface="Cambria Math" panose="02040503050406030204" pitchFamily="18" charset="0"/>
                            </a:rPr>
                            <m:t>1</m:t>
                          </m:r>
                        </m:den>
                      </m:f>
                      <m:r>
                        <a:rPr lang="en-US" sz="2400" i="1" dirty="0">
                          <a:latin typeface="Cambria Math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+</m:t>
                      </m:r>
                      <m:f>
                        <m:fPr>
                          <m:ctrlPr>
                            <a:rPr lang="en-US" sz="2400" i="1" dirty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1" dirty="0">
                              <a:latin typeface="Cambria Math" panose="02040503050406030204" pitchFamily="18" charset="0"/>
                            </a:rPr>
                            <m:t>𝑦</m:t>
                          </m:r>
                        </m:num>
                        <m:den>
                          <m:r>
                            <a:rPr lang="en-US" sz="2400" i="1" dirty="0">
                              <a:latin typeface="Cambria Math" panose="02040503050406030204" pitchFamily="18" charset="0"/>
                            </a:rPr>
                            <m:t>−2</m:t>
                          </m:r>
                        </m:den>
                      </m:f>
                      <m:r>
                        <a:rPr lang="en-US" sz="2400" i="1" dirty="0">
                          <a:latin typeface="Cambria Math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+</m:t>
                      </m:r>
                      <m:f>
                        <m:fPr>
                          <m:ctrlPr>
                            <a:rPr lang="en-US" sz="2400" i="1" dirty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1" dirty="0">
                              <a:latin typeface="Cambria Math" panose="02040503050406030204" pitchFamily="18" charset="0"/>
                            </a:rPr>
                            <m:t>𝑧</m:t>
                          </m:r>
                        </m:num>
                        <m:den>
                          <m:r>
                            <a:rPr lang="en-US" sz="2400" i="1" dirty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en-US" sz="2400" i="1" dirty="0">
                          <a:latin typeface="Cambria Math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=</m:t>
                      </m:r>
                      <m:r>
                        <a:rPr lang="en-US" sz="2400" b="0" i="1" dirty="0" smtClean="0">
                          <a:latin typeface="Cambria Math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1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55" name="Rectangle 5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11317" y="2938198"/>
                <a:ext cx="3726622" cy="724814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0" name="Straight Connector 49"/>
          <p:cNvCxnSpPr/>
          <p:nvPr/>
        </p:nvCxnSpPr>
        <p:spPr>
          <a:xfrm flipH="1">
            <a:off x="6822449" y="3951287"/>
            <a:ext cx="5201" cy="2449186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6160226" y="2461140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6852405" y="4007496"/>
                <a:ext cx="4634668" cy="24332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4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Nhắc </a:t>
                </a:r>
                <a:r>
                  <a:rPr lang="en-US" sz="24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lại</a:t>
                </a:r>
                <a:r>
                  <a:rPr lang="en-US" sz="24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𝐴</m:t>
                    </m:r>
                    <m:d>
                      <m:d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,0,0</m:t>
                        </m:r>
                      </m:e>
                    </m:d>
                    <m:r>
                      <a:rPr lang="en-US" sz="2400" i="1" smtClean="0">
                        <a:latin typeface="Cambria Math" panose="02040503050406030204" pitchFamily="18" charset="0"/>
                      </a:rPr>
                      <m:t>∈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𝑂𝑥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 ;</m:t>
                    </m:r>
                  </m:oMath>
                </a14:m>
                <a:endParaRPr lang="en-US" sz="2400" i="1" dirty="0">
                  <a:latin typeface="Cambria Math" panose="02040503050406030204" pitchFamily="18" charset="0"/>
                </a:endParaRPr>
              </a:p>
              <a:p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𝐵</m:t>
                    </m:r>
                    <m:d>
                      <m:d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0;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;0</m:t>
                        </m:r>
                      </m:e>
                    </m:d>
                    <m:r>
                      <a:rPr lang="en-US" sz="2400" i="1">
                        <a:latin typeface="Cambria Math" panose="02040503050406030204" pitchFamily="18" charset="0"/>
                      </a:rPr>
                      <m:t>∈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𝑂𝑦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;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𝐶</m:t>
                    </m:r>
                    <m:d>
                      <m:d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0;0;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</m:d>
                    <m:r>
                      <a:rPr lang="en-US" sz="2400" i="1">
                        <a:latin typeface="Cambria Math" panose="02040503050406030204" pitchFamily="18" charset="0"/>
                      </a:rPr>
                      <m:t>∈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𝑂𝑧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r>
                  <a:rPr lang="en-US" sz="2400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Mặt </a:t>
                </a:r>
                <a:r>
                  <a:rPr lang="en-US" sz="2400" dirty="0" err="1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phẳng</a:t>
                </a:r>
                <a:r>
                  <a:rPr lang="en-US" sz="2400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đi</a:t>
                </a:r>
                <a:r>
                  <a:rPr lang="en-US" sz="2400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qua 3 </a:t>
                </a:r>
                <a:r>
                  <a:rPr lang="en-US" sz="2400" dirty="0" err="1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điểm</a:t>
                </a:r>
                <a:r>
                  <a:rPr lang="en-US" sz="2400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A;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𝐵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;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𝐶</m:t>
                    </m:r>
                  </m:oMath>
                </a14:m>
                <a:r>
                  <a:rPr lang="en-US" sz="2400" dirty="0" err="1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2400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2400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endParaRPr lang="en-US" sz="2400" dirty="0">
                  <a:solidFill>
                    <a:srgbClr val="22222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400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 dirty="0">
                            <a:latin typeface="Cambria Math" panose="02040503050406030204" pitchFamily="18" charset="0"/>
                          </a:rPr>
                          <m:t>𝑥</m:t>
                        </m:r>
                      </m:num>
                      <m:den>
                        <m:r>
                          <a:rPr lang="en-US" sz="2400" b="0" i="1" dirty="0" smtClean="0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  <m:r>
                      <a:rPr lang="en-US" sz="2400" i="1" dirty="0">
                        <a:latin typeface="Cambria Math" panose="02040503050406030204" pitchFamily="18" charset="0"/>
                        <a:ea typeface="Cambria" panose="02040503050406030204" pitchFamily="18" charset="0"/>
                        <a:cs typeface="Tahoma" panose="020B0604030504040204" pitchFamily="34" charset="0"/>
                      </a:rPr>
                      <m:t>+</m:t>
                    </m:r>
                    <m:f>
                      <m:fPr>
                        <m:ctrlPr>
                          <a:rPr lang="en-US" sz="2400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 dirty="0">
                            <a:latin typeface="Cambria Math" panose="02040503050406030204" pitchFamily="18" charset="0"/>
                          </a:rPr>
                          <m:t>𝑦</m:t>
                        </m:r>
                      </m:num>
                      <m:den>
                        <m:r>
                          <a:rPr lang="en-US" sz="2400" b="0" i="1" dirty="0" smtClean="0">
                            <a:latin typeface="Cambria Math" panose="02040503050406030204" pitchFamily="18" charset="0"/>
                          </a:rPr>
                          <m:t>𝑏</m:t>
                        </m:r>
                      </m:den>
                    </m:f>
                    <m:r>
                      <a:rPr lang="en-US" sz="2400" i="1" dirty="0">
                        <a:latin typeface="Cambria Math" panose="02040503050406030204" pitchFamily="18" charset="0"/>
                        <a:ea typeface="Cambria" panose="02040503050406030204" pitchFamily="18" charset="0"/>
                        <a:cs typeface="Tahoma" panose="020B0604030504040204" pitchFamily="34" charset="0"/>
                      </a:rPr>
                      <m:t>+</m:t>
                    </m:r>
                    <m:f>
                      <m:fPr>
                        <m:ctrlPr>
                          <a:rPr lang="en-US" sz="2400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 dirty="0">
                            <a:latin typeface="Cambria Math" panose="02040503050406030204" pitchFamily="18" charset="0"/>
                          </a:rPr>
                          <m:t>𝑧</m:t>
                        </m:r>
                      </m:num>
                      <m:den>
                        <m:r>
                          <a:rPr lang="en-US" sz="2400" b="0" i="1" dirty="0" smtClean="0">
                            <a:latin typeface="Cambria Math" panose="02040503050406030204" pitchFamily="18" charset="0"/>
                          </a:rPr>
                          <m:t>𝑐</m:t>
                        </m:r>
                      </m:den>
                    </m:f>
                    <m:r>
                      <a:rPr lang="en-US" sz="2400" i="1" dirty="0">
                        <a:latin typeface="Cambria Math" panose="02040503050406030204" pitchFamily="18" charset="0"/>
                        <a:ea typeface="Cambria" panose="02040503050406030204" pitchFamily="18" charset="0"/>
                        <a:cs typeface="Tahoma" panose="020B0604030504040204" pitchFamily="34" charset="0"/>
                      </a:rPr>
                      <m:t>=1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endParaRPr lang="en-US" sz="2400" dirty="0"/>
              </a:p>
              <a:p>
                <a:r>
                  <a:rPr lang="en-US" sz="2400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52405" y="4007496"/>
                <a:ext cx="4634668" cy="2433230"/>
              </a:xfrm>
              <a:prstGeom prst="rect">
                <a:avLst/>
              </a:prstGeom>
              <a:blipFill>
                <a:blip r:embed="rId9"/>
                <a:stretch>
                  <a:fillRect l="-1974" t="-2000" r="-7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45046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119" grpId="0"/>
      <p:bldP spid="154" grpId="0" animBg="1"/>
      <p:bldP spid="2" grpId="0"/>
      <p:bldP spid="53" grpId="0"/>
      <p:bldP spid="54" grpId="0"/>
      <p:bldP spid="5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73A4C5F5-C007-4C73-86B3-A1879E3D094F}"/>
              </a:ext>
            </a:extLst>
          </p:cNvPr>
          <p:cNvSpPr txBox="1"/>
          <p:nvPr/>
        </p:nvSpPr>
        <p:spPr>
          <a:xfrm>
            <a:off x="203197" y="63488"/>
            <a:ext cx="8589819" cy="261520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marL="0" marR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CÁCH BẤM MÁY TÍNH TÌM TỌA ĐỘ VEC TƠ PHÁP TUYẾN </a:t>
            </a:r>
            <a:endParaRPr lang="en-US" sz="18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b="1" u="none" strike="noStrike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1800" b="1" u="sng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Bước</a:t>
            </a:r>
            <a:r>
              <a:rPr lang="en-US" sz="1800" b="1" u="sng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r>
              <a:rPr lang="en-US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Nhập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tọa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vectơ</a:t>
            </a:r>
            <a:endParaRPr lang="en-US" sz="1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mode =&gt; 8 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(VECTO)=&gt; </a:t>
            </a:r>
            <a:r>
              <a:rPr lang="en-US" sz="1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vctA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=&gt; </a:t>
            </a:r>
            <a:r>
              <a:rPr lang="en-US" sz="1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3=&gt;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nhập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tọa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vecto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‘=’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=&gt; </a:t>
            </a:r>
            <a:r>
              <a:rPr lang="en-US" sz="18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endParaRPr lang="en-US" sz="1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1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SHIFT  </a:t>
            </a:r>
            <a:r>
              <a:rPr lang="en-US" sz="1800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sz="1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=&gt;</a:t>
            </a:r>
            <a:r>
              <a:rPr lang="en-US" sz="1800" dirty="0">
                <a:solidFill>
                  <a:srgbClr val="00B05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1:  Dim</a:t>
            </a:r>
            <a:r>
              <a:rPr lang="en-US" sz="1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=&gt; 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2: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vctB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=&gt; 1:3=&gt;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nhập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tọa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đọ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vecto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‘=’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=&gt; </a:t>
            </a:r>
            <a:r>
              <a:rPr lang="en-US" sz="18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endParaRPr lang="en-US" sz="1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b="1" u="none" strike="noStrike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1800" b="1" u="sng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Bước</a:t>
            </a:r>
            <a:r>
              <a:rPr lang="en-US" sz="1800" b="1" u="sng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vecto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tuyến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1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SHIFT  </a:t>
            </a:r>
            <a:r>
              <a:rPr lang="en-US" sz="1800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sz="1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=&gt; 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3:vctA=&gt;  </a:t>
            </a:r>
            <a:r>
              <a:rPr lang="en-US" sz="1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 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)</a:t>
            </a:r>
            <a:r>
              <a:rPr lang="en-US" sz="1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SHIFT  </a:t>
            </a:r>
            <a:r>
              <a:rPr lang="en-US" sz="1800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sz="1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=&gt; 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4:vctB  ‘=’ KẾT QUẢ</a:t>
            </a:r>
            <a:endParaRPr lang="en-US" sz="1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1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F22E5499-DBFE-4F1B-85BB-8FA8C3BCA61A}"/>
                  </a:ext>
                </a:extLst>
              </p:cNvPr>
              <p:cNvSpPr txBox="1"/>
              <p:nvPr/>
            </p:nvSpPr>
            <p:spPr>
              <a:xfrm>
                <a:off x="203198" y="2674370"/>
                <a:ext cx="7860940" cy="119071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Ví </a:t>
                </a:r>
                <a:r>
                  <a:rPr lang="en-US" sz="18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dụ</a:t>
                </a:r>
                <a:r>
                  <a:rPr lang="en-US" sz="1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1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Tính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tích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hướng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hai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vectơ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</m:oMath>
                </a14:m>
                <a:r>
                  <a:rPr lang="en-U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</m:acc>
                  </m:oMath>
                </a14:m>
                <a:r>
                  <a:rPr lang="en-U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Biết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tọa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độ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các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                                     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3; −8; −6</m:t>
                        </m:r>
                      </m:e>
                    </m:d>
                  </m:oMath>
                </a14:m>
                <a:r>
                  <a:rPr lang="en-U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 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</m:acc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−1; −2; 1</m:t>
                        </m:r>
                      </m:e>
                    </m:d>
                  </m:oMath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dirty="0" err="1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Suy</a:t>
                </a:r>
                <a:r>
                  <a:rPr lang="en-US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ra VTPT </a:t>
                </a:r>
                <a14:m>
                  <m:oMath xmlns:m="http://schemas.openxmlformats.org/officeDocument/2006/math">
                    <m:r>
                      <a:rPr lang="en-US" sz="1800" b="0" i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acc>
                      <m:accPr>
                        <m:chr m:val="⃗"/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e>
                    </m:acc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</m:acc>
                        <m:r>
                          <a:rPr lang="en-US" i="1">
                            <a:latin typeface="Cambria Math" panose="02040503050406030204" pitchFamily="18" charset="0"/>
                          </a:rPr>
                          <m:t>,</m:t>
                        </m:r>
                        <m:acc>
                          <m:accPr>
                            <m:chr m:val="⃗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</m:acc>
                      </m:e>
                    </m:d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=(−20;3;−14)</m:t>
                    </m:r>
                  </m:oMath>
                </a14:m>
                <a:r>
                  <a:rPr lang="en-U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F22E5499-DBFE-4F1B-85BB-8FA8C3BCA61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3198" y="2674370"/>
                <a:ext cx="7860940" cy="1190711"/>
              </a:xfrm>
              <a:prstGeom prst="rect">
                <a:avLst/>
              </a:prstGeom>
              <a:blipFill>
                <a:blip r:embed="rId2"/>
                <a:stretch>
                  <a:fillRect l="-620" t="-2051" b="-56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Picture 11">
            <a:extLst>
              <a:ext uri="{FF2B5EF4-FFF2-40B4-BE49-F238E27FC236}">
                <a16:creationId xmlns:a16="http://schemas.microsoft.com/office/drawing/2014/main" id="{30C1E7EC-2FB8-433D-B111-0CD2B0E0F8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37139" y="63488"/>
            <a:ext cx="2811086" cy="546318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520759FA-FFC6-4386-97A8-4B083C723605}"/>
                  </a:ext>
                </a:extLst>
              </p:cNvPr>
              <p:cNvSpPr txBox="1"/>
              <p:nvPr/>
            </p:nvSpPr>
            <p:spPr>
              <a:xfrm>
                <a:off x="133986" y="3821968"/>
                <a:ext cx="9002228" cy="813941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</p:spPr>
            <p:txBody>
              <a:bodyPr wrap="square">
                <a:spAutoFit/>
              </a:bodyPr>
              <a:lstStyle/>
              <a:p>
                <a:pPr marL="0" marR="0" algn="l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Ví </a:t>
                </a:r>
                <a:r>
                  <a:rPr lang="en-US" sz="18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dụ</a:t>
                </a:r>
                <a:r>
                  <a:rPr lang="en-US" sz="1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2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Tính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tích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hướng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hai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vec</a:t>
                </a:r>
                <a:r>
                  <a:rPr lang="en-US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tơ</a:t>
                </a:r>
                <a:r>
                  <a:rPr lang="en-US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US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Biết</a:t>
                </a:r>
                <a:r>
                  <a:rPr lang="en-US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−6;7; −4</m:t>
                        </m:r>
                      </m:e>
                    </m:d>
                    <m:r>
                      <a:rPr lang="en-US" sz="1800" b="0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;</m:t>
                    </m:r>
                    <m:acc>
                      <m:accPr>
                        <m:chr m:val="⃗"/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𝐵𝐶</m:t>
                        </m:r>
                      </m:e>
                    </m:acc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9; −5;1</m:t>
                        </m:r>
                      </m:e>
                    </m:d>
                  </m:oMath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Suy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ra VTPT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e>
                    </m:acc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1800" b="0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acc>
                          <m:accPr>
                            <m:chr m:val="⃗"/>
                            <m:ctrlP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𝐴𝐵</m:t>
                            </m:r>
                          </m:e>
                        </m:acc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;</m:t>
                        </m:r>
                        <m:acc>
                          <m:accPr>
                            <m:chr m:val="⃗"/>
                            <m:ctrlP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𝐵𝐶</m:t>
                            </m:r>
                          </m:e>
                        </m:acc>
                      </m:e>
                    </m:d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−13; −30; −33</m:t>
                        </m:r>
                      </m:e>
                    </m:d>
                  </m:oMath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520759FA-FFC6-4386-97A8-4B083C7236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3986" y="3821968"/>
                <a:ext cx="9002228" cy="813941"/>
              </a:xfrm>
              <a:prstGeom prst="rect">
                <a:avLst/>
              </a:prstGeom>
              <a:blipFill>
                <a:blip r:embed="rId4"/>
                <a:stretch>
                  <a:fillRect l="-609" b="-902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28F4FEB6-C8E9-4F4D-9D40-3B79C6E859AD}"/>
                  </a:ext>
                </a:extLst>
              </p:cNvPr>
              <p:cNvSpPr txBox="1"/>
              <p:nvPr/>
            </p:nvSpPr>
            <p:spPr>
              <a:xfrm>
                <a:off x="155398" y="4676389"/>
                <a:ext cx="8793021" cy="119590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Ví </a:t>
                </a:r>
                <a:r>
                  <a:rPr lang="en-US" sz="18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dụ</a:t>
                </a:r>
                <a:r>
                  <a:rPr lang="en-US" sz="1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3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Tính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tích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hướng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hai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vectơ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</m:oMath>
                </a14:m>
                <a:r>
                  <a:rPr lang="en-U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𝐴𝐶</m:t>
                        </m:r>
                      </m:e>
                    </m:acc>
                  </m:oMath>
                </a14:m>
                <a:r>
                  <a:rPr lang="en-U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Biết</a:t>
                </a:r>
                <a14:m>
                  <m:oMath xmlns:m="http://schemas.openxmlformats.org/officeDocument/2006/math">
                    <m:r>
                      <a:rPr lang="en-US" sz="1800" b="0" i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endParaRPr lang="en-US" sz="1800" b="0" i="0" dirty="0">
                  <a:effectLst/>
                  <a:latin typeface="Cambria Math" panose="020405030504060302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=(2;</m:t>
                    </m:r>
                    <m:r>
                      <a:rPr lang="en-US" sz="1800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1</m:t>
                    </m:r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;−2)</m:t>
                    </m:r>
                  </m:oMath>
                </a14:m>
                <a:r>
                  <a:rPr lang="en-U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;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𝐴𝐶</m:t>
                        </m:r>
                      </m:e>
                    </m:acc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=(−12;</m:t>
                    </m:r>
                    <m:r>
                      <a:rPr lang="en-US" sz="1800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6</m:t>
                    </m:r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;0)</m:t>
                    </m:r>
                  </m:oMath>
                </a14:m>
                <a:r>
                  <a:rPr lang="en-U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; </a:t>
                </a: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b="1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m:t>⇒</m:t>
                      </m:r>
                      <m:r>
                        <a:rPr lang="en-US" sz="18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𝑽𝑻𝑷𝑻</m:t>
                      </m:r>
                      <m:r>
                        <a:rPr lang="en-US" sz="18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  </m:t>
                      </m:r>
                      <m:acc>
                        <m:accPr>
                          <m:chr m:val="⃗"/>
                          <m:ctrlPr>
                            <a:rPr lang="en-US" sz="1800" b="1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1800" b="1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𝒏</m:t>
                          </m:r>
                        </m:e>
                      </m:acc>
                      <m:r>
                        <a:rPr lang="en-US" sz="18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1800" b="1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1800" b="1" i="1" smtClean="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 </m:t>
                          </m:r>
                          <m:acc>
                            <m:accPr>
                              <m:chr m:val="⃗"/>
                              <m:ctrlPr>
                                <a:rPr lang="en-US" sz="18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18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𝑨𝑩</m:t>
                              </m:r>
                            </m:e>
                          </m:acc>
                          <m:r>
                            <a:rPr lang="en-US" sz="1800" b="1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,</m:t>
                          </m:r>
                          <m:acc>
                            <m:accPr>
                              <m:chr m:val="⃗"/>
                              <m:ctrlPr>
                                <a:rPr lang="en-US" sz="18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18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𝑨𝑪</m:t>
                              </m:r>
                            </m:e>
                          </m:acc>
                        </m:e>
                      </m:d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18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=(</m:t>
                      </m:r>
                      <m:r>
                        <a:rPr lang="en-US" sz="18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𝟏𝟐</m:t>
                      </m:r>
                      <m:r>
                        <a:rPr lang="en-US" sz="18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;</m:t>
                      </m:r>
                      <m:r>
                        <a:rPr lang="en-US" sz="18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𝟐𝟒</m:t>
                      </m:r>
                      <m:r>
                        <a:rPr lang="en-US" sz="18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;</m:t>
                      </m:r>
                      <m:r>
                        <a:rPr lang="en-US" sz="18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𝟐𝟒</m:t>
                      </m:r>
                      <m:r>
                        <a:rPr lang="en-US" sz="18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)</m:t>
                      </m:r>
                    </m:oMath>
                  </m:oMathPara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28F4FEB6-C8E9-4F4D-9D40-3B79C6E859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5398" y="4676389"/>
                <a:ext cx="8793021" cy="1195905"/>
              </a:xfrm>
              <a:prstGeom prst="rect">
                <a:avLst/>
              </a:prstGeom>
              <a:blipFill>
                <a:blip r:embed="rId5"/>
                <a:stretch>
                  <a:fillRect l="-5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01DC0786-F087-4B49-BA01-DDD5D7D96DDE}"/>
                  </a:ext>
                </a:extLst>
              </p:cNvPr>
              <p:cNvSpPr txBox="1"/>
              <p:nvPr/>
            </p:nvSpPr>
            <p:spPr>
              <a:xfrm>
                <a:off x="133986" y="5763432"/>
                <a:ext cx="11902615" cy="836576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Ví </a:t>
                </a:r>
                <a:r>
                  <a:rPr lang="en-US" sz="18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dụ</a:t>
                </a:r>
                <a:r>
                  <a:rPr lang="en-US" sz="1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4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Tính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tích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hướng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hai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vectơ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</m:oMath>
                </a14:m>
                <a:r>
                  <a:rPr lang="en-U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𝐴𝐶</m:t>
                        </m:r>
                      </m:e>
                    </m:acc>
                  </m:oMath>
                </a14:m>
                <a:r>
                  <a:rPr lang="en-U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Biết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tọa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độ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các</a:t>
                </a:r>
                <a14:m>
                  <m:oMath xmlns:m="http://schemas.openxmlformats.org/officeDocument/2006/math">
                    <m:r>
                      <a:rPr lang="en-US" sz="1800" b="0" i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acc>
                      <m:accPr>
                        <m:chr m:val="⃗"/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−4,−2,6</m:t>
                        </m:r>
                      </m:e>
                    </m:d>
                    <m:r>
                      <a:rPr lang="en-US" sz="1800" b="0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; </m:t>
                    </m:r>
                    <m:acc>
                      <m:accPr>
                        <m:chr m:val="⃗"/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𝐴𝐶</m:t>
                        </m:r>
                      </m:e>
                    </m:acc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=(2,−6,2)</m:t>
                    </m:r>
                  </m:oMath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⟹</m:t>
                      </m:r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𝑉𝑇𝑃𝑇</m:t>
                      </m:r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acc>
                        <m:accPr>
                          <m:chr m:val="⃗"/>
                          <m:ctrlP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e>
                      </m:acc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1800" b="0" i="1" smtClean="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 </m:t>
                          </m:r>
                          <m:acc>
                            <m:accPr>
                              <m:chr m:val="⃗"/>
                              <m:ctrlP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𝐴𝐵</m:t>
                              </m:r>
                            </m:e>
                          </m:acc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;</m:t>
                          </m:r>
                          <m:acc>
                            <m:accPr>
                              <m:chr m:val="⃗"/>
                              <m:ctrlP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𝐴𝐶</m:t>
                              </m:r>
                            </m:e>
                          </m:acc>
                        </m:e>
                      </m:d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=(32;20,28)</m:t>
                      </m:r>
                    </m:oMath>
                  </m:oMathPara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01DC0786-F087-4B49-BA01-DDD5D7D96D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3986" y="5763432"/>
                <a:ext cx="11902615" cy="836576"/>
              </a:xfrm>
              <a:prstGeom prst="rect">
                <a:avLst/>
              </a:prstGeom>
              <a:blipFill>
                <a:blip r:embed="rId6"/>
                <a:stretch>
                  <a:fillRect l="-46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11138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2" name="Group 151"/>
          <p:cNvGrpSpPr/>
          <p:nvPr/>
        </p:nvGrpSpPr>
        <p:grpSpPr>
          <a:xfrm>
            <a:off x="566999" y="3787694"/>
            <a:ext cx="11068450" cy="2738550"/>
            <a:chOff x="1205494" y="6947472"/>
            <a:chExt cx="22139783" cy="6539928"/>
          </a:xfrm>
        </p:grpSpPr>
        <p:sp>
          <p:nvSpPr>
            <p:cNvPr id="125" name="Rounded Rectangle 124"/>
            <p:cNvSpPr/>
            <p:nvPr/>
          </p:nvSpPr>
          <p:spPr>
            <a:xfrm>
              <a:off x="1209586" y="7179457"/>
              <a:ext cx="22135691" cy="6307943"/>
            </a:xfrm>
            <a:prstGeom prst="roundRect">
              <a:avLst>
                <a:gd name="adj" fmla="val 2239"/>
              </a:avLst>
            </a:prstGeom>
            <a:solidFill>
              <a:schemeClr val="accent6">
                <a:lumMod val="20000"/>
                <a:lumOff val="80000"/>
              </a:schemeClr>
            </a:solidFill>
            <a:ln w="19050">
              <a:solidFill>
                <a:schemeClr val="accent6">
                  <a:lumMod val="50000"/>
                </a:schemeClr>
              </a:solidFill>
            </a:ln>
            <a:effectLst>
              <a:innerShdw blurRad="114300">
                <a:prstClr val="black"/>
              </a:inn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dirty="0"/>
            </a:p>
          </p:txBody>
        </p:sp>
        <p:grpSp>
          <p:nvGrpSpPr>
            <p:cNvPr id="151" name="Group 150"/>
            <p:cNvGrpSpPr/>
            <p:nvPr/>
          </p:nvGrpSpPr>
          <p:grpSpPr>
            <a:xfrm>
              <a:off x="1205494" y="6947472"/>
              <a:ext cx="3322466" cy="974192"/>
              <a:chOff x="1205494" y="6947472"/>
              <a:chExt cx="3322466" cy="974192"/>
            </a:xfrm>
          </p:grpSpPr>
          <p:sp>
            <p:nvSpPr>
              <p:cNvPr id="127" name="Freeform 20"/>
              <p:cNvSpPr>
                <a:spLocks/>
              </p:cNvSpPr>
              <p:nvPr/>
            </p:nvSpPr>
            <p:spPr bwMode="auto">
              <a:xfrm rot="16200000" flipV="1">
                <a:off x="2608156" y="5810396"/>
                <a:ext cx="782727" cy="3056880"/>
              </a:xfrm>
              <a:prstGeom prst="round1Rect">
                <a:avLst/>
              </a:prstGeom>
              <a:solidFill>
                <a:schemeClr val="bg1"/>
              </a:solidFill>
              <a:ln w="57150">
                <a:solidFill>
                  <a:schemeClr val="accent6">
                    <a:lumMod val="50000"/>
                  </a:schemeClr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45714" tIns="22857" rIns="45714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/>
              </a:p>
            </p:txBody>
          </p:sp>
          <p:sp>
            <p:nvSpPr>
              <p:cNvPr id="128" name="TextBox 127"/>
              <p:cNvSpPr txBox="1"/>
              <p:nvPr/>
            </p:nvSpPr>
            <p:spPr>
              <a:xfrm>
                <a:off x="2147887" y="7023100"/>
                <a:ext cx="2111899" cy="8985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>
                    <a:solidFill>
                      <a:srgbClr val="FF0000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Bài giải</a:t>
                </a:r>
                <a:endParaRPr lang="en-US" b="1" dirty="0">
                  <a:solidFill>
                    <a:srgbClr val="FF000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29" name="Round Diagonal Corner Rectangle 128"/>
              <p:cNvSpPr/>
              <p:nvPr/>
            </p:nvSpPr>
            <p:spPr>
              <a:xfrm flipV="1">
                <a:off x="1205494" y="6951957"/>
                <a:ext cx="774046" cy="775029"/>
              </a:xfrm>
              <a:prstGeom prst="round2DiagRect">
                <a:avLst/>
              </a:prstGeom>
              <a:solidFill>
                <a:schemeClr val="accent6">
                  <a:lumMod val="75000"/>
                </a:schemeClr>
              </a:solidFill>
              <a:ln w="57150">
                <a:solidFill>
                  <a:schemeClr val="accent6">
                    <a:lumMod val="50000"/>
                  </a:schemeClr>
                </a:solidFill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/>
              </a:p>
            </p:txBody>
          </p:sp>
          <p:sp>
            <p:nvSpPr>
              <p:cNvPr id="8" name="Freeform 15"/>
              <p:cNvSpPr>
                <a:spLocks noEditPoints="1"/>
              </p:cNvSpPr>
              <p:nvPr/>
            </p:nvSpPr>
            <p:spPr bwMode="auto">
              <a:xfrm>
                <a:off x="1375232" y="7017843"/>
                <a:ext cx="501844" cy="640616"/>
              </a:xfrm>
              <a:custGeom>
                <a:avLst/>
                <a:gdLst>
                  <a:gd name="T0" fmla="*/ 135 w 145"/>
                  <a:gd name="T1" fmla="*/ 72 h 197"/>
                  <a:gd name="T2" fmla="*/ 72 w 145"/>
                  <a:gd name="T3" fmla="*/ 135 h 197"/>
                  <a:gd name="T4" fmla="*/ 9 w 145"/>
                  <a:gd name="T5" fmla="*/ 72 h 197"/>
                  <a:gd name="T6" fmla="*/ 72 w 145"/>
                  <a:gd name="T7" fmla="*/ 9 h 197"/>
                  <a:gd name="T8" fmla="*/ 115 w 145"/>
                  <a:gd name="T9" fmla="*/ 26 h 197"/>
                  <a:gd name="T10" fmla="*/ 60 w 145"/>
                  <a:gd name="T11" fmla="*/ 82 h 197"/>
                  <a:gd name="T12" fmla="*/ 30 w 145"/>
                  <a:gd name="T13" fmla="*/ 60 h 197"/>
                  <a:gd name="T14" fmla="*/ 20 w 145"/>
                  <a:gd name="T15" fmla="*/ 68 h 197"/>
                  <a:gd name="T16" fmla="*/ 61 w 145"/>
                  <a:gd name="T17" fmla="*/ 126 h 197"/>
                  <a:gd name="T18" fmla="*/ 123 w 145"/>
                  <a:gd name="T19" fmla="*/ 35 h 197"/>
                  <a:gd name="T20" fmla="*/ 135 w 145"/>
                  <a:gd name="T21" fmla="*/ 72 h 197"/>
                  <a:gd name="T22" fmla="*/ 145 w 145"/>
                  <a:gd name="T23" fmla="*/ 12 h 197"/>
                  <a:gd name="T24" fmla="*/ 135 w 145"/>
                  <a:gd name="T25" fmla="*/ 12 h 197"/>
                  <a:gd name="T26" fmla="*/ 123 w 145"/>
                  <a:gd name="T27" fmla="*/ 21 h 197"/>
                  <a:gd name="T28" fmla="*/ 72 w 145"/>
                  <a:gd name="T29" fmla="*/ 0 h 197"/>
                  <a:gd name="T30" fmla="*/ 0 w 145"/>
                  <a:gd name="T31" fmla="*/ 72 h 197"/>
                  <a:gd name="T32" fmla="*/ 30 w 145"/>
                  <a:gd name="T33" fmla="*/ 131 h 197"/>
                  <a:gd name="T34" fmla="*/ 7 w 145"/>
                  <a:gd name="T35" fmla="*/ 175 h 197"/>
                  <a:gd name="T36" fmla="*/ 13 w 145"/>
                  <a:gd name="T37" fmla="*/ 193 h 197"/>
                  <a:gd name="T38" fmla="*/ 32 w 145"/>
                  <a:gd name="T39" fmla="*/ 187 h 197"/>
                  <a:gd name="T40" fmla="*/ 51 w 145"/>
                  <a:gd name="T41" fmla="*/ 141 h 197"/>
                  <a:gd name="T42" fmla="*/ 51 w 145"/>
                  <a:gd name="T43" fmla="*/ 141 h 197"/>
                  <a:gd name="T44" fmla="*/ 72 w 145"/>
                  <a:gd name="T45" fmla="*/ 145 h 197"/>
                  <a:gd name="T46" fmla="*/ 145 w 145"/>
                  <a:gd name="T47" fmla="*/ 72 h 197"/>
                  <a:gd name="T48" fmla="*/ 129 w 145"/>
                  <a:gd name="T49" fmla="*/ 28 h 197"/>
                  <a:gd name="T50" fmla="*/ 145 w 145"/>
                  <a:gd name="T51" fmla="*/ 12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45" h="197">
                    <a:moveTo>
                      <a:pt x="135" y="72"/>
                    </a:moveTo>
                    <a:cubicBezTo>
                      <a:pt x="135" y="107"/>
                      <a:pt x="107" y="135"/>
                      <a:pt x="72" y="135"/>
                    </a:cubicBezTo>
                    <a:cubicBezTo>
                      <a:pt x="37" y="135"/>
                      <a:pt x="9" y="107"/>
                      <a:pt x="9" y="72"/>
                    </a:cubicBezTo>
                    <a:cubicBezTo>
                      <a:pt x="9" y="37"/>
                      <a:pt x="37" y="9"/>
                      <a:pt x="72" y="9"/>
                    </a:cubicBezTo>
                    <a:cubicBezTo>
                      <a:pt x="89" y="9"/>
                      <a:pt x="104" y="15"/>
                      <a:pt x="115" y="26"/>
                    </a:cubicBezTo>
                    <a:cubicBezTo>
                      <a:pt x="101" y="38"/>
                      <a:pt x="80" y="57"/>
                      <a:pt x="60" y="82"/>
                    </a:cubicBezTo>
                    <a:cubicBezTo>
                      <a:pt x="50" y="74"/>
                      <a:pt x="40" y="67"/>
                      <a:pt x="30" y="60"/>
                    </a:cubicBezTo>
                    <a:cubicBezTo>
                      <a:pt x="26" y="63"/>
                      <a:pt x="24" y="65"/>
                      <a:pt x="20" y="68"/>
                    </a:cubicBezTo>
                    <a:cubicBezTo>
                      <a:pt x="34" y="88"/>
                      <a:pt x="47" y="107"/>
                      <a:pt x="61" y="126"/>
                    </a:cubicBezTo>
                    <a:cubicBezTo>
                      <a:pt x="80" y="95"/>
                      <a:pt x="99" y="63"/>
                      <a:pt x="123" y="35"/>
                    </a:cubicBezTo>
                    <a:cubicBezTo>
                      <a:pt x="130" y="45"/>
                      <a:pt x="135" y="58"/>
                      <a:pt x="135" y="72"/>
                    </a:cubicBezTo>
                    <a:close/>
                    <a:moveTo>
                      <a:pt x="145" y="12"/>
                    </a:moveTo>
                    <a:cubicBezTo>
                      <a:pt x="141" y="12"/>
                      <a:pt x="138" y="12"/>
                      <a:pt x="135" y="12"/>
                    </a:cubicBezTo>
                    <a:cubicBezTo>
                      <a:pt x="135" y="12"/>
                      <a:pt x="130" y="15"/>
                      <a:pt x="123" y="21"/>
                    </a:cubicBezTo>
                    <a:cubicBezTo>
                      <a:pt x="110" y="8"/>
                      <a:pt x="92" y="0"/>
                      <a:pt x="72" y="0"/>
                    </a:cubicBezTo>
                    <a:cubicBezTo>
                      <a:pt x="32" y="0"/>
                      <a:pt x="0" y="32"/>
                      <a:pt x="0" y="72"/>
                    </a:cubicBezTo>
                    <a:cubicBezTo>
                      <a:pt x="0" y="97"/>
                      <a:pt x="11" y="118"/>
                      <a:pt x="30" y="131"/>
                    </a:cubicBezTo>
                    <a:cubicBezTo>
                      <a:pt x="7" y="175"/>
                      <a:pt x="7" y="175"/>
                      <a:pt x="7" y="175"/>
                    </a:cubicBezTo>
                    <a:cubicBezTo>
                      <a:pt x="3" y="182"/>
                      <a:pt x="6" y="190"/>
                      <a:pt x="13" y="193"/>
                    </a:cubicBezTo>
                    <a:cubicBezTo>
                      <a:pt x="20" y="197"/>
                      <a:pt x="28" y="194"/>
                      <a:pt x="32" y="187"/>
                    </a:cubicBezTo>
                    <a:cubicBezTo>
                      <a:pt x="51" y="141"/>
                      <a:pt x="51" y="141"/>
                      <a:pt x="51" y="141"/>
                    </a:cubicBezTo>
                    <a:cubicBezTo>
                      <a:pt x="51" y="141"/>
                      <a:pt x="51" y="141"/>
                      <a:pt x="51" y="141"/>
                    </a:cubicBezTo>
                    <a:cubicBezTo>
                      <a:pt x="58" y="143"/>
                      <a:pt x="65" y="145"/>
                      <a:pt x="72" y="145"/>
                    </a:cubicBezTo>
                    <a:cubicBezTo>
                      <a:pt x="112" y="145"/>
                      <a:pt x="145" y="112"/>
                      <a:pt x="145" y="72"/>
                    </a:cubicBezTo>
                    <a:cubicBezTo>
                      <a:pt x="145" y="55"/>
                      <a:pt x="138" y="40"/>
                      <a:pt x="129" y="28"/>
                    </a:cubicBezTo>
                    <a:cubicBezTo>
                      <a:pt x="134" y="22"/>
                      <a:pt x="139" y="17"/>
                      <a:pt x="145" y="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</p:grpSp>
      <p:grpSp>
        <p:nvGrpSpPr>
          <p:cNvPr id="148" name="Group 147"/>
          <p:cNvGrpSpPr/>
          <p:nvPr/>
        </p:nvGrpSpPr>
        <p:grpSpPr>
          <a:xfrm>
            <a:off x="461662" y="829644"/>
            <a:ext cx="11175090" cy="2832280"/>
            <a:chOff x="992187" y="2564544"/>
            <a:chExt cx="22353091" cy="5517633"/>
          </a:xfrm>
        </p:grpSpPr>
        <p:sp>
          <p:nvSpPr>
            <p:cNvPr id="134" name="Rounded Rectangle 133"/>
            <p:cNvSpPr/>
            <p:nvPr/>
          </p:nvSpPr>
          <p:spPr bwMode="auto">
            <a:xfrm>
              <a:off x="1145221" y="2667000"/>
              <a:ext cx="22200057" cy="5415177"/>
            </a:xfrm>
            <a:prstGeom prst="roundRect">
              <a:avLst>
                <a:gd name="adj" fmla="val 5492"/>
              </a:avLst>
            </a:prstGeom>
            <a:solidFill>
              <a:schemeClr val="accent3">
                <a:lumMod val="40000"/>
                <a:lumOff val="60000"/>
              </a:schemeClr>
            </a:solidFill>
            <a:ln w="190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88421">
                <a:defRPr/>
              </a:pPr>
              <a:endParaRPr lang="en-US" sz="1600"/>
            </a:p>
          </p:txBody>
        </p:sp>
        <p:grpSp>
          <p:nvGrpSpPr>
            <p:cNvPr id="135" name="Group 134"/>
            <p:cNvGrpSpPr/>
            <p:nvPr/>
          </p:nvGrpSpPr>
          <p:grpSpPr>
            <a:xfrm>
              <a:off x="992187" y="2564544"/>
              <a:ext cx="3124200" cy="1023459"/>
              <a:chOff x="534987" y="1647866"/>
              <a:chExt cx="4197167" cy="1176337"/>
            </a:xfrm>
          </p:grpSpPr>
          <p:sp>
            <p:nvSpPr>
              <p:cNvPr id="136" name="Isosceles Triangle 44"/>
              <p:cNvSpPr/>
              <p:nvPr/>
            </p:nvSpPr>
            <p:spPr bwMode="auto">
              <a:xfrm rot="5400000" flipV="1">
                <a:off x="534195" y="2602747"/>
                <a:ext cx="227012" cy="215900"/>
              </a:xfrm>
              <a:custGeom>
                <a:avLst/>
                <a:gdLst>
                  <a:gd name="connsiteX0" fmla="*/ 0 w 293725"/>
                  <a:gd name="connsiteY0" fmla="*/ 164224 h 164224"/>
                  <a:gd name="connsiteX1" fmla="*/ 146863 w 293725"/>
                  <a:gd name="connsiteY1" fmla="*/ 0 h 164224"/>
                  <a:gd name="connsiteX2" fmla="*/ 293725 w 293725"/>
                  <a:gd name="connsiteY2" fmla="*/ 164224 h 164224"/>
                  <a:gd name="connsiteX3" fmla="*/ 0 w 293725"/>
                  <a:gd name="connsiteY3" fmla="*/ 164224 h 164224"/>
                  <a:gd name="connsiteX0" fmla="*/ 2363 w 296088"/>
                  <a:gd name="connsiteY0" fmla="*/ 164221 h 164221"/>
                  <a:gd name="connsiteX1" fmla="*/ 0 w 296088"/>
                  <a:gd name="connsiteY1" fmla="*/ 0 h 164221"/>
                  <a:gd name="connsiteX2" fmla="*/ 296088 w 296088"/>
                  <a:gd name="connsiteY2" fmla="*/ 164221 h 164221"/>
                  <a:gd name="connsiteX3" fmla="*/ 2363 w 296088"/>
                  <a:gd name="connsiteY3" fmla="*/ 164221 h 164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6088" h="164221">
                    <a:moveTo>
                      <a:pt x="2363" y="164221"/>
                    </a:moveTo>
                    <a:cubicBezTo>
                      <a:pt x="1575" y="109481"/>
                      <a:pt x="788" y="54740"/>
                      <a:pt x="0" y="0"/>
                    </a:cubicBezTo>
                    <a:lnTo>
                      <a:pt x="296088" y="164221"/>
                    </a:lnTo>
                    <a:lnTo>
                      <a:pt x="2363" y="164221"/>
                    </a:lnTo>
                    <a:close/>
                  </a:path>
                </a:pathLst>
              </a:custGeom>
              <a:solidFill>
                <a:srgbClr val="135F82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421"/>
                <a:endParaRPr lang="en-US" sz="1600">
                  <a:solidFill>
                    <a:prstClr val="white"/>
                  </a:solidFill>
                </a:endParaRPr>
              </a:p>
            </p:txBody>
          </p:sp>
          <p:sp>
            <p:nvSpPr>
              <p:cNvPr id="137" name="Pentagon 136"/>
              <p:cNvSpPr/>
              <p:nvPr/>
            </p:nvSpPr>
            <p:spPr bwMode="auto">
              <a:xfrm>
                <a:off x="534987" y="1647866"/>
                <a:ext cx="4197167" cy="955674"/>
              </a:xfrm>
              <a:prstGeom prst="homePlate">
                <a:avLst>
                  <a:gd name="adj" fmla="val 12444"/>
                </a:avLst>
              </a:prstGeom>
              <a:solidFill>
                <a:srgbClr val="135F82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421"/>
                <a:endParaRPr lang="en-US" sz="160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38" name="Group 11"/>
              <p:cNvGrpSpPr/>
              <p:nvPr/>
            </p:nvGrpSpPr>
            <p:grpSpPr bwMode="auto">
              <a:xfrm>
                <a:off x="683775" y="1836907"/>
                <a:ext cx="582199" cy="537956"/>
                <a:chOff x="7440266" y="3398551"/>
                <a:chExt cx="757238" cy="765175"/>
              </a:xfrm>
              <a:solidFill>
                <a:schemeClr val="bg1">
                  <a:lumMod val="95000"/>
                </a:schemeClr>
              </a:solidFill>
            </p:grpSpPr>
            <p:sp>
              <p:nvSpPr>
                <p:cNvPr id="141" name="Freeform 140"/>
                <p:cNvSpPr>
                  <a:spLocks noEditPoints="1"/>
                </p:cNvSpPr>
                <p:nvPr/>
              </p:nvSpPr>
              <p:spPr bwMode="auto">
                <a:xfrm>
                  <a:off x="7440266" y="3436652"/>
                  <a:ext cx="344488" cy="344489"/>
                </a:xfrm>
                <a:custGeom>
                  <a:avLst/>
                  <a:gdLst/>
                  <a:ahLst/>
                  <a:cxnLst>
                    <a:cxn ang="0">
                      <a:pos x="33" y="184"/>
                    </a:cxn>
                    <a:cxn ang="0">
                      <a:pos x="181" y="184"/>
                    </a:cxn>
                    <a:cxn ang="0">
                      <a:pos x="181" y="33"/>
                    </a:cxn>
                    <a:cxn ang="0">
                      <a:pos x="33" y="33"/>
                    </a:cxn>
                    <a:cxn ang="0">
                      <a:pos x="33" y="184"/>
                    </a:cxn>
                    <a:cxn ang="0">
                      <a:pos x="217" y="217"/>
                    </a:cxn>
                    <a:cxn ang="0">
                      <a:pos x="0" y="217"/>
                    </a:cxn>
                    <a:cxn ang="0">
                      <a:pos x="0" y="0"/>
                    </a:cxn>
                    <a:cxn ang="0">
                      <a:pos x="217" y="0"/>
                    </a:cxn>
                    <a:cxn ang="0">
                      <a:pos x="217" y="217"/>
                    </a:cxn>
                  </a:cxnLst>
                  <a:rect l="0" t="0" r="r" b="b"/>
                  <a:pathLst>
                    <a:path w="217" h="217">
                      <a:moveTo>
                        <a:pt x="33" y="184"/>
                      </a:moveTo>
                      <a:lnTo>
                        <a:pt x="181" y="184"/>
                      </a:lnTo>
                      <a:lnTo>
                        <a:pt x="181" y="33"/>
                      </a:lnTo>
                      <a:lnTo>
                        <a:pt x="33" y="33"/>
                      </a:lnTo>
                      <a:lnTo>
                        <a:pt x="33" y="184"/>
                      </a:lnTo>
                      <a:close/>
                      <a:moveTo>
                        <a:pt x="217" y="217"/>
                      </a:moveTo>
                      <a:lnTo>
                        <a:pt x="0" y="217"/>
                      </a:lnTo>
                      <a:lnTo>
                        <a:pt x="0" y="0"/>
                      </a:lnTo>
                      <a:lnTo>
                        <a:pt x="217" y="0"/>
                      </a:lnTo>
                      <a:lnTo>
                        <a:pt x="217" y="21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1088421">
                    <a:defRPr/>
                  </a:pPr>
                  <a:endParaRPr lang="en-US" sz="1600"/>
                </a:p>
              </p:txBody>
            </p:sp>
            <p:sp>
              <p:nvSpPr>
                <p:cNvPr id="142" name="Freeform 141"/>
                <p:cNvSpPr>
                  <a:spLocks noEditPoints="1"/>
                </p:cNvSpPr>
                <p:nvPr/>
              </p:nvSpPr>
              <p:spPr bwMode="auto">
                <a:xfrm>
                  <a:off x="7440266" y="3814473"/>
                  <a:ext cx="344488" cy="349251"/>
                </a:xfrm>
                <a:custGeom>
                  <a:avLst/>
                  <a:gdLst/>
                  <a:ahLst/>
                  <a:cxnLst>
                    <a:cxn ang="0">
                      <a:pos x="33" y="185"/>
                    </a:cxn>
                    <a:cxn ang="0">
                      <a:pos x="181" y="185"/>
                    </a:cxn>
                    <a:cxn ang="0">
                      <a:pos x="181" y="36"/>
                    </a:cxn>
                    <a:cxn ang="0">
                      <a:pos x="33" y="36"/>
                    </a:cxn>
                    <a:cxn ang="0">
                      <a:pos x="33" y="185"/>
                    </a:cxn>
                    <a:cxn ang="0">
                      <a:pos x="217" y="220"/>
                    </a:cxn>
                    <a:cxn ang="0">
                      <a:pos x="0" y="220"/>
                    </a:cxn>
                    <a:cxn ang="0">
                      <a:pos x="0" y="0"/>
                    </a:cxn>
                    <a:cxn ang="0">
                      <a:pos x="217" y="0"/>
                    </a:cxn>
                    <a:cxn ang="0">
                      <a:pos x="217" y="220"/>
                    </a:cxn>
                  </a:cxnLst>
                  <a:rect l="0" t="0" r="r" b="b"/>
                  <a:pathLst>
                    <a:path w="217" h="220">
                      <a:moveTo>
                        <a:pt x="33" y="185"/>
                      </a:moveTo>
                      <a:lnTo>
                        <a:pt x="181" y="185"/>
                      </a:lnTo>
                      <a:lnTo>
                        <a:pt x="181" y="36"/>
                      </a:lnTo>
                      <a:lnTo>
                        <a:pt x="33" y="36"/>
                      </a:lnTo>
                      <a:lnTo>
                        <a:pt x="33" y="185"/>
                      </a:lnTo>
                      <a:close/>
                      <a:moveTo>
                        <a:pt x="217" y="220"/>
                      </a:moveTo>
                      <a:lnTo>
                        <a:pt x="0" y="220"/>
                      </a:lnTo>
                      <a:lnTo>
                        <a:pt x="0" y="0"/>
                      </a:lnTo>
                      <a:lnTo>
                        <a:pt x="217" y="0"/>
                      </a:lnTo>
                      <a:lnTo>
                        <a:pt x="217" y="22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1088421">
                    <a:defRPr/>
                  </a:pPr>
                  <a:endParaRPr lang="en-US" sz="1600"/>
                </a:p>
              </p:txBody>
            </p:sp>
            <p:sp>
              <p:nvSpPr>
                <p:cNvPr id="143" name="Freeform 142"/>
                <p:cNvSpPr>
                  <a:spLocks/>
                </p:cNvSpPr>
                <p:nvPr/>
              </p:nvSpPr>
              <p:spPr bwMode="auto">
                <a:xfrm>
                  <a:off x="7506941" y="3398551"/>
                  <a:ext cx="341313" cy="288925"/>
                </a:xfrm>
                <a:custGeom>
                  <a:avLst/>
                  <a:gdLst/>
                  <a:ahLst/>
                  <a:cxnLst>
                    <a:cxn ang="0">
                      <a:pos x="76" y="182"/>
                    </a:cxn>
                    <a:cxn ang="0">
                      <a:pos x="0" y="114"/>
                    </a:cxn>
                    <a:cxn ang="0">
                      <a:pos x="24" y="88"/>
                    </a:cxn>
                    <a:cxn ang="0">
                      <a:pos x="73" y="132"/>
                    </a:cxn>
                    <a:cxn ang="0">
                      <a:pos x="187" y="0"/>
                    </a:cxn>
                    <a:cxn ang="0">
                      <a:pos x="215" y="24"/>
                    </a:cxn>
                    <a:cxn ang="0">
                      <a:pos x="76" y="182"/>
                    </a:cxn>
                  </a:cxnLst>
                  <a:rect l="0" t="0" r="r" b="b"/>
                  <a:pathLst>
                    <a:path w="215" h="182">
                      <a:moveTo>
                        <a:pt x="76" y="182"/>
                      </a:moveTo>
                      <a:lnTo>
                        <a:pt x="0" y="114"/>
                      </a:lnTo>
                      <a:lnTo>
                        <a:pt x="24" y="88"/>
                      </a:lnTo>
                      <a:lnTo>
                        <a:pt x="73" y="132"/>
                      </a:lnTo>
                      <a:lnTo>
                        <a:pt x="187" y="0"/>
                      </a:lnTo>
                      <a:lnTo>
                        <a:pt x="215" y="24"/>
                      </a:lnTo>
                      <a:lnTo>
                        <a:pt x="76" y="1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1088421">
                    <a:defRPr/>
                  </a:pPr>
                  <a:endParaRPr lang="en-US" sz="1600"/>
                </a:p>
              </p:txBody>
            </p:sp>
            <p:sp>
              <p:nvSpPr>
                <p:cNvPr id="144" name="Rectangle 143"/>
                <p:cNvSpPr>
                  <a:spLocks noChangeArrowheads="1"/>
                </p:cNvSpPr>
                <p:nvPr/>
              </p:nvSpPr>
              <p:spPr bwMode="auto">
                <a:xfrm>
                  <a:off x="7840316" y="4100226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defTabSz="1088421">
                    <a:defRPr/>
                  </a:pPr>
                  <a:endParaRPr lang="en-US" sz="1600"/>
                </a:p>
              </p:txBody>
            </p:sp>
            <p:sp>
              <p:nvSpPr>
                <p:cNvPr id="145" name="Rectangle 144"/>
                <p:cNvSpPr>
                  <a:spLocks noChangeArrowheads="1"/>
                </p:cNvSpPr>
                <p:nvPr/>
              </p:nvSpPr>
              <p:spPr bwMode="auto">
                <a:xfrm>
                  <a:off x="7840316" y="3717639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defTabSz="1088421">
                    <a:defRPr/>
                  </a:pPr>
                  <a:endParaRPr lang="en-US" sz="1600"/>
                </a:p>
              </p:txBody>
            </p:sp>
            <p:sp>
              <p:nvSpPr>
                <p:cNvPr id="146" name="Rectangle 145"/>
                <p:cNvSpPr>
                  <a:spLocks noChangeArrowheads="1"/>
                </p:cNvSpPr>
                <p:nvPr/>
              </p:nvSpPr>
              <p:spPr bwMode="auto">
                <a:xfrm>
                  <a:off x="7840316" y="3973225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defTabSz="1088421">
                    <a:defRPr/>
                  </a:pPr>
                  <a:endParaRPr lang="en-US" sz="1600"/>
                </a:p>
              </p:txBody>
            </p:sp>
            <p:sp>
              <p:nvSpPr>
                <p:cNvPr id="147" name="Rectangle 146"/>
                <p:cNvSpPr>
                  <a:spLocks noChangeArrowheads="1"/>
                </p:cNvSpPr>
                <p:nvPr/>
              </p:nvSpPr>
              <p:spPr bwMode="auto">
                <a:xfrm>
                  <a:off x="7840316" y="3590640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defTabSz="1088421">
                    <a:defRPr/>
                  </a:pPr>
                  <a:endParaRPr lang="en-US" sz="1600"/>
                </a:p>
              </p:txBody>
            </p:sp>
          </p:grpSp>
          <p:sp>
            <p:nvSpPr>
              <p:cNvPr id="139" name="Chevron 138"/>
              <p:cNvSpPr/>
              <p:nvPr/>
            </p:nvSpPr>
            <p:spPr bwMode="auto">
              <a:xfrm>
                <a:off x="1330000" y="1771634"/>
                <a:ext cx="142625" cy="707897"/>
              </a:xfrm>
              <a:prstGeom prst="chevron">
                <a:avLst>
                  <a:gd name="adj" fmla="val 68110"/>
                </a:avLst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54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88421">
                  <a:defRPr/>
                </a:pPr>
                <a:endParaRPr lang="en-US" sz="1600">
                  <a:solidFill>
                    <a:schemeClr val="tx1"/>
                  </a:solidFill>
                </a:endParaRPr>
              </a:p>
            </p:txBody>
          </p:sp>
          <p:sp>
            <p:nvSpPr>
              <p:cNvPr id="140" name="TextBox 13"/>
              <p:cNvSpPr txBox="1">
                <a:spLocks noChangeArrowheads="1"/>
              </p:cNvSpPr>
              <p:nvPr/>
            </p:nvSpPr>
            <p:spPr bwMode="auto">
              <a:xfrm>
                <a:off x="1456315" y="1718347"/>
                <a:ext cx="3173469" cy="8958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defTabSz="21764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defTabSz="21764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defTabSz="21764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defTabSz="21764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r>
                  <a:rPr lang="en-US" sz="2000" b="1" dirty="0" err="1">
                    <a:solidFill>
                      <a:schemeClr val="bg1"/>
                    </a:solidFill>
                    <a:latin typeface="Tahoma" pitchFamily="34" charset="0"/>
                    <a:cs typeface="Tahoma" pitchFamily="34" charset="0"/>
                  </a:rPr>
                  <a:t>Câu</a:t>
                </a:r>
                <a:r>
                  <a:rPr lang="en-US" sz="2000" b="1" dirty="0">
                    <a:solidFill>
                      <a:schemeClr val="bg1"/>
                    </a:solidFill>
                    <a:latin typeface="Tahoma" pitchFamily="34" charset="0"/>
                    <a:cs typeface="Tahoma" pitchFamily="34" charset="0"/>
                  </a:rPr>
                  <a:t> 14</a:t>
                </a:r>
              </a:p>
            </p:txBody>
          </p:sp>
        </p:grpSp>
      </p:grpSp>
      <p:grpSp>
        <p:nvGrpSpPr>
          <p:cNvPr id="48" name="Group 47"/>
          <p:cNvGrpSpPr/>
          <p:nvPr/>
        </p:nvGrpSpPr>
        <p:grpSpPr>
          <a:xfrm>
            <a:off x="461662" y="179441"/>
            <a:ext cx="9113412" cy="526318"/>
            <a:chOff x="739068" y="1515168"/>
            <a:chExt cx="6961968" cy="1052773"/>
          </a:xfrm>
        </p:grpSpPr>
        <p:sp>
          <p:nvSpPr>
            <p:cNvPr id="46" name="Freeform 71"/>
            <p:cNvSpPr>
              <a:spLocks/>
            </p:cNvSpPr>
            <p:nvPr/>
          </p:nvSpPr>
          <p:spPr bwMode="auto">
            <a:xfrm flipH="1">
              <a:off x="3250418" y="2066150"/>
              <a:ext cx="2542250" cy="197482"/>
            </a:xfrm>
            <a:custGeom>
              <a:avLst/>
              <a:gdLst>
                <a:gd name="T0" fmla="*/ 1849 w 1857"/>
                <a:gd name="T1" fmla="*/ 72 h 111"/>
                <a:gd name="T2" fmla="*/ 376 w 1857"/>
                <a:gd name="T3" fmla="*/ 72 h 111"/>
                <a:gd name="T4" fmla="*/ 360 w 1857"/>
                <a:gd name="T5" fmla="*/ 52 h 111"/>
                <a:gd name="T6" fmla="*/ 374 w 1857"/>
                <a:gd name="T7" fmla="*/ 20 h 111"/>
                <a:gd name="T8" fmla="*/ 366 w 1857"/>
                <a:gd name="T9" fmla="*/ 0 h 111"/>
                <a:gd name="T10" fmla="*/ 85 w 1857"/>
                <a:gd name="T11" fmla="*/ 0 h 111"/>
                <a:gd name="T12" fmla="*/ 53 w 1857"/>
                <a:gd name="T13" fmla="*/ 20 h 111"/>
                <a:gd name="T14" fmla="*/ 6 w 1857"/>
                <a:gd name="T15" fmla="*/ 91 h 111"/>
                <a:gd name="T16" fmla="*/ 15 w 1857"/>
                <a:gd name="T17" fmla="*/ 111 h 111"/>
                <a:gd name="T18" fmla="*/ 199 w 1857"/>
                <a:gd name="T19" fmla="*/ 111 h 111"/>
                <a:gd name="T20" fmla="*/ 296 w 1857"/>
                <a:gd name="T21" fmla="*/ 111 h 111"/>
                <a:gd name="T22" fmla="*/ 1849 w 1857"/>
                <a:gd name="T23" fmla="*/ 111 h 111"/>
                <a:gd name="T24" fmla="*/ 1857 w 1857"/>
                <a:gd name="T25" fmla="*/ 103 h 111"/>
                <a:gd name="T26" fmla="*/ 1857 w 1857"/>
                <a:gd name="T27" fmla="*/ 81 h 111"/>
                <a:gd name="T28" fmla="*/ 1849 w 1857"/>
                <a:gd name="T29" fmla="*/ 72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57" h="111">
                  <a:moveTo>
                    <a:pt x="1849" y="72"/>
                  </a:moveTo>
                  <a:cubicBezTo>
                    <a:pt x="1849" y="72"/>
                    <a:pt x="423" y="72"/>
                    <a:pt x="376" y="72"/>
                  </a:cubicBezTo>
                  <a:cubicBezTo>
                    <a:pt x="350" y="72"/>
                    <a:pt x="355" y="63"/>
                    <a:pt x="360" y="52"/>
                  </a:cubicBezTo>
                  <a:cubicBezTo>
                    <a:pt x="365" y="40"/>
                    <a:pt x="374" y="20"/>
                    <a:pt x="374" y="20"/>
                  </a:cubicBezTo>
                  <a:cubicBezTo>
                    <a:pt x="381" y="9"/>
                    <a:pt x="377" y="0"/>
                    <a:pt x="366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74" y="0"/>
                    <a:pt x="59" y="9"/>
                    <a:pt x="53" y="20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0" y="102"/>
                    <a:pt x="4" y="111"/>
                    <a:pt x="15" y="111"/>
                  </a:cubicBezTo>
                  <a:cubicBezTo>
                    <a:pt x="199" y="111"/>
                    <a:pt x="199" y="111"/>
                    <a:pt x="199" y="111"/>
                  </a:cubicBezTo>
                  <a:cubicBezTo>
                    <a:pt x="296" y="111"/>
                    <a:pt x="296" y="111"/>
                    <a:pt x="296" y="111"/>
                  </a:cubicBezTo>
                  <a:cubicBezTo>
                    <a:pt x="1849" y="111"/>
                    <a:pt x="1849" y="111"/>
                    <a:pt x="1849" y="111"/>
                  </a:cubicBezTo>
                  <a:cubicBezTo>
                    <a:pt x="1853" y="111"/>
                    <a:pt x="1857" y="107"/>
                    <a:pt x="1857" y="103"/>
                  </a:cubicBezTo>
                  <a:cubicBezTo>
                    <a:pt x="1857" y="81"/>
                    <a:pt x="1857" y="81"/>
                    <a:pt x="1857" y="81"/>
                  </a:cubicBezTo>
                  <a:cubicBezTo>
                    <a:pt x="1857" y="76"/>
                    <a:pt x="1853" y="72"/>
                    <a:pt x="1849" y="72"/>
                  </a:cubicBezTo>
                  <a:close/>
                </a:path>
              </a:pathLst>
            </a:custGeom>
            <a:solidFill>
              <a:srgbClr val="B9E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9" tIns="22855" rIns="45709" bIns="22855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grpSp>
          <p:nvGrpSpPr>
            <p:cNvPr id="31" name="Group 30"/>
            <p:cNvGrpSpPr/>
            <p:nvPr/>
          </p:nvGrpSpPr>
          <p:grpSpPr>
            <a:xfrm>
              <a:off x="739068" y="1515168"/>
              <a:ext cx="6961968" cy="1052773"/>
              <a:chOff x="739068" y="1515168"/>
              <a:chExt cx="6961968" cy="1052773"/>
            </a:xfrm>
          </p:grpSpPr>
          <p:sp>
            <p:nvSpPr>
              <p:cNvPr id="32" name="Freeform 71"/>
              <p:cNvSpPr>
                <a:spLocks/>
              </p:cNvSpPr>
              <p:nvPr/>
            </p:nvSpPr>
            <p:spPr bwMode="auto">
              <a:xfrm>
                <a:off x="739068" y="2058030"/>
                <a:ext cx="6961968" cy="417465"/>
              </a:xfrm>
              <a:custGeom>
                <a:avLst/>
                <a:gdLst>
                  <a:gd name="T0" fmla="*/ 1849 w 1857"/>
                  <a:gd name="T1" fmla="*/ 72 h 111"/>
                  <a:gd name="T2" fmla="*/ 376 w 1857"/>
                  <a:gd name="T3" fmla="*/ 72 h 111"/>
                  <a:gd name="T4" fmla="*/ 360 w 1857"/>
                  <a:gd name="T5" fmla="*/ 52 h 111"/>
                  <a:gd name="T6" fmla="*/ 374 w 1857"/>
                  <a:gd name="T7" fmla="*/ 20 h 111"/>
                  <a:gd name="T8" fmla="*/ 366 w 1857"/>
                  <a:gd name="T9" fmla="*/ 0 h 111"/>
                  <a:gd name="T10" fmla="*/ 85 w 1857"/>
                  <a:gd name="T11" fmla="*/ 0 h 111"/>
                  <a:gd name="T12" fmla="*/ 53 w 1857"/>
                  <a:gd name="T13" fmla="*/ 20 h 111"/>
                  <a:gd name="T14" fmla="*/ 6 w 1857"/>
                  <a:gd name="T15" fmla="*/ 91 h 111"/>
                  <a:gd name="T16" fmla="*/ 15 w 1857"/>
                  <a:gd name="T17" fmla="*/ 111 h 111"/>
                  <a:gd name="T18" fmla="*/ 199 w 1857"/>
                  <a:gd name="T19" fmla="*/ 111 h 111"/>
                  <a:gd name="T20" fmla="*/ 296 w 1857"/>
                  <a:gd name="T21" fmla="*/ 111 h 111"/>
                  <a:gd name="T22" fmla="*/ 1849 w 1857"/>
                  <a:gd name="T23" fmla="*/ 111 h 111"/>
                  <a:gd name="T24" fmla="*/ 1857 w 1857"/>
                  <a:gd name="T25" fmla="*/ 103 h 111"/>
                  <a:gd name="T26" fmla="*/ 1857 w 1857"/>
                  <a:gd name="T27" fmla="*/ 81 h 111"/>
                  <a:gd name="T28" fmla="*/ 1849 w 1857"/>
                  <a:gd name="T29" fmla="*/ 72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57" h="111">
                    <a:moveTo>
                      <a:pt x="1849" y="72"/>
                    </a:moveTo>
                    <a:cubicBezTo>
                      <a:pt x="1849" y="72"/>
                      <a:pt x="423" y="72"/>
                      <a:pt x="376" y="72"/>
                    </a:cubicBezTo>
                    <a:cubicBezTo>
                      <a:pt x="350" y="72"/>
                      <a:pt x="355" y="63"/>
                      <a:pt x="360" y="52"/>
                    </a:cubicBezTo>
                    <a:cubicBezTo>
                      <a:pt x="365" y="40"/>
                      <a:pt x="374" y="20"/>
                      <a:pt x="374" y="20"/>
                    </a:cubicBezTo>
                    <a:cubicBezTo>
                      <a:pt x="381" y="9"/>
                      <a:pt x="377" y="0"/>
                      <a:pt x="366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74" y="0"/>
                      <a:pt x="59" y="9"/>
                      <a:pt x="53" y="20"/>
                    </a:cubicBezTo>
                    <a:cubicBezTo>
                      <a:pt x="6" y="91"/>
                      <a:pt x="6" y="91"/>
                      <a:pt x="6" y="91"/>
                    </a:cubicBezTo>
                    <a:cubicBezTo>
                      <a:pt x="0" y="102"/>
                      <a:pt x="4" y="111"/>
                      <a:pt x="15" y="111"/>
                    </a:cubicBezTo>
                    <a:cubicBezTo>
                      <a:pt x="199" y="111"/>
                      <a:pt x="199" y="111"/>
                      <a:pt x="199" y="111"/>
                    </a:cubicBezTo>
                    <a:cubicBezTo>
                      <a:pt x="296" y="111"/>
                      <a:pt x="296" y="111"/>
                      <a:pt x="296" y="111"/>
                    </a:cubicBezTo>
                    <a:cubicBezTo>
                      <a:pt x="1849" y="111"/>
                      <a:pt x="1849" y="111"/>
                      <a:pt x="1849" y="111"/>
                    </a:cubicBezTo>
                    <a:cubicBezTo>
                      <a:pt x="1853" y="111"/>
                      <a:pt x="1857" y="107"/>
                      <a:pt x="1857" y="103"/>
                    </a:cubicBezTo>
                    <a:cubicBezTo>
                      <a:pt x="1857" y="81"/>
                      <a:pt x="1857" y="81"/>
                      <a:pt x="1857" y="81"/>
                    </a:cubicBezTo>
                    <a:cubicBezTo>
                      <a:pt x="1857" y="76"/>
                      <a:pt x="1853" y="72"/>
                      <a:pt x="1849" y="72"/>
                    </a:cubicBezTo>
                    <a:close/>
                  </a:path>
                </a:pathLst>
              </a:custGeom>
              <a:solidFill>
                <a:srgbClr val="B9EA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3" name="Oval 72"/>
              <p:cNvSpPr>
                <a:spLocks noChangeArrowheads="1"/>
              </p:cNvSpPr>
              <p:nvPr/>
            </p:nvSpPr>
            <p:spPr bwMode="auto">
              <a:xfrm>
                <a:off x="1372407" y="1515168"/>
                <a:ext cx="285717" cy="280956"/>
              </a:xfrm>
              <a:prstGeom prst="ellipse">
                <a:avLst/>
              </a:pr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4" name="Freeform 73"/>
              <p:cNvSpPr>
                <a:spLocks/>
              </p:cNvSpPr>
              <p:nvPr/>
            </p:nvSpPr>
            <p:spPr bwMode="auto">
              <a:xfrm>
                <a:off x="1300977" y="1773901"/>
                <a:ext cx="209526" cy="190478"/>
              </a:xfrm>
              <a:custGeom>
                <a:avLst/>
                <a:gdLst>
                  <a:gd name="T0" fmla="*/ 0 w 56"/>
                  <a:gd name="T1" fmla="*/ 18 h 51"/>
                  <a:gd name="T2" fmla="*/ 45 w 56"/>
                  <a:gd name="T3" fmla="*/ 10 h 51"/>
                  <a:gd name="T4" fmla="*/ 56 w 56"/>
                  <a:gd name="T5" fmla="*/ 12 h 51"/>
                  <a:gd name="T6" fmla="*/ 56 w 56"/>
                  <a:gd name="T7" fmla="*/ 51 h 51"/>
                  <a:gd name="T8" fmla="*/ 0 w 56"/>
                  <a:gd name="T9" fmla="*/ 1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1">
                    <a:moveTo>
                      <a:pt x="0" y="18"/>
                    </a:moveTo>
                    <a:cubicBezTo>
                      <a:pt x="0" y="18"/>
                      <a:pt x="17" y="0"/>
                      <a:pt x="45" y="10"/>
                    </a:cubicBezTo>
                    <a:cubicBezTo>
                      <a:pt x="51" y="12"/>
                      <a:pt x="52" y="12"/>
                      <a:pt x="56" y="12"/>
                    </a:cubicBezTo>
                    <a:cubicBezTo>
                      <a:pt x="55" y="30"/>
                      <a:pt x="56" y="51"/>
                      <a:pt x="56" y="51"/>
                    </a:cubicBezTo>
                    <a:cubicBezTo>
                      <a:pt x="56" y="51"/>
                      <a:pt x="30" y="24"/>
                      <a:pt x="0" y="18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5" name="Freeform 74"/>
              <p:cNvSpPr>
                <a:spLocks/>
              </p:cNvSpPr>
              <p:nvPr/>
            </p:nvSpPr>
            <p:spPr bwMode="auto">
              <a:xfrm>
                <a:off x="1300977" y="1773901"/>
                <a:ext cx="209526" cy="190478"/>
              </a:xfrm>
              <a:custGeom>
                <a:avLst/>
                <a:gdLst>
                  <a:gd name="T0" fmla="*/ 0 w 56"/>
                  <a:gd name="T1" fmla="*/ 18 h 51"/>
                  <a:gd name="T2" fmla="*/ 39 w 56"/>
                  <a:gd name="T3" fmla="*/ 8 h 51"/>
                  <a:gd name="T4" fmla="*/ 56 w 56"/>
                  <a:gd name="T5" fmla="*/ 11 h 51"/>
                  <a:gd name="T6" fmla="*/ 56 w 56"/>
                  <a:gd name="T7" fmla="*/ 51 h 51"/>
                  <a:gd name="T8" fmla="*/ 0 w 56"/>
                  <a:gd name="T9" fmla="*/ 1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1">
                    <a:moveTo>
                      <a:pt x="0" y="18"/>
                    </a:moveTo>
                    <a:cubicBezTo>
                      <a:pt x="0" y="18"/>
                      <a:pt x="10" y="0"/>
                      <a:pt x="39" y="8"/>
                    </a:cubicBezTo>
                    <a:cubicBezTo>
                      <a:pt x="48" y="11"/>
                      <a:pt x="52" y="11"/>
                      <a:pt x="56" y="11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56" y="51"/>
                      <a:pt x="30" y="24"/>
                      <a:pt x="0" y="18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6" name="Freeform 75"/>
              <p:cNvSpPr>
                <a:spLocks/>
              </p:cNvSpPr>
              <p:nvPr/>
            </p:nvSpPr>
            <p:spPr bwMode="auto">
              <a:xfrm>
                <a:off x="1300977" y="1773901"/>
                <a:ext cx="209526" cy="190478"/>
              </a:xfrm>
              <a:custGeom>
                <a:avLst/>
                <a:gdLst>
                  <a:gd name="T0" fmla="*/ 0 w 56"/>
                  <a:gd name="T1" fmla="*/ 18 h 51"/>
                  <a:gd name="T2" fmla="*/ 39 w 56"/>
                  <a:gd name="T3" fmla="*/ 8 h 51"/>
                  <a:gd name="T4" fmla="*/ 56 w 56"/>
                  <a:gd name="T5" fmla="*/ 11 h 51"/>
                  <a:gd name="T6" fmla="*/ 56 w 56"/>
                  <a:gd name="T7" fmla="*/ 51 h 51"/>
                  <a:gd name="T8" fmla="*/ 0 w 56"/>
                  <a:gd name="T9" fmla="*/ 1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1">
                    <a:moveTo>
                      <a:pt x="0" y="18"/>
                    </a:moveTo>
                    <a:cubicBezTo>
                      <a:pt x="0" y="18"/>
                      <a:pt x="10" y="0"/>
                      <a:pt x="39" y="8"/>
                    </a:cubicBezTo>
                    <a:cubicBezTo>
                      <a:pt x="48" y="11"/>
                      <a:pt x="52" y="11"/>
                      <a:pt x="56" y="11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56" y="51"/>
                      <a:pt x="30" y="24"/>
                      <a:pt x="0" y="18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7" name="Freeform 76"/>
              <p:cNvSpPr>
                <a:spLocks/>
              </p:cNvSpPr>
              <p:nvPr/>
            </p:nvSpPr>
            <p:spPr bwMode="auto">
              <a:xfrm>
                <a:off x="1300977" y="1773901"/>
                <a:ext cx="415877" cy="190478"/>
              </a:xfrm>
              <a:custGeom>
                <a:avLst/>
                <a:gdLst>
                  <a:gd name="T0" fmla="*/ 72 w 111"/>
                  <a:gd name="T1" fmla="*/ 8 h 51"/>
                  <a:gd name="T2" fmla="*/ 56 w 111"/>
                  <a:gd name="T3" fmla="*/ 11 h 51"/>
                  <a:gd name="T4" fmla="*/ 39 w 111"/>
                  <a:gd name="T5" fmla="*/ 8 h 51"/>
                  <a:gd name="T6" fmla="*/ 0 w 111"/>
                  <a:gd name="T7" fmla="*/ 18 h 51"/>
                  <a:gd name="T8" fmla="*/ 56 w 111"/>
                  <a:gd name="T9" fmla="*/ 51 h 51"/>
                  <a:gd name="T10" fmla="*/ 111 w 111"/>
                  <a:gd name="T11" fmla="*/ 18 h 51"/>
                  <a:gd name="T12" fmla="*/ 72 w 111"/>
                  <a:gd name="T13" fmla="*/ 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1" h="51">
                    <a:moveTo>
                      <a:pt x="72" y="8"/>
                    </a:moveTo>
                    <a:cubicBezTo>
                      <a:pt x="63" y="11"/>
                      <a:pt x="59" y="11"/>
                      <a:pt x="56" y="11"/>
                    </a:cubicBezTo>
                    <a:cubicBezTo>
                      <a:pt x="52" y="11"/>
                      <a:pt x="48" y="11"/>
                      <a:pt x="39" y="8"/>
                    </a:cubicBezTo>
                    <a:cubicBezTo>
                      <a:pt x="10" y="0"/>
                      <a:pt x="0" y="18"/>
                      <a:pt x="0" y="18"/>
                    </a:cubicBezTo>
                    <a:cubicBezTo>
                      <a:pt x="30" y="24"/>
                      <a:pt x="56" y="51"/>
                      <a:pt x="56" y="51"/>
                    </a:cubicBezTo>
                    <a:cubicBezTo>
                      <a:pt x="56" y="51"/>
                      <a:pt x="82" y="24"/>
                      <a:pt x="111" y="18"/>
                    </a:cubicBezTo>
                    <a:cubicBezTo>
                      <a:pt x="111" y="18"/>
                      <a:pt x="101" y="0"/>
                      <a:pt x="72" y="8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8" name="Freeform 77"/>
              <p:cNvSpPr>
                <a:spLocks/>
              </p:cNvSpPr>
              <p:nvPr/>
            </p:nvSpPr>
            <p:spPr bwMode="auto">
              <a:xfrm>
                <a:off x="1226374" y="1853267"/>
                <a:ext cx="566671" cy="176193"/>
              </a:xfrm>
              <a:custGeom>
                <a:avLst/>
                <a:gdLst>
                  <a:gd name="T0" fmla="*/ 142 w 151"/>
                  <a:gd name="T1" fmla="*/ 1 h 47"/>
                  <a:gd name="T2" fmla="*/ 76 w 151"/>
                  <a:gd name="T3" fmla="*/ 40 h 47"/>
                  <a:gd name="T4" fmla="*/ 10 w 151"/>
                  <a:gd name="T5" fmla="*/ 1 h 47"/>
                  <a:gd name="T6" fmla="*/ 0 w 151"/>
                  <a:gd name="T7" fmla="*/ 7 h 47"/>
                  <a:gd name="T8" fmla="*/ 72 w 151"/>
                  <a:gd name="T9" fmla="*/ 47 h 47"/>
                  <a:gd name="T10" fmla="*/ 76 w 151"/>
                  <a:gd name="T11" fmla="*/ 47 h 47"/>
                  <a:gd name="T12" fmla="*/ 79 w 151"/>
                  <a:gd name="T13" fmla="*/ 47 h 47"/>
                  <a:gd name="T14" fmla="*/ 151 w 151"/>
                  <a:gd name="T15" fmla="*/ 7 h 47"/>
                  <a:gd name="T16" fmla="*/ 142 w 151"/>
                  <a:gd name="T17" fmla="*/ 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47">
                    <a:moveTo>
                      <a:pt x="142" y="1"/>
                    </a:moveTo>
                    <a:cubicBezTo>
                      <a:pt x="116" y="7"/>
                      <a:pt x="76" y="40"/>
                      <a:pt x="76" y="40"/>
                    </a:cubicBezTo>
                    <a:cubicBezTo>
                      <a:pt x="76" y="40"/>
                      <a:pt x="36" y="7"/>
                      <a:pt x="10" y="1"/>
                    </a:cubicBezTo>
                    <a:cubicBezTo>
                      <a:pt x="3" y="0"/>
                      <a:pt x="0" y="6"/>
                      <a:pt x="0" y="7"/>
                    </a:cubicBezTo>
                    <a:cubicBezTo>
                      <a:pt x="8" y="11"/>
                      <a:pt x="18" y="4"/>
                      <a:pt x="72" y="47"/>
                    </a:cubicBezTo>
                    <a:cubicBezTo>
                      <a:pt x="73" y="47"/>
                      <a:pt x="76" y="47"/>
                      <a:pt x="76" y="47"/>
                    </a:cubicBezTo>
                    <a:cubicBezTo>
                      <a:pt x="76" y="47"/>
                      <a:pt x="77" y="47"/>
                      <a:pt x="79" y="47"/>
                    </a:cubicBezTo>
                    <a:cubicBezTo>
                      <a:pt x="132" y="4"/>
                      <a:pt x="143" y="11"/>
                      <a:pt x="151" y="7"/>
                    </a:cubicBezTo>
                    <a:cubicBezTo>
                      <a:pt x="151" y="6"/>
                      <a:pt x="148" y="0"/>
                      <a:pt x="142" y="1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9" name="Freeform 78"/>
              <p:cNvSpPr>
                <a:spLocks/>
              </p:cNvSpPr>
              <p:nvPr/>
            </p:nvSpPr>
            <p:spPr bwMode="auto">
              <a:xfrm>
                <a:off x="1515265" y="1908822"/>
                <a:ext cx="306352" cy="473020"/>
              </a:xfrm>
              <a:custGeom>
                <a:avLst/>
                <a:gdLst>
                  <a:gd name="T0" fmla="*/ 0 w 82"/>
                  <a:gd name="T1" fmla="*/ 40 h 126"/>
                  <a:gd name="T2" fmla="*/ 8 w 82"/>
                  <a:gd name="T3" fmla="*/ 40 h 126"/>
                  <a:gd name="T4" fmla="*/ 68 w 82"/>
                  <a:gd name="T5" fmla="*/ 0 h 126"/>
                  <a:gd name="T6" fmla="*/ 82 w 82"/>
                  <a:gd name="T7" fmla="*/ 0 h 126"/>
                  <a:gd name="T8" fmla="*/ 75 w 82"/>
                  <a:gd name="T9" fmla="*/ 89 h 126"/>
                  <a:gd name="T10" fmla="*/ 8 w 82"/>
                  <a:gd name="T11" fmla="*/ 126 h 126"/>
                  <a:gd name="T12" fmla="*/ 0 w 82"/>
                  <a:gd name="T13" fmla="*/ 126 h 126"/>
                  <a:gd name="T14" fmla="*/ 0 w 82"/>
                  <a:gd name="T15" fmla="*/ 40 h 126"/>
                  <a:gd name="T16" fmla="*/ 0 w 82"/>
                  <a:gd name="T17" fmla="*/ 4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2" h="126">
                    <a:moveTo>
                      <a:pt x="0" y="40"/>
                    </a:moveTo>
                    <a:cubicBezTo>
                      <a:pt x="8" y="40"/>
                      <a:pt x="8" y="40"/>
                      <a:pt x="8" y="40"/>
                    </a:cubicBezTo>
                    <a:cubicBezTo>
                      <a:pt x="8" y="40"/>
                      <a:pt x="37" y="9"/>
                      <a:pt x="68" y="0"/>
                    </a:cubicBezTo>
                    <a:cubicBezTo>
                      <a:pt x="71" y="0"/>
                      <a:pt x="82" y="0"/>
                      <a:pt x="82" y="0"/>
                    </a:cubicBezTo>
                    <a:cubicBezTo>
                      <a:pt x="82" y="0"/>
                      <a:pt x="75" y="71"/>
                      <a:pt x="75" y="89"/>
                    </a:cubicBezTo>
                    <a:cubicBezTo>
                      <a:pt x="68" y="89"/>
                      <a:pt x="40" y="90"/>
                      <a:pt x="8" y="126"/>
                    </a:cubicBezTo>
                    <a:cubicBezTo>
                      <a:pt x="0" y="126"/>
                      <a:pt x="0" y="126"/>
                      <a:pt x="0" y="126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0"/>
                      <a:pt x="0" y="40"/>
                      <a:pt x="0" y="40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0" name="Freeform 79"/>
              <p:cNvSpPr>
                <a:spLocks/>
              </p:cNvSpPr>
              <p:nvPr/>
            </p:nvSpPr>
            <p:spPr bwMode="auto">
              <a:xfrm>
                <a:off x="1204151" y="1908822"/>
                <a:ext cx="617466" cy="473020"/>
              </a:xfrm>
              <a:custGeom>
                <a:avLst/>
                <a:gdLst>
                  <a:gd name="T0" fmla="*/ 151 w 165"/>
                  <a:gd name="T1" fmla="*/ 0 h 126"/>
                  <a:gd name="T2" fmla="*/ 91 w 165"/>
                  <a:gd name="T3" fmla="*/ 40 h 126"/>
                  <a:gd name="T4" fmla="*/ 84 w 165"/>
                  <a:gd name="T5" fmla="*/ 40 h 126"/>
                  <a:gd name="T6" fmla="*/ 81 w 165"/>
                  <a:gd name="T7" fmla="*/ 40 h 126"/>
                  <a:gd name="T8" fmla="*/ 75 w 165"/>
                  <a:gd name="T9" fmla="*/ 40 h 126"/>
                  <a:gd name="T10" fmla="*/ 16 w 165"/>
                  <a:gd name="T11" fmla="*/ 0 h 126"/>
                  <a:gd name="T12" fmla="*/ 0 w 165"/>
                  <a:gd name="T13" fmla="*/ 0 h 126"/>
                  <a:gd name="T14" fmla="*/ 9 w 165"/>
                  <a:gd name="T15" fmla="*/ 89 h 126"/>
                  <a:gd name="T16" fmla="*/ 75 w 165"/>
                  <a:gd name="T17" fmla="*/ 126 h 126"/>
                  <a:gd name="T18" fmla="*/ 83 w 165"/>
                  <a:gd name="T19" fmla="*/ 126 h 126"/>
                  <a:gd name="T20" fmla="*/ 91 w 165"/>
                  <a:gd name="T21" fmla="*/ 126 h 126"/>
                  <a:gd name="T22" fmla="*/ 158 w 165"/>
                  <a:gd name="T23" fmla="*/ 89 h 126"/>
                  <a:gd name="T24" fmla="*/ 165 w 165"/>
                  <a:gd name="T25" fmla="*/ 0 h 126"/>
                  <a:gd name="T26" fmla="*/ 151 w 165"/>
                  <a:gd name="T27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5" h="126">
                    <a:moveTo>
                      <a:pt x="151" y="0"/>
                    </a:moveTo>
                    <a:cubicBezTo>
                      <a:pt x="120" y="9"/>
                      <a:pt x="91" y="40"/>
                      <a:pt x="91" y="40"/>
                    </a:cubicBezTo>
                    <a:cubicBezTo>
                      <a:pt x="84" y="40"/>
                      <a:pt x="84" y="40"/>
                      <a:pt x="84" y="40"/>
                    </a:cubicBezTo>
                    <a:cubicBezTo>
                      <a:pt x="81" y="40"/>
                      <a:pt x="81" y="40"/>
                      <a:pt x="81" y="40"/>
                    </a:cubicBezTo>
                    <a:cubicBezTo>
                      <a:pt x="75" y="40"/>
                      <a:pt x="75" y="40"/>
                      <a:pt x="75" y="40"/>
                    </a:cubicBezTo>
                    <a:cubicBezTo>
                      <a:pt x="75" y="40"/>
                      <a:pt x="46" y="9"/>
                      <a:pt x="16" y="0"/>
                    </a:cubicBezTo>
                    <a:cubicBezTo>
                      <a:pt x="12" y="0"/>
                      <a:pt x="0" y="0"/>
                      <a:pt x="0" y="0"/>
                    </a:cubicBezTo>
                    <a:cubicBezTo>
                      <a:pt x="0" y="0"/>
                      <a:pt x="9" y="71"/>
                      <a:pt x="9" y="89"/>
                    </a:cubicBezTo>
                    <a:cubicBezTo>
                      <a:pt x="14" y="89"/>
                      <a:pt x="43" y="90"/>
                      <a:pt x="75" y="126"/>
                    </a:cubicBezTo>
                    <a:cubicBezTo>
                      <a:pt x="83" y="126"/>
                      <a:pt x="83" y="126"/>
                      <a:pt x="83" y="126"/>
                    </a:cubicBezTo>
                    <a:cubicBezTo>
                      <a:pt x="83" y="126"/>
                      <a:pt x="83" y="126"/>
                      <a:pt x="91" y="126"/>
                    </a:cubicBezTo>
                    <a:cubicBezTo>
                      <a:pt x="123" y="90"/>
                      <a:pt x="151" y="89"/>
                      <a:pt x="158" y="89"/>
                    </a:cubicBezTo>
                    <a:cubicBezTo>
                      <a:pt x="158" y="71"/>
                      <a:pt x="165" y="0"/>
                      <a:pt x="165" y="0"/>
                    </a:cubicBezTo>
                    <a:cubicBezTo>
                      <a:pt x="165" y="0"/>
                      <a:pt x="154" y="0"/>
                      <a:pt x="151" y="0"/>
                    </a:cubicBez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1" name="Freeform 80"/>
              <p:cNvSpPr>
                <a:spLocks/>
              </p:cNvSpPr>
              <p:nvPr/>
            </p:nvSpPr>
            <p:spPr bwMode="auto">
              <a:xfrm>
                <a:off x="1515265" y="2058030"/>
                <a:ext cx="30159" cy="323813"/>
              </a:xfrm>
              <a:custGeom>
                <a:avLst/>
                <a:gdLst>
                  <a:gd name="T0" fmla="*/ 0 w 19"/>
                  <a:gd name="T1" fmla="*/ 204 h 204"/>
                  <a:gd name="T2" fmla="*/ 0 w 19"/>
                  <a:gd name="T3" fmla="*/ 0 h 204"/>
                  <a:gd name="T4" fmla="*/ 19 w 19"/>
                  <a:gd name="T5" fmla="*/ 0 h 204"/>
                  <a:gd name="T6" fmla="*/ 0 w 19"/>
                  <a:gd name="T7" fmla="*/ 204 h 204"/>
                  <a:gd name="T8" fmla="*/ 0 w 19"/>
                  <a:gd name="T9" fmla="*/ 204 h 204"/>
                  <a:gd name="T10" fmla="*/ 0 w 19"/>
                  <a:gd name="T11" fmla="*/ 20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204">
                    <a:moveTo>
                      <a:pt x="0" y="204"/>
                    </a:moveTo>
                    <a:lnTo>
                      <a:pt x="0" y="0"/>
                    </a:lnTo>
                    <a:lnTo>
                      <a:pt x="19" y="0"/>
                    </a:lnTo>
                    <a:lnTo>
                      <a:pt x="0" y="204"/>
                    </a:lnTo>
                    <a:lnTo>
                      <a:pt x="0" y="204"/>
                    </a:lnTo>
                    <a:lnTo>
                      <a:pt x="0" y="204"/>
                    </a:ln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2" name="Freeform 81"/>
              <p:cNvSpPr>
                <a:spLocks/>
              </p:cNvSpPr>
              <p:nvPr/>
            </p:nvSpPr>
            <p:spPr bwMode="auto">
              <a:xfrm>
                <a:off x="1515265" y="2058030"/>
                <a:ext cx="30159" cy="323813"/>
              </a:xfrm>
              <a:custGeom>
                <a:avLst/>
                <a:gdLst>
                  <a:gd name="T0" fmla="*/ 0 w 19"/>
                  <a:gd name="T1" fmla="*/ 204 h 204"/>
                  <a:gd name="T2" fmla="*/ 0 w 19"/>
                  <a:gd name="T3" fmla="*/ 0 h 204"/>
                  <a:gd name="T4" fmla="*/ 19 w 19"/>
                  <a:gd name="T5" fmla="*/ 0 h 204"/>
                  <a:gd name="T6" fmla="*/ 0 w 19"/>
                  <a:gd name="T7" fmla="*/ 20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204">
                    <a:moveTo>
                      <a:pt x="0" y="204"/>
                    </a:moveTo>
                    <a:lnTo>
                      <a:pt x="0" y="0"/>
                    </a:lnTo>
                    <a:lnTo>
                      <a:pt x="19" y="0"/>
                    </a:lnTo>
                    <a:lnTo>
                      <a:pt x="0" y="204"/>
                    </a:lnTo>
                    <a:close/>
                  </a:path>
                </a:pathLst>
              </a:custGeom>
              <a:solidFill>
                <a:srgbClr val="25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3" name="Freeform 82"/>
              <p:cNvSpPr>
                <a:spLocks/>
              </p:cNvSpPr>
              <p:nvPr/>
            </p:nvSpPr>
            <p:spPr bwMode="auto">
              <a:xfrm>
                <a:off x="1515265" y="2058030"/>
                <a:ext cx="30159" cy="323813"/>
              </a:xfrm>
              <a:custGeom>
                <a:avLst/>
                <a:gdLst>
                  <a:gd name="T0" fmla="*/ 0 w 19"/>
                  <a:gd name="T1" fmla="*/ 204 h 204"/>
                  <a:gd name="T2" fmla="*/ 0 w 19"/>
                  <a:gd name="T3" fmla="*/ 0 h 204"/>
                  <a:gd name="T4" fmla="*/ 19 w 19"/>
                  <a:gd name="T5" fmla="*/ 0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204">
                    <a:moveTo>
                      <a:pt x="0" y="204"/>
                    </a:moveTo>
                    <a:lnTo>
                      <a:pt x="0" y="0"/>
                    </a:lnTo>
                    <a:lnTo>
                      <a:pt x="1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2132729" y="1706055"/>
                <a:ext cx="5408643" cy="861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200" b="1" dirty="0">
                    <a:ln>
                      <a:solidFill>
                        <a:srgbClr val="008000"/>
                      </a:solidFill>
                    </a:ln>
                    <a:solidFill>
                      <a:srgbClr val="008000"/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PHƯƠNG TRÌNH MẶT PHẲNG THEO ĐOẠN CHẮN</a:t>
                </a:r>
              </a:p>
            </p:txBody>
          </p: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62" name="Rectangle 61"/>
              <p:cNvSpPr/>
              <p:nvPr/>
            </p:nvSpPr>
            <p:spPr>
              <a:xfrm>
                <a:off x="2487895" y="3848503"/>
                <a:ext cx="1741355" cy="4308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2200" b="1" spc="-75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Ch</m:t>
                      </m:r>
                      <m:r>
                        <m:rPr>
                          <m:nor/>
                        </m:rPr>
                        <a:rPr lang="en-US" sz="2200" b="1" spc="-75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ọ</m:t>
                      </m:r>
                      <m:r>
                        <m:rPr>
                          <m:nor/>
                        </m:rPr>
                        <a:rPr lang="en-US" sz="2200" b="1" spc="-75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n</m:t>
                      </m:r>
                      <m:r>
                        <m:rPr>
                          <m:nor/>
                        </m:rPr>
                        <a:rPr lang="en-US" sz="2200" b="1" spc="-75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2200" b="1" i="0" spc="-75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D</m:t>
                      </m:r>
                      <m:r>
                        <m:rPr>
                          <m:nor/>
                        </m:rPr>
                        <a:rPr lang="en-US" sz="2200" b="1" spc="-75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.</m:t>
                      </m:r>
                    </m:oMath>
                  </m:oMathPara>
                </a14:m>
                <a:endParaRPr lang="en-US" sz="2200" b="1" spc="-75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62" name="Rectangle 6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87895" y="3848503"/>
                <a:ext cx="1741355" cy="430887"/>
              </a:xfrm>
              <a:prstGeom prst="rect">
                <a:avLst/>
              </a:prstGeom>
              <a:blipFill>
                <a:blip r:embed="rId3"/>
                <a:stretch>
                  <a:fillRect l="-2448" b="-1831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9" name="Rectangle 118"/>
              <p:cNvSpPr/>
              <p:nvPr/>
            </p:nvSpPr>
            <p:spPr>
              <a:xfrm>
                <a:off x="757511" y="1133549"/>
                <a:ext cx="10729561" cy="13849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800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Trong </a:t>
                </a:r>
                <a:r>
                  <a:rPr lang="en-US" sz="2800" dirty="0" err="1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không</a:t>
                </a:r>
                <a:r>
                  <a:rPr lang="en-US" sz="2800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gian</a:t>
                </a:r>
                <a:r>
                  <a:rPr lang="en-US" sz="2800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 </a:t>
                </a:r>
                <a:r>
                  <a:rPr lang="en-US" sz="2800" i="1" dirty="0" err="1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Oxyz</a:t>
                </a:r>
                <a:r>
                  <a:rPr lang="en-US" sz="2800" i="1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sz="2800" dirty="0" err="1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mặt</a:t>
                </a:r>
                <a:r>
                  <a:rPr lang="en-US" sz="2800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phẳng</a:t>
                </a:r>
                <a:r>
                  <a:rPr lang="en-US" sz="2800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đi</a:t>
                </a:r>
                <a:r>
                  <a:rPr lang="en-US" sz="2800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qua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800">
                        <a:latin typeface="Cambria Math" panose="02040503050406030204" pitchFamily="18" charset="0"/>
                      </a:rPr>
                      <m:t>G</m:t>
                    </m:r>
                    <m:d>
                      <m:d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1,2,3</m:t>
                        </m:r>
                      </m:e>
                    </m:d>
                  </m:oMath>
                </a14:m>
                <a:r>
                  <a:rPr lang="en-US" sz="2800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en-US" sz="2800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cắt</a:t>
                </a:r>
                <a:r>
                  <a:rPr lang="en-US" sz="2800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các</a:t>
                </a:r>
                <a:r>
                  <a:rPr lang="en-US" sz="2800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trục</a:t>
                </a:r>
                <a:r>
                  <a:rPr lang="en-US" sz="2800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</a:rPr>
                      <m:t>𝑂𝑥</m:t>
                    </m:r>
                    <m:r>
                      <a:rPr lang="en-US" sz="2800" i="1">
                        <a:latin typeface="Cambria Math" panose="02040503050406030204" pitchFamily="18" charset="0"/>
                      </a:rPr>
                      <m:t> ;</m:t>
                    </m:r>
                    <m:r>
                      <a:rPr lang="en-US" sz="2800" i="1">
                        <a:latin typeface="Cambria Math" panose="02040503050406030204" pitchFamily="18" charset="0"/>
                      </a:rPr>
                      <m:t>𝑂𝑦</m:t>
                    </m:r>
                    <m:r>
                      <a:rPr lang="en-US" sz="2800" i="1">
                        <a:latin typeface="Cambria Math" panose="02040503050406030204" pitchFamily="18" charset="0"/>
                      </a:rPr>
                      <m:t>;</m:t>
                    </m:r>
                    <m:r>
                      <a:rPr lang="en-US" sz="2800" i="1">
                        <a:latin typeface="Cambria Math" panose="02040503050406030204" pitchFamily="18" charset="0"/>
                      </a:rPr>
                      <m:t>𝑂𝑧</m:t>
                    </m:r>
                  </m:oMath>
                </a14:m>
                <a:r>
                  <a:rPr lang="en-US" sz="2800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tại</a:t>
                </a:r>
                <a:r>
                  <a:rPr lang="en-US" sz="2800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điểm</a:t>
                </a:r>
                <a:r>
                  <a:rPr lang="en-US" sz="2800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A ,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</a:rPr>
                      <m:t>𝐵</m:t>
                    </m:r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sz="2800" i="1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800" i="1">
                        <a:latin typeface="Cambria Math" panose="02040503050406030204" pitchFamily="18" charset="0"/>
                      </a:rPr>
                      <m:t>𝐶</m:t>
                    </m:r>
                  </m:oMath>
                </a14:m>
                <a:r>
                  <a:rPr lang="en-US" sz="2800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:r>
                  <a:rPr lang="en-US" sz="2800" dirty="0" err="1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với</a:t>
                </a:r>
                <a:r>
                  <a:rPr lang="en-US" sz="2800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G </a:t>
                </a:r>
                <a:r>
                  <a:rPr lang="en-US" sz="2800" dirty="0" err="1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800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trọng</a:t>
                </a:r>
                <a:r>
                  <a:rPr lang="en-US" sz="2800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tâm</a:t>
                </a:r>
                <a:r>
                  <a:rPr lang="en-US" sz="2800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tam </a:t>
                </a:r>
                <a:r>
                  <a:rPr lang="en-US" sz="2800" dirty="0" err="1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giác</a:t>
                </a:r>
                <a:r>
                  <a:rPr lang="en-US" sz="2800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A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</a:rPr>
                      <m:t>𝐵𝐶</m:t>
                    </m:r>
                    <m:r>
                      <a:rPr lang="en-US" sz="28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800" dirty="0" err="1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2800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2800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2800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l-GR" sz="2800" dirty="0">
                    <a:latin typeface="+mj-lt"/>
                  </a:rPr>
                  <a:t> </a:t>
                </a:r>
              </a:p>
            </p:txBody>
          </p:sp>
        </mc:Choice>
        <mc:Fallback xmlns="">
          <p:sp>
            <p:nvSpPr>
              <p:cNvPr id="119" name="Rectangle 1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7511" y="1133549"/>
                <a:ext cx="10729561" cy="1384995"/>
              </a:xfrm>
              <a:prstGeom prst="rect">
                <a:avLst/>
              </a:prstGeom>
              <a:blipFill>
                <a:blip r:embed="rId4"/>
                <a:stretch>
                  <a:fillRect l="-1136" t="-4846" r="-455" b="-1101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4" name="Oval 153"/>
          <p:cNvSpPr/>
          <p:nvPr/>
        </p:nvSpPr>
        <p:spPr>
          <a:xfrm>
            <a:off x="7816061" y="2978445"/>
            <a:ext cx="536277" cy="536277"/>
          </a:xfrm>
          <a:prstGeom prst="ellipse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876766" y="2395444"/>
                <a:ext cx="3519670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2400" b="1" spc="-75" smtClean="0">
                          <a:solidFill>
                            <a:srgbClr val="000099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A</m:t>
                      </m:r>
                      <m:r>
                        <m:rPr>
                          <m:nor/>
                        </m:rPr>
                        <a:rPr lang="en-US" sz="2400" b="1" spc="-75" smtClean="0">
                          <a:solidFill>
                            <a:srgbClr val="000099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.</m:t>
                      </m:r>
                      <m:r>
                        <a:rPr lang="en-US" sz="2400" i="1" dirty="0">
                          <a:latin typeface="Cambria Math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𝑥</m:t>
                      </m:r>
                      <m:r>
                        <a:rPr lang="en-US" sz="2400" b="0" i="1" dirty="0" smtClean="0">
                          <a:latin typeface="Cambria Math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+2</m:t>
                      </m:r>
                      <m:r>
                        <a:rPr lang="en-US" sz="2400" i="1" dirty="0">
                          <a:latin typeface="Cambria Math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𝑦</m:t>
                      </m:r>
                      <m:r>
                        <a:rPr lang="en-US" sz="2400" i="1" dirty="0">
                          <a:latin typeface="Cambria Math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+3</m:t>
                      </m:r>
                      <m:r>
                        <a:rPr lang="en-US" sz="2400" i="1" dirty="0">
                          <a:latin typeface="Cambria Math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𝑧</m:t>
                      </m:r>
                      <m:r>
                        <a:rPr lang="en-US" sz="2400" i="1" dirty="0">
                          <a:latin typeface="Cambria Math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=0.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6766" y="2395444"/>
                <a:ext cx="3519670" cy="461665"/>
              </a:xfrm>
              <a:prstGeom prst="rect">
                <a:avLst/>
              </a:prstGeom>
              <a:blipFill>
                <a:blip r:embed="rId5"/>
                <a:stretch>
                  <a:fillRect b="-92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3" name="Rectangle 52"/>
              <p:cNvSpPr/>
              <p:nvPr/>
            </p:nvSpPr>
            <p:spPr>
              <a:xfrm>
                <a:off x="7354244" y="2213384"/>
                <a:ext cx="3783695" cy="72481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vi-VN" sz="2400" b="1" spc="-75" smtClean="0">
                          <a:solidFill>
                            <a:srgbClr val="000099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B</m:t>
                      </m:r>
                      <m:r>
                        <m:rPr>
                          <m:nor/>
                        </m:rPr>
                        <a:rPr lang="en-US" sz="2400" b="1" spc="-75" smtClean="0">
                          <a:solidFill>
                            <a:srgbClr val="000099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.</m:t>
                      </m:r>
                      <m:f>
                        <m:fPr>
                          <m:ctrlPr>
                            <a:rPr lang="en-US" sz="2400" i="1" dirty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1" dirty="0">
                              <a:latin typeface="Cambria Math" panose="02040503050406030204" pitchFamily="18" charset="0"/>
                            </a:rPr>
                            <m:t>𝑥</m:t>
                          </m:r>
                        </m:num>
                        <m:den>
                          <m:r>
                            <a:rPr lang="en-US" sz="2400" i="1" dirty="0">
                              <a:latin typeface="Cambria Math" panose="02040503050406030204" pitchFamily="18" charset="0"/>
                            </a:rPr>
                            <m:t>1</m:t>
                          </m:r>
                        </m:den>
                      </m:f>
                      <m:r>
                        <a:rPr lang="en-US" sz="2400" i="1" dirty="0">
                          <a:latin typeface="Cambria Math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+</m:t>
                      </m:r>
                      <m:f>
                        <m:fPr>
                          <m:ctrlPr>
                            <a:rPr lang="en-US" sz="2400" i="1" dirty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1" dirty="0">
                              <a:latin typeface="Cambria Math" panose="02040503050406030204" pitchFamily="18" charset="0"/>
                            </a:rPr>
                            <m:t>𝑦</m:t>
                          </m:r>
                        </m:num>
                        <m:den>
                          <m:r>
                            <a:rPr lang="en-US" sz="2400" i="1" dirty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US" sz="2400" i="1" dirty="0">
                          <a:latin typeface="Cambria Math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+</m:t>
                      </m:r>
                      <m:f>
                        <m:fPr>
                          <m:ctrlPr>
                            <a:rPr lang="en-US" sz="2400" i="1" dirty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1" dirty="0">
                              <a:latin typeface="Cambria Math" panose="02040503050406030204" pitchFamily="18" charset="0"/>
                            </a:rPr>
                            <m:t>𝑧</m:t>
                          </m:r>
                        </m:num>
                        <m:den>
                          <m:r>
                            <a:rPr lang="en-US" sz="2400" i="1" dirty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en-US" sz="2400" i="1" dirty="0">
                          <a:latin typeface="Cambria Math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=</m:t>
                      </m:r>
                      <m:r>
                        <a:rPr lang="en-US" sz="2400" b="0" i="1" dirty="0" smtClean="0">
                          <a:latin typeface="Cambria Math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1</m:t>
                      </m:r>
                      <m:r>
                        <a:rPr lang="en-US" sz="2400" i="1" dirty="0">
                          <a:latin typeface="Cambria Math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.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53" name="Rectangle 5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54244" y="2213384"/>
                <a:ext cx="3783695" cy="724814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4" name="Rectangle 53"/>
              <p:cNvSpPr/>
              <p:nvPr/>
            </p:nvSpPr>
            <p:spPr>
              <a:xfrm>
                <a:off x="1197217" y="2827291"/>
                <a:ext cx="2770265" cy="72244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vi-VN" sz="2400" b="1" spc="-75" smtClean="0">
                          <a:solidFill>
                            <a:srgbClr val="000099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C</m:t>
                      </m:r>
                      <m:r>
                        <m:rPr>
                          <m:nor/>
                        </m:rPr>
                        <a:rPr lang="en-US" sz="2400" b="0" i="0" dirty="0" smtClean="0">
                          <a:latin typeface="Cambria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.</m:t>
                      </m:r>
                      <m:f>
                        <m:fPr>
                          <m:ctrlPr>
                            <a:rPr lang="en-US" sz="2400" b="0" i="1" dirty="0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0" i="1" dirty="0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num>
                        <m:den>
                          <m:r>
                            <a:rPr lang="en-US" sz="2400" b="0" i="1" dirty="0" smtClean="0">
                              <a:latin typeface="Cambria Math" panose="02040503050406030204" pitchFamily="18" charset="0"/>
                            </a:rPr>
                            <m:t>1</m:t>
                          </m:r>
                        </m:den>
                      </m:f>
                      <m:r>
                        <a:rPr lang="en-US" sz="2400" b="0" i="1" dirty="0" smtClean="0">
                          <a:latin typeface="Cambria Math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+</m:t>
                      </m:r>
                      <m:f>
                        <m:fPr>
                          <m:ctrlPr>
                            <a:rPr lang="en-US" sz="2400" b="0" i="1" dirty="0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0" i="1" dirty="0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num>
                        <m:den>
                          <m:r>
                            <a:rPr lang="en-US" sz="2400" b="0" i="1" dirty="0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US" sz="2400" b="0" i="1" dirty="0" smtClean="0">
                          <a:latin typeface="Cambria Math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+</m:t>
                      </m:r>
                      <m:f>
                        <m:fPr>
                          <m:ctrlPr>
                            <a:rPr lang="en-US" sz="2400" b="0" i="1" dirty="0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0" i="1" dirty="0" smtClean="0">
                              <a:latin typeface="Cambria Math" panose="02040503050406030204" pitchFamily="18" charset="0"/>
                            </a:rPr>
                            <m:t>𝑧</m:t>
                          </m:r>
                        </m:num>
                        <m:den>
                          <m:r>
                            <a:rPr lang="en-US" sz="2400" b="0" i="1" dirty="0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en-US" sz="2400" b="0" i="1" dirty="0" smtClean="0">
                          <a:latin typeface="Cambria Math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=0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54" name="Rectangle 5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97217" y="2827291"/>
                <a:ext cx="2770265" cy="72244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5" name="Rectangle 54"/>
              <p:cNvSpPr/>
              <p:nvPr/>
            </p:nvSpPr>
            <p:spPr>
              <a:xfrm>
                <a:off x="7411317" y="2938198"/>
                <a:ext cx="3726622" cy="72481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vi-VN" sz="2400" b="1" spc="-75" smtClean="0">
                          <a:solidFill>
                            <a:srgbClr val="000099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D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.</m:t>
                      </m:r>
                      <m:f>
                        <m:fPr>
                          <m:ctrlPr>
                            <a:rPr lang="en-US" sz="2400" i="1" dirty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1" dirty="0">
                              <a:latin typeface="Cambria Math" panose="02040503050406030204" pitchFamily="18" charset="0"/>
                            </a:rPr>
                            <m:t>𝑥</m:t>
                          </m:r>
                        </m:num>
                        <m:den>
                          <m:r>
                            <a:rPr lang="en-US" sz="2400" b="0" i="1" dirty="0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en-US" sz="2400" i="1" dirty="0">
                          <a:latin typeface="Cambria Math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+</m:t>
                      </m:r>
                      <m:f>
                        <m:fPr>
                          <m:ctrlPr>
                            <a:rPr lang="en-US" sz="2400" i="1" dirty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1" dirty="0">
                              <a:latin typeface="Cambria Math" panose="02040503050406030204" pitchFamily="18" charset="0"/>
                            </a:rPr>
                            <m:t>𝑦</m:t>
                          </m:r>
                        </m:num>
                        <m:den>
                          <m:r>
                            <a:rPr lang="en-US" sz="2400" b="0" i="1" dirty="0" smtClean="0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  <m:r>
                        <a:rPr lang="en-US" sz="2400" i="1" dirty="0">
                          <a:latin typeface="Cambria Math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+</m:t>
                      </m:r>
                      <m:f>
                        <m:fPr>
                          <m:ctrlPr>
                            <a:rPr lang="en-US" sz="2400" i="1" dirty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1" dirty="0">
                              <a:latin typeface="Cambria Math" panose="02040503050406030204" pitchFamily="18" charset="0"/>
                            </a:rPr>
                            <m:t>𝑧</m:t>
                          </m:r>
                        </m:num>
                        <m:den>
                          <m:r>
                            <a:rPr lang="en-US" sz="2400" b="0" i="1" dirty="0" smtClean="0">
                              <a:latin typeface="Cambria Math" panose="02040503050406030204" pitchFamily="18" charset="0"/>
                            </a:rPr>
                            <m:t>9</m:t>
                          </m:r>
                        </m:den>
                      </m:f>
                      <m:r>
                        <a:rPr lang="en-US" sz="2400" i="1" dirty="0">
                          <a:latin typeface="Cambria Math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=</m:t>
                      </m:r>
                      <m:r>
                        <a:rPr lang="en-US" sz="2400" b="0" i="1" dirty="0" smtClean="0">
                          <a:latin typeface="Cambria Math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1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55" name="Rectangle 5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11317" y="2938198"/>
                <a:ext cx="3726622" cy="724814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0" name="Straight Connector 49"/>
          <p:cNvCxnSpPr/>
          <p:nvPr/>
        </p:nvCxnSpPr>
        <p:spPr>
          <a:xfrm flipH="1">
            <a:off x="6822449" y="3951287"/>
            <a:ext cx="5201" cy="2449186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6160226" y="2461140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6852403" y="5837763"/>
                <a:ext cx="4634668" cy="72481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dirty="0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sz="2400" b="0" i="1" dirty="0" smtClean="0">
                          <a:latin typeface="Cambria Math" panose="02040503050406030204" pitchFamily="18" charset="0"/>
                        </a:rPr>
                        <m:t>𝑃</m:t>
                      </m:r>
                      <m:r>
                        <a:rPr lang="en-US" sz="2400" b="0" i="1" dirty="0" smtClean="0">
                          <a:latin typeface="Cambria Math" panose="02040503050406030204" pitchFamily="18" charset="0"/>
                        </a:rPr>
                        <m:t>)</m:t>
                      </m:r>
                      <m:f>
                        <m:fPr>
                          <m:ctrlPr>
                            <a:rPr lang="en-US" sz="2400" i="1" dirty="0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1" dirty="0">
                              <a:latin typeface="Cambria Math" panose="02040503050406030204" pitchFamily="18" charset="0"/>
                            </a:rPr>
                            <m:t>𝑥</m:t>
                          </m:r>
                        </m:num>
                        <m:den>
                          <m:r>
                            <a:rPr lang="en-US" sz="2400" b="0" i="1" dirty="0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en-US" sz="2400" i="1" dirty="0">
                          <a:latin typeface="Cambria Math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+</m:t>
                      </m:r>
                      <m:f>
                        <m:fPr>
                          <m:ctrlPr>
                            <a:rPr lang="en-US" sz="2400" i="1" dirty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1" dirty="0">
                              <a:latin typeface="Cambria Math" panose="02040503050406030204" pitchFamily="18" charset="0"/>
                            </a:rPr>
                            <m:t>𝑦</m:t>
                          </m:r>
                        </m:num>
                        <m:den>
                          <m:r>
                            <a:rPr lang="en-US" sz="2400" b="0" i="1" dirty="0" smtClean="0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  <m:r>
                        <a:rPr lang="en-US" sz="2400" i="1" dirty="0">
                          <a:latin typeface="Cambria Math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+</m:t>
                      </m:r>
                      <m:f>
                        <m:fPr>
                          <m:ctrlPr>
                            <a:rPr lang="en-US" sz="2400" i="1" dirty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1" dirty="0">
                              <a:latin typeface="Cambria Math" panose="02040503050406030204" pitchFamily="18" charset="0"/>
                            </a:rPr>
                            <m:t>𝑧</m:t>
                          </m:r>
                        </m:num>
                        <m:den>
                          <m:r>
                            <a:rPr lang="en-US" sz="2400" b="0" i="1" dirty="0" smtClean="0">
                              <a:latin typeface="Cambria Math" panose="02040503050406030204" pitchFamily="18" charset="0"/>
                            </a:rPr>
                            <m:t>9</m:t>
                          </m:r>
                        </m:den>
                      </m:f>
                      <m:r>
                        <a:rPr lang="en-US" sz="2400" i="1" dirty="0">
                          <a:latin typeface="Cambria Math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=1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52403" y="5837763"/>
                <a:ext cx="4634668" cy="724814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490596" y="4208849"/>
                <a:ext cx="6349432" cy="183300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𝐴</m:t>
                      </m:r>
                      <m:d>
                        <m:d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,0,0</m:t>
                          </m:r>
                        </m:e>
                      </m:d>
                      <m:r>
                        <a:rPr lang="en-US" sz="2400" i="1">
                          <a:latin typeface="Cambria Math" panose="02040503050406030204" pitchFamily="18" charset="0"/>
                        </a:rPr>
                        <m:t>∈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𝑂𝑥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 ;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𝐵</m:t>
                      </m:r>
                      <m:d>
                        <m:d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0;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𝑏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;0</m:t>
                          </m:r>
                        </m:e>
                      </m:d>
                      <m:r>
                        <a:rPr lang="en-US" sz="2400" i="1">
                          <a:latin typeface="Cambria Math" panose="02040503050406030204" pitchFamily="18" charset="0"/>
                        </a:rPr>
                        <m:t>∈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𝑂𝑦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;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𝐶</m:t>
                      </m:r>
                      <m:d>
                        <m:d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0;0;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</m:d>
                      <m:r>
                        <a:rPr lang="en-US" sz="2400" i="1">
                          <a:latin typeface="Cambria Math" panose="02040503050406030204" pitchFamily="18" charset="0"/>
                        </a:rPr>
                        <m:t>∈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𝑂𝑧</m:t>
                      </m:r>
                    </m:oMath>
                  </m:oMathPara>
                </a14:m>
                <a:endParaRPr lang="en-US" sz="2400" b="0" i="1" dirty="0">
                  <a:latin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2400" b="0" i="1" dirty="0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dirty="0" smtClean="0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</m:d>
                      <m:r>
                        <a:rPr lang="en-US" sz="2400" b="0" i="1" dirty="0" smtClean="0">
                          <a:latin typeface="Cambria Math" panose="02040503050406030204" pitchFamily="18" charset="0"/>
                        </a:rPr>
                        <m:t>: </m:t>
                      </m:r>
                      <m:f>
                        <m:fPr>
                          <m:ctrlPr>
                            <a:rPr lang="en-US" sz="2400" i="1" dirty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1" dirty="0">
                              <a:latin typeface="Cambria Math" panose="02040503050406030204" pitchFamily="18" charset="0"/>
                            </a:rPr>
                            <m:t>𝑥</m:t>
                          </m:r>
                        </m:num>
                        <m:den>
                          <m:r>
                            <a:rPr lang="en-US" sz="2400" i="1" dirty="0">
                              <a:latin typeface="Cambria Math" panose="02040503050406030204" pitchFamily="18" charset="0"/>
                            </a:rPr>
                            <m:t>𝑎</m:t>
                          </m:r>
                        </m:den>
                      </m:f>
                      <m:r>
                        <a:rPr lang="en-US" sz="2400" i="1" dirty="0">
                          <a:latin typeface="Cambria Math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+</m:t>
                      </m:r>
                      <m:f>
                        <m:fPr>
                          <m:ctrlPr>
                            <a:rPr lang="en-US" sz="2400" i="1" dirty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1" dirty="0">
                              <a:latin typeface="Cambria Math" panose="02040503050406030204" pitchFamily="18" charset="0"/>
                            </a:rPr>
                            <m:t>𝑦</m:t>
                          </m:r>
                        </m:num>
                        <m:den>
                          <m:r>
                            <a:rPr lang="en-US" sz="2400" i="1" dirty="0">
                              <a:latin typeface="Cambria Math" panose="02040503050406030204" pitchFamily="18" charset="0"/>
                            </a:rPr>
                            <m:t>𝑏</m:t>
                          </m:r>
                        </m:den>
                      </m:f>
                      <m:r>
                        <a:rPr lang="en-US" sz="2400" i="1" dirty="0">
                          <a:latin typeface="Cambria Math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+</m:t>
                      </m:r>
                      <m:f>
                        <m:fPr>
                          <m:ctrlPr>
                            <a:rPr lang="en-US" sz="2400" i="1" dirty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1" dirty="0">
                              <a:latin typeface="Cambria Math" panose="02040503050406030204" pitchFamily="18" charset="0"/>
                            </a:rPr>
                            <m:t>𝑧</m:t>
                          </m:r>
                        </m:num>
                        <m:den>
                          <m:r>
                            <a:rPr lang="en-US" sz="2400" i="1" dirty="0">
                              <a:latin typeface="Cambria Math" panose="02040503050406030204" pitchFamily="18" charset="0"/>
                            </a:rPr>
                            <m:t>𝑐</m:t>
                          </m:r>
                        </m:den>
                      </m:f>
                      <m:r>
                        <a:rPr lang="en-US" sz="2400" i="1" dirty="0">
                          <a:latin typeface="Cambria Math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=1</m:t>
                      </m:r>
                    </m:oMath>
                  </m:oMathPara>
                </a14:m>
                <a:endParaRPr lang="en-US" sz="2400" i="1" dirty="0">
                  <a:latin typeface="Cambria Math" panose="02040503050406030204" pitchFamily="18" charset="0"/>
                </a:endParaRPr>
              </a:p>
              <a:p>
                <a:r>
                  <a:rPr lang="en-US" sz="2400" i="1" dirty="0">
                    <a:latin typeface="Cambria Math" panose="02040503050406030204" pitchFamily="18" charset="0"/>
                  </a:rPr>
                  <a:t>G</a:t>
                </a:r>
                <a:r>
                  <a:rPr lang="en-US" sz="2400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là </a:t>
                </a:r>
                <a:r>
                  <a:rPr lang="en-US" sz="2400" dirty="0" err="1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trọng</a:t>
                </a:r>
                <a:r>
                  <a:rPr lang="en-US" sz="2400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tâm</a:t>
                </a:r>
                <a:r>
                  <a:rPr lang="en-US" sz="2400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tam </a:t>
                </a:r>
                <a:r>
                  <a:rPr lang="en-US" sz="2400" dirty="0" err="1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giác</a:t>
                </a:r>
                <a:r>
                  <a:rPr lang="en-US" sz="2400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A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𝐵𝐶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en-US" sz="2400" i="1" dirty="0">
                  <a:latin typeface="Cambria Math" panose="02040503050406030204" pitchFamily="18" charset="0"/>
                </a:endParaRPr>
              </a:p>
              <a:p>
                <a:endParaRPr lang="en-US" sz="2400" i="1" dirty="0"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0596" y="4208849"/>
                <a:ext cx="6349432" cy="1833002"/>
              </a:xfrm>
              <a:prstGeom prst="rect">
                <a:avLst/>
              </a:prstGeom>
              <a:blipFill>
                <a:blip r:embed="rId10"/>
                <a:stretch>
                  <a:fillRect l="-144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6942813" y="4211302"/>
                <a:ext cx="4453848" cy="145988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dirty="0">
                          <a:latin typeface="Cambria Math" panose="02040503050406030204" pitchFamily="18" charset="0"/>
                        </a:rPr>
                        <m:t>⇔</m:t>
                      </m:r>
                      <m:d>
                        <m:dPr>
                          <m:begChr m:val="{"/>
                          <m:endChr m:val=""/>
                          <m:ctrlPr>
                            <a:rPr lang="en-US" sz="2400" i="1" dirty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sz="2400" i="1" dirty="0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sSub>
                                <m:sSubPr>
                                  <m:ctrlPr>
                                    <a:rPr lang="en-US" sz="2400" i="1" dirty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i="1" dirty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2400" i="1" dirty="0">
                                      <a:latin typeface="Cambria Math" panose="02040503050406030204" pitchFamily="18" charset="0"/>
                                    </a:rPr>
                                    <m:t>𝐴</m:t>
                                  </m:r>
                                  <m:r>
                                    <a:rPr lang="en-US" sz="2400" i="1" dirty="0"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sz="2400" i="1" dirty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i="1" dirty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2400" i="1" dirty="0">
                                      <a:latin typeface="Cambria Math" panose="02040503050406030204" pitchFamily="18" charset="0"/>
                                    </a:rPr>
                                    <m:t>𝐵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sz="2400" i="1" dirty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i="1" dirty="0"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r>
                                    <a:rPr lang="en-US" sz="2400" i="1" dirty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2400" i="1" dirty="0">
                                      <a:latin typeface="Cambria Math" panose="02040503050406030204" pitchFamily="18" charset="0"/>
                                    </a:rPr>
                                    <m:t>𝐶</m:t>
                                  </m:r>
                                </m:sub>
                              </m:sSub>
                              <m:r>
                                <a:rPr lang="en-US" sz="2400" i="1" dirty="0">
                                  <a:latin typeface="Cambria Math" panose="02040503050406030204" pitchFamily="18" charset="0"/>
                                </a:rPr>
                                <m:t>=3</m:t>
                              </m:r>
                              <m:sSub>
                                <m:sSubPr>
                                  <m:ctrlPr>
                                    <a:rPr lang="en-US" sz="2400" i="1" dirty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i="1" dirty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2400" i="1" dirty="0">
                                      <a:latin typeface="Cambria Math" panose="02040503050406030204" pitchFamily="18" charset="0"/>
                                    </a:rPr>
                                    <m:t>𝐺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sz="2400" i="1" dirty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i="1" dirty="0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sz="2400" i="1" dirty="0">
                                      <a:latin typeface="Cambria Math" panose="02040503050406030204" pitchFamily="18" charset="0"/>
                                    </a:rPr>
                                    <m:t>𝐴</m:t>
                                  </m:r>
                                  <m:r>
                                    <a:rPr lang="en-US" sz="2400" i="1" dirty="0"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sz="2400" i="1" dirty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i="1" dirty="0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sz="2400" i="1" dirty="0">
                                      <a:latin typeface="Cambria Math" panose="02040503050406030204" pitchFamily="18" charset="0"/>
                                    </a:rPr>
                                    <m:t>𝐵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sz="2400" i="1" dirty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i="1" dirty="0"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r>
                                    <a:rPr lang="en-US" sz="2400" i="1" dirty="0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sz="2400" i="1" dirty="0">
                                      <a:latin typeface="Cambria Math" panose="02040503050406030204" pitchFamily="18" charset="0"/>
                                    </a:rPr>
                                    <m:t>𝐶</m:t>
                                  </m:r>
                                </m:sub>
                              </m:sSub>
                              <m:r>
                                <a:rPr lang="en-US" sz="2400" i="1" dirty="0">
                                  <a:latin typeface="Cambria Math" panose="02040503050406030204" pitchFamily="18" charset="0"/>
                                </a:rPr>
                                <m:t>=3</m:t>
                              </m:r>
                              <m:sSub>
                                <m:sSubPr>
                                  <m:ctrlPr>
                                    <a:rPr lang="en-US" sz="2400" i="1" dirty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i="1" dirty="0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sz="2400" i="1" dirty="0">
                                      <a:latin typeface="Cambria Math" panose="02040503050406030204" pitchFamily="18" charset="0"/>
                                    </a:rPr>
                                    <m:t>𝐺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sz="2400" i="1" dirty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i="1" dirty="0">
                                      <a:latin typeface="Cambria Math" panose="02040503050406030204" pitchFamily="18" charset="0"/>
                                    </a:rPr>
                                    <m:t>𝑧</m:t>
                                  </m:r>
                                </m:e>
                                <m:sub>
                                  <m:r>
                                    <a:rPr lang="en-US" sz="2400" i="1" dirty="0">
                                      <a:latin typeface="Cambria Math" panose="02040503050406030204" pitchFamily="18" charset="0"/>
                                    </a:rPr>
                                    <m:t>𝐴</m:t>
                                  </m:r>
                                  <m:r>
                                    <a:rPr lang="en-US" sz="2400" i="1" dirty="0"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sz="2400" i="1" dirty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i="1" dirty="0">
                                      <a:latin typeface="Cambria Math" panose="02040503050406030204" pitchFamily="18" charset="0"/>
                                    </a:rPr>
                                    <m:t>𝑧</m:t>
                                  </m:r>
                                </m:e>
                                <m:sub>
                                  <m:r>
                                    <a:rPr lang="en-US" sz="2400" i="1" dirty="0">
                                      <a:latin typeface="Cambria Math" panose="02040503050406030204" pitchFamily="18" charset="0"/>
                                    </a:rPr>
                                    <m:t>𝐵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sz="2400" i="1" dirty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i="1" dirty="0"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r>
                                    <a:rPr lang="en-US" sz="2400" i="1" dirty="0">
                                      <a:latin typeface="Cambria Math" panose="02040503050406030204" pitchFamily="18" charset="0"/>
                                    </a:rPr>
                                    <m:t>𝑧</m:t>
                                  </m:r>
                                </m:e>
                                <m:sub>
                                  <m:r>
                                    <a:rPr lang="en-US" sz="2400" i="1" dirty="0">
                                      <a:latin typeface="Cambria Math" panose="02040503050406030204" pitchFamily="18" charset="0"/>
                                    </a:rPr>
                                    <m:t>𝐶</m:t>
                                  </m:r>
                                </m:sub>
                              </m:sSub>
                              <m:r>
                                <a:rPr lang="en-US" sz="2400" i="1" dirty="0">
                                  <a:latin typeface="Cambria Math" panose="02040503050406030204" pitchFamily="18" charset="0"/>
                                </a:rPr>
                                <m:t>=3</m:t>
                              </m:r>
                              <m:sSub>
                                <m:sSubPr>
                                  <m:ctrlPr>
                                    <a:rPr lang="en-US" sz="2400" i="1" dirty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i="1" dirty="0">
                                      <a:latin typeface="Cambria Math" panose="02040503050406030204" pitchFamily="18" charset="0"/>
                                    </a:rPr>
                                    <m:t>𝑧</m:t>
                                  </m:r>
                                </m:e>
                                <m:sub>
                                  <m:r>
                                    <a:rPr lang="en-US" sz="2400" i="1" dirty="0">
                                      <a:latin typeface="Cambria Math" panose="02040503050406030204" pitchFamily="18" charset="0"/>
                                    </a:rPr>
                                    <m:t>𝐺</m:t>
                                  </m:r>
                                </m:sub>
                              </m:sSub>
                            </m:e>
                          </m:eqArr>
                          <m:r>
                            <a:rPr lang="en-US" sz="2400" i="1" dirty="0">
                              <a:latin typeface="Cambria Math" panose="02040503050406030204" pitchFamily="18" charset="0"/>
                            </a:rPr>
                            <m:t>⇔</m:t>
                          </m:r>
                          <m:d>
                            <m:dPr>
                              <m:begChr m:val="{"/>
                              <m:endChr m:val=""/>
                              <m:ctrlPr>
                                <a:rPr lang="en-US" sz="2400" i="1" dirty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eqArr>
                                <m:eqArrPr>
                                  <m:ctrlPr>
                                    <a:rPr lang="en-US" sz="2400" i="1" dirty="0">
                                      <a:latin typeface="Cambria Math" panose="02040503050406030204" pitchFamily="18" charset="0"/>
                                    </a:rPr>
                                  </m:ctrlPr>
                                </m:eqArrPr>
                                <m:e>
                                  <m:r>
                                    <a:rPr lang="en-US" sz="2400" i="1" dirty="0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  <m:r>
                                    <a:rPr lang="en-US" sz="2400" i="1" dirty="0">
                                      <a:latin typeface="Cambria Math" panose="02040503050406030204" pitchFamily="18" charset="0"/>
                                    </a:rPr>
                                    <m:t>=3</m:t>
                                  </m:r>
                                </m:e>
                                <m:e>
                                  <m:r>
                                    <a:rPr lang="en-US" sz="2400" i="1" dirty="0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  <m:r>
                                    <a:rPr lang="en-US" sz="2400" i="1" dirty="0">
                                      <a:latin typeface="Cambria Math" panose="02040503050406030204" pitchFamily="18" charset="0"/>
                                    </a:rPr>
                                    <m:t>=6</m:t>
                                  </m:r>
                                </m:e>
                                <m:e>
                                  <m:r>
                                    <a:rPr lang="en-US" sz="2400" i="1" dirty="0">
                                      <a:latin typeface="Cambria Math" panose="02040503050406030204" pitchFamily="18" charset="0"/>
                                    </a:rPr>
                                    <m:t>𝑐</m:t>
                                  </m:r>
                                  <m:r>
                                    <a:rPr lang="en-US" sz="2400" i="1" dirty="0">
                                      <a:latin typeface="Cambria Math" panose="02040503050406030204" pitchFamily="18" charset="0"/>
                                    </a:rPr>
                                    <m:t>=9</m:t>
                                  </m:r>
                                </m:e>
                              </m:eqArr>
                            </m:e>
                          </m:d>
                        </m:e>
                      </m:d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42813" y="4211302"/>
                <a:ext cx="4453848" cy="1459887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69346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119" grpId="0"/>
      <p:bldP spid="154" grpId="0" animBg="1"/>
      <p:bldP spid="2" grpId="0"/>
      <p:bldP spid="53" grpId="0"/>
      <p:bldP spid="54" grpId="0"/>
      <p:bldP spid="55" grpId="0"/>
      <p:bldP spid="4" grpId="0"/>
      <p:bldP spid="5" grpId="0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196899" y="34834"/>
            <a:ext cx="73463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088421"/>
            <a:r>
              <a:rPr lang="en-US" sz="2400" b="1" dirty="0">
                <a:solidFill>
                  <a:srgbClr val="135F8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2. </a:t>
            </a:r>
            <a:r>
              <a:rPr lang="en-US" sz="2400" b="1" dirty="0" err="1">
                <a:solidFill>
                  <a:srgbClr val="135F8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Các</a:t>
            </a:r>
            <a:r>
              <a:rPr lang="en-US" sz="2400" b="1" dirty="0">
                <a:solidFill>
                  <a:srgbClr val="135F8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solidFill>
                  <a:srgbClr val="135F8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ví</a:t>
            </a:r>
            <a:r>
              <a:rPr lang="en-US" sz="2400" b="1" dirty="0">
                <a:solidFill>
                  <a:srgbClr val="135F8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400" b="1" dirty="0" err="1">
                <a:solidFill>
                  <a:srgbClr val="135F8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dụ</a:t>
            </a:r>
            <a:r>
              <a:rPr lang="en-US" sz="2400" b="1" dirty="0">
                <a:solidFill>
                  <a:srgbClr val="135F8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minh </a:t>
            </a:r>
            <a:r>
              <a:rPr lang="en-US" sz="2400" b="1" dirty="0" err="1">
                <a:solidFill>
                  <a:srgbClr val="135F8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họa</a:t>
            </a:r>
            <a:endParaRPr lang="en-US" sz="2400" b="1" dirty="0">
              <a:solidFill>
                <a:srgbClr val="135F82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156754" y="932298"/>
            <a:ext cx="11754844" cy="1457724"/>
            <a:chOff x="1177638" y="2491133"/>
            <a:chExt cx="23512749" cy="2915828"/>
          </a:xfrm>
        </p:grpSpPr>
        <p:sp>
          <p:nvSpPr>
            <p:cNvPr id="20" name="Rounded Rectangle 19"/>
            <p:cNvSpPr/>
            <p:nvPr/>
          </p:nvSpPr>
          <p:spPr>
            <a:xfrm>
              <a:off x="1177638" y="2895122"/>
              <a:ext cx="23512749" cy="2511839"/>
            </a:xfrm>
            <a:prstGeom prst="roundRect">
              <a:avLst>
                <a:gd name="adj" fmla="val 4496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rgbClr val="9991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88421"/>
              <a:endParaRPr lang="en-US" sz="2150">
                <a:solidFill>
                  <a:prstClr val="white"/>
                </a:solidFill>
                <a:latin typeface="Calibri"/>
              </a:endParaRPr>
            </a:p>
          </p:txBody>
        </p:sp>
        <p:grpSp>
          <p:nvGrpSpPr>
            <p:cNvPr id="21" name="Group 20"/>
            <p:cNvGrpSpPr/>
            <p:nvPr/>
          </p:nvGrpSpPr>
          <p:grpSpPr>
            <a:xfrm>
              <a:off x="1177638" y="2491133"/>
              <a:ext cx="3624548" cy="961553"/>
              <a:chOff x="1177638" y="2491133"/>
              <a:chExt cx="3624548" cy="961553"/>
            </a:xfrm>
          </p:grpSpPr>
          <p:sp>
            <p:nvSpPr>
              <p:cNvPr id="22" name="Freeform 20"/>
              <p:cNvSpPr>
                <a:spLocks/>
              </p:cNvSpPr>
              <p:nvPr/>
            </p:nvSpPr>
            <p:spPr bwMode="auto">
              <a:xfrm rot="16200000" flipV="1">
                <a:off x="2813108" y="1398378"/>
                <a:ext cx="767196" cy="3210961"/>
              </a:xfrm>
              <a:prstGeom prst="round1Rect">
                <a:avLst/>
              </a:prstGeom>
              <a:solidFill>
                <a:srgbClr val="999158"/>
              </a:solidFill>
              <a:ln w="57150">
                <a:solidFill>
                  <a:srgbClr val="999158"/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pPr defTabSz="1088421"/>
                <a:endParaRPr lang="en-US" sz="215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2149149" y="2590800"/>
                <a:ext cx="2536922" cy="861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1088421"/>
                <a:r>
                  <a:rPr lang="vi-VN" sz="2200" b="1" dirty="0">
                    <a:solidFill>
                      <a:prstClr val="white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Ví dụ 3:</a:t>
                </a:r>
                <a:endParaRPr lang="en-US" i="1" dirty="0">
                  <a:solidFill>
                    <a:prstClr val="white"/>
                  </a:solidFill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24" name="Round Diagonal Corner Rectangle 23"/>
              <p:cNvSpPr/>
              <p:nvPr/>
            </p:nvSpPr>
            <p:spPr>
              <a:xfrm flipV="1">
                <a:off x="1177638" y="2491133"/>
                <a:ext cx="912132" cy="888687"/>
              </a:xfrm>
              <a:prstGeom prst="round2DiagRect">
                <a:avLst/>
              </a:prstGeom>
              <a:solidFill>
                <a:schemeClr val="bg1"/>
              </a:solidFill>
              <a:ln w="63500">
                <a:solidFill>
                  <a:srgbClr val="999158"/>
                </a:solidFill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421"/>
                <a:endParaRPr lang="en-US" sz="2150">
                  <a:solidFill>
                    <a:prstClr val="white"/>
                  </a:solidFill>
                  <a:latin typeface="Calibri"/>
                </a:endParaRPr>
              </a:p>
            </p:txBody>
          </p:sp>
          <p:grpSp>
            <p:nvGrpSpPr>
              <p:cNvPr id="25" name="Group 2"/>
              <p:cNvGrpSpPr/>
              <p:nvPr/>
            </p:nvGrpSpPr>
            <p:grpSpPr>
              <a:xfrm>
                <a:off x="1305304" y="2598000"/>
                <a:ext cx="693827" cy="641071"/>
                <a:chOff x="7440266" y="3398551"/>
                <a:chExt cx="757238" cy="765175"/>
              </a:xfrm>
              <a:solidFill>
                <a:srgbClr val="999158"/>
              </a:solidFill>
            </p:grpSpPr>
            <p:sp>
              <p:nvSpPr>
                <p:cNvPr id="26" name="Freeform 15"/>
                <p:cNvSpPr>
                  <a:spLocks noEditPoints="1"/>
                </p:cNvSpPr>
                <p:nvPr/>
              </p:nvSpPr>
              <p:spPr bwMode="auto">
                <a:xfrm>
                  <a:off x="7440266" y="3436651"/>
                  <a:ext cx="344488" cy="344488"/>
                </a:xfrm>
                <a:custGeom>
                  <a:avLst/>
                  <a:gdLst/>
                  <a:ahLst/>
                  <a:cxnLst>
                    <a:cxn ang="0">
                      <a:pos x="33" y="184"/>
                    </a:cxn>
                    <a:cxn ang="0">
                      <a:pos x="181" y="184"/>
                    </a:cxn>
                    <a:cxn ang="0">
                      <a:pos x="181" y="33"/>
                    </a:cxn>
                    <a:cxn ang="0">
                      <a:pos x="33" y="33"/>
                    </a:cxn>
                    <a:cxn ang="0">
                      <a:pos x="33" y="184"/>
                    </a:cxn>
                    <a:cxn ang="0">
                      <a:pos x="217" y="217"/>
                    </a:cxn>
                    <a:cxn ang="0">
                      <a:pos x="0" y="217"/>
                    </a:cxn>
                    <a:cxn ang="0">
                      <a:pos x="0" y="0"/>
                    </a:cxn>
                    <a:cxn ang="0">
                      <a:pos x="217" y="0"/>
                    </a:cxn>
                    <a:cxn ang="0">
                      <a:pos x="217" y="217"/>
                    </a:cxn>
                  </a:cxnLst>
                  <a:rect l="0" t="0" r="r" b="b"/>
                  <a:pathLst>
                    <a:path w="217" h="217">
                      <a:moveTo>
                        <a:pt x="33" y="184"/>
                      </a:moveTo>
                      <a:lnTo>
                        <a:pt x="181" y="184"/>
                      </a:lnTo>
                      <a:lnTo>
                        <a:pt x="181" y="33"/>
                      </a:lnTo>
                      <a:lnTo>
                        <a:pt x="33" y="33"/>
                      </a:lnTo>
                      <a:lnTo>
                        <a:pt x="33" y="184"/>
                      </a:lnTo>
                      <a:close/>
                      <a:moveTo>
                        <a:pt x="217" y="217"/>
                      </a:moveTo>
                      <a:lnTo>
                        <a:pt x="0" y="217"/>
                      </a:lnTo>
                      <a:lnTo>
                        <a:pt x="0" y="0"/>
                      </a:lnTo>
                      <a:lnTo>
                        <a:pt x="217" y="0"/>
                      </a:lnTo>
                      <a:lnTo>
                        <a:pt x="217" y="21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45709" tIns="22855" rIns="45709" bIns="22855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088421"/>
                  <a:endParaRPr lang="en-US" sz="215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27" name="Freeform 16"/>
                <p:cNvSpPr>
                  <a:spLocks noEditPoints="1"/>
                </p:cNvSpPr>
                <p:nvPr/>
              </p:nvSpPr>
              <p:spPr bwMode="auto">
                <a:xfrm>
                  <a:off x="7440266" y="3814476"/>
                  <a:ext cx="344488" cy="349250"/>
                </a:xfrm>
                <a:custGeom>
                  <a:avLst/>
                  <a:gdLst/>
                  <a:ahLst/>
                  <a:cxnLst>
                    <a:cxn ang="0">
                      <a:pos x="33" y="185"/>
                    </a:cxn>
                    <a:cxn ang="0">
                      <a:pos x="181" y="185"/>
                    </a:cxn>
                    <a:cxn ang="0">
                      <a:pos x="181" y="36"/>
                    </a:cxn>
                    <a:cxn ang="0">
                      <a:pos x="33" y="36"/>
                    </a:cxn>
                    <a:cxn ang="0">
                      <a:pos x="33" y="185"/>
                    </a:cxn>
                    <a:cxn ang="0">
                      <a:pos x="217" y="220"/>
                    </a:cxn>
                    <a:cxn ang="0">
                      <a:pos x="0" y="220"/>
                    </a:cxn>
                    <a:cxn ang="0">
                      <a:pos x="0" y="0"/>
                    </a:cxn>
                    <a:cxn ang="0">
                      <a:pos x="217" y="0"/>
                    </a:cxn>
                    <a:cxn ang="0">
                      <a:pos x="217" y="220"/>
                    </a:cxn>
                  </a:cxnLst>
                  <a:rect l="0" t="0" r="r" b="b"/>
                  <a:pathLst>
                    <a:path w="217" h="220">
                      <a:moveTo>
                        <a:pt x="33" y="185"/>
                      </a:moveTo>
                      <a:lnTo>
                        <a:pt x="181" y="185"/>
                      </a:lnTo>
                      <a:lnTo>
                        <a:pt x="181" y="36"/>
                      </a:lnTo>
                      <a:lnTo>
                        <a:pt x="33" y="36"/>
                      </a:lnTo>
                      <a:lnTo>
                        <a:pt x="33" y="185"/>
                      </a:lnTo>
                      <a:close/>
                      <a:moveTo>
                        <a:pt x="217" y="220"/>
                      </a:moveTo>
                      <a:lnTo>
                        <a:pt x="0" y="220"/>
                      </a:lnTo>
                      <a:lnTo>
                        <a:pt x="0" y="0"/>
                      </a:lnTo>
                      <a:lnTo>
                        <a:pt x="217" y="0"/>
                      </a:lnTo>
                      <a:lnTo>
                        <a:pt x="217" y="22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45709" tIns="22855" rIns="45709" bIns="22855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088421"/>
                  <a:endParaRPr lang="en-US" sz="215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28" name="Freeform 17"/>
                <p:cNvSpPr>
                  <a:spLocks/>
                </p:cNvSpPr>
                <p:nvPr/>
              </p:nvSpPr>
              <p:spPr bwMode="auto">
                <a:xfrm>
                  <a:off x="7506941" y="3398551"/>
                  <a:ext cx="341313" cy="288925"/>
                </a:xfrm>
                <a:custGeom>
                  <a:avLst/>
                  <a:gdLst/>
                  <a:ahLst/>
                  <a:cxnLst>
                    <a:cxn ang="0">
                      <a:pos x="76" y="182"/>
                    </a:cxn>
                    <a:cxn ang="0">
                      <a:pos x="0" y="114"/>
                    </a:cxn>
                    <a:cxn ang="0">
                      <a:pos x="24" y="88"/>
                    </a:cxn>
                    <a:cxn ang="0">
                      <a:pos x="73" y="132"/>
                    </a:cxn>
                    <a:cxn ang="0">
                      <a:pos x="187" y="0"/>
                    </a:cxn>
                    <a:cxn ang="0">
                      <a:pos x="215" y="24"/>
                    </a:cxn>
                    <a:cxn ang="0">
                      <a:pos x="76" y="182"/>
                    </a:cxn>
                  </a:cxnLst>
                  <a:rect l="0" t="0" r="r" b="b"/>
                  <a:pathLst>
                    <a:path w="215" h="182">
                      <a:moveTo>
                        <a:pt x="76" y="182"/>
                      </a:moveTo>
                      <a:lnTo>
                        <a:pt x="0" y="114"/>
                      </a:lnTo>
                      <a:lnTo>
                        <a:pt x="24" y="88"/>
                      </a:lnTo>
                      <a:lnTo>
                        <a:pt x="73" y="132"/>
                      </a:lnTo>
                      <a:lnTo>
                        <a:pt x="187" y="0"/>
                      </a:lnTo>
                      <a:lnTo>
                        <a:pt x="215" y="24"/>
                      </a:lnTo>
                      <a:lnTo>
                        <a:pt x="76" y="1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45709" tIns="22855" rIns="45709" bIns="22855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088421"/>
                  <a:endParaRPr lang="en-US" sz="215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30" name="Rectangle 18"/>
                <p:cNvSpPr>
                  <a:spLocks noChangeArrowheads="1"/>
                </p:cNvSpPr>
                <p:nvPr/>
              </p:nvSpPr>
              <p:spPr bwMode="auto">
                <a:xfrm>
                  <a:off x="7840316" y="4100226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45709" tIns="22855" rIns="45709" bIns="22855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088421"/>
                  <a:endParaRPr lang="en-US" sz="215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31" name="Rectangle 19"/>
                <p:cNvSpPr>
                  <a:spLocks noChangeArrowheads="1"/>
                </p:cNvSpPr>
                <p:nvPr/>
              </p:nvSpPr>
              <p:spPr bwMode="auto">
                <a:xfrm>
                  <a:off x="7840316" y="3717639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45709" tIns="22855" rIns="45709" bIns="22855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088421"/>
                  <a:endParaRPr lang="en-US" sz="215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32" name="Rectangle 20"/>
                <p:cNvSpPr>
                  <a:spLocks noChangeArrowheads="1"/>
                </p:cNvSpPr>
                <p:nvPr/>
              </p:nvSpPr>
              <p:spPr bwMode="auto">
                <a:xfrm>
                  <a:off x="7840316" y="3973226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45709" tIns="22855" rIns="45709" bIns="22855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088421"/>
                  <a:endParaRPr lang="en-US" sz="215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33" name="Rectangle 21"/>
                <p:cNvSpPr>
                  <a:spLocks noChangeArrowheads="1"/>
                </p:cNvSpPr>
                <p:nvPr/>
              </p:nvSpPr>
              <p:spPr bwMode="auto">
                <a:xfrm>
                  <a:off x="7840316" y="3590639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45709" tIns="22855" rIns="45709" bIns="22855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088421"/>
                  <a:endParaRPr lang="en-US" sz="215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</p:grpSp>
        </p:grpSp>
      </p:grpSp>
      <p:grpSp>
        <p:nvGrpSpPr>
          <p:cNvPr id="34" name="Group 33"/>
          <p:cNvGrpSpPr/>
          <p:nvPr/>
        </p:nvGrpSpPr>
        <p:grpSpPr>
          <a:xfrm>
            <a:off x="196899" y="2591990"/>
            <a:ext cx="11733272" cy="2628558"/>
            <a:chOff x="1222851" y="5331405"/>
            <a:chExt cx="23543736" cy="6450869"/>
          </a:xfrm>
        </p:grpSpPr>
        <p:sp>
          <p:nvSpPr>
            <p:cNvPr id="35" name="Rounded Rectangle 34"/>
            <p:cNvSpPr/>
            <p:nvPr/>
          </p:nvSpPr>
          <p:spPr>
            <a:xfrm>
              <a:off x="1224549" y="5601638"/>
              <a:ext cx="23542038" cy="6180636"/>
            </a:xfrm>
            <a:prstGeom prst="roundRect">
              <a:avLst>
                <a:gd name="adj" fmla="val 3132"/>
              </a:avLst>
            </a:prstGeom>
            <a:solidFill>
              <a:schemeClr val="accent5">
                <a:lumMod val="20000"/>
                <a:lumOff val="80000"/>
              </a:schemeClr>
            </a:solidFill>
            <a:ln w="57150">
              <a:solidFill>
                <a:srgbClr val="0999C8"/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88421"/>
              <a:endParaRPr lang="en-US" sz="2150">
                <a:solidFill>
                  <a:prstClr val="white"/>
                </a:solidFill>
                <a:latin typeface="Calibri"/>
              </a:endParaRPr>
            </a:p>
          </p:txBody>
        </p:sp>
        <p:grpSp>
          <p:nvGrpSpPr>
            <p:cNvPr id="38" name="Group 60"/>
            <p:cNvGrpSpPr/>
            <p:nvPr/>
          </p:nvGrpSpPr>
          <p:grpSpPr>
            <a:xfrm>
              <a:off x="1222851" y="5331405"/>
              <a:ext cx="3337877" cy="1057460"/>
              <a:chOff x="1224542" y="6305967"/>
              <a:chExt cx="3338263" cy="1062851"/>
            </a:xfrm>
          </p:grpSpPr>
          <p:sp>
            <p:nvSpPr>
              <p:cNvPr id="39" name="Freeform 20"/>
              <p:cNvSpPr>
                <a:spLocks/>
              </p:cNvSpPr>
              <p:nvPr/>
            </p:nvSpPr>
            <p:spPr bwMode="auto">
              <a:xfrm rot="16200000" flipV="1">
                <a:off x="2748828" y="5370222"/>
                <a:ext cx="828631" cy="2733779"/>
              </a:xfrm>
              <a:prstGeom prst="round1Rect">
                <a:avLst/>
              </a:prstGeom>
              <a:solidFill>
                <a:schemeClr val="bg1"/>
              </a:solidFill>
              <a:ln w="57150">
                <a:solidFill>
                  <a:srgbClr val="0999C8"/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pPr defTabSz="1088421"/>
                <a:endParaRPr lang="en-US" sz="215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40" name="TextBox 39"/>
              <p:cNvSpPr txBox="1"/>
              <p:nvPr/>
            </p:nvSpPr>
            <p:spPr>
              <a:xfrm>
                <a:off x="2091563" y="6305967"/>
                <a:ext cx="2471242" cy="106285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1088421"/>
                <a:r>
                  <a:rPr lang="vi-VN" sz="2200" b="1">
                    <a:solidFill>
                      <a:srgbClr val="0999C8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Bài giải</a:t>
                </a:r>
                <a:endParaRPr lang="en-US" sz="2200" b="1">
                  <a:solidFill>
                    <a:srgbClr val="0999C8"/>
                  </a:solidFill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42" name="Round Diagonal Corner Rectangle 41"/>
              <p:cNvSpPr/>
              <p:nvPr/>
            </p:nvSpPr>
            <p:spPr>
              <a:xfrm flipV="1">
                <a:off x="1224542" y="6322799"/>
                <a:ext cx="777240" cy="828630"/>
              </a:xfrm>
              <a:prstGeom prst="round2DiagRect">
                <a:avLst/>
              </a:prstGeom>
              <a:solidFill>
                <a:srgbClr val="0999C8"/>
              </a:solidFill>
              <a:ln w="57150">
                <a:solidFill>
                  <a:srgbClr val="0999C8"/>
                </a:solidFill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421"/>
                <a:endParaRPr lang="en-US" sz="215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43" name="Freeform 15"/>
              <p:cNvSpPr>
                <a:spLocks noEditPoints="1"/>
              </p:cNvSpPr>
              <p:nvPr/>
            </p:nvSpPr>
            <p:spPr bwMode="auto">
              <a:xfrm>
                <a:off x="1376941" y="6394807"/>
                <a:ext cx="501902" cy="680422"/>
              </a:xfrm>
              <a:custGeom>
                <a:avLst/>
                <a:gdLst>
                  <a:gd name="T0" fmla="*/ 135 w 145"/>
                  <a:gd name="T1" fmla="*/ 72 h 197"/>
                  <a:gd name="T2" fmla="*/ 72 w 145"/>
                  <a:gd name="T3" fmla="*/ 135 h 197"/>
                  <a:gd name="T4" fmla="*/ 9 w 145"/>
                  <a:gd name="T5" fmla="*/ 72 h 197"/>
                  <a:gd name="T6" fmla="*/ 72 w 145"/>
                  <a:gd name="T7" fmla="*/ 9 h 197"/>
                  <a:gd name="T8" fmla="*/ 115 w 145"/>
                  <a:gd name="T9" fmla="*/ 26 h 197"/>
                  <a:gd name="T10" fmla="*/ 60 w 145"/>
                  <a:gd name="T11" fmla="*/ 82 h 197"/>
                  <a:gd name="T12" fmla="*/ 30 w 145"/>
                  <a:gd name="T13" fmla="*/ 60 h 197"/>
                  <a:gd name="T14" fmla="*/ 20 w 145"/>
                  <a:gd name="T15" fmla="*/ 68 h 197"/>
                  <a:gd name="T16" fmla="*/ 61 w 145"/>
                  <a:gd name="T17" fmla="*/ 126 h 197"/>
                  <a:gd name="T18" fmla="*/ 123 w 145"/>
                  <a:gd name="T19" fmla="*/ 35 h 197"/>
                  <a:gd name="T20" fmla="*/ 135 w 145"/>
                  <a:gd name="T21" fmla="*/ 72 h 197"/>
                  <a:gd name="T22" fmla="*/ 145 w 145"/>
                  <a:gd name="T23" fmla="*/ 12 h 197"/>
                  <a:gd name="T24" fmla="*/ 135 w 145"/>
                  <a:gd name="T25" fmla="*/ 12 h 197"/>
                  <a:gd name="T26" fmla="*/ 123 w 145"/>
                  <a:gd name="T27" fmla="*/ 21 h 197"/>
                  <a:gd name="T28" fmla="*/ 72 w 145"/>
                  <a:gd name="T29" fmla="*/ 0 h 197"/>
                  <a:gd name="T30" fmla="*/ 0 w 145"/>
                  <a:gd name="T31" fmla="*/ 72 h 197"/>
                  <a:gd name="T32" fmla="*/ 30 w 145"/>
                  <a:gd name="T33" fmla="*/ 131 h 197"/>
                  <a:gd name="T34" fmla="*/ 7 w 145"/>
                  <a:gd name="T35" fmla="*/ 175 h 197"/>
                  <a:gd name="T36" fmla="*/ 13 w 145"/>
                  <a:gd name="T37" fmla="*/ 193 h 197"/>
                  <a:gd name="T38" fmla="*/ 32 w 145"/>
                  <a:gd name="T39" fmla="*/ 187 h 197"/>
                  <a:gd name="T40" fmla="*/ 51 w 145"/>
                  <a:gd name="T41" fmla="*/ 141 h 197"/>
                  <a:gd name="T42" fmla="*/ 51 w 145"/>
                  <a:gd name="T43" fmla="*/ 141 h 197"/>
                  <a:gd name="T44" fmla="*/ 72 w 145"/>
                  <a:gd name="T45" fmla="*/ 145 h 197"/>
                  <a:gd name="T46" fmla="*/ 145 w 145"/>
                  <a:gd name="T47" fmla="*/ 72 h 197"/>
                  <a:gd name="T48" fmla="*/ 129 w 145"/>
                  <a:gd name="T49" fmla="*/ 28 h 197"/>
                  <a:gd name="T50" fmla="*/ 145 w 145"/>
                  <a:gd name="T51" fmla="*/ 12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45" h="197">
                    <a:moveTo>
                      <a:pt x="135" y="72"/>
                    </a:moveTo>
                    <a:cubicBezTo>
                      <a:pt x="135" y="107"/>
                      <a:pt x="107" y="135"/>
                      <a:pt x="72" y="135"/>
                    </a:cubicBezTo>
                    <a:cubicBezTo>
                      <a:pt x="37" y="135"/>
                      <a:pt x="9" y="107"/>
                      <a:pt x="9" y="72"/>
                    </a:cubicBezTo>
                    <a:cubicBezTo>
                      <a:pt x="9" y="37"/>
                      <a:pt x="37" y="9"/>
                      <a:pt x="72" y="9"/>
                    </a:cubicBezTo>
                    <a:cubicBezTo>
                      <a:pt x="89" y="9"/>
                      <a:pt x="104" y="15"/>
                      <a:pt x="115" y="26"/>
                    </a:cubicBezTo>
                    <a:cubicBezTo>
                      <a:pt x="101" y="38"/>
                      <a:pt x="80" y="57"/>
                      <a:pt x="60" y="82"/>
                    </a:cubicBezTo>
                    <a:cubicBezTo>
                      <a:pt x="50" y="74"/>
                      <a:pt x="40" y="67"/>
                      <a:pt x="30" y="60"/>
                    </a:cubicBezTo>
                    <a:cubicBezTo>
                      <a:pt x="26" y="63"/>
                      <a:pt x="24" y="65"/>
                      <a:pt x="20" y="68"/>
                    </a:cubicBezTo>
                    <a:cubicBezTo>
                      <a:pt x="34" y="88"/>
                      <a:pt x="47" y="107"/>
                      <a:pt x="61" y="126"/>
                    </a:cubicBezTo>
                    <a:cubicBezTo>
                      <a:pt x="80" y="95"/>
                      <a:pt x="99" y="63"/>
                      <a:pt x="123" y="35"/>
                    </a:cubicBezTo>
                    <a:cubicBezTo>
                      <a:pt x="130" y="45"/>
                      <a:pt x="135" y="58"/>
                      <a:pt x="135" y="72"/>
                    </a:cubicBezTo>
                    <a:close/>
                    <a:moveTo>
                      <a:pt x="145" y="12"/>
                    </a:moveTo>
                    <a:cubicBezTo>
                      <a:pt x="141" y="12"/>
                      <a:pt x="138" y="12"/>
                      <a:pt x="135" y="12"/>
                    </a:cubicBezTo>
                    <a:cubicBezTo>
                      <a:pt x="135" y="12"/>
                      <a:pt x="130" y="15"/>
                      <a:pt x="123" y="21"/>
                    </a:cubicBezTo>
                    <a:cubicBezTo>
                      <a:pt x="110" y="8"/>
                      <a:pt x="92" y="0"/>
                      <a:pt x="72" y="0"/>
                    </a:cubicBezTo>
                    <a:cubicBezTo>
                      <a:pt x="32" y="0"/>
                      <a:pt x="0" y="32"/>
                      <a:pt x="0" y="72"/>
                    </a:cubicBezTo>
                    <a:cubicBezTo>
                      <a:pt x="0" y="97"/>
                      <a:pt x="11" y="118"/>
                      <a:pt x="30" y="131"/>
                    </a:cubicBezTo>
                    <a:cubicBezTo>
                      <a:pt x="7" y="175"/>
                      <a:pt x="7" y="175"/>
                      <a:pt x="7" y="175"/>
                    </a:cubicBezTo>
                    <a:cubicBezTo>
                      <a:pt x="3" y="182"/>
                      <a:pt x="6" y="190"/>
                      <a:pt x="13" y="193"/>
                    </a:cubicBezTo>
                    <a:cubicBezTo>
                      <a:pt x="20" y="197"/>
                      <a:pt x="28" y="194"/>
                      <a:pt x="32" y="187"/>
                    </a:cubicBezTo>
                    <a:cubicBezTo>
                      <a:pt x="51" y="141"/>
                      <a:pt x="51" y="141"/>
                      <a:pt x="51" y="141"/>
                    </a:cubicBezTo>
                    <a:cubicBezTo>
                      <a:pt x="51" y="141"/>
                      <a:pt x="51" y="141"/>
                      <a:pt x="51" y="141"/>
                    </a:cubicBezTo>
                    <a:cubicBezTo>
                      <a:pt x="58" y="143"/>
                      <a:pt x="65" y="145"/>
                      <a:pt x="72" y="145"/>
                    </a:cubicBezTo>
                    <a:cubicBezTo>
                      <a:pt x="112" y="145"/>
                      <a:pt x="145" y="112"/>
                      <a:pt x="145" y="72"/>
                    </a:cubicBezTo>
                    <a:cubicBezTo>
                      <a:pt x="145" y="55"/>
                      <a:pt x="138" y="40"/>
                      <a:pt x="129" y="28"/>
                    </a:cubicBezTo>
                    <a:cubicBezTo>
                      <a:pt x="134" y="22"/>
                      <a:pt x="139" y="17"/>
                      <a:pt x="145" y="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45709" tIns="22855" rIns="45709" bIns="22855" numCol="1" anchor="t" anchorCtr="0" compatLnSpc="1">
                <a:prstTxWarp prst="textNoShape">
                  <a:avLst/>
                </a:prstTxWarp>
              </a:bodyPr>
              <a:lstStyle/>
              <a:p>
                <a:pPr defTabSz="1088421"/>
                <a:endParaRPr lang="en-US" sz="2150">
                  <a:solidFill>
                    <a:prstClr val="black"/>
                  </a:solidFill>
                  <a:latin typeface="Calibri"/>
                </a:endParaRPr>
              </a:p>
            </p:txBody>
          </p: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994222" y="1526863"/>
                <a:ext cx="10171376" cy="830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1088421"/>
                <a:r>
                  <a:rPr lang="en-US" sz="2400" dirty="0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Viết </a:t>
                </a:r>
                <a:r>
                  <a:rPr lang="en-US" sz="2400" dirty="0" err="1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phương</a:t>
                </a:r>
                <a:r>
                  <a:rPr lang="en-US" sz="2400" dirty="0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trình</a:t>
                </a:r>
                <a:r>
                  <a:rPr lang="en-US" sz="2400" dirty="0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mặt</a:t>
                </a:r>
                <a:r>
                  <a:rPr lang="en-US" sz="2400" dirty="0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phẳng</a:t>
                </a:r>
                <a:r>
                  <a:rPr lang="en-US" sz="2400" dirty="0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𝛼</m:t>
                        </m:r>
                      </m:e>
                    </m:d>
                  </m:oMath>
                </a14:m>
                <a:r>
                  <a:rPr lang="en-US" sz="2400" dirty="0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đi</a:t>
                </a:r>
                <a:r>
                  <a:rPr lang="en-US" sz="2400" dirty="0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qua </a:t>
                </a:r>
                <a:r>
                  <a:rPr lang="en-US" sz="2400" dirty="0" err="1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hai</a:t>
                </a:r>
                <a:r>
                  <a:rPr lang="en-US" sz="2400" dirty="0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điểm</a:t>
                </a:r>
                <a:r>
                  <a:rPr lang="en-US" sz="2400" dirty="0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A(3;1;-1), B(2;-1;4) </a:t>
                </a:r>
                <a:r>
                  <a:rPr lang="en-US" sz="2400" dirty="0" err="1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và</a:t>
                </a:r>
                <a:r>
                  <a:rPr lang="en-US" sz="2400" dirty="0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vuông</a:t>
                </a:r>
                <a:r>
                  <a:rPr lang="en-US" sz="2400" dirty="0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góc</a:t>
                </a:r>
                <a:r>
                  <a:rPr lang="en-US" sz="2400" dirty="0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với</a:t>
                </a:r>
                <a:r>
                  <a:rPr lang="en-US" sz="2400" dirty="0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mặt</a:t>
                </a:r>
                <a:r>
                  <a:rPr lang="en-US" sz="2400" dirty="0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phẳng</a:t>
                </a:r>
                <a:r>
                  <a:rPr lang="en-US" sz="2400" dirty="0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𝛽</m:t>
                        </m:r>
                      </m:e>
                    </m:d>
                  </m:oMath>
                </a14:m>
                <a:r>
                  <a:rPr lang="en-US" sz="2400" dirty="0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có</a:t>
                </a:r>
                <a:r>
                  <a:rPr lang="en-US" sz="2400" dirty="0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phương</a:t>
                </a:r>
                <a:r>
                  <a:rPr lang="en-US" sz="2400" dirty="0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trình</a:t>
                </a:r>
                <a:r>
                  <a:rPr lang="en-US" sz="2400" dirty="0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: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2</m:t>
                    </m:r>
                    <m:r>
                      <a:rPr lang="en-US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𝑥</m:t>
                    </m:r>
                    <m:r>
                      <a:rPr lang="en-US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−</m:t>
                    </m:r>
                    <m:r>
                      <a:rPr lang="en-US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𝑦</m:t>
                    </m:r>
                    <m:r>
                      <a:rPr lang="en-US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+3</m:t>
                    </m:r>
                    <m:r>
                      <a:rPr lang="en-US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𝑧</m:t>
                    </m:r>
                    <m:r>
                      <a:rPr lang="en-US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−1=0.</m:t>
                    </m:r>
                  </m:oMath>
                </a14:m>
                <a:r>
                  <a:rPr lang="en-US" sz="2400" dirty="0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endParaRPr lang="vi-VN" sz="240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4222" y="1526863"/>
                <a:ext cx="10171376" cy="830997"/>
              </a:xfrm>
              <a:prstGeom prst="rect">
                <a:avLst/>
              </a:prstGeom>
              <a:blipFill>
                <a:blip r:embed="rId3"/>
                <a:stretch>
                  <a:fillRect l="-899" t="-5839" b="-1532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Rectangle 35"/>
              <p:cNvSpPr/>
              <p:nvPr/>
            </p:nvSpPr>
            <p:spPr>
              <a:xfrm>
                <a:off x="994222" y="2997368"/>
                <a:ext cx="10628516" cy="251844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1088421"/>
                <a:r>
                  <a:rPr lang="en-US" sz="2400" dirty="0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Gọi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  <m:sub>
                            <m:r>
                              <a:rPr lang="en-US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𝛽</m:t>
                            </m:r>
                          </m:sub>
                        </m:sSub>
                      </m:e>
                    </m:acc>
                  </m:oMath>
                </a14:m>
                <a:r>
                  <a:rPr lang="en-US" sz="2400" dirty="0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là</a:t>
                </a:r>
                <a:r>
                  <a:rPr lang="en-US" sz="2400" dirty="0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vector </a:t>
                </a:r>
                <a:r>
                  <a:rPr lang="en-US" sz="2400" dirty="0" err="1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pháp</a:t>
                </a:r>
                <a:r>
                  <a:rPr lang="en-US" sz="2400" dirty="0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tuyến</a:t>
                </a:r>
                <a:r>
                  <a:rPr lang="en-US" sz="2400" dirty="0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của</a:t>
                </a:r>
                <a:r>
                  <a:rPr lang="en-US" sz="2400" dirty="0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mặt</a:t>
                </a:r>
                <a:r>
                  <a:rPr lang="en-US" sz="2400" dirty="0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phẳng</a:t>
                </a:r>
                <a:r>
                  <a:rPr lang="en-US" sz="2400" dirty="0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𝛽</m:t>
                        </m:r>
                      </m:e>
                    </m:d>
                  </m:oMath>
                </a14:m>
                <a:r>
                  <a:rPr lang="en-US" sz="2400" dirty="0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. Hai vector </a:t>
                </a:r>
                <a:r>
                  <a:rPr lang="en-US" sz="2400" dirty="0" err="1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không</a:t>
                </a:r>
                <a:r>
                  <a:rPr lang="en-US" sz="2400" dirty="0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cùng</a:t>
                </a:r>
                <a:r>
                  <a:rPr lang="en-US" sz="2400" dirty="0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phương</a:t>
                </a:r>
                <a:r>
                  <a:rPr lang="en-US" sz="2400" dirty="0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có</a:t>
                </a:r>
                <a:r>
                  <a:rPr lang="en-US" sz="2400" dirty="0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giá</a:t>
                </a:r>
                <a:r>
                  <a:rPr lang="en-US" sz="2400" dirty="0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song </a:t>
                </a:r>
                <a:r>
                  <a:rPr lang="en-US" sz="2400" dirty="0" err="1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song</a:t>
                </a:r>
                <a:r>
                  <a:rPr lang="en-US" sz="2400" dirty="0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hoặc</a:t>
                </a:r>
                <a:r>
                  <a:rPr lang="en-US" sz="2400" dirty="0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nằm</a:t>
                </a:r>
                <a:r>
                  <a:rPr lang="en-US" sz="2400" dirty="0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trên</a:t>
                </a:r>
                <a:r>
                  <a:rPr lang="en-US" sz="2400" dirty="0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𝛼</m:t>
                        </m:r>
                      </m:e>
                    </m:d>
                  </m:oMath>
                </a14:m>
                <a:r>
                  <a:rPr lang="en-US" sz="2400" dirty="0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là: 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</m:ctrlPr>
                      </m:accPr>
                      <m:e>
                        <m:r>
                          <a:rPr lang="en-US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  <m:t>𝐴𝐵</m:t>
                        </m:r>
                      </m:e>
                    </m:acc>
                    <m:r>
                      <a:rPr lang="en-US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  <m:t>−1;−2;5</m:t>
                        </m:r>
                      </m:e>
                    </m:d>
                    <m:r>
                      <a:rPr lang="en-US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,</m:t>
                    </m:r>
                    <m:acc>
                      <m:accPr>
                        <m:chr m:val="⃗"/>
                        <m:ctrlPr>
                          <a:rPr lang="en-US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  <m:sub>
                            <m:r>
                              <a:rPr lang="en-US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𝛽</m:t>
                            </m:r>
                          </m:sub>
                        </m:sSub>
                      </m:e>
                    </m:acc>
                    <m:r>
                      <a:rPr lang="en-US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2;−1;3</m:t>
                        </m:r>
                      </m:e>
                    </m:d>
                    <m:r>
                      <a:rPr lang="en-US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.</m:t>
                    </m:r>
                  </m:oMath>
                </a14:m>
                <a:endParaRPr lang="en-US" sz="2400" dirty="0">
                  <a:solidFill>
                    <a:prstClr val="black"/>
                  </a:solidFill>
                  <a:latin typeface="Cambria" panose="02040503050406030204" pitchFamily="18" charset="0"/>
                  <a:ea typeface="Cambria Math" panose="02040503050406030204" pitchFamily="18" charset="0"/>
                </a:endParaRPr>
              </a:p>
              <a:p>
                <a:pPr defTabSz="1088421"/>
                <a:r>
                  <a:rPr lang="en-US" sz="2400" dirty="0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Do </a:t>
                </a:r>
                <a:r>
                  <a:rPr lang="en-US" sz="2400" dirty="0" err="1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đó</a:t>
                </a:r>
                <a:r>
                  <a:rPr lang="en-US" sz="2400" dirty="0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mặt</a:t>
                </a:r>
                <a:r>
                  <a:rPr lang="en-US" sz="2400" dirty="0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phẳng</a:t>
                </a:r>
                <a:r>
                  <a:rPr lang="en-US" sz="2400" dirty="0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𝛼</m:t>
                        </m:r>
                      </m:e>
                    </m:d>
                  </m:oMath>
                </a14:m>
                <a:r>
                  <a:rPr lang="en-US" sz="2400" dirty="0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có</a:t>
                </a:r>
                <a:r>
                  <a:rPr lang="en-US" sz="2400" dirty="0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vector </a:t>
                </a:r>
                <a:r>
                  <a:rPr lang="en-US" sz="2400" dirty="0" err="1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pháp</a:t>
                </a:r>
                <a:r>
                  <a:rPr lang="en-US" sz="2400" dirty="0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tuyến</a:t>
                </a:r>
                <a:r>
                  <a:rPr lang="en-US" sz="2400" dirty="0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: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  <m:sub>
                            <m:r>
                              <a:rPr lang="en-US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𝛼</m:t>
                            </m:r>
                          </m:sub>
                        </m:sSub>
                      </m:e>
                    </m:acc>
                    <m:r>
                      <a:rPr lang="en-US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sz="24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[</m:t>
                    </m:r>
                    <m:acc>
                      <m:accPr>
                        <m:chr m:val="⃗"/>
                        <m:ctrlPr>
                          <a:rPr lang="en-US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</m:ctrlPr>
                      </m:accPr>
                      <m:e>
                        <m:r>
                          <a:rPr lang="en-US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  <m:t>𝐴𝐵</m:t>
                        </m:r>
                      </m:e>
                    </m:acc>
                    <m:r>
                      <a:rPr lang="en-US" sz="24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; </m:t>
                    </m:r>
                    <m:acc>
                      <m:accPr>
                        <m:chr m:val="⃗"/>
                        <m:ctrlPr>
                          <a:rPr lang="en-US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  <m:sub>
                            <m:r>
                              <a:rPr lang="en-US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𝛽</m:t>
                            </m:r>
                          </m:sub>
                        </m:sSub>
                      </m:e>
                    </m:acc>
                    <m:r>
                      <a:rPr lang="en-US" sz="24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]</m:t>
                    </m:r>
                    <m:r>
                      <a:rPr lang="en-US" sz="240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−1;13;5</m:t>
                        </m:r>
                      </m:e>
                    </m:d>
                    <m:r>
                      <a:rPr lang="en-US" sz="240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.</m:t>
                    </m:r>
                  </m:oMath>
                </a14:m>
                <a:endParaRPr lang="en-US" sz="2400" dirty="0">
                  <a:solidFill>
                    <a:prstClr val="black"/>
                  </a:solidFill>
                  <a:latin typeface="Cambria" panose="02040503050406030204" pitchFamily="18" charset="0"/>
                  <a:ea typeface="Cambria Math" panose="02040503050406030204" pitchFamily="18" charset="0"/>
                </a:endParaRPr>
              </a:p>
              <a:p>
                <a:pPr defTabSz="1088421"/>
                <a:r>
                  <a:rPr lang="en-US" sz="2400" dirty="0" err="1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Vậy</a:t>
                </a:r>
                <a:r>
                  <a:rPr lang="en-US" sz="2400" dirty="0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phương</a:t>
                </a:r>
                <a:r>
                  <a:rPr lang="en-US" sz="2400" dirty="0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trình</a:t>
                </a:r>
                <a:r>
                  <a:rPr lang="en-US" sz="2400" dirty="0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của</a:t>
                </a:r>
                <a:r>
                  <a:rPr lang="en-US" sz="2400" dirty="0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𝛼</m:t>
                        </m:r>
                      </m:e>
                    </m:d>
                  </m:oMath>
                </a14:m>
                <a:r>
                  <a:rPr lang="en-US" sz="2400" dirty="0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là</a:t>
                </a:r>
                <a:r>
                  <a:rPr lang="en-US" sz="2400" dirty="0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: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−1</m:t>
                    </m:r>
                    <m:d>
                      <m:dPr>
                        <m:ctrlPr>
                          <a:rPr lang="en-US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  <m:t>𝑥</m:t>
                        </m:r>
                        <m:r>
                          <a:rPr lang="en-US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  <m:t>−3</m:t>
                        </m:r>
                      </m:e>
                    </m:d>
                    <m:r>
                      <a:rPr lang="en-US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+13</m:t>
                    </m:r>
                    <m:d>
                      <m:dPr>
                        <m:ctrlPr>
                          <a:rPr lang="en-US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  <m:t>𝑦</m:t>
                        </m:r>
                        <m:r>
                          <a:rPr lang="en-US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  <m:t>−1</m:t>
                        </m:r>
                      </m:e>
                    </m:d>
                    <m:r>
                      <a:rPr lang="en-US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+5</m:t>
                    </m:r>
                    <m:d>
                      <m:dPr>
                        <m:ctrlPr>
                          <a:rPr lang="en-US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  <m:t>𝑧</m:t>
                        </m:r>
                        <m:r>
                          <a:rPr lang="en-US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  <m:t>+1</m:t>
                        </m:r>
                      </m:e>
                    </m:d>
                    <m:r>
                      <a:rPr lang="en-US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=0</m:t>
                    </m:r>
                  </m:oMath>
                </a14:m>
                <a:endParaRPr lang="en-US" sz="240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  <a:p>
                <a:pPr defTabSz="1088421"/>
                <a:r>
                  <a:rPr lang="en-US" sz="2400" dirty="0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Hay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𝑥</m:t>
                    </m:r>
                    <m:r>
                      <a:rPr lang="en-US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−13</m:t>
                    </m:r>
                    <m:r>
                      <a:rPr lang="en-US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𝑦</m:t>
                    </m:r>
                    <m:r>
                      <a:rPr lang="en-US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−5</m:t>
                    </m:r>
                    <m:r>
                      <a:rPr lang="en-US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𝑧</m:t>
                    </m:r>
                    <m:r>
                      <a:rPr lang="en-US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+5=0</m:t>
                    </m:r>
                  </m:oMath>
                </a14:m>
                <a:endParaRPr lang="en-US" sz="240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  <a:p>
                <a:pPr defTabSz="1088421"/>
                <a:endParaRPr lang="vi-VN" sz="240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36" name="Rectangle 3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4222" y="2997368"/>
                <a:ext cx="10628516" cy="2518446"/>
              </a:xfrm>
              <a:prstGeom prst="rect">
                <a:avLst/>
              </a:prstGeom>
              <a:blipFill>
                <a:blip r:embed="rId4"/>
                <a:stretch>
                  <a:fillRect l="-860" t="-217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59664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6" grpId="0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ounded Rectangle 30"/>
          <p:cNvSpPr/>
          <p:nvPr/>
        </p:nvSpPr>
        <p:spPr>
          <a:xfrm>
            <a:off x="2137841" y="2433087"/>
            <a:ext cx="8186708" cy="2976855"/>
          </a:xfrm>
          <a:prstGeom prst="roundRect">
            <a:avLst>
              <a:gd name="adj" fmla="val 4570"/>
            </a:avLst>
          </a:prstGeom>
          <a:noFill/>
          <a:ln>
            <a:solidFill>
              <a:srgbClr val="135F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699" tIns="22850" rIns="45699" bIns="22850" rtlCol="0" anchor="ctr"/>
          <a:lstStyle/>
          <a:p>
            <a:pPr algn="ctr"/>
            <a:endParaRPr lang="en-US" sz="900"/>
          </a:p>
        </p:txBody>
      </p:sp>
      <p:grpSp>
        <p:nvGrpSpPr>
          <p:cNvPr id="32" name="Group 26"/>
          <p:cNvGrpSpPr/>
          <p:nvPr/>
        </p:nvGrpSpPr>
        <p:grpSpPr>
          <a:xfrm>
            <a:off x="2134978" y="3646774"/>
            <a:ext cx="8189572" cy="869093"/>
            <a:chOff x="7483861" y="7543801"/>
            <a:chExt cx="14646001" cy="1738413"/>
          </a:xfrm>
        </p:grpSpPr>
        <p:sp>
          <p:nvSpPr>
            <p:cNvPr id="33" name="TextBox 32"/>
            <p:cNvSpPr txBox="1"/>
            <p:nvPr/>
          </p:nvSpPr>
          <p:spPr>
            <a:xfrm>
              <a:off x="8993186" y="7620003"/>
              <a:ext cx="13136676" cy="16622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err="1">
                  <a:solidFill>
                    <a:srgbClr val="135F82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Xem</a:t>
              </a:r>
              <a:r>
                <a:rPr lang="en-US" sz="2400" b="1" dirty="0">
                  <a:solidFill>
                    <a:srgbClr val="135F82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</a:t>
              </a:r>
              <a:r>
                <a:rPr lang="vi-VN" sz="2400" b="1" dirty="0">
                  <a:solidFill>
                    <a:srgbClr val="135F82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trước bài PHƯƠNG TRÌNH </a:t>
              </a:r>
              <a:r>
                <a:rPr lang="en-US" sz="2400" b="1" dirty="0">
                  <a:solidFill>
                    <a:srgbClr val="135F82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MẶT PHẲNG VÀ VỊ TRÍ TƯƠNG ĐỐI CỦA HAI MẶT PHẲNG</a:t>
              </a:r>
            </a:p>
          </p:txBody>
        </p:sp>
        <p:grpSp>
          <p:nvGrpSpPr>
            <p:cNvPr id="34" name="Group 27"/>
            <p:cNvGrpSpPr/>
            <p:nvPr/>
          </p:nvGrpSpPr>
          <p:grpSpPr>
            <a:xfrm>
              <a:off x="7483861" y="7543801"/>
              <a:ext cx="1381118" cy="872846"/>
              <a:chOff x="7483860" y="7543801"/>
              <a:chExt cx="1381118" cy="872846"/>
            </a:xfrm>
          </p:grpSpPr>
          <p:sp>
            <p:nvSpPr>
              <p:cNvPr id="35" name="Isosceles Triangle 44"/>
              <p:cNvSpPr/>
              <p:nvPr/>
            </p:nvSpPr>
            <p:spPr>
              <a:xfrm rot="16200000">
                <a:off x="7494127" y="7533534"/>
                <a:ext cx="143688" cy="164221"/>
              </a:xfrm>
              <a:custGeom>
                <a:avLst/>
                <a:gdLst>
                  <a:gd name="connsiteX0" fmla="*/ 0 w 293725"/>
                  <a:gd name="connsiteY0" fmla="*/ 164224 h 164224"/>
                  <a:gd name="connsiteX1" fmla="*/ 146863 w 293725"/>
                  <a:gd name="connsiteY1" fmla="*/ 0 h 164224"/>
                  <a:gd name="connsiteX2" fmla="*/ 293725 w 293725"/>
                  <a:gd name="connsiteY2" fmla="*/ 164224 h 164224"/>
                  <a:gd name="connsiteX3" fmla="*/ 0 w 293725"/>
                  <a:gd name="connsiteY3" fmla="*/ 164224 h 164224"/>
                  <a:gd name="connsiteX0" fmla="*/ 2363 w 296088"/>
                  <a:gd name="connsiteY0" fmla="*/ 164221 h 164221"/>
                  <a:gd name="connsiteX1" fmla="*/ 0 w 296088"/>
                  <a:gd name="connsiteY1" fmla="*/ 0 h 164221"/>
                  <a:gd name="connsiteX2" fmla="*/ 296088 w 296088"/>
                  <a:gd name="connsiteY2" fmla="*/ 164221 h 164221"/>
                  <a:gd name="connsiteX3" fmla="*/ 2363 w 296088"/>
                  <a:gd name="connsiteY3" fmla="*/ 164221 h 164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6088" h="164221">
                    <a:moveTo>
                      <a:pt x="2363" y="164221"/>
                    </a:moveTo>
                    <a:cubicBezTo>
                      <a:pt x="1575" y="109481"/>
                      <a:pt x="788" y="54740"/>
                      <a:pt x="0" y="0"/>
                    </a:cubicBezTo>
                    <a:lnTo>
                      <a:pt x="296088" y="164221"/>
                    </a:lnTo>
                    <a:lnTo>
                      <a:pt x="2363" y="164221"/>
                    </a:ln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0"/>
              </a:p>
            </p:txBody>
          </p:sp>
          <p:grpSp>
            <p:nvGrpSpPr>
              <p:cNvPr id="36" name="Group 29"/>
              <p:cNvGrpSpPr/>
              <p:nvPr/>
            </p:nvGrpSpPr>
            <p:grpSpPr>
              <a:xfrm>
                <a:off x="7493378" y="7646473"/>
                <a:ext cx="1371600" cy="770174"/>
                <a:chOff x="7493378" y="7646473"/>
                <a:chExt cx="1371600" cy="770174"/>
              </a:xfrm>
            </p:grpSpPr>
            <p:sp>
              <p:nvSpPr>
                <p:cNvPr id="37" name="Round Same Side Corner Rectangle 36"/>
                <p:cNvSpPr/>
                <p:nvPr/>
              </p:nvSpPr>
              <p:spPr>
                <a:xfrm rot="5400000">
                  <a:off x="7813418" y="7365087"/>
                  <a:ext cx="731520" cy="1371600"/>
                </a:xfrm>
                <a:prstGeom prst="round2SameRect">
                  <a:avLst/>
                </a:prstGeom>
                <a:solidFill>
                  <a:srgbClr val="145F82"/>
                </a:solidFill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900"/>
                </a:p>
              </p:txBody>
            </p:sp>
            <p:sp>
              <p:nvSpPr>
                <p:cNvPr id="38" name="TextBox 37"/>
                <p:cNvSpPr txBox="1"/>
                <p:nvPr/>
              </p:nvSpPr>
              <p:spPr>
                <a:xfrm>
                  <a:off x="7998593" y="7646473"/>
                  <a:ext cx="462124" cy="46172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900" b="1">
                      <a:solidFill>
                        <a:schemeClr val="bg1"/>
                      </a:solidFill>
                      <a:latin typeface="Tahoma" pitchFamily="34" charset="0"/>
                      <a:ea typeface="Tahoma" pitchFamily="34" charset="0"/>
                      <a:cs typeface="Tahoma" pitchFamily="34" charset="0"/>
                    </a:rPr>
                    <a:t>2</a:t>
                  </a:r>
                </a:p>
              </p:txBody>
            </p:sp>
          </p:grpSp>
        </p:grpSp>
      </p:grpSp>
      <p:grpSp>
        <p:nvGrpSpPr>
          <p:cNvPr id="39" name="Group 26"/>
          <p:cNvGrpSpPr/>
          <p:nvPr/>
        </p:nvGrpSpPr>
        <p:grpSpPr>
          <a:xfrm>
            <a:off x="2134978" y="2778445"/>
            <a:ext cx="7999096" cy="499763"/>
            <a:chOff x="7459670" y="7543799"/>
            <a:chExt cx="16000276" cy="999657"/>
          </a:xfrm>
        </p:grpSpPr>
        <p:sp>
          <p:nvSpPr>
            <p:cNvPr id="40" name="TextBox 39"/>
            <p:cNvSpPr txBox="1"/>
            <p:nvPr/>
          </p:nvSpPr>
          <p:spPr>
            <a:xfrm>
              <a:off x="8993188" y="7620005"/>
              <a:ext cx="14466758" cy="9234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err="1">
                  <a:solidFill>
                    <a:srgbClr val="135F82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Xem</a:t>
              </a:r>
              <a:r>
                <a:rPr lang="en-US" sz="2400" b="1" dirty="0">
                  <a:solidFill>
                    <a:srgbClr val="135F82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</a:t>
              </a:r>
              <a:r>
                <a:rPr lang="en-US" sz="2400" b="1" dirty="0" err="1">
                  <a:solidFill>
                    <a:srgbClr val="135F82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lại</a:t>
              </a:r>
              <a:r>
                <a:rPr lang="en-US" sz="2400" b="1" dirty="0">
                  <a:solidFill>
                    <a:srgbClr val="135F82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</a:t>
              </a:r>
              <a:r>
                <a:rPr lang="en-US" sz="2400" b="1" dirty="0" err="1">
                  <a:solidFill>
                    <a:srgbClr val="135F82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các</a:t>
              </a:r>
              <a:r>
                <a:rPr lang="en-US" sz="2400" b="1" dirty="0">
                  <a:solidFill>
                    <a:srgbClr val="135F82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</a:t>
              </a:r>
              <a:r>
                <a:rPr lang="en-US" sz="2400" b="1" dirty="0" err="1">
                  <a:solidFill>
                    <a:srgbClr val="135F82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dạng</a:t>
              </a:r>
              <a:r>
                <a:rPr lang="en-US" sz="2400" b="1" dirty="0">
                  <a:solidFill>
                    <a:srgbClr val="135F82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</a:t>
              </a:r>
              <a:r>
                <a:rPr lang="en-US" sz="2400" b="1" dirty="0" err="1">
                  <a:solidFill>
                    <a:srgbClr val="135F82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bài</a:t>
              </a:r>
              <a:r>
                <a:rPr lang="en-US" sz="2400" b="1" dirty="0">
                  <a:solidFill>
                    <a:srgbClr val="135F82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</a:t>
              </a:r>
              <a:r>
                <a:rPr lang="en-US" sz="2400" b="1" dirty="0" err="1">
                  <a:solidFill>
                    <a:srgbClr val="135F82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tập</a:t>
              </a:r>
              <a:r>
                <a:rPr lang="en-US" sz="2400" b="1" dirty="0">
                  <a:solidFill>
                    <a:srgbClr val="135F82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</a:t>
              </a:r>
              <a:r>
                <a:rPr lang="vi-VN" sz="2400" b="1" dirty="0">
                  <a:solidFill>
                    <a:srgbClr val="135F82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trên</a:t>
              </a:r>
              <a:endParaRPr lang="en-US" sz="2400" b="1" dirty="0">
                <a:solidFill>
                  <a:srgbClr val="135F82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grpSp>
          <p:nvGrpSpPr>
            <p:cNvPr id="41" name="Group 27"/>
            <p:cNvGrpSpPr/>
            <p:nvPr/>
          </p:nvGrpSpPr>
          <p:grpSpPr>
            <a:xfrm>
              <a:off x="7459670" y="7543799"/>
              <a:ext cx="1381118" cy="872846"/>
              <a:chOff x="7459669" y="7543800"/>
              <a:chExt cx="1381118" cy="872846"/>
            </a:xfrm>
          </p:grpSpPr>
          <p:sp>
            <p:nvSpPr>
              <p:cNvPr id="42" name="Isosceles Triangle 44"/>
              <p:cNvSpPr/>
              <p:nvPr/>
            </p:nvSpPr>
            <p:spPr>
              <a:xfrm rot="16200000">
                <a:off x="7469936" y="7533533"/>
                <a:ext cx="143688" cy="164221"/>
              </a:xfrm>
              <a:custGeom>
                <a:avLst/>
                <a:gdLst>
                  <a:gd name="connsiteX0" fmla="*/ 0 w 293725"/>
                  <a:gd name="connsiteY0" fmla="*/ 164224 h 164224"/>
                  <a:gd name="connsiteX1" fmla="*/ 146863 w 293725"/>
                  <a:gd name="connsiteY1" fmla="*/ 0 h 164224"/>
                  <a:gd name="connsiteX2" fmla="*/ 293725 w 293725"/>
                  <a:gd name="connsiteY2" fmla="*/ 164224 h 164224"/>
                  <a:gd name="connsiteX3" fmla="*/ 0 w 293725"/>
                  <a:gd name="connsiteY3" fmla="*/ 164224 h 164224"/>
                  <a:gd name="connsiteX0" fmla="*/ 2363 w 296088"/>
                  <a:gd name="connsiteY0" fmla="*/ 164221 h 164221"/>
                  <a:gd name="connsiteX1" fmla="*/ 0 w 296088"/>
                  <a:gd name="connsiteY1" fmla="*/ 0 h 164221"/>
                  <a:gd name="connsiteX2" fmla="*/ 296088 w 296088"/>
                  <a:gd name="connsiteY2" fmla="*/ 164221 h 164221"/>
                  <a:gd name="connsiteX3" fmla="*/ 2363 w 296088"/>
                  <a:gd name="connsiteY3" fmla="*/ 164221 h 164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6088" h="164221">
                    <a:moveTo>
                      <a:pt x="2363" y="164221"/>
                    </a:moveTo>
                    <a:cubicBezTo>
                      <a:pt x="1575" y="109481"/>
                      <a:pt x="788" y="54740"/>
                      <a:pt x="0" y="0"/>
                    </a:cubicBezTo>
                    <a:lnTo>
                      <a:pt x="296088" y="164221"/>
                    </a:lnTo>
                    <a:lnTo>
                      <a:pt x="2363" y="164221"/>
                    </a:ln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0"/>
              </a:p>
            </p:txBody>
          </p:sp>
          <p:grpSp>
            <p:nvGrpSpPr>
              <p:cNvPr id="43" name="Group 29"/>
              <p:cNvGrpSpPr/>
              <p:nvPr/>
            </p:nvGrpSpPr>
            <p:grpSpPr>
              <a:xfrm>
                <a:off x="7469187" y="7640053"/>
                <a:ext cx="1371600" cy="776593"/>
                <a:chOff x="7469187" y="7640053"/>
                <a:chExt cx="1371600" cy="776593"/>
              </a:xfrm>
            </p:grpSpPr>
            <p:sp>
              <p:nvSpPr>
                <p:cNvPr id="44" name="Round Same Side Corner Rectangle 43"/>
                <p:cNvSpPr/>
                <p:nvPr/>
              </p:nvSpPr>
              <p:spPr>
                <a:xfrm rot="5400000">
                  <a:off x="7789227" y="7365086"/>
                  <a:ext cx="731520" cy="1371600"/>
                </a:xfrm>
                <a:prstGeom prst="round2SameRect">
                  <a:avLst/>
                </a:prstGeom>
                <a:solidFill>
                  <a:srgbClr val="145F82"/>
                </a:solidFill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900"/>
                </a:p>
              </p:txBody>
            </p:sp>
            <p:sp>
              <p:nvSpPr>
                <p:cNvPr id="45" name="TextBox 44"/>
                <p:cNvSpPr txBox="1"/>
                <p:nvPr/>
              </p:nvSpPr>
              <p:spPr>
                <a:xfrm>
                  <a:off x="7904772" y="7640053"/>
                  <a:ext cx="516877" cy="46172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900" b="1">
                      <a:solidFill>
                        <a:schemeClr val="bg1"/>
                      </a:solidFill>
                      <a:latin typeface="Tahoma" pitchFamily="34" charset="0"/>
                      <a:ea typeface="Tahoma" pitchFamily="34" charset="0"/>
                      <a:cs typeface="Tahoma" pitchFamily="34" charset="0"/>
                    </a:rPr>
                    <a:t>1</a:t>
                  </a:r>
                </a:p>
              </p:txBody>
            </p:sp>
          </p:grpSp>
        </p:grpSp>
      </p:grpSp>
      <p:grpSp>
        <p:nvGrpSpPr>
          <p:cNvPr id="46" name="Group 45"/>
          <p:cNvGrpSpPr/>
          <p:nvPr/>
        </p:nvGrpSpPr>
        <p:grpSpPr>
          <a:xfrm>
            <a:off x="5285119" y="2185942"/>
            <a:ext cx="1991828" cy="553849"/>
            <a:chOff x="10571614" y="4371559"/>
            <a:chExt cx="3984174" cy="1107843"/>
          </a:xfrm>
          <a:solidFill>
            <a:schemeClr val="bg1"/>
          </a:solidFill>
        </p:grpSpPr>
        <p:sp>
          <p:nvSpPr>
            <p:cNvPr id="47" name="Rectangle 46"/>
            <p:cNvSpPr/>
            <p:nvPr/>
          </p:nvSpPr>
          <p:spPr>
            <a:xfrm>
              <a:off x="10571614" y="4469240"/>
              <a:ext cx="3984174" cy="83322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699" tIns="22850" rIns="45699" bIns="22850" rtlCol="0" anchor="ctr"/>
            <a:lstStyle/>
            <a:p>
              <a:pPr algn="ctr"/>
              <a:endParaRPr lang="en-US" sz="900"/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0806987" y="4371559"/>
              <a:ext cx="3503253" cy="1107843"/>
            </a:xfrm>
            <a:prstGeom prst="rect">
              <a:avLst/>
            </a:prstGeom>
            <a:grpFill/>
          </p:spPr>
          <p:txBody>
            <a:bodyPr wrap="none" lIns="45699" tIns="22850" rIns="45699" bIns="22850" rtlCol="0">
              <a:spAutoFit/>
            </a:bodyPr>
            <a:lstStyle/>
            <a:p>
              <a:pPr algn="ctr"/>
              <a:r>
                <a:rPr lang="en-US" sz="3299" b="1">
                  <a:solidFill>
                    <a:srgbClr val="006600"/>
                  </a:solidFill>
                  <a:latin typeface="AvantGarde-Demi" pitchFamily="18" charset="0"/>
                  <a:ea typeface="AvantGarde-Demi" pitchFamily="18" charset="0"/>
                  <a:cs typeface="AvantGarde-Demi" pitchFamily="18" charset="0"/>
                </a:rPr>
                <a:t>DẶN DÒ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49078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3078898A-0B9E-48C4-8A13-798408263B4A}"/>
                  </a:ext>
                </a:extLst>
              </p:cNvPr>
              <p:cNvSpPr txBox="1"/>
              <p:nvPr/>
            </p:nvSpPr>
            <p:spPr>
              <a:xfrm>
                <a:off x="218767" y="1391521"/>
                <a:ext cx="11973233" cy="497315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Ví </a:t>
                </a:r>
                <a:r>
                  <a:rPr lang="en-US" sz="18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dụ</a:t>
                </a:r>
                <a:r>
                  <a:rPr lang="en-US" sz="1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1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Tìm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một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VTPT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mặt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phẳng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(ABC),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Biết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</a:t>
                </a:r>
                <a14:m>
                  <m:oMath xmlns:m="http://schemas.openxmlformats.org/officeDocument/2006/math">
                    <m:r>
                      <a:rPr lang="en-US" sz="1800" b="1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𝑨</m:t>
                    </m:r>
                    <m:r>
                      <a:rPr lang="en-US" sz="1800" b="1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a:rPr lang="en-US" sz="1800" b="1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𝟐</m:t>
                    </m:r>
                    <m:r>
                      <a:rPr lang="en-US" sz="1800" b="1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; –</m:t>
                    </m:r>
                    <m:r>
                      <a:rPr lang="en-US" sz="1800" b="1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𝟏</m:t>
                    </m:r>
                    <m:r>
                      <a:rPr lang="en-US" sz="1800" b="1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; </m:t>
                    </m:r>
                    <m:r>
                      <a:rPr lang="en-US" sz="1800" b="1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𝟑</m:t>
                    </m:r>
                    <m:r>
                      <a:rPr lang="en-US" sz="1800" b="1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), </m:t>
                    </m:r>
                    <m:r>
                      <a:rPr lang="en-US" sz="1800" b="1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𝑩</m:t>
                    </m:r>
                    <m:r>
                      <a:rPr lang="en-US" sz="1800" b="1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a:rPr lang="en-US" sz="1800" b="1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𝟒</m:t>
                    </m:r>
                    <m:r>
                      <a:rPr lang="en-US" sz="1800" b="1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; </m:t>
                    </m:r>
                    <m:r>
                      <a:rPr lang="en-US" sz="1800" b="1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𝟎</m:t>
                    </m:r>
                    <m:r>
                      <a:rPr lang="en-US" sz="1800" b="1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; </m:t>
                    </m:r>
                    <m:r>
                      <a:rPr lang="en-US" sz="1800" b="1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𝟏</m:t>
                    </m:r>
                    <m:r>
                      <a:rPr lang="en-US" sz="1800" b="1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), </m:t>
                    </m:r>
                    <m:r>
                      <a:rPr lang="en-US" sz="1800" b="1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𝑪</m:t>
                    </m:r>
                    <m:r>
                      <a:rPr lang="en-US" sz="1800" b="1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(–</m:t>
                    </m:r>
                    <m:r>
                      <a:rPr lang="en-US" sz="1800" b="1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𝟏𝟎</m:t>
                    </m:r>
                    <m:r>
                      <a:rPr lang="en-US" sz="1800" b="1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; </m:t>
                    </m:r>
                    <m:r>
                      <a:rPr lang="en-US" sz="1800" b="1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𝟓</m:t>
                    </m:r>
                    <m:r>
                      <a:rPr lang="en-US" sz="1800" b="1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; </m:t>
                    </m:r>
                    <m:r>
                      <a:rPr lang="en-US" sz="1800" b="1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𝟑</m:t>
                    </m:r>
                    <m:r>
                      <a:rPr lang="en-US" sz="1800" b="1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).</m:t>
                    </m:r>
                  </m:oMath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b="1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iải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</a:p>
              <a:p>
                <a:pPr marL="0"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800" b="1" dirty="0" err="1">
                    <a:solidFill>
                      <a:srgbClr val="00B05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Cách</a:t>
                </a:r>
                <a:r>
                  <a:rPr lang="en-US" sz="1800" b="1" dirty="0">
                    <a:solidFill>
                      <a:srgbClr val="00B05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1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=(2;1;−2)</m:t>
                    </m:r>
                  </m:oMath>
                </a14:m>
                <a:r>
                  <a:rPr lang="en-U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;</a:t>
                </a: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14325" marR="0" algn="l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 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𝐴𝐶</m:t>
                        </m:r>
                      </m:e>
                    </m:acc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=(−12;6;0)</m:t>
                    </m:r>
                  </m:oMath>
                </a14:m>
                <a:r>
                  <a:rPr lang="en-U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; </a:t>
                </a: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18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m:t>⇒</m:t>
                      </m:r>
                      <m:r>
                        <a:rPr lang="en-US" sz="18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𝑽𝑻𝑷𝑻</m:t>
                      </m:r>
                      <m:r>
                        <a:rPr lang="en-US" sz="18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  </m:t>
                      </m:r>
                      <m:acc>
                        <m:accPr>
                          <m:chr m:val="⃗"/>
                          <m:ctrlPr>
                            <a:rPr lang="en-US" sz="1800" b="1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1800" b="1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𝒏</m:t>
                          </m:r>
                        </m:e>
                      </m:acc>
                      <m:r>
                        <a:rPr lang="en-US" sz="18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1800" b="1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1800" b="1" i="1" smtClean="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 </m:t>
                          </m:r>
                          <m:acc>
                            <m:accPr>
                              <m:chr m:val="⃗"/>
                              <m:ctrlPr>
                                <a:rPr lang="en-US" sz="18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18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𝑨𝑩</m:t>
                              </m:r>
                            </m:e>
                          </m:acc>
                          <m:r>
                            <a:rPr lang="en-US" sz="1800" b="1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,</m:t>
                          </m:r>
                          <m:acc>
                            <m:accPr>
                              <m:chr m:val="⃗"/>
                              <m:ctrlPr>
                                <a:rPr lang="en-US" sz="18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18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𝑨𝑪</m:t>
                              </m:r>
                            </m:e>
                          </m:acc>
                        </m:e>
                      </m:d>
                      <m:r>
                        <a:rPr lang="en-US" sz="18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d>
                        <m:dPr>
                          <m:ctrlPr>
                            <a:rPr lang="en-US" sz="1800" b="1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1800" b="1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𝟏𝟐</m:t>
                          </m:r>
                          <m:r>
                            <a:rPr lang="en-US" sz="1800" b="1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;</m:t>
                          </m:r>
                          <m:r>
                            <a:rPr lang="en-US" sz="1800" b="1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𝟐𝟒</m:t>
                          </m:r>
                          <m:r>
                            <a:rPr lang="en-US" sz="1800" b="1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;</m:t>
                          </m:r>
                          <m:r>
                            <a:rPr lang="en-US" sz="1800" b="1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𝟐𝟒</m:t>
                          </m:r>
                        </m:e>
                      </m:d>
                      <m:r>
                        <a:rPr lang="en-US" sz="18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d>
                        <m:dPr>
                          <m:ctrlPr>
                            <a:rPr lang="en-US" sz="1800" b="1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1800" b="1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𝟏</m:t>
                          </m:r>
                          <m:r>
                            <a:rPr lang="en-US" sz="1800" b="1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;</m:t>
                          </m:r>
                          <m:r>
                            <a:rPr lang="en-US" sz="1800" b="1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𝟐</m:t>
                          </m:r>
                          <m:r>
                            <a:rPr lang="en-US" sz="1800" b="1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;</m:t>
                          </m:r>
                          <m:r>
                            <a:rPr lang="en-US" sz="1800" b="1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𝟐</m:t>
                          </m:r>
                        </m:e>
                      </m:d>
                      <m:r>
                        <a:rPr lang="en-US" sz="1800" b="1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.</m:t>
                      </m:r>
                    </m:oMath>
                  </m:oMathPara>
                </a14:m>
                <a:endParaRPr lang="en-US" sz="1800" b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800" b="1" dirty="0" err="1">
                    <a:solidFill>
                      <a:srgbClr val="00B05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Cách</a:t>
                </a:r>
                <a:r>
                  <a:rPr lang="en-US" sz="1800" b="1" dirty="0">
                    <a:solidFill>
                      <a:srgbClr val="00B05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2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     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=(2;1;−2)</m:t>
                    </m:r>
                  </m:oMath>
                </a14:m>
                <a:r>
                  <a:rPr lang="en-U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;</a:t>
                </a: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14325" marR="0" algn="l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       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𝐵𝐶</m:t>
                        </m:r>
                      </m:e>
                    </m:acc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=(−14;5;2)</m:t>
                    </m:r>
                  </m:oMath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800" b="1" dirty="0" err="1"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Suy</a:t>
                </a:r>
                <a:r>
                  <a:rPr lang="en-US" sz="1800" b="1" dirty="0"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ra </a:t>
                </a:r>
                <a14:m>
                  <m:oMath xmlns:m="http://schemas.openxmlformats.org/officeDocument/2006/math">
                    <m:r>
                      <a:rPr lang="en-US" sz="1800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𝑽𝑻𝑷𝑻</m:t>
                    </m:r>
                    <m:r>
                      <a:rPr lang="en-US" sz="1800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 </m:t>
                    </m:r>
                    <m:acc>
                      <m:accPr>
                        <m:chr m:val="⃗"/>
                        <m:ctrlPr>
                          <a:rPr lang="en-US" sz="18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18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𝒏</m:t>
                        </m:r>
                      </m:e>
                    </m:acc>
                    <m:r>
                      <a:rPr lang="en-US" sz="1800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sz="18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1800" b="1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acc>
                          <m:accPr>
                            <m:chr m:val="⃗"/>
                            <m:ctrlPr>
                              <a:rPr lang="en-US" sz="1800" b="1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1800" b="1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𝑨𝑩</m:t>
                            </m:r>
                          </m:e>
                        </m:acc>
                        <m:r>
                          <a:rPr lang="en-US" sz="18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acc>
                          <m:accPr>
                            <m:chr m:val="⃗"/>
                            <m:ctrlPr>
                              <a:rPr lang="en-US" sz="1800" b="1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1800" b="1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𝑩𝑪</m:t>
                            </m:r>
                          </m:e>
                        </m:acc>
                      </m:e>
                    </m:d>
                    <m:r>
                      <a:rPr lang="en-US" sz="1800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=(</m:t>
                    </m:r>
                    <m:r>
                      <a:rPr lang="en-US" sz="1800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𝟏𝟐</m:t>
                    </m:r>
                    <m:r>
                      <a:rPr lang="en-US" sz="1800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;</m:t>
                    </m:r>
                    <m:r>
                      <a:rPr lang="en-US" sz="1800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𝟐𝟒</m:t>
                    </m:r>
                    <m:r>
                      <a:rPr lang="en-US" sz="1800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;</m:t>
                    </m:r>
                    <m:r>
                      <a:rPr lang="en-US" sz="1800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𝟐𝟒</m:t>
                    </m:r>
                    <m:r>
                      <a:rPr lang="en-US" sz="1800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)=(</m:t>
                    </m:r>
                    <m:r>
                      <a:rPr lang="en-US" sz="1800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𝟏</m:t>
                    </m:r>
                    <m:r>
                      <a:rPr lang="en-US" sz="1800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;</m:t>
                    </m:r>
                    <m:r>
                      <a:rPr lang="en-US" sz="1800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𝟐</m:t>
                    </m:r>
                    <m:r>
                      <a:rPr lang="en-US" sz="1800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;</m:t>
                    </m:r>
                    <m:r>
                      <a:rPr lang="en-US" sz="1800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𝟐</m:t>
                    </m:r>
                    <m:r>
                      <a:rPr lang="en-US" sz="1800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).</m:t>
                    </m:r>
                  </m:oMath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</a:t>
                </a: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8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Ví</a:t>
                </a:r>
                <a:r>
                  <a:rPr lang="en-US" sz="1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dụ</a:t>
                </a:r>
                <a:r>
                  <a:rPr lang="en-US" sz="1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2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Tìm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một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VTPT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mặt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phẳng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b="1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đi</a:t>
                </a:r>
                <a:r>
                  <a:rPr lang="en-US" b="1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qua 3 </a:t>
                </a:r>
                <a:r>
                  <a:rPr lang="en-US" b="1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điểm</a:t>
                </a:r>
                <a:r>
                  <a:rPr lang="en-US" b="1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A;B;C. </a:t>
                </a:r>
                <a:r>
                  <a:rPr lang="en-US" b="1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Biết</a:t>
                </a:r>
                <a:r>
                  <a:rPr lang="en-US" b="1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800" b="1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𝑨</m:t>
                    </m:r>
                    <m:r>
                      <a:rPr lang="en-US" sz="1800" b="1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a:rPr lang="en-US" sz="1800" b="1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𝟐</m:t>
                    </m:r>
                    <m:r>
                      <a:rPr lang="en-US" sz="1800" b="1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; </m:t>
                    </m:r>
                    <m:r>
                      <a:rPr lang="en-US" sz="1800" b="1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𝟎</m:t>
                    </m:r>
                    <m:r>
                      <a:rPr lang="en-US" sz="1800" b="1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; </m:t>
                    </m:r>
                    <m:r>
                      <a:rPr lang="en-US" sz="1800" b="1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𝟎</m:t>
                    </m:r>
                    <m:r>
                      <a:rPr lang="en-US" sz="1800" b="1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), </m:t>
                    </m:r>
                    <m:r>
                      <a:rPr lang="en-US" sz="1800" b="1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𝑩</m:t>
                    </m:r>
                    <m:r>
                      <a:rPr lang="en-US" sz="1800" b="1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a:rPr lang="en-US" sz="1800" b="1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𝟎</m:t>
                    </m:r>
                    <m:r>
                      <a:rPr lang="en-US" sz="1800" b="1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; </m:t>
                    </m:r>
                    <m:r>
                      <a:rPr lang="en-US" sz="1800" b="1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𝟐</m:t>
                    </m:r>
                    <m:r>
                      <a:rPr lang="en-US" sz="1800" b="1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; </m:t>
                    </m:r>
                    <m:r>
                      <a:rPr lang="en-US" sz="1800" b="1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𝟎</m:t>
                    </m:r>
                    <m:r>
                      <a:rPr lang="en-US" sz="1800" b="1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), </m:t>
                    </m:r>
                    <m:r>
                      <a:rPr lang="en-US" sz="1800" b="1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𝑪</m:t>
                    </m:r>
                    <m:r>
                      <a:rPr lang="en-US" sz="1800" b="1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a:rPr lang="en-US" sz="1800" b="1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𝟎</m:t>
                    </m:r>
                    <m:r>
                      <a:rPr lang="en-US" sz="1800" b="1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; </m:t>
                    </m:r>
                    <m:r>
                      <a:rPr lang="en-US" sz="1800" b="1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𝟎</m:t>
                    </m:r>
                    <m:r>
                      <a:rPr lang="en-US" sz="1800" b="1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; </m:t>
                    </m:r>
                    <m:r>
                      <a:rPr lang="en-US" sz="1800" b="1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𝟐</m:t>
                    </m:r>
                    <m:r>
                      <a:rPr lang="en-US" sz="1800" b="1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).</m:t>
                    </m:r>
                  </m:oMath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                             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Giải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85725" marR="0" algn="l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𝐴𝐵</m:t>
                          </m:r>
                        </m:e>
                      </m:acc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d>
                        <m:dPr>
                          <m:ctrlP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−2;2;0</m:t>
                          </m:r>
                        </m:e>
                      </m:d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;</m:t>
                      </m:r>
                    </m:oMath>
                  </m:oMathPara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85725" marR="0" algn="l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𝐴𝐶</m:t>
                          </m:r>
                        </m:e>
                      </m:acc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=(−2;0;2)</m:t>
                      </m:r>
                    </m:oMath>
                  </m:oMathPara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14325"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800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𝑽𝑻𝑷𝑻</m:t>
                    </m:r>
                    <m:r>
                      <a:rPr lang="en-US" sz="1800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 </m:t>
                    </m:r>
                    <m:acc>
                      <m:accPr>
                        <m:chr m:val="⃗"/>
                        <m:ctrlPr>
                          <a:rPr lang="en-US" sz="18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18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𝒏</m:t>
                        </m:r>
                      </m:e>
                    </m:acc>
                    <m:r>
                      <a:rPr lang="en-US" sz="1800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1800" b="0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acc>
                          <m:accPr>
                            <m:chr m:val="⃗"/>
                            <m:ctrlP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𝐴𝐵</m:t>
                            </m:r>
                          </m:e>
                        </m:acc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acc>
                          <m:accPr>
                            <m:chr m:val="⃗"/>
                            <m:ctrlP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𝐴𝐶</m:t>
                            </m:r>
                          </m:e>
                        </m:acc>
                      </m:e>
                    </m:d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=(12;24;24)</m:t>
                    </m:r>
                  </m:oMath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3078898A-0B9E-48C4-8A13-798408263B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8767" y="1391521"/>
                <a:ext cx="11973233" cy="4973156"/>
              </a:xfrm>
              <a:prstGeom prst="rect">
                <a:avLst/>
              </a:prstGeom>
              <a:blipFill>
                <a:blip r:embed="rId2"/>
                <a:stretch>
                  <a:fillRect l="-458" t="-24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08F0D3AE-5195-4089-9041-E4903CAE2DFD}"/>
                  </a:ext>
                </a:extLst>
              </p:cNvPr>
              <p:cNvSpPr txBox="1"/>
              <p:nvPr/>
            </p:nvSpPr>
            <p:spPr>
              <a:xfrm>
                <a:off x="218767" y="196621"/>
                <a:ext cx="11111083" cy="1016497"/>
              </a:xfrm>
              <a:prstGeom prst="rect">
                <a:avLst/>
              </a:prstGeom>
              <a:noFill/>
              <a:ln w="38100">
                <a:solidFill>
                  <a:srgbClr val="00B0F0"/>
                </a:solidFill>
              </a:ln>
            </p:spPr>
            <p:txBody>
              <a:bodyPr wrap="square">
                <a:spAutoFit/>
              </a:bodyPr>
              <a:lstStyle/>
              <a:p>
                <a:r>
                  <a:rPr lang="fr-FR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</a:t>
                </a:r>
                <a:r>
                  <a:rPr lang="fr-FR" sz="18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hương</a:t>
                </a:r>
                <a:r>
                  <a:rPr lang="fr-FR" sz="18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pháp</a:t>
                </a:r>
                <a:r>
                  <a:rPr lang="fr-FR" sz="18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tìm</a:t>
                </a:r>
                <a:r>
                  <a:rPr lang="fr-FR" sz="18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VTPT </a:t>
                </a:r>
                <a:r>
                  <a:rPr lang="fr-FR" sz="18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fr-FR" sz="18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mặt</a:t>
                </a:r>
                <a:r>
                  <a:rPr lang="fr-FR" sz="18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:r>
                  <a:rPr lang="fr-FR" sz="18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phẳng</a:t>
                </a:r>
                <a:r>
                  <a:rPr lang="fr-FR" sz="18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đi</a:t>
                </a:r>
                <a:r>
                  <a:rPr lang="fr-FR" sz="18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qua 3 </a:t>
                </a:r>
                <a:r>
                  <a:rPr lang="fr-FR" sz="18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điểm</a:t>
                </a:r>
                <a:r>
                  <a:rPr lang="fr-FR" sz="18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8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𝑨</m:t>
                    </m:r>
                    <m:r>
                      <a:rPr lang="en-US" sz="18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r>
                      <a:rPr lang="en-US" sz="18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𝑩</m:t>
                    </m:r>
                    <m:r>
                      <a:rPr lang="en-US" sz="18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r>
                      <a:rPr lang="en-US" sz="18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𝑪</m:t>
                    </m:r>
                  </m:oMath>
                </a14:m>
                <a:r>
                  <a:rPr lang="fr-FR" sz="18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r>
                  <a:rPr lang="fr-FR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Tìm</a:t>
                </a:r>
                <a:r>
                  <a:rPr lang="fr-FR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tọa</a:t>
                </a:r>
                <a:r>
                  <a:rPr lang="fr-FR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độ</a:t>
                </a:r>
                <a:r>
                  <a:rPr lang="fr-FR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các</a:t>
                </a:r>
                <a:r>
                  <a:rPr lang="fr-FR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cặp</a:t>
                </a:r>
                <a:r>
                  <a:rPr lang="fr-FR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vectơ</a:t>
                </a:r>
                <a:r>
                  <a:rPr lang="fr-FR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1800" i="1" smtClean="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1800" b="0" i="1" smtClean="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  <m:r>
                      <a:rPr lang="en-US" sz="1800" b="0" i="1" smtClean="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;</m:t>
                    </m:r>
                    <m:acc>
                      <m:accPr>
                        <m:chr m:val="⃗"/>
                        <m:ctrlPr>
                          <a:rPr lang="en-US" sz="1800" i="1" smtClean="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1800" b="0" i="1" smtClean="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𝐴𝐶</m:t>
                        </m:r>
                      </m:e>
                    </m:acc>
                    <m:r>
                      <a:rPr lang="en-US" sz="1800" b="0" i="1" smtClean="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sz="1800" b="0" i="1" smtClean="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h𝑜</m:t>
                    </m:r>
                    <m:r>
                      <a:rPr lang="en-US" sz="1800" b="0" i="1" smtClean="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ặ</m:t>
                    </m:r>
                    <m:r>
                      <a:rPr lang="en-US" sz="1800" b="0" i="1" smtClean="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𝑐</m:t>
                    </m:r>
                    <m:r>
                      <a:rPr lang="en-US" sz="1800" b="0" i="1" smtClean="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acc>
                      <m:accPr>
                        <m:chr m:val="⃗"/>
                        <m:ctrlPr>
                          <a:rPr lang="en-US" sz="1800" i="1" smtClean="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1800" b="0" i="1" smtClean="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  <m:r>
                      <a:rPr lang="en-US" sz="1800" b="0" i="1" smtClean="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;</m:t>
                    </m:r>
                    <m:acc>
                      <m:accPr>
                        <m:chr m:val="⃗"/>
                        <m:ctrlPr>
                          <a:rPr lang="en-US" sz="1800" i="1" smtClean="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1800" b="0" i="1" smtClean="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𝐵𝐶</m:t>
                        </m:r>
                      </m:e>
                    </m:acc>
                  </m:oMath>
                </a14:m>
                <a:endParaRPr lang="fr-FR" sz="18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fr-FR" sz="18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Suy</a:t>
                </a:r>
                <a:r>
                  <a:rPr lang="fr-FR" sz="18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ra </a:t>
                </a:r>
                <a:r>
                  <a:rPr lang="fr-FR" sz="18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Vectơ</a:t>
                </a:r>
                <a:r>
                  <a:rPr lang="fr-FR" sz="18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pháp</a:t>
                </a:r>
                <a:r>
                  <a:rPr lang="fr-FR" sz="18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tuyến</a:t>
                </a:r>
                <a:r>
                  <a:rPr lang="fr-FR" sz="18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fr-FR" sz="18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mặt</a:t>
                </a:r>
                <a:r>
                  <a:rPr lang="fr-FR" sz="18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phẳng</a:t>
                </a:r>
                <a:r>
                  <a:rPr lang="fr-FR" sz="18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(ABC)  là : VTPT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18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1800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</m:e>
                    </m:acc>
                    <m:r>
                      <a:rPr lang="en-US" sz="18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18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18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𝐴𝐵</m:t>
                            </m:r>
                          </m:e>
                        </m:acc>
                        <m:r>
                          <m:rPr>
                            <m:nor/>
                          </m:rPr>
                          <a:rPr lang="fr-FR" sz="18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, </m:t>
                        </m:r>
                        <m:acc>
                          <m:accPr>
                            <m:chr m:val="⃗"/>
                            <m:ctrlPr>
                              <a:rPr lang="en-US" sz="18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18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𝐴𝐶</m:t>
                            </m:r>
                          </m:e>
                        </m:acc>
                      </m:e>
                    </m:d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08F0D3AE-5195-4089-9041-E4903CAE2DF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8767" y="196621"/>
                <a:ext cx="11111083" cy="1016497"/>
              </a:xfrm>
              <a:prstGeom prst="rect">
                <a:avLst/>
              </a:prstGeom>
              <a:blipFill>
                <a:blip r:embed="rId3"/>
                <a:stretch>
                  <a:fillRect l="-328" t="-1156" b="-4624"/>
                </a:stretch>
              </a:blipFill>
              <a:ln w="38100">
                <a:solidFill>
                  <a:srgbClr val="00B0F0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10936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Biology Lesson by SlidesGo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1997</TotalTime>
  <Words>10012</Words>
  <Application>Microsoft Office PowerPoint</Application>
  <PresentationFormat>Widescreen</PresentationFormat>
  <Paragraphs>1128</Paragraphs>
  <Slides>82</Slides>
  <Notes>54</Notes>
  <HiddenSlides>0</HiddenSlides>
  <MMClips>3</MMClips>
  <ScaleCrop>false</ScaleCrop>
  <HeadingPairs>
    <vt:vector size="8" baseType="variant">
      <vt:variant>
        <vt:lpstr>Fonts Used</vt:lpstr>
      </vt:variant>
      <vt:variant>
        <vt:i4>16</vt:i4>
      </vt:variant>
      <vt:variant>
        <vt:lpstr>Theme</vt:lpstr>
      </vt:variant>
      <vt:variant>
        <vt:i4>4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82</vt:i4>
      </vt:variant>
    </vt:vector>
  </HeadingPairs>
  <TitlesOfParts>
    <vt:vector size="103" baseType="lpstr">
      <vt:lpstr>.VnBlackH</vt:lpstr>
      <vt:lpstr>Abel</vt:lpstr>
      <vt:lpstr>Arial</vt:lpstr>
      <vt:lpstr>AvantGarde-Demi</vt:lpstr>
      <vt:lpstr>Calibri</vt:lpstr>
      <vt:lpstr>Calibri Light</vt:lpstr>
      <vt:lpstr>Calibri math</vt:lpstr>
      <vt:lpstr>Cambria</vt:lpstr>
      <vt:lpstr>Cambria Math</vt:lpstr>
      <vt:lpstr>Denk One</vt:lpstr>
      <vt:lpstr>iCielBC Cartel Deux Alt</vt:lpstr>
      <vt:lpstr>Segoe UI Black</vt:lpstr>
      <vt:lpstr>Symbol</vt:lpstr>
      <vt:lpstr>Tahoma</vt:lpstr>
      <vt:lpstr>Times New Roman</vt:lpstr>
      <vt:lpstr>VPS Times</vt:lpstr>
      <vt:lpstr>Office Theme</vt:lpstr>
      <vt:lpstr>Biology Lesson by SlidesGo</vt:lpstr>
      <vt:lpstr>1_Office Theme</vt:lpstr>
      <vt:lpstr>2_Office Theme</vt:lpstr>
      <vt:lpstr>Equation</vt:lpstr>
      <vt:lpstr>PowerPoint Presentation</vt:lpstr>
      <vt:lpstr>PowerPoint Presentation</vt:lpstr>
      <vt:lpstr>I. VECTƠ PHÁP TUYẾN CỦA MẶT PHẲNG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II.PHƯƠNG TRÌNH TỔNG QUÁT CỦA MẶT PHẲNG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KHỞI ĐỘNG</vt:lpstr>
      <vt:lpstr>PowerPoint Presentation</vt:lpstr>
      <vt:lpstr>KHỞI ĐỘNG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HP</cp:lastModifiedBy>
  <cp:revision>129</cp:revision>
  <dcterms:created xsi:type="dcterms:W3CDTF">2020-04-18T05:35:22Z</dcterms:created>
  <dcterms:modified xsi:type="dcterms:W3CDTF">2022-01-15T03:20:32Z</dcterms:modified>
</cp:coreProperties>
</file>