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6" r:id="rId2"/>
    <p:sldMasterId id="2147483700" r:id="rId3"/>
    <p:sldMasterId id="2147483707" r:id="rId4"/>
  </p:sldMasterIdLst>
  <p:notesMasterIdLst>
    <p:notesMasterId r:id="rId65"/>
  </p:notesMasterIdLst>
  <p:sldIdLst>
    <p:sldId id="351" r:id="rId5"/>
    <p:sldId id="555" r:id="rId6"/>
    <p:sldId id="556" r:id="rId7"/>
    <p:sldId id="278" r:id="rId8"/>
    <p:sldId id="536" r:id="rId9"/>
    <p:sldId id="299" r:id="rId10"/>
    <p:sldId id="300" r:id="rId11"/>
    <p:sldId id="525" r:id="rId12"/>
    <p:sldId id="527" r:id="rId13"/>
    <p:sldId id="303" r:id="rId14"/>
    <p:sldId id="344" r:id="rId15"/>
    <p:sldId id="535" r:id="rId16"/>
    <p:sldId id="305" r:id="rId17"/>
    <p:sldId id="529" r:id="rId18"/>
    <p:sldId id="530" r:id="rId19"/>
    <p:sldId id="528" r:id="rId20"/>
    <p:sldId id="531" r:id="rId21"/>
    <p:sldId id="532" r:id="rId22"/>
    <p:sldId id="533" r:id="rId23"/>
    <p:sldId id="553" r:id="rId24"/>
    <p:sldId id="552" r:id="rId25"/>
    <p:sldId id="346" r:id="rId26"/>
    <p:sldId id="546" r:id="rId27"/>
    <p:sldId id="551" r:id="rId28"/>
    <p:sldId id="547" r:id="rId29"/>
    <p:sldId id="548" r:id="rId30"/>
    <p:sldId id="549" r:id="rId31"/>
    <p:sldId id="554" r:id="rId32"/>
    <p:sldId id="559" r:id="rId33"/>
    <p:sldId id="560" r:id="rId34"/>
    <p:sldId id="561" r:id="rId35"/>
    <p:sldId id="321" r:id="rId36"/>
    <p:sldId id="562" r:id="rId37"/>
    <p:sldId id="352" r:id="rId38"/>
    <p:sldId id="353" r:id="rId39"/>
    <p:sldId id="361" r:id="rId40"/>
    <p:sldId id="354" r:id="rId41"/>
    <p:sldId id="355" r:id="rId42"/>
    <p:sldId id="356" r:id="rId43"/>
    <p:sldId id="357" r:id="rId44"/>
    <p:sldId id="358" r:id="rId45"/>
    <p:sldId id="359" r:id="rId46"/>
    <p:sldId id="360" r:id="rId47"/>
    <p:sldId id="362" r:id="rId48"/>
    <p:sldId id="363" r:id="rId49"/>
    <p:sldId id="557" r:id="rId50"/>
    <p:sldId id="558" r:id="rId51"/>
    <p:sldId id="322" r:id="rId52"/>
    <p:sldId id="345" r:id="rId53"/>
    <p:sldId id="371" r:id="rId54"/>
    <p:sldId id="323" r:id="rId55"/>
    <p:sldId id="324" r:id="rId56"/>
    <p:sldId id="337" r:id="rId57"/>
    <p:sldId id="268" r:id="rId58"/>
    <p:sldId id="270" r:id="rId59"/>
    <p:sldId id="294" r:id="rId60"/>
    <p:sldId id="295" r:id="rId61"/>
    <p:sldId id="348" r:id="rId62"/>
    <p:sldId id="349" r:id="rId63"/>
    <p:sldId id="350" r:id="rId64"/>
  </p:sldIdLst>
  <p:sldSz cx="24384000" cy="13716000"/>
  <p:notesSz cx="6858000" cy="9144000"/>
  <p:custDataLst>
    <p:tags r:id="rId66"/>
  </p:custDataLst>
  <p:defaultTextStyle>
    <a:defPPr>
      <a:defRPr lang="en-US"/>
    </a:defPPr>
    <a:lvl1pPr marL="0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8" userDrawn="1">
          <p15:clr>
            <a:srgbClr val="A4A3A4"/>
          </p15:clr>
        </p15:guide>
        <p15:guide id="2" pos="77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666"/>
    <a:srgbClr val="003399"/>
    <a:srgbClr val="003366"/>
    <a:srgbClr val="327E3B"/>
    <a:srgbClr val="00AC00"/>
    <a:srgbClr val="FFFFCC"/>
    <a:srgbClr val="FFFF00"/>
    <a:srgbClr val="91720D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374" autoAdjust="0"/>
  </p:normalViewPr>
  <p:slideViewPr>
    <p:cSldViewPr>
      <p:cViewPr varScale="1">
        <p:scale>
          <a:sx n="56" d="100"/>
          <a:sy n="56" d="100"/>
        </p:scale>
        <p:origin x="510" y="90"/>
      </p:cViewPr>
      <p:guideLst>
        <p:guide orient="horz" pos="4368"/>
        <p:guide pos="77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gs" Target="tags/tag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BB293-0719-4B19-A181-EE36FD0623AD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A8B73-FCCD-4D4C-BC4E-0CE5120A1B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963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.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khung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tr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623D8C-BCC6-453A-B078-455701A5542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57599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517abcd53c_4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517abcd53c_4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3183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bé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mờ</a:t>
            </a:r>
            <a:r>
              <a:rPr lang="en-US" dirty="0"/>
              <a:t>, </a:t>
            </a:r>
            <a:r>
              <a:rPr lang="en-US" dirty="0" err="1"/>
              <a:t>chiếu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nhìn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rõ</a:t>
            </a:r>
            <a:r>
              <a:rPr lang="en-US" dirty="0"/>
              <a:t>.</a:t>
            </a:r>
          </a:p>
          <a:p>
            <a:pPr marL="0" marR="0" lvl="0" indent="0" algn="l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8 </a:t>
            </a:r>
            <a:r>
              <a:rPr lang="en-US" dirty="0" err="1"/>
              <a:t>gõ</a:t>
            </a:r>
            <a:r>
              <a:rPr lang="en-US" dirty="0"/>
              <a:t> </a:t>
            </a:r>
            <a:r>
              <a:rPr lang="en-US" dirty="0" err="1"/>
              <a:t>sai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787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1907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0927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307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7514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7385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1772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21772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2712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.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khung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tr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623D8C-BCC6-453A-B078-455701A5542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144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.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khung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tr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623D8C-BCC6-453A-B078-455701A5542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795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.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khung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tr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623D8C-BCC6-453A-B078-455701A5542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202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/>
                  <a:t>Giữ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4. </a:t>
                </a:r>
                <a:r>
                  <a:rPr lang="en-US" dirty="0" err="1"/>
                  <a:t>Các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</a:t>
                </a:r>
                <a:r>
                  <a:rPr lang="en-US" dirty="0" err="1"/>
                  <a:t>dùng</a:t>
                </a:r>
                <a:r>
                  <a:rPr lang="en-US" dirty="0"/>
                  <a:t> </a:t>
                </a:r>
                <a:r>
                  <a:rPr lang="en-US" dirty="0" err="1"/>
                  <a:t>đồng</a:t>
                </a:r>
                <a:r>
                  <a:rPr lang="en-US" dirty="0"/>
                  <a:t> </a:t>
                </a:r>
                <a:r>
                  <a:rPr lang="en-US" dirty="0" err="1"/>
                  <a:t>nhất</a:t>
                </a:r>
                <a:r>
                  <a:rPr lang="en-US" dirty="0"/>
                  <a:t> </a:t>
                </a:r>
                <a:r>
                  <a:rPr lang="en-US" dirty="0" err="1"/>
                  <a:t>từ</a:t>
                </a:r>
                <a:r>
                  <a:rPr lang="en-US" dirty="0"/>
                  <a:t> </a:t>
                </a:r>
                <a:r>
                  <a:rPr lang="en-US" dirty="0" err="1"/>
                  <a:t>trái</a:t>
                </a:r>
                <a:r>
                  <a:rPr lang="en-US" dirty="0"/>
                  <a:t> sang </a:t>
                </a:r>
                <a:r>
                  <a:rPr lang="en-US" dirty="0" err="1"/>
                  <a:t>phải</a:t>
                </a:r>
                <a:r>
                  <a:rPr lang="en-US" dirty="0"/>
                  <a:t>.</a:t>
                </a:r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Viết</a:t>
                </a:r>
                <a:r>
                  <a:rPr lang="en-US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 ̅</a:t>
                </a:r>
                <a:r>
                  <a:rPr lang="en-US" dirty="0"/>
                  <a:t> </a:t>
                </a:r>
                <a:r>
                  <a:rPr lang="en-US" dirty="0" err="1"/>
                  <a:t>sai</a:t>
                </a:r>
                <a:r>
                  <a:rPr lang="en-US" baseline="0" dirty="0"/>
                  <a:t> ở </a:t>
                </a:r>
                <a:r>
                  <a:rPr lang="en-US" baseline="0" dirty="0" err="1"/>
                  <a:t>hiệu</a:t>
                </a:r>
                <a:r>
                  <a:rPr lang="en-US" baseline="0" dirty="0"/>
                  <a:t> </a:t>
                </a:r>
                <a:r>
                  <a:rPr lang="en-US" baseline="0" dirty="0" err="1"/>
                  <a:t>ứng</a:t>
                </a:r>
                <a:r>
                  <a:rPr lang="en-US" baseline="0" dirty="0"/>
                  <a:t> 5.</a:t>
                </a:r>
                <a:endParaRPr lang="en-US" dirty="0"/>
              </a:p>
              <a:p>
                <a:pPr marL="0" marR="0" lvl="0" indent="0" algn="l" defTabSz="21772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 err="1"/>
                  <a:t>Tách</a:t>
                </a:r>
                <a:r>
                  <a:rPr lang="en-US" dirty="0"/>
                  <a:t> 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 6 </a:t>
                </a:r>
                <a:r>
                  <a:rPr lang="en-US" dirty="0" err="1"/>
                  <a:t>thảnh</a:t>
                </a:r>
                <a:r>
                  <a:rPr lang="en-US" dirty="0"/>
                  <a:t> 2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ứng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3056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A8B73-FCCD-4D4C-BC4E-0CE5120A1B5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076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ư</a:t>
            </a:r>
            <a:r>
              <a:rPr lang="en-US" dirty="0"/>
              <a:t>a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lí</a:t>
            </a:r>
            <a:r>
              <a:rPr lang="en-US" dirty="0"/>
              <a:t>.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khung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tr</a:t>
            </a:r>
            <a:r>
              <a:rPr lang="vi-VN" dirty="0"/>
              <a:t>ư</a:t>
            </a:r>
            <a:r>
              <a:rPr lang="en-US" dirty="0" err="1"/>
              <a:t>ớc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623D8C-BCC6-453A-B078-455701A5542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4555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517abcd53c_4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517abcd53c_4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2415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852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3237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9BEC40-EF08-4FBF-AA93-FA38F7F1853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04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.</a:t>
                </a:r>
                <a:r>
                  <a:rPr lang="en-US" dirty="0" err="1"/>
                  <a:t>Nên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lại</a:t>
                </a:r>
                <a:r>
                  <a:rPr lang="en-US" dirty="0"/>
                  <a:t> </a:t>
                </a:r>
                <a:r>
                  <a:rPr lang="en-US" dirty="0" err="1"/>
                  <a:t>tử</a:t>
                </a:r>
                <a:r>
                  <a:rPr lang="en-US" dirty="0"/>
                  <a:t> </a:t>
                </a:r>
                <a:r>
                  <a:rPr lang="en-US" dirty="0" err="1"/>
                  <a:t>mẫu</a:t>
                </a:r>
                <a:r>
                  <a:rPr lang="en-US" dirty="0"/>
                  <a:t> </a:t>
                </a:r>
                <a:r>
                  <a:rPr lang="en-US" dirty="0" err="1"/>
                  <a:t>giống</a:t>
                </a:r>
                <a:r>
                  <a:rPr lang="en-US" dirty="0"/>
                  <a:t> SGK </a:t>
                </a:r>
                <a:r>
                  <a:rPr lang="en-US" dirty="0" err="1"/>
                  <a:t>cho</a:t>
                </a:r>
                <a:r>
                  <a:rPr lang="en-US" dirty="0"/>
                  <a:t> HS </a:t>
                </a:r>
                <a:r>
                  <a:rPr lang="en-US" dirty="0" err="1"/>
                  <a:t>dễ</a:t>
                </a:r>
                <a:r>
                  <a:rPr lang="en-US" dirty="0"/>
                  <a:t> </a:t>
                </a:r>
                <a:r>
                  <a:rPr lang="en-US" dirty="0" err="1"/>
                  <a:t>theo</a:t>
                </a:r>
                <a:r>
                  <a:rPr lang="en-US" dirty="0"/>
                  <a:t> </a:t>
                </a:r>
                <a:r>
                  <a:rPr lang="en-US" dirty="0" err="1"/>
                  <a:t>dõi</a:t>
                </a:r>
                <a:r>
                  <a:rPr lang="en-US" dirty="0"/>
                  <a:t>. </a:t>
                </a:r>
                <a:r>
                  <a:rPr lang="en-US" dirty="0" err="1"/>
                  <a:t>Chỗ</a:t>
                </a:r>
                <a:r>
                  <a:rPr lang="en-US" dirty="0"/>
                  <a:t> </a:t>
                </a:r>
                <a:r>
                  <a:rPr lang="en-US" dirty="0" err="1"/>
                  <a:t>nhận</a:t>
                </a:r>
                <a:r>
                  <a:rPr lang="en-US" dirty="0"/>
                  <a:t> </a:t>
                </a:r>
                <a:r>
                  <a:rPr lang="en-US" dirty="0" err="1"/>
                  <a:t>xét</a:t>
                </a:r>
                <a:r>
                  <a:rPr lang="en-US" dirty="0"/>
                  <a:t> </a:t>
                </a:r>
                <a:r>
                  <a:rPr lang="en-US" dirty="0" err="1"/>
                  <a:t>ch</a:t>
                </a:r>
                <a:r>
                  <a:rPr lang="vi-VN" dirty="0"/>
                  <a:t>ư</a:t>
                </a:r>
                <a:r>
                  <a:rPr lang="en-US" dirty="0"/>
                  <a:t>a </a:t>
                </a:r>
                <a:r>
                  <a:rPr lang="en-US" dirty="0" err="1"/>
                  <a:t>đúng</a:t>
                </a:r>
                <a:r>
                  <a:rPr lang="en-US" dirty="0"/>
                  <a:t> . </a:t>
                </a:r>
                <a:r>
                  <a:rPr lang="en-US" dirty="0" err="1"/>
                  <a:t>Phải</a:t>
                </a:r>
                <a:r>
                  <a:rPr lang="en-US" dirty="0"/>
                  <a:t> </a:t>
                </a:r>
                <a:r>
                  <a:rPr lang="en-US" dirty="0" err="1"/>
                  <a:t>thay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“ Th</a:t>
                </a:r>
                <a:r>
                  <a:rPr lang="vi-VN" dirty="0"/>
                  <a:t>ư</a:t>
                </a:r>
                <a:r>
                  <a:rPr lang="en-US" dirty="0" err="1"/>
                  <a:t>ơng</a:t>
                </a:r>
                <a:r>
                  <a:rPr lang="en-US" dirty="0"/>
                  <a:t> ….” </a:t>
                </a:r>
                <a:r>
                  <a:rPr lang="en-US" dirty="0" err="1"/>
                  <a:t>nh</a:t>
                </a:r>
                <a:r>
                  <a:rPr lang="vi-VN" dirty="0"/>
                  <a:t>ư</a:t>
                </a:r>
                <a:r>
                  <a:rPr lang="en-US" dirty="0"/>
                  <a:t> </a:t>
                </a:r>
                <a:r>
                  <a:rPr lang="en-US" dirty="0" err="1"/>
                  <a:t>sách</a:t>
                </a:r>
                <a:r>
                  <a:rPr lang="en-US" dirty="0"/>
                  <a:t> </a:t>
                </a:r>
                <a:r>
                  <a:rPr lang="en-US" dirty="0" err="1"/>
                  <a:t>giáo</a:t>
                </a:r>
                <a:r>
                  <a:rPr lang="en-US" dirty="0"/>
                  <a:t> khoa.</a:t>
                </a:r>
              </a:p>
              <a:p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phức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đảo</a:t>
                </a:r>
                <a:r>
                  <a:rPr lang="en-US" dirty="0"/>
                  <a:t> </a:t>
                </a:r>
                <a:r>
                  <a:rPr lang="en-US" dirty="0" err="1"/>
                  <a:t>không</a:t>
                </a:r>
                <a:r>
                  <a:rPr lang="en-US" dirty="0"/>
                  <a:t> đ</a:t>
                </a:r>
                <a:r>
                  <a:rPr lang="vi-VN" dirty="0"/>
                  <a:t>ư</a:t>
                </a:r>
                <a:r>
                  <a:rPr lang="en-US" dirty="0" err="1"/>
                  <a:t>ợc</a:t>
                </a:r>
                <a:r>
                  <a:rPr lang="en-US" dirty="0"/>
                  <a:t> </a:t>
                </a:r>
                <a:r>
                  <a:rPr lang="en-US" dirty="0" err="1"/>
                  <a:t>kí</a:t>
                </a:r>
                <a:r>
                  <a:rPr lang="en-US" dirty="0"/>
                  <a:t> </a:t>
                </a:r>
                <a:r>
                  <a:rPr lang="en-US" dirty="0" err="1"/>
                  <a:t>hiệu</a:t>
                </a:r>
                <a:r>
                  <a:rPr lang="en-US" dirty="0"/>
                  <a:t>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  <a:r>
                  <a:rPr lang="en-US" baseline="0" dirty="0"/>
                  <a:t> </a:t>
                </a:r>
                <a:r>
                  <a:rPr lang="en-US" b="0" i="0">
                    <a:latin typeface="Cambria Math" panose="02040503050406030204" pitchFamily="18" charset="0"/>
                  </a:rPr>
                  <a:t>𝑧^(−1)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1103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4.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trái</a:t>
            </a:r>
            <a:r>
              <a:rPr lang="en-US" dirty="0"/>
              <a:t> sang </a:t>
            </a:r>
            <a:r>
              <a:rPr lang="en-US" dirty="0" err="1"/>
              <a:t>phải</a:t>
            </a:r>
            <a:r>
              <a:rPr lang="en-US" dirty="0"/>
              <a:t>.</a:t>
            </a:r>
          </a:p>
          <a:p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đậm</a:t>
            </a:r>
            <a:r>
              <a:rPr lang="en-US" dirty="0"/>
              <a:t> 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th</a:t>
            </a:r>
            <a:r>
              <a:rPr lang="vi-VN" dirty="0"/>
              <a:t>ư</a:t>
            </a:r>
            <a:r>
              <a:rPr lang="en-US" dirty="0" err="1"/>
              <a:t>ờng</a:t>
            </a:r>
            <a:r>
              <a:rPr lang="en-US" dirty="0"/>
              <a:t>,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chỉnh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nhất</a:t>
            </a:r>
            <a:endParaRPr lang="en-US" dirty="0"/>
          </a:p>
          <a:p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kiểu</a:t>
            </a:r>
            <a:r>
              <a:rPr lang="en-US" dirty="0"/>
              <a:t>,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giải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.</a:t>
            </a:r>
          </a:p>
          <a:p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giống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.</a:t>
            </a:r>
          </a:p>
          <a:p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ph</a:t>
            </a:r>
            <a:r>
              <a:rPr lang="vi-VN" dirty="0"/>
              <a:t>ư</a:t>
            </a:r>
            <a:r>
              <a:rPr lang="en-US" dirty="0" err="1"/>
              <a:t>ơng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A8B73-FCCD-4D4C-BC4E-0CE5120A1B5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6762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7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03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937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0" y="12712706"/>
            <a:ext cx="5689601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D15044BE-B3F3-4258-B55D-9238C2EBFDF1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5" y="12712706"/>
            <a:ext cx="7721601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4" y="12712706"/>
            <a:ext cx="5689601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E56A0A80-8336-46B1-B89F-89FB7E7362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50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979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850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4093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863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80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25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210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24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750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52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98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8399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1" y="12712707"/>
            <a:ext cx="5689602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D15044BE-B3F3-4258-B55D-9238C2EBFDF1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6" y="12712707"/>
            <a:ext cx="7721600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5" y="12712707"/>
            <a:ext cx="5689602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E56A0A80-8336-46B1-B89F-89FB7E7362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105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+ TEXT ">
  <p:cSld name="NUMBERS + TEXT 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>
            <a:spLocks noGrp="1"/>
          </p:cNvSpPr>
          <p:nvPr>
            <p:ph type="title" hasCustomPrompt="1"/>
          </p:nvPr>
        </p:nvSpPr>
        <p:spPr>
          <a:xfrm>
            <a:off x="7838600" y="5865734"/>
            <a:ext cx="8707200" cy="163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3" name="Google Shape;43;p9"/>
          <p:cNvSpPr txBox="1">
            <a:spLocks noGrp="1"/>
          </p:cNvSpPr>
          <p:nvPr>
            <p:ph type="title" idx="2" hasCustomPrompt="1"/>
          </p:nvPr>
        </p:nvSpPr>
        <p:spPr>
          <a:xfrm>
            <a:off x="7838600" y="8518134"/>
            <a:ext cx="8707200" cy="163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4" name="Google Shape;44;p9"/>
          <p:cNvSpPr txBox="1">
            <a:spLocks noGrp="1"/>
          </p:cNvSpPr>
          <p:nvPr>
            <p:ph type="title" idx="3" hasCustomPrompt="1"/>
          </p:nvPr>
        </p:nvSpPr>
        <p:spPr>
          <a:xfrm>
            <a:off x="7838600" y="3090334"/>
            <a:ext cx="8707200" cy="163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6370800" y="4441168"/>
            <a:ext cx="11642400" cy="7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4"/>
          </p:nvPr>
        </p:nvSpPr>
        <p:spPr>
          <a:xfrm>
            <a:off x="6370800" y="7093434"/>
            <a:ext cx="11642400" cy="7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5"/>
          </p:nvPr>
        </p:nvSpPr>
        <p:spPr>
          <a:xfrm>
            <a:off x="6370800" y="9745702"/>
            <a:ext cx="11642400" cy="7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09447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">
  <p:cSld name="TITLE + SUBTITLE ">
    <p:bg>
      <p:bgPr>
        <a:noFill/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ctrTitle"/>
          </p:nvPr>
        </p:nvSpPr>
        <p:spPr>
          <a:xfrm>
            <a:off x="14711866" y="5020934"/>
            <a:ext cx="7093600" cy="154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8000">
                <a:solidFill>
                  <a:srgbClr val="466269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6400">
                <a:solidFill>
                  <a:srgbClr val="466269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6400">
                <a:solidFill>
                  <a:srgbClr val="466269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6400">
                <a:solidFill>
                  <a:srgbClr val="466269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6400">
                <a:solidFill>
                  <a:srgbClr val="466269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6400">
                <a:solidFill>
                  <a:srgbClr val="466269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6400">
                <a:solidFill>
                  <a:srgbClr val="466269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6400">
                <a:solidFill>
                  <a:srgbClr val="466269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64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ubTitle" idx="1"/>
          </p:nvPr>
        </p:nvSpPr>
        <p:spPr>
          <a:xfrm>
            <a:off x="11503934" y="6771000"/>
            <a:ext cx="10300800" cy="537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4266"/>
              </a:spcBef>
              <a:spcAft>
                <a:spcPts val="4266"/>
              </a:spcAft>
              <a:buNone/>
              <a:defRPr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11171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+ TEXT ">
  <p:cSld name="NUMBERS + TEXT 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>
            <a:spLocks noGrp="1"/>
          </p:cNvSpPr>
          <p:nvPr>
            <p:ph type="title" hasCustomPrompt="1"/>
          </p:nvPr>
        </p:nvSpPr>
        <p:spPr>
          <a:xfrm>
            <a:off x="7838600" y="5865734"/>
            <a:ext cx="8707200" cy="163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3" name="Google Shape;43;p9"/>
          <p:cNvSpPr txBox="1">
            <a:spLocks noGrp="1"/>
          </p:cNvSpPr>
          <p:nvPr>
            <p:ph type="title" idx="2" hasCustomPrompt="1"/>
          </p:nvPr>
        </p:nvSpPr>
        <p:spPr>
          <a:xfrm>
            <a:off x="7838600" y="8518134"/>
            <a:ext cx="8707200" cy="163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4" name="Google Shape;44;p9"/>
          <p:cNvSpPr txBox="1">
            <a:spLocks noGrp="1"/>
          </p:cNvSpPr>
          <p:nvPr>
            <p:ph type="title" idx="3" hasCustomPrompt="1"/>
          </p:nvPr>
        </p:nvSpPr>
        <p:spPr>
          <a:xfrm>
            <a:off x="7838600" y="3090334"/>
            <a:ext cx="8707200" cy="163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6370800" y="4441168"/>
            <a:ext cx="11642400" cy="7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4"/>
          </p:nvPr>
        </p:nvSpPr>
        <p:spPr>
          <a:xfrm>
            <a:off x="6370800" y="7093434"/>
            <a:ext cx="11642400" cy="7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5"/>
          </p:nvPr>
        </p:nvSpPr>
        <p:spPr>
          <a:xfrm>
            <a:off x="6370800" y="9745702"/>
            <a:ext cx="11642400" cy="7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3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886696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4">
  <p:cSld name="TITLE + SUBTITLE 4">
    <p:bg>
      <p:bgPr>
        <a:noFill/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>
            <a:spLocks noGrp="1"/>
          </p:cNvSpPr>
          <p:nvPr>
            <p:ph type="subTitle" idx="1"/>
          </p:nvPr>
        </p:nvSpPr>
        <p:spPr>
          <a:xfrm>
            <a:off x="10608134" y="6503000"/>
            <a:ext cx="8260800" cy="15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 sz="3734">
                <a:solidFill>
                  <a:srgbClr val="466269"/>
                </a:solidFill>
              </a:defRPr>
            </a:lvl2pPr>
            <a:lvl3pPr lvl="2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 sz="3734">
                <a:solidFill>
                  <a:srgbClr val="466269"/>
                </a:solidFill>
              </a:defRPr>
            </a:lvl3pPr>
            <a:lvl4pPr lvl="3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 sz="3734">
                <a:solidFill>
                  <a:srgbClr val="466269"/>
                </a:solidFill>
              </a:defRPr>
            </a:lvl4pPr>
            <a:lvl5pPr lvl="4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 sz="3734">
                <a:solidFill>
                  <a:srgbClr val="466269"/>
                </a:solidFill>
              </a:defRPr>
            </a:lvl5pPr>
            <a:lvl6pPr lvl="5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 sz="3734">
                <a:solidFill>
                  <a:srgbClr val="466269"/>
                </a:solidFill>
              </a:defRPr>
            </a:lvl6pPr>
            <a:lvl7pPr lvl="6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 sz="3734">
                <a:solidFill>
                  <a:srgbClr val="466269"/>
                </a:solidFill>
              </a:defRPr>
            </a:lvl7pPr>
            <a:lvl8pPr lvl="7" rtl="0">
              <a:lnSpc>
                <a:spcPct val="100000"/>
              </a:lnSpc>
              <a:spcBef>
                <a:spcPts val="4266"/>
              </a:spcBef>
              <a:spcAft>
                <a:spcPts val="0"/>
              </a:spcAft>
              <a:buNone/>
              <a:defRPr sz="3734">
                <a:solidFill>
                  <a:srgbClr val="466269"/>
                </a:solidFill>
              </a:defRPr>
            </a:lvl8pPr>
            <a:lvl9pPr lvl="8" rtl="0">
              <a:lnSpc>
                <a:spcPct val="100000"/>
              </a:lnSpc>
              <a:spcBef>
                <a:spcPts val="4266"/>
              </a:spcBef>
              <a:spcAft>
                <a:spcPts val="4266"/>
              </a:spcAft>
              <a:buNone/>
              <a:defRPr sz="3734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849965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bg>
      <p:bgPr>
        <a:noFill/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594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9650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CC9F6-0340-4ACC-B0B0-E1E8EFD32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DB454BC-F756-40B0-BA48-9E8634A78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02679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219200" y="12712705"/>
            <a:ext cx="5689600" cy="730250"/>
          </a:xfrm>
          <a:prstGeom prst="rect">
            <a:avLst/>
          </a:prstGeom>
        </p:spPr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23/02/2022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331200" y="12712705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534735"/>
      </p:ext>
    </p:extLst>
  </p:cSld>
  <p:clrMapOvr>
    <a:masterClrMapping/>
  </p:clrMapOvr>
  <p:transition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4260853"/>
            <a:ext cx="20726400" cy="29400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8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68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3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2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0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189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7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198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3200403"/>
            <a:ext cx="21945600" cy="9051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297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168" y="8813803"/>
            <a:ext cx="20726400" cy="2724150"/>
          </a:xfrm>
          <a:prstGeom prst="rect">
            <a:avLst/>
          </a:prstGeom>
        </p:spPr>
        <p:txBody>
          <a:bodyPr anchor="t"/>
          <a:lstStyle>
            <a:lvl1pPr algn="l">
              <a:defRPr sz="94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6168" y="5813427"/>
            <a:ext cx="20726400" cy="30003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8842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2pPr>
            <a:lvl3pPr marL="2176842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3pPr>
            <a:lvl4pPr marL="3265264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4pPr>
            <a:lvl5pPr marL="4353686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5pPr>
            <a:lvl6pPr marL="5442106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6pPr>
            <a:lvl7pPr marL="6530528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7pPr>
            <a:lvl8pPr marL="7618948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8pPr>
            <a:lvl9pPr marL="870737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9178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200403"/>
            <a:ext cx="10769600" cy="9051926"/>
          </a:xfrm>
          <a:prstGeom prst="rect">
            <a:avLst/>
          </a:prstGeom>
        </p:spPr>
        <p:txBody>
          <a:bodyPr/>
          <a:lstStyle>
            <a:lvl1pPr>
              <a:defRPr sz="6698"/>
            </a:lvl1pPr>
            <a:lvl2pPr>
              <a:defRPr sz="5698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5200" y="3200403"/>
            <a:ext cx="10769600" cy="9051926"/>
          </a:xfrm>
          <a:prstGeom prst="rect">
            <a:avLst/>
          </a:prstGeom>
        </p:spPr>
        <p:txBody>
          <a:bodyPr/>
          <a:lstStyle>
            <a:lvl1pPr>
              <a:defRPr sz="6698"/>
            </a:lvl1pPr>
            <a:lvl2pPr>
              <a:defRPr sz="5698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1855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6"/>
            <a:ext cx="10773836" cy="12795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98" b="1"/>
            </a:lvl1pPr>
            <a:lvl2pPr marL="1088422" indent="0">
              <a:buNone/>
              <a:defRPr sz="4800" b="1"/>
            </a:lvl2pPr>
            <a:lvl3pPr marL="2176842" indent="0">
              <a:buNone/>
              <a:defRPr sz="4300" b="1"/>
            </a:lvl3pPr>
            <a:lvl4pPr marL="3265264" indent="0">
              <a:buNone/>
              <a:defRPr sz="3800" b="1"/>
            </a:lvl4pPr>
            <a:lvl5pPr marL="4353686" indent="0">
              <a:buNone/>
              <a:defRPr sz="3800" b="1"/>
            </a:lvl5pPr>
            <a:lvl6pPr marL="5442106" indent="0">
              <a:buNone/>
              <a:defRPr sz="3800" b="1"/>
            </a:lvl6pPr>
            <a:lvl7pPr marL="6530528" indent="0">
              <a:buNone/>
              <a:defRPr sz="3800" b="1"/>
            </a:lvl7pPr>
            <a:lvl8pPr marL="7618948" indent="0">
              <a:buNone/>
              <a:defRPr sz="3800" b="1"/>
            </a:lvl8pPr>
            <a:lvl9pPr marL="8707370" indent="0">
              <a:buNone/>
              <a:defRPr sz="3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3836" cy="7902576"/>
          </a:xfrm>
          <a:prstGeom prst="rect">
            <a:avLst/>
          </a:prstGeom>
        </p:spPr>
        <p:txBody>
          <a:bodyPr/>
          <a:lstStyle>
            <a:lvl1pPr>
              <a:defRPr sz="5698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86737" y="3070226"/>
            <a:ext cx="10778066" cy="12795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98" b="1"/>
            </a:lvl1pPr>
            <a:lvl2pPr marL="1088422" indent="0">
              <a:buNone/>
              <a:defRPr sz="4800" b="1"/>
            </a:lvl2pPr>
            <a:lvl3pPr marL="2176842" indent="0">
              <a:buNone/>
              <a:defRPr sz="4300" b="1"/>
            </a:lvl3pPr>
            <a:lvl4pPr marL="3265264" indent="0">
              <a:buNone/>
              <a:defRPr sz="3800" b="1"/>
            </a:lvl4pPr>
            <a:lvl5pPr marL="4353686" indent="0">
              <a:buNone/>
              <a:defRPr sz="3800" b="1"/>
            </a:lvl5pPr>
            <a:lvl6pPr marL="5442106" indent="0">
              <a:buNone/>
              <a:defRPr sz="3800" b="1"/>
            </a:lvl6pPr>
            <a:lvl7pPr marL="6530528" indent="0">
              <a:buNone/>
              <a:defRPr sz="3800" b="1"/>
            </a:lvl7pPr>
            <a:lvl8pPr marL="7618948" indent="0">
              <a:buNone/>
              <a:defRPr sz="3800" b="1"/>
            </a:lvl8pPr>
            <a:lvl9pPr marL="8707370" indent="0">
              <a:buNone/>
              <a:defRPr sz="3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86737" y="4349750"/>
            <a:ext cx="10778066" cy="7902576"/>
          </a:xfrm>
          <a:prstGeom prst="rect">
            <a:avLst/>
          </a:prstGeom>
        </p:spPr>
        <p:txBody>
          <a:bodyPr/>
          <a:lstStyle>
            <a:lvl1pPr>
              <a:defRPr sz="5698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4394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1945600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5824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9382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2" y="2870203"/>
            <a:ext cx="8022168" cy="93821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0"/>
            </a:lvl1pPr>
            <a:lvl2pPr marL="1088422" indent="0">
              <a:buNone/>
              <a:defRPr sz="2900"/>
            </a:lvl2pPr>
            <a:lvl3pPr marL="2176842" indent="0">
              <a:buNone/>
              <a:defRPr sz="2400"/>
            </a:lvl3pPr>
            <a:lvl4pPr marL="3265264" indent="0">
              <a:buNone/>
              <a:defRPr sz="2100"/>
            </a:lvl4pPr>
            <a:lvl5pPr marL="4353686" indent="0">
              <a:buNone/>
              <a:defRPr sz="2100"/>
            </a:lvl5pPr>
            <a:lvl6pPr marL="5442106" indent="0">
              <a:buNone/>
              <a:defRPr sz="2100"/>
            </a:lvl6pPr>
            <a:lvl7pPr marL="6530528" indent="0">
              <a:buNone/>
              <a:defRPr sz="2100"/>
            </a:lvl7pPr>
            <a:lvl8pPr marL="7618948" indent="0">
              <a:buNone/>
              <a:defRPr sz="2100"/>
            </a:lvl8pPr>
            <a:lvl9pPr marL="8707370" indent="0">
              <a:buNone/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426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495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436" y="9601200"/>
            <a:ext cx="14630400" cy="1133476"/>
          </a:xfrm>
          <a:prstGeom prst="rect">
            <a:avLst/>
          </a:prstGeo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79436" y="1225550"/>
            <a:ext cx="14630400" cy="822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598"/>
            </a:lvl1pPr>
            <a:lvl2pPr marL="1088422" indent="0">
              <a:buNone/>
              <a:defRPr sz="6698"/>
            </a:lvl2pPr>
            <a:lvl3pPr marL="2176842" indent="0">
              <a:buNone/>
              <a:defRPr sz="5698"/>
            </a:lvl3pPr>
            <a:lvl4pPr marL="3265264" indent="0">
              <a:buNone/>
              <a:defRPr sz="4800"/>
            </a:lvl4pPr>
            <a:lvl5pPr marL="4353686" indent="0">
              <a:buNone/>
              <a:defRPr sz="4800"/>
            </a:lvl5pPr>
            <a:lvl6pPr marL="5442106" indent="0">
              <a:buNone/>
              <a:defRPr sz="4800"/>
            </a:lvl6pPr>
            <a:lvl7pPr marL="6530528" indent="0">
              <a:buNone/>
              <a:defRPr sz="4800"/>
            </a:lvl7pPr>
            <a:lvl8pPr marL="7618948" indent="0">
              <a:buNone/>
              <a:defRPr sz="4800"/>
            </a:lvl8pPr>
            <a:lvl9pPr marL="8707370" indent="0">
              <a:buNone/>
              <a:defRPr sz="4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79436" y="10734676"/>
            <a:ext cx="14630400" cy="16097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0"/>
            </a:lvl1pPr>
            <a:lvl2pPr marL="1088422" indent="0">
              <a:buNone/>
              <a:defRPr sz="2900"/>
            </a:lvl2pPr>
            <a:lvl3pPr marL="2176842" indent="0">
              <a:buNone/>
              <a:defRPr sz="2400"/>
            </a:lvl3pPr>
            <a:lvl4pPr marL="3265264" indent="0">
              <a:buNone/>
              <a:defRPr sz="2100"/>
            </a:lvl4pPr>
            <a:lvl5pPr marL="4353686" indent="0">
              <a:buNone/>
              <a:defRPr sz="2100"/>
            </a:lvl5pPr>
            <a:lvl6pPr marL="5442106" indent="0">
              <a:buNone/>
              <a:defRPr sz="2100"/>
            </a:lvl6pPr>
            <a:lvl7pPr marL="6530528" indent="0">
              <a:buNone/>
              <a:defRPr sz="2100"/>
            </a:lvl7pPr>
            <a:lvl8pPr marL="7618948" indent="0">
              <a:buNone/>
              <a:defRPr sz="2100"/>
            </a:lvl8pPr>
            <a:lvl9pPr marL="8707370" indent="0">
              <a:buNone/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298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5654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549279"/>
            <a:ext cx="5486400" cy="117030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549279"/>
            <a:ext cx="16052800" cy="11703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F9E5E443-43CC-47C0-B016-9A203293290C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0" y="12712703"/>
            <a:ext cx="7721600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0" y="12712703"/>
            <a:ext cx="5689600" cy="730250"/>
          </a:xfrm>
          <a:prstGeom prst="rect">
            <a:avLst/>
          </a:prstGeom>
        </p:spPr>
        <p:txBody>
          <a:bodyPr/>
          <a:lstStyle/>
          <a:p>
            <a:fld id="{24C77148-22BA-41E4-AAE6-AAE78D0077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7705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201" y="12712707"/>
            <a:ext cx="5689602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D15044BE-B3F3-4258-B55D-9238C2EBFDF1}" type="datetimeFigureOut">
              <a:rPr lang="en-US" smtClean="0"/>
              <a:pPr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1206" y="12712707"/>
            <a:ext cx="7721600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5205" y="12712707"/>
            <a:ext cx="5689602" cy="730250"/>
          </a:xfrm>
          <a:prstGeom prst="rect">
            <a:avLst/>
          </a:prstGeom>
        </p:spPr>
        <p:txBody>
          <a:bodyPr lIns="91426" tIns="45713" rIns="91426" bIns="45713"/>
          <a:lstStyle/>
          <a:p>
            <a:fld id="{E56A0A80-8336-46B1-B89F-89FB7E7362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753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642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55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15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BED9E-695B-45FF-A5CC-38AF924A3B3C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CFADC-9C8A-4235-9C7E-BBAD0337C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5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23/02/2022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97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673CB-91E5-4228-BA7A-80DB1E724258}" type="datetimeFigureOut">
              <a:rPr lang="en-US" smtClean="0"/>
              <a:t>23/02/2022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D8786-697C-4497-ABFF-988335A169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28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1200" y="1186734"/>
            <a:ext cx="22721600" cy="15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1200" y="3073266"/>
            <a:ext cx="22721600" cy="91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696913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4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" y="3525"/>
            <a:ext cx="24383874" cy="1428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 userDrawn="1"/>
        </p:nvSpPr>
        <p:spPr>
          <a:xfrm>
            <a:off x="12573174" y="333377"/>
            <a:ext cx="5721823" cy="876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5098" b="1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PHÉP</a:t>
            </a:r>
            <a:r>
              <a:rPr lang="vi-VN" sz="5098" b="1" baseline="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 CHIA SỐ PHỨC</a:t>
            </a:r>
            <a:endParaRPr lang="en-US" sz="5098" b="1" dirty="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369654" y="455251"/>
            <a:ext cx="1763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0" baseline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GIẢI TÍCH</a:t>
            </a:r>
            <a:endParaRPr lang="en-US" sz="3200" b="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2166915" y="185947"/>
            <a:ext cx="809837" cy="1264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280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LỚP</a:t>
            </a:r>
          </a:p>
          <a:p>
            <a:pPr algn="ctr">
              <a:lnSpc>
                <a:spcPts val="4500"/>
              </a:lnSpc>
            </a:pPr>
            <a:r>
              <a:rPr lang="en-US" sz="480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1</a:t>
            </a:r>
            <a:r>
              <a:rPr lang="vi-VN" sz="480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2</a:t>
            </a:r>
            <a:endParaRPr lang="en-US" sz="4800" dirty="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743150" y="457201"/>
            <a:ext cx="1046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3200" b="0" baseline="0" dirty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BÀI 3</a:t>
            </a:r>
            <a:endParaRPr lang="en-US" sz="3200" b="1" dirty="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323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txStyles>
    <p:titleStyle>
      <a:lvl1pPr algn="ctr" defTabSz="2176842" rtl="0" eaLnBrk="1" latinLnBrk="0" hangingPunct="1">
        <a:spcBef>
          <a:spcPct val="0"/>
        </a:spcBef>
        <a:buNone/>
        <a:defRPr sz="104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6316" indent="-816316" algn="l" defTabSz="2176842" rtl="0" eaLnBrk="1" latinLnBrk="0" hangingPunct="1">
        <a:spcBef>
          <a:spcPct val="20000"/>
        </a:spcBef>
        <a:buFont typeface="Arial" pitchFamily="34" charset="0"/>
        <a:buChar char="•"/>
        <a:defRPr sz="7598" kern="1200">
          <a:solidFill>
            <a:schemeClr val="tx1"/>
          </a:solidFill>
          <a:latin typeface="+mn-lt"/>
          <a:ea typeface="+mn-ea"/>
          <a:cs typeface="+mn-cs"/>
        </a:defRPr>
      </a:lvl1pPr>
      <a:lvl2pPr marL="1768684" indent="-680262" algn="l" defTabSz="2176842" rtl="0" eaLnBrk="1" latinLnBrk="0" hangingPunct="1">
        <a:spcBef>
          <a:spcPct val="20000"/>
        </a:spcBef>
        <a:buFont typeface="Arial" pitchFamily="34" charset="0"/>
        <a:buChar char="–"/>
        <a:defRPr sz="6698" kern="1200">
          <a:solidFill>
            <a:schemeClr val="tx1"/>
          </a:solidFill>
          <a:latin typeface="+mn-lt"/>
          <a:ea typeface="+mn-ea"/>
          <a:cs typeface="+mn-cs"/>
        </a:defRPr>
      </a:lvl2pPr>
      <a:lvl3pPr marL="2721052" indent="-544210" algn="l" defTabSz="2176842" rtl="0" eaLnBrk="1" latinLnBrk="0" hangingPunct="1">
        <a:spcBef>
          <a:spcPct val="20000"/>
        </a:spcBef>
        <a:buFont typeface="Arial" pitchFamily="34" charset="0"/>
        <a:buChar char="•"/>
        <a:defRPr sz="5698" kern="1200">
          <a:solidFill>
            <a:schemeClr val="tx1"/>
          </a:solidFill>
          <a:latin typeface="+mn-lt"/>
          <a:ea typeface="+mn-ea"/>
          <a:cs typeface="+mn-cs"/>
        </a:defRPr>
      </a:lvl3pPr>
      <a:lvl4pPr marL="3809474" indent="-544210" algn="l" defTabSz="2176842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7896" indent="-544210" algn="l" defTabSz="2176842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6316" indent="-544210" algn="l" defTabSz="2176842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4738" indent="-544210" algn="l" defTabSz="2176842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3160" indent="-544210" algn="l" defTabSz="2176842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1580" indent="-544210" algn="l" defTabSz="2176842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76842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422" algn="l" defTabSz="2176842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6842" algn="l" defTabSz="2176842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264" algn="l" defTabSz="2176842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3686" algn="l" defTabSz="2176842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2106" algn="l" defTabSz="2176842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0528" algn="l" defTabSz="2176842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18948" algn="l" defTabSz="2176842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7370" algn="l" defTabSz="2176842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9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21.emf"/><Relationship Id="rId4" Type="http://schemas.openxmlformats.org/officeDocument/2006/relationships/image" Target="../media/image30.png"/><Relationship Id="rId9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84.png"/><Relationship Id="rId11" Type="http://schemas.openxmlformats.org/officeDocument/2006/relationships/image" Target="../media/image24.emf"/><Relationship Id="rId5" Type="http://schemas.openxmlformats.org/officeDocument/2006/relationships/image" Target="../media/image83.png"/><Relationship Id="rId10" Type="http://schemas.openxmlformats.org/officeDocument/2006/relationships/image" Target="../media/image23.emf"/><Relationship Id="rId4" Type="http://schemas.openxmlformats.org/officeDocument/2006/relationships/image" Target="../media/image82.png"/><Relationship Id="rId9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99.png"/><Relationship Id="rId5" Type="http://schemas.openxmlformats.org/officeDocument/2006/relationships/image" Target="../media/image47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7.png"/><Relationship Id="rId5" Type="http://schemas.openxmlformats.org/officeDocument/2006/relationships/image" Target="../media/image101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0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59.png"/><Relationship Id="rId4" Type="http://schemas.openxmlformats.org/officeDocument/2006/relationships/image" Target="../media/image10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1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1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7.png"/><Relationship Id="rId5" Type="http://schemas.openxmlformats.org/officeDocument/2006/relationships/image" Target="../media/image66.png"/><Relationship Id="rId4" Type="http://schemas.openxmlformats.org/officeDocument/2006/relationships/image" Target="../media/image101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4.png"/><Relationship Id="rId11" Type="http://schemas.openxmlformats.org/officeDocument/2006/relationships/image" Target="../media/image69.emf"/><Relationship Id="rId5" Type="http://schemas.openxmlformats.org/officeDocument/2006/relationships/image" Target="../media/image113.png"/><Relationship Id="rId10" Type="http://schemas.openxmlformats.org/officeDocument/2006/relationships/image" Target="../media/image68.emf"/><Relationship Id="rId4" Type="http://schemas.openxmlformats.org/officeDocument/2006/relationships/image" Target="../media/image112.png"/><Relationship Id="rId9" Type="http://schemas.openxmlformats.org/officeDocument/2006/relationships/image" Target="../media/image6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0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0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8" Type="http://schemas.openxmlformats.org/officeDocument/2006/relationships/image" Target="../media/image440.png"/><Relationship Id="rId26" Type="http://schemas.openxmlformats.org/officeDocument/2006/relationships/image" Target="../media/image520.png"/><Relationship Id="rId21" Type="http://schemas.openxmlformats.org/officeDocument/2006/relationships/image" Target="../media/image470.png"/><Relationship Id="rId17" Type="http://schemas.openxmlformats.org/officeDocument/2006/relationships/image" Target="../media/image72.wmf"/><Relationship Id="rId25" Type="http://schemas.openxmlformats.org/officeDocument/2006/relationships/image" Target="../media/image512.png"/><Relationship Id="rId2" Type="http://schemas.openxmlformats.org/officeDocument/2006/relationships/image" Target="../media/image70.jpeg"/><Relationship Id="rId16" Type="http://schemas.openxmlformats.org/officeDocument/2006/relationships/image" Target="../media/image62.emf"/><Relationship Id="rId20" Type="http://schemas.openxmlformats.org/officeDocument/2006/relationships/image" Target="../media/image460.png"/><Relationship Id="rId29" Type="http://schemas.openxmlformats.org/officeDocument/2006/relationships/image" Target="../media/image550.png"/><Relationship Id="rId1" Type="http://schemas.openxmlformats.org/officeDocument/2006/relationships/slideLayout" Target="../slideLayouts/slideLayout2.xml"/><Relationship Id="rId24" Type="http://schemas.openxmlformats.org/officeDocument/2006/relationships/image" Target="../media/image500.png"/><Relationship Id="rId15" Type="http://schemas.openxmlformats.org/officeDocument/2006/relationships/image" Target="../media/image71.png"/><Relationship Id="rId23" Type="http://schemas.openxmlformats.org/officeDocument/2006/relationships/image" Target="../media/image490.png"/><Relationship Id="rId28" Type="http://schemas.openxmlformats.org/officeDocument/2006/relationships/image" Target="../media/image540.png"/><Relationship Id="rId19" Type="http://schemas.openxmlformats.org/officeDocument/2006/relationships/image" Target="../media/image450.png"/><Relationship Id="rId31" Type="http://schemas.openxmlformats.org/officeDocument/2006/relationships/image" Target="../media/image570.png"/><Relationship Id="rId14" Type="http://schemas.openxmlformats.org/officeDocument/2006/relationships/image" Target="../media/image224.png"/><Relationship Id="rId22" Type="http://schemas.openxmlformats.org/officeDocument/2006/relationships/image" Target="../media/image480.png"/><Relationship Id="rId27" Type="http://schemas.openxmlformats.org/officeDocument/2006/relationships/image" Target="../media/image530.png"/><Relationship Id="rId30" Type="http://schemas.openxmlformats.org/officeDocument/2006/relationships/image" Target="../media/image560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660.png"/><Relationship Id="rId3" Type="http://schemas.openxmlformats.org/officeDocument/2006/relationships/image" Target="../media/image70.jpeg"/><Relationship Id="rId7" Type="http://schemas.openxmlformats.org/officeDocument/2006/relationships/image" Target="../media/image612.png"/><Relationship Id="rId12" Type="http://schemas.openxmlformats.org/officeDocument/2006/relationships/image" Target="../media/image6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0.png"/><Relationship Id="rId11" Type="http://schemas.openxmlformats.org/officeDocument/2006/relationships/image" Target="../media/image650.png"/><Relationship Id="rId5" Type="http://schemas.openxmlformats.org/officeDocument/2006/relationships/image" Target="../media/image590.png"/><Relationship Id="rId10" Type="http://schemas.openxmlformats.org/officeDocument/2006/relationships/image" Target="../media/image640.png"/><Relationship Id="rId4" Type="http://schemas.openxmlformats.org/officeDocument/2006/relationships/image" Target="../media/image580.png"/><Relationship Id="rId9" Type="http://schemas.openxmlformats.org/officeDocument/2006/relationships/image" Target="../media/image63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0.png"/><Relationship Id="rId13" Type="http://schemas.openxmlformats.org/officeDocument/2006/relationships/image" Target="../media/image62.emf"/><Relationship Id="rId3" Type="http://schemas.openxmlformats.org/officeDocument/2006/relationships/image" Target="../media/image680.png"/><Relationship Id="rId7" Type="http://schemas.openxmlformats.org/officeDocument/2006/relationships/image" Target="../media/image73.png"/><Relationship Id="rId12" Type="http://schemas.openxmlformats.org/officeDocument/2006/relationships/image" Target="../media/image76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2.png"/><Relationship Id="rId11" Type="http://schemas.openxmlformats.org/officeDocument/2006/relationships/image" Target="../media/image750.png"/><Relationship Id="rId5" Type="http://schemas.openxmlformats.org/officeDocument/2006/relationships/image" Target="../media/image700.png"/><Relationship Id="rId10" Type="http://schemas.openxmlformats.org/officeDocument/2006/relationships/image" Target="../media/image740.png"/><Relationship Id="rId4" Type="http://schemas.openxmlformats.org/officeDocument/2006/relationships/image" Target="../media/image690.png"/><Relationship Id="rId9" Type="http://schemas.openxmlformats.org/officeDocument/2006/relationships/image" Target="../media/image730.png"/><Relationship Id="rId14" Type="http://schemas.openxmlformats.org/officeDocument/2006/relationships/image" Target="../media/image67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0.png"/><Relationship Id="rId3" Type="http://schemas.openxmlformats.org/officeDocument/2006/relationships/image" Target="../media/image78.png"/><Relationship Id="rId7" Type="http://schemas.openxmlformats.org/officeDocument/2006/relationships/image" Target="../media/image811.png"/><Relationship Id="rId12" Type="http://schemas.openxmlformats.org/officeDocument/2006/relationships/image" Target="../media/image770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62.emf"/><Relationship Id="rId5" Type="http://schemas.openxmlformats.org/officeDocument/2006/relationships/image" Target="../media/image79.png"/><Relationship Id="rId10" Type="http://schemas.openxmlformats.org/officeDocument/2006/relationships/image" Target="../media/image840.png"/><Relationship Id="rId4" Type="http://schemas.openxmlformats.org/officeDocument/2006/relationships/image" Target="../media/image73.png"/><Relationship Id="rId9" Type="http://schemas.openxmlformats.org/officeDocument/2006/relationships/image" Target="../media/image830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0.png"/><Relationship Id="rId3" Type="http://schemas.openxmlformats.org/officeDocument/2006/relationships/image" Target="../media/image850.png"/><Relationship Id="rId7" Type="http://schemas.openxmlformats.org/officeDocument/2006/relationships/image" Target="../media/image87.png"/><Relationship Id="rId12" Type="http://schemas.openxmlformats.org/officeDocument/2006/relationships/image" Target="../media/image920.png"/><Relationship Id="rId2" Type="http://schemas.openxmlformats.org/officeDocument/2006/relationships/image" Target="../media/image70.jpeg"/><Relationship Id="rId16" Type="http://schemas.openxmlformats.org/officeDocument/2006/relationships/image" Target="../media/image9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0.png"/><Relationship Id="rId11" Type="http://schemas.openxmlformats.org/officeDocument/2006/relationships/image" Target="../media/image912.png"/><Relationship Id="rId5" Type="http://schemas.openxmlformats.org/officeDocument/2006/relationships/image" Target="../media/image62.emf"/><Relationship Id="rId15" Type="http://schemas.openxmlformats.org/officeDocument/2006/relationships/image" Target="../media/image950.png"/><Relationship Id="rId10" Type="http://schemas.openxmlformats.org/officeDocument/2006/relationships/image" Target="../media/image900.png"/><Relationship Id="rId4" Type="http://schemas.openxmlformats.org/officeDocument/2006/relationships/image" Target="../media/image73.png"/><Relationship Id="rId9" Type="http://schemas.openxmlformats.org/officeDocument/2006/relationships/image" Target="../media/image89.png"/><Relationship Id="rId14" Type="http://schemas.openxmlformats.org/officeDocument/2006/relationships/image" Target="../media/image940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0.png"/><Relationship Id="rId13" Type="http://schemas.openxmlformats.org/officeDocument/2006/relationships/image" Target="../media/image1050.png"/><Relationship Id="rId3" Type="http://schemas.openxmlformats.org/officeDocument/2006/relationships/image" Target="../media/image970.png"/><Relationship Id="rId7" Type="http://schemas.openxmlformats.org/officeDocument/2006/relationships/image" Target="../media/image990.png"/><Relationship Id="rId12" Type="http://schemas.openxmlformats.org/officeDocument/2006/relationships/image" Target="../media/image1040.png"/><Relationship Id="rId2" Type="http://schemas.openxmlformats.org/officeDocument/2006/relationships/image" Target="../media/image70.jpeg"/><Relationship Id="rId16" Type="http://schemas.openxmlformats.org/officeDocument/2006/relationships/image" Target="../media/image10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0.png"/><Relationship Id="rId11" Type="http://schemas.openxmlformats.org/officeDocument/2006/relationships/image" Target="../media/image1030.png"/><Relationship Id="rId5" Type="http://schemas.openxmlformats.org/officeDocument/2006/relationships/image" Target="../media/image62.emf"/><Relationship Id="rId15" Type="http://schemas.openxmlformats.org/officeDocument/2006/relationships/image" Target="../media/image1070.png"/><Relationship Id="rId10" Type="http://schemas.openxmlformats.org/officeDocument/2006/relationships/image" Target="../media/image1020.png"/><Relationship Id="rId4" Type="http://schemas.openxmlformats.org/officeDocument/2006/relationships/image" Target="../media/image73.png"/><Relationship Id="rId9" Type="http://schemas.openxmlformats.org/officeDocument/2006/relationships/image" Target="../media/image1011.png"/><Relationship Id="rId14" Type="http://schemas.openxmlformats.org/officeDocument/2006/relationships/image" Target="../media/image10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2112" y="5169086"/>
            <a:ext cx="15088176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438340">
              <a:buClr>
                <a:srgbClr val="000000"/>
              </a:buClr>
            </a:pPr>
            <a:r>
              <a:rPr lang="en-US" sz="7466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MÔN: HÌNH HỌC </a:t>
            </a:r>
          </a:p>
        </p:txBody>
      </p:sp>
      <p:sp>
        <p:nvSpPr>
          <p:cNvPr id="9" name="Rectangle 8"/>
          <p:cNvSpPr/>
          <p:nvPr/>
        </p:nvSpPr>
        <p:spPr>
          <a:xfrm>
            <a:off x="275182" y="34588"/>
            <a:ext cx="23745824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defTabSz="2438340">
              <a:buClr>
                <a:srgbClr val="000000"/>
              </a:buClr>
            </a:pPr>
            <a:r>
              <a:rPr lang="en-US" sz="5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lang="en-US" sz="56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 MINH</a:t>
            </a:r>
            <a:endParaRPr lang="en-US" sz="56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1" y="1445431"/>
            <a:ext cx="4419599" cy="3365998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6400800" y="2590803"/>
            <a:ext cx="10210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5334000" y="7486650"/>
            <a:ext cx="132588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2438340">
              <a:buClr>
                <a:srgbClr val="000000"/>
              </a:buClr>
            </a:pPr>
            <a:endParaRPr lang="en-US" sz="72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839200" y="8534403"/>
            <a:ext cx="8229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9264655" y="835027"/>
            <a:ext cx="7042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3707714" y="914400"/>
            <a:ext cx="17526000" cy="457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2438340">
              <a:buClr>
                <a:srgbClr val="000000"/>
              </a:buClr>
            </a:pPr>
            <a:endParaRPr lang="en-US" sz="72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267200" y="11277603"/>
            <a:ext cx="182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7010400"/>
            <a:ext cx="33528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18897600" y="10972803"/>
            <a:ext cx="91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200" y="7315200"/>
            <a:ext cx="39624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1676400" y="12192003"/>
            <a:ext cx="1676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28576" y="10668000"/>
            <a:ext cx="3076576" cy="33528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19659600" y="14325600"/>
            <a:ext cx="1676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21336000" y="13106400"/>
            <a:ext cx="3352800" cy="21336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6858000" y="14935200"/>
            <a:ext cx="76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spcBef>
                <a:spcPct val="50000"/>
              </a:spcBef>
              <a:buClr>
                <a:srgbClr val="000000"/>
              </a:buClr>
            </a:pPr>
            <a:endParaRPr lang="en-US" altLang="en-US" sz="36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427684" y="12089252"/>
            <a:ext cx="1128225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2438340">
              <a:buClr>
                <a:srgbClr val="000000"/>
              </a:buClr>
            </a:pP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GV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thực</a:t>
            </a: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hiện</a:t>
            </a: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: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Nguyễn</a:t>
            </a: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Thị</a:t>
            </a:r>
            <a:r>
              <a:rPr lang="en-US" altLang="zh-CN" sz="64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sz="6400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Thủy</a:t>
            </a:r>
            <a:endParaRPr lang="en-US" altLang="zh-CN" sz="6400" i="1" kern="0" dirty="0">
              <a:solidFill>
                <a:srgbClr val="FF0000"/>
              </a:solidFill>
              <a:latin typeface="Times New Roman" panose="02020603050405020304" pitchFamily="18" charset="0"/>
              <a:cs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7A1CB8-AD21-4D52-9E77-EB711A5F09AC}"/>
              </a:ext>
            </a:extLst>
          </p:cNvPr>
          <p:cNvSpPr txBox="1"/>
          <p:nvPr/>
        </p:nvSpPr>
        <p:spPr>
          <a:xfrm>
            <a:off x="1447800" y="6383548"/>
            <a:ext cx="21107400" cy="243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0" tIns="45705" rIns="91410" bIns="4570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b="1" dirty="0">
                <a:solidFill>
                  <a:srgbClr val="00B0F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CHƯƠNG : PHƯƠNG PHÁP TỌA ĐỘ TRONG KHÔNG GIAN</a:t>
            </a:r>
          </a:p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ÔN TẬP CUỐI KỲ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83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136536" y="2300341"/>
                <a:ext cx="22336416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: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14:m>
                  <m:oMath xmlns:m="http://schemas.openxmlformats.org/officeDocument/2006/math">
                    <m: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d>
                      <m:d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0;1;2</m:t>
                        </m:r>
                      </m:e>
                    </m:d>
                    <m: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d>
                      <m:d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1;−1;1</m:t>
                        </m:r>
                      </m:e>
                    </m:d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d>
                      <m:d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−4;3;2</m:t>
                        </m:r>
                      </m:e>
                    </m:d>
                  </m:oMath>
                </a14:m>
                <a:endParaRPr lang="fr-FR" sz="56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defTabSz="1828800"/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536" y="2300341"/>
                <a:ext cx="22336416" cy="2677656"/>
              </a:xfrm>
              <a:prstGeom prst="rect">
                <a:avLst/>
              </a:prstGeom>
              <a:blipFill>
                <a:blip r:embed="rId3"/>
                <a:stretch>
                  <a:fillRect l="-791" t="-6364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042260" y="6606745"/>
                <a:ext cx="11239872" cy="5662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914400" indent="-914400" defTabSz="1828800">
                  <a:buFont typeface="Arial" panose="020B0604020202020204" pitchFamily="34" charset="0"/>
                  <a:buChar char="•"/>
                </a:pP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defTabSz="1828800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  1</m:t>
                    </m:r>
                    <m:r>
                      <a:rPr lang="en-US" sz="5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en-US" sz="5600" dirty="0">
                    <a:solidFill>
                      <a:prstClr val="black"/>
                    </a:solidFill>
                    <a:latin typeface="Calibri" panose="020F0502020204030204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1</a:t>
                </a:r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defTabSz="1828800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−4; 2 ; 0</m:t>
                        </m:r>
                      </m:e>
                    </m:d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56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</a:p>
              <a:p>
                <a:pPr defTabSz="18288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5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5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𝑉𝑇𝑃𝑇</m:t>
                      </m:r>
                      <m:r>
                        <a:rPr lang="en-US" sz="5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5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5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5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5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5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5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m:rPr>
                              <m:nor/>
                            </m:rPr>
                            <a:rPr lang="fr-FR" sz="5600" i="1" dirty="0">
                              <a:solidFill>
                                <a:prstClr val="black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5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5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𝐴𝐶</m:t>
                              </m:r>
                            </m:e>
                          </m:acc>
                        </m:e>
                      </m:d>
                      <m:r>
                        <a:rPr lang="en-US" sz="5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5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5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5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;4;−6</m:t>
                          </m:r>
                          <m:r>
                            <a:rPr lang="fr-FR" sz="5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56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/>
                <a:r>
                  <a:rPr lang="fr-FR" sz="56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fr-FR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14400" indent="-914400" defTabSz="1828800">
                  <a:buFont typeface="Arial" panose="020B0604020202020204" pitchFamily="34" charset="0"/>
                  <a:buChar char="•"/>
                </a:pP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2260" y="6606745"/>
                <a:ext cx="11239872" cy="5662769"/>
              </a:xfrm>
              <a:prstGeom prst="rect">
                <a:avLst/>
              </a:prstGeom>
              <a:blipFill>
                <a:blip r:embed="rId4"/>
                <a:stretch>
                  <a:fillRect l="-2766" t="-30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7184393" y="7639341"/>
            <a:ext cx="1123406" cy="1853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03745" y="7639343"/>
            <a:ext cx="1071154" cy="1853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731654" y="7677899"/>
            <a:ext cx="992776" cy="1853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200067" y="7677898"/>
            <a:ext cx="10711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en-US" sz="5600" dirty="0">
                <a:solidFill>
                  <a:prstClr val="black"/>
                </a:solidFill>
                <a:latin typeface="Calibri" panose="020F0502020204030204"/>
              </a:rPr>
              <a:t>1</a:t>
            </a:r>
          </a:p>
          <a:p>
            <a:pPr defTabSz="1828800"/>
            <a:r>
              <a:rPr lang="en-US" sz="5600" dirty="0">
                <a:solidFill>
                  <a:prstClr val="black"/>
                </a:solidFill>
                <a:latin typeface="Calibri" panose="020F0502020204030204"/>
              </a:rPr>
              <a:t>-4</a:t>
            </a:r>
          </a:p>
        </p:txBody>
      </p:sp>
      <p:grpSp>
        <p:nvGrpSpPr>
          <p:cNvPr id="12" name="Group 26"/>
          <p:cNvGrpSpPr/>
          <p:nvPr/>
        </p:nvGrpSpPr>
        <p:grpSpPr>
          <a:xfrm>
            <a:off x="715611" y="442369"/>
            <a:ext cx="13392274" cy="907193"/>
            <a:chOff x="7459670" y="7543799"/>
            <a:chExt cx="22122370" cy="907312"/>
          </a:xfrm>
        </p:grpSpPr>
        <p:sp>
          <p:nvSpPr>
            <p:cNvPr id="13" name="TextBox 12"/>
            <p:cNvSpPr txBox="1"/>
            <p:nvPr/>
          </p:nvSpPr>
          <p:spPr>
            <a:xfrm>
              <a:off x="8993185" y="7620005"/>
              <a:ext cx="20588855" cy="8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828800"/>
              <a:r>
                <a:rPr lang="en-US" sz="48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VÉC TƠ PHÁP TUYẾN CỦA MẶT PHẲNG </a:t>
              </a:r>
            </a:p>
          </p:txBody>
        </p:sp>
        <p:grpSp>
          <p:nvGrpSpPr>
            <p:cNvPr id="14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15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/>
                <a:endParaRPr lang="en-US" sz="18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16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17" name="Round Same Side Corner Rectangle 16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828800"/>
                  <a:endParaRPr lang="en-US" sz="180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7918010" y="7640053"/>
                  <a:ext cx="490402" cy="3693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1828800"/>
                  <a:r>
                    <a:rPr lang="en-US" sz="1800" b="1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</a:t>
                  </a:r>
                </a:p>
              </p:txBody>
            </p:sp>
          </p:grpSp>
        </p:grpSp>
      </p:grpSp>
      <p:sp>
        <p:nvSpPr>
          <p:cNvPr id="3" name="Rectangle 2"/>
          <p:cNvSpPr/>
          <p:nvPr/>
        </p:nvSpPr>
        <p:spPr>
          <a:xfrm>
            <a:off x="2204532" y="5469205"/>
            <a:ext cx="142058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28800"/>
            <a:r>
              <a:rPr lang="fr-FR" sz="5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5600" dirty="0">
              <a:solidFill>
                <a:srgbClr val="FF0000"/>
              </a:solidFill>
              <a:latin typeface="Calibri" panose="020F050202020403020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271221" y="9586112"/>
            <a:ext cx="288026" cy="838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3846629" y="9586113"/>
            <a:ext cx="444138" cy="9687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4525899" y="9586113"/>
            <a:ext cx="1071154" cy="9687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AF949CE-72E7-4A84-8205-6DB94C524A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54665" y="274658"/>
            <a:ext cx="8592750" cy="1257476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50620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69 -0.00579 L -0.1573 0.03426 C -0.1474 0.04328 -0.13256 0.04814 -0.11706 0.04814 C -0.09935 0.04814 -0.08516 0.04328 -0.07526 0.03426 L -0.02774 -0.00579 " pathEditMode="relative" rAng="0" ptsTypes="AAAAA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41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/>
      <p:bldP spid="11" grpId="1"/>
      <p:bldP spid="11" grpId="2"/>
      <p:bldP spid="3" grpId="0"/>
      <p:bldP spid="5" grpId="0" animBg="1"/>
      <p:bldP spid="5" grpId="1" animBg="1"/>
      <p:bldP spid="6" grpId="0" animBg="1"/>
      <p:bldP spid="6" grpId="1" animBg="1"/>
      <p:bldP spid="19" grpId="0" animBg="1"/>
      <p:bldP spid="1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78323" y="4822569"/>
            <a:ext cx="22136902" cy="6539078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/>
              <a:endParaRPr lang="en-US" sz="3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782727"/>
              <a:chOff x="1205494" y="6947472"/>
              <a:chExt cx="3322466" cy="782727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1828800"/>
                <a:endParaRPr lang="en-US" sz="320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646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828800"/>
                <a:r>
                  <a:rPr lang="en-US" sz="3600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36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/>
                <a:endParaRPr lang="en-US" sz="32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8" tIns="45710" rIns="91418" bIns="45710" numCol="1" anchor="t" anchorCtr="0" compatLnSpc="1">
                <a:prstTxWarp prst="textNoShape">
                  <a:avLst/>
                </a:prstTxWarp>
              </a:bodyPr>
              <a:lstStyle/>
              <a:p>
                <a:pPr defTabSz="1828800"/>
                <a:endParaRPr lang="en-US" sz="180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365043" y="423650"/>
            <a:ext cx="22350182" cy="4087556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177060">
                <a:defRPr/>
              </a:pPr>
              <a:endParaRPr lang="en-US" sz="3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177060">
                  <a:defRPr/>
                </a:pPr>
                <a:endParaRPr lang="en-US" sz="320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390817" y="1722509"/>
                <a:ext cx="3173466" cy="813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defTabSz="1828800" eaLnBrk="1" hangingPunct="1"/>
                <a:r>
                  <a:rPr lang="en-US" sz="4000" b="1" dirty="0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VÍ DỤ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988273" y="6104531"/>
                <a:ext cx="250056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273" y="6104531"/>
                <a:ext cx="2500566" cy="7694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739727" y="1276149"/>
                <a:ext cx="21676802" cy="7700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T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độ 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vect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ơ 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á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p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tuy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ế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ủ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m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t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đ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i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qua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ba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đ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i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ể</m:t>
                      </m:r>
                      <m:r>
                        <m:rPr>
                          <m:nor/>
                        </m:rPr>
                        <a:rPr lang="en-US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m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(1;0;2, 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4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1;1;1</m:t>
                          </m:r>
                        </m:e>
                      </m:d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(2;3;0)</m:t>
                      </m:r>
                      <m:r>
                        <m:rPr>
                          <m:nor/>
                        </m:rPr>
                        <a:rPr lang="fr-FR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l</m:t>
                      </m:r>
                      <m:r>
                        <m:rPr>
                          <m:nor/>
                        </m:rPr>
                        <a:rPr lang="fr-FR" sz="440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m:t>à </m:t>
                      </m:r>
                    </m:oMath>
                  </m:oMathPara>
                </a14:m>
                <a:endParaRPr lang="vi-VN" sz="44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727" y="1276149"/>
                <a:ext cx="21676802" cy="7700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7970395" y="1982373"/>
            <a:ext cx="1072554" cy="107255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622982" y="2179988"/>
                <a:ext cx="54856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4000" b="1" i="1" spc="-15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vi-VN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).</m:t>
                      </m:r>
                    </m:oMath>
                  </m:oMathPara>
                </a14:m>
                <a:endParaRPr lang="en-GB" sz="18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2982" y="2179988"/>
                <a:ext cx="5485688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7470748" y="2179988"/>
                <a:ext cx="54856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40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4000" b="1" i="1" spc="-15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vi-VN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).</m:t>
                      </m:r>
                    </m:oMath>
                  </m:oMathPara>
                </a14:m>
                <a:endParaRPr lang="en-GB" sz="18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0748" y="2179988"/>
                <a:ext cx="5485688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12411300" y="2237450"/>
                <a:ext cx="54856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40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4000" b="1" i="1" spc="-15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vi-VN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).</m:t>
                      </m:r>
                    </m:oMath>
                  </m:oMathPara>
                </a14:m>
                <a:endParaRPr lang="en-GB" sz="18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1300" y="2237450"/>
                <a:ext cx="5485688" cy="7078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16895812" y="2237448"/>
                <a:ext cx="54856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40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4000" b="1" i="1" spc="-15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     </m:t>
                      </m:r>
                      <m:r>
                        <a:rPr lang="vi-VN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;−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).</m:t>
                      </m:r>
                    </m:oMath>
                  </m:oMathPara>
                </a14:m>
                <a:endParaRPr lang="en-GB" sz="18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5812" y="2237448"/>
                <a:ext cx="5485688" cy="7078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56288" y="7030209"/>
            <a:ext cx="3827096" cy="25543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88185" y="7552509"/>
            <a:ext cx="7414850" cy="163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51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35330" y="11714405"/>
            <a:ext cx="1628960" cy="1073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9"/>
          <p:cNvPicPr preferRelativeResize="0"/>
          <p:nvPr/>
        </p:nvPicPr>
        <p:blipFill rotWithShape="1">
          <a:blip r:embed="rId4">
            <a:alphaModFix/>
          </a:blip>
          <a:srcRect b="41410"/>
          <a:stretch/>
        </p:blipFill>
        <p:spPr>
          <a:xfrm flipH="1">
            <a:off x="6185321" y="-1151895"/>
            <a:ext cx="4499466" cy="3054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9"/>
          <p:cNvPicPr preferRelativeResize="0"/>
          <p:nvPr/>
        </p:nvPicPr>
        <p:blipFill rotWithShape="1">
          <a:blip r:embed="rId5">
            <a:alphaModFix/>
          </a:blip>
          <a:srcRect l="35769" t="-15946" b="32717"/>
          <a:stretch/>
        </p:blipFill>
        <p:spPr>
          <a:xfrm flipH="1">
            <a:off x="20035333" y="12642935"/>
            <a:ext cx="4348670" cy="1073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9"/>
          <p:cNvPicPr preferRelativeResize="0"/>
          <p:nvPr/>
        </p:nvPicPr>
        <p:blipFill rotWithShape="1">
          <a:blip r:embed="rId6">
            <a:alphaModFix/>
          </a:blip>
          <a:srcRect l="-5604" t="-5890" r="-5604" b="-5879"/>
          <a:stretch/>
        </p:blipFill>
        <p:spPr>
          <a:xfrm rot="1498642">
            <a:off x="20905153" y="7506862"/>
            <a:ext cx="5142778" cy="583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9"/>
          <p:cNvPicPr preferRelativeResize="0"/>
          <p:nvPr/>
        </p:nvPicPr>
        <p:blipFill rotWithShape="1">
          <a:blip r:embed="rId7">
            <a:alphaModFix/>
          </a:blip>
          <a:srcRect l="-7603" t="-8044" r="-7603" b="-8032"/>
          <a:stretch/>
        </p:blipFill>
        <p:spPr>
          <a:xfrm>
            <a:off x="1" y="6936955"/>
            <a:ext cx="2685734" cy="2233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-16131" y="880309"/>
            <a:ext cx="1655870" cy="1918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22479306" y="1509186"/>
            <a:ext cx="2491800" cy="28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755751" y="6085994"/>
            <a:ext cx="2913866" cy="1215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9084874" y="-383585"/>
            <a:ext cx="1900912" cy="1073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365607" y="11993135"/>
            <a:ext cx="1491998" cy="135106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552;p36">
            <a:extLst>
              <a:ext uri="{FF2B5EF4-FFF2-40B4-BE49-F238E27FC236}">
                <a16:creationId xmlns:a16="http://schemas.microsoft.com/office/drawing/2014/main" id="{7D5721E8-721C-48FF-9230-363E03B8B1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23361" y="2830904"/>
            <a:ext cx="17640930" cy="2756944"/>
          </a:xfrm>
          <a:prstGeom prst="rect">
            <a:avLst/>
          </a:prstGeom>
          <a:solidFill>
            <a:srgbClr val="FFFF00"/>
          </a:solidFill>
        </p:spPr>
        <p:txBody>
          <a:bodyPr spcFirstLastPara="1" vert="horz" wrap="square" lIns="243800" tIns="243800" rIns="243800" bIns="243800" rtlCol="0" anchor="b" anchorCtr="0">
            <a:noAutofit/>
          </a:bodyPr>
          <a:lstStyle/>
          <a:p>
            <a:r>
              <a:rPr lang="en-US" sz="5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II.PHƯƠNG TRÌNH TỔNG QUÁT CỦA MẶT PHẲNG</a:t>
            </a:r>
            <a:endParaRPr lang="vi-VN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76">
            <a:extLst>
              <a:ext uri="{FF2B5EF4-FFF2-40B4-BE49-F238E27FC236}">
                <a16:creationId xmlns:a16="http://schemas.microsoft.com/office/drawing/2014/main" id="{9A3AE2C9-4763-4BAD-9855-D23099A16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6519" y="8920367"/>
            <a:ext cx="7310966" cy="442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598834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1EC9B7-0F1C-46A3-B2A3-9581E67A2AC4}"/>
                  </a:ext>
                </a:extLst>
              </p:cNvPr>
              <p:cNvSpPr txBox="1"/>
              <p:nvPr/>
            </p:nvSpPr>
            <p:spPr>
              <a:xfrm>
                <a:off x="487682" y="980065"/>
                <a:ext cx="23426056" cy="99233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algn="just" defTabSz="1828800">
                  <a:lnSpc>
                    <a:spcPct val="115000"/>
                  </a:lnSpc>
                </a:pP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II. PHƯƠNG TRÌNH TỔNG QUÁT CỦA MẶT PHẲNG</a:t>
                </a: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algn="just" defTabSz="1828800">
                  <a:lnSpc>
                    <a:spcPct val="115000"/>
                  </a:lnSpc>
                </a:pP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 </a:t>
                </a:r>
                <a:r>
                  <a:rPr lang="en-US" sz="5600" u="sng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5600" u="sng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u="sng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5600" u="sng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u="sng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5600" u="sng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u="sng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en-US" sz="5600" u="sng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𝐵𝑦</m:t>
                    </m:r>
                    <m: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𝐶𝑧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algn="just" defTabSz="1828800">
                  <a:lnSpc>
                    <a:spcPct val="115000"/>
                  </a:lnSpc>
                </a:pP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algn="just" defTabSz="1828800">
                  <a:lnSpc>
                    <a:spcPct val="115000"/>
                  </a:lnSpc>
                </a:pPr>
                <a:endParaRPr lang="fr-FR" sz="5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algn="just" defTabSz="1828800">
                  <a:lnSpc>
                    <a:spcPct val="115000"/>
                  </a:lnSpc>
                </a:pPr>
                <a:r>
                  <a:rPr lang="fr-FR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a) (P):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a:rPr lang="fr-FR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𝐵𝑦</m:t>
                    </m:r>
                    <m:r>
                      <a:rPr lang="fr-FR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𝐶𝑧</m:t>
                    </m:r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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VTPT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fr-FR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fr-FR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 defTabSz="1828800">
                  <a:lnSpc>
                    <a:spcPct val="115000"/>
                  </a:lnSpc>
                </a:pP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(P):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56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fr-FR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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VTPT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fr-FR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fr-FR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fr-FR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fr-FR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</a:p>
              <a:p>
                <a:pPr algn="just" defTabSz="1828800">
                  <a:lnSpc>
                    <a:spcPct val="115000"/>
                  </a:lnSpc>
                </a:pP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b)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qua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fr-FR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fr-FR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fr-FR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  <m:sub>
                        <m:r>
                          <a:rPr lang="fr-FR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là:</a:t>
                </a: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15000"/>
                  </a:lnSpc>
                </a:pPr>
                <a14:m>
                  <m:oMath xmlns:m="http://schemas.openxmlformats.org/officeDocument/2006/math">
                    <m:r>
                      <a:rPr lang="en-US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5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5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b>
                        <m:r>
                          <a:rPr lang="fr-FR" sz="5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</m:sSub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)+</m:t>
                    </m:r>
                    <m:r>
                      <a:rPr lang="en-US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5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5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𝒚</m:t>
                        </m:r>
                      </m:e>
                      <m:sub>
                        <m:r>
                          <a:rPr lang="fr-FR" sz="5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</m:sSub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)+</m:t>
                    </m:r>
                    <m:r>
                      <a:rPr lang="en-US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𝑪</m:t>
                    </m:r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𝒛</m:t>
                    </m:r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5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5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𝒛</m:t>
                        </m:r>
                      </m:e>
                      <m:sub>
                        <m:r>
                          <a:rPr lang="fr-FR" sz="5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</m:sSub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)=</m:t>
                    </m:r>
                    <m:r>
                      <a:rPr lang="fr-FR" sz="5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1EC9B7-0F1C-46A3-B2A3-9581E67A2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2" y="980065"/>
                <a:ext cx="23426056" cy="9923358"/>
              </a:xfrm>
              <a:prstGeom prst="rect">
                <a:avLst/>
              </a:prstGeom>
              <a:blipFill>
                <a:blip r:embed="rId2"/>
                <a:stretch>
                  <a:fillRect l="-1431" t="-1229" b="-2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2982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3D38B95-FA79-42C5-A474-293EA73B13C3}"/>
                  </a:ext>
                </a:extLst>
              </p:cNvPr>
              <p:cNvSpPr txBox="1"/>
              <p:nvPr/>
            </p:nvSpPr>
            <p:spPr>
              <a:xfrm>
                <a:off x="696686" y="451229"/>
                <a:ext cx="22990628" cy="98843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828800">
                  <a:lnSpc>
                    <a:spcPct val="115000"/>
                  </a:lnSpc>
                </a:pP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pháp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3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 ;B ;C </a:t>
                </a:r>
                <a:endParaRPr lang="en-US" sz="56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828800"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hay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(ABC))</a:t>
                </a:r>
                <a:endParaRPr lang="en-US" sz="56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1 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;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fr-FR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=…?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en-US" sz="560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 </a:t>
                </a:r>
                <a:r>
                  <a:rPr lang="en-US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2:</a:t>
                </a: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(ABC)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h𝑜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ặ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h𝑜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ặ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56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5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5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5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5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sz="56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56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𝐴𝐵</m:t>
                                    </m:r>
                                  </m:e>
                                </m:acc>
                                <m:r>
                                  <a:rPr lang="en-US" sz="5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sz="56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56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𝐴𝐶</m:t>
                                    </m:r>
                                  </m:e>
                                </m:acc>
                              </m:e>
                            </m:d>
                            <m:r>
                              <a:rPr lang="en-US" sz="5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</m:e>
                        </m:eqArr>
                      </m:e>
                    </m:d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5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5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5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5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5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/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Khai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triển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đưa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về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dạng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tổng</a:t>
                </a:r>
                <a:r>
                  <a:rPr lang="en-US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quát</a:t>
                </a:r>
                <a:endParaRPr lang="en-US" sz="56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3D38B95-FA79-42C5-A474-293EA73B13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686" y="451229"/>
                <a:ext cx="22990628" cy="9884309"/>
              </a:xfrm>
              <a:prstGeom prst="rect">
                <a:avLst/>
              </a:prstGeom>
              <a:blipFill>
                <a:blip r:embed="rId2"/>
                <a:stretch>
                  <a:fillRect l="-1458" t="-1234" b="-27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B7AF9A8-289A-47AE-AF3B-59EEA5DFC522}"/>
                  </a:ext>
                </a:extLst>
              </p:cNvPr>
              <p:cNvSpPr txBox="1"/>
              <p:nvPr/>
            </p:nvSpPr>
            <p:spPr>
              <a:xfrm>
                <a:off x="696686" y="10972800"/>
                <a:ext cx="23458714" cy="910314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4400">
                    <a:solidFill>
                      <a:prstClr val="black"/>
                    </a:solidFill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 Ý</a:t>
                </a:r>
                <a:r>
                  <a:rPr lang="en-US" sz="440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4400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400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4400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400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Đọc </a:t>
                </a:r>
                <a:r>
                  <a:rPr lang="en-US" sz="44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 có hướng </a:t>
                </a:r>
                <a:r>
                  <a:rPr lang="en-US" sz="4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 hai vec 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4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sz="4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à </m:t>
                    </m:r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endParaRPr lang="en-US" sz="4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B7AF9A8-289A-47AE-AF3B-59EEA5DFC5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686" y="10972800"/>
                <a:ext cx="23458714" cy="910314"/>
              </a:xfrm>
              <a:prstGeom prst="rect">
                <a:avLst/>
              </a:prstGeom>
              <a:blipFill>
                <a:blip r:embed="rId3"/>
                <a:stretch>
                  <a:fillRect l="-1039" t="-2685" b="-26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5278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1236619" y="2758960"/>
            <a:ext cx="196117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E5800E-9C46-4263-82A2-0B590EF9FFEB}"/>
                  </a:ext>
                </a:extLst>
              </p:cNvPr>
              <p:cNvSpPr txBox="1"/>
              <p:nvPr/>
            </p:nvSpPr>
            <p:spPr>
              <a:xfrm>
                <a:off x="1236618" y="0"/>
                <a:ext cx="20482560" cy="264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lnSpc>
                    <a:spcPct val="115000"/>
                  </a:lnSpc>
                  <a:tabLst>
                    <a:tab pos="1080770" algn="l"/>
                    <a:tab pos="2701290" algn="l"/>
                  </a:tabLst>
                </a:pPr>
                <a:r>
                  <a:rPr lang="en-US" sz="4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en-US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𝑶𝒙𝒚𝒛</m:t>
                    </m:r>
                  </m:oMath>
                </a14:m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defTabSz="1828800">
                  <a:lnSpc>
                    <a:spcPct val="115000"/>
                  </a:lnSpc>
                  <a:tabLst>
                    <a:tab pos="1080770" algn="l"/>
                    <a:tab pos="27012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 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); 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); 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).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371600" algn="just" defTabSz="1828800">
                  <a:lnSpc>
                    <a:spcPct val="115000"/>
                  </a:lnSpc>
                  <a:spcBef>
                    <a:spcPts val="600"/>
                  </a:spcBef>
                  <a:tabLst>
                    <a:tab pos="1371600" algn="l"/>
                    <a:tab pos="2416810" algn="l"/>
                    <a:tab pos="2701290" algn="l"/>
                    <a:tab pos="6217920" algn="ctr"/>
                  </a:tabLst>
                </a:pP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 B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E5800E-9C46-4263-82A2-0B590EF9FF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6618" y="0"/>
                <a:ext cx="20482560" cy="2649571"/>
              </a:xfrm>
              <a:prstGeom prst="rect">
                <a:avLst/>
              </a:prstGeom>
              <a:blipFill>
                <a:blip r:embed="rId2"/>
                <a:stretch>
                  <a:fillRect l="-1369" t="-3448" b="-112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31F3710-4179-4A56-B3F9-F755BAEC1AA3}"/>
                  </a:ext>
                </a:extLst>
              </p:cNvPr>
              <p:cNvSpPr txBox="1"/>
              <p:nvPr/>
            </p:nvSpPr>
            <p:spPr>
              <a:xfrm>
                <a:off x="1236617" y="2598845"/>
                <a:ext cx="20343222" cy="100263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fr-FR" sz="4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fr-FR" sz="4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1: 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fr-FR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Ta </a:t>
                </a:r>
                <a:r>
                  <a:rPr lang="fr-FR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fr-FR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3; −8; −6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fr-FR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−1; −2; 1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−20;3; −14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en-US" sz="4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4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2: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(ABC)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 −1; 3;2)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−20;3; −14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−20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−14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914400" algn="just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⟺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−20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−14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31F3710-4179-4A56-B3F9-F755BAEC1A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6617" y="2598845"/>
                <a:ext cx="20343222" cy="10026399"/>
              </a:xfrm>
              <a:prstGeom prst="rect">
                <a:avLst/>
              </a:prstGeom>
              <a:blipFill>
                <a:blip r:embed="rId3"/>
                <a:stretch>
                  <a:fillRect l="-1378" t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704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23026" y="288660"/>
                <a:ext cx="22336416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:r>
                  <a:rPr lang="fr-FR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fr-FR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fr-FR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fr-FR" sz="4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gian</a:t>
                </a:r>
                <a14:m>
                  <m:oMath xmlns:m="http://schemas.openxmlformats.org/officeDocument/2006/math">
                    <m:r>
                      <a:rPr lang="en-US" sz="4800" b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𝑶𝒙𝒚𝒛</m:t>
                    </m:r>
                  </m:oMath>
                </a14:m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hàng</a:t>
                </a:r>
                <a:endParaRPr lang="fr-FR" sz="4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defTabSz="1828800"/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b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𝐀</m:t>
                    </m:r>
                    <m:d>
                      <m:dPr>
                        <m:ctrlP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b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en-US" sz="4800" b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800" b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en-US" sz="4800" b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800" b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</m:d>
                    <m:r>
                      <a:rPr lang="en-US" sz="4800" b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d>
                      <m:dPr>
                        <m:ctrlP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;−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e>
                    </m:d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𝑪</m:t>
                    </m:r>
                    <m:d>
                      <m:dPr>
                        <m:ctrlP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</m:d>
                  </m:oMath>
                </a14:m>
                <a:endParaRPr lang="fr-FR" sz="4800" b="1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defTabSz="1828800"/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𝑨𝑩𝑪</m:t>
                    </m:r>
                  </m:oMath>
                </a14:m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026" y="288660"/>
                <a:ext cx="22336416" cy="2308324"/>
              </a:xfrm>
              <a:prstGeom prst="rect">
                <a:avLst/>
              </a:prstGeom>
              <a:blipFill>
                <a:blip r:embed="rId2"/>
                <a:stretch>
                  <a:fillRect l="-1228" t="-5805" b="-131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132112" y="3310825"/>
                <a:ext cx="20273556" cy="9469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:r>
                  <a:rPr lang="fr-FR" sz="4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Giải:</a:t>
                </a:r>
                <a:r>
                  <a:rPr lang="fr-FR" sz="4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defTabSz="1828800"/>
                <a:r>
                  <a:rPr lang="fr-FR" sz="48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fr-FR" sz="4800" dirty="0" err="1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fr-FR" sz="48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  1</m:t>
                    </m:r>
                    <m:r>
                      <a:rPr lang="en-US" sz="4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en-US" sz="4800" dirty="0">
                    <a:solidFill>
                      <a:prstClr val="black"/>
                    </a:solidFill>
                    <a:latin typeface="Calibri" panose="020F0502020204030204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fr-FR" sz="4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48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fr-FR" sz="4800" dirty="0">
                    <a:solidFill>
                      <a:prstClr val="black"/>
                    </a:solidFill>
                    <a:latin typeface="Calibri" panose="020F0502020204030204"/>
                  </a:rPr>
                  <a:t>1</a:t>
                </a: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defTabSz="1828800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𝐴𝐶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−4; 2 ; 0</m:t>
                        </m:r>
                      </m:e>
                    </m:d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48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</a:p>
              <a:p>
                <a:pPr defTabSz="18288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𝑉𝑇𝑃𝑇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4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m:rPr>
                              <m:nor/>
                            </m:rPr>
                            <a:rPr lang="fr-FR" sz="4800" i="1" dirty="0">
                              <a:solidFill>
                                <a:prstClr val="black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4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𝐴𝐶</m:t>
                              </m:r>
                            </m:e>
                          </m:acc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8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;4;−6</m:t>
                          </m:r>
                          <m:r>
                            <a:rPr lang="fr-FR" sz="48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48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Ph</m:t>
                      </m:r>
                      <m: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ươ</m:t>
                      </m:r>
                      <m:r>
                        <m:rPr>
                          <m:sty m:val="p"/>
                        </m:rP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ng</m:t>
                      </m:r>
                      <m: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tr</m:t>
                      </m:r>
                      <m: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ì</m:t>
                      </m:r>
                      <m:r>
                        <m:rPr>
                          <m:sty m:val="p"/>
                        </m:rP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nh</m:t>
                      </m:r>
                      <m: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mp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4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8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Đ</m:t>
                              </m:r>
                              <m:r>
                                <a:rPr lang="en-US" sz="48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48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48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𝑞𝑢𝑎</m:t>
                              </m:r>
                              <m:r>
                                <a:rPr lang="en-US" sz="48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48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  <m:d>
                                <m:dPr>
                                  <m:ctrlPr>
                                    <a:rPr lang="en-US" sz="4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480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0;1;2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sz="4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𝑉𝑇𝑃𝑇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4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acc>
                              <m:r>
                                <a:rPr lang="en-US" sz="4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en-US" sz="4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4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48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;4;−6</m:t>
                                  </m:r>
                                  <m:r>
                                    <a:rPr lang="fr-FR" sz="48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fr-FR" sz="4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/>
                <a:r>
                  <a:rPr lang="fr-FR" sz="48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4800" b="1" dirty="0">
                    <a:solidFill>
                      <a:prstClr val="black"/>
                    </a:solidFill>
                    <a:latin typeface="Calibri" panose="020F0502020204030204"/>
                  </a:rPr>
                  <a:t>                           </a:t>
                </a:r>
                <a14:m>
                  <m:oMath xmlns:m="http://schemas.openxmlformats.org/officeDocument/2006/math"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d>
                      <m:dPr>
                        <m:ctrlP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d>
                      <m:dPr>
                        <m:ctrlP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d>
                      <m:dPr>
                        <m:ctrlP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US" sz="48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𝒛</m:t>
                            </m:r>
                          </m:e>
                          <m:sub>
                            <m: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4800" b="1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⟺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−0</m:t>
                          </m:r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−6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48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  <a:p>
                <a:pPr algn="ctr" defTabSz="1828800"/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⟺2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+4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−4−6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+12=0</m:t>
                    </m:r>
                  </m:oMath>
                </a14:m>
                <a:endParaRPr lang="en-US" sz="48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⟺2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+4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−6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+8=0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defTabSz="1828800"/>
                <a:r>
                  <a:rPr lang="en-US" sz="48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 </a:t>
                </a:r>
                <a:r>
                  <a:rPr lang="en-US" sz="4800" i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gọn</a:t>
                </a:r>
                <a:r>
                  <a:rPr lang="en-US" sz="48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4800" i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48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⟺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−3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+4=0</m:t>
                    </m:r>
                  </m:oMath>
                </a14:m>
                <a:endParaRPr lang="en-US" sz="48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2112" y="3310825"/>
                <a:ext cx="20273556" cy="9469259"/>
              </a:xfrm>
              <a:prstGeom prst="rect">
                <a:avLst/>
              </a:prstGeom>
              <a:blipFill>
                <a:blip r:embed="rId3"/>
                <a:stretch>
                  <a:fillRect l="-1383" t="-1417" b="-2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1793967" y="2978332"/>
            <a:ext cx="196117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809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1602379" y="3561050"/>
            <a:ext cx="196117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5D2627-7783-4F49-8402-28C83DD66809}"/>
                  </a:ext>
                </a:extLst>
              </p:cNvPr>
              <p:cNvSpPr txBox="1"/>
              <p:nvPr/>
            </p:nvSpPr>
            <p:spPr>
              <a:xfrm>
                <a:off x="888274" y="819144"/>
                <a:ext cx="22433280" cy="264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lnSpc>
                    <a:spcPct val="115000"/>
                  </a:lnSpc>
                  <a:tabLst>
                    <a:tab pos="1080770" algn="l"/>
                    <a:tab pos="2701290" algn="l"/>
                  </a:tabLst>
                </a:pPr>
                <a:r>
                  <a:rPr lang="en-US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4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𝑶𝒙𝒚𝒛</m:t>
                    </m:r>
                  </m:oMath>
                </a14:m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defTabSz="1828800">
                  <a:lnSpc>
                    <a:spcPct val="115000"/>
                  </a:lnSpc>
                  <a:tabLst>
                    <a:tab pos="1080770" algn="l"/>
                    <a:tab pos="27012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 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𝑫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).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371600" algn="just" defTabSz="1828800">
                  <a:lnSpc>
                    <a:spcPct val="115000"/>
                  </a:lnSpc>
                  <a:spcBef>
                    <a:spcPts val="600"/>
                  </a:spcBef>
                  <a:tabLst>
                    <a:tab pos="1371600" algn="l"/>
                    <a:tab pos="2416810" algn="l"/>
                    <a:tab pos="2701290" algn="l"/>
                    <a:tab pos="6217920" algn="ctr"/>
                  </a:tabLst>
                </a:pP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 B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5D2627-7783-4F49-8402-28C83DD66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274" y="819144"/>
                <a:ext cx="22433280" cy="2649571"/>
              </a:xfrm>
              <a:prstGeom prst="rect">
                <a:avLst/>
              </a:prstGeom>
              <a:blipFill>
                <a:blip r:embed="rId2"/>
                <a:stretch>
                  <a:fillRect l="-1250" t="-3448" b="-112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2F9F65B-3850-41B3-8BF8-DBDBB86D7615}"/>
                  </a:ext>
                </a:extLst>
              </p:cNvPr>
              <p:cNvSpPr txBox="1"/>
              <p:nvPr/>
            </p:nvSpPr>
            <p:spPr>
              <a:xfrm>
                <a:off x="470263" y="3655190"/>
                <a:ext cx="23443474" cy="100352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fr-FR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fr-FR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fr-FR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fr-FR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r>
                          <a:rPr lang="fr-FR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 −</m:t>
                        </m:r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fr-FR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𝐶𝐷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4;3;3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𝐵𝐶</m:t>
                            </m:r>
                          </m:e>
                        </m:acc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𝐶𝐷</m:t>
                            </m:r>
                          </m:e>
                        </m:acc>
                      </m:e>
                    </m:d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18;−10; −14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(BCD)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( 3;−2;0)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18;−10; −14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18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−10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−14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−0</m:t>
                          </m:r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914400" algn="just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⟺18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−54−10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−20−14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914400" algn="just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⟺18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−10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−14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−74=0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914400"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2F9F65B-3850-41B3-8BF8-DBDBB86D7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63" y="3655190"/>
                <a:ext cx="23443474" cy="10035248"/>
              </a:xfrm>
              <a:prstGeom prst="rect">
                <a:avLst/>
              </a:prstGeom>
              <a:blipFill>
                <a:blip r:embed="rId3"/>
                <a:stretch>
                  <a:fillRect l="-1170" t="-9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D1E3C12B-E531-4416-9DE6-163DC9046E70}"/>
              </a:ext>
            </a:extLst>
          </p:cNvPr>
          <p:cNvSpPr txBox="1"/>
          <p:nvPr/>
        </p:nvSpPr>
        <p:spPr>
          <a:xfrm>
            <a:off x="470264" y="1"/>
            <a:ext cx="12192000" cy="873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>
              <a:lnSpc>
                <a:spcPct val="115000"/>
              </a:lnSpc>
              <a:spcBef>
                <a:spcPts val="600"/>
              </a:spcBef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TƯƠNG TỰ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12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1793967" y="2978332"/>
            <a:ext cx="196117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B82AA14-48F4-4051-8A31-3B6945C36DB5}"/>
                  </a:ext>
                </a:extLst>
              </p:cNvPr>
              <p:cNvSpPr txBox="1"/>
              <p:nvPr/>
            </p:nvSpPr>
            <p:spPr>
              <a:xfrm>
                <a:off x="661852" y="1"/>
                <a:ext cx="23060296" cy="27517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440180" defTabSz="1828800">
                  <a:lnSpc>
                    <a:spcPct val="150000"/>
                  </a:lnSpc>
                </a:pPr>
                <a:r>
                  <a:rPr lang="en-US" sz="4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i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1440180" defTabSz="1828800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𝐀</m:t>
                      </m:r>
                      <m:d>
                        <m:dPr>
                          <m:ctrlP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40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40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e>
                      </m:d>
                      <m:r>
                        <a:rPr lang="en-US" sz="40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𝐁</m:t>
                      </m:r>
                      <m:d>
                        <m:dPr>
                          <m:ctrlP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40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40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  <m:r>
                        <a:rPr lang="en-US" sz="40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  <m:r>
                            <a:rPr lang="en-US" sz="40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  <m:r>
                            <a:rPr lang="en-US" sz="40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40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𝐃</m:t>
                      </m:r>
                      <m:r>
                        <a:rPr lang="en-US" sz="40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sz="40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40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40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4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440180" defTabSz="1828800">
                  <a:lnSpc>
                    <a:spcPct val="150000"/>
                  </a:lnSpc>
                </a:pP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A, B </a:t>
                </a:r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C;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B82AA14-48F4-4051-8A31-3B6945C36D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852" y="1"/>
                <a:ext cx="23060296" cy="2751715"/>
              </a:xfrm>
              <a:prstGeom prst="rect">
                <a:avLst/>
              </a:prstGeom>
              <a:blipFill>
                <a:blip r:embed="rId2"/>
                <a:stretch>
                  <a:fillRect b="-88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FDE340-CA4E-424A-A45C-FC5D97E78796}"/>
                  </a:ext>
                </a:extLst>
              </p:cNvPr>
              <p:cNvSpPr txBox="1"/>
              <p:nvPr/>
            </p:nvSpPr>
            <p:spPr>
              <a:xfrm>
                <a:off x="1698172" y="3277622"/>
                <a:ext cx="21649508" cy="88611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914400"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=(−3,6,−5)</m:t>
                      </m:r>
                    </m:oMath>
                  </m:oMathPara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914400"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=(3,3,−4)</m:t>
                      </m:r>
                    </m:oMath>
                  </m:oMathPara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4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4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a:rPr lang="en-US" sz="40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𝐴𝐶</m:t>
                              </m:r>
                            </m:e>
                          </m:acc>
                        </m:e>
                      </m:d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=(−9,−27,−27)</m:t>
                      </m:r>
                    </m:oMath>
                  </m:oMathPara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m:rPr>
                                <m:sty m:val="p"/>
                              </m:rP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  <m:d>
                              <m:dPr>
                                <m:ctrlP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0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2;</m:t>
                                </m:r>
                                <m: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40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3;5</m:t>
                                </m:r>
                              </m:e>
                            </m:d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 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𝐴𝐵</m:t>
                                    </m:r>
                                  </m:e>
                                </m:acc>
                                <m: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𝐴𝐶</m:t>
                                    </m:r>
                                  </m:e>
                                </m:acc>
                              </m:e>
                            </m:d>
                            <m:r>
                              <a:rPr lang="en-US" sz="4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=(−9,−27,−27)</m:t>
                            </m:r>
                            <m:r>
                              <a:rPr lang="en-US" sz="4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eqArr>
                      </m:e>
                    </m:d>
                  </m:oMath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−9</m:t>
                      </m:r>
                      <m:d>
                        <m:dPr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4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−27</m:t>
                      </m:r>
                      <m:d>
                        <m:dPr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+3</m:t>
                          </m:r>
                        </m:e>
                      </m:d>
                      <m:r>
                        <a:rPr lang="en-US" sz="4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−27</m:t>
                      </m:r>
                      <m:d>
                        <m:dPr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 xmlns:m="http://schemas.openxmlformats.org/officeDocument/2006/math"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⟺−9</m:t>
                    </m:r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−27</m:t>
                    </m:r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−27</m:t>
                    </m:r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+72=0</m:t>
                    </m:r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+3</m:t>
                      </m:r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−8=0</m:t>
                      </m:r>
                    </m:oMath>
                  </m:oMathPara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FDE340-CA4E-424A-A45C-FC5D97E78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8172" y="3277622"/>
                <a:ext cx="21649508" cy="8861144"/>
              </a:xfrm>
              <a:prstGeom prst="rect">
                <a:avLst/>
              </a:prstGeom>
              <a:blipFill>
                <a:blip r:embed="rId3"/>
                <a:stretch>
                  <a:fillRect l="-1014" t="-8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795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1793967" y="2978332"/>
            <a:ext cx="196117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F0410-1495-4F4C-80D3-5B3DDE07BEDE}"/>
                  </a:ext>
                </a:extLst>
              </p:cNvPr>
              <p:cNvSpPr txBox="1"/>
              <p:nvPr/>
            </p:nvSpPr>
            <p:spPr>
              <a:xfrm>
                <a:off x="487682" y="175686"/>
                <a:ext cx="23513140" cy="264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lnSpc>
                    <a:spcPct val="115000"/>
                  </a:lnSpc>
                  <a:tabLst>
                    <a:tab pos="1080770" algn="l"/>
                    <a:tab pos="2701290" algn="l"/>
                  </a:tabLst>
                </a:pPr>
                <a:r>
                  <a:rPr lang="en-US" sz="4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𝑶𝒙𝒚𝒛</m:t>
                    </m:r>
                  </m:oMath>
                </a14:m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457200" defTabSz="1828800">
                  <a:lnSpc>
                    <a:spcPct val="115000"/>
                  </a:lnSpc>
                  <a:tabLst>
                    <a:tab pos="1080770" algn="l"/>
                    <a:tab pos="27012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−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 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 −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𝑫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).</m:t>
                      </m:r>
                    </m:oMath>
                  </m:oMathPara>
                </a14:m>
                <a:endParaRPr lang="en-US" sz="4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  <a:tabLst>
                    <a:tab pos="1371600" algn="l"/>
                    <a:tab pos="2416810" algn="l"/>
                    <a:tab pos="2701290" algn="l"/>
                    <a:tab pos="6217920" algn="ctr"/>
                  </a:tabLst>
                </a:pP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A, B </a:t>
                </a:r>
                <a:r>
                  <a:rPr lang="en-US" sz="4800" b="1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4800" b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</a:t>
                </a:r>
                <a:r>
                  <a:rPr lang="en-US" sz="4800" b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4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F0410-1495-4F4C-80D3-5B3DDE07B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2" y="175686"/>
                <a:ext cx="23513140" cy="2649571"/>
              </a:xfrm>
              <a:prstGeom prst="rect">
                <a:avLst/>
              </a:prstGeom>
              <a:blipFill>
                <a:blip r:embed="rId2"/>
                <a:stretch>
                  <a:fillRect l="-1167" t="-3456" b="-11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CD1442-4BB0-451E-8624-3383902EEB21}"/>
                  </a:ext>
                </a:extLst>
              </p:cNvPr>
              <p:cNvSpPr txBox="1"/>
              <p:nvPr/>
            </p:nvSpPr>
            <p:spPr>
              <a:xfrm>
                <a:off x="644436" y="3165731"/>
                <a:ext cx="23513140" cy="102660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  <a:tabLst>
                    <a:tab pos="1371600" algn="l"/>
                    <a:tab pos="2416810" algn="l"/>
                    <a:tab pos="2701290" algn="l"/>
                    <a:tab pos="6217920" algn="ctr"/>
                  </a:tabLst>
                </a:pP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3; −8; −6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𝐴𝐷</m:t>
                          </m:r>
                        </m:e>
                      </m:acc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3; −6;3</m:t>
                          </m:r>
                        </m:e>
                      </m:d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𝐴𝐷</m:t>
                            </m:r>
                          </m:e>
                        </m:acc>
                      </m:e>
                    </m:d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−60;27;6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(ABD)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 −1; 3;2)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−60;27;6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−60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+27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+6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⟺−60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−60+27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−81+6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−12=0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⟺−60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+27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+6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−153=0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CD1442-4BB0-451E-8624-3383902EE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36" y="3165731"/>
                <a:ext cx="23513140" cy="10266080"/>
              </a:xfrm>
              <a:prstGeom prst="rect">
                <a:avLst/>
              </a:prstGeom>
              <a:blipFill>
                <a:blip r:embed="rId3"/>
                <a:stretch>
                  <a:fillRect l="-1193" t="-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686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210800" y="0"/>
            <a:ext cx="33433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28800"/>
            <a:r>
              <a:rPr lang="en-US" sz="6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 TẬP</a:t>
            </a:r>
            <a:endParaRPr lang="en-US" sz="66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7F2BC2-7F03-4043-A2F2-1C26FCAF7E11}"/>
              </a:ext>
            </a:extLst>
          </p:cNvPr>
          <p:cNvSpPr txBox="1"/>
          <p:nvPr/>
        </p:nvSpPr>
        <p:spPr>
          <a:xfrm>
            <a:off x="838200" y="838200"/>
            <a:ext cx="23393400" cy="3957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 5. HÌNH HỌC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44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 phương trình mặt phẳng đi qua 3 điểm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44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 phương trình mặt phẳng trung trực của đoạn thẳng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44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 phương trình đường thẳng đi qua hai điểm( PH THAM SỐ VÀ PT CHÍNH TẮC)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44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 khoảng cách từ một điểm đến một mặt phẳng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8C3E9B7-337B-465D-B568-B4BDF039E0F9}"/>
                  </a:ext>
                </a:extLst>
              </p:cNvPr>
              <p:cNvSpPr txBox="1"/>
              <p:nvPr/>
            </p:nvSpPr>
            <p:spPr>
              <a:xfrm>
                <a:off x="757274" y="5105400"/>
                <a:ext cx="23093325" cy="82552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 1: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 không gian Oxyz cho 2 điểm A(2;4;-5); B(1; -7; 0) C(2;1;3)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Lập các véc tơ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44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?  ; 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44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?  ; 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 tích có hướng 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[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</m:e>
                    </m:acc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44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 2: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Hãy nêu phương pháp viết phương trình mặt phẳng đi qua 3 điểm A;B;C?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 3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 không gian Oxyz, cho 3 điểm</a:t>
                </a:r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−2;1;−5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4;3;0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1;−2;−2</m:t>
                        </m:r>
                      </m:e>
                    </m:d>
                  </m:oMath>
                </a14:m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 phương trình mặt phẳng (ABC)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âu 4:</a:t>
                </a:r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 không gian  Oxyz, cho 3 điểm</a:t>
                </a:r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3;1;2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0;3;0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1;2;−1</m:t>
                        </m:r>
                      </m:e>
                    </m:d>
                  </m:oMath>
                </a14:m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 phương trình mặt phẳng (ABC)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 5: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Hãy nêu phương pháp viết phương trình mặt phẳng trung trực của đoạn thẳng AB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8C3E9B7-337B-465D-B568-B4BDF039E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274" y="5105400"/>
                <a:ext cx="23093325" cy="8255273"/>
              </a:xfrm>
              <a:prstGeom prst="rect">
                <a:avLst/>
              </a:prstGeom>
              <a:blipFill>
                <a:blip r:embed="rId3"/>
                <a:stretch>
                  <a:fillRect l="-1056" b="-2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3479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0D95F91-27F6-48E9-8F15-6045AF3A6974}"/>
              </a:ext>
            </a:extLst>
          </p:cNvPr>
          <p:cNvCxnSpPr/>
          <p:nvPr/>
        </p:nvCxnSpPr>
        <p:spPr>
          <a:xfrm>
            <a:off x="1793967" y="2978332"/>
            <a:ext cx="196117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F0410-1495-4F4C-80D3-5B3DDE07BEDE}"/>
                  </a:ext>
                </a:extLst>
              </p:cNvPr>
              <p:cNvSpPr txBox="1"/>
              <p:nvPr/>
            </p:nvSpPr>
            <p:spPr>
              <a:xfrm>
                <a:off x="487682" y="175687"/>
                <a:ext cx="23513140" cy="264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lnSpc>
                    <a:spcPct val="115000"/>
                  </a:lnSpc>
                  <a:tabLst>
                    <a:tab pos="1080770" algn="l"/>
                    <a:tab pos="2701290" algn="l"/>
                  </a:tabLst>
                </a:pPr>
                <a:r>
                  <a:rPr lang="en-US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4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4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𝑶𝒙𝒚𝒛</m:t>
                    </m:r>
                  </m:oMath>
                </a14:m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457200" defTabSz="1828800">
                  <a:lnSpc>
                    <a:spcPct val="115000"/>
                  </a:lnSpc>
                  <a:tabLst>
                    <a:tab pos="1080770" algn="l"/>
                    <a:tab pos="27012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𝑴</m:t>
                      </m:r>
                      <m:d>
                        <m:dPr>
                          <m:ctrlP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𝑵</m:t>
                      </m:r>
                      <m:d>
                        <m:dPr>
                          <m:ctrlP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;−</m:t>
                          </m:r>
                          <m:r>
                            <a:rPr lang="en-US" sz="48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𝑷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sz="48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).</m:t>
                      </m:r>
                    </m:oMath>
                  </m:oMathPara>
                </a14:m>
                <a:endParaRPr lang="en-US" sz="4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  <a:tabLst>
                    <a:tab pos="1371600" algn="l"/>
                    <a:tab pos="2416810" algn="l"/>
                    <a:tab pos="2701290" algn="l"/>
                    <a:tab pos="6217920" algn="ctr"/>
                  </a:tabLst>
                </a:pP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(MNP)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BF0410-1495-4F4C-80D3-5B3DDE07B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2" y="175687"/>
                <a:ext cx="23513140" cy="2649571"/>
              </a:xfrm>
              <a:prstGeom prst="rect">
                <a:avLst/>
              </a:prstGeom>
              <a:blipFill>
                <a:blip r:embed="rId2"/>
                <a:stretch>
                  <a:fillRect l="-1167" t="-3456" b="-11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CD1442-4BB0-451E-8624-3383902EEB21}"/>
                  </a:ext>
                </a:extLst>
              </p:cNvPr>
              <p:cNvSpPr txBox="1"/>
              <p:nvPr/>
            </p:nvSpPr>
            <p:spPr>
              <a:xfrm>
                <a:off x="644436" y="3165731"/>
                <a:ext cx="23513140" cy="103264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  <a:tabLst>
                    <a:tab pos="1371600" algn="l"/>
                    <a:tab pos="2416810" algn="l"/>
                    <a:tab pos="2701290" algn="l"/>
                    <a:tab pos="6217920" algn="ctr"/>
                  </a:tabLst>
                </a:pP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−2;6;−6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𝑀𝑃</m:t>
                          </m:r>
                        </m:e>
                      </m:acc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−3;−1;−2</m:t>
                          </m:r>
                        </m:e>
                      </m:d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𝑀𝑁</m:t>
                            </m:r>
                          </m:e>
                        </m:acc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acc>
                          <m:accPr>
                            <m:chr m:val="⃗"/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𝑀𝑃</m:t>
                            </m:r>
                          </m:e>
                        </m:acc>
                      </m:e>
                    </m:d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−18;14;20</m:t>
                        </m: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8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48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(ABD)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qua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m</m:t>
                            </m:r>
                            <m: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𝑴</m:t>
                            </m:r>
                            <m:d>
                              <m:dPr>
                                <m:ctrlPr>
                                  <a:rPr lang="en-US" sz="480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80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480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480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;−</m:t>
                                </m:r>
                                <m:r>
                                  <a:rPr lang="en-US" sz="480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sz="480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r>
                                  <a:rPr lang="en-US" sz="480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e>
                            </m:d>
                            <m:r>
                              <a:rPr lang="en-US" sz="48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;</m:t>
                            </m:r>
                          </m:e>
                          <m:e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m:rPr>
                                <m:sty m:val="p"/>
                              </m:rP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VTPT</m:t>
                            </m:r>
                            <m:r>
                              <a:rPr lang="en-US" sz="4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4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−18;14;20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8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−18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+14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+3</m:t>
                          </m:r>
                        </m:e>
                      </m:d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+20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15000"/>
                  </a:lnSpc>
                  <a:spcBef>
                    <a:spcPts val="600"/>
                  </a:spcBef>
                </a:pPr>
                <a:r>
                  <a:rPr lang="en-US" sz="4800" dirty="0">
                    <a:solidFill>
                      <a:prstClr val="black"/>
                    </a:solidFill>
                    <a:latin typeface="Calibri Light" panose="020F0302020204030204"/>
                    <a:ea typeface="Calibri" panose="020F0502020204030204" pitchFamily="34" charset="0"/>
                    <a:cs typeface="Times New Roman" panose="02020603050405020304" pitchFamily="18" charset="0"/>
                  </a:rPr>
                  <a:t>⟺</a:t>
                </a:r>
                <a14:m>
                  <m:oMath xmlns:m="http://schemas.openxmlformats.org/officeDocument/2006/math">
                    <m:r>
                      <a:rPr lang="en-US" sz="4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−18</m:t>
                    </m:r>
                    <m:r>
                      <a:rPr lang="en-US" sz="4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4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+36+14</m:t>
                    </m:r>
                    <m:r>
                      <a:rPr lang="en-US" sz="4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4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+42+20</m:t>
                    </m:r>
                    <m:r>
                      <a:rPr lang="en-US" sz="4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4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−40=0</m:t>
                    </m:r>
                  </m:oMath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15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800" dirty="0">
                          <a:solidFill>
                            <a:prstClr val="black"/>
                          </a:solidFill>
                          <a:latin typeface="Calibri" panose="020F0502020204030204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48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−18</m:t>
                      </m:r>
                      <m:r>
                        <a:rPr lang="en-US" sz="48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48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+14</m:t>
                      </m:r>
                      <m:r>
                        <a:rPr lang="en-US" sz="48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48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+20</m:t>
                      </m:r>
                      <m:r>
                        <a:rPr lang="en-US" sz="48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48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+38=0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  <a:spcBef>
                    <a:spcPts val="600"/>
                  </a:spcBef>
                </a:pPr>
                <a:endParaRPr lang="en-US" sz="48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CD1442-4BB0-451E-8624-3383902EE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36" y="3165731"/>
                <a:ext cx="23513140" cy="10326417"/>
              </a:xfrm>
              <a:prstGeom prst="rect">
                <a:avLst/>
              </a:prstGeom>
              <a:blipFill>
                <a:blip r:embed="rId3"/>
                <a:stretch>
                  <a:fillRect l="-1193" t="-8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179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1EC9B7-0F1C-46A3-B2A3-9581E67A2AC4}"/>
                  </a:ext>
                </a:extLst>
              </p:cNvPr>
              <p:cNvSpPr txBox="1"/>
              <p:nvPr/>
            </p:nvSpPr>
            <p:spPr>
              <a:xfrm>
                <a:off x="0" y="1328407"/>
                <a:ext cx="23426056" cy="128533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algn="just" defTabSz="1828800">
                  <a:lnSpc>
                    <a:spcPct val="115000"/>
                  </a:lnSpc>
                </a:pPr>
                <a:r>
                  <a:rPr lang="en-US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 </a:t>
                </a:r>
                <a:r>
                  <a:rPr lang="en-US" sz="5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5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371600" indent="-1028700" algn="just" defTabSz="1828800">
                  <a:lnSpc>
                    <a:spcPct val="115000"/>
                  </a:lnSpc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−1=0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371600" indent="-1028700" algn="just" defTabSz="1828800">
                  <a:lnSpc>
                    <a:spcPct val="115000"/>
                  </a:lnSpc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+7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−8=0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371600" indent="-1028700" algn="just" defTabSz="1828800">
                  <a:lnSpc>
                    <a:spcPct val="115000"/>
                  </a:lnSpc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+2=0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371600" indent="-1028700" algn="just" defTabSz="1828800">
                  <a:lnSpc>
                    <a:spcPct val="115000"/>
                  </a:lnSpc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7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+3=0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algn="just" defTabSz="1828800">
                  <a:lnSpc>
                    <a:spcPct val="200000"/>
                  </a:lnSpc>
                </a:pPr>
                <a:r>
                  <a:rPr lang="en-US" sz="5600" dirty="0">
                    <a:solidFill>
                      <a:prstClr val="black"/>
                    </a:solidFill>
                    <a:latin typeface="Calibri" panose="020F0502020204030204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−1=0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algn="just" defTabSz="1828800">
                  <a:lnSpc>
                    <a:spcPct val="200000"/>
                  </a:lnSpc>
                </a:pPr>
                <a:r>
                  <a:rPr lang="en-US" sz="5600" dirty="0">
                    <a:solidFill>
                      <a:prstClr val="black"/>
                    </a:solidFill>
                    <a:latin typeface="Calibri" panose="020F0502020204030204"/>
                    <a:ea typeface="Calibri" panose="020F0502020204030204" pitchFamily="34" charset="0"/>
                    <a:cs typeface="Times New Roman" panose="02020603050405020304" pitchFamily="18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+7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−8=0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algn="just" defTabSz="1828800">
                  <a:lnSpc>
                    <a:spcPct val="200000"/>
                  </a:lnSpc>
                </a:pPr>
                <a:r>
                  <a:rPr lang="en-US" sz="5600" dirty="0">
                    <a:solidFill>
                      <a:prstClr val="black"/>
                    </a:solidFill>
                    <a:latin typeface="Calibri" panose="020F0502020204030204"/>
                    <a:ea typeface="Calibri" panose="020F0502020204030204" pitchFamily="34" charset="0"/>
                    <a:cs typeface="Times New Roman" panose="02020603050405020304" pitchFamily="18" charset="0"/>
                  </a:rPr>
                  <a:t>3) </a:t>
                </a:r>
                <a14:m>
                  <m:oMath xmlns:m="http://schemas.openxmlformats.org/officeDocument/2006/math"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6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+2=0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200000"/>
                  </a:lnSpc>
                </a:pP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4) 7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z</m:t>
                    </m:r>
                    <m:r>
                      <a:rPr lang="en-US" sz="56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+3=0</m:t>
                    </m:r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1EC9B7-0F1C-46A3-B2A3-9581E67A2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328407"/>
                <a:ext cx="23426056" cy="12853390"/>
              </a:xfrm>
              <a:prstGeom prst="rect">
                <a:avLst/>
              </a:prstGeom>
              <a:blipFill>
                <a:blip r:embed="rId2"/>
                <a:stretch>
                  <a:fillRect l="-703" t="-9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44A9B80-8E16-47EC-8DAC-CFDDD39ED5C7}"/>
                  </a:ext>
                </a:extLst>
              </p:cNvPr>
              <p:cNvSpPr txBox="1"/>
              <p:nvPr/>
            </p:nvSpPr>
            <p:spPr>
              <a:xfrm>
                <a:off x="12192000" y="0"/>
                <a:ext cx="12313920" cy="1313758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342900" algn="just" defTabSz="1828800">
                  <a:lnSpc>
                    <a:spcPct val="115000"/>
                  </a:lnSpc>
                </a:pPr>
                <a:r>
                  <a:rPr lang="fr-FR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 </a:t>
                </a:r>
                <a:r>
                  <a:rPr lang="fr-FR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fr-FR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(P):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3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a:rPr lang="fr-FR" sz="3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𝐵𝑦</m:t>
                    </m:r>
                    <m:r>
                      <a:rPr lang="fr-FR" sz="3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𝐶𝑧</m:t>
                    </m:r>
                    <m:r>
                      <a:rPr lang="fr-FR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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3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VTPT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fr-FR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fr-FR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fr-FR" sz="3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44A9B80-8E16-47EC-8DAC-CFDDD39ED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0" y="0"/>
                <a:ext cx="12313920" cy="1313758"/>
              </a:xfrm>
              <a:prstGeom prst="rect">
                <a:avLst/>
              </a:prstGeom>
              <a:blipFill>
                <a:blip r:embed="rId3"/>
                <a:stretch>
                  <a:fillRect t="-3153" b="-14414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993F3E7-19AC-4E69-B1DD-CE5693FB213E}"/>
                  </a:ext>
                </a:extLst>
              </p:cNvPr>
              <p:cNvSpPr/>
              <p:nvPr/>
            </p:nvSpPr>
            <p:spPr>
              <a:xfrm>
                <a:off x="8429891" y="6800140"/>
                <a:ext cx="8360230" cy="14061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fr-FR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2;−3;1</m:t>
                      </m:r>
                      <m:r>
                        <a:rPr lang="fr-FR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993F3E7-19AC-4E69-B1DD-CE5693FB21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9891" y="6800140"/>
                <a:ext cx="8360230" cy="14061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04B06CF-76B7-4C45-8D6A-D8DAA3FF7D5A}"/>
                  </a:ext>
                </a:extLst>
              </p:cNvPr>
              <p:cNvSpPr/>
              <p:nvPr/>
            </p:nvSpPr>
            <p:spPr>
              <a:xfrm>
                <a:off x="8412463" y="10150902"/>
                <a:ext cx="8360230" cy="14061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fr-FR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6;−1;0</m:t>
                      </m:r>
                      <m:r>
                        <a:rPr lang="fr-FR" sz="4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48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04B06CF-76B7-4C45-8D6A-D8DAA3FF7D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463" y="10150902"/>
                <a:ext cx="8360230" cy="140615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A69349B-F4F4-4A93-A3B0-762E44CEBE9F}"/>
                  </a:ext>
                </a:extLst>
              </p:cNvPr>
              <p:cNvSpPr/>
              <p:nvPr/>
            </p:nvSpPr>
            <p:spPr>
              <a:xfrm>
                <a:off x="8395037" y="11968050"/>
                <a:ext cx="8360230" cy="14061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4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fr-FR" sz="4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4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0;7;−3</m:t>
                      </m:r>
                      <m:r>
                        <a:rPr lang="fr-FR" sz="4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4800" dirty="0">
                  <a:solidFill>
                    <a:srgbClr val="00B0F0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A69349B-F4F4-4A93-A3B0-762E44CEBE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5037" y="11968050"/>
                <a:ext cx="8360230" cy="140615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3945C4D-616C-4177-B659-9107D9C8C6B0}"/>
              </a:ext>
            </a:extLst>
          </p:cNvPr>
          <p:cNvCxnSpPr/>
          <p:nvPr/>
        </p:nvCxnSpPr>
        <p:spPr>
          <a:xfrm>
            <a:off x="731520" y="6339840"/>
            <a:ext cx="2114441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E3D20D4-F7AC-4C2D-84B9-8ACBCF00F43A}"/>
                  </a:ext>
                </a:extLst>
              </p:cNvPr>
              <p:cNvSpPr/>
              <p:nvPr/>
            </p:nvSpPr>
            <p:spPr>
              <a:xfrm>
                <a:off x="8429889" y="8333754"/>
                <a:ext cx="8360230" cy="14061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i="1" dirty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VTPT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4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800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fr-FR" sz="4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4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−3;0;7</m:t>
                      </m:r>
                      <m:r>
                        <a:rPr lang="fr-FR" sz="4800" i="1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fr-FR" sz="4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4800" dirty="0">
                  <a:solidFill>
                    <a:srgbClr val="00B0F0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E3D20D4-F7AC-4C2D-84B9-8ACBCF00F4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9889" y="8333754"/>
                <a:ext cx="8360230" cy="140615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54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644035" y="5969726"/>
            <a:ext cx="22136902" cy="5376144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/>
              <a:endParaRPr lang="en-US" sz="32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861871"/>
              <a:chOff x="1205494" y="6947472"/>
              <a:chExt cx="3322466" cy="861871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1828800"/>
                <a:endParaRPr lang="en-US" sz="32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7862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828800"/>
                <a:r>
                  <a:rPr lang="en-US" sz="3600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36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/>
                <a:endParaRPr lang="en-US" sz="3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8" tIns="45710" rIns="91418" bIns="45710" numCol="1" anchor="t" anchorCtr="0" compatLnSpc="1">
                <a:prstTxWarp prst="textNoShape">
                  <a:avLst/>
                </a:prstTxWarp>
              </a:bodyPr>
              <a:lstStyle/>
              <a:p>
                <a:pPr defTabSz="1828800"/>
                <a:endParaRPr lang="en-US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533299" y="301368"/>
            <a:ext cx="22350182" cy="5516916"/>
            <a:chOff x="992187" y="2564544"/>
            <a:chExt cx="22353091" cy="5517633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5415177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177060">
                <a:defRPr/>
              </a:pPr>
              <a:endParaRPr lang="en-US" sz="32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177060">
                  <a:defRPr/>
                </a:pPr>
                <a:endParaRPr lang="en-US" sz="32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6" cy="813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defTabSz="1828800" eaLnBrk="1" hangingPunct="1"/>
                <a:r>
                  <a:rPr lang="en-US" sz="4000" b="1" dirty="0" err="1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Bài</a:t>
                </a:r>
                <a:r>
                  <a:rPr lang="en-US" sz="4000" b="1" dirty="0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 2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4304769" y="6350727"/>
                <a:ext cx="250056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4769" y="6350727"/>
                <a:ext cx="2500566" cy="7694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990599" y="1214334"/>
                <a:ext cx="2168277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ươ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ì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nh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GB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m:rPr>
                          <m:nor/>
                        </m:rPr>
                        <a:rPr lang="en-GB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qua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1;−3;4</m:t>
                          </m:r>
                        </m:e>
                      </m:d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à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// (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𝑄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):6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+7=0.</m:t>
                      </m:r>
                      <m:r>
                        <m:rPr>
                          <m:nor/>
                        </m:rPr>
                        <a:rPr lang="en-US" sz="48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vi-VN" sz="48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599" y="1214334"/>
                <a:ext cx="21682770" cy="83099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 flipH="1">
            <a:off x="2743009" y="3631743"/>
            <a:ext cx="1186422" cy="1142102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1800">
              <a:solidFill>
                <a:prstClr val="white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151539" y="2326881"/>
                <a:ext cx="683109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4800" i="1" spc="-15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+25=0</m:t>
                      </m:r>
                      <m:r>
                        <m:rPr>
                          <m:nor/>
                        </m:rPr>
                        <a:rPr lang="en-GB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48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1539" y="2326881"/>
                <a:ext cx="6831090" cy="83099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11735512" y="2321511"/>
                <a:ext cx="7009688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4800" b="1" spc="-15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4800" i="1" spc="-15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−7=0</m:t>
                      </m:r>
                      <m:r>
                        <m:rPr>
                          <m:nor/>
                        </m:rPr>
                        <a:rPr lang="en-GB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48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35512" y="2321511"/>
                <a:ext cx="7009688" cy="8309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3197139" y="3678653"/>
                <a:ext cx="701366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4800" b="1" spc="-15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C</m:t>
                    </m:r>
                    <m:r>
                      <m:rPr>
                        <m:nor/>
                      </m:rPr>
                      <a:rPr lang="en-US" sz="4800" b="1" spc="-150">
                        <a:solidFill>
                          <a:srgbClr val="000099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r>
                      <a:rPr lang="en-US" sz="4800" i="1" spc="-150">
                        <a:solidFill>
                          <a:srgbClr val="000099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  <a:cs typeface="Tahoma" panose="020B0604030504040204" pitchFamily="34" charset="0"/>
                      </a:rPr>
                      <m:t>   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−25=0</m:t>
                    </m:r>
                    <m:r>
                      <m:rPr>
                        <m:nor/>
                      </m:rPr>
                      <a:rPr lang="en-GB" sz="4800">
                        <a:solidFill>
                          <a:prstClr val="black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.</m:t>
                    </m:r>
                  </m:oMath>
                </a14:m>
                <a:r>
                  <a:rPr lang="en-GB" sz="4800" b="1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Tahom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139" y="3678653"/>
                <a:ext cx="7013662" cy="83099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12040312" y="3672539"/>
                <a:ext cx="6781088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4800" b="1" spc="-15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4800" b="1" spc="-150">
                          <a:solidFill>
                            <a:srgbClr val="000099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en-US" sz="4800" i="1" spc="-150">
                          <a:solidFill>
                            <a:srgbClr val="000099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Tahoma" panose="020B0604030504040204" pitchFamily="34" charset="0"/>
                        </a:rPr>
                        <m:t>   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4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+17=0</m:t>
                      </m:r>
                      <m:r>
                        <m:rPr>
                          <m:nor/>
                        </m:rPr>
                        <a:rPr lang="en-GB" sz="4800">
                          <a:solidFill>
                            <a:prstClr val="black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vi-VN" sz="48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40312" y="3672539"/>
                <a:ext cx="6781088" cy="83099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04802" y="7172501"/>
            <a:ext cx="23718540" cy="9308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346771" y="8408126"/>
            <a:ext cx="23359170" cy="9167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49092" y="9660244"/>
            <a:ext cx="22234908" cy="118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6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849086" y="2926080"/>
            <a:ext cx="22206856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B90A7A-AAEF-41A6-9CAD-2F818DC32972}"/>
                  </a:ext>
                </a:extLst>
              </p:cNvPr>
              <p:cNvSpPr txBox="1"/>
              <p:nvPr/>
            </p:nvSpPr>
            <p:spPr>
              <a:xfrm>
                <a:off x="849086" y="1784367"/>
                <a:ext cx="21357772" cy="689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</a:pP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M(3; –2; 5)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song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(Q): 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𝒛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b="1" dirty="0">
                  <a:solidFill>
                    <a:prstClr val="black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B90A7A-AAEF-41A6-9CAD-2F818DC32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086" y="1784367"/>
                <a:ext cx="21357772" cy="689099"/>
              </a:xfrm>
              <a:prstGeom prst="rect">
                <a:avLst/>
              </a:prstGeom>
              <a:blipFill>
                <a:blip r:embed="rId3"/>
                <a:stretch>
                  <a:fillRect l="-856" t="-9735" b="-309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1CDE9ED7-556B-42C5-850B-3B8CD2A83F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8281" y="3285852"/>
            <a:ext cx="10077450" cy="4914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F0D3A2-3B15-4CA3-ACEB-84B779FAE7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2515" y="8722995"/>
            <a:ext cx="11220450" cy="41338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AC710-BD99-41E6-9BDD-A79DB0156534}"/>
                  </a:ext>
                </a:extLst>
              </p:cNvPr>
              <p:cNvSpPr txBox="1"/>
              <p:nvPr/>
            </p:nvSpPr>
            <p:spPr>
              <a:xfrm>
                <a:off x="644434" y="3584951"/>
                <a:ext cx="12192000" cy="64582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571500" indent="-571500" algn="just" defTabSz="1828800">
                  <a:lnSpc>
                    <a:spcPct val="107000"/>
                  </a:lnSpc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Vì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// (Q)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=(2;4;−7)</m:t>
                    </m:r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571500" indent="-571500" algn="just" defTabSz="1828800">
                  <a:lnSpc>
                    <a:spcPct val="107000"/>
                  </a:lnSpc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(3;−2;5)</m:t>
                            </m:r>
                          </m:e>
                          <m:e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𝑉𝑇𝑃𝑇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3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=(2;4;−7)</m:t>
                            </m:r>
                          </m:e>
                        </m:eqArr>
                      </m:e>
                    </m:d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d>
                      <m:dPr>
                        <m:ctrlP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e>
                      </m:d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−7(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−5)=0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07000"/>
                  </a:lnSpc>
                  <a:spcBef>
                    <a:spcPts val="1200"/>
                  </a:spcBef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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−7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+37=0</m:t>
                    </m:r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ptmp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3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3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3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−7</m:t>
                    </m:r>
                    <m:r>
                      <a:rPr lang="en-US" sz="3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3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+37=0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AC710-BD99-41E6-9BDD-A79DB01565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34" y="3584951"/>
                <a:ext cx="12192000" cy="6458243"/>
              </a:xfrm>
              <a:prstGeom prst="rect">
                <a:avLst/>
              </a:prstGeom>
              <a:blipFill>
                <a:blip r:embed="rId6"/>
                <a:stretch>
                  <a:fillRect l="-1550" b="-23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6C9BC9C1-3463-4A03-92F6-9E94FC1BA515}"/>
              </a:ext>
            </a:extLst>
          </p:cNvPr>
          <p:cNvSpPr txBox="1"/>
          <p:nvPr/>
        </p:nvSpPr>
        <p:spPr>
          <a:xfrm>
            <a:off x="457202" y="346549"/>
            <a:ext cx="21357772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>
              <a:lnSpc>
                <a:spcPct val="115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III. BÀI TẬP ÁP DỤNG</a:t>
            </a:r>
            <a:endParaRPr lang="en-US" sz="2800" b="1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DDA8B5-FE27-45D1-BBDA-A567379084C7}"/>
              </a:ext>
            </a:extLst>
          </p:cNvPr>
          <p:cNvSpPr txBox="1"/>
          <p:nvPr/>
        </p:nvSpPr>
        <p:spPr>
          <a:xfrm>
            <a:off x="457202" y="917119"/>
            <a:ext cx="21357772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>
              <a:lnSpc>
                <a:spcPct val="115000"/>
              </a:lnSpc>
            </a:pP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1: VIẾT PHƯƠNG TRÌNH ĐI QUA MỘT ĐIỂM VÀ SONG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VỚI MẶT PHẲNG</a:t>
            </a:r>
            <a:endParaRPr lang="en-US" sz="2800" b="1" dirty="0">
              <a:solidFill>
                <a:srgbClr val="7030A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849086" y="2926080"/>
            <a:ext cx="22206856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B90A7A-AAEF-41A6-9CAD-2F818DC32972}"/>
                  </a:ext>
                </a:extLst>
              </p:cNvPr>
              <p:cNvSpPr txBox="1"/>
              <p:nvPr/>
            </p:nvSpPr>
            <p:spPr>
              <a:xfrm>
                <a:off x="849086" y="1784367"/>
                <a:ext cx="21357772" cy="689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</a:pP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2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N(-7; 5; 1)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song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(Q): 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𝟖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𝒛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b="1" dirty="0">
                  <a:solidFill>
                    <a:prstClr val="black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B90A7A-AAEF-41A6-9CAD-2F818DC32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086" y="1784367"/>
                <a:ext cx="21357772" cy="689099"/>
              </a:xfrm>
              <a:prstGeom prst="rect">
                <a:avLst/>
              </a:prstGeom>
              <a:blipFill>
                <a:blip r:embed="rId3"/>
                <a:stretch>
                  <a:fillRect l="-856" t="-9735" b="-309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1CDE9ED7-556B-42C5-850B-3B8CD2A83F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8281" y="3285852"/>
            <a:ext cx="10077450" cy="49149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AC710-BD99-41E6-9BDD-A79DB0156534}"/>
                  </a:ext>
                </a:extLst>
              </p:cNvPr>
              <p:cNvSpPr txBox="1"/>
              <p:nvPr/>
            </p:nvSpPr>
            <p:spPr>
              <a:xfrm>
                <a:off x="644434" y="3584950"/>
                <a:ext cx="12192000" cy="87012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571500" indent="-571500" algn="just" defTabSz="1828800">
                  <a:lnSpc>
                    <a:spcPct val="107000"/>
                  </a:lnSpc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Vì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// (Q)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nên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=(5;2;−8)</m:t>
                    </m:r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571500" indent="-571500" algn="just" defTabSz="1828800">
                  <a:lnSpc>
                    <a:spcPct val="107000"/>
                  </a:lnSpc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𝑁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(−7;5;1)</m:t>
                            </m:r>
                          </m:e>
                          <m:e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𝑉𝑇𝑃𝑇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3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=(5;2;−8)</m:t>
                            </m:r>
                            <m:r>
                              <m:rPr>
                                <m:nor/>
                              </m:rPr>
                              <a:rPr lang="en-US" sz="3600" dirty="0">
                                <a:solidFill>
                                  <a:prstClr val="black"/>
                                </a:solidFill>
                                <a:latin typeface="Times New Roman" panose="020206030504050203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d>
                      <m:dPr>
                        <m:ctrlP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3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3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5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+7</m:t>
                          </m:r>
                        </m:e>
                      </m:d>
                      <m:r>
                        <a:rPr lang="en-US" sz="3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36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−8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−1)=0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 defTabSz="1828800">
                  <a:lnSpc>
                    <a:spcPct val="107000"/>
                  </a:lnSpc>
                  <a:spcBef>
                    <a:spcPts val="1200"/>
                  </a:spcBef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+35+2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−10−8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+8=0</m:t>
                    </m:r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ctr" defTabSz="1828800">
                  <a:lnSpc>
                    <a:spcPct val="107000"/>
                  </a:lnSpc>
                  <a:spcBef>
                    <a:spcPts val="1200"/>
                  </a:spcBef>
                </a:pPr>
                <a14:m>
                  <m:oMath xmlns:m="http://schemas.openxmlformats.org/officeDocument/2006/math"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−8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+33=0</m:t>
                    </m:r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ctr" defTabSz="1828800">
                  <a:lnSpc>
                    <a:spcPct val="107000"/>
                  </a:lnSpc>
                  <a:spcBef>
                    <a:spcPts val="1200"/>
                  </a:spcBef>
                </a:pP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ptmp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−8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+33=0</m:t>
                    </m:r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 defTabSz="1828800">
                  <a:lnSpc>
                    <a:spcPct val="107000"/>
                  </a:lnSpc>
                  <a:spcBef>
                    <a:spcPts val="1200"/>
                  </a:spcBef>
                </a:pPr>
                <a:endParaRPr lang="en-US" sz="36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5AC710-BD99-41E6-9BDD-A79DB01565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34" y="3584950"/>
                <a:ext cx="12192000" cy="8701228"/>
              </a:xfrm>
              <a:prstGeom prst="rect">
                <a:avLst/>
              </a:prstGeom>
              <a:blipFill>
                <a:blip r:embed="rId5"/>
                <a:stretch>
                  <a:fillRect l="-15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6C9BC9C1-3463-4A03-92F6-9E94FC1BA515}"/>
              </a:ext>
            </a:extLst>
          </p:cNvPr>
          <p:cNvSpPr txBox="1"/>
          <p:nvPr/>
        </p:nvSpPr>
        <p:spPr>
          <a:xfrm>
            <a:off x="457202" y="346549"/>
            <a:ext cx="21357772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>
              <a:lnSpc>
                <a:spcPct val="115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 BÀI TẬP ÁP DỤNG</a:t>
            </a:r>
            <a:endParaRPr lang="en-US" sz="2800" b="1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85A856-E42B-48DF-8BE7-9F8E89FAFC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82081" y="8620398"/>
            <a:ext cx="10153650" cy="3619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9C25FB3-6B51-4275-916F-3E0D5B59047C}"/>
              </a:ext>
            </a:extLst>
          </p:cNvPr>
          <p:cNvSpPr txBox="1"/>
          <p:nvPr/>
        </p:nvSpPr>
        <p:spPr>
          <a:xfrm>
            <a:off x="457202" y="1184381"/>
            <a:ext cx="21357772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>
              <a:lnSpc>
                <a:spcPct val="115000"/>
              </a:lnSpc>
            </a:pP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1: VIẾT PHƯƠNG TRÌNH ĐI QUA MỘT ĐIỂM VÀ SONG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VỚI MẶT PHẲNG</a:t>
            </a:r>
            <a:endParaRPr lang="en-US" sz="2800" b="1" dirty="0">
              <a:solidFill>
                <a:srgbClr val="7030A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79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522514" y="1759132"/>
            <a:ext cx="22206856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F1845D2-A6F3-4839-B972-AFA15A5DC39A}"/>
              </a:ext>
            </a:extLst>
          </p:cNvPr>
          <p:cNvSpPr txBox="1"/>
          <p:nvPr/>
        </p:nvSpPr>
        <p:spPr>
          <a:xfrm>
            <a:off x="402770" y="673565"/>
            <a:ext cx="21357772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>
              <a:lnSpc>
                <a:spcPct val="115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2: VIẾT PHƯƠNG TRÌNH MẶT PHẲNG </a:t>
            </a:r>
            <a:r>
              <a:rPr lang="en-US" sz="3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 TRỰC CỦA ĐOẠN THẲNG</a:t>
            </a:r>
            <a:endParaRPr lang="en-US" sz="2800" b="1" dirty="0">
              <a:solidFill>
                <a:srgbClr val="00B0F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DB7F96C-FB45-4B73-9C90-876BB46B20BF}"/>
                  </a:ext>
                </a:extLst>
              </p:cNvPr>
              <p:cNvSpPr txBox="1"/>
              <p:nvPr/>
            </p:nvSpPr>
            <p:spPr>
              <a:xfrm>
                <a:off x="766353" y="1949384"/>
                <a:ext cx="22694538" cy="75443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-720090" defTabSz="1828800">
                  <a:lnSpc>
                    <a:spcPct val="107000"/>
                  </a:lnSpc>
                </a:pPr>
                <a:r>
                  <a:rPr lang="en-US" sz="3600" b="1" u="sng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 PHÁP 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 PHƯƠNG TRÌNH MẶT PHẲNG (P) </a:t>
                </a:r>
                <a:r>
                  <a:rPr lang="en-US" sz="3600" b="1" u="sng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 TRỰC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 ĐOẠN THẲNG AB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b="1" u="sng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3600" b="1" u="sng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u="sng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3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=..?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Do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 </a:t>
                </a:r>
                <a14:m>
                  <m:oMath xmlns:m="http://schemas.openxmlformats.org/officeDocument/2006/math">
                    <m:r>
                      <a:rPr lang="en-US" sz="3600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6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⟹</m:t>
                    </m:r>
                    <m:r>
                      <a:rPr lang="en-US" sz="36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𝑉𝑇𝑃𝑇</m:t>
                    </m:r>
                    <m:r>
                      <a:rPr lang="en-US" sz="36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sz="3600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sz="3600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</m:acc>
                      </m:e>
                      <m:sub>
                        <m:r>
                          <a:rPr lang="en-US" sz="3600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3600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  <m:r>
                          <a:rPr lang="en-US" sz="3600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sub>
                    </m:sSub>
                    <m:r>
                      <a:rPr lang="en-US" sz="36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khi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tơ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pháp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tơ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3600" dirty="0">
                  <a:solidFill>
                    <a:srgbClr val="00B0F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600" u="sng" dirty="0" err="1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3600" u="sng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I </a:t>
                </a:r>
                <a:r>
                  <a:rPr lang="en-US" sz="3600" u="sng" dirty="0" err="1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u="sng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u="sng" dirty="0" err="1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u="sng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u="sng" dirty="0" err="1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Quy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Lấy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cộng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lại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chia </a:t>
                </a:r>
                <a:r>
                  <a:rPr lang="en-US" sz="3600" i="1" dirty="0" err="1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3600" i="1" dirty="0">
                    <a:solidFill>
                      <a:srgbClr val="00B0F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2)</a:t>
                </a:r>
                <a:endParaRPr lang="en-US" sz="3600" dirty="0">
                  <a:solidFill>
                    <a:srgbClr val="00B0F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cần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600" b="1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𝒒𝒖𝒂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𝑰</m:t>
                            </m:r>
                          </m:e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𝑽𝑻𝑷𝑻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</m:e>
                            </m:acc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</m:e>
                        </m:eqArr>
                      </m:e>
                    </m:d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DB7F96C-FB45-4B73-9C90-876BB46B2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353" y="1949384"/>
                <a:ext cx="22694538" cy="7544373"/>
              </a:xfrm>
              <a:prstGeom prst="rect">
                <a:avLst/>
              </a:prstGeom>
              <a:blipFill>
                <a:blip r:embed="rId3"/>
                <a:stretch>
                  <a:fillRect l="-833" t="-13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F8426C9F-275B-4070-A4E5-D8521044F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25900" y="6364332"/>
            <a:ext cx="76581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896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176348" y="2438400"/>
            <a:ext cx="22206856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F1845D2-A6F3-4839-B972-AFA15A5DC39A}"/>
              </a:ext>
            </a:extLst>
          </p:cNvPr>
          <p:cNvSpPr txBox="1"/>
          <p:nvPr/>
        </p:nvSpPr>
        <p:spPr>
          <a:xfrm>
            <a:off x="176348" y="-5701"/>
            <a:ext cx="21357772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>
              <a:lnSpc>
                <a:spcPct val="115000"/>
              </a:lnSpc>
            </a:pPr>
            <a:r>
              <a:rPr lang="en-US" sz="3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MẶT PHẲNG TRUNG TRỰC CỦA ĐOẠN THẲNG</a:t>
            </a:r>
            <a:endParaRPr lang="en-US" sz="2800" b="1" dirty="0">
              <a:solidFill>
                <a:srgbClr val="00B0F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8426C9F-275B-4070-A4E5-D8521044F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2060" y="2063334"/>
            <a:ext cx="7658100" cy="5829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4D47DC0-AA32-466B-AB64-9C999822BDA1}"/>
                  </a:ext>
                </a:extLst>
              </p:cNvPr>
              <p:cNvSpPr txBox="1"/>
              <p:nvPr/>
            </p:nvSpPr>
            <p:spPr>
              <a:xfrm>
                <a:off x="470262" y="617713"/>
                <a:ext cx="22677120" cy="131184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lnSpc>
                    <a:spcPct val="107000"/>
                  </a:lnSpc>
                </a:pP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Lập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𝐀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36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𝟔</m:t>
                          </m:r>
                          <m:r>
                            <a:rPr lang="en-US" sz="3600" b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 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r>
                        <a:rPr lang="en-US" sz="36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36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600" b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b="1" u="sng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571500" indent="-571500" defTabSz="1828800">
                  <a:lnSpc>
                    <a:spcPct val="107000"/>
                  </a:lnSpc>
                  <a:buFont typeface="Arial" panose="020B0604020202020204" pitchFamily="34" charset="0"/>
                  <a:buChar char="•"/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=(−5;−5;5)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Do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 </a:t>
                </a: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𝑉𝑇𝑃𝑇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</m:acc>
                        </m:e>
                        <m:sub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US" sz="3600" i="1">
                          <a:solidFill>
                            <a:prstClr val="black"/>
                          </a:solidFill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(−5;−5;5)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indent="-685800" defTabSz="1828800">
                  <a:lnSpc>
                    <a:spcPct val="107000"/>
                  </a:lnSpc>
                  <a:buFont typeface="Symbol" panose="05050102010706020507" pitchFamily="18" charset="2"/>
                  <a:buChar char=""/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u="sng" dirty="0" err="1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3600" u="sng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</a:t>
                </a:r>
                <a:r>
                  <a:rPr lang="en-US" sz="3600" u="sng" dirty="0" err="1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u="sng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u="sng" dirty="0" err="1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u="sng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u="sng" dirty="0" err="1">
                    <a:solidFill>
                      <a:srgbClr val="FF0000"/>
                    </a:solidFill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6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AB</a:t>
                </a: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3+(−2)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6+1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0+5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highlight>
                                <a:srgbClr val="00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highlight>
                                <a:srgbClr val="00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highlight>
                                <a:srgbClr val="00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highlight>
                                    <a:srgbClr val="00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indent="-685800" defTabSz="1828800">
                  <a:lnSpc>
                    <a:spcPct val="107000"/>
                  </a:lnSpc>
                  <a:buFont typeface="Symbol" panose="05050102010706020507" pitchFamily="18" charset="2"/>
                  <a:buChar char=""/>
                </a:pP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(P)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600" b="1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𝒒𝒖𝒂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𝑰</m:t>
                            </m:r>
                            <m:d>
                              <m:dPr>
                                <m:ctrlP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00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f>
                                  <m:fPr>
                                    <m:ctrlP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highlight>
                                          <a:srgbClr val="00FF00"/>
                                        </a:highlight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𝑽𝑻𝑷𝑻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</m:e>
                            </m:acc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𝐴𝐵</m:t>
                                </m:r>
                              </m:e>
                            </m:acc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(−5;−5;5)</m:t>
                            </m:r>
                          </m:e>
                        </m:eqArr>
                      </m:e>
                    </m:d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𝟕</m:t>
                              </m:r>
                            </m:num>
                            <m:den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</m:num>
                            <m:den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𝟑𝟓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𝟐𝟓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4D47DC0-AA32-466B-AB64-9C999822BD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62" y="617713"/>
                <a:ext cx="22677120" cy="13118463"/>
              </a:xfrm>
              <a:prstGeom prst="rect">
                <a:avLst/>
              </a:prstGeom>
              <a:blipFill>
                <a:blip r:embed="rId4"/>
                <a:stretch>
                  <a:fillRect l="-833" t="-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172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402772" y="1950720"/>
            <a:ext cx="22206856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F1845D2-A6F3-4839-B972-AFA15A5DC39A}"/>
              </a:ext>
            </a:extLst>
          </p:cNvPr>
          <p:cNvSpPr txBox="1"/>
          <p:nvPr/>
        </p:nvSpPr>
        <p:spPr>
          <a:xfrm>
            <a:off x="176348" y="-5701"/>
            <a:ext cx="21357772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>
              <a:lnSpc>
                <a:spcPct val="115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2: PHƯƠNG TRÌNH MẶT PHẲNG TRUNG TRỰC CỦA ĐOẠN THẲNG</a:t>
            </a:r>
            <a:endParaRPr lang="en-US" sz="2800" b="1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856B1F-DF14-49C0-A7D8-4246616AE124}"/>
                  </a:ext>
                </a:extLst>
              </p:cNvPr>
              <p:cNvSpPr txBox="1"/>
              <p:nvPr/>
            </p:nvSpPr>
            <p:spPr>
              <a:xfrm>
                <a:off x="644434" y="775667"/>
                <a:ext cx="23356388" cy="6451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lnSpc>
                    <a:spcPct val="107000"/>
                  </a:lnSpc>
                </a:pP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2: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AD.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3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A</m:t>
                    </m:r>
                    <m:d>
                      <m:dPr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2;3;</m:t>
                        </m:r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3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14:m>
                  <m:oMath xmlns:m="http://schemas.openxmlformats.org/officeDocument/2006/math">
                    <m:r>
                      <a:rPr lang="en-US" sz="3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3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D</m:t>
                    </m:r>
                    <m:r>
                      <a:rPr lang="en-US" sz="3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2;3)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856B1F-DF14-49C0-A7D8-4246616AE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34" y="775667"/>
                <a:ext cx="23356388" cy="645113"/>
              </a:xfrm>
              <a:prstGeom prst="rect">
                <a:avLst/>
              </a:prstGeom>
              <a:blipFill>
                <a:blip r:embed="rId3"/>
                <a:stretch>
                  <a:fillRect l="-809" t="-15094" b="-33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B7BF6-D569-4167-9277-BA1DC82D94F4}"/>
                  </a:ext>
                </a:extLst>
              </p:cNvPr>
              <p:cNvSpPr txBox="1"/>
              <p:nvPr/>
            </p:nvSpPr>
            <p:spPr>
              <a:xfrm>
                <a:off x="176349" y="2071795"/>
                <a:ext cx="23702554" cy="99938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indent="-571500" defTabSz="1828800">
                  <a:lnSpc>
                    <a:spcPct val="107000"/>
                  </a:lnSpc>
                  <a:buFont typeface="Arial" panose="020B0604020202020204" pitchFamily="34" charset="0"/>
                  <a:buChar char="•"/>
                </a:pP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−2,−5,4</m:t>
                        </m:r>
                      </m:e>
                    </m:d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Do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(Q)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AD </a:t>
                </a: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𝑽𝑻𝑷𝑻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</m:e>
                          </m:acc>
                        </m:e>
                        <m:sub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𝑷</m:t>
                          </m:r>
                        </m:sub>
                      </m:sSub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𝑨𝑫</m:t>
                          </m:r>
                        </m:e>
                      </m:acc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,−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𝟓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</m:oMath>
                  </m:oMathPara>
                </a14:m>
                <a:endPara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indent="-685800" defTabSz="1828800">
                  <a:lnSpc>
                    <a:spcPct val="107000"/>
                  </a:lnSpc>
                  <a:buFont typeface="Symbol" panose="05050102010706020507" pitchFamily="18" charset="2"/>
                  <a:buChar char=""/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AD</a:t>
                </a: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2+0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3+(−2)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−1+3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;1</m:t>
                          </m:r>
                        </m:e>
                      </m:d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indent="-685800" defTabSz="1828800">
                  <a:lnSpc>
                    <a:spcPct val="107000"/>
                  </a:lnSpc>
                  <a:buFont typeface="Symbol" panose="05050102010706020507" pitchFamily="18" charset="2"/>
                  <a:buChar char=""/>
                </a:pP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600" b="1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𝒒𝒖𝒂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𝑰</m:t>
                            </m:r>
                            <m:d>
                              <m:dPr>
                                <m:ctrlPr>
                                  <a:rPr lang="en-US" sz="3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1;</m:t>
                                </m:r>
                                <m:f>
                                  <m:fPr>
                                    <m:ctrlP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6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;1</m:t>
                                </m:r>
                              </m:e>
                            </m:d>
                          </m:e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𝑽𝑻𝑷𝑻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</m:e>
                            </m:acc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𝐴𝐷</m:t>
                                </m:r>
                              </m:e>
                            </m:acc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=(−2; −5;4)</m:t>
                            </m:r>
                          </m:e>
                        </m:eqArr>
                      </m:e>
                    </m:d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highlight>
                                <a:srgbClr val="00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highlight>
                            <a:srgbClr val="00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B7BF6-D569-4167-9277-BA1DC82D94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49" y="2071795"/>
                <a:ext cx="23702554" cy="9993826"/>
              </a:xfrm>
              <a:prstGeom prst="rect">
                <a:avLst/>
              </a:prstGeom>
              <a:blipFill>
                <a:blip r:embed="rId4"/>
                <a:stretch>
                  <a:fillRect l="-797" t="-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7490A91D-AC7D-4D5D-B811-89924F388F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68378" y="6335087"/>
            <a:ext cx="7032444" cy="519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2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ABA5B1-085E-4668-95FB-2F0294FE3C13}"/>
              </a:ext>
            </a:extLst>
          </p:cNvPr>
          <p:cNvCxnSpPr/>
          <p:nvPr/>
        </p:nvCxnSpPr>
        <p:spPr>
          <a:xfrm>
            <a:off x="402772" y="1950720"/>
            <a:ext cx="22206856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F1845D2-A6F3-4839-B972-AFA15A5DC39A}"/>
              </a:ext>
            </a:extLst>
          </p:cNvPr>
          <p:cNvSpPr txBox="1"/>
          <p:nvPr/>
        </p:nvSpPr>
        <p:spPr>
          <a:xfrm>
            <a:off x="176348" y="-5701"/>
            <a:ext cx="21357772" cy="689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828800">
              <a:lnSpc>
                <a:spcPct val="115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2: PHƯƠNG TRÌNH MẶT PHẲNG TRUNG TRỰC CỦA ĐOẠN THẲNG</a:t>
            </a:r>
            <a:endParaRPr lang="en-US" sz="2800" b="1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856B1F-DF14-49C0-A7D8-4246616AE124}"/>
                  </a:ext>
                </a:extLst>
              </p:cNvPr>
              <p:cNvSpPr txBox="1"/>
              <p:nvPr/>
            </p:nvSpPr>
            <p:spPr>
              <a:xfrm>
                <a:off x="644434" y="775667"/>
                <a:ext cx="23356388" cy="6451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828800">
                  <a:lnSpc>
                    <a:spcPct val="107000"/>
                  </a:lnSpc>
                </a:pP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3: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MN.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−2;4;3</m:t>
                        </m:r>
                      </m:e>
                    </m:d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(0;2;−5)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2856B1F-DF14-49C0-A7D8-4246616AE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34" y="775667"/>
                <a:ext cx="23356388" cy="645113"/>
              </a:xfrm>
              <a:prstGeom prst="rect">
                <a:avLst/>
              </a:prstGeom>
              <a:blipFill>
                <a:blip r:embed="rId3"/>
                <a:stretch>
                  <a:fillRect l="-809" t="-15094" b="-33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B7BF6-D569-4167-9277-BA1DC82D94F4}"/>
                  </a:ext>
                </a:extLst>
              </p:cNvPr>
              <p:cNvSpPr txBox="1"/>
              <p:nvPr/>
            </p:nvSpPr>
            <p:spPr>
              <a:xfrm>
                <a:off x="176349" y="2071794"/>
                <a:ext cx="23702554" cy="87531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indent="-571500" defTabSz="1828800">
                  <a:lnSpc>
                    <a:spcPct val="107000"/>
                  </a:lnSpc>
                  <a:buFont typeface="Arial" panose="020B0604020202020204" pitchFamily="34" charset="0"/>
                  <a:buChar char="•"/>
                </a:pP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2;−2;−8</m:t>
                        </m:r>
                      </m:e>
                    </m:d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Do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 </a:t>
                </a: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𝑽𝑻𝑷𝑻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</m:e>
                          </m:acc>
                        </m:e>
                        <m:sub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𝑷</m:t>
                          </m:r>
                        </m:sub>
                      </m:sSub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𝑴𝑵</m:t>
                          </m:r>
                        </m:e>
                      </m:acc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2;−2;−8</m:t>
                          </m:r>
                        </m:e>
                      </m:d>
                    </m:oMath>
                  </m:oMathPara>
                </a14:m>
                <a:endPara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indent="-685800" defTabSz="1828800">
                  <a:lnSpc>
                    <a:spcPct val="107000"/>
                  </a:lnSpc>
                  <a:buFont typeface="Symbol" panose="05050102010706020507" pitchFamily="18" charset="2"/>
                  <a:buChar char=""/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AD</a:t>
                </a: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6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3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𝐼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−1;3;−1</m:t>
                          </m:r>
                        </m:e>
                      </m:d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indent="-685800" defTabSz="1828800">
                  <a:lnSpc>
                    <a:spcPct val="107000"/>
                  </a:lnSpc>
                  <a:buFont typeface="Symbol" panose="05050102010706020507" pitchFamily="18" charset="2"/>
                  <a:buChar char=""/>
                </a:pP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600" b="1" i="1">
                            <a:solidFill>
                              <a:prstClr val="black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𝒒𝒖𝒂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𝒊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𝑰</m:t>
                            </m:r>
                            <m:d>
                              <m:dPr>
                                <m:ctrlPr>
                                  <a:rPr lang="en-US" sz="3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−1;3;−1</m:t>
                                </m:r>
                              </m:e>
                            </m:d>
                          </m:e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𝑪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𝑽𝑻𝑷𝑻</m:t>
                            </m:r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𝒏</m:t>
                                </m:r>
                              </m:e>
                            </m:acc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acc>
                              <m:accPr>
                                <m:chr m:val="⃗"/>
                                <m:ctrlP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b="1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𝑴𝑵</m:t>
                                </m:r>
                              </m:e>
                            </m:acc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600" i="1">
                                    <a:solidFill>
                                      <a:prstClr val="black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2;−2;−8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𝑨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𝑩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𝒛</m:t>
                              </m:r>
                            </m:e>
                            <m:sub>
                              <m:r>
                                <a:rPr lang="en-US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𝒚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𝒛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𝟔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𝒛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07000"/>
                  </a:lnSpc>
                </a:pP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B7BF6-D569-4167-9277-BA1DC82D94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49" y="2071794"/>
                <a:ext cx="23702554" cy="8753102"/>
              </a:xfrm>
              <a:prstGeom prst="rect">
                <a:avLst/>
              </a:prstGeom>
              <a:blipFill>
                <a:blip r:embed="rId4"/>
                <a:stretch>
                  <a:fillRect l="-797" t="-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614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TextBox 12"/>
          <p:cNvSpPr txBox="1">
            <a:spLocks noChangeArrowheads="1"/>
          </p:cNvSpPr>
          <p:nvPr/>
        </p:nvSpPr>
        <p:spPr bwMode="auto">
          <a:xfrm>
            <a:off x="3536953" y="3711579"/>
            <a:ext cx="28200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4800">
                <a:solidFill>
                  <a:srgbClr val="FF0000"/>
                </a:solidFill>
                <a:latin typeface="Arial" panose="020B0604020202020204" pitchFamily="34" charset="0"/>
              </a:rPr>
              <a:t> * Định lý: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984626" y="3765550"/>
            <a:ext cx="16519524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Oxyz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phẳng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(P)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Ax + By +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Cz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D = 0</a:t>
            </a:r>
            <a:r>
              <a:rPr lang="en-US" alt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</a:t>
            </a:r>
            <a:r>
              <a:rPr lang="en-US" alt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;y</a:t>
            </a:r>
            <a:r>
              <a:rPr lang="en-US" alt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;z</a:t>
            </a:r>
            <a:r>
              <a:rPr lang="en-US" alt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  <a:p>
            <a:pPr>
              <a:spcBef>
                <a:spcPct val="50000"/>
              </a:spcBef>
              <a:buNone/>
            </a:pP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</a:t>
            </a:r>
            <a:r>
              <a:rPr lang="en-US" alt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phẳng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(P)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altLang="en-US" sz="4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14340" name="Group 3"/>
          <p:cNvGrpSpPr>
            <a:grpSpLocks/>
          </p:cNvGrpSpPr>
          <p:nvPr/>
        </p:nvGrpSpPr>
        <p:grpSpPr bwMode="auto">
          <a:xfrm>
            <a:off x="5137150" y="8483600"/>
            <a:ext cx="6302144" cy="1592482"/>
            <a:chOff x="733425" y="2887663"/>
            <a:chExt cx="3151195" cy="796241"/>
          </a:xfrm>
        </p:grpSpPr>
        <p:sp>
          <p:nvSpPr>
            <p:cNvPr id="14372" name="TextBox 15"/>
            <p:cNvSpPr txBox="1">
              <a:spLocks noChangeArrowheads="1"/>
            </p:cNvSpPr>
            <p:nvPr/>
          </p:nvSpPr>
          <p:spPr bwMode="auto">
            <a:xfrm>
              <a:off x="733425" y="3100388"/>
              <a:ext cx="1244140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en-US" sz="36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d(M</a:t>
              </a: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o</a:t>
              </a:r>
              <a:r>
                <a:rPr lang="en-US" altLang="en-US" sz="36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,(P)) =</a:t>
              </a:r>
            </a:p>
          </p:txBody>
        </p:sp>
        <p:sp>
          <p:nvSpPr>
            <p:cNvPr id="14373" name="TextBox 16"/>
            <p:cNvSpPr txBox="1">
              <a:spLocks noChangeArrowheads="1"/>
            </p:cNvSpPr>
            <p:nvPr/>
          </p:nvSpPr>
          <p:spPr bwMode="auto">
            <a:xfrm>
              <a:off x="1938338" y="2887663"/>
              <a:ext cx="1946282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en-US" sz="3600" b="1">
                  <a:solidFill>
                    <a:srgbClr val="FF0000"/>
                  </a:solidFill>
                  <a:latin typeface="Arial" panose="020B0604020202020204" pitchFamily="34" charset="0"/>
                </a:rPr>
                <a:t>|Ax</a:t>
              </a:r>
              <a:r>
                <a:rPr lang="en-US" altLang="en-US" sz="2400" b="1">
                  <a:solidFill>
                    <a:srgbClr val="FF0000"/>
                  </a:solidFill>
                  <a:latin typeface="Arial" panose="020B0604020202020204" pitchFamily="34" charset="0"/>
                </a:rPr>
                <a:t>o</a:t>
              </a:r>
              <a:r>
                <a:rPr lang="en-US" altLang="en-US" sz="3600" b="1">
                  <a:solidFill>
                    <a:srgbClr val="FF0000"/>
                  </a:solidFill>
                  <a:latin typeface="Arial" panose="020B0604020202020204" pitchFamily="34" charset="0"/>
                </a:rPr>
                <a:t>+By</a:t>
              </a:r>
              <a:r>
                <a:rPr lang="en-US" altLang="en-US" sz="2400" b="1">
                  <a:solidFill>
                    <a:srgbClr val="FF0000"/>
                  </a:solidFill>
                  <a:latin typeface="Arial" panose="020B0604020202020204" pitchFamily="34" charset="0"/>
                </a:rPr>
                <a:t>o</a:t>
              </a:r>
              <a:r>
                <a:rPr lang="en-US" altLang="en-US" sz="3600" b="1">
                  <a:solidFill>
                    <a:srgbClr val="FF0000"/>
                  </a:solidFill>
                  <a:latin typeface="Arial" panose="020B0604020202020204" pitchFamily="34" charset="0"/>
                </a:rPr>
                <a:t>+Cz</a:t>
              </a:r>
              <a:r>
                <a:rPr lang="en-US" altLang="en-US" sz="2400" b="1">
                  <a:solidFill>
                    <a:srgbClr val="FF0000"/>
                  </a:solidFill>
                  <a:latin typeface="Arial" panose="020B0604020202020204" pitchFamily="34" charset="0"/>
                </a:rPr>
                <a:t>o</a:t>
              </a:r>
              <a:r>
                <a:rPr lang="en-US" altLang="en-US" sz="3600" b="1">
                  <a:solidFill>
                    <a:srgbClr val="FF0000"/>
                  </a:solidFill>
                  <a:latin typeface="Arial" panose="020B0604020202020204" pitchFamily="34" charset="0"/>
                </a:rPr>
                <a:t>+D|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2028876" y="3298826"/>
              <a:ext cx="1828871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75" name="TextBox 24"/>
            <p:cNvSpPr txBox="1">
              <a:spLocks noChangeArrowheads="1"/>
            </p:cNvSpPr>
            <p:nvPr/>
          </p:nvSpPr>
          <p:spPr bwMode="auto">
            <a:xfrm>
              <a:off x="2181225" y="3360738"/>
              <a:ext cx="1219292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en-US" sz="3600" b="1">
                  <a:solidFill>
                    <a:srgbClr val="FF0000"/>
                  </a:solidFill>
                  <a:latin typeface="Arial" panose="020B0604020202020204" pitchFamily="34" charset="0"/>
                </a:rPr>
                <a:t>√A²+B²+C²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2379727" y="3390901"/>
              <a:ext cx="990639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ounded Rectangle 27"/>
          <p:cNvSpPr/>
          <p:nvPr/>
        </p:nvSpPr>
        <p:spPr>
          <a:xfrm>
            <a:off x="4616450" y="7820026"/>
            <a:ext cx="7162800" cy="2743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8600" b="1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4342" name="TextBox 42"/>
          <p:cNvSpPr txBox="1">
            <a:spLocks noChangeArrowheads="1"/>
          </p:cNvSpPr>
          <p:nvPr/>
        </p:nvSpPr>
        <p:spPr bwMode="auto">
          <a:xfrm>
            <a:off x="3657600" y="12065000"/>
            <a:ext cx="62484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4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None/>
            </a:pPr>
            <a:endParaRPr lang="en-US" altLang="en-US" sz="36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14343" name="Group 11"/>
          <p:cNvGrpSpPr>
            <a:grpSpLocks/>
          </p:cNvGrpSpPr>
          <p:nvPr/>
        </p:nvGrpSpPr>
        <p:grpSpPr bwMode="auto">
          <a:xfrm>
            <a:off x="12709526" y="6400803"/>
            <a:ext cx="8686800" cy="6753226"/>
            <a:chOff x="4828639" y="3276600"/>
            <a:chExt cx="4343400" cy="3376769"/>
          </a:xfrm>
        </p:grpSpPr>
        <p:sp>
          <p:nvSpPr>
            <p:cNvPr id="14353" name="TextBox 35"/>
            <p:cNvSpPr txBox="1">
              <a:spLocks noChangeArrowheads="1"/>
            </p:cNvSpPr>
            <p:nvPr/>
          </p:nvSpPr>
          <p:spPr bwMode="auto">
            <a:xfrm>
              <a:off x="5948363" y="3276600"/>
              <a:ext cx="207749" cy="323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en-US" sz="3600" b="1">
                  <a:solidFill>
                    <a:prstClr val="black"/>
                  </a:solidFill>
                  <a:latin typeface="Arial" panose="020B0604020202020204" pitchFamily="34" charset="0"/>
                </a:rPr>
                <a:t>z</a:t>
              </a:r>
            </a:p>
          </p:txBody>
        </p:sp>
        <p:grpSp>
          <p:nvGrpSpPr>
            <p:cNvPr id="14354" name="Group 10"/>
            <p:cNvGrpSpPr>
              <a:grpSpLocks/>
            </p:cNvGrpSpPr>
            <p:nvPr/>
          </p:nvGrpSpPr>
          <p:grpSpPr bwMode="auto">
            <a:xfrm>
              <a:off x="4828639" y="3438532"/>
              <a:ext cx="4343400" cy="3214837"/>
              <a:chOff x="4465638" y="2727176"/>
              <a:chExt cx="4343400" cy="3214837"/>
            </a:xfrm>
          </p:grpSpPr>
          <p:cxnSp>
            <p:nvCxnSpPr>
              <p:cNvPr id="22" name="Straight Arrow Connector 21"/>
              <p:cNvCxnSpPr/>
              <p:nvPr/>
            </p:nvCxnSpPr>
            <p:spPr>
              <a:xfrm flipV="1">
                <a:off x="5989638" y="2727176"/>
                <a:ext cx="0" cy="1600274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56" name="AutoShape 8"/>
              <p:cNvSpPr>
                <a:spLocks noChangeArrowheads="1"/>
              </p:cNvSpPr>
              <p:nvPr/>
            </p:nvSpPr>
            <p:spPr bwMode="auto">
              <a:xfrm>
                <a:off x="4465638" y="3932238"/>
                <a:ext cx="4343400" cy="914400"/>
              </a:xfrm>
              <a:prstGeom prst="parallelogram">
                <a:avLst>
                  <a:gd name="adj" fmla="val 118750"/>
                </a:avLst>
              </a:prstGeom>
              <a:solidFill>
                <a:srgbClr val="92D050"/>
              </a:solidFill>
              <a:ln w="38100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en-US" altLang="en-US" sz="36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>
                <a:off x="6400800" y="2879583"/>
                <a:ext cx="533400" cy="2616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2800" b="1" dirty="0">
                    <a:solidFill>
                      <a:prstClr val="black"/>
                    </a:solidFill>
                    <a:latin typeface="Arial" charset="0"/>
                  </a:rPr>
                  <a:t>M</a:t>
                </a:r>
                <a:r>
                  <a:rPr lang="en-US" sz="2400" b="1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o</a:t>
                </a:r>
                <a:endParaRPr lang="en-US" sz="8600" b="1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4358" name="Line 16"/>
              <p:cNvSpPr>
                <a:spLocks noChangeShapeType="1"/>
              </p:cNvSpPr>
              <p:nvPr/>
            </p:nvSpPr>
            <p:spPr bwMode="auto">
              <a:xfrm>
                <a:off x="6384925" y="3078163"/>
                <a:ext cx="0" cy="129540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8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359" name="Text Box 18"/>
              <p:cNvSpPr txBox="1">
                <a:spLocks noChangeArrowheads="1"/>
              </p:cNvSpPr>
              <p:nvPr/>
            </p:nvSpPr>
            <p:spPr bwMode="auto">
              <a:xfrm flipH="1">
                <a:off x="6370638" y="4327525"/>
                <a:ext cx="457200" cy="292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None/>
                </a:pPr>
                <a:r>
                  <a:rPr lang="en-US" altLang="en-US" b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</a:p>
            </p:txBody>
          </p:sp>
          <p:sp>
            <p:nvSpPr>
              <p:cNvPr id="14360" name="Text Box 20"/>
              <p:cNvSpPr txBox="1">
                <a:spLocks noChangeArrowheads="1"/>
              </p:cNvSpPr>
              <p:nvPr/>
            </p:nvSpPr>
            <p:spPr bwMode="auto">
              <a:xfrm>
                <a:off x="4664075" y="4479925"/>
                <a:ext cx="609600" cy="415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None/>
                </a:pPr>
                <a:r>
                  <a:rPr lang="en-US" altLang="en-US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altLang="en-US" sz="4800">
                    <a:solidFill>
                      <a:prstClr val="black"/>
                    </a:solidFill>
                    <a:latin typeface="VPS Times" pitchFamily="18" charset="0"/>
                  </a:rPr>
                  <a:t>)</a:t>
                </a:r>
                <a:endParaRPr lang="en-US" altLang="en-US" sz="48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cxnSp>
            <p:nvCxnSpPr>
              <p:cNvPr id="9" name="Straight Arrow Connector 8"/>
              <p:cNvCxnSpPr/>
              <p:nvPr/>
            </p:nvCxnSpPr>
            <p:spPr>
              <a:xfrm flipV="1">
                <a:off x="7469188" y="3243138"/>
                <a:ext cx="0" cy="1066849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62" name="Text Box 18"/>
              <p:cNvSpPr txBox="1">
                <a:spLocks noChangeArrowheads="1"/>
              </p:cNvSpPr>
              <p:nvPr/>
            </p:nvSpPr>
            <p:spPr bwMode="auto">
              <a:xfrm>
                <a:off x="6232525" y="4206875"/>
                <a:ext cx="381000" cy="323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None/>
                </a:pPr>
                <a:endParaRPr lang="en-US" altLang="en-US" sz="3600" b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>
                <a:off x="5989638" y="4892626"/>
                <a:ext cx="0" cy="42547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>
                <a:off x="5973763" y="5303808"/>
                <a:ext cx="2209800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/>
              <p:nvPr/>
            </p:nvCxnSpPr>
            <p:spPr>
              <a:xfrm flipH="1">
                <a:off x="4800600" y="5303808"/>
                <a:ext cx="1187450" cy="638205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66" name="TextBox 33"/>
              <p:cNvSpPr txBox="1">
                <a:spLocks noChangeArrowheads="1"/>
              </p:cNvSpPr>
              <p:nvPr/>
            </p:nvSpPr>
            <p:spPr bwMode="auto">
              <a:xfrm>
                <a:off x="4679950" y="5535613"/>
                <a:ext cx="258763" cy="323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en-US" sz="3600" b="1">
                    <a:solidFill>
                      <a:prstClr val="black"/>
                    </a:solidFill>
                    <a:latin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4367" name="TextBox 34"/>
              <p:cNvSpPr txBox="1">
                <a:spLocks noChangeArrowheads="1"/>
              </p:cNvSpPr>
              <p:nvPr/>
            </p:nvSpPr>
            <p:spPr bwMode="auto">
              <a:xfrm>
                <a:off x="7970838" y="5257800"/>
                <a:ext cx="220573" cy="323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en-US" sz="3600" b="1">
                    <a:solidFill>
                      <a:prstClr val="black"/>
                    </a:solidFill>
                    <a:latin typeface="Arial" panose="020B0604020202020204" pitchFamily="34" charset="0"/>
                  </a:rPr>
                  <a:t>y</a:t>
                </a:r>
              </a:p>
            </p:txBody>
          </p:sp>
          <p:sp>
            <p:nvSpPr>
              <p:cNvPr id="14368" name="TextBox 36"/>
              <p:cNvSpPr txBox="1">
                <a:spLocks noChangeArrowheads="1"/>
              </p:cNvSpPr>
              <p:nvPr/>
            </p:nvSpPr>
            <p:spPr bwMode="auto">
              <a:xfrm>
                <a:off x="5684838" y="5013325"/>
                <a:ext cx="271870" cy="323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en-US" sz="3600" b="1">
                    <a:solidFill>
                      <a:prstClr val="black"/>
                    </a:solidFill>
                    <a:latin typeface="Arial" panose="020B0604020202020204" pitchFamily="34" charset="0"/>
                  </a:rPr>
                  <a:t>O</a:t>
                </a:r>
              </a:p>
            </p:txBody>
          </p:sp>
          <p:cxnSp>
            <p:nvCxnSpPr>
              <p:cNvPr id="39" name="Straight Connector 38"/>
              <p:cNvCxnSpPr/>
              <p:nvPr/>
            </p:nvCxnSpPr>
            <p:spPr>
              <a:xfrm>
                <a:off x="5989638" y="4251247"/>
                <a:ext cx="0" cy="685832"/>
              </a:xfrm>
              <a:prstGeom prst="line">
                <a:avLst/>
              </a:prstGeom>
              <a:ln w="28575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70" name="TextBox 46"/>
              <p:cNvSpPr txBox="1">
                <a:spLocks noChangeArrowheads="1"/>
              </p:cNvSpPr>
              <p:nvPr/>
            </p:nvSpPr>
            <p:spPr bwMode="auto">
              <a:xfrm>
                <a:off x="7543800" y="3352800"/>
                <a:ext cx="280686" cy="415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en-US" sz="4800" b="1">
                    <a:solidFill>
                      <a:prstClr val="black"/>
                    </a:solidFill>
                    <a:latin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14371" name="TextBox 48"/>
              <p:cNvSpPr txBox="1">
                <a:spLocks noChangeArrowheads="1"/>
              </p:cNvSpPr>
              <p:nvPr/>
            </p:nvSpPr>
            <p:spPr bwMode="auto">
              <a:xfrm>
                <a:off x="7543800" y="3200400"/>
                <a:ext cx="503238" cy="3539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en-US" sz="4000">
                    <a:solidFill>
                      <a:prstClr val="black"/>
                    </a:solidFill>
                    <a:latin typeface="Arial" panose="020B0604020202020204" pitchFamily="34" charset="0"/>
                  </a:rPr>
                  <a:t>→</a:t>
                </a:r>
              </a:p>
            </p:txBody>
          </p:sp>
        </p:grpSp>
      </p:grp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3241674" y="1820578"/>
            <a:ext cx="20149548" cy="848667"/>
            <a:chOff x="7399781" y="7003097"/>
            <a:chExt cx="16688902" cy="1134724"/>
          </a:xfrm>
        </p:grpSpPr>
        <p:sp>
          <p:nvSpPr>
            <p:cNvPr id="14347" name="TextBox 27"/>
            <p:cNvSpPr txBox="1">
              <a:spLocks noChangeArrowheads="1"/>
            </p:cNvSpPr>
            <p:nvPr/>
          </p:nvSpPr>
          <p:spPr bwMode="auto">
            <a:xfrm>
              <a:off x="8771378" y="7026723"/>
              <a:ext cx="15317305" cy="1111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en-US" sz="4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 CÁCH TỪ 1 ĐIỂM ĐẾN MỘT MẶT PHẲNG</a:t>
              </a:r>
            </a:p>
          </p:txBody>
        </p:sp>
        <p:grpSp>
          <p:nvGrpSpPr>
            <p:cNvPr id="14348" name="Group 27"/>
            <p:cNvGrpSpPr>
              <a:grpSpLocks/>
            </p:cNvGrpSpPr>
            <p:nvPr/>
          </p:nvGrpSpPr>
          <p:grpSpPr bwMode="auto">
            <a:xfrm>
              <a:off x="7399781" y="7003097"/>
              <a:ext cx="1373423" cy="864187"/>
              <a:chOff x="7399780" y="7003098"/>
              <a:chExt cx="1373423" cy="864187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8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4350" name="Group 29"/>
              <p:cNvGrpSpPr>
                <a:grpSpLocks/>
              </p:cNvGrpSpPr>
              <p:nvPr/>
            </p:nvGrpSpPr>
            <p:grpSpPr bwMode="auto">
              <a:xfrm>
                <a:off x="7399780" y="7003098"/>
                <a:ext cx="1373423" cy="864187"/>
                <a:chOff x="7399780" y="7003098"/>
                <a:chExt cx="1373423" cy="864187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86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352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648521" y="7003098"/>
                  <a:ext cx="1098264" cy="8641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None/>
                  </a:pPr>
                  <a:r>
                    <a:rPr lang="en-US" altLang="en-US" sz="3600" b="1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III</a:t>
                  </a:r>
                  <a:endParaRPr lang="en-US" altLang="en-US" sz="3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p:grpSp>
        </p:grpSp>
      </p:grpSp>
      <p:sp>
        <p:nvSpPr>
          <p:cNvPr id="14346" name="TextBox 53"/>
          <p:cNvSpPr txBox="1">
            <a:spLocks noChangeArrowheads="1"/>
          </p:cNvSpPr>
          <p:nvPr/>
        </p:nvSpPr>
        <p:spPr bwMode="auto">
          <a:xfrm>
            <a:off x="3721100" y="2663826"/>
            <a:ext cx="149256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1)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Công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thức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tính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khoảng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cách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từ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điểm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đến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1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mặt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phẳng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66430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7" grpId="0"/>
      <p:bldP spid="15" grpId="0"/>
      <p:bldP spid="28" grpId="0" animBg="1"/>
      <p:bldP spid="143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210800" y="0"/>
            <a:ext cx="33433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28800"/>
            <a:r>
              <a:rPr lang="en-US" sz="6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 TẬP</a:t>
            </a:r>
            <a:endParaRPr lang="en-US" sz="66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C3E9B7-337B-465D-B568-B4BDF039E0F9}"/>
              </a:ext>
            </a:extLst>
          </p:cNvPr>
          <p:cNvSpPr txBox="1"/>
          <p:nvPr/>
        </p:nvSpPr>
        <p:spPr>
          <a:xfrm>
            <a:off x="304800" y="1122373"/>
            <a:ext cx="22250400" cy="10127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5: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Hãy nêu phương pháp viết phương trình mặt phẳng trung trực của đoạn thẳng AB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6: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iết phương trình</a:t>
            </a: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 phẳng trung trực của đoạn AB  biết A(2;1;0) , B(0;3;2)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7: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Nêu các yếu tố để viết phương trình tham số của đường thẳng ?  Nêu công thức phương trình tham số của đường thẳng?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8:  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 các yếu tố viết phương trình chính tắc của đường thẳng ? Nêu công thức phương trình chính tắc của đường thẳng?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9: :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Trong không gian Oxyz cho 2 điểm A(-2;4;-5); B(1; -7; 0)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 phương trình tham số của đường thẳng AB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10: 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Trong không gian Oxyz cho 2 điểm A(-2;4;-5); B(1; -7; 0)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Viết phương trình chính tắc của đường thẳng đi qua 2 điểm A,B</a:t>
            </a:r>
          </a:p>
        </p:txBody>
      </p:sp>
    </p:spTree>
    <p:extLst>
      <p:ext uri="{BB962C8B-B14F-4D97-AF65-F5344CB8AC3E}">
        <p14:creationId xmlns:p14="http://schemas.microsoft.com/office/powerpoint/2010/main" val="17957692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2"/>
          <p:cNvSpPr txBox="1">
            <a:spLocks noChangeArrowheads="1"/>
          </p:cNvSpPr>
          <p:nvPr/>
        </p:nvSpPr>
        <p:spPr bwMode="auto">
          <a:xfrm>
            <a:off x="3657600" y="12065000"/>
            <a:ext cx="62484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4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None/>
            </a:pPr>
            <a:endParaRPr lang="en-US" altLang="en-US" sz="36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3416303" y="1830922"/>
            <a:ext cx="13001626" cy="681463"/>
            <a:chOff x="7399781" y="6979751"/>
            <a:chExt cx="16688902" cy="911162"/>
          </a:xfrm>
        </p:grpSpPr>
        <p:sp>
          <p:nvSpPr>
            <p:cNvPr id="17436" name="TextBox 27"/>
            <p:cNvSpPr txBox="1">
              <a:spLocks noChangeArrowheads="1"/>
            </p:cNvSpPr>
            <p:nvPr/>
          </p:nvSpPr>
          <p:spPr bwMode="auto">
            <a:xfrm>
              <a:off x="8771378" y="7026725"/>
              <a:ext cx="15317305" cy="864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en-US" sz="3600" b="1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17437" name="Group 27"/>
            <p:cNvGrpSpPr>
              <a:grpSpLocks/>
            </p:cNvGrpSpPr>
            <p:nvPr/>
          </p:nvGrpSpPr>
          <p:grpSpPr bwMode="auto">
            <a:xfrm>
              <a:off x="7399781" y="6979751"/>
              <a:ext cx="1373423" cy="864189"/>
              <a:chOff x="7399780" y="6979752"/>
              <a:chExt cx="1373423" cy="864189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8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7439" name="Group 29"/>
              <p:cNvGrpSpPr>
                <a:grpSpLocks/>
              </p:cNvGrpSpPr>
              <p:nvPr/>
            </p:nvGrpSpPr>
            <p:grpSpPr bwMode="auto">
              <a:xfrm>
                <a:off x="7399780" y="6979752"/>
                <a:ext cx="1373423" cy="864189"/>
                <a:chOff x="7399780" y="6979752"/>
                <a:chExt cx="1373423" cy="864189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86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7441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623930" y="6979752"/>
                  <a:ext cx="1098265" cy="8641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None/>
                  </a:pPr>
                  <a:r>
                    <a:rPr lang="en-US" altLang="en-US" sz="3600" b="1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III</a:t>
                  </a:r>
                  <a:endParaRPr lang="en-US" altLang="en-US" sz="3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p:grpSp>
        </p:grpSp>
      </p:grpSp>
      <p:sp>
        <p:nvSpPr>
          <p:cNvPr id="17413" name="TextBox 53"/>
          <p:cNvSpPr txBox="1">
            <a:spLocks noChangeArrowheads="1"/>
          </p:cNvSpPr>
          <p:nvPr/>
        </p:nvSpPr>
        <p:spPr bwMode="auto">
          <a:xfrm>
            <a:off x="3721100" y="2663826"/>
            <a:ext cx="149256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2)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ví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dụ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minh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họa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3416303" y="3629026"/>
            <a:ext cx="17633950" cy="2819400"/>
            <a:chOff x="1177638" y="2491133"/>
            <a:chExt cx="23512749" cy="2915828"/>
          </a:xfrm>
        </p:grpSpPr>
        <p:sp>
          <p:nvSpPr>
            <p:cNvPr id="13" name="Rounded Rectangle 12"/>
            <p:cNvSpPr/>
            <p:nvPr/>
          </p:nvSpPr>
          <p:spPr>
            <a:xfrm>
              <a:off x="1177638" y="2895014"/>
              <a:ext cx="23512749" cy="2511947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8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7427" name="Group 13"/>
            <p:cNvGrpSpPr>
              <a:grpSpLocks/>
            </p:cNvGrpSpPr>
            <p:nvPr/>
          </p:nvGrpSpPr>
          <p:grpSpPr bwMode="auto"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lIns="68562" tIns="34282" rIns="68562" bIns="34282"/>
              <a:lstStyle/>
              <a:p>
                <a:pPr>
                  <a:defRPr/>
                </a:pPr>
                <a:endParaRPr lang="en-US" sz="8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51338" y="2589641"/>
                <a:ext cx="2343031" cy="60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vi-VN" altLang="en-US" sz="32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Ví dụ 1:</a:t>
                </a:r>
                <a:endParaRPr lang="en-US" altLang="en-US" sz="2600" i="1">
                  <a:solidFill>
                    <a:prstClr val="white"/>
                  </a:solidFill>
                  <a:latin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7" name="Round Diagonal Corner Rectangle 16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8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9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0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1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2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3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5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sp>
        <p:nvSpPr>
          <p:cNvPr id="69" name="Rounded Rectangle 68"/>
          <p:cNvSpPr/>
          <p:nvPr/>
        </p:nvSpPr>
        <p:spPr>
          <a:xfrm>
            <a:off x="3416835" y="6727095"/>
            <a:ext cx="17598638" cy="4078814"/>
          </a:xfrm>
          <a:prstGeom prst="roundRect">
            <a:avLst>
              <a:gd name="adj" fmla="val 3132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999C8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86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auto">
          <a:xfrm rot="16200000" flipV="1">
            <a:off x="4369713" y="5883983"/>
            <a:ext cx="811950" cy="2174738"/>
          </a:xfrm>
          <a:prstGeom prst="round1Rect">
            <a:avLst/>
          </a:prstGeom>
          <a:solidFill>
            <a:schemeClr val="bg1"/>
          </a:solidFill>
          <a:ln w="57150">
            <a:solidFill>
              <a:srgbClr val="0999C8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68562" tIns="34282" rIns="68562" bIns="34282"/>
          <a:lstStyle/>
          <a:p>
            <a:pPr>
              <a:defRPr/>
            </a:pPr>
            <a:endParaRPr lang="en-US" sz="86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421" name="Freeform 15"/>
          <p:cNvSpPr>
            <a:spLocks noEditPoints="1"/>
          </p:cNvSpPr>
          <p:nvPr/>
        </p:nvSpPr>
        <p:spPr bwMode="auto">
          <a:xfrm>
            <a:off x="3562353" y="6397629"/>
            <a:ext cx="374650" cy="412750"/>
          </a:xfrm>
          <a:custGeom>
            <a:avLst/>
            <a:gdLst>
              <a:gd name="T0" fmla="*/ 174638 w 145"/>
              <a:gd name="T1" fmla="*/ 75613 h 197"/>
              <a:gd name="T2" fmla="*/ 93140 w 145"/>
              <a:gd name="T3" fmla="*/ 141775 h 197"/>
              <a:gd name="T4" fmla="*/ 11643 w 145"/>
              <a:gd name="T5" fmla="*/ 75613 h 197"/>
              <a:gd name="T6" fmla="*/ 93140 w 145"/>
              <a:gd name="T7" fmla="*/ 9452 h 197"/>
              <a:gd name="T8" fmla="*/ 148766 w 145"/>
              <a:gd name="T9" fmla="*/ 27305 h 197"/>
              <a:gd name="T10" fmla="*/ 77617 w 145"/>
              <a:gd name="T11" fmla="*/ 86115 h 197"/>
              <a:gd name="T12" fmla="*/ 38808 w 145"/>
              <a:gd name="T13" fmla="*/ 63011 h 197"/>
              <a:gd name="T14" fmla="*/ 25872 w 145"/>
              <a:gd name="T15" fmla="*/ 71412 h 197"/>
              <a:gd name="T16" fmla="*/ 78910 w 145"/>
              <a:gd name="T17" fmla="*/ 132323 h 197"/>
              <a:gd name="T18" fmla="*/ 159114 w 145"/>
              <a:gd name="T19" fmla="*/ 36756 h 197"/>
              <a:gd name="T20" fmla="*/ 174638 w 145"/>
              <a:gd name="T21" fmla="*/ 75613 h 197"/>
              <a:gd name="T22" fmla="*/ 187574 w 145"/>
              <a:gd name="T23" fmla="*/ 12602 h 197"/>
              <a:gd name="T24" fmla="*/ 174638 w 145"/>
              <a:gd name="T25" fmla="*/ 12602 h 197"/>
              <a:gd name="T26" fmla="*/ 159114 w 145"/>
              <a:gd name="T27" fmla="*/ 22054 h 197"/>
              <a:gd name="T28" fmla="*/ 93140 w 145"/>
              <a:gd name="T29" fmla="*/ 0 h 197"/>
              <a:gd name="T30" fmla="*/ 0 w 145"/>
              <a:gd name="T31" fmla="*/ 75613 h 197"/>
              <a:gd name="T32" fmla="*/ 38808 w 145"/>
              <a:gd name="T33" fmla="*/ 137574 h 197"/>
              <a:gd name="T34" fmla="*/ 9055 w 145"/>
              <a:gd name="T35" fmla="*/ 183782 h 197"/>
              <a:gd name="T36" fmla="*/ 16817 w 145"/>
              <a:gd name="T37" fmla="*/ 202685 h 197"/>
              <a:gd name="T38" fmla="*/ 41396 w 145"/>
              <a:gd name="T39" fmla="*/ 196384 h 197"/>
              <a:gd name="T40" fmla="*/ 65974 w 145"/>
              <a:gd name="T41" fmla="*/ 148076 h 197"/>
              <a:gd name="T42" fmla="*/ 65974 w 145"/>
              <a:gd name="T43" fmla="*/ 148076 h 197"/>
              <a:gd name="T44" fmla="*/ 93140 w 145"/>
              <a:gd name="T45" fmla="*/ 152276 h 197"/>
              <a:gd name="T46" fmla="*/ 187574 w 145"/>
              <a:gd name="T47" fmla="*/ 75613 h 197"/>
              <a:gd name="T48" fmla="*/ 166876 w 145"/>
              <a:gd name="T49" fmla="*/ 29405 h 197"/>
              <a:gd name="T50" fmla="*/ 187574 w 145"/>
              <a:gd name="T51" fmla="*/ 12602 h 19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45" h="197">
                <a:moveTo>
                  <a:pt x="135" y="72"/>
                </a:moveTo>
                <a:cubicBezTo>
                  <a:pt x="135" y="107"/>
                  <a:pt x="107" y="135"/>
                  <a:pt x="72" y="135"/>
                </a:cubicBezTo>
                <a:cubicBezTo>
                  <a:pt x="37" y="135"/>
                  <a:pt x="9" y="107"/>
                  <a:pt x="9" y="72"/>
                </a:cubicBezTo>
                <a:cubicBezTo>
                  <a:pt x="9" y="37"/>
                  <a:pt x="37" y="9"/>
                  <a:pt x="72" y="9"/>
                </a:cubicBezTo>
                <a:cubicBezTo>
                  <a:pt x="89" y="9"/>
                  <a:pt x="104" y="15"/>
                  <a:pt x="115" y="26"/>
                </a:cubicBezTo>
                <a:cubicBezTo>
                  <a:pt x="101" y="38"/>
                  <a:pt x="80" y="57"/>
                  <a:pt x="60" y="82"/>
                </a:cubicBezTo>
                <a:cubicBezTo>
                  <a:pt x="50" y="74"/>
                  <a:pt x="40" y="67"/>
                  <a:pt x="30" y="60"/>
                </a:cubicBezTo>
                <a:cubicBezTo>
                  <a:pt x="26" y="63"/>
                  <a:pt x="24" y="65"/>
                  <a:pt x="20" y="68"/>
                </a:cubicBezTo>
                <a:cubicBezTo>
                  <a:pt x="34" y="88"/>
                  <a:pt x="47" y="107"/>
                  <a:pt x="61" y="126"/>
                </a:cubicBezTo>
                <a:cubicBezTo>
                  <a:pt x="80" y="95"/>
                  <a:pt x="99" y="63"/>
                  <a:pt x="123" y="35"/>
                </a:cubicBezTo>
                <a:cubicBezTo>
                  <a:pt x="130" y="45"/>
                  <a:pt x="135" y="58"/>
                  <a:pt x="135" y="72"/>
                </a:cubicBezTo>
                <a:close/>
                <a:moveTo>
                  <a:pt x="145" y="12"/>
                </a:moveTo>
                <a:cubicBezTo>
                  <a:pt x="141" y="12"/>
                  <a:pt x="138" y="12"/>
                  <a:pt x="135" y="12"/>
                </a:cubicBezTo>
                <a:cubicBezTo>
                  <a:pt x="135" y="12"/>
                  <a:pt x="130" y="15"/>
                  <a:pt x="123" y="21"/>
                </a:cubicBezTo>
                <a:cubicBezTo>
                  <a:pt x="110" y="8"/>
                  <a:pt x="9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97"/>
                  <a:pt x="11" y="118"/>
                  <a:pt x="30" y="131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82"/>
                  <a:pt x="6" y="190"/>
                  <a:pt x="13" y="193"/>
                </a:cubicBezTo>
                <a:cubicBezTo>
                  <a:pt x="20" y="197"/>
                  <a:pt x="28" y="194"/>
                  <a:pt x="32" y="187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8" y="143"/>
                  <a:pt x="65" y="145"/>
                  <a:pt x="72" y="145"/>
                </a:cubicBezTo>
                <a:cubicBezTo>
                  <a:pt x="112" y="145"/>
                  <a:pt x="145" y="112"/>
                  <a:pt x="145" y="72"/>
                </a:cubicBezTo>
                <a:cubicBezTo>
                  <a:pt x="145" y="55"/>
                  <a:pt x="138" y="40"/>
                  <a:pt x="129" y="28"/>
                </a:cubicBezTo>
                <a:cubicBezTo>
                  <a:pt x="134" y="22"/>
                  <a:pt x="139" y="17"/>
                  <a:pt x="14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62" tIns="34282" rIns="68562" bIns="34282"/>
          <a:lstStyle/>
          <a:p>
            <a:endParaRPr lang="en-US" sz="86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901208" y="6688878"/>
            <a:ext cx="2247900" cy="5847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vi-VN" altLang="en-US" sz="3200" b="1" dirty="0">
                <a:solidFill>
                  <a:srgbClr val="0999C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Bài giải</a:t>
            </a:r>
            <a:endParaRPr lang="en-US" altLang="en-US" sz="3200" b="1" dirty="0">
              <a:solidFill>
                <a:srgbClr val="0999C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3902076" y="3536950"/>
            <a:ext cx="17294224" cy="192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M(2;4;-3)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phẳng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(P): 2x – y + 2z – 9 = 0.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6883625" y="7129753"/>
            <a:ext cx="9650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</a:rPr>
              <a:t>Khoảng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</a:rPr>
              <a:t>cách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</a:rPr>
              <a:t>từ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</a:rPr>
              <a:t>điểm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 M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</a:rPr>
              <a:t>đến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</a:rPr>
              <a:t>mặt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</a:rPr>
              <a:t>phẳng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 (P) </a:t>
            </a:r>
            <a:r>
              <a:rPr lang="en-US" altLang="en-US" sz="3600" dirty="0" err="1">
                <a:solidFill>
                  <a:prstClr val="black"/>
                </a:solidFill>
                <a:latin typeface="Arial" panose="020B0604020202020204" pitchFamily="34" charset="0"/>
              </a:rPr>
              <a:t>là</a:t>
            </a: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75" name="Rectangle 7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721698" y="8178740"/>
            <a:ext cx="8534400" cy="1269708"/>
          </a:xfrm>
          <a:prstGeom prst="rect">
            <a:avLst/>
          </a:prstGeom>
          <a:blipFill rotWithShape="0">
            <a:blip r:embed="rId2"/>
            <a:stretch>
              <a:fillRect b="-2885"/>
            </a:stretch>
          </a:blipFill>
        </p:spPr>
        <p:txBody>
          <a:bodyPr/>
          <a:lstStyle/>
          <a:p>
            <a:r>
              <a:rPr lang="en-US" sz="8600">
                <a:noFill/>
                <a:latin typeface="Calibri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4452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69" grpId="0" animBg="1"/>
      <p:bldP spid="70" grpId="0" animBg="1"/>
      <p:bldP spid="72" grpId="0"/>
      <p:bldP spid="73" grpId="0"/>
      <p:bldP spid="7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2"/>
          <p:cNvSpPr txBox="1">
            <a:spLocks noChangeArrowheads="1"/>
          </p:cNvSpPr>
          <p:nvPr/>
        </p:nvSpPr>
        <p:spPr bwMode="auto">
          <a:xfrm>
            <a:off x="3657600" y="12065000"/>
            <a:ext cx="62484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40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None/>
            </a:pPr>
            <a:endParaRPr lang="en-US" altLang="en-US" sz="36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Group 26"/>
          <p:cNvGrpSpPr>
            <a:grpSpLocks/>
          </p:cNvGrpSpPr>
          <p:nvPr/>
        </p:nvGrpSpPr>
        <p:grpSpPr bwMode="auto">
          <a:xfrm>
            <a:off x="3469301" y="1881343"/>
            <a:ext cx="13001626" cy="655125"/>
            <a:chOff x="7399781" y="7026724"/>
            <a:chExt cx="16688902" cy="875945"/>
          </a:xfrm>
        </p:grpSpPr>
        <p:sp>
          <p:nvSpPr>
            <p:cNvPr id="18456" name="TextBox 27"/>
            <p:cNvSpPr txBox="1">
              <a:spLocks noChangeArrowheads="1"/>
            </p:cNvSpPr>
            <p:nvPr/>
          </p:nvSpPr>
          <p:spPr bwMode="auto">
            <a:xfrm>
              <a:off x="8771378" y="7026724"/>
              <a:ext cx="15317305" cy="86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en-US" sz="3600" b="1">
                  <a:solidFill>
                    <a:srgbClr val="135F82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KHOẢNG CÁCH TỪ 1 ĐIỂM ĐẾN MỘT MẶT PHẲNG</a:t>
              </a:r>
            </a:p>
          </p:txBody>
        </p:sp>
        <p:grpSp>
          <p:nvGrpSpPr>
            <p:cNvPr id="18457" name="Group 27"/>
            <p:cNvGrpSpPr>
              <a:grpSpLocks/>
            </p:cNvGrpSpPr>
            <p:nvPr/>
          </p:nvGrpSpPr>
          <p:grpSpPr bwMode="auto">
            <a:xfrm>
              <a:off x="7399781" y="7038482"/>
              <a:ext cx="1373423" cy="864187"/>
              <a:chOff x="7399780" y="7038483"/>
              <a:chExt cx="1373423" cy="864187"/>
            </a:xfrm>
          </p:grpSpPr>
          <p:sp>
            <p:nvSpPr>
              <p:cNvPr id="50" name="Isosceles Triangle 44"/>
              <p:cNvSpPr/>
              <p:nvPr/>
            </p:nvSpPr>
            <p:spPr>
              <a:xfrm rot="16200000">
                <a:off x="7470252" y="7535530"/>
                <a:ext cx="144337" cy="163017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8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459" name="Group 29"/>
              <p:cNvGrpSpPr>
                <a:grpSpLocks/>
              </p:cNvGrpSpPr>
              <p:nvPr/>
            </p:nvGrpSpPr>
            <p:grpSpPr bwMode="auto">
              <a:xfrm>
                <a:off x="7399780" y="7038483"/>
                <a:ext cx="1373423" cy="864187"/>
                <a:chOff x="7399780" y="7038483"/>
                <a:chExt cx="1373423" cy="864187"/>
              </a:xfrm>
            </p:grpSpPr>
            <p:sp>
              <p:nvSpPr>
                <p:cNvPr id="52" name="Round Same Side Corner Rectangle 51"/>
                <p:cNvSpPr/>
                <p:nvPr/>
              </p:nvSpPr>
              <p:spPr>
                <a:xfrm rot="5400000">
                  <a:off x="7723528" y="6783867"/>
                  <a:ext cx="725927" cy="1373423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860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8461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7513461" y="7038483"/>
                  <a:ext cx="1098265" cy="8641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None/>
                  </a:pPr>
                  <a:r>
                    <a:rPr lang="en-US" altLang="en-US" sz="3600" b="1">
                      <a:solidFill>
                        <a:prstClr val="white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rPr>
                    <a:t>III</a:t>
                  </a:r>
                  <a:endParaRPr lang="en-US" altLang="en-US" sz="3600" b="1" dirty="0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endParaRPr>
                </a:p>
              </p:txBody>
            </p:sp>
          </p:grpSp>
        </p:grpSp>
      </p:grpSp>
      <p:sp>
        <p:nvSpPr>
          <p:cNvPr id="18437" name="TextBox 53"/>
          <p:cNvSpPr txBox="1">
            <a:spLocks noChangeArrowheads="1"/>
          </p:cNvSpPr>
          <p:nvPr/>
        </p:nvSpPr>
        <p:spPr bwMode="auto">
          <a:xfrm>
            <a:off x="3721100" y="2663826"/>
            <a:ext cx="149256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2)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Các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ví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dụ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 minh </a:t>
            </a:r>
            <a:r>
              <a:rPr lang="en-US" altLang="en-US" sz="4000" b="1" dirty="0" err="1">
                <a:solidFill>
                  <a:srgbClr val="00B050"/>
                </a:solidFill>
                <a:latin typeface="Arial" panose="020B0604020202020204" pitchFamily="34" charset="0"/>
              </a:rPr>
              <a:t>họa</a:t>
            </a:r>
            <a:r>
              <a:rPr lang="en-US" altLang="en-US" sz="4000" b="1" dirty="0">
                <a:solidFill>
                  <a:srgbClr val="00B050"/>
                </a:solidFill>
                <a:latin typeface="Arial" panose="020B0604020202020204" pitchFamily="34" charset="0"/>
              </a:rPr>
              <a:t>: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3416303" y="3724279"/>
            <a:ext cx="17633950" cy="2724150"/>
            <a:chOff x="1177638" y="2590800"/>
            <a:chExt cx="23512749" cy="2816161"/>
          </a:xfrm>
        </p:grpSpPr>
        <p:sp>
          <p:nvSpPr>
            <p:cNvPr id="13" name="Rounded Rectangle 12"/>
            <p:cNvSpPr/>
            <p:nvPr/>
          </p:nvSpPr>
          <p:spPr>
            <a:xfrm>
              <a:off x="1177638" y="2896047"/>
              <a:ext cx="23512749" cy="2510914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86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8447" name="Group 13"/>
            <p:cNvGrpSpPr>
              <a:grpSpLocks/>
            </p:cNvGrpSpPr>
            <p:nvPr/>
          </p:nvGrpSpPr>
          <p:grpSpPr bwMode="auto">
            <a:xfrm>
              <a:off x="1177641" y="2590800"/>
              <a:ext cx="3624545" cy="796657"/>
              <a:chOff x="1177641" y="2590800"/>
              <a:chExt cx="3624545" cy="796657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lIns="68562" tIns="34282" rIns="68562" bIns="34282"/>
              <a:lstStyle/>
              <a:p>
                <a:pPr>
                  <a:defRPr/>
                </a:pPr>
                <a:endParaRPr lang="en-US" sz="86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51339" y="2590800"/>
                <a:ext cx="2343030" cy="60452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vi-VN" altLang="en-US" sz="32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Ví dụ </a:t>
                </a:r>
                <a:r>
                  <a:rPr lang="en-US" altLang="en-US" sz="32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vi-VN" altLang="en-US" sz="3200" b="1">
                    <a:solidFill>
                      <a:prstClr val="white"/>
                    </a:solidFill>
                    <a:latin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  <a:endParaRPr lang="en-US" altLang="en-US" sz="2600" i="1">
                  <a:solidFill>
                    <a:prstClr val="white"/>
                  </a:solidFill>
                  <a:latin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7" name="Round Diagonal Corner Rectangle 16"/>
              <p:cNvSpPr/>
              <p:nvPr/>
            </p:nvSpPr>
            <p:spPr>
              <a:xfrm flipV="1">
                <a:off x="1177641" y="2590800"/>
                <a:ext cx="883731" cy="789020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86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8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9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0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1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2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3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4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5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lIns="68562" tIns="34282" rIns="68562" bIns="34282"/>
                <a:lstStyle/>
                <a:p>
                  <a:pPr>
                    <a:defRPr/>
                  </a:pPr>
                  <a:endParaRPr lang="en-US" sz="86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</p:grpSp>
      <p:sp>
        <p:nvSpPr>
          <p:cNvPr id="69" name="Rounded Rectangle 6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16835" y="6490575"/>
            <a:ext cx="17598638" cy="5008614"/>
          </a:xfrm>
          <a:prstGeom prst="roundRect">
            <a:avLst>
              <a:gd name="adj" fmla="val 3132"/>
            </a:avLst>
          </a:prstGeom>
          <a:blipFill rotWithShape="0">
            <a:blip r:embed="rId2"/>
            <a:stretch>
              <a:fillRect/>
            </a:stretch>
          </a:blipFill>
          <a:ln w="57150">
            <a:solidFill>
              <a:srgbClr val="0999C8"/>
            </a:solidFill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r>
              <a:rPr lang="en-US" sz="8600">
                <a:noFill/>
                <a:latin typeface="Calibri"/>
              </a:rPr>
              <a:t> </a:t>
            </a:r>
          </a:p>
        </p:txBody>
      </p:sp>
      <p:sp>
        <p:nvSpPr>
          <p:cNvPr id="70" name="Freeform 20"/>
          <p:cNvSpPr>
            <a:spLocks/>
          </p:cNvSpPr>
          <p:nvPr/>
        </p:nvSpPr>
        <p:spPr bwMode="auto">
          <a:xfrm rot="16200000" flipV="1">
            <a:off x="4369713" y="5883983"/>
            <a:ext cx="811950" cy="2174738"/>
          </a:xfrm>
          <a:prstGeom prst="round1Rect">
            <a:avLst/>
          </a:prstGeom>
          <a:solidFill>
            <a:schemeClr val="bg1"/>
          </a:solidFill>
          <a:ln w="57150">
            <a:solidFill>
              <a:srgbClr val="0999C8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68562" tIns="34282" rIns="68562" bIns="34282"/>
          <a:lstStyle/>
          <a:p>
            <a:pPr>
              <a:defRPr/>
            </a:pPr>
            <a:endParaRPr lang="en-US" sz="86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443" name="Freeform 15"/>
          <p:cNvSpPr>
            <a:spLocks noEditPoints="1"/>
          </p:cNvSpPr>
          <p:nvPr/>
        </p:nvSpPr>
        <p:spPr bwMode="auto">
          <a:xfrm>
            <a:off x="3562353" y="6397629"/>
            <a:ext cx="374650" cy="412750"/>
          </a:xfrm>
          <a:custGeom>
            <a:avLst/>
            <a:gdLst>
              <a:gd name="T0" fmla="*/ 174638 w 145"/>
              <a:gd name="T1" fmla="*/ 75613 h 197"/>
              <a:gd name="T2" fmla="*/ 93140 w 145"/>
              <a:gd name="T3" fmla="*/ 141775 h 197"/>
              <a:gd name="T4" fmla="*/ 11643 w 145"/>
              <a:gd name="T5" fmla="*/ 75613 h 197"/>
              <a:gd name="T6" fmla="*/ 93140 w 145"/>
              <a:gd name="T7" fmla="*/ 9452 h 197"/>
              <a:gd name="T8" fmla="*/ 148766 w 145"/>
              <a:gd name="T9" fmla="*/ 27305 h 197"/>
              <a:gd name="T10" fmla="*/ 77617 w 145"/>
              <a:gd name="T11" fmla="*/ 86115 h 197"/>
              <a:gd name="T12" fmla="*/ 38808 w 145"/>
              <a:gd name="T13" fmla="*/ 63011 h 197"/>
              <a:gd name="T14" fmla="*/ 25872 w 145"/>
              <a:gd name="T15" fmla="*/ 71412 h 197"/>
              <a:gd name="T16" fmla="*/ 78910 w 145"/>
              <a:gd name="T17" fmla="*/ 132323 h 197"/>
              <a:gd name="T18" fmla="*/ 159114 w 145"/>
              <a:gd name="T19" fmla="*/ 36756 h 197"/>
              <a:gd name="T20" fmla="*/ 174638 w 145"/>
              <a:gd name="T21" fmla="*/ 75613 h 197"/>
              <a:gd name="T22" fmla="*/ 187574 w 145"/>
              <a:gd name="T23" fmla="*/ 12602 h 197"/>
              <a:gd name="T24" fmla="*/ 174638 w 145"/>
              <a:gd name="T25" fmla="*/ 12602 h 197"/>
              <a:gd name="T26" fmla="*/ 159114 w 145"/>
              <a:gd name="T27" fmla="*/ 22054 h 197"/>
              <a:gd name="T28" fmla="*/ 93140 w 145"/>
              <a:gd name="T29" fmla="*/ 0 h 197"/>
              <a:gd name="T30" fmla="*/ 0 w 145"/>
              <a:gd name="T31" fmla="*/ 75613 h 197"/>
              <a:gd name="T32" fmla="*/ 38808 w 145"/>
              <a:gd name="T33" fmla="*/ 137574 h 197"/>
              <a:gd name="T34" fmla="*/ 9055 w 145"/>
              <a:gd name="T35" fmla="*/ 183782 h 197"/>
              <a:gd name="T36" fmla="*/ 16817 w 145"/>
              <a:gd name="T37" fmla="*/ 202685 h 197"/>
              <a:gd name="T38" fmla="*/ 41396 w 145"/>
              <a:gd name="T39" fmla="*/ 196384 h 197"/>
              <a:gd name="T40" fmla="*/ 65974 w 145"/>
              <a:gd name="T41" fmla="*/ 148076 h 197"/>
              <a:gd name="T42" fmla="*/ 65974 w 145"/>
              <a:gd name="T43" fmla="*/ 148076 h 197"/>
              <a:gd name="T44" fmla="*/ 93140 w 145"/>
              <a:gd name="T45" fmla="*/ 152276 h 197"/>
              <a:gd name="T46" fmla="*/ 187574 w 145"/>
              <a:gd name="T47" fmla="*/ 75613 h 197"/>
              <a:gd name="T48" fmla="*/ 166876 w 145"/>
              <a:gd name="T49" fmla="*/ 29405 h 197"/>
              <a:gd name="T50" fmla="*/ 187574 w 145"/>
              <a:gd name="T51" fmla="*/ 12602 h 19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45" h="197">
                <a:moveTo>
                  <a:pt x="135" y="72"/>
                </a:moveTo>
                <a:cubicBezTo>
                  <a:pt x="135" y="107"/>
                  <a:pt x="107" y="135"/>
                  <a:pt x="72" y="135"/>
                </a:cubicBezTo>
                <a:cubicBezTo>
                  <a:pt x="37" y="135"/>
                  <a:pt x="9" y="107"/>
                  <a:pt x="9" y="72"/>
                </a:cubicBezTo>
                <a:cubicBezTo>
                  <a:pt x="9" y="37"/>
                  <a:pt x="37" y="9"/>
                  <a:pt x="72" y="9"/>
                </a:cubicBezTo>
                <a:cubicBezTo>
                  <a:pt x="89" y="9"/>
                  <a:pt x="104" y="15"/>
                  <a:pt x="115" y="26"/>
                </a:cubicBezTo>
                <a:cubicBezTo>
                  <a:pt x="101" y="38"/>
                  <a:pt x="80" y="57"/>
                  <a:pt x="60" y="82"/>
                </a:cubicBezTo>
                <a:cubicBezTo>
                  <a:pt x="50" y="74"/>
                  <a:pt x="40" y="67"/>
                  <a:pt x="30" y="60"/>
                </a:cubicBezTo>
                <a:cubicBezTo>
                  <a:pt x="26" y="63"/>
                  <a:pt x="24" y="65"/>
                  <a:pt x="20" y="68"/>
                </a:cubicBezTo>
                <a:cubicBezTo>
                  <a:pt x="34" y="88"/>
                  <a:pt x="47" y="107"/>
                  <a:pt x="61" y="126"/>
                </a:cubicBezTo>
                <a:cubicBezTo>
                  <a:pt x="80" y="95"/>
                  <a:pt x="99" y="63"/>
                  <a:pt x="123" y="35"/>
                </a:cubicBezTo>
                <a:cubicBezTo>
                  <a:pt x="130" y="45"/>
                  <a:pt x="135" y="58"/>
                  <a:pt x="135" y="72"/>
                </a:cubicBezTo>
                <a:close/>
                <a:moveTo>
                  <a:pt x="145" y="12"/>
                </a:moveTo>
                <a:cubicBezTo>
                  <a:pt x="141" y="12"/>
                  <a:pt x="138" y="12"/>
                  <a:pt x="135" y="12"/>
                </a:cubicBezTo>
                <a:cubicBezTo>
                  <a:pt x="135" y="12"/>
                  <a:pt x="130" y="15"/>
                  <a:pt x="123" y="21"/>
                </a:cubicBezTo>
                <a:cubicBezTo>
                  <a:pt x="110" y="8"/>
                  <a:pt x="9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97"/>
                  <a:pt x="11" y="118"/>
                  <a:pt x="30" y="131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82"/>
                  <a:pt x="6" y="190"/>
                  <a:pt x="13" y="193"/>
                </a:cubicBezTo>
                <a:cubicBezTo>
                  <a:pt x="20" y="197"/>
                  <a:pt x="28" y="194"/>
                  <a:pt x="32" y="187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8" y="143"/>
                  <a:pt x="65" y="145"/>
                  <a:pt x="72" y="145"/>
                </a:cubicBezTo>
                <a:cubicBezTo>
                  <a:pt x="112" y="145"/>
                  <a:pt x="145" y="112"/>
                  <a:pt x="145" y="72"/>
                </a:cubicBezTo>
                <a:cubicBezTo>
                  <a:pt x="145" y="55"/>
                  <a:pt x="138" y="40"/>
                  <a:pt x="129" y="28"/>
                </a:cubicBezTo>
                <a:cubicBezTo>
                  <a:pt x="134" y="22"/>
                  <a:pt x="139" y="17"/>
                  <a:pt x="14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62" tIns="34282" rIns="68562" bIns="34282"/>
          <a:lstStyle/>
          <a:p>
            <a:endParaRPr lang="en-US" sz="86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806826" y="6626226"/>
            <a:ext cx="2247900" cy="5847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vi-VN" altLang="en-US" sz="3200" b="1">
                <a:solidFill>
                  <a:srgbClr val="0999C8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Bài giải</a:t>
            </a:r>
            <a:endParaRPr lang="en-US" altLang="en-US" sz="3200" b="1">
              <a:solidFill>
                <a:srgbClr val="0999C8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3305176" y="3933826"/>
            <a:ext cx="17678400" cy="192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3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Trong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không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gian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Oxyz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,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cho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3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điểm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A(2;0;0), B(0;1;0), C(0;0;1).  </a:t>
            </a:r>
          </a:p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                          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Tính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Khoảng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cách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từ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điểm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M(1;-2;1)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mặt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en-US" altLang="en-US" sz="3600" dirty="0" err="1">
                <a:solidFill>
                  <a:prstClr val="black"/>
                </a:solidFill>
                <a:latin typeface="Cambria" panose="02040503050406030204" pitchFamily="18" charset="0"/>
              </a:rPr>
              <a:t>phẳng</a:t>
            </a:r>
            <a:r>
              <a:rPr lang="en-US" altLang="en-US" sz="3600" dirty="0">
                <a:solidFill>
                  <a:prstClr val="black"/>
                </a:solidFill>
                <a:latin typeface="Cambria" panose="02040503050406030204" pitchFamily="18" charset="0"/>
              </a:rPr>
              <a:t> (ABC)?</a:t>
            </a:r>
            <a:endParaRPr lang="en-US" altLang="en-US" sz="3600" dirty="0">
              <a:solidFill>
                <a:prstClr val="black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34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69" grpId="0" animBg="1"/>
      <p:bldP spid="70" grpId="0" animBg="1"/>
      <p:bldP spid="72" grpId="0"/>
      <p:bldP spid="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87405B-B797-4652-8C17-B1DD9F838D8B}"/>
              </a:ext>
            </a:extLst>
          </p:cNvPr>
          <p:cNvSpPr txBox="1"/>
          <p:nvPr/>
        </p:nvSpPr>
        <p:spPr>
          <a:xfrm>
            <a:off x="0" y="6134725"/>
            <a:ext cx="2362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BÀI 2: </a:t>
            </a:r>
            <a:r>
              <a:rPr lang="vi-VN" sz="7200" b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PHƯƠNG</a:t>
            </a:r>
            <a:r>
              <a:rPr lang="vi-VN" sz="7200" b="1" baseline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TRÌNH ĐƯỜNG THẲNG TRONG </a:t>
            </a:r>
            <a:endParaRPr lang="en-US" sz="7200" b="1" baseline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7200" b="1" baseline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</a:t>
            </a:r>
            <a:r>
              <a:rPr lang="vi-VN" sz="7200" b="1" baseline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 GIAN</a:t>
            </a:r>
            <a:endParaRPr lang="en-US" sz="72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5199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7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" y="127423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</a:t>
            </a:r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ƯƠNG TRÌNH THAM SỐ CỦA ĐƯỜNG THẲNG</a:t>
            </a:r>
          </a:p>
        </p:txBody>
      </p:sp>
      <p:sp>
        <p:nvSpPr>
          <p:cNvPr id="19" name="Round Same Side Corner Rectangle 18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 21"/>
              <p:cNvSpPr/>
              <p:nvPr/>
            </p:nvSpPr>
            <p:spPr>
              <a:xfrm>
                <a:off x="1047750" y="7891662"/>
                <a:ext cx="22804408" cy="2254015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400" b="1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</m:t>
                    </m:r>
                  </m:oMath>
                </a14:m>
                <a:r>
                  <a:rPr lang="fr-FR" sz="4400" dirty="0"/>
                  <a:t> </a:t>
                </a:r>
                <a:r>
                  <a:rPr lang="fr-FR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Phương</a:t>
                </a:r>
                <a:r>
                  <a:rPr lang="fr-FR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trình</a:t>
                </a:r>
                <a:r>
                  <a:rPr lang="fr-FR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tham</a:t>
                </a:r>
                <a:r>
                  <a:rPr lang="fr-FR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số</a:t>
                </a:r>
                <a:r>
                  <a:rPr lang="fr-FR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của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đường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dạng</a:t>
                </a:r>
                <a:r>
                  <a:rPr lang="fr-FR" sz="4400" dirty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𝑎𝑡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𝑏𝑡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𝑐𝑡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fr-FR" sz="4400" dirty="0"/>
                  <a:t> </a:t>
                </a:r>
                <a:endParaRPr lang="vi-VN" sz="4400" dirty="0"/>
              </a:p>
            </p:txBody>
          </p:sp>
        </mc:Choice>
        <mc:Fallback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750" y="7891662"/>
                <a:ext cx="22804408" cy="22540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/>
              <p:cNvSpPr/>
              <p:nvPr/>
            </p:nvSpPr>
            <p:spPr>
              <a:xfrm>
                <a:off x="923983" y="10667240"/>
                <a:ext cx="22787096" cy="1757789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:pPr marL="571500" indent="-571500">
                  <a:buFont typeface="Wingdings" panose="05000000000000000000" pitchFamily="2" charset="2"/>
                  <a:buChar char="F"/>
                </a:pPr>
                <a:r>
                  <a:rPr lang="fr-FR" sz="4400" b="1" dirty="0" err="1"/>
                  <a:t>Lưu</a:t>
                </a:r>
                <a:r>
                  <a:rPr lang="fr-FR" sz="4400" b="1" dirty="0"/>
                  <a:t> ý</a:t>
                </a:r>
                <a:r>
                  <a:rPr lang="fr-FR" sz="4400" dirty="0"/>
                  <a:t> :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Nếu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a, b, c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đều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khác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0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thì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phương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trình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chính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tắc</a:t>
                </a:r>
                <a:r>
                  <a:rPr lang="en-US" sz="44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dạng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</a:t>
                </a:r>
              </a:p>
              <a:p>
                <a:pPr algn="ctr"/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0 </m:t>
                            </m:r>
                          </m:sub>
                        </m:sSub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4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4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0 </m:t>
                            </m:r>
                          </m:sub>
                        </m:sSub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4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4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0 </m:t>
                            </m:r>
                          </m:sub>
                        </m:sSub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endParaRPr lang="vi-VN" sz="48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983" y="10667240"/>
                <a:ext cx="22787096" cy="1757789"/>
              </a:xfrm>
              <a:prstGeom prst="rect">
                <a:avLst/>
              </a:prstGeom>
              <a:blipFill>
                <a:blip r:embed="rId4"/>
                <a:stretch>
                  <a:fillRect l="-881" t="-6061" b="-6061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1047750" y="5741869"/>
                <a:ext cx="22787096" cy="1446550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𝑇𝑟𝑜𝑛𝑔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𝑔𝑖𝑎𝑛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đườ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ẳ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∆ đ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𝑞𝑢𝑎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ể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vi-VN" sz="4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vi-VN" sz="4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vi-VN" sz="4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440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440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 </a:t>
                </a:r>
                <a:endParaRPr lang="vi-VN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750" y="5741869"/>
                <a:ext cx="22787096" cy="1446550"/>
              </a:xfrm>
              <a:prstGeom prst="rect">
                <a:avLst/>
              </a:prstGeom>
              <a:blipFill>
                <a:blip r:embed="rId5"/>
                <a:stretch>
                  <a:fillRect l="-987" t="-6911" b="-16667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F03C249-0A64-429E-A007-C535C71268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87735" y="2667000"/>
            <a:ext cx="6162715" cy="28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0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404114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7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" y="127423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</a:t>
            </a:r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ƯƠNG TRÌNH THAM SỐ CỦA ĐƯỜNG THẲNG</a:t>
            </a:r>
          </a:p>
        </p:txBody>
      </p:sp>
      <p:sp>
        <p:nvSpPr>
          <p:cNvPr id="19" name="Round Same Side Corner Rectangle 18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859915" y="5335745"/>
                <a:ext cx="22804407" cy="225401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400" b="1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</m:t>
                    </m:r>
                    <m:r>
                      <m:rPr>
                        <m:nor/>
                      </m:rPr>
                      <a:rPr lang="en-US" sz="4400" b="1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Đ</m:t>
                    </m:r>
                    <m:r>
                      <m:rPr>
                        <m:nor/>
                      </m:rPr>
                      <a:rPr lang="en-US" sz="4400" b="1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i</m:t>
                    </m:r>
                    <m:r>
                      <a:rPr lang="en-US" sz="4400" b="0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ể</m:t>
                    </m:r>
                    <m:r>
                      <m:rPr>
                        <m:sty m:val="p"/>
                      </m:rPr>
                      <a:rPr lang="en-US" sz="4400" b="0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m</m:t>
                    </m:r>
                    <m:r>
                      <a:rPr lang="en-US" sz="4400" b="0" i="0" smtClean="0">
                        <a:solidFill>
                          <a:srgbClr val="FF00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M</m:t>
                    </m:r>
                    <m:d>
                      <m:dPr>
                        <m:ctrlPr>
                          <a:rPr lang="vi-VN" sz="4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vi-VN" sz="4400" i="1" dirty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vi-VN" sz="4400" i="0" dirty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vi-VN" sz="4400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vi-VN" sz="4400" i="0" dirty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vi-VN" sz="4400" i="1" dirty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  <m:r>
                      <a:rPr lang="vi-VN" sz="440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vi-VN" sz="4400" i="0" dirty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khi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à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ch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ỉ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khi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sz="4400" b="0" i="0" dirty="0" smtClean="0">
                        <a:latin typeface="Cambria Math" panose="02040503050406030204" pitchFamily="18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4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sz="44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ộ</m:t>
                    </m:r>
                  </m:oMath>
                </a14:m>
                <a:r>
                  <a:rPr lang="en-US" sz="4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t  </a:t>
                </a:r>
                <a:r>
                  <a:rPr lang="en-US" sz="4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thực</a:t>
                </a:r>
                <a:r>
                  <a:rPr lang="en-US" sz="4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t </a:t>
                </a:r>
                <a:r>
                  <a:rPr lang="en-US" sz="4400" dirty="0" err="1"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sao</a:t>
                </a:r>
                <a:r>
                  <a:rPr lang="en-US" sz="4400" dirty="0"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4400" dirty="0"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𝑎𝑡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𝑏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  <m:r>
                                    <a:rPr lang="en-US" sz="44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𝑐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vi-VN" sz="4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915" y="5335745"/>
                <a:ext cx="22804407" cy="22540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893791" y="3194605"/>
                <a:ext cx="22787096" cy="1446550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𝑇𝑟𝑜𝑛𝑔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𝑔𝑖𝑎𝑛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đườ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ẳ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∆ đ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𝑞𝑢𝑎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ể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vi-VN" sz="4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vi-VN" sz="4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vi-VN" sz="4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vi-VN" sz="44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vi-VN" sz="4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vi-VN" sz="4400" i="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  <m:r>
                          <a:rPr lang="en-US" sz="440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m:rPr>
                            <m:sty m:val="p"/>
                          </m:rP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a:rPr lang="en-US" sz="440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 </a:t>
                </a:r>
                <a:endParaRPr lang="vi-VN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791" y="3194605"/>
                <a:ext cx="22787096" cy="1446550"/>
              </a:xfrm>
              <a:prstGeom prst="rect">
                <a:avLst/>
              </a:prstGeom>
              <a:blipFill>
                <a:blip r:embed="rId4"/>
                <a:stretch>
                  <a:fillRect l="-987" t="-6504" b="-16667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F03C249-0A64-429E-A007-C535C71268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85251" y="8857308"/>
            <a:ext cx="5124450" cy="23336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CC8F87D-2053-40E3-B2FA-92311AABB731}"/>
                  </a:ext>
                </a:extLst>
              </p:cNvPr>
              <p:cNvSpPr/>
              <p:nvPr/>
            </p:nvSpPr>
            <p:spPr>
              <a:xfrm>
                <a:off x="665844" y="11656513"/>
                <a:ext cx="22787096" cy="1446550"/>
              </a:xfrm>
              <a:prstGeom prst="rect">
                <a:avLst/>
              </a:prstGeom>
              <a:solidFill>
                <a:schemeClr val="bg1"/>
              </a:solidFill>
              <a:ln w="57150" cmpd="dbl">
                <a:solidFill>
                  <a:srgbClr val="008000"/>
                </a:solidFill>
              </a:ln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sz="4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4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ư</m:t>
                    </m:r>
                    <m:r>
                      <a:rPr lang="en-US" sz="4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sz="4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ý: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𝑇𝑟𝑜𝑛𝑔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𝑘h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ô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𝑛𝑔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𝑔𝑖𝑎𝑛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𝑂𝑥𝑦𝑧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ế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thì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k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𝑢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cũng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VTCP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d</a:t>
                </a:r>
                <a:endParaRPr lang="vi-VN" sz="4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CC8F87D-2053-40E3-B2FA-92311AABB7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844" y="11656513"/>
                <a:ext cx="22787096" cy="1446550"/>
              </a:xfrm>
              <a:prstGeom prst="rect">
                <a:avLst/>
              </a:prstGeom>
              <a:blipFill>
                <a:blip r:embed="rId6"/>
                <a:stretch>
                  <a:fillRect l="-961" t="-6504" b="-16667"/>
                </a:stretch>
              </a:blipFill>
              <a:ln w="57150" cmpd="dbl">
                <a:solidFill>
                  <a:srgbClr val="008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788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123040" y="155997"/>
                <a:ext cx="23317200" cy="133972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Cho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.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(VTCP)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1).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−1−3</m:t>
                            </m:r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9</m:t>
                            </m:r>
                            <m:r>
                              <a:rPr lang="fr-FR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4400" b="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2).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sz="4400" b="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sz="4400" b="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−3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den>
                    </m:f>
                    <m:r>
                      <a:rPr lang="en-US" sz="4400" b="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b="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+7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fr-FR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4400" dirty="0"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3).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−3−4</m:t>
                            </m:r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fr-FR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en-US" sz="4400" i="1"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endParaRPr lang="en-US" sz="4400" dirty="0"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US" sz="4400" dirty="0"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fr-FR" sz="4400" dirty="0"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4).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den>
                    </m:f>
                    <m:r>
                      <a:rPr lang="en-US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4400" i="1"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4400" i="1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𝑧</m:t>
                        </m:r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400" b="0" i="1" smtClean="0"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−3</m:t>
                        </m:r>
                      </m:den>
                    </m:f>
                  </m:oMath>
                </a14:m>
                <a:endParaRPr lang="fr-FR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44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40" y="155997"/>
                <a:ext cx="23317200" cy="13397257"/>
              </a:xfrm>
              <a:prstGeom prst="rect">
                <a:avLst/>
              </a:prstGeom>
              <a:blipFill>
                <a:blip r:embed="rId2"/>
                <a:stretch>
                  <a:fillRect l="-1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16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533400" y="1676400"/>
                <a:ext cx="23317200" cy="79446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</a:pP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DẠNG 1: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𝑐𝑡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 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 là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DẠNG 2: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u="sng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fr-FR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fr-FR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fr-FR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u="sng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Lưu</a:t>
                </a:r>
                <a:r>
                  <a:rPr lang="en-US" sz="4400" u="sng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≠(0;0;0)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676400"/>
                <a:ext cx="23317200" cy="7944611"/>
              </a:xfrm>
              <a:prstGeom prst="rect">
                <a:avLst/>
              </a:prstGeom>
              <a:blipFill>
                <a:blip r:embed="rId2"/>
                <a:stretch>
                  <a:fillRect l="-1072" t="-1535" b="-2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218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157546" y="125805"/>
                <a:ext cx="23317200" cy="133587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4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M(1;-2;4) </a:t>
                </a: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(d):</a:t>
                </a:r>
              </a:p>
              <a:p>
                <a:pPr algn="ctr">
                  <a:lnSpc>
                    <a:spcPct val="107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𝑐𝑡</m:t>
                            </m:r>
                          </m:e>
                        </m:eqArr>
                      </m:e>
                    </m:d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sz="4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+(−2)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en-US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fr-FR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⟺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e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e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4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  <m:r>
                                  <a:rPr lang="fr-FR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e>
                            </m:eqArr>
                          </m:e>
                        </m:d>
                      </m:e>
                    </m:d>
                  </m:oMath>
                </a14:m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 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 là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2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(d)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M(-3;0;5)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u="sng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u="sng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(d)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+3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44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den>
                      </m:f>
                      <m:r>
                        <a:rPr lang="en-US" sz="44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546" y="125805"/>
                <a:ext cx="23317200" cy="13358785"/>
              </a:xfrm>
              <a:prstGeom prst="rect">
                <a:avLst/>
              </a:prstGeom>
              <a:blipFill>
                <a:blip r:embed="rId2"/>
                <a:stretch>
                  <a:fillRect l="-1072" t="-9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7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0" y="725699"/>
                <a:ext cx="23317200" cy="94619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4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K(-1;-2;0) </a:t>
                </a: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(d)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M(-1; 4; -2)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25699"/>
                <a:ext cx="23317200" cy="9461949"/>
              </a:xfrm>
              <a:prstGeom prst="rect">
                <a:avLst/>
              </a:prstGeom>
              <a:blipFill>
                <a:blip r:embed="rId2"/>
                <a:stretch>
                  <a:fillRect l="-1046" t="-1289" b="-21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D81C87C-6727-437D-B73E-948DCE30F886}"/>
              </a:ext>
            </a:extLst>
          </p:cNvPr>
          <p:cNvSpPr txBox="1"/>
          <p:nvPr/>
        </p:nvSpPr>
        <p:spPr>
          <a:xfrm>
            <a:off x="-304800" y="-19328"/>
            <a:ext cx="12258136" cy="768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</p:spTree>
    <p:extLst>
      <p:ext uri="{BB962C8B-B14F-4D97-AF65-F5344CB8AC3E}">
        <p14:creationId xmlns:p14="http://schemas.microsoft.com/office/powerpoint/2010/main" val="3289278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0" y="725699"/>
                <a:ext cx="23317200" cy="94619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en-US" sz="4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d)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N(-3;0;9)</a:t>
                </a: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fr-FR" sz="4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(d)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 -5; 4; 1)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fr-FR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1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</m:e>
                    </m:acc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4400" b="1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25699"/>
                <a:ext cx="23317200" cy="9461949"/>
              </a:xfrm>
              <a:prstGeom prst="rect">
                <a:avLst/>
              </a:prstGeom>
              <a:blipFill>
                <a:blip r:embed="rId2"/>
                <a:stretch>
                  <a:fillRect l="-1046" t="-1289" b="-21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9D81C87C-6727-437D-B73E-948DCE30F886}"/>
              </a:ext>
            </a:extLst>
          </p:cNvPr>
          <p:cNvSpPr txBox="1"/>
          <p:nvPr/>
        </p:nvSpPr>
        <p:spPr>
          <a:xfrm>
            <a:off x="-304800" y="-19328"/>
            <a:ext cx="12258136" cy="768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</p:spTree>
    <p:extLst>
      <p:ext uri="{BB962C8B-B14F-4D97-AF65-F5344CB8AC3E}">
        <p14:creationId xmlns:p14="http://schemas.microsoft.com/office/powerpoint/2010/main" val="207631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644434" y="4730855"/>
            <a:ext cx="23376572" cy="1392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700" rIns="91398" bIns="45700" rtlCol="0">
            <a:spAutoFit/>
          </a:bodyPr>
          <a:lstStyle/>
          <a:p>
            <a:pPr defTabSz="1828800">
              <a:lnSpc>
                <a:spcPct val="150000"/>
              </a:lnSpc>
            </a:pPr>
            <a:r>
              <a:rPr lang="en-US" sz="6400" b="1" dirty="0">
                <a:solidFill>
                  <a:srgbClr val="00B0F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CHƯƠNG : PHƯƠNG PHÁP TỌA ĐỘ TRONG KHÔNG GIAN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929293" y="5945552"/>
            <a:ext cx="149322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28800"/>
            <a: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</a:t>
            </a:r>
            <a: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 TRÌNH MẶT PHẲNG</a:t>
            </a:r>
            <a:endParaRPr lang="en-US" sz="66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7108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43760" y="2124792"/>
            <a:ext cx="2845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125805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/>
              <p:nvPr/>
            </p:nvSpPr>
            <p:spPr>
              <a:xfrm>
                <a:off x="304800" y="304800"/>
                <a:ext cx="23317200" cy="119589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pháp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(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 </a:t>
                </a:r>
              </a:p>
              <a:p>
                <a:pPr marR="0" lvl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 hay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N)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</m:oMath>
                </a14:m>
                <a:endParaRPr lang="en-US" sz="4400" u="sng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Suy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ra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US" sz="44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</a:pPr>
                <a:r>
                  <a:rPr lang="vi-VN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 2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  <m:d>
                              <m:dPr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sz="4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e>
                          <m:e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sz="4400" b="0" i="1" smtClean="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ó</m:t>
                            </m:r>
                            <m:r>
                              <m:rPr>
                                <m:nor/>
                              </m:rPr>
                              <a:rPr lang="en-US" sz="4400" dirty="0">
                                <a:latin typeface="Times New Roman" panose="020206030504050203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VTCP</m:t>
                            </m:r>
                            <m:r>
                              <m:rPr>
                                <m:nor/>
                              </m:rPr>
                              <a:rPr lang="en-US" sz="4400" dirty="0">
                                <a:latin typeface="Times New Roman" panose="020206030504050203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𝑢</m:t>
                                </m:r>
                              </m:e>
                            </m:acc>
                            <m:r>
                              <a:rPr lang="en-US" sz="4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;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4400" i="1" dirty="0">
                  <a:effectLst/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𝑏𝑡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fr-FR" sz="4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fr-FR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𝑐𝑡</m:t>
                            </m:r>
                          </m:e>
                        </m:eqArr>
                      </m:e>
                    </m:d>
                  </m:oMath>
                </a14:m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 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 là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fr-FR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u="sng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Lưu</a:t>
                </a:r>
                <a:r>
                  <a:rPr lang="en-US" sz="4400" u="sng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</a:t>
                </a:r>
                <a:r>
                  <a:rPr lang="en-US" sz="4400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en-US" sz="4400" i="1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  <m:r>
                      <a:rPr lang="en-US" sz="4400" i="1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≠(0;0;0)</m:t>
                    </m:r>
                  </m:oMath>
                </a14:m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Suy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ra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b="1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b="1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  <m:d>
                      <m:dPr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fr-FR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fr-FR" sz="4400" i="1">
                                <a:solidFill>
                                  <a:schemeClr val="tx1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4400" dirty="0" err="1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4400" dirty="0">
                    <a:solidFill>
                      <a:schemeClr val="tx1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VTCP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  <m:r>
                      <a:rPr lang="fr-FR" sz="4400" i="1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fr-FR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fr-FR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4400" i="1">
                            <a:solidFill>
                              <a:schemeClr val="tx1"/>
                            </a:solidFill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i="1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400" i="1">
                                  <a:solidFill>
                                    <a:schemeClr val="tx1"/>
                                  </a:solidFill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5AB44C4-8A02-4E43-87A2-38EB1A700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04800"/>
                <a:ext cx="23317200" cy="11958915"/>
              </a:xfrm>
              <a:prstGeom prst="rect">
                <a:avLst/>
              </a:prstGeom>
              <a:blipFill>
                <a:blip r:embed="rId2"/>
                <a:stretch>
                  <a:fillRect l="-1046" t="-1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00418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07146" y="2124792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-13580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/>
              <p:nvPr/>
            </p:nvSpPr>
            <p:spPr>
              <a:xfrm>
                <a:off x="533400" y="357223"/>
                <a:ext cx="23874412" cy="133594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A(-2;4;-5); B(1; -7; 0)</a:t>
                </a: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2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A,B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3;−11;5</m:t>
                        </m: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=(3;−11;5)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8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A</m:t>
                              </m:r>
                              <m:d>
                                <m:d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2;4; </m:t>
                                  </m:r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𝐴𝐵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=(3; −11;5)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𝑐𝑡</m:t>
                              </m:r>
                            </m:e>
                          </m:eqAr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=−2+3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=4−11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=−5+5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3;−11;5</m:t>
                        </m: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=(3;−11;5)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800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A</m:t>
                              </m:r>
                              <m:d>
                                <m:dPr>
                                  <m:ctrlP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2;4; </m:t>
                                  </m:r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𝐴𝐵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=(3; −11;5)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−(−2)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−11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−(−5)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−11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357223"/>
                <a:ext cx="23874412" cy="13359491"/>
              </a:xfrm>
              <a:prstGeom prst="rect">
                <a:avLst/>
              </a:prstGeom>
              <a:blipFill>
                <a:blip r:embed="rId2"/>
                <a:stretch>
                  <a:fillRect l="-587" t="-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762000" y="2124792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82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07146" y="2124792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-13580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E5FC10-35DD-40FB-A945-FF04520D9A34}"/>
              </a:ext>
            </a:extLst>
          </p:cNvPr>
          <p:cNvSpPr txBox="1"/>
          <p:nvPr/>
        </p:nvSpPr>
        <p:spPr>
          <a:xfrm>
            <a:off x="187470" y="793179"/>
            <a:ext cx="23341012" cy="2103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Oxyz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M( -1;3;-7) ; N( 0; -4; 2)</a:t>
            </a: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MN</a:t>
            </a: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tắc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 2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M, N</a:t>
            </a:r>
          </a:p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907146" y="2719717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04800" y="-19328"/>
            <a:ext cx="12258136" cy="768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1439AEE-97F2-4822-8DAE-507EEB9E873A}"/>
                  </a:ext>
                </a:extLst>
              </p:cNvPr>
              <p:cNvSpPr txBox="1"/>
              <p:nvPr/>
            </p:nvSpPr>
            <p:spPr>
              <a:xfrm>
                <a:off x="304800" y="2940731"/>
                <a:ext cx="12163244" cy="9505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1;−7;9</m:t>
                        </m: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b="0" i="1" smtClean="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𝑀𝑁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1;−7;9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𝑀</m:t>
                              </m:r>
                              <m:r>
                                <a:rPr lang="en-US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(−1;3;−7)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0" i="1" smtClean="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𝑀𝑁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=(</m:t>
                              </m:r>
                              <m:r>
                                <a:rPr lang="en-US" sz="2800" b="0" i="1" smtClean="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1;−7;9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=−1+1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=3−7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=−7+9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8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=−1+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=3−7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=−7+9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1439AEE-97F2-4822-8DAE-507EEB9E8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940731"/>
                <a:ext cx="12163244" cy="950561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2C9466C-4602-4196-93B6-C841A2B603D9}"/>
              </a:ext>
            </a:extLst>
          </p:cNvPr>
          <p:cNvCxnSpPr/>
          <p:nvPr/>
        </p:nvCxnSpPr>
        <p:spPr>
          <a:xfrm>
            <a:off x="11915955" y="3505200"/>
            <a:ext cx="0" cy="9982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40D7D39-BE5F-4164-BA35-C304244F95BC}"/>
                  </a:ext>
                </a:extLst>
              </p:cNvPr>
              <p:cNvSpPr txBox="1"/>
              <p:nvPr/>
            </p:nvSpPr>
            <p:spPr>
              <a:xfrm>
                <a:off x="11953336" y="2940731"/>
                <a:ext cx="12383428" cy="7592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MN</a:t>
                </a:r>
                <a:endParaRPr lang="en-US" sz="2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𝑀𝑁</m:t>
                        </m:r>
                      </m:e>
                    </m:acc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1;−7;9</m:t>
                        </m:r>
                      </m:e>
                    </m:d>
                  </m:oMath>
                </a14:m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𝑀𝑁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=(1;−7;9)</m:t>
                      </m:r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MN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𝑀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(−1;3;−7)</m:t>
                              </m:r>
                            </m:e>
                          </m:mr>
                          <m:m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𝑀𝑁</m:t>
                                  </m:r>
                                </m:e>
                              </m:acc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=(1;−7;9)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−(−1)</m:t>
                          </m:r>
                        </m:num>
                        <m:den>
                          <m:r>
                            <a:rPr lang="en-US" sz="2800" b="0" i="1" smtClean="0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−(−7)</m:t>
                          </m:r>
                        </m:num>
                        <m:den>
                          <m:r>
                            <a:rPr lang="en-US" sz="2800" b="0" i="1" smtClean="0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+7</m:t>
                          </m:r>
                        </m:num>
                        <m:den>
                          <m:r>
                            <a:rPr lang="en-US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40D7D39-BE5F-4164-BA35-C304244F95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53336" y="2940731"/>
                <a:ext cx="12383428" cy="7592720"/>
              </a:xfrm>
              <a:prstGeom prst="rect">
                <a:avLst/>
              </a:prstGeom>
              <a:blipFill>
                <a:blip r:embed="rId3"/>
                <a:stretch>
                  <a:fillRect l="-1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12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94322" y="2124792"/>
            <a:ext cx="383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-166582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2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/>
              <p:nvPr/>
            </p:nvSpPr>
            <p:spPr>
              <a:xfrm>
                <a:off x="1086041" y="686088"/>
                <a:ext cx="23341012" cy="2164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 −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); 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𝑪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 −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;−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3200" b="1" i="1" dirty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3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AC</a:t>
                </a:r>
              </a:p>
              <a:p>
                <a:pPr marL="342900" marR="0" lvl="0" indent="-34290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</a:pP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2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A;C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6041" y="686088"/>
                <a:ext cx="23341012" cy="2164567"/>
              </a:xfrm>
              <a:prstGeom prst="rect">
                <a:avLst/>
              </a:prstGeom>
              <a:blipFill>
                <a:blip r:embed="rId2"/>
                <a:stretch>
                  <a:fillRect l="-575" t="-39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907146" y="2719717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04800" y="-19328"/>
            <a:ext cx="12258136" cy="58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1439AEE-97F2-4822-8DAE-507EEB9E873A}"/>
                  </a:ext>
                </a:extLst>
              </p:cNvPr>
              <p:cNvSpPr txBox="1"/>
              <p:nvPr/>
            </p:nvSpPr>
            <p:spPr>
              <a:xfrm>
                <a:off x="12416276" y="3124200"/>
                <a:ext cx="11806801" cy="8206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AB</a:t>
                </a:r>
              </a:p>
              <a:p>
                <a:pPr marL="457200">
                  <a:lnSpc>
                    <a:spcPct val="107000"/>
                  </a:lnSpc>
                </a:pPr>
                <a:endParaRPr lang="en-US" sz="3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32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2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2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32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2;2;−5</m:t>
                        </m:r>
                      </m:e>
                    </m:d>
                  </m:oMath>
                </a14:m>
                <a:endParaRPr lang="en-US" sz="3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32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32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32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32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2;2;−5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AC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(−2;−5;0)</m:t>
                              </m:r>
                            </m:e>
                          </m:mr>
                          <m:m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𝐴𝐶</m:t>
                                  </m:r>
                                </m:e>
                              </m:acc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2;2;−5</m:t>
                                  </m:r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32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32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32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32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32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32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num>
                        <m:den>
                          <m:r>
                            <a:rPr lang="en-US" sz="32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32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sz="32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32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den>
                      </m:f>
                    </m:oMath>
                  </m:oMathPara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1439AEE-97F2-4822-8DAE-507EEB9E8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6276" y="3124200"/>
                <a:ext cx="11806801" cy="8206029"/>
              </a:xfrm>
              <a:prstGeom prst="rect">
                <a:avLst/>
              </a:prstGeom>
              <a:blipFill>
                <a:blip r:embed="rId3"/>
                <a:stretch>
                  <a:fillRect l="-13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7F38F85-E91B-44D8-B47C-EC2ACDE634A0}"/>
              </a:ext>
            </a:extLst>
          </p:cNvPr>
          <p:cNvCxnSpPr/>
          <p:nvPr/>
        </p:nvCxnSpPr>
        <p:spPr>
          <a:xfrm>
            <a:off x="11915955" y="3505200"/>
            <a:ext cx="0" cy="99822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701A7E8-A76A-4909-91DF-02CCAA6ABB96}"/>
                  </a:ext>
                </a:extLst>
              </p:cNvPr>
              <p:cNvSpPr txBox="1"/>
              <p:nvPr/>
            </p:nvSpPr>
            <p:spPr>
              <a:xfrm>
                <a:off x="160919" y="2930315"/>
                <a:ext cx="11755034" cy="11349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AC</a:t>
                </a:r>
                <a:endParaRPr lang="en-US" sz="32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2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2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32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32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2;2;−5</m:t>
                        </m:r>
                      </m:e>
                    </m:d>
                  </m:oMath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𝑉𝑇𝐶𝑃</m:t>
                      </m:r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32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2;2;−5</m:t>
                          </m:r>
                        </m:e>
                      </m:d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:r>
                  <a:rPr lang="en-US" sz="3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tham</a:t>
                </a:r>
                <a:r>
                  <a:rPr lang="en-US" sz="3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AC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3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𝑞𝑢𝑎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32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sz="32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(−2;−5;0)</m:t>
                              </m:r>
                            </m:e>
                          </m:mr>
                          <m:m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ó 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𝑉𝑇𝐶𝑃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𝐴𝐶</m:t>
                                  </m:r>
                                </m:e>
                              </m:acc>
                              <m:r>
                                <a:rPr lang="en-US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d>
                                <m:d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2;2;−5</m:t>
                                  </m:r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𝑎𝑡</m:t>
                              </m:r>
                            </m:e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𝑏𝑡</m:t>
                              </m:r>
                            </m:e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32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32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=−2+1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=−5−7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=0+9</m:t>
                              </m:r>
                              <m:r>
                                <a:rPr lang="en-US" sz="32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32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=−2+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=−5−7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𝑧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=9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</m:eqArr>
                      </m:e>
                    </m:d>
                  </m:oMath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701A7E8-A76A-4909-91DF-02CCAA6AB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919" y="2930315"/>
                <a:ext cx="11755034" cy="113492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05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07146" y="2124792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812" y="-13580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/>
              <p:nvPr/>
            </p:nvSpPr>
            <p:spPr>
              <a:xfrm>
                <a:off x="1524000" y="387415"/>
                <a:ext cx="23341012" cy="33723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</a:t>
                </a:r>
                <a:r>
                  <a:rPr lang="en-US" sz="32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i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2009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𝐀</m:t>
                      </m:r>
                      <m:d>
                        <m:dPr>
                          <m:ctrlP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𝐁</m:t>
                      </m:r>
                      <m:d>
                        <m:dPr>
                          <m:ctrlP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e>
                      </m:d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32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𝐃</m:t>
                      </m:r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32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3200" b="1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D;</a:t>
                </a:r>
              </a:p>
              <a:p>
                <a:pPr marL="228600">
                  <a:lnSpc>
                    <a:spcPct val="107000"/>
                  </a:lnSpc>
                  <a:spcBef>
                    <a:spcPts val="300"/>
                  </a:spcBef>
                </a:pP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Lập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A;B;C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7000"/>
                  </a:lnSpc>
                  <a:spcBef>
                    <a:spcPts val="300"/>
                  </a:spcBef>
                </a:pP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M(1;5;-2)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2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(P);</a:t>
                </a: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endParaRPr lang="en-US" sz="32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387415"/>
                <a:ext cx="23341012" cy="3372333"/>
              </a:xfrm>
              <a:prstGeom prst="rect">
                <a:avLst/>
              </a:prstGeom>
              <a:blipFill>
                <a:blip r:embed="rId2"/>
                <a:stretch>
                  <a:fillRect l="-653" t="-2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1086041" y="3505200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04800" y="-19328"/>
            <a:ext cx="12258136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DD9911-7B77-43CD-88D1-3135A8BDB9CF}"/>
                  </a:ext>
                </a:extLst>
              </p:cNvPr>
              <p:cNvSpPr txBox="1"/>
              <p:nvPr/>
            </p:nvSpPr>
            <p:spPr>
              <a:xfrm>
                <a:off x="609600" y="4062274"/>
                <a:ext cx="20955000" cy="66538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4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en-US" sz="4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4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D;</a:t>
                </a:r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𝐴𝐷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1;2; −3</m:t>
                        </m:r>
                      </m:e>
                    </m:d>
                  </m:oMath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4400" b="1" i="1">
                          <a:effectLst/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𝑽𝑻𝑪𝑷</m:t>
                      </m:r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=(1;2; −3)</m:t>
                      </m:r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tắc</a:t>
                </a:r>
                <a:r>
                  <a:rPr lang="en-US" sz="4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AD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effectLst/>
                            <a:highlight>
                              <a:srgbClr val="FF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(−2;3;1)</m:t>
                            </m:r>
                          </m:e>
                          <m:e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4400" i="1" smtClean="0">
                                <a:solidFill>
                                  <a:srgbClr val="FF0000"/>
                                </a:solidFill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𝑉𝑇𝐶𝑃</m:t>
                            </m:r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4400" i="1">
                                    <a:effectLst/>
                                    <a:highlight>
                                      <a:srgbClr val="FFFFFF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4400" i="1">
                                    <a:effectLst/>
                                    <a:highlight>
                                      <a:srgbClr val="FFFFFF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𝑢</m:t>
                                </m:r>
                              </m:e>
                            </m:acc>
                            <m:r>
                              <a:rPr lang="en-US" sz="4400" i="1">
                                <a:effectLst/>
                                <a:highlight>
                                  <a:srgbClr val="FFFFFF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=(1;2; −3)</m:t>
                            </m:r>
                          </m:e>
                        </m:eqArr>
                      </m:e>
                    </m:d>
                  </m:oMath>
                </a14:m>
                <a:endParaRPr lang="en-US" sz="44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44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4400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4400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en-US" sz="4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DD9911-7B77-43CD-88D1-3135A8BDB9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4062274"/>
                <a:ext cx="20955000" cy="6653809"/>
              </a:xfrm>
              <a:prstGeom prst="rect">
                <a:avLst/>
              </a:prstGeom>
              <a:blipFill>
                <a:blip r:embed="rId3"/>
                <a:stretch>
                  <a:fillRect l="-58" t="-18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953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849805" y="2272099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DFAB00D-3328-44B1-8853-B045563FB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1153" y="11502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/>
              <p:nvPr/>
            </p:nvSpPr>
            <p:spPr>
              <a:xfrm>
                <a:off x="1028700" y="833395"/>
                <a:ext cx="23341012" cy="29812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8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Oxyz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2009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𝐀</m:t>
                      </m:r>
                      <m:d>
                        <m:dPr>
                          <m:ctrlP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𝐁</m:t>
                      </m:r>
                      <m:d>
                        <m:dPr>
                          <m:ctrlP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e>
                      </m:d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2800" b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2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e>
                      </m:d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𝐃</m:t>
                      </m:r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2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2800" b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D;</a:t>
                </a:r>
              </a:p>
              <a:p>
                <a:pPr marL="228600">
                  <a:lnSpc>
                    <a:spcPct val="107000"/>
                  </a:lnSpc>
                  <a:spcBef>
                    <a:spcPts val="300"/>
                  </a:spcBef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A;B;C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07000"/>
                  </a:lnSpc>
                  <a:spcBef>
                    <a:spcPts val="300"/>
                  </a:spcBef>
                </a:pP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M(1;5;-2)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(P);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E5FC10-35DD-40FB-A945-FF04520D9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700" y="833395"/>
                <a:ext cx="23341012" cy="2981265"/>
              </a:xfrm>
              <a:prstGeom prst="rect">
                <a:avLst/>
              </a:prstGeom>
              <a:blipFill>
                <a:blip r:embed="rId2"/>
                <a:stretch>
                  <a:fillRect l="-548" t="-22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EA3A3A0-DCC6-4C42-B5D1-77C833E4A1F9}"/>
              </a:ext>
            </a:extLst>
          </p:cNvPr>
          <p:cNvCxnSpPr/>
          <p:nvPr/>
        </p:nvCxnSpPr>
        <p:spPr>
          <a:xfrm>
            <a:off x="1028700" y="3652507"/>
            <a:ext cx="230886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70ACC30-FB63-4908-A900-381FB9F9C750}"/>
              </a:ext>
            </a:extLst>
          </p:cNvPr>
          <p:cNvSpPr txBox="1"/>
          <p:nvPr/>
        </p:nvSpPr>
        <p:spPr>
          <a:xfrm>
            <a:off x="-362141" y="127979"/>
            <a:ext cx="12258136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DD9911-7B77-43CD-88D1-3135A8BDB9CF}"/>
                  </a:ext>
                </a:extLst>
              </p:cNvPr>
              <p:cNvSpPr txBox="1"/>
              <p:nvPr/>
            </p:nvSpPr>
            <p:spPr>
              <a:xfrm>
                <a:off x="402652" y="3496877"/>
                <a:ext cx="12370278" cy="7735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A;B;C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30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=(0; −4;4)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=(4; −4;3)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⟹</m:t>
                      </m:r>
                      <m:r>
                        <a:rPr lang="en-US" sz="2800" i="1">
                          <a:effectLst/>
                          <a:highlight>
                            <a:srgbClr val="00FF00"/>
                          </a:highligh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𝑉𝑇𝑃𝑇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𝐴𝐵</m:t>
                              </m:r>
                            </m:e>
                          </m:acc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𝐴𝐶</m:t>
                              </m:r>
                            </m:e>
                          </m:acc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=(4;16;16)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Đ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𝑞𝑢𝑎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đ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ể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(−2;3;1)</m:t>
                            </m:r>
                          </m:e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𝐶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ó </m:t>
                            </m:r>
                            <m:r>
                              <a:rPr lang="en-US" sz="2800" i="1">
                                <a:effectLst/>
                                <a:highlight>
                                  <a:srgbClr val="00FF00"/>
                                </a:highlight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𝑉𝑇𝑃𝑇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acc>
                              <m:accPr>
                                <m:chr m:val="⃗"/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=(4;16;16)</m:t>
                            </m:r>
                          </m:e>
                        </m:eqAr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800" i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⟺4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+16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+16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⟺4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+8+16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−48+16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−16=0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⟺4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+16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+16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𝑧</m:t>
                    </m:r>
                    <m:r>
                      <a:rPr lang="en-US" sz="2800" i="1">
                        <a:effectLst/>
                        <a:highlight>
                          <a:srgbClr val="FFFFFF"/>
                        </a:highligh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−56=0</m:t>
                    </m:r>
                  </m:oMath>
                </a14:m>
                <a:r>
                  <a:rPr lang="en-US" sz="2800" dirty="0">
                    <a:effectLst/>
                    <a:highlight>
                      <a:srgbClr val="FF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en-US" sz="2800" i="1" dirty="0">
                  <a:effectLst/>
                  <a:highlight>
                    <a:srgbClr val="FFFFFF"/>
                  </a:highlight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800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−14=0</m:t>
                      </m:r>
                    </m:oMath>
                  </m:oMathPara>
                </a14:m>
                <a:endParaRPr lang="en-US" sz="2800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72009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DD9911-7B77-43CD-88D1-3135A8BDB9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652" y="3496877"/>
                <a:ext cx="12370278" cy="7735194"/>
              </a:xfrm>
              <a:prstGeom prst="rect">
                <a:avLst/>
              </a:prstGeom>
              <a:blipFill>
                <a:blip r:embed="rId3"/>
                <a:stretch>
                  <a:fillRect l="-9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085A3EA-4C30-4632-B730-C7E71A0876E6}"/>
              </a:ext>
            </a:extLst>
          </p:cNvPr>
          <p:cNvCxnSpPr/>
          <p:nvPr/>
        </p:nvCxnSpPr>
        <p:spPr>
          <a:xfrm>
            <a:off x="12972859" y="4262107"/>
            <a:ext cx="152400" cy="93726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093E7CD-E538-464C-B1C4-0B1BC35259EE}"/>
                  </a:ext>
                </a:extLst>
              </p:cNvPr>
              <p:cNvSpPr txBox="1"/>
              <p:nvPr/>
            </p:nvSpPr>
            <p:spPr>
              <a:xfrm>
                <a:off x="13125259" y="4229039"/>
                <a:ext cx="12370278" cy="6245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c)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M(1;5;-2)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(P);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từ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M(1;5;-2)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</a:t>
                </a: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8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−14=0</m:t>
                      </m:r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𝒅</m:t>
                      </m:r>
                      <m:d>
                        <m:dPr>
                          <m:ctrlPr>
                            <a:rPr lang="en-US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𝑴</m:t>
                          </m:r>
                          <m:r>
                            <a:rPr lang="en-US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ctrlP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𝑷</m:t>
                              </m:r>
                            </m:e>
                          </m:d>
                        </m:e>
                      </m:d>
                      <m:r>
                        <a:rPr lang="en-US" sz="2800" b="1" i="1">
                          <a:effectLst/>
                          <a:highlight>
                            <a:srgbClr val="FFFFFF"/>
                          </a:highlight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effectLst/>
                              <a:highlight>
                                <a:srgbClr val="FFFFFF"/>
                              </a:highlight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𝑨</m:t>
                              </m:r>
                              <m:sSub>
                                <m:sSub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𝑩</m:t>
                              </m:r>
                              <m:sSub>
                                <m:sSub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𝑪</m:t>
                              </m:r>
                              <m:sSub>
                                <m:sSub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𝒛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𝑫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𝑨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𝑩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effectLst/>
                                  <a:highlight>
                                    <a:srgbClr val="FFFFFF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𝑪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effectLst/>
                                      <a:highlight>
                                        <a:srgbClr val="FFFFFF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en-US" sz="2800" b="1" dirty="0">
                  <a:effectLst/>
                  <a:highlight>
                    <a:srgbClr val="FF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𝑀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𝑃</m:t>
                              </m:r>
                            </m:e>
                          </m:d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−14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𝑑</m:t>
                      </m:r>
                      <m:d>
                        <m:d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𝑀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𝑃</m:t>
                              </m:r>
                            </m:e>
                          </m:d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1+4.5+4(−2)−14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 algn="l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33</m:t>
                              </m:r>
                            </m:e>
                          </m:rad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093E7CD-E538-464C-B1C4-0B1BC35259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25259" y="4229039"/>
                <a:ext cx="12370278" cy="6245621"/>
              </a:xfrm>
              <a:prstGeom prst="rect">
                <a:avLst/>
              </a:prstGeom>
              <a:blipFill>
                <a:blip r:embed="rId4"/>
                <a:stretch>
                  <a:fillRect t="-1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633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210800" y="0"/>
            <a:ext cx="71983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28800"/>
            <a:r>
              <a:rPr lang="en-US" sz="6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 TẬP CUỐI KỲ</a:t>
            </a:r>
            <a:endParaRPr lang="en-US" sz="66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7F2BC2-7F03-4043-A2F2-1C26FCAF7E11}"/>
              </a:ext>
            </a:extLst>
          </p:cNvPr>
          <p:cNvSpPr txBox="1"/>
          <p:nvPr/>
        </p:nvSpPr>
        <p:spPr>
          <a:xfrm>
            <a:off x="838200" y="838200"/>
            <a:ext cx="23393400" cy="3957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 5. HÌNH HỌC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44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 phương trình mặt phẳng đi qua 3 điểm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44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 phương trình mặt phẳng trung trực của đoạn thẳng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44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 phương trình đường thẳng đi qua hai điểm( PH THAM SỐ VÀ PT CHÍNH TẮC)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4400" i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 khoảng cách từ một điểm đến một mặt phẳng</a:t>
            </a:r>
            <a:endParaRPr lang="en-US" sz="4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8C3E9B7-337B-465D-B568-B4BDF039E0F9}"/>
                  </a:ext>
                </a:extLst>
              </p:cNvPr>
              <p:cNvSpPr txBox="1"/>
              <p:nvPr/>
            </p:nvSpPr>
            <p:spPr>
              <a:xfrm>
                <a:off x="757274" y="5105400"/>
                <a:ext cx="23093325" cy="82552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 1: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 không gian Oxyz cho 2 điểm A(2;4;-5); B(1; -7; 0) C(2;1;3)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Lập các véc tơ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44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?  ; 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44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?  ; 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 tích có hướng 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[</m:t>
                    </m:r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𝐴𝐵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</m:e>
                    </m:acc>
                    <m:acc>
                      <m:accPr>
                        <m:chr m:val="⃗"/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𝐴𝐶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]</m:t>
                        </m:r>
                      </m:e>
                    </m:acc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44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 2: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Hãy nêu phương pháp viết phương trình mặt phẳng đi qua 3 điểm A;B;C?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 3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 không gian Oxyz, cho 3 điểm</a:t>
                </a:r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−2;1;−5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4;3;0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1;−2;−2</m:t>
                        </m:r>
                      </m:e>
                    </m:d>
                  </m:oMath>
                </a14:m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 phương trình mặt phẳng (ABC) 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âu 4:</a:t>
                </a:r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 không gian  Oxyz, cho 3 điểm</a:t>
                </a:r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3;1;2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0;3;0</m:t>
                        </m:r>
                      </m:e>
                    </m:d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𝐶</m:t>
                    </m:r>
                    <m:d>
                      <m:d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1;2;−1</m:t>
                        </m:r>
                      </m:e>
                    </m:d>
                  </m:oMath>
                </a14:m>
                <a:r>
                  <a:rPr lang="en-US" sz="4400" i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4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Viết phương trình mặt phẳng (ABC)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4400" b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 5:</a:t>
                </a:r>
                <a:r>
                  <a:rPr lang="en-US" sz="44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Hãy nêu phương pháp viết phương trình mặt phẳng trung trực của đoạn thẳng AB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8C3E9B7-337B-465D-B568-B4BDF039E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274" y="5105400"/>
                <a:ext cx="23093325" cy="8255273"/>
              </a:xfrm>
              <a:prstGeom prst="rect">
                <a:avLst/>
              </a:prstGeom>
              <a:blipFill>
                <a:blip r:embed="rId3"/>
                <a:stretch>
                  <a:fillRect l="-1056" b="-2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40924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210800" y="0"/>
            <a:ext cx="33433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28800"/>
            <a:r>
              <a:rPr lang="en-US" sz="6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 TẬP</a:t>
            </a:r>
            <a:endParaRPr lang="en-US" sz="66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C3E9B7-337B-465D-B568-B4BDF039E0F9}"/>
              </a:ext>
            </a:extLst>
          </p:cNvPr>
          <p:cNvSpPr txBox="1"/>
          <p:nvPr/>
        </p:nvSpPr>
        <p:spPr>
          <a:xfrm>
            <a:off x="304800" y="1122373"/>
            <a:ext cx="22250400" cy="10127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5: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Hãy nêu phương pháp viết phương trình mặt phẳng trung trực của đoạn thẳng AB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6: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iết phương trình</a:t>
            </a: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 phẳng trung trực của đoạn AB  biết A(2;1;0) , B(0;3;2)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7: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Nêu các yếu tố để viết phương trình tham số của đường thẳng ?  Nêu công thức phương trình tham số của đường thẳng?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8:  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 các yếu tố viết phương trình chính tắc của đường thẳng ? Nêu công thức phương trình chính tắc của đường thẳng?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9: :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Trong không gian Oxyz cho 2 điểm A(-2;4;-5); B(1; -7; 0)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 phương trình tham số của đường thẳng AB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 10: </a:t>
            </a: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Trong không gian Oxyz cho 2 điểm A(-2;4;-5); B(1; -7; 0)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4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Viết phương trình chính tắc của đường thẳng đi qua 2 điểm A,B</a:t>
            </a:r>
          </a:p>
        </p:txBody>
      </p:sp>
    </p:spTree>
    <p:extLst>
      <p:ext uri="{BB962C8B-B14F-4D97-AF65-F5344CB8AC3E}">
        <p14:creationId xmlns:p14="http://schemas.microsoft.com/office/powerpoint/2010/main" val="30217766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677400" y="4724400"/>
            <a:ext cx="670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BÀI TẬP TƯƠNG TỰ</a:t>
            </a:r>
          </a:p>
        </p:txBody>
      </p:sp>
    </p:spTree>
    <p:extLst>
      <p:ext uri="{BB962C8B-B14F-4D97-AF65-F5344CB8AC3E}">
        <p14:creationId xmlns:p14="http://schemas.microsoft.com/office/powerpoint/2010/main" val="12861107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1"/>
          <p:cNvGrpSpPr/>
          <p:nvPr/>
        </p:nvGrpSpPr>
        <p:grpSpPr>
          <a:xfrm>
            <a:off x="543487" y="4735485"/>
            <a:ext cx="22136902" cy="6539078"/>
            <a:chOff x="1205494" y="6947472"/>
            <a:chExt cx="22139783" cy="6539928"/>
          </a:xfrm>
        </p:grpSpPr>
        <p:sp>
          <p:nvSpPr>
            <p:cNvPr id="125" name="Rounded Rectangle 124"/>
            <p:cNvSpPr/>
            <p:nvPr/>
          </p:nvSpPr>
          <p:spPr>
            <a:xfrm>
              <a:off x="1209586" y="7179457"/>
              <a:ext cx="22135691" cy="6307943"/>
            </a:xfrm>
            <a:prstGeom prst="roundRect">
              <a:avLst>
                <a:gd name="adj" fmla="val 223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828800"/>
              <a:endParaRPr lang="en-US" sz="32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05494" y="6947472"/>
              <a:ext cx="3322466" cy="782727"/>
              <a:chOff x="1205494" y="6947472"/>
              <a:chExt cx="3322466" cy="782727"/>
            </a:xfrm>
          </p:grpSpPr>
          <p:sp>
            <p:nvSpPr>
              <p:cNvPr id="127" name="Freeform 20"/>
              <p:cNvSpPr>
                <a:spLocks/>
              </p:cNvSpPr>
              <p:nvPr/>
            </p:nvSpPr>
            <p:spPr bwMode="auto">
              <a:xfrm rot="16200000" flipV="1">
                <a:off x="2608156" y="5810396"/>
                <a:ext cx="782727" cy="3056880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pPr defTabSz="1828800"/>
                <a:endParaRPr lang="en-US" sz="32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2147887" y="7023100"/>
                <a:ext cx="2111899" cy="646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828800"/>
                <a:r>
                  <a:rPr lang="en-US" sz="3600" b="1">
                    <a:solidFill>
                      <a:srgbClr val="FF0000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3600" b="1" dirty="0">
                  <a:solidFill>
                    <a:srgbClr val="FF00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9" name="Round Diagonal Corner Rectangle 128"/>
              <p:cNvSpPr/>
              <p:nvPr/>
            </p:nvSpPr>
            <p:spPr>
              <a:xfrm flipV="1">
                <a:off x="1205494" y="6951957"/>
                <a:ext cx="774046" cy="775029"/>
              </a:xfrm>
              <a:prstGeom prst="round2DiagRect">
                <a:avLst/>
              </a:prstGeom>
              <a:solidFill>
                <a:schemeClr val="accent6">
                  <a:lumMod val="75000"/>
                </a:schemeClr>
              </a:solidFill>
              <a:ln w="57150">
                <a:solidFill>
                  <a:schemeClr val="accent6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/>
                <a:endParaRPr lang="en-US" sz="3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" name="Freeform 15"/>
              <p:cNvSpPr>
                <a:spLocks noEditPoints="1"/>
              </p:cNvSpPr>
              <p:nvPr/>
            </p:nvSpPr>
            <p:spPr bwMode="auto">
              <a:xfrm>
                <a:off x="1375232" y="7017843"/>
                <a:ext cx="501844" cy="640616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8" tIns="45710" rIns="91418" bIns="45710" numCol="1" anchor="t" anchorCtr="0" compatLnSpc="1">
                <a:prstTxWarp prst="textNoShape">
                  <a:avLst/>
                </a:prstTxWarp>
              </a:bodyPr>
              <a:lstStyle/>
              <a:p>
                <a:pPr defTabSz="1828800"/>
                <a:endParaRPr lang="en-US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148" name="Group 147"/>
          <p:cNvGrpSpPr/>
          <p:nvPr/>
        </p:nvGrpSpPr>
        <p:grpSpPr>
          <a:xfrm>
            <a:off x="330207" y="336566"/>
            <a:ext cx="22350182" cy="4087556"/>
            <a:chOff x="992187" y="2564544"/>
            <a:chExt cx="22353091" cy="4088087"/>
          </a:xfrm>
        </p:grpSpPr>
        <p:sp>
          <p:nvSpPr>
            <p:cNvPr id="134" name="Rounded Rectangle 133"/>
            <p:cNvSpPr/>
            <p:nvPr/>
          </p:nvSpPr>
          <p:spPr bwMode="auto">
            <a:xfrm>
              <a:off x="1145221" y="2667000"/>
              <a:ext cx="22200057" cy="3985631"/>
            </a:xfrm>
            <a:prstGeom prst="roundRect">
              <a:avLst>
                <a:gd name="adj" fmla="val 5492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177060">
                <a:defRPr/>
              </a:pPr>
              <a:endParaRPr lang="en-US" sz="320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992187" y="2564544"/>
              <a:ext cx="3124200" cy="1023459"/>
              <a:chOff x="534987" y="1647866"/>
              <a:chExt cx="4197167" cy="1176337"/>
            </a:xfrm>
          </p:grpSpPr>
          <p:sp>
            <p:nvSpPr>
              <p:cNvPr id="136" name="Isosceles Triangle 44"/>
              <p:cNvSpPr/>
              <p:nvPr/>
            </p:nvSpPr>
            <p:spPr bwMode="auto">
              <a:xfrm rot="5400000" flipV="1">
                <a:off x="534195" y="2602747"/>
                <a:ext cx="227012" cy="215900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37" name="Pentagon 136"/>
              <p:cNvSpPr/>
              <p:nvPr/>
            </p:nvSpPr>
            <p:spPr bwMode="auto">
              <a:xfrm>
                <a:off x="534987" y="1647866"/>
                <a:ext cx="4197167" cy="955674"/>
              </a:xfrm>
              <a:prstGeom prst="homePlate">
                <a:avLst>
                  <a:gd name="adj" fmla="val 12444"/>
                </a:avLst>
              </a:prstGeom>
              <a:solidFill>
                <a:srgbClr val="135F82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177060"/>
                <a:endParaRPr lang="en-US" sz="3200">
                  <a:solidFill>
                    <a:prstClr val="white"/>
                  </a:solidFill>
                  <a:latin typeface="Calibri"/>
                </a:endParaRPr>
              </a:p>
            </p:txBody>
          </p:sp>
          <p:grpSp>
            <p:nvGrpSpPr>
              <p:cNvPr id="138" name="Group 11"/>
              <p:cNvGrpSpPr/>
              <p:nvPr/>
            </p:nvGrpSpPr>
            <p:grpSpPr bwMode="auto">
              <a:xfrm>
                <a:off x="683775" y="1836907"/>
                <a:ext cx="582199" cy="537956"/>
                <a:chOff x="7440266" y="3398551"/>
                <a:chExt cx="757238" cy="76517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41" name="Freeform 140"/>
                <p:cNvSpPr>
                  <a:spLocks noEditPoints="1"/>
                </p:cNvSpPr>
                <p:nvPr/>
              </p:nvSpPr>
              <p:spPr bwMode="auto">
                <a:xfrm>
                  <a:off x="7440266" y="3436652"/>
                  <a:ext cx="344488" cy="344489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2" name="Freeform 141"/>
                <p:cNvSpPr>
                  <a:spLocks noEditPoints="1"/>
                </p:cNvSpPr>
                <p:nvPr/>
              </p:nvSpPr>
              <p:spPr bwMode="auto">
                <a:xfrm>
                  <a:off x="7440266" y="3814473"/>
                  <a:ext cx="344488" cy="349251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4" name="Rectangle 143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5" name="Rectangle 144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6" name="Rectangle 145"/>
                <p:cNvSpPr>
                  <a:spLocks noChangeArrowheads="1"/>
                </p:cNvSpPr>
                <p:nvPr/>
              </p:nvSpPr>
              <p:spPr bwMode="auto">
                <a:xfrm>
                  <a:off x="7840316" y="3973225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7840316" y="3590640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defTabSz="2177060">
                    <a:defRPr/>
                  </a:pPr>
                  <a:endParaRPr lang="en-US" sz="32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39" name="Chevron 138"/>
              <p:cNvSpPr/>
              <p:nvPr/>
            </p:nvSpPr>
            <p:spPr bwMode="auto">
              <a:xfrm>
                <a:off x="1330000" y="1771634"/>
                <a:ext cx="142625" cy="707897"/>
              </a:xfrm>
              <a:prstGeom prst="chevron">
                <a:avLst>
                  <a:gd name="adj" fmla="val 68110"/>
                </a:avLst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177060">
                  <a:defRPr/>
                </a:pPr>
                <a:endParaRPr lang="en-US" sz="32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140" name="TextBox 13"/>
              <p:cNvSpPr txBox="1">
                <a:spLocks noChangeArrowheads="1"/>
              </p:cNvSpPr>
              <p:nvPr/>
            </p:nvSpPr>
            <p:spPr bwMode="auto">
              <a:xfrm>
                <a:off x="1456315" y="1718346"/>
                <a:ext cx="3173466" cy="813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21764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defTabSz="1828800" eaLnBrk="1" hangingPunct="1"/>
                <a:r>
                  <a:rPr lang="en-US" sz="4000" b="1" err="1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Ví</a:t>
                </a:r>
                <a:r>
                  <a:rPr lang="en-US" sz="4000" b="1">
                    <a:solidFill>
                      <a:prstClr val="white"/>
                    </a:solidFill>
                    <a:latin typeface="Tahoma" pitchFamily="34" charset="0"/>
                    <a:cs typeface="Tahoma" pitchFamily="34" charset="0"/>
                  </a:rPr>
                  <a:t> dụ</a:t>
                </a:r>
                <a:endParaRPr lang="en-US" sz="4000" b="1" dirty="0">
                  <a:solidFill>
                    <a:prstClr val="white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953437" y="5712825"/>
                <a:ext cx="250056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437" y="5712825"/>
                <a:ext cx="2500566" cy="7694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/>
              <p:cNvSpPr/>
              <p:nvPr/>
            </p:nvSpPr>
            <p:spPr>
              <a:xfrm>
                <a:off x="1401453" y="1300428"/>
                <a:ext cx="21101498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ươ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ì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nh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m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ặ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ẳ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trung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ự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ủ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a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đ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o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ạ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𝐴𝐵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ớ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n-US" sz="4800">
                        <a:solidFill>
                          <a:prstClr val="black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1;−2;3</m:t>
                        </m:r>
                      </m:e>
                    </m:d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4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(−3;2;1)</m:t>
                    </m:r>
                  </m:oMath>
                </a14:m>
                <a:r>
                  <a:rPr lang="en-US" sz="4800" dirty="0">
                    <a:solidFill>
                      <a:prstClr val="black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là</a:t>
                </a:r>
                <a:endParaRPr lang="vi-VN" sz="48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9" name="Rectangle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1453" y="1300428"/>
                <a:ext cx="21101498" cy="830997"/>
              </a:xfrm>
              <a:prstGeom prst="rect">
                <a:avLst/>
              </a:prstGeom>
              <a:blipFill>
                <a:blip r:embed="rId4"/>
                <a:stretch>
                  <a:fillRect t="-16788" b="-37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Oval 153"/>
          <p:cNvSpPr/>
          <p:nvPr/>
        </p:nvSpPr>
        <p:spPr>
          <a:xfrm>
            <a:off x="2917723" y="2172557"/>
            <a:ext cx="1072554" cy="107255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1800">
              <a:solidFill>
                <a:prstClr val="white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869728" y="2329786"/>
                <a:ext cx="5485688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  <m:r>
                        <a:rPr lang="vi-VN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2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  <m:r>
                        <m:rPr>
                          <m:nor/>
                        </m:rPr>
                        <a:rPr lang="en-GB" sz="4400">
                          <a:solidFill>
                            <a:prstClr val="black"/>
                          </a:solidFill>
                          <a:latin typeface="Calibri"/>
                        </a:rPr>
                        <m:t>.</m:t>
                      </m:r>
                    </m:oMath>
                  </m:oMathPara>
                </a14:m>
                <a:endParaRPr lang="en-GB" sz="44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9728" y="2329786"/>
                <a:ext cx="5485688" cy="7694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12413038" y="2397672"/>
                <a:ext cx="5866688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4000" b="1" spc="-15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B</m:t>
                    </m:r>
                    <m:r>
                      <m:rPr>
                        <m:nor/>
                      </m:rPr>
                      <a:rPr lang="en-US" sz="4000" b="1" spc="-15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.</m:t>
                    </m:r>
                  </m:oMath>
                </a14:m>
                <a:r>
                  <a:rPr lang="en-GB" sz="1800" dirty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+1=0.</m:t>
                    </m:r>
                  </m:oMath>
                </a14:m>
                <a:endParaRPr lang="en-GB" sz="1800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3038" y="2397672"/>
                <a:ext cx="5866688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2995748" y="3274425"/>
                <a:ext cx="6302304" cy="7538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vi-VN" sz="4000" b="1" spc="-15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C</m:t>
                    </m:r>
                    <m:r>
                      <m:rPr>
                        <m:nor/>
                      </m:rPr>
                      <a:rPr lang="en-US" sz="4000" b="1" spc="-150">
                        <a:solidFill>
                          <a:srgbClr val="000099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.</m:t>
                    </m:r>
                  </m:oMath>
                </a14:m>
                <a:r>
                  <a:rPr lang="en-GB" sz="1800" b="1" dirty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4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+1=0</m:t>
                    </m:r>
                  </m:oMath>
                </a14:m>
                <a:r>
                  <a:rPr lang="en-GB" sz="1800" dirty="0">
                    <a:solidFill>
                      <a:prstClr val="black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5748" y="3274425"/>
                <a:ext cx="6302304" cy="753861"/>
              </a:xfrm>
              <a:prstGeom prst="rect">
                <a:avLst/>
              </a:prstGeom>
              <a:blipFill>
                <a:blip r:embed="rId7"/>
                <a:stretch>
                  <a:fillRect b="-16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12369062" y="3345930"/>
                <a:ext cx="5910664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vi-VN" sz="44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0000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   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4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−1=0</m:t>
                      </m:r>
                      <m:r>
                        <m:rPr>
                          <m:nor/>
                        </m:rPr>
                        <a:rPr lang="en-GB" sz="4400">
                          <a:solidFill>
                            <a:prstClr val="black"/>
                          </a:solidFill>
                          <a:latin typeface="Calibri"/>
                        </a:rPr>
                        <m:t>.</m:t>
                      </m:r>
                    </m:oMath>
                  </m:oMathPara>
                </a14:m>
                <a:endParaRPr lang="vi-VN" sz="44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69062" y="3345930"/>
                <a:ext cx="5910664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0944" y="6400421"/>
            <a:ext cx="21864484" cy="10487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67148" y="7377048"/>
            <a:ext cx="10826400" cy="22981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9387" y="9651550"/>
            <a:ext cx="20854554" cy="100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7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19" grpId="0"/>
      <p:bldP spid="154" grpId="0" animBg="1"/>
      <p:bldP spid="2" grpId="0"/>
      <p:bldP spid="53" grpId="0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35330" y="11714405"/>
            <a:ext cx="1628960" cy="1073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29"/>
          <p:cNvPicPr preferRelativeResize="0"/>
          <p:nvPr/>
        </p:nvPicPr>
        <p:blipFill rotWithShape="1">
          <a:blip r:embed="rId4">
            <a:alphaModFix/>
          </a:blip>
          <a:srcRect b="41410"/>
          <a:stretch/>
        </p:blipFill>
        <p:spPr>
          <a:xfrm flipH="1">
            <a:off x="6185321" y="-1151895"/>
            <a:ext cx="4499466" cy="3054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9"/>
          <p:cNvPicPr preferRelativeResize="0"/>
          <p:nvPr/>
        </p:nvPicPr>
        <p:blipFill rotWithShape="1">
          <a:blip r:embed="rId5">
            <a:alphaModFix/>
          </a:blip>
          <a:srcRect l="35769" t="-15946" b="32717"/>
          <a:stretch/>
        </p:blipFill>
        <p:spPr>
          <a:xfrm flipH="1">
            <a:off x="20035333" y="12642935"/>
            <a:ext cx="4348670" cy="1073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9"/>
          <p:cNvPicPr preferRelativeResize="0"/>
          <p:nvPr/>
        </p:nvPicPr>
        <p:blipFill rotWithShape="1">
          <a:blip r:embed="rId6">
            <a:alphaModFix/>
          </a:blip>
          <a:srcRect l="-5604" t="-5890" r="-5604" b="-5879"/>
          <a:stretch/>
        </p:blipFill>
        <p:spPr>
          <a:xfrm rot="1498642">
            <a:off x="20905153" y="7506862"/>
            <a:ext cx="5142778" cy="583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9"/>
          <p:cNvPicPr preferRelativeResize="0"/>
          <p:nvPr/>
        </p:nvPicPr>
        <p:blipFill rotWithShape="1">
          <a:blip r:embed="rId7">
            <a:alphaModFix/>
          </a:blip>
          <a:srcRect l="-7603" t="-8044" r="-7603" b="-8032"/>
          <a:stretch/>
        </p:blipFill>
        <p:spPr>
          <a:xfrm>
            <a:off x="1" y="6936955"/>
            <a:ext cx="2685734" cy="2233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-16131" y="880309"/>
            <a:ext cx="1655870" cy="1918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22479306" y="1509186"/>
            <a:ext cx="2491800" cy="28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755751" y="6085994"/>
            <a:ext cx="2913866" cy="1215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9084874" y="-383585"/>
            <a:ext cx="1900912" cy="1073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365607" y="11993135"/>
            <a:ext cx="1491998" cy="135106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552;p36">
            <a:extLst>
              <a:ext uri="{FF2B5EF4-FFF2-40B4-BE49-F238E27FC236}">
                <a16:creationId xmlns:a16="http://schemas.microsoft.com/office/drawing/2014/main" id="{7D5721E8-721C-48FF-9230-363E03B8B1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23361" y="4433931"/>
            <a:ext cx="16180526" cy="1153918"/>
          </a:xfrm>
          <a:prstGeom prst="rect">
            <a:avLst/>
          </a:prstGeom>
          <a:solidFill>
            <a:srgbClr val="FFFF00"/>
          </a:solidFill>
        </p:spPr>
        <p:txBody>
          <a:bodyPr spcFirstLastPara="1" wrap="square" lIns="243800" tIns="243800" rIns="243800" bIns="243800" anchor="b" anchorCtr="0">
            <a:noAutofit/>
          </a:bodyPr>
          <a:lstStyle/>
          <a:p>
            <a:r>
              <a:rPr lang="vi-VN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vi-V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VECTƠ PHÁP TUYẾN CỦA MẶT PHẲNG</a:t>
            </a:r>
            <a:endParaRPr lang="vi-VN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76">
            <a:extLst>
              <a:ext uri="{FF2B5EF4-FFF2-40B4-BE49-F238E27FC236}">
                <a16:creationId xmlns:a16="http://schemas.microsoft.com/office/drawing/2014/main" id="{9A3AE2C9-4763-4BAD-9855-D23099A16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6519" y="8920367"/>
            <a:ext cx="7310966" cy="442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90550"/>
      </p:ext>
    </p:extLst>
  </p:cSld>
  <p:clrMapOvr>
    <a:masterClrMapping/>
  </p:clrMapOvr>
  <p:transition spd="slow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585822" y="2114511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8" y="2590800"/>
                <a:ext cx="234711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1: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8395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4980709" y="3856106"/>
                <a:ext cx="18821400" cy="3653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Tìm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trình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tham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số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dạng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8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8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80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</m:t>
                                  </m:r>
                                </m:e>
                                <m:sub>
                                  <m:r>
                                    <a:rPr lang="en-US" sz="48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 </m:t>
                                  </m:r>
                                </m:sub>
                              </m:sSub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  <m:r>
                                <a:rPr lang="en-US" sz="48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8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=−3</m:t>
                                  </m:r>
                                </m:e>
                                <m:sub>
                                  <m:r>
                                    <a:rPr lang="en-US" sz="4800" b="0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48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𝑧</m:t>
                              </m:r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=2</m:t>
                              </m:r>
                              <m:r>
                                <m:rPr>
                                  <m:brk m:alnAt="7"/>
                                </m:rPr>
                                <a:rPr lang="en-US" sz="48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8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4</m:t>
                              </m:r>
                              <m:r>
                                <a:rPr lang="en-US" sz="48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vi-VN" sz="48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0709" y="3856106"/>
                <a:ext cx="18821400" cy="3653757"/>
              </a:xfrm>
              <a:prstGeom prst="rect">
                <a:avLst/>
              </a:prstGeom>
              <a:blipFill>
                <a:blip r:embed="rId3"/>
                <a:stretch>
                  <a:fillRect l="-1295" t="-2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105400" y="8542540"/>
                <a:ext cx="1393727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5400" y="8542540"/>
                <a:ext cx="13937277" cy="769441"/>
              </a:xfrm>
              <a:prstGeom prst="rect">
                <a:avLst/>
              </a:prstGeom>
              <a:blipFill>
                <a:blip r:embed="rId4"/>
                <a:stretch>
                  <a:fillRect l="-1794" t="-15748" b="-36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010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968413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6871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264884" y="5085871"/>
                <a:ext cx="19671316" cy="8710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Tìm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của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(-2;1;-3)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(0;-3;4)</a:t>
                </a:r>
                <a:endParaRPr lang="vi-VN" sz="48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884" y="5085871"/>
                <a:ext cx="19671316" cy="871008"/>
              </a:xfrm>
              <a:prstGeom prst="rect">
                <a:avLst/>
              </a:prstGeom>
              <a:blipFill>
                <a:blip r:embed="rId3"/>
                <a:stretch>
                  <a:fillRect l="-1271" t="-9790" b="-251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875920" y="9072105"/>
                <a:ext cx="20060280" cy="22102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(-2;1;-3)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(0;-3;4)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sẽ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nhận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</a:t>
                </a:r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vi-VN" sz="4800" dirty="0">
                  <a:solidFill>
                    <a:srgbClr val="000000"/>
                  </a:solidFill>
                  <a:ea typeface="Cambria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.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920" y="9072105"/>
                <a:ext cx="20060280" cy="2210285"/>
              </a:xfrm>
              <a:prstGeom prst="rect">
                <a:avLst/>
              </a:prstGeom>
              <a:blipFill>
                <a:blip r:embed="rId4"/>
                <a:stretch>
                  <a:fillRect l="-1246" t="-1653"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486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247336"/>
              </p:ext>
            </p:extLst>
          </p:nvPr>
        </p:nvGraphicFramePr>
        <p:xfrm>
          <a:off x="4191000" y="54020"/>
          <a:ext cx="1950719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51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474323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5462325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907773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583240" cy="155478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75498" y="2109402"/>
            <a:ext cx="15593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 VÍ DỤ MINH HỌA</a:t>
            </a: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715303" y="2120406"/>
            <a:ext cx="731519" cy="830437"/>
          </a:xfrm>
          <a:prstGeom prst="round2SameRect">
            <a:avLst/>
          </a:prstGeom>
          <a:solidFill>
            <a:srgbClr val="145F8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27610" y="2124792"/>
            <a:ext cx="716863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2796" y="3441301"/>
            <a:ext cx="23065404" cy="4040523"/>
            <a:chOff x="1177638" y="2491133"/>
            <a:chExt cx="23512749" cy="2915828"/>
          </a:xfrm>
        </p:grpSpPr>
        <p:sp>
          <p:nvSpPr>
            <p:cNvPr id="11" name="Rounded Rectangle 10"/>
            <p:cNvSpPr/>
            <p:nvPr/>
          </p:nvSpPr>
          <p:spPr>
            <a:xfrm>
              <a:off x="1177638" y="2895122"/>
              <a:ext cx="23512749" cy="2511839"/>
            </a:xfrm>
            <a:prstGeom prst="roundRect">
              <a:avLst>
                <a:gd name="adj" fmla="val 449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9991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177638" y="2491133"/>
              <a:ext cx="3624548" cy="896324"/>
              <a:chOff x="1177638" y="2491133"/>
              <a:chExt cx="3624548" cy="896324"/>
            </a:xfrm>
          </p:grpSpPr>
          <p:sp>
            <p:nvSpPr>
              <p:cNvPr id="13" name="Freeform 20"/>
              <p:cNvSpPr>
                <a:spLocks/>
              </p:cNvSpPr>
              <p:nvPr/>
            </p:nvSpPr>
            <p:spPr bwMode="auto">
              <a:xfrm rot="16200000" flipV="1">
                <a:off x="2813108" y="1398378"/>
                <a:ext cx="767196" cy="3210961"/>
              </a:xfrm>
              <a:prstGeom prst="round1Rect">
                <a:avLst/>
              </a:prstGeom>
              <a:solidFill>
                <a:srgbClr val="999158"/>
              </a:solidFill>
              <a:ln w="57150">
                <a:solidFill>
                  <a:srgbClr val="99915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149147" y="2590800"/>
                <a:ext cx="2392638" cy="5552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Ví dụ </a:t>
                </a:r>
                <a:r>
                  <a:rPr lang="en-US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3</a:t>
                </a:r>
                <a:r>
                  <a:rPr lang="vi-VN" sz="4400" b="1" dirty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:</a:t>
                </a:r>
                <a:endParaRPr lang="en-US" sz="3600" i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5" name="Round Diagonal Corner Rectangle 14"/>
              <p:cNvSpPr/>
              <p:nvPr/>
            </p:nvSpPr>
            <p:spPr>
              <a:xfrm flipV="1">
                <a:off x="1177638" y="2491133"/>
                <a:ext cx="912132" cy="888687"/>
              </a:xfrm>
              <a:prstGeom prst="round2DiagRect">
                <a:avLst/>
              </a:prstGeom>
              <a:solidFill>
                <a:schemeClr val="bg1"/>
              </a:solidFill>
              <a:ln w="63500">
                <a:solidFill>
                  <a:srgbClr val="99915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2"/>
              <p:cNvGrpSpPr/>
              <p:nvPr/>
            </p:nvGrpSpPr>
            <p:grpSpPr>
              <a:xfrm>
                <a:off x="1305304" y="2598000"/>
                <a:ext cx="693827" cy="641071"/>
                <a:chOff x="7440266" y="3398551"/>
                <a:chExt cx="757238" cy="765175"/>
              </a:xfrm>
              <a:solidFill>
                <a:srgbClr val="999158"/>
              </a:solidFill>
            </p:grpSpPr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7440266" y="3436651"/>
                  <a:ext cx="344488" cy="344488"/>
                </a:xfrm>
                <a:custGeom>
                  <a:avLst/>
                  <a:gdLst/>
                  <a:ahLst/>
                  <a:cxnLst>
                    <a:cxn ang="0">
                      <a:pos x="33" y="184"/>
                    </a:cxn>
                    <a:cxn ang="0">
                      <a:pos x="181" y="184"/>
                    </a:cxn>
                    <a:cxn ang="0">
                      <a:pos x="181" y="33"/>
                    </a:cxn>
                    <a:cxn ang="0">
                      <a:pos x="33" y="33"/>
                    </a:cxn>
                    <a:cxn ang="0">
                      <a:pos x="33" y="184"/>
                    </a:cxn>
                    <a:cxn ang="0">
                      <a:pos x="217" y="217"/>
                    </a:cxn>
                    <a:cxn ang="0">
                      <a:pos x="0" y="217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17"/>
                    </a:cxn>
                  </a:cxnLst>
                  <a:rect l="0" t="0" r="r" b="b"/>
                  <a:pathLst>
                    <a:path w="217" h="217">
                      <a:moveTo>
                        <a:pt x="33" y="184"/>
                      </a:moveTo>
                      <a:lnTo>
                        <a:pt x="181" y="184"/>
                      </a:lnTo>
                      <a:lnTo>
                        <a:pt x="181" y="33"/>
                      </a:lnTo>
                      <a:lnTo>
                        <a:pt x="33" y="33"/>
                      </a:lnTo>
                      <a:lnTo>
                        <a:pt x="33" y="184"/>
                      </a:lnTo>
                      <a:close/>
                      <a:moveTo>
                        <a:pt x="217" y="217"/>
                      </a:moveTo>
                      <a:lnTo>
                        <a:pt x="0" y="217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7440266" y="3814476"/>
                  <a:ext cx="344488" cy="349250"/>
                </a:xfrm>
                <a:custGeom>
                  <a:avLst/>
                  <a:gdLst/>
                  <a:ahLst/>
                  <a:cxnLst>
                    <a:cxn ang="0">
                      <a:pos x="33" y="185"/>
                    </a:cxn>
                    <a:cxn ang="0">
                      <a:pos x="181" y="185"/>
                    </a:cxn>
                    <a:cxn ang="0">
                      <a:pos x="181" y="36"/>
                    </a:cxn>
                    <a:cxn ang="0">
                      <a:pos x="33" y="36"/>
                    </a:cxn>
                    <a:cxn ang="0">
                      <a:pos x="33" y="185"/>
                    </a:cxn>
                    <a:cxn ang="0">
                      <a:pos x="217" y="220"/>
                    </a:cxn>
                    <a:cxn ang="0">
                      <a:pos x="0" y="220"/>
                    </a:cxn>
                    <a:cxn ang="0">
                      <a:pos x="0" y="0"/>
                    </a:cxn>
                    <a:cxn ang="0">
                      <a:pos x="217" y="0"/>
                    </a:cxn>
                    <a:cxn ang="0">
                      <a:pos x="217" y="220"/>
                    </a:cxn>
                  </a:cxnLst>
                  <a:rect l="0" t="0" r="r" b="b"/>
                  <a:pathLst>
                    <a:path w="217" h="220">
                      <a:moveTo>
                        <a:pt x="33" y="185"/>
                      </a:moveTo>
                      <a:lnTo>
                        <a:pt x="181" y="185"/>
                      </a:lnTo>
                      <a:lnTo>
                        <a:pt x="181" y="36"/>
                      </a:lnTo>
                      <a:lnTo>
                        <a:pt x="33" y="36"/>
                      </a:lnTo>
                      <a:lnTo>
                        <a:pt x="33" y="185"/>
                      </a:lnTo>
                      <a:close/>
                      <a:moveTo>
                        <a:pt x="217" y="220"/>
                      </a:moveTo>
                      <a:lnTo>
                        <a:pt x="0" y="220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217" y="2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7506941" y="3398551"/>
                  <a:ext cx="341313" cy="288925"/>
                </a:xfrm>
                <a:custGeom>
                  <a:avLst/>
                  <a:gdLst/>
                  <a:ahLst/>
                  <a:cxnLst>
                    <a:cxn ang="0">
                      <a:pos x="76" y="182"/>
                    </a:cxn>
                    <a:cxn ang="0">
                      <a:pos x="0" y="114"/>
                    </a:cxn>
                    <a:cxn ang="0">
                      <a:pos x="24" y="88"/>
                    </a:cxn>
                    <a:cxn ang="0">
                      <a:pos x="73" y="132"/>
                    </a:cxn>
                    <a:cxn ang="0">
                      <a:pos x="187" y="0"/>
                    </a:cxn>
                    <a:cxn ang="0">
                      <a:pos x="215" y="24"/>
                    </a:cxn>
                    <a:cxn ang="0">
                      <a:pos x="76" y="182"/>
                    </a:cxn>
                  </a:cxnLst>
                  <a:rect l="0" t="0" r="r" b="b"/>
                  <a:pathLst>
                    <a:path w="215" h="182">
                      <a:moveTo>
                        <a:pt x="76" y="182"/>
                      </a:moveTo>
                      <a:lnTo>
                        <a:pt x="0" y="114"/>
                      </a:lnTo>
                      <a:lnTo>
                        <a:pt x="24" y="88"/>
                      </a:lnTo>
                      <a:lnTo>
                        <a:pt x="73" y="132"/>
                      </a:lnTo>
                      <a:lnTo>
                        <a:pt x="187" y="0"/>
                      </a:lnTo>
                      <a:lnTo>
                        <a:pt x="215" y="24"/>
                      </a:lnTo>
                      <a:lnTo>
                        <a:pt x="76" y="1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8"/>
                <p:cNvSpPr>
                  <a:spLocks noChangeArrowheads="1"/>
                </p:cNvSpPr>
                <p:nvPr/>
              </p:nvSpPr>
              <p:spPr bwMode="auto">
                <a:xfrm>
                  <a:off x="7840316" y="4100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7840316" y="3717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7840316" y="3973226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7840316" y="3590639"/>
                  <a:ext cx="357188" cy="6350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29" tIns="45715" rIns="91429" bIns="45715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4" name="Group 23"/>
          <p:cNvGrpSpPr/>
          <p:nvPr/>
        </p:nvGrpSpPr>
        <p:grpSpPr>
          <a:xfrm>
            <a:off x="665844" y="7885813"/>
            <a:ext cx="23163974" cy="4687187"/>
            <a:chOff x="1222851" y="5331408"/>
            <a:chExt cx="23543736" cy="5328976"/>
          </a:xfrm>
        </p:grpSpPr>
        <p:sp>
          <p:nvSpPr>
            <p:cNvPr id="25" name="Rounded Rectangle 24"/>
            <p:cNvSpPr/>
            <p:nvPr/>
          </p:nvSpPr>
          <p:spPr>
            <a:xfrm>
              <a:off x="1224549" y="5601639"/>
              <a:ext cx="23542038" cy="5058745"/>
            </a:xfrm>
            <a:prstGeom prst="roundRect">
              <a:avLst>
                <a:gd name="adj" fmla="val 3132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57150">
              <a:solidFill>
                <a:srgbClr val="0999C8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60"/>
            <p:cNvGrpSpPr/>
            <p:nvPr/>
          </p:nvGrpSpPr>
          <p:grpSpPr>
            <a:xfrm>
              <a:off x="1222851" y="5331408"/>
              <a:ext cx="3305109" cy="841174"/>
              <a:chOff x="1224542" y="6305967"/>
              <a:chExt cx="3305491" cy="845462"/>
            </a:xfrm>
          </p:grpSpPr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 rot="16200000" flipV="1">
                <a:off x="2748828" y="5370222"/>
                <a:ext cx="828631" cy="2733779"/>
              </a:xfrm>
              <a:prstGeom prst="round1Rect">
                <a:avLst/>
              </a:prstGeom>
              <a:solidFill>
                <a:schemeClr val="bg1"/>
              </a:solidFill>
              <a:ln w="57150">
                <a:solidFill>
                  <a:srgbClr val="0999C8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91562" y="6305967"/>
                <a:ext cx="2278188" cy="817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400" b="1">
                    <a:solidFill>
                      <a:srgbClr val="0999C8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rgbClr val="0999C8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Round Diagonal Corner Rectangle 28"/>
              <p:cNvSpPr/>
              <p:nvPr/>
            </p:nvSpPr>
            <p:spPr>
              <a:xfrm flipV="1">
                <a:off x="1224542" y="6322799"/>
                <a:ext cx="777240" cy="828630"/>
              </a:xfrm>
              <a:prstGeom prst="round2DiagRect">
                <a:avLst/>
              </a:prstGeom>
              <a:solidFill>
                <a:srgbClr val="0999C8"/>
              </a:solidFill>
              <a:ln w="57150">
                <a:solidFill>
                  <a:srgbClr val="0999C8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376941" y="6394807"/>
                <a:ext cx="501902" cy="680422"/>
              </a:xfrm>
              <a:custGeom>
                <a:avLst/>
                <a:gdLst>
                  <a:gd name="T0" fmla="*/ 135 w 145"/>
                  <a:gd name="T1" fmla="*/ 72 h 197"/>
                  <a:gd name="T2" fmla="*/ 72 w 145"/>
                  <a:gd name="T3" fmla="*/ 135 h 197"/>
                  <a:gd name="T4" fmla="*/ 9 w 145"/>
                  <a:gd name="T5" fmla="*/ 72 h 197"/>
                  <a:gd name="T6" fmla="*/ 72 w 145"/>
                  <a:gd name="T7" fmla="*/ 9 h 197"/>
                  <a:gd name="T8" fmla="*/ 115 w 145"/>
                  <a:gd name="T9" fmla="*/ 26 h 197"/>
                  <a:gd name="T10" fmla="*/ 60 w 145"/>
                  <a:gd name="T11" fmla="*/ 82 h 197"/>
                  <a:gd name="T12" fmla="*/ 30 w 145"/>
                  <a:gd name="T13" fmla="*/ 60 h 197"/>
                  <a:gd name="T14" fmla="*/ 20 w 145"/>
                  <a:gd name="T15" fmla="*/ 68 h 197"/>
                  <a:gd name="T16" fmla="*/ 61 w 145"/>
                  <a:gd name="T17" fmla="*/ 126 h 197"/>
                  <a:gd name="T18" fmla="*/ 123 w 145"/>
                  <a:gd name="T19" fmla="*/ 35 h 197"/>
                  <a:gd name="T20" fmla="*/ 135 w 145"/>
                  <a:gd name="T21" fmla="*/ 72 h 197"/>
                  <a:gd name="T22" fmla="*/ 145 w 145"/>
                  <a:gd name="T23" fmla="*/ 12 h 197"/>
                  <a:gd name="T24" fmla="*/ 135 w 145"/>
                  <a:gd name="T25" fmla="*/ 12 h 197"/>
                  <a:gd name="T26" fmla="*/ 123 w 145"/>
                  <a:gd name="T27" fmla="*/ 21 h 197"/>
                  <a:gd name="T28" fmla="*/ 72 w 145"/>
                  <a:gd name="T29" fmla="*/ 0 h 197"/>
                  <a:gd name="T30" fmla="*/ 0 w 145"/>
                  <a:gd name="T31" fmla="*/ 72 h 197"/>
                  <a:gd name="T32" fmla="*/ 30 w 145"/>
                  <a:gd name="T33" fmla="*/ 131 h 197"/>
                  <a:gd name="T34" fmla="*/ 7 w 145"/>
                  <a:gd name="T35" fmla="*/ 175 h 197"/>
                  <a:gd name="T36" fmla="*/ 13 w 145"/>
                  <a:gd name="T37" fmla="*/ 193 h 197"/>
                  <a:gd name="T38" fmla="*/ 32 w 145"/>
                  <a:gd name="T39" fmla="*/ 187 h 197"/>
                  <a:gd name="T40" fmla="*/ 51 w 145"/>
                  <a:gd name="T41" fmla="*/ 141 h 197"/>
                  <a:gd name="T42" fmla="*/ 51 w 145"/>
                  <a:gd name="T43" fmla="*/ 141 h 197"/>
                  <a:gd name="T44" fmla="*/ 72 w 145"/>
                  <a:gd name="T45" fmla="*/ 145 h 197"/>
                  <a:gd name="T46" fmla="*/ 145 w 145"/>
                  <a:gd name="T47" fmla="*/ 72 h 197"/>
                  <a:gd name="T48" fmla="*/ 129 w 145"/>
                  <a:gd name="T49" fmla="*/ 28 h 197"/>
                  <a:gd name="T50" fmla="*/ 145 w 145"/>
                  <a:gd name="T51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5" h="197">
                    <a:moveTo>
                      <a:pt x="135" y="72"/>
                    </a:moveTo>
                    <a:cubicBezTo>
                      <a:pt x="135" y="107"/>
                      <a:pt x="107" y="135"/>
                      <a:pt x="72" y="135"/>
                    </a:cubicBezTo>
                    <a:cubicBezTo>
                      <a:pt x="37" y="135"/>
                      <a:pt x="9" y="107"/>
                      <a:pt x="9" y="72"/>
                    </a:cubicBezTo>
                    <a:cubicBezTo>
                      <a:pt x="9" y="37"/>
                      <a:pt x="37" y="9"/>
                      <a:pt x="72" y="9"/>
                    </a:cubicBezTo>
                    <a:cubicBezTo>
                      <a:pt x="89" y="9"/>
                      <a:pt x="104" y="15"/>
                      <a:pt x="115" y="26"/>
                    </a:cubicBezTo>
                    <a:cubicBezTo>
                      <a:pt x="101" y="38"/>
                      <a:pt x="80" y="57"/>
                      <a:pt x="60" y="82"/>
                    </a:cubicBezTo>
                    <a:cubicBezTo>
                      <a:pt x="50" y="74"/>
                      <a:pt x="40" y="67"/>
                      <a:pt x="30" y="60"/>
                    </a:cubicBezTo>
                    <a:cubicBezTo>
                      <a:pt x="26" y="63"/>
                      <a:pt x="24" y="65"/>
                      <a:pt x="20" y="68"/>
                    </a:cubicBezTo>
                    <a:cubicBezTo>
                      <a:pt x="34" y="88"/>
                      <a:pt x="47" y="107"/>
                      <a:pt x="61" y="126"/>
                    </a:cubicBezTo>
                    <a:cubicBezTo>
                      <a:pt x="80" y="95"/>
                      <a:pt x="99" y="63"/>
                      <a:pt x="123" y="35"/>
                    </a:cubicBezTo>
                    <a:cubicBezTo>
                      <a:pt x="130" y="45"/>
                      <a:pt x="135" y="58"/>
                      <a:pt x="135" y="72"/>
                    </a:cubicBezTo>
                    <a:close/>
                    <a:moveTo>
                      <a:pt x="145" y="12"/>
                    </a:moveTo>
                    <a:cubicBezTo>
                      <a:pt x="141" y="12"/>
                      <a:pt x="138" y="12"/>
                      <a:pt x="135" y="12"/>
                    </a:cubicBezTo>
                    <a:cubicBezTo>
                      <a:pt x="135" y="12"/>
                      <a:pt x="130" y="15"/>
                      <a:pt x="123" y="21"/>
                    </a:cubicBezTo>
                    <a:cubicBezTo>
                      <a:pt x="110" y="8"/>
                      <a:pt x="92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97"/>
                      <a:pt x="11" y="118"/>
                      <a:pt x="30" y="131"/>
                    </a:cubicBezTo>
                    <a:cubicBezTo>
                      <a:pt x="7" y="175"/>
                      <a:pt x="7" y="175"/>
                      <a:pt x="7" y="175"/>
                    </a:cubicBezTo>
                    <a:cubicBezTo>
                      <a:pt x="3" y="182"/>
                      <a:pt x="6" y="190"/>
                      <a:pt x="13" y="193"/>
                    </a:cubicBezTo>
                    <a:cubicBezTo>
                      <a:pt x="20" y="197"/>
                      <a:pt x="28" y="194"/>
                      <a:pt x="32" y="187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3"/>
                      <a:pt x="65" y="145"/>
                      <a:pt x="72" y="145"/>
                    </a:cubicBezTo>
                    <a:cubicBezTo>
                      <a:pt x="112" y="145"/>
                      <a:pt x="145" y="112"/>
                      <a:pt x="145" y="72"/>
                    </a:cubicBezTo>
                    <a:cubicBezTo>
                      <a:pt x="145" y="55"/>
                      <a:pt x="138" y="40"/>
                      <a:pt x="129" y="28"/>
                    </a:cubicBezTo>
                    <a:cubicBezTo>
                      <a:pt x="134" y="22"/>
                      <a:pt x="139" y="17"/>
                      <a:pt x="145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9" tIns="45715" rIns="91429" bIns="45715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264884" y="5085871"/>
                <a:ext cx="19671316" cy="1720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600"/>
                  </a:spcBef>
                  <a:spcAft>
                    <a:spcPts val="800"/>
                  </a:spcAft>
                  <a:tabLst>
                    <a:tab pos="629920" algn="l"/>
                  </a:tabLst>
                </a:pP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Viết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trình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fr-FR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A(-2;1;-3)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</m:t>
                        </m:r>
                        <m:r>
                          <a:rPr lang="en-US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48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.</a:t>
                </a:r>
                <a:endParaRPr lang="vi-VN" sz="48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884" y="5085871"/>
                <a:ext cx="19671316" cy="1720471"/>
              </a:xfrm>
              <a:prstGeom prst="rect">
                <a:avLst/>
              </a:prstGeom>
              <a:blipFill>
                <a:blip r:embed="rId3"/>
                <a:stretch>
                  <a:fillRect l="-1271" t="-4947" b="-13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875920" y="9072105"/>
                <a:ext cx="20060280" cy="29756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Đường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thẳng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qua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điểm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A(-2;1;-3)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và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có</a:t>
                </a:r>
                <a:r>
                  <a:rPr lang="fr-FR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một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vectơ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chỉ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4400" dirty="0" err="1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phương</a:t>
                </a:r>
                <a:r>
                  <a:rPr lang="en-US" sz="4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r>
                      <a:rPr lang="en-US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2;−1;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2 </m:t>
                        </m:r>
                      </m:e>
                    </m:d>
                  </m:oMath>
                </a14:m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có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phương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trình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tham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số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là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𝑥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=−2+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𝑦</m:t>
                                  </m:r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=1</m:t>
                                  </m:r>
                                </m:e>
                                <m:sub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  <m:mr>
                            <m:e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𝑧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=−3</m:t>
                              </m:r>
                              <m:r>
                                <m:rPr>
                                  <m:brk m:alnAt="7"/>
                                </m:rP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+</m:t>
                              </m:r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𝑡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920" y="9072105"/>
                <a:ext cx="20060280" cy="2975686"/>
              </a:xfrm>
              <a:prstGeom prst="rect">
                <a:avLst/>
              </a:prstGeom>
              <a:blipFill>
                <a:blip r:embed="rId4"/>
                <a:stretch>
                  <a:fillRect l="-1246" t="-40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318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1"/>
          <p:cNvSpPr>
            <a:spLocks/>
          </p:cNvSpPr>
          <p:nvPr/>
        </p:nvSpPr>
        <p:spPr bwMode="auto">
          <a:xfrm>
            <a:off x="575210" y="5681529"/>
            <a:ext cx="19770189" cy="1174393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72"/>
          <p:cNvSpPr>
            <a:spLocks noChangeArrowheads="1"/>
          </p:cNvSpPr>
          <p:nvPr/>
        </p:nvSpPr>
        <p:spPr bwMode="auto">
          <a:xfrm>
            <a:off x="2350190" y="4303049"/>
            <a:ext cx="803766" cy="790373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79"/>
          <p:cNvSpPr>
            <a:spLocks/>
          </p:cNvSpPr>
          <p:nvPr/>
        </p:nvSpPr>
        <p:spPr bwMode="auto">
          <a:xfrm>
            <a:off x="1883561" y="5261783"/>
            <a:ext cx="1737027" cy="1330678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495800" y="4691366"/>
            <a:ext cx="19085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9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CÁC </a:t>
            </a:r>
            <a:r>
              <a:rPr lang="en-US" sz="9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13" name="Freeform 76"/>
          <p:cNvSpPr>
            <a:spLocks/>
          </p:cNvSpPr>
          <p:nvPr/>
        </p:nvSpPr>
        <p:spPr bwMode="auto">
          <a:xfrm>
            <a:off x="2187588" y="5001907"/>
            <a:ext cx="1169926" cy="535844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7"/>
          <p:cNvSpPr>
            <a:spLocks/>
          </p:cNvSpPr>
          <p:nvPr/>
        </p:nvSpPr>
        <p:spPr bwMode="auto">
          <a:xfrm>
            <a:off x="1955007" y="5166312"/>
            <a:ext cx="1594133" cy="495658"/>
          </a:xfrm>
          <a:custGeom>
            <a:avLst/>
            <a:gdLst>
              <a:gd name="T0" fmla="*/ 142 w 151"/>
              <a:gd name="T1" fmla="*/ 1 h 47"/>
              <a:gd name="T2" fmla="*/ 76 w 151"/>
              <a:gd name="T3" fmla="*/ 40 h 47"/>
              <a:gd name="T4" fmla="*/ 10 w 151"/>
              <a:gd name="T5" fmla="*/ 1 h 47"/>
              <a:gd name="T6" fmla="*/ 0 w 151"/>
              <a:gd name="T7" fmla="*/ 7 h 47"/>
              <a:gd name="T8" fmla="*/ 72 w 151"/>
              <a:gd name="T9" fmla="*/ 47 h 47"/>
              <a:gd name="T10" fmla="*/ 76 w 151"/>
              <a:gd name="T11" fmla="*/ 47 h 47"/>
              <a:gd name="T12" fmla="*/ 79 w 151"/>
              <a:gd name="T13" fmla="*/ 47 h 47"/>
              <a:gd name="T14" fmla="*/ 151 w 151"/>
              <a:gd name="T15" fmla="*/ 7 h 47"/>
              <a:gd name="T16" fmla="*/ 142 w 151"/>
              <a:gd name="T17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47">
                <a:moveTo>
                  <a:pt x="142" y="1"/>
                </a:moveTo>
                <a:cubicBezTo>
                  <a:pt x="116" y="7"/>
                  <a:pt x="76" y="40"/>
                  <a:pt x="76" y="40"/>
                </a:cubicBezTo>
                <a:cubicBezTo>
                  <a:pt x="76" y="40"/>
                  <a:pt x="36" y="7"/>
                  <a:pt x="10" y="1"/>
                </a:cubicBezTo>
                <a:cubicBezTo>
                  <a:pt x="3" y="0"/>
                  <a:pt x="0" y="6"/>
                  <a:pt x="0" y="7"/>
                </a:cubicBezTo>
                <a:cubicBezTo>
                  <a:pt x="8" y="11"/>
                  <a:pt x="18" y="4"/>
                  <a:pt x="72" y="47"/>
                </a:cubicBezTo>
                <a:cubicBezTo>
                  <a:pt x="73" y="47"/>
                  <a:pt x="76" y="47"/>
                  <a:pt x="76" y="47"/>
                </a:cubicBezTo>
                <a:cubicBezTo>
                  <a:pt x="76" y="47"/>
                  <a:pt x="77" y="47"/>
                  <a:pt x="79" y="47"/>
                </a:cubicBezTo>
                <a:cubicBezTo>
                  <a:pt x="132" y="4"/>
                  <a:pt x="143" y="11"/>
                  <a:pt x="151" y="7"/>
                </a:cubicBezTo>
                <a:cubicBezTo>
                  <a:pt x="151" y="6"/>
                  <a:pt x="148" y="0"/>
                  <a:pt x="142" y="1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64968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55796" y="7050370"/>
            <a:ext cx="22981182" cy="6482337"/>
            <a:chOff x="48567" y="4381500"/>
            <a:chExt cx="24079793" cy="5885596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3" name="Rounded Rectangle 52"/>
            <p:cNvSpPr/>
            <p:nvPr/>
          </p:nvSpPr>
          <p:spPr>
            <a:xfrm>
              <a:off x="353961" y="4997566"/>
              <a:ext cx="23774399" cy="5269530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55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406054" y="4769080"/>
                <a:ext cx="2872839" cy="726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600" b="1" dirty="0">
                    <a:solidFill>
                      <a:schemeClr val="accent6">
                        <a:lumMod val="7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600" b="1" dirty="0">
                  <a:solidFill>
                    <a:schemeClr val="accent6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/>
              <p:nvPr/>
            </p:nvSpPr>
            <p:spPr>
              <a:xfrm>
                <a:off x="12959899" y="5991951"/>
                <a:ext cx="472196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1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𝟔</m:t>
                      </m:r>
                    </m:oMath>
                  </m:oMathPara>
                </a14:m>
                <a:endParaRPr lang="en-US" sz="48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9899" y="5991951"/>
                <a:ext cx="4721965" cy="83099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 40"/>
          <p:cNvGrpSpPr/>
          <p:nvPr/>
        </p:nvGrpSpPr>
        <p:grpSpPr>
          <a:xfrm>
            <a:off x="302237" y="2529846"/>
            <a:ext cx="22908865" cy="2130754"/>
            <a:chOff x="1233737" y="4053311"/>
            <a:chExt cx="23779526" cy="2735417"/>
          </a:xfrm>
        </p:grpSpPr>
        <p:sp>
          <p:nvSpPr>
            <p:cNvPr id="42" name="Rounded Rectangle 41"/>
            <p:cNvSpPr/>
            <p:nvPr/>
          </p:nvSpPr>
          <p:spPr>
            <a:xfrm>
              <a:off x="1272210" y="4426858"/>
              <a:ext cx="23741053" cy="2361870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1233737" y="4053311"/>
              <a:ext cx="3631368" cy="1056493"/>
              <a:chOff x="1233737" y="4053311"/>
              <a:chExt cx="3631368" cy="1056493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1362045" y="4056328"/>
                <a:ext cx="3503060" cy="1053476"/>
                <a:chOff x="2028795" y="4418278"/>
                <a:chExt cx="3503060" cy="1053476"/>
              </a:xfrm>
            </p:grpSpPr>
            <p:sp>
              <p:nvSpPr>
                <p:cNvPr id="50" name="Freeform 20"/>
                <p:cNvSpPr>
                  <a:spLocks/>
                </p:cNvSpPr>
                <p:nvPr/>
              </p:nvSpPr>
              <p:spPr bwMode="auto">
                <a:xfrm rot="5400000">
                  <a:off x="3253587" y="3193486"/>
                  <a:ext cx="1053476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>
                    <a:latin typeface="Tahoma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2661426" y="4480652"/>
                  <a:ext cx="2420395" cy="9877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1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.</a:t>
                  </a:r>
                </a:p>
              </p:txBody>
            </p:sp>
          </p:grpSp>
          <p:pic>
            <p:nvPicPr>
              <p:cNvPr id="49" name="Picture 4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1233737" y="4053311"/>
                <a:ext cx="760939" cy="735574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sp>
        <p:nvSpPr>
          <p:cNvPr id="36" name="TextBox 35"/>
          <p:cNvSpPr txBox="1"/>
          <p:nvPr/>
        </p:nvSpPr>
        <p:spPr>
          <a:xfrm>
            <a:off x="4608152" y="9265092"/>
            <a:ext cx="173432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Gọi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d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là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giao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tuyến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của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hai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mặt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phẳng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729479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43" name="Picture 5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44" name="Freeform 71"/>
          <p:cNvSpPr>
            <a:spLocks/>
          </p:cNvSpPr>
          <p:nvPr/>
        </p:nvSpPr>
        <p:spPr bwMode="auto">
          <a:xfrm>
            <a:off x="44731" y="2085382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6" name="Oval 72"/>
          <p:cNvSpPr>
            <a:spLocks noChangeArrowheads="1"/>
          </p:cNvSpPr>
          <p:nvPr/>
        </p:nvSpPr>
        <p:spPr bwMode="auto">
          <a:xfrm>
            <a:off x="662531" y="162945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8" name="Freeform 79"/>
          <p:cNvSpPr>
            <a:spLocks/>
          </p:cNvSpPr>
          <p:nvPr/>
        </p:nvSpPr>
        <p:spPr bwMode="auto">
          <a:xfrm>
            <a:off x="509814" y="1936173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438394" y="1733406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54" name="Freeform 76"/>
          <p:cNvSpPr>
            <a:spLocks/>
          </p:cNvSpPr>
          <p:nvPr/>
        </p:nvSpPr>
        <p:spPr bwMode="auto">
          <a:xfrm>
            <a:off x="577275" y="1855198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955007" y="2839472"/>
            <a:ext cx="1442228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gian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hệ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tọa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độ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Oxyz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hai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mặt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44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phẳng</a:t>
            </a:r>
            <a:r>
              <a:rPr kumimoji="0" lang="fr-FR" altLang="en-US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</a:t>
            </a:r>
            <a:r>
              <a:rPr kumimoji="0" lang="fr-FR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endParaRPr kumimoji="0" lang="fr-FR" altLang="en-U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076" name="Picture 4557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480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7145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kumimoji="0" lang="fr-F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/>
              <p:cNvSpPr/>
              <p:nvPr/>
            </p:nvSpPr>
            <p:spPr>
              <a:xfrm>
                <a:off x="17209074" y="2821568"/>
                <a:ext cx="600202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</m:d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:2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−3=0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58" name="Rectangle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9074" y="2821568"/>
                <a:ext cx="6002028" cy="769441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11352" y="3735497"/>
                <a:ext cx="18880681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400" dirty="0">
                    <a:ea typeface="Cambria Math" panose="02040503050406030204" pitchFamily="18" charset="0"/>
                  </a:rPr>
                  <a:t>v</a:t>
                </a:r>
                <a:r>
                  <a:rPr lang="en-US" sz="4400" dirty="0" err="1">
                    <a:ea typeface="Cambria Math" panose="02040503050406030204" pitchFamily="18" charset="0"/>
                  </a:rPr>
                  <a:t>à</a:t>
                </a:r>
                <a:r>
                  <a:rPr lang="en-US" sz="44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400" dirty="0"/>
                  <a:t>. </a:t>
                </a:r>
                <a:r>
                  <a:rPr lang="en-US" sz="4400" dirty="0" err="1"/>
                  <a:t>Phương</a:t>
                </a:r>
                <a:r>
                  <a:rPr lang="en-US" sz="4400" dirty="0"/>
                  <a:t> </a:t>
                </a:r>
                <a:r>
                  <a:rPr lang="en-US" sz="4400" dirty="0" err="1"/>
                  <a:t>trình</a:t>
                </a:r>
                <a:r>
                  <a:rPr lang="en-US" sz="4400" dirty="0"/>
                  <a:t> </a:t>
                </a:r>
                <a:r>
                  <a:rPr lang="en-US" sz="4400" dirty="0" err="1"/>
                  <a:t>giao</a:t>
                </a:r>
                <a:r>
                  <a:rPr lang="en-US" sz="4400" dirty="0"/>
                  <a:t> </a:t>
                </a:r>
                <a:r>
                  <a:rPr lang="en-US" sz="4400" dirty="0" err="1"/>
                  <a:t>tuyến</a:t>
                </a:r>
                <a:r>
                  <a:rPr lang="en-US" sz="4400" dirty="0"/>
                  <a:t> </a:t>
                </a:r>
                <a:r>
                  <a:rPr lang="en-US" sz="4400" dirty="0" err="1"/>
                  <a:t>của</a:t>
                </a:r>
                <a:r>
                  <a:rPr lang="en-US" sz="4400" dirty="0"/>
                  <a:t> </a:t>
                </a:r>
                <a:r>
                  <a:rPr lang="en-US" sz="4400" dirty="0" err="1"/>
                  <a:t>mặt</a:t>
                </a:r>
                <a:r>
                  <a:rPr lang="en-US" sz="4400" dirty="0"/>
                  <a:t> </a:t>
                </a:r>
                <a:r>
                  <a:rPr lang="en-US" sz="4400" dirty="0" err="1"/>
                  <a:t>phẳng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4400" dirty="0"/>
                  <a:t> </a:t>
                </a:r>
                <a:r>
                  <a:rPr lang="en-US" sz="4400" dirty="0" err="1"/>
                  <a:t>và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r>
                  <a:rPr lang="en-US" sz="4400" dirty="0"/>
                  <a:t> là: </a:t>
                </a: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352" y="3735497"/>
                <a:ext cx="18880681" cy="769441"/>
              </a:xfrm>
              <a:prstGeom prst="rect">
                <a:avLst/>
              </a:prstGeom>
              <a:blipFill>
                <a:blip r:embed="rId19"/>
                <a:stretch>
                  <a:fillRect l="-1292" t="-16667" r="-1162" b="-37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3277832" y="4713696"/>
                <a:ext cx="4422557" cy="114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</m:t>
                    </m:r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832" y="4713696"/>
                <a:ext cx="4422557" cy="1140633"/>
              </a:xfrm>
              <a:prstGeom prst="rect">
                <a:avLst/>
              </a:prstGeom>
              <a:blipFill>
                <a:blip r:embed="rId20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12496800" y="4623896"/>
                <a:ext cx="5009256" cy="114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</m:t>
                    </m:r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96800" y="4623896"/>
                <a:ext cx="5009256" cy="1140633"/>
              </a:xfrm>
              <a:prstGeom prst="rect">
                <a:avLst/>
              </a:prstGeom>
              <a:blipFill>
                <a:blip r:embed="rId21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3144861" y="6050706"/>
                <a:ext cx="5009256" cy="114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</m:t>
                    </m:r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4861" y="6050706"/>
                <a:ext cx="5009256" cy="1140633"/>
              </a:xfrm>
              <a:prstGeom prst="rect">
                <a:avLst/>
              </a:prstGeom>
              <a:blipFill>
                <a:blip r:embed="rId22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Rectangle 66"/>
              <p:cNvSpPr/>
              <p:nvPr/>
            </p:nvSpPr>
            <p:spPr>
              <a:xfrm>
                <a:off x="12562138" y="6049473"/>
                <a:ext cx="4422557" cy="11406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</m:t>
                    </m:r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−3</m:t>
                        </m:r>
                      </m:den>
                    </m:f>
                  </m:oMath>
                </a14:m>
                <a:r>
                  <a:rPr lang="en-US" sz="4800" dirty="0"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sz="4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endParaRPr lang="en-US" sz="4800" dirty="0"/>
              </a:p>
            </p:txBody>
          </p:sp>
        </mc:Choice>
        <mc:Fallback xmlns="">
          <p:sp>
            <p:nvSpPr>
              <p:cNvPr id="67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62138" y="6049473"/>
                <a:ext cx="4422557" cy="1140633"/>
              </a:xfrm>
              <a:prstGeom prst="rect">
                <a:avLst/>
              </a:prstGeom>
              <a:blipFill>
                <a:blip r:embed="rId23"/>
                <a:stretch>
                  <a:fillRect t="-535" b="-1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647390" y="9297126"/>
                <a:ext cx="5124801" cy="754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4000" dirty="0"/>
                  <a:t> </a:t>
                </a:r>
                <a:r>
                  <a:rPr lang="en-US" sz="4000" dirty="0" err="1"/>
                  <a:t>và</a:t>
                </a:r>
                <a:r>
                  <a:rPr lang="en-US" sz="40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r>
                  <a:rPr lang="en-US" dirty="0"/>
                  <a:t>, </a:t>
                </a:r>
                <a:r>
                  <a:rPr lang="en-US" dirty="0" err="1"/>
                  <a:t>có</a:t>
                </a:r>
                <a:r>
                  <a:rPr lang="en-US" dirty="0"/>
                  <a:t> VTCP </a:t>
                </a:r>
                <a:r>
                  <a:rPr lang="en-US" dirty="0" err="1"/>
                  <a:t>là</a:t>
                </a: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7390" y="9297126"/>
                <a:ext cx="5124801" cy="754053"/>
              </a:xfrm>
              <a:prstGeom prst="rect">
                <a:avLst/>
              </a:prstGeom>
              <a:blipFill>
                <a:blip r:embed="rId24"/>
                <a:stretch>
                  <a:fillRect t="-16129" r="-1429" b="-370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728091" y="8438123"/>
                <a:ext cx="265662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en-US" sz="4400" dirty="0"/>
                  <a:t> </a:t>
                </a:r>
                <a:r>
                  <a:rPr lang="en-US" sz="4400" dirty="0" err="1"/>
                  <a:t>và</a:t>
                </a:r>
                <a:r>
                  <a:rPr lang="en-US" sz="4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8091" y="8438123"/>
                <a:ext cx="2656625" cy="769441"/>
              </a:xfrm>
              <a:prstGeom prst="rect">
                <a:avLst/>
              </a:prstGeom>
              <a:blipFill>
                <a:blip r:embed="rId25"/>
                <a:stretch>
                  <a:fillRect t="-15873" b="-37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TextBox 67"/>
          <p:cNvSpPr txBox="1"/>
          <p:nvPr/>
        </p:nvSpPr>
        <p:spPr>
          <a:xfrm>
            <a:off x="7366787" y="8424420"/>
            <a:ext cx="173432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có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VTPT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lần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lượt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là</a:t>
            </a:r>
            <a:endParaRPr lang="en-US" sz="4400" dirty="0">
              <a:latin typeface="Cambria Math" panose="02040503050406030204" pitchFamily="18" charset="0"/>
              <a:ea typeface="Cambria Math" panose="02040503050406030204" pitchFamily="18" charset="0"/>
              <a:cs typeface="Tahoma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2149211" y="8438123"/>
                <a:ext cx="7073283" cy="754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</m:t>
                        </m:r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;−1</m:t>
                        </m:r>
                      </m:e>
                    </m:d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err="1"/>
                  <a:t>và</a:t>
                </a:r>
                <a:r>
                  <a:rPr lang="en-US" dirty="0"/>
                  <a:t>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</m:acc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;1)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9211" y="8438123"/>
                <a:ext cx="7073283" cy="754053"/>
              </a:xfrm>
              <a:prstGeom prst="rect">
                <a:avLst/>
              </a:prstGeom>
              <a:blipFill>
                <a:blip r:embed="rId26"/>
                <a:stretch>
                  <a:fillRect t="-16129" b="-370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8759626" y="9328219"/>
                <a:ext cx="608051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9626" y="9328219"/>
                <a:ext cx="608051" cy="707886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4724400" y="10355581"/>
                <a:ext cx="17343209" cy="1602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Khi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đó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acc>
                                <m:accPr>
                                  <m:chr m:val="⃗"/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⊥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</m:acc>
                            </m:e>
                          </m:mr>
                          <m:mr>
                            <m:e>
                              <m:acc>
                                <m:accPr>
                                  <m:chr m:val="⃗"/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</m:acc>
                              <m:r>
                                <a:rPr lang="en-US" sz="4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⊥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44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</m:mr>
                        </m:m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10355581"/>
                <a:ext cx="17343209" cy="1602683"/>
              </a:xfrm>
              <a:prstGeom prst="rect">
                <a:avLst/>
              </a:prstGeom>
              <a:blipFill>
                <a:blip r:embed="rId28"/>
                <a:stretch>
                  <a:fillRect l="-14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9104418" y="10779897"/>
                <a:ext cx="5539273" cy="6617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acc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acc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=(2;−3;1)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4418" y="10779897"/>
                <a:ext cx="5539273" cy="661720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TextBox 69"/>
          <p:cNvSpPr txBox="1"/>
          <p:nvPr/>
        </p:nvSpPr>
        <p:spPr>
          <a:xfrm>
            <a:off x="14643691" y="10707238"/>
            <a:ext cx="173432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.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Từ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đó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loại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đáp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án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 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638477" y="11997859"/>
            <a:ext cx="173432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Thay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các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điểm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                                                                    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vào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pt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hai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mặt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phẳng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ta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được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đáp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án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thỏa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  <a:r>
              <a:rPr lang="en-US" sz="4400" dirty="0" err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mãn</a:t>
            </a:r>
            <a:r>
              <a:rPr lang="en-US" sz="4400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8351342" y="12004030"/>
                <a:ext cx="8516690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−1;−2;1</m:t>
                          </m:r>
                        </m:e>
                      </m:d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(1;−2;−1)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342" y="12004030"/>
                <a:ext cx="8516690" cy="769441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4724266" y="7640781"/>
                <a:ext cx="216116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000" b="1" i="0" spc="-15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000" b="1" spc="-15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000" b="1" spc="-15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266" y="7640781"/>
                <a:ext cx="2161169" cy="707886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Oval 90"/>
          <p:cNvSpPr/>
          <p:nvPr/>
        </p:nvSpPr>
        <p:spPr>
          <a:xfrm>
            <a:off x="12136185" y="4725782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929631" y="4779385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2021307" y="6076781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2136185" y="6132678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929631" y="4734001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75844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9" grpId="0"/>
      <p:bldP spid="58" grpId="0"/>
      <p:bldP spid="16" grpId="0"/>
      <p:bldP spid="57" grpId="0"/>
      <p:bldP spid="65" grpId="0"/>
      <p:bldP spid="66" grpId="0"/>
      <p:bldP spid="67" grpId="0"/>
      <p:bldP spid="2" grpId="0"/>
      <p:bldP spid="5" grpId="0"/>
      <p:bldP spid="68" grpId="0"/>
      <p:bldP spid="6" grpId="0"/>
      <p:bldP spid="7" grpId="0"/>
      <p:bldP spid="69" grpId="0"/>
      <p:bldP spid="21" grpId="0"/>
      <p:bldP spid="70" grpId="0"/>
      <p:bldP spid="71" grpId="0"/>
      <p:bldP spid="24" grpId="0"/>
      <p:bldP spid="29" grpId="0"/>
      <p:bldP spid="91" grpId="0" animBg="1"/>
      <p:bldP spid="93" grpId="0" animBg="1"/>
      <p:bldP spid="95" grpId="0" animBg="1"/>
      <p:bldP spid="96" grpId="0" animBg="1"/>
      <p:bldP spid="9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79367" y="7747497"/>
            <a:ext cx="24079793" cy="5561133"/>
            <a:chOff x="48567" y="4381500"/>
            <a:chExt cx="24079793" cy="556113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3" name="Rounded Rectangle 52"/>
            <p:cNvSpPr/>
            <p:nvPr/>
          </p:nvSpPr>
          <p:spPr>
            <a:xfrm>
              <a:off x="353961" y="4997567"/>
              <a:ext cx="23774399" cy="4945066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55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406054" y="4769080"/>
                <a:ext cx="2872840" cy="76944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>
                    <a:solidFill>
                      <a:schemeClr val="accent6">
                        <a:lumMod val="75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>
                  <a:solidFill>
                    <a:schemeClr val="accent6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46BD65E-20C7-4003-B03B-FD5722A28954}"/>
                  </a:ext>
                </a:extLst>
              </p:cNvPr>
              <p:cNvSpPr/>
              <p:nvPr/>
            </p:nvSpPr>
            <p:spPr>
              <a:xfrm>
                <a:off x="2073982" y="6573507"/>
                <a:ext cx="308507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𝑃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(−1;2;1)</m:t>
                      </m:r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46BD65E-20C7-4003-B03B-FD5722A289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3982" y="6573507"/>
                <a:ext cx="3085075" cy="76944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5E209CC-1489-4D40-97BE-47CAFD5B4CAB}"/>
                  </a:ext>
                </a:extLst>
              </p:cNvPr>
              <p:cNvSpPr/>
              <p:nvPr/>
            </p:nvSpPr>
            <p:spPr>
              <a:xfrm>
                <a:off x="7849148" y="6573507"/>
                <a:ext cx="302146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𝑄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(1;2;−1)</m:t>
                      </m:r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5E209CC-1489-4D40-97BE-47CAFD5B4C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9148" y="6573507"/>
                <a:ext cx="3021468" cy="7694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/>
              <p:nvPr/>
            </p:nvSpPr>
            <p:spPr>
              <a:xfrm>
                <a:off x="14249236" y="6573507"/>
                <a:ext cx="353968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𝑀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(−1;−3;2)</m:t>
                      </m:r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49236" y="6573507"/>
                <a:ext cx="3539687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E1A7A85-01DC-462D-AF0B-D536F84C467F}"/>
                  </a:ext>
                </a:extLst>
              </p:cNvPr>
              <p:cNvSpPr/>
              <p:nvPr/>
            </p:nvSpPr>
            <p:spPr>
              <a:xfrm>
                <a:off x="19892779" y="6573507"/>
                <a:ext cx="2629181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𝑁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(5;2;1)</m:t>
                      </m:r>
                    </m:oMath>
                  </m:oMathPara>
                </a14:m>
                <a:endParaRPr lang="en-US" sz="4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E1A7A85-01DC-462D-AF0B-D536F84C46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92779" y="6573507"/>
                <a:ext cx="2629181" cy="76944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 40"/>
          <p:cNvGrpSpPr/>
          <p:nvPr/>
        </p:nvGrpSpPr>
        <p:grpSpPr>
          <a:xfrm>
            <a:off x="384761" y="3279953"/>
            <a:ext cx="24090260" cy="2871176"/>
            <a:chOff x="923003" y="3917552"/>
            <a:chExt cx="24090260" cy="2871176"/>
          </a:xfrm>
        </p:grpSpPr>
        <p:sp>
          <p:nvSpPr>
            <p:cNvPr id="42" name="Rounded Rectangle 41"/>
            <p:cNvSpPr/>
            <p:nvPr/>
          </p:nvSpPr>
          <p:spPr>
            <a:xfrm>
              <a:off x="1272210" y="4426858"/>
              <a:ext cx="23741053" cy="2361870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030787" y="4403368"/>
              <a:ext cx="17983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4400" b="1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923003" y="3917552"/>
              <a:ext cx="3942102" cy="1040476"/>
              <a:chOff x="923003" y="3917552"/>
              <a:chExt cx="3942102" cy="1040476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1362045" y="4056327"/>
                <a:ext cx="3503060" cy="832104"/>
                <a:chOff x="2028795" y="4418277"/>
                <a:chExt cx="3503060" cy="832104"/>
              </a:xfrm>
            </p:grpSpPr>
            <p:sp>
              <p:nvSpPr>
                <p:cNvPr id="50" name="Freeform 20"/>
                <p:cNvSpPr>
                  <a:spLocks/>
                </p:cNvSpPr>
                <p:nvPr/>
              </p:nvSpPr>
              <p:spPr bwMode="auto">
                <a:xfrm rot="5400000">
                  <a:off x="3364273" y="3082799"/>
                  <a:ext cx="832104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 b="1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2636458" y="4480054"/>
                  <a:ext cx="2420395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2.</a:t>
                  </a:r>
                </a:p>
              </p:txBody>
            </p:sp>
          </p:grpSp>
          <p:pic>
            <p:nvPicPr>
              <p:cNvPr id="49" name="Picture 48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923003" y="3917552"/>
                <a:ext cx="1076356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/>
                <p:cNvSpPr txBox="1"/>
                <p:nvPr/>
              </p:nvSpPr>
              <p:spPr>
                <a:xfrm>
                  <a:off x="5056667" y="4374237"/>
                  <a:ext cx="19810215" cy="21954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Trong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 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kh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ô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ng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gian</m:t>
                        </m:r>
                        <m:r>
                          <m:rPr>
                            <m:nor/>
                          </m:rPr>
                          <a:rPr lang="en-US" sz="44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𝑂𝑥𝑦𝑧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đ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ể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sau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đâ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thu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ộ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đườ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ng</m:t>
                        </m:r>
                        <m:r>
                          <m:rPr>
                            <m:nor/>
                          </m:rPr>
                          <a:rPr lang="en-US" sz="4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th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ẳ</m:t>
                        </m:r>
                        <m:r>
                          <m:rPr>
                            <m:nor/>
                          </m:rPr>
                          <a:rPr lang="en-US" sz="4400" dirty="0" err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ng</m:t>
                        </m:r>
                        <m:r>
                          <a:rPr lang="en-US" sz="4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 </m:t>
                        </m:r>
                      </m:oMath>
                    </m:oMathPara>
                  </a14:m>
                  <a:endParaRPr lang="en-US" sz="4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endParaRPr>
                </a:p>
                <a:p>
                  <a:pPr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: </m:t>
                        </m:r>
                        <m:f>
                          <m:f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num>
                          <m:den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den>
                        </m:f>
                        <m:r>
                          <a:rPr lang="en-US" sz="4400" b="0" i="0" baseline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y</m:t>
                            </m:r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−2</m:t>
                            </m:r>
                          </m:num>
                          <m:den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4400" b="0" i="0" baseline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z</m:t>
                            </m:r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4400" b="0" i="0" baseline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4400" b="0" i="0" baseline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4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46" name="TextBox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56667" y="4374237"/>
                  <a:ext cx="19810215" cy="219540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2997528" y="9402908"/>
                <a:ext cx="20247017" cy="2810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1200"/>
                  </a:spcBef>
                  <a:spcAft>
                    <a:spcPts val="3000"/>
                  </a:spcAft>
                </a:pP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Thay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tọa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độ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điểm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𝑃</m:t>
                    </m:r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 </m:t>
                    </m:r>
                  </m:oMath>
                </a14:m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vào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phương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trình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𝑑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, ta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được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: </a:t>
                </a:r>
              </a:p>
              <a:p>
                <a:pPr algn="ctr">
                  <a:spcBef>
                    <a:spcPts val="1200"/>
                  </a:spcBef>
                  <a:spcAft>
                    <a:spcPts val="3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sz="440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(đú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)</m:t>
                      </m:r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7528" y="9402908"/>
                <a:ext cx="20247017" cy="2810962"/>
              </a:xfrm>
              <a:prstGeom prst="rect">
                <a:avLst/>
              </a:prstGeom>
              <a:blipFill>
                <a:blip r:embed="rId10"/>
                <a:stretch>
                  <a:fillRect l="-1235" t="-4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2997529" y="11627760"/>
                <a:ext cx="2024701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Vậy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điểm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𝑃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thuộc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𝑑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7529" y="11627760"/>
                <a:ext cx="20247017" cy="1446550"/>
              </a:xfrm>
              <a:prstGeom prst="rect">
                <a:avLst/>
              </a:prstGeom>
              <a:blipFill>
                <a:blip r:embed="rId11"/>
                <a:stretch>
                  <a:fillRect l="-1235" b="-4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022353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37" name="Picture 5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484569" cy="145788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38" name="Freeform 71"/>
          <p:cNvSpPr>
            <a:spLocks/>
          </p:cNvSpPr>
          <p:nvPr/>
        </p:nvSpPr>
        <p:spPr bwMode="auto">
          <a:xfrm>
            <a:off x="44731" y="2085382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9" name="Oval 72"/>
          <p:cNvSpPr>
            <a:spLocks noChangeArrowheads="1"/>
          </p:cNvSpPr>
          <p:nvPr/>
        </p:nvSpPr>
        <p:spPr bwMode="auto">
          <a:xfrm>
            <a:off x="662531" y="162945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0" name="Freeform 79"/>
          <p:cNvSpPr>
            <a:spLocks/>
          </p:cNvSpPr>
          <p:nvPr/>
        </p:nvSpPr>
        <p:spPr bwMode="auto">
          <a:xfrm>
            <a:off x="509814" y="1936173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38394" y="1733406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/>
              <p:cNvSpPr/>
              <p:nvPr/>
            </p:nvSpPr>
            <p:spPr>
              <a:xfrm>
                <a:off x="4761449" y="8416940"/>
                <a:ext cx="195277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8" name="Rectangle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1449" y="8416940"/>
                <a:ext cx="1952779" cy="76944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Oval 58"/>
          <p:cNvSpPr/>
          <p:nvPr/>
        </p:nvSpPr>
        <p:spPr>
          <a:xfrm>
            <a:off x="6714228" y="6488386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995802" y="6386914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13160706" y="6578201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18804249" y="6521278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043915" y="6369485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72452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  <p:bldP spid="63" grpId="0"/>
      <p:bldP spid="32" grpId="0"/>
      <p:bldP spid="58" grpId="0"/>
      <p:bldP spid="59" grpId="0" animBg="1"/>
      <p:bldP spid="60" grpId="0" animBg="1"/>
      <p:bldP spid="64" grpId="0" animBg="1"/>
      <p:bldP spid="65" grpId="0" animBg="1"/>
      <p:bldP spid="6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55322" y="6883847"/>
            <a:ext cx="23517491" cy="6832153"/>
            <a:chOff x="48567" y="4381500"/>
            <a:chExt cx="24079793" cy="6899775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40" name="Rounded Rectangle 39"/>
            <p:cNvSpPr/>
            <p:nvPr/>
          </p:nvSpPr>
          <p:spPr>
            <a:xfrm>
              <a:off x="353961" y="4997568"/>
              <a:ext cx="23774399" cy="6283707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406054" y="4769080"/>
                <a:ext cx="2872840" cy="73307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 dirty="0">
                    <a:solidFill>
                      <a:schemeClr val="accent6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 dirty="0">
                  <a:solidFill>
                    <a:schemeClr val="accent6">
                      <a:lumMod val="50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46" name="Picture 4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14" name="Group 13"/>
          <p:cNvGrpSpPr/>
          <p:nvPr/>
        </p:nvGrpSpPr>
        <p:grpSpPr>
          <a:xfrm>
            <a:off x="5653777" y="4851868"/>
            <a:ext cx="15501119" cy="2284890"/>
            <a:chOff x="2901688" y="3716982"/>
            <a:chExt cx="15501119" cy="228489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F46BD65E-20C7-4003-B03B-FD5722A28954}"/>
                    </a:ext>
                  </a:extLst>
                </p:cNvPr>
                <p:cNvSpPr/>
                <p:nvPr/>
              </p:nvSpPr>
              <p:spPr>
                <a:xfrm>
                  <a:off x="3044375" y="3771900"/>
                  <a:ext cx="5851975" cy="76944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+3=0</m:t>
                      </m:r>
                    </m:oMath>
                  </a14:m>
                  <a:r>
                    <a:rPr lang="en-US" sz="44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.</a:t>
                  </a:r>
                </a:p>
              </p:txBody>
            </p:sp>
          </mc:Choice>
          <mc:Fallback xmlns="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F46BD65E-20C7-4003-B03B-FD5722A2895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44375" y="3771900"/>
                  <a:ext cx="5851975" cy="769441"/>
                </a:xfrm>
                <a:prstGeom prst="rect">
                  <a:avLst/>
                </a:prstGeom>
                <a:blipFill>
                  <a:blip r:embed="rId3"/>
                  <a:stretch>
                    <a:fillRect t="-16667" b="-3730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15E209CC-1489-4D40-97BE-47CAFD5B4CAB}"/>
                    </a:ext>
                  </a:extLst>
                </p:cNvPr>
                <p:cNvSpPr/>
                <p:nvPr/>
              </p:nvSpPr>
              <p:spPr>
                <a:xfrm>
                  <a:off x="13359094" y="3716982"/>
                  <a:ext cx="5043713" cy="76944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fr-FR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fr-FR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fr-FR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  <m:r>
                        <a:rPr lang="fr-FR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a14:m>
                  <a:r>
                    <a:rPr lang="en-US" sz="44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anose="020B0604030504040204" pitchFamily="34" charset="0"/>
                    </a:rPr>
                    <a:t>.</a:t>
                  </a:r>
                </a:p>
              </p:txBody>
            </p:sp>
          </mc:Choice>
          <mc:Fallback xmlns=""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15E209CC-1489-4D40-97BE-47CAFD5B4CA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359094" y="3716982"/>
                  <a:ext cx="5043713" cy="769441"/>
                </a:xfrm>
                <a:prstGeom prst="rect">
                  <a:avLst/>
                </a:prstGeom>
                <a:blipFill>
                  <a:blip r:embed="rId4"/>
                  <a:stretch>
                    <a:fillRect t="-16667" b="-3730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720E2219-164F-4B92-B749-612076972ED9}"/>
                    </a:ext>
                  </a:extLst>
                </p:cNvPr>
                <p:cNvSpPr/>
                <p:nvPr/>
              </p:nvSpPr>
              <p:spPr>
                <a:xfrm>
                  <a:off x="2901688" y="5201459"/>
                  <a:ext cx="5352106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</m:oMath>
                    </m:oMathPara>
                  </a14:m>
                  <a:endParaRPr lang="en-US" sz="44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720E2219-164F-4B92-B749-612076972ED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1688" y="5201459"/>
                  <a:ext cx="5352106" cy="76944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6E1A7A85-01DC-462D-AF0B-D536F84C467F}"/>
                    </a:ext>
                  </a:extLst>
                </p:cNvPr>
                <p:cNvSpPr/>
                <p:nvPr/>
              </p:nvSpPr>
              <p:spPr>
                <a:xfrm>
                  <a:off x="13027221" y="5232431"/>
                  <a:ext cx="5141087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fr-FR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  <m:r>
                          <a:rPr lang="fr-FR" sz="4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  <m:r>
                          <m:rPr>
                            <m:nor/>
                          </m:rPr>
                          <a:rPr lang="en-US" sz="44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.</m:t>
                        </m:r>
                      </m:oMath>
                    </m:oMathPara>
                  </a14:m>
                  <a:endParaRPr lang="en-US" sz="44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endParaRPr>
                </a:p>
              </p:txBody>
            </p:sp>
          </mc:Choice>
          <mc:Fallback xmlns=""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6E1A7A85-01DC-462D-AF0B-D536F84C467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027221" y="5232431"/>
                  <a:ext cx="5141087" cy="76944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/>
          <p:cNvGrpSpPr/>
          <p:nvPr/>
        </p:nvGrpSpPr>
        <p:grpSpPr>
          <a:xfrm>
            <a:off x="55322" y="2544653"/>
            <a:ext cx="23267458" cy="2270083"/>
            <a:chOff x="165709" y="307146"/>
            <a:chExt cx="24123047" cy="3179108"/>
          </a:xfrm>
        </p:grpSpPr>
        <p:sp>
          <p:nvSpPr>
            <p:cNvPr id="42" name="Rounded Rectangle 41"/>
            <p:cNvSpPr/>
            <p:nvPr/>
          </p:nvSpPr>
          <p:spPr>
            <a:xfrm>
              <a:off x="547703" y="393409"/>
              <a:ext cx="23741053" cy="3092845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165709" y="307146"/>
              <a:ext cx="3949091" cy="1302952"/>
              <a:chOff x="916014" y="3795972"/>
              <a:chExt cx="3949091" cy="1275969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1362045" y="3795972"/>
                <a:ext cx="3503060" cy="1275969"/>
                <a:chOff x="2028795" y="4157922"/>
                <a:chExt cx="3503060" cy="1275969"/>
              </a:xfrm>
            </p:grpSpPr>
            <p:sp>
              <p:nvSpPr>
                <p:cNvPr id="50" name="Freeform 20"/>
                <p:cNvSpPr>
                  <a:spLocks/>
                </p:cNvSpPr>
                <p:nvPr/>
              </p:nvSpPr>
              <p:spPr bwMode="auto">
                <a:xfrm rot="5400000">
                  <a:off x="3142340" y="3044377"/>
                  <a:ext cx="1275969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 b="1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2806660" y="4211642"/>
                  <a:ext cx="2420394" cy="10552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solidFill>
                        <a:prstClr val="black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solidFill>
                        <a:prstClr val="black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3.</a:t>
                  </a:r>
                </a:p>
              </p:txBody>
            </p:sp>
          </p:grpSp>
          <p:pic>
            <p:nvPicPr>
              <p:cNvPr id="49" name="Picture 48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916014" y="3952193"/>
                <a:ext cx="1076356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4636396" y="2516475"/>
                <a:ext cx="19092186" cy="2328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612140" indent="-61214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Trong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kh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ô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gian</m:t>
                      </m:r>
                      <m:r>
                        <m:rPr>
                          <m:nor/>
                        </m:rPr>
                        <a:rPr lang="en-US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𝑂𝑥𝑦𝑧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ặ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đ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qua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fr-FR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  <m:r>
                            <a:rPr lang="fr-FR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;1;−1</m:t>
                          </m:r>
                        </m:e>
                      </m:d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à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vu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ô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</m:oMath>
                  </m:oMathPara>
                </a14:m>
                <a:endParaRPr lang="vi-VN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g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ó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ớ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đườ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th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ẳ</m:t>
                      </m:r>
                      <m:r>
                        <m:rPr>
                          <m:nor/>
                        </m:rPr>
                        <a:rPr lang="en-US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a:rPr lang="vi-VN" sz="4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vi-VN" sz="440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ó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ươ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tr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ì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nh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à</m:t>
                      </m:r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6396" y="2516475"/>
                <a:ext cx="19092186" cy="232884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3EA8A786-D2B2-487D-B1B2-000B6ECBD512}"/>
                  </a:ext>
                </a:extLst>
              </p:cNvPr>
              <p:cNvSpPr txBox="1"/>
              <p:nvPr/>
            </p:nvSpPr>
            <p:spPr>
              <a:xfrm>
                <a:off x="4235022" y="8012996"/>
                <a:ext cx="9665534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Gọi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là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mặt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phẳng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cần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fr-FR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tìm</a:t>
                </a: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 </a:t>
                </a:r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Hộp Văn bản 31">
                <a:extLst>
                  <a:ext uri="{FF2B5EF4-FFF2-40B4-BE49-F238E27FC236}">
                    <a16:creationId xmlns:a16="http://schemas.microsoft.com/office/drawing/2014/main" id="{3EA8A786-D2B2-487D-B1B2-000B6ECBD5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5022" y="8012996"/>
                <a:ext cx="9665534" cy="769441"/>
              </a:xfrm>
              <a:prstGeom prst="rect">
                <a:avLst/>
              </a:prstGeom>
              <a:blipFill>
                <a:blip r:embed="rId9"/>
                <a:stretch>
                  <a:fillRect l="-2587" t="-15748" b="-36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FB85A420-0B5A-4C87-AA7C-608DE5F2D5C4}"/>
                  </a:ext>
                </a:extLst>
              </p:cNvPr>
              <p:cNvSpPr txBox="1"/>
              <p:nvPr/>
            </p:nvSpPr>
            <p:spPr>
              <a:xfrm>
                <a:off x="4191002" y="10165004"/>
                <a:ext cx="19419108" cy="1600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Vì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đường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thẳng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𝛥</m:t>
                    </m:r>
                  </m:oMath>
                </a14:m>
                <a:r>
                  <a:rPr kumimoji="0" lang="en-US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vuông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góc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với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mặt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phẳng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nên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mp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endParaRPr kumimoji="0" lang="vi-VN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nhận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kumimoji="0" lang="en-US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</m:acc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2;2;1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làm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vectơ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pháp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tuyến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 </a:t>
                </a:r>
                <a:endPara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Hộp Văn bản 32">
                <a:extLst>
                  <a:ext uri="{FF2B5EF4-FFF2-40B4-BE49-F238E27FC236}">
                    <a16:creationId xmlns:a16="http://schemas.microsoft.com/office/drawing/2014/main" id="{FB85A420-0B5A-4C87-AA7C-608DE5F2D5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2" y="10165004"/>
                <a:ext cx="19419108" cy="1600438"/>
              </a:xfrm>
              <a:prstGeom prst="rect">
                <a:avLst/>
              </a:prstGeom>
              <a:blipFill>
                <a:blip r:embed="rId10"/>
                <a:stretch>
                  <a:fillRect l="-1287" t="-7605" b="-171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0E0C427E-5574-4D8B-948A-15A269A1899F}"/>
                  </a:ext>
                </a:extLst>
              </p:cNvPr>
              <p:cNvSpPr txBox="1"/>
              <p:nvPr/>
            </p:nvSpPr>
            <p:spPr>
              <a:xfrm>
                <a:off x="4106723" y="11745666"/>
                <a:ext cx="20429461" cy="1600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Mặt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khác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,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mp</a:t>
                </a:r>
                <a:r>
                  <a:rPr kumimoji="0" lang="vi-VN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đi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qua</a:t>
                </a:r>
                <a:r>
                  <a:rPr kumimoji="0" lang="vi-VN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;1;−1</m:t>
                        </m:r>
                      </m:e>
                    </m:d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nên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phương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trình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mp</a:t>
                </a:r>
                <a:r>
                  <a:rPr kumimoji="0" lang="vi-VN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</m:d>
                  </m:oMath>
                </a14:m>
                <a:r>
                  <a:rPr kumimoji="0" lang="vi-VN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là :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−0</m:t>
                        </m:r>
                      </m:e>
                    </m:d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+1.</m:t>
                    </m:r>
                    <m:d>
                      <m:dPr>
                        <m:ctrlPr>
                          <a:rPr kumimoji="0" lang="en-US" sz="440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kumimoji="0" lang="fr-FR" sz="44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=0⇔2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+2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kumimoji="0" lang="fr-FR" sz="44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−1=0</m:t>
                    </m:r>
                  </m:oMath>
                </a14:m>
                <a:r>
                  <a:rPr kumimoji="0" lang="fr-FR" sz="4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</a:t>
                </a:r>
                <a:endParaRPr kumimoji="0" lang="en-US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Hộp Văn bản 33">
                <a:extLst>
                  <a:ext uri="{FF2B5EF4-FFF2-40B4-BE49-F238E27FC236}">
                    <a16:creationId xmlns:a16="http://schemas.microsoft.com/office/drawing/2014/main" id="{0E0C427E-5574-4D8B-948A-15A269A18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723" y="11745666"/>
                <a:ext cx="20429461" cy="1600438"/>
              </a:xfrm>
              <a:prstGeom prst="rect">
                <a:avLst/>
              </a:prstGeom>
              <a:blipFill>
                <a:blip r:embed="rId11"/>
                <a:stretch>
                  <a:fillRect l="-1224" t="-8015" b="-17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Hộp Văn bản 31">
                <a:extLst>
                  <a:ext uri="{FF2B5EF4-FFF2-40B4-BE49-F238E27FC236}">
                    <a16:creationId xmlns:a16="http://schemas.microsoft.com/office/drawing/2014/main" id="{3EA8A786-D2B2-487D-B1B2-000B6ECBD512}"/>
                  </a:ext>
                </a:extLst>
              </p:cNvPr>
              <p:cNvSpPr txBox="1"/>
              <p:nvPr/>
            </p:nvSpPr>
            <p:spPr>
              <a:xfrm>
                <a:off x="4191002" y="8821563"/>
                <a:ext cx="19981410" cy="1373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r-FR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fr-FR" sz="4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ì</m:t>
                      </m:r>
                      <m:r>
                        <a:rPr lang="vi-VN" sz="4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𝛥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−5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ê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 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𝛥</m:t>
                      </m:r>
                      <m:r>
                        <m:rPr>
                          <m:nor/>
                        </m:rPr>
                        <a:rPr lang="en-US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ó 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vect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ơ 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ỉ 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ph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ươ</m:t>
                      </m:r>
                      <m:r>
                        <m:rPr>
                          <m:nor/>
                        </m:rPr>
                        <a:rPr lang="fr-FR" sz="4400" dirty="0" err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ng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à 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  <m:d>
                        <m:d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2;2;1</m:t>
                          </m:r>
                        </m:e>
                      </m:d>
                      <m:r>
                        <m:rPr>
                          <m:nor/>
                        </m:rPr>
                        <a:rPr lang="fr-FR" sz="4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8" name="Hộp Văn bản 31">
                <a:extLst>
                  <a:ext uri="{FF2B5EF4-FFF2-40B4-BE49-F238E27FC236}">
                    <a16:creationId xmlns:a16="http://schemas.microsoft.com/office/drawing/2014/main" id="{3EA8A786-D2B2-487D-B1B2-000B6ECBD5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2" y="8821563"/>
                <a:ext cx="19981410" cy="137377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851036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56" name="Picture 5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57" name="Freeform 71"/>
          <p:cNvSpPr>
            <a:spLocks/>
          </p:cNvSpPr>
          <p:nvPr/>
        </p:nvSpPr>
        <p:spPr bwMode="auto">
          <a:xfrm>
            <a:off x="96217" y="2029835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8" name="Oval 72"/>
          <p:cNvSpPr>
            <a:spLocks noChangeArrowheads="1"/>
          </p:cNvSpPr>
          <p:nvPr/>
        </p:nvSpPr>
        <p:spPr bwMode="auto">
          <a:xfrm>
            <a:off x="739711" y="154204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9" name="Freeform 79"/>
          <p:cNvSpPr>
            <a:spLocks/>
          </p:cNvSpPr>
          <p:nvPr/>
        </p:nvSpPr>
        <p:spPr bwMode="auto">
          <a:xfrm>
            <a:off x="561300" y="1880626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89880" y="1677859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63" name="Freeform 76"/>
          <p:cNvSpPr>
            <a:spLocks/>
          </p:cNvSpPr>
          <p:nvPr/>
        </p:nvSpPr>
        <p:spPr bwMode="auto">
          <a:xfrm>
            <a:off x="668943" y="1773020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14806323" y="478744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4599769" y="4841043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4707934" y="6166969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14806323" y="6194336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4718862" y="6163327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/>
              <p:cNvSpPr/>
              <p:nvPr/>
            </p:nvSpPr>
            <p:spPr>
              <a:xfrm>
                <a:off x="4707934" y="7438994"/>
                <a:ext cx="191911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3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7934" y="7438994"/>
                <a:ext cx="1919115" cy="76944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933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2" grpId="0"/>
      <p:bldP spid="33" grpId="0"/>
      <p:bldP spid="48" grpId="0"/>
      <p:bldP spid="68" grpId="0" animBg="1"/>
      <p:bldP spid="69" grpId="0" animBg="1"/>
      <p:bldP spid="70" grpId="0" animBg="1"/>
      <p:bldP spid="71" grpId="0" animBg="1"/>
      <p:bldP spid="72" grpId="0" animBg="1"/>
      <p:bldP spid="7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115616" y="8234174"/>
            <a:ext cx="24079793" cy="4262626"/>
            <a:chOff x="48567" y="4381500"/>
            <a:chExt cx="24079793" cy="327688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9" name="Rounded Rectangle 38"/>
            <p:cNvSpPr/>
            <p:nvPr/>
          </p:nvSpPr>
          <p:spPr>
            <a:xfrm>
              <a:off x="353961" y="4997567"/>
              <a:ext cx="23774399" cy="2660817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41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406054" y="4769080"/>
                <a:ext cx="2872840" cy="59150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 dirty="0">
                    <a:solidFill>
                      <a:schemeClr val="accent6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 dirty="0">
                  <a:solidFill>
                    <a:schemeClr val="accent6">
                      <a:lumMod val="50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43" name="Picture 4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29" name="Group 28"/>
          <p:cNvGrpSpPr/>
          <p:nvPr/>
        </p:nvGrpSpPr>
        <p:grpSpPr>
          <a:xfrm>
            <a:off x="98394" y="3390466"/>
            <a:ext cx="24090260" cy="2914750"/>
            <a:chOff x="923003" y="3917552"/>
            <a:chExt cx="24090260" cy="2914750"/>
          </a:xfrm>
        </p:grpSpPr>
        <p:sp>
          <p:nvSpPr>
            <p:cNvPr id="31" name="Rounded Rectangle 30"/>
            <p:cNvSpPr/>
            <p:nvPr/>
          </p:nvSpPr>
          <p:spPr>
            <a:xfrm>
              <a:off x="1272210" y="4426858"/>
              <a:ext cx="23741053" cy="2405444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2438402" y="4328184"/>
                  <a:ext cx="22220902" cy="19980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4800" b="1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r>
                    <a:rPr lang="vi-VN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	 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Trong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không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gian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𝑂𝑥𝑦𝑧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,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vectơ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nào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sau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đây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là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một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vectơ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chỉ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phương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của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đường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thẳng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qua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hai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điểm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;−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và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?</a:t>
                  </a:r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8402" y="4328184"/>
                  <a:ext cx="22220902" cy="1998047"/>
                </a:xfrm>
                <a:prstGeom prst="rect">
                  <a:avLst/>
                </a:prstGeom>
                <a:blipFill>
                  <a:blip r:embed="rId3"/>
                  <a:stretch>
                    <a:fillRect l="-1125" b="-140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3" name="Group 32"/>
            <p:cNvGrpSpPr/>
            <p:nvPr/>
          </p:nvGrpSpPr>
          <p:grpSpPr>
            <a:xfrm>
              <a:off x="923003" y="3917552"/>
              <a:ext cx="3942102" cy="1040476"/>
              <a:chOff x="923003" y="3917552"/>
              <a:chExt cx="3942102" cy="1040476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1362045" y="4056327"/>
                <a:ext cx="3503060" cy="832104"/>
                <a:chOff x="2028795" y="4418277"/>
                <a:chExt cx="3503060" cy="832104"/>
              </a:xfrm>
            </p:grpSpPr>
            <p:sp>
              <p:nvSpPr>
                <p:cNvPr id="36" name="Freeform 20"/>
                <p:cNvSpPr>
                  <a:spLocks/>
                </p:cNvSpPr>
                <p:nvPr/>
              </p:nvSpPr>
              <p:spPr bwMode="auto">
                <a:xfrm rot="5400000">
                  <a:off x="3364273" y="3082799"/>
                  <a:ext cx="832104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2636458" y="4480054"/>
                  <a:ext cx="2420395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4.</a:t>
                  </a:r>
                </a:p>
              </p:txBody>
            </p:sp>
          </p:grpSp>
          <p:pic>
            <p:nvPicPr>
              <p:cNvPr id="35" name="Picture 3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923003" y="3917552"/>
                <a:ext cx="1076356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191004" y="9731628"/>
                <a:ext cx="18764862" cy="10743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Ta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accPr>
                      <m:e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𝑀𝑁</m:t>
                        </m:r>
                      </m:e>
                    </m:acc>
                    <m:r>
                      <a:rPr lang="en-US" sz="44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2</m:t>
                        </m:r>
                        <m:r>
                          <a:rPr lang="en-US" sz="4400" b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2</m:t>
                        </m:r>
                        <m:r>
                          <a:rPr lang="en-US" sz="4400" b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4</m:t>
                        </m:r>
                      </m:e>
                    </m:d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,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suy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ra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accPr>
                      <m:e>
                        <m:r>
                          <a:rPr lang="en-US" sz="44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𝑀𝑁</m:t>
                        </m:r>
                      </m:e>
                    </m:acc>
                    <m:r>
                      <a:rPr lang="en-US" sz="44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2</m:t>
                    </m:r>
                    <m:r>
                      <a:rPr lang="en-US" sz="4400" b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.</m:t>
                    </m:r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44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4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3</m:t>
                            </m:r>
                          </m:sub>
                        </m:sSub>
                      </m:e>
                    </m:acc>
                  </m:oMath>
                </a14:m>
                <a:endParaRPr lang="en-US" sz="440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4" y="9731628"/>
                <a:ext cx="18764862" cy="1074397"/>
              </a:xfrm>
              <a:prstGeom prst="rect">
                <a:avLst/>
              </a:prstGeom>
              <a:blipFill>
                <a:blip r:embed="rId5"/>
                <a:stretch>
                  <a:fillRect l="-1332" b="-259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4191002" y="11201550"/>
                <a:ext cx="19787417" cy="982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Do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đó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4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44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4400" b="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3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là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một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vectơ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chỉ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phương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của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đường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thẳng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b="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𝑀𝑁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2" y="11201550"/>
                <a:ext cx="19787417" cy="982385"/>
              </a:xfrm>
              <a:prstGeom prst="rect">
                <a:avLst/>
              </a:prstGeom>
              <a:blipFill>
                <a:blip r:embed="rId6"/>
                <a:stretch>
                  <a:fillRect l="-1263" b="-291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F46BD65E-20C7-4003-B03B-FD5722A28954}"/>
                  </a:ext>
                </a:extLst>
              </p:cNvPr>
              <p:cNvSpPr/>
              <p:nvPr/>
            </p:nvSpPr>
            <p:spPr>
              <a:xfrm>
                <a:off x="1530277" y="6704119"/>
                <a:ext cx="422492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4</m:t>
                              </m:r>
                            </m:sub>
                          </m:sSub>
                        </m:e>
                      </m:acc>
                      <m:r>
                        <a:rPr lang="en-US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1;1;1</m:t>
                          </m:r>
                        </m:e>
                      </m:d>
                    </m:oMath>
                  </m:oMathPara>
                </a14:m>
                <a:endParaRPr lang="en-US" sz="44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F46BD65E-20C7-4003-B03B-FD5722A289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277" y="6704119"/>
                <a:ext cx="4224925" cy="76944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15E209CC-1489-4D40-97BE-47CAFD5B4CAB}"/>
                  </a:ext>
                </a:extLst>
              </p:cNvPr>
              <p:cNvSpPr/>
              <p:nvPr/>
            </p:nvSpPr>
            <p:spPr>
              <a:xfrm>
                <a:off x="7601776" y="6704119"/>
                <a:ext cx="4383818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3</m:t>
                              </m:r>
                            </m:sub>
                          </m:sSub>
                        </m:e>
                      </m:acc>
                      <m:r>
                        <a:rPr lang="en-US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1;1;2</m:t>
                          </m:r>
                        </m:e>
                      </m:d>
                    </m:oMath>
                  </m:oMathPara>
                </a14:m>
                <a:endParaRPr lang="en-US" sz="44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15E209CC-1489-4D40-97BE-47CAFD5B4C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1776" y="6704119"/>
                <a:ext cx="4383818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/>
              <p:nvPr/>
            </p:nvSpPr>
            <p:spPr>
              <a:xfrm>
                <a:off x="13600369" y="6704119"/>
                <a:ext cx="438345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3;4;1</m:t>
                          </m:r>
                        </m:e>
                      </m:d>
                    </m:oMath>
                  </m:oMathPara>
                </a14:m>
                <a:endParaRPr lang="en-US" sz="44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20E2219-164F-4B92-B749-612076972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00369" y="6704119"/>
                <a:ext cx="4383455" cy="7694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6E1A7A85-01DC-462D-AF0B-D536F84C467F}"/>
                  </a:ext>
                </a:extLst>
              </p:cNvPr>
              <p:cNvSpPr/>
              <p:nvPr/>
            </p:nvSpPr>
            <p:spPr>
              <a:xfrm>
                <a:off x="19582682" y="6704119"/>
                <a:ext cx="4252012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4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4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4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4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4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3;4;2</m:t>
                          </m:r>
                        </m:e>
                      </m:d>
                    </m:oMath>
                  </m:oMathPara>
                </a14:m>
                <a:endParaRPr lang="en-US" sz="44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6E1A7A85-01DC-462D-AF0B-D536F84C46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82682" y="6704119"/>
                <a:ext cx="4252012" cy="7694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169995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63" name="Picture 5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64" name="Freeform 71"/>
          <p:cNvSpPr>
            <a:spLocks/>
          </p:cNvSpPr>
          <p:nvPr/>
        </p:nvSpPr>
        <p:spPr bwMode="auto">
          <a:xfrm>
            <a:off x="96217" y="2029835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5" name="Oval 72"/>
          <p:cNvSpPr>
            <a:spLocks noChangeArrowheads="1"/>
          </p:cNvSpPr>
          <p:nvPr/>
        </p:nvSpPr>
        <p:spPr bwMode="auto">
          <a:xfrm>
            <a:off x="739711" y="154204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6" name="Freeform 79"/>
          <p:cNvSpPr>
            <a:spLocks/>
          </p:cNvSpPr>
          <p:nvPr/>
        </p:nvSpPr>
        <p:spPr bwMode="auto">
          <a:xfrm>
            <a:off x="561300" y="1880626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89880" y="1677859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68" name="Freeform 76"/>
          <p:cNvSpPr>
            <a:spLocks/>
          </p:cNvSpPr>
          <p:nvPr/>
        </p:nvSpPr>
        <p:spPr bwMode="auto">
          <a:xfrm>
            <a:off x="668943" y="1773020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6718593" y="6577047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566886" y="6609209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12786399" y="660356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18745200" y="6629176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6718593" y="6609209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/>
              <p:cNvSpPr/>
              <p:nvPr/>
            </p:nvSpPr>
            <p:spPr>
              <a:xfrm>
                <a:off x="4674617" y="8991067"/>
                <a:ext cx="194636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4" name="Rectangle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617" y="8991067"/>
                <a:ext cx="1946367" cy="76944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279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55" grpId="0"/>
      <p:bldP spid="56" grpId="0"/>
      <p:bldP spid="57" grpId="0"/>
      <p:bldP spid="58" grpId="0"/>
      <p:bldP spid="69" grpId="0" animBg="1"/>
      <p:bldP spid="70" grpId="0" animBg="1"/>
      <p:bldP spid="71" grpId="0" animBg="1"/>
      <p:bldP spid="72" grpId="0" animBg="1"/>
      <p:bldP spid="73" grpId="0" animBg="1"/>
      <p:bldP spid="7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84524" y="7893268"/>
            <a:ext cx="24079793" cy="5630071"/>
            <a:chOff x="48567" y="4381500"/>
            <a:chExt cx="24079793" cy="327688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" name="Rounded Rectangle 4"/>
            <p:cNvSpPr/>
            <p:nvPr/>
          </p:nvSpPr>
          <p:spPr>
            <a:xfrm>
              <a:off x="353961" y="4997567"/>
              <a:ext cx="23774399" cy="2660817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7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406054" y="4769080"/>
                <a:ext cx="2872840" cy="59150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 dirty="0">
                    <a:solidFill>
                      <a:schemeClr val="accent6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 dirty="0">
                  <a:solidFill>
                    <a:schemeClr val="accent6">
                      <a:lumMod val="50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10" name="Group 9"/>
          <p:cNvGrpSpPr/>
          <p:nvPr/>
        </p:nvGrpSpPr>
        <p:grpSpPr>
          <a:xfrm>
            <a:off x="67677" y="2556238"/>
            <a:ext cx="24127271" cy="2808845"/>
            <a:chOff x="892286" y="3083324"/>
            <a:chExt cx="24127271" cy="2808845"/>
          </a:xfrm>
        </p:grpSpPr>
        <p:sp>
          <p:nvSpPr>
            <p:cNvPr id="11" name="Rounded Rectangle 10"/>
            <p:cNvSpPr/>
            <p:nvPr/>
          </p:nvSpPr>
          <p:spPr>
            <a:xfrm>
              <a:off x="1278504" y="3486725"/>
              <a:ext cx="23741053" cy="2405444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2280838" y="3467403"/>
                  <a:ext cx="22277928" cy="241655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4800" b="1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r>
                    <a:rPr lang="vi-VN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	 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Trong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không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gian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𝑂𝑥𝑦𝑧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,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cho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đường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thẳng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 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và 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hai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điểm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và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.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Tìm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điểm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∈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để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tam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giác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𝑃𝑀𝑁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vuông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tại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</m:oMath>
                  </a14:m>
                  <a:endPara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0838" y="3467403"/>
                  <a:ext cx="22277928" cy="2416559"/>
                </a:xfrm>
                <a:prstGeom prst="rect">
                  <a:avLst/>
                </a:prstGeom>
                <a:blipFill>
                  <a:blip r:embed="rId3"/>
                  <a:stretch>
                    <a:fillRect b="-1108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" name="Group 12"/>
            <p:cNvGrpSpPr/>
            <p:nvPr/>
          </p:nvGrpSpPr>
          <p:grpSpPr>
            <a:xfrm>
              <a:off x="892286" y="3083324"/>
              <a:ext cx="3951092" cy="1040476"/>
              <a:chOff x="892286" y="3083324"/>
              <a:chExt cx="3951092" cy="1040476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1331328" y="3222099"/>
                <a:ext cx="3512050" cy="832104"/>
                <a:chOff x="1998078" y="3584049"/>
                <a:chExt cx="3512050" cy="832104"/>
              </a:xfrm>
            </p:grpSpPr>
            <p:sp>
              <p:nvSpPr>
                <p:cNvPr id="16" name="Freeform 20"/>
                <p:cNvSpPr>
                  <a:spLocks/>
                </p:cNvSpPr>
                <p:nvPr/>
              </p:nvSpPr>
              <p:spPr bwMode="auto">
                <a:xfrm rot="5400000">
                  <a:off x="3338051" y="2244076"/>
                  <a:ext cx="832104" cy="351205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602807" y="3646654"/>
                  <a:ext cx="2420395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5</a:t>
                  </a:r>
                  <a:r>
                    <a:rPr lang="en-US" sz="4400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.</a:t>
                  </a:r>
                </a:p>
              </p:txBody>
            </p:sp>
          </p:grpSp>
          <p:pic>
            <p:nvPicPr>
              <p:cNvPr id="15" name="Picture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892286" y="3083324"/>
                <a:ext cx="1079118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461345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22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23" name="Freeform 71"/>
          <p:cNvSpPr>
            <a:spLocks/>
          </p:cNvSpPr>
          <p:nvPr/>
        </p:nvSpPr>
        <p:spPr bwMode="auto">
          <a:xfrm>
            <a:off x="96217" y="2029835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4" name="Oval 72"/>
          <p:cNvSpPr>
            <a:spLocks noChangeArrowheads="1"/>
          </p:cNvSpPr>
          <p:nvPr/>
        </p:nvSpPr>
        <p:spPr bwMode="auto">
          <a:xfrm>
            <a:off x="739711" y="154204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5" name="Freeform 79"/>
          <p:cNvSpPr>
            <a:spLocks/>
          </p:cNvSpPr>
          <p:nvPr/>
        </p:nvSpPr>
        <p:spPr bwMode="auto">
          <a:xfrm>
            <a:off x="561300" y="1880626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89880" y="1677859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27" name="Freeform 76"/>
          <p:cNvSpPr>
            <a:spLocks/>
          </p:cNvSpPr>
          <p:nvPr/>
        </p:nvSpPr>
        <p:spPr bwMode="auto">
          <a:xfrm>
            <a:off x="668943" y="1773020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17371" y="6088614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2743611" y="612891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8572572" y="6080195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672170" y="8887591"/>
                <a:ext cx="194636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170" y="8887591"/>
                <a:ext cx="1946367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Oval 32"/>
          <p:cNvSpPr/>
          <p:nvPr/>
        </p:nvSpPr>
        <p:spPr>
          <a:xfrm>
            <a:off x="6652549" y="6080195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44594" y="5518964"/>
                <a:ext cx="4018536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(1;−1;0)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4594" y="5518964"/>
                <a:ext cx="4018536" cy="253018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7832013" y="5535538"/>
                <a:ext cx="4018536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(1;−1;0)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2013" y="5535538"/>
                <a:ext cx="4018536" cy="253018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13910418" y="5515851"/>
                <a:ext cx="3606564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1;−1;0)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10418" y="5515851"/>
                <a:ext cx="3606564" cy="253018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19661102" y="5487928"/>
                <a:ext cx="4018536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(1;1;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1102" y="5487928"/>
                <a:ext cx="4018536" cy="253018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2089647" y="9453445"/>
                <a:ext cx="757495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𝛥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nên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+1;−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9647" y="9453445"/>
                <a:ext cx="7574959" cy="769441"/>
              </a:xfrm>
              <a:prstGeom prst="rect">
                <a:avLst/>
              </a:prstGeom>
              <a:blipFill>
                <a:blip r:embed="rId11"/>
                <a:stretch>
                  <a:fillRect t="-18254" b="-3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1955870" y="10234392"/>
                <a:ext cx="7291740" cy="754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Tam </a:t>
                </a:r>
                <a:r>
                  <a:rPr 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giác</a:t>
                </a:r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𝑃𝑀𝑁</m:t>
                    </m:r>
                  </m:oMath>
                </a14:m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vuông</a:t>
                </a:r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0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tại</a:t>
                </a:r>
                <a:r>
                  <a:rPr lang="en-US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  <m:r>
                      <a:rPr lang="en-US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nên</a:t>
                </a:r>
                <a:r>
                  <a:rPr lang="en-US" dirty="0"/>
                  <a:t>  </a:t>
                </a: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5870" y="10234392"/>
                <a:ext cx="7291740" cy="754053"/>
              </a:xfrm>
              <a:prstGeom prst="rect">
                <a:avLst/>
              </a:prstGeom>
              <a:blipFill>
                <a:blip r:embed="rId12"/>
                <a:stretch>
                  <a:fillRect l="-3010" t="-16129" b="-370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9037862" y="10150580"/>
                <a:ext cx="12111905" cy="8516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𝑃</m:t>
                          </m:r>
                          <m:r>
                            <a:rPr lang="en-US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𝑀</m:t>
                          </m:r>
                        </m:e>
                      </m:acc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  <m:acc>
                        <m:accPr>
                          <m:chr m:val="⃗"/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acc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𝑃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𝑁</m:t>
                          </m:r>
                        </m:e>
                      </m:acc>
                      <m:r>
                        <a:rPr lang="en-US" sz="44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0</m:t>
                      </m:r>
                      <m:r>
                        <a:rPr lang="en-US" sz="4400" dirty="0" smtClean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;−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.(2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−1;−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;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r>
                        <a:rPr lang="en-US" sz="4400" b="0" i="0" dirty="0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7862" y="10150580"/>
                <a:ext cx="12111905" cy="85164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12052920" y="11033696"/>
                <a:ext cx="2567626" cy="22443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dirty="0" smtClean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4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4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4400" b="0" i="1" smtClean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44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44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4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4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4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52920" y="11033696"/>
                <a:ext cx="2567626" cy="224439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Oval 42"/>
          <p:cNvSpPr/>
          <p:nvPr/>
        </p:nvSpPr>
        <p:spPr>
          <a:xfrm>
            <a:off x="6704345" y="6063128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14620546" y="11770876"/>
                <a:ext cx="89639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dirty="0">
                          <a:latin typeface="Cambria Math" panose="02040503050406030204" pitchFamily="18" charset="0"/>
                        </a:rPr>
                        <m:t>⇔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20546" y="11770876"/>
                <a:ext cx="896399" cy="76944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15571356" y="10993160"/>
                <a:ext cx="4018536" cy="25301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(1;−1;0)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−7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71356" y="10993160"/>
                <a:ext cx="4018536" cy="253018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781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2" grpId="0"/>
      <p:bldP spid="33" grpId="0" animBg="1"/>
      <p:bldP spid="2" grpId="0"/>
      <p:bldP spid="34" grpId="0"/>
      <p:bldP spid="35" grpId="0"/>
      <p:bldP spid="36" grpId="0"/>
      <p:bldP spid="37" grpId="0"/>
      <p:bldP spid="38" grpId="0"/>
      <p:bldP spid="40" grpId="0"/>
      <p:bldP spid="42" grpId="0"/>
      <p:bldP spid="43" grpId="0" animBg="1"/>
      <p:bldP spid="44" grpId="0"/>
      <p:bldP spid="4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5616" y="8234174"/>
            <a:ext cx="24079793" cy="5177026"/>
            <a:chOff x="48567" y="4381500"/>
            <a:chExt cx="24079793" cy="327688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" name="Rounded Rectangle 4"/>
            <p:cNvSpPr/>
            <p:nvPr/>
          </p:nvSpPr>
          <p:spPr>
            <a:xfrm>
              <a:off x="353961" y="4997567"/>
              <a:ext cx="23774399" cy="2660817"/>
            </a:xfrm>
            <a:prstGeom prst="roundRect">
              <a:avLst>
                <a:gd name="adj" fmla="val 2239"/>
              </a:avLst>
            </a:prstGeom>
            <a:grpFill/>
            <a:ln w="28575">
              <a:solidFill>
                <a:schemeClr val="accent3">
                  <a:lumMod val="50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48567" y="4381500"/>
              <a:ext cx="3991941" cy="1079473"/>
              <a:chOff x="410517" y="4648200"/>
              <a:chExt cx="3991941" cy="1079473"/>
            </a:xfrm>
            <a:grpFill/>
          </p:grpSpPr>
          <p:sp>
            <p:nvSpPr>
              <p:cNvPr id="7" name="Freeform 20"/>
              <p:cNvSpPr>
                <a:spLocks/>
              </p:cNvSpPr>
              <p:nvPr/>
            </p:nvSpPr>
            <p:spPr bwMode="auto">
              <a:xfrm rot="16200000" flipV="1">
                <a:off x="2489940" y="3702023"/>
                <a:ext cx="828631" cy="2996405"/>
              </a:xfrm>
              <a:prstGeom prst="round1Rect">
                <a:avLst/>
              </a:prstGeom>
              <a:grpFill/>
              <a:ln w="57150">
                <a:solidFill>
                  <a:schemeClr val="accent6">
                    <a:lumMod val="75000"/>
                  </a:scheme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406054" y="4769080"/>
                <a:ext cx="2872840" cy="48703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vi-VN" sz="4400" b="1" dirty="0">
                    <a:solidFill>
                      <a:schemeClr val="accent6">
                        <a:lumMod val="50000"/>
                      </a:schemeClr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rPr>
                  <a:t>Bài giải</a:t>
                </a:r>
                <a:endParaRPr lang="en-US" sz="4400" b="1" dirty="0">
                  <a:solidFill>
                    <a:schemeClr val="accent6">
                      <a:lumMod val="50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endParaRPr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50" t="14860" r="18922" b="25555"/>
              <a:stretch/>
            </p:blipFill>
            <p:spPr>
              <a:xfrm>
                <a:off x="410517" y="4648200"/>
                <a:ext cx="1058947" cy="1079473"/>
              </a:xfrm>
              <a:prstGeom prst="round2DiagRect">
                <a:avLst>
                  <a:gd name="adj1" fmla="val 27632"/>
                  <a:gd name="adj2" fmla="val 0"/>
                </a:avLst>
              </a:prstGeom>
              <a:solidFill>
                <a:srgbClr val="327E3B"/>
              </a:solidFill>
              <a:ln w="38100" cap="sq">
                <a:solidFill>
                  <a:schemeClr val="accent6">
                    <a:lumMod val="50000"/>
                  </a:schemeClr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pSp>
        <p:nvGrpSpPr>
          <p:cNvPr id="10" name="Group 9"/>
          <p:cNvGrpSpPr/>
          <p:nvPr/>
        </p:nvGrpSpPr>
        <p:grpSpPr>
          <a:xfrm>
            <a:off x="98394" y="3390466"/>
            <a:ext cx="24090260" cy="2914750"/>
            <a:chOff x="923003" y="3917552"/>
            <a:chExt cx="24090260" cy="2914750"/>
          </a:xfrm>
        </p:grpSpPr>
        <p:sp>
          <p:nvSpPr>
            <p:cNvPr id="11" name="Rounded Rectangle 10"/>
            <p:cNvSpPr/>
            <p:nvPr/>
          </p:nvSpPr>
          <p:spPr>
            <a:xfrm>
              <a:off x="1272210" y="4426858"/>
              <a:ext cx="23741053" cy="2405444"/>
            </a:xfrm>
            <a:prstGeom prst="roundRect">
              <a:avLst>
                <a:gd name="adj" fmla="val 10158"/>
              </a:avLst>
            </a:prstGeom>
            <a:solidFill>
              <a:srgbClr val="FEEBB0"/>
            </a:solidFill>
            <a:ln w="12700">
              <a:solidFill>
                <a:srgbClr val="91720D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2438402" y="4328184"/>
                  <a:ext cx="22220902" cy="241636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4800" b="1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lvl1pPr>
                </a:lstStyle>
                <a:p>
                  <a:r>
                    <a:rPr lang="vi-VN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	 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Trong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không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gian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𝑂𝑥𝑦𝑧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, cho đường thẳng 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: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𝑧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và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440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  <m:r>
                            <a:rPr lang="en-US" sz="4400" b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. </a:t>
                  </a:r>
                </a:p>
                <a:p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Gọi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;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;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thuộc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đường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thẳng</a:t>
                  </a:r>
                  <a:r>
                    <a:rPr lang="en-US" sz="4400" b="0" dirty="0">
                      <a:ea typeface="Cambria Math" panose="020405030504060302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𝛥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để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độ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dài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</m:oMath>
                  </a14:m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ngắn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nhất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. </a:t>
                  </a:r>
                  <a:r>
                    <a:rPr lang="en-US" sz="4400" b="0" dirty="0" err="1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Tính</a:t>
                  </a:r>
                  <a:r>
                    <a:rPr lang="en-US" sz="4400" b="0" dirty="0"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S</m:t>
                      </m:r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+3</m:t>
                      </m:r>
                      <m:r>
                        <a:rPr lang="en-US" sz="440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a14:m>
                  <a:endParaRPr lang="en-US" sz="4400" b="0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8402" y="4328184"/>
                  <a:ext cx="22220902" cy="2416367"/>
                </a:xfrm>
                <a:prstGeom prst="rect">
                  <a:avLst/>
                </a:prstGeom>
                <a:blipFill>
                  <a:blip r:embed="rId3"/>
                  <a:stretch>
                    <a:fillRect l="-1125" b="-1136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" name="Group 12"/>
            <p:cNvGrpSpPr/>
            <p:nvPr/>
          </p:nvGrpSpPr>
          <p:grpSpPr>
            <a:xfrm>
              <a:off x="923003" y="3917552"/>
              <a:ext cx="3942102" cy="1040476"/>
              <a:chOff x="923003" y="3917552"/>
              <a:chExt cx="3942102" cy="1040476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1362045" y="4056327"/>
                <a:ext cx="3503060" cy="832104"/>
                <a:chOff x="2028795" y="4418277"/>
                <a:chExt cx="3503060" cy="832104"/>
              </a:xfrm>
            </p:grpSpPr>
            <p:sp>
              <p:nvSpPr>
                <p:cNvPr id="16" name="Freeform 20"/>
                <p:cNvSpPr>
                  <a:spLocks/>
                </p:cNvSpPr>
                <p:nvPr/>
              </p:nvSpPr>
              <p:spPr bwMode="auto">
                <a:xfrm rot="5400000">
                  <a:off x="3364273" y="3082799"/>
                  <a:ext cx="832104" cy="3503060"/>
                </a:xfrm>
                <a:prstGeom prst="round2SameRect">
                  <a:avLst>
                    <a:gd name="adj1" fmla="val 19445"/>
                    <a:gd name="adj2" fmla="val 0"/>
                  </a:avLst>
                </a:prstGeom>
                <a:solidFill>
                  <a:schemeClr val="bg1"/>
                </a:solidFill>
                <a:ln w="57150">
                  <a:solidFill>
                    <a:srgbClr val="91720D"/>
                  </a:solidFill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  <a:cs typeface="Tahoma" pitchFamily="34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636458" y="4480054"/>
                  <a:ext cx="2420395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vi-VN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CÂU </a:t>
                  </a:r>
                  <a:r>
                    <a:rPr lang="en-US" sz="4400" b="1" dirty="0"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6.</a:t>
                  </a:r>
                </a:p>
              </p:txBody>
            </p:sp>
          </p:grpSp>
          <p:pic>
            <p:nvPicPr>
              <p:cNvPr id="15" name="Picture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99" t="21515" r="9759" b="14519"/>
              <a:stretch/>
            </p:blipFill>
            <p:spPr>
              <a:xfrm>
                <a:off x="923003" y="3917552"/>
                <a:ext cx="1076356" cy="1040476"/>
              </a:xfrm>
              <a:prstGeom prst="round2DiagRect">
                <a:avLst>
                  <a:gd name="adj1" fmla="val 30509"/>
                  <a:gd name="adj2" fmla="val 0"/>
                </a:avLst>
              </a:prstGeom>
              <a:ln w="38100" cap="sq">
                <a:solidFill>
                  <a:srgbClr val="91720D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144518"/>
              </p:ext>
            </p:extLst>
          </p:nvPr>
        </p:nvGraphicFramePr>
        <p:xfrm>
          <a:off x="4191002" y="54020"/>
          <a:ext cx="18291462" cy="1237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36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36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3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22" name="Picture 5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23" name="Freeform 71"/>
          <p:cNvSpPr>
            <a:spLocks/>
          </p:cNvSpPr>
          <p:nvPr/>
        </p:nvSpPr>
        <p:spPr bwMode="auto">
          <a:xfrm>
            <a:off x="96217" y="2029835"/>
            <a:ext cx="6684754" cy="332384"/>
          </a:xfrm>
          <a:custGeom>
            <a:avLst/>
            <a:gdLst>
              <a:gd name="T0" fmla="*/ 1849 w 1857"/>
              <a:gd name="T1" fmla="*/ 72 h 111"/>
              <a:gd name="T2" fmla="*/ 376 w 1857"/>
              <a:gd name="T3" fmla="*/ 72 h 111"/>
              <a:gd name="T4" fmla="*/ 360 w 1857"/>
              <a:gd name="T5" fmla="*/ 52 h 111"/>
              <a:gd name="T6" fmla="*/ 374 w 1857"/>
              <a:gd name="T7" fmla="*/ 20 h 111"/>
              <a:gd name="T8" fmla="*/ 366 w 1857"/>
              <a:gd name="T9" fmla="*/ 0 h 111"/>
              <a:gd name="T10" fmla="*/ 85 w 1857"/>
              <a:gd name="T11" fmla="*/ 0 h 111"/>
              <a:gd name="T12" fmla="*/ 53 w 1857"/>
              <a:gd name="T13" fmla="*/ 20 h 111"/>
              <a:gd name="T14" fmla="*/ 6 w 1857"/>
              <a:gd name="T15" fmla="*/ 91 h 111"/>
              <a:gd name="T16" fmla="*/ 15 w 1857"/>
              <a:gd name="T17" fmla="*/ 111 h 111"/>
              <a:gd name="T18" fmla="*/ 199 w 1857"/>
              <a:gd name="T19" fmla="*/ 111 h 111"/>
              <a:gd name="T20" fmla="*/ 296 w 1857"/>
              <a:gd name="T21" fmla="*/ 111 h 111"/>
              <a:gd name="T22" fmla="*/ 1849 w 1857"/>
              <a:gd name="T23" fmla="*/ 111 h 111"/>
              <a:gd name="T24" fmla="*/ 1857 w 1857"/>
              <a:gd name="T25" fmla="*/ 103 h 111"/>
              <a:gd name="T26" fmla="*/ 1857 w 1857"/>
              <a:gd name="T27" fmla="*/ 81 h 111"/>
              <a:gd name="T28" fmla="*/ 1849 w 1857"/>
              <a:gd name="T29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57" h="111">
                <a:moveTo>
                  <a:pt x="1849" y="72"/>
                </a:moveTo>
                <a:cubicBezTo>
                  <a:pt x="1849" y="72"/>
                  <a:pt x="423" y="72"/>
                  <a:pt x="376" y="72"/>
                </a:cubicBezTo>
                <a:cubicBezTo>
                  <a:pt x="350" y="72"/>
                  <a:pt x="355" y="63"/>
                  <a:pt x="360" y="52"/>
                </a:cubicBezTo>
                <a:cubicBezTo>
                  <a:pt x="365" y="40"/>
                  <a:pt x="374" y="20"/>
                  <a:pt x="374" y="20"/>
                </a:cubicBezTo>
                <a:cubicBezTo>
                  <a:pt x="381" y="9"/>
                  <a:pt x="377" y="0"/>
                  <a:pt x="36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74" y="0"/>
                  <a:pt x="59" y="9"/>
                  <a:pt x="53" y="20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102"/>
                  <a:pt x="4" y="111"/>
                  <a:pt x="15" y="111"/>
                </a:cubicBezTo>
                <a:cubicBezTo>
                  <a:pt x="199" y="111"/>
                  <a:pt x="199" y="111"/>
                  <a:pt x="199" y="111"/>
                </a:cubicBezTo>
                <a:cubicBezTo>
                  <a:pt x="296" y="111"/>
                  <a:pt x="296" y="111"/>
                  <a:pt x="296" y="111"/>
                </a:cubicBezTo>
                <a:cubicBezTo>
                  <a:pt x="1849" y="111"/>
                  <a:pt x="1849" y="111"/>
                  <a:pt x="1849" y="111"/>
                </a:cubicBezTo>
                <a:cubicBezTo>
                  <a:pt x="1853" y="111"/>
                  <a:pt x="1857" y="107"/>
                  <a:pt x="1857" y="103"/>
                </a:cubicBezTo>
                <a:cubicBezTo>
                  <a:pt x="1857" y="81"/>
                  <a:pt x="1857" y="81"/>
                  <a:pt x="1857" y="81"/>
                </a:cubicBezTo>
                <a:cubicBezTo>
                  <a:pt x="1857" y="76"/>
                  <a:pt x="1853" y="72"/>
                  <a:pt x="1849" y="72"/>
                </a:cubicBezTo>
                <a:close/>
              </a:path>
            </a:pathLst>
          </a:custGeom>
          <a:solidFill>
            <a:srgbClr val="B9E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4" name="Oval 72"/>
          <p:cNvSpPr>
            <a:spLocks noChangeArrowheads="1"/>
          </p:cNvSpPr>
          <p:nvPr/>
        </p:nvSpPr>
        <p:spPr bwMode="auto">
          <a:xfrm>
            <a:off x="739711" y="1542045"/>
            <a:ext cx="274340" cy="223696"/>
          </a:xfrm>
          <a:prstGeom prst="ellipse">
            <a:avLst/>
          </a:pr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5" name="Freeform 79"/>
          <p:cNvSpPr>
            <a:spLocks/>
          </p:cNvSpPr>
          <p:nvPr/>
        </p:nvSpPr>
        <p:spPr bwMode="auto">
          <a:xfrm>
            <a:off x="561300" y="1880626"/>
            <a:ext cx="592880" cy="376617"/>
          </a:xfrm>
          <a:custGeom>
            <a:avLst/>
            <a:gdLst>
              <a:gd name="T0" fmla="*/ 151 w 165"/>
              <a:gd name="T1" fmla="*/ 0 h 126"/>
              <a:gd name="T2" fmla="*/ 91 w 165"/>
              <a:gd name="T3" fmla="*/ 40 h 126"/>
              <a:gd name="T4" fmla="*/ 84 w 165"/>
              <a:gd name="T5" fmla="*/ 40 h 126"/>
              <a:gd name="T6" fmla="*/ 81 w 165"/>
              <a:gd name="T7" fmla="*/ 40 h 126"/>
              <a:gd name="T8" fmla="*/ 75 w 165"/>
              <a:gd name="T9" fmla="*/ 40 h 126"/>
              <a:gd name="T10" fmla="*/ 16 w 165"/>
              <a:gd name="T11" fmla="*/ 0 h 126"/>
              <a:gd name="T12" fmla="*/ 0 w 165"/>
              <a:gd name="T13" fmla="*/ 0 h 126"/>
              <a:gd name="T14" fmla="*/ 9 w 165"/>
              <a:gd name="T15" fmla="*/ 89 h 126"/>
              <a:gd name="T16" fmla="*/ 75 w 165"/>
              <a:gd name="T17" fmla="*/ 126 h 126"/>
              <a:gd name="T18" fmla="*/ 83 w 165"/>
              <a:gd name="T19" fmla="*/ 126 h 126"/>
              <a:gd name="T20" fmla="*/ 91 w 165"/>
              <a:gd name="T21" fmla="*/ 126 h 126"/>
              <a:gd name="T22" fmla="*/ 158 w 165"/>
              <a:gd name="T23" fmla="*/ 89 h 126"/>
              <a:gd name="T24" fmla="*/ 165 w 165"/>
              <a:gd name="T25" fmla="*/ 0 h 126"/>
              <a:gd name="T26" fmla="*/ 151 w 165"/>
              <a:gd name="T2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26">
                <a:moveTo>
                  <a:pt x="151" y="0"/>
                </a:moveTo>
                <a:cubicBezTo>
                  <a:pt x="120" y="9"/>
                  <a:pt x="91" y="40"/>
                  <a:pt x="91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46" y="9"/>
                  <a:pt x="16" y="0"/>
                </a:cubicBezTo>
                <a:cubicBezTo>
                  <a:pt x="12" y="0"/>
                  <a:pt x="0" y="0"/>
                  <a:pt x="0" y="0"/>
                </a:cubicBezTo>
                <a:cubicBezTo>
                  <a:pt x="0" y="0"/>
                  <a:pt x="9" y="71"/>
                  <a:pt x="9" y="89"/>
                </a:cubicBezTo>
                <a:cubicBezTo>
                  <a:pt x="14" y="89"/>
                  <a:pt x="43" y="90"/>
                  <a:pt x="75" y="126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3" y="126"/>
                  <a:pt x="83" y="126"/>
                  <a:pt x="91" y="126"/>
                </a:cubicBezTo>
                <a:cubicBezTo>
                  <a:pt x="123" y="90"/>
                  <a:pt x="151" y="89"/>
                  <a:pt x="158" y="89"/>
                </a:cubicBezTo>
                <a:cubicBezTo>
                  <a:pt x="158" y="71"/>
                  <a:pt x="165" y="0"/>
                  <a:pt x="165" y="0"/>
                </a:cubicBezTo>
                <a:cubicBezTo>
                  <a:pt x="165" y="0"/>
                  <a:pt x="154" y="0"/>
                  <a:pt x="151" y="0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89880" y="1677859"/>
            <a:ext cx="6514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 TẬP TRẮC NGHIỆM</a:t>
            </a:r>
          </a:p>
        </p:txBody>
      </p:sp>
      <p:sp>
        <p:nvSpPr>
          <p:cNvPr id="27" name="Freeform 76"/>
          <p:cNvSpPr>
            <a:spLocks/>
          </p:cNvSpPr>
          <p:nvPr/>
        </p:nvSpPr>
        <p:spPr bwMode="auto">
          <a:xfrm>
            <a:off x="668943" y="1773020"/>
            <a:ext cx="415877" cy="190478"/>
          </a:xfrm>
          <a:custGeom>
            <a:avLst/>
            <a:gdLst>
              <a:gd name="T0" fmla="*/ 72 w 111"/>
              <a:gd name="T1" fmla="*/ 8 h 51"/>
              <a:gd name="T2" fmla="*/ 56 w 111"/>
              <a:gd name="T3" fmla="*/ 11 h 51"/>
              <a:gd name="T4" fmla="*/ 39 w 111"/>
              <a:gd name="T5" fmla="*/ 8 h 51"/>
              <a:gd name="T6" fmla="*/ 0 w 111"/>
              <a:gd name="T7" fmla="*/ 18 h 51"/>
              <a:gd name="T8" fmla="*/ 56 w 111"/>
              <a:gd name="T9" fmla="*/ 51 h 51"/>
              <a:gd name="T10" fmla="*/ 111 w 111"/>
              <a:gd name="T11" fmla="*/ 18 h 51"/>
              <a:gd name="T12" fmla="*/ 72 w 111"/>
              <a:gd name="T13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51">
                <a:moveTo>
                  <a:pt x="72" y="8"/>
                </a:moveTo>
                <a:cubicBezTo>
                  <a:pt x="63" y="11"/>
                  <a:pt x="59" y="11"/>
                  <a:pt x="56" y="11"/>
                </a:cubicBezTo>
                <a:cubicBezTo>
                  <a:pt x="52" y="11"/>
                  <a:pt x="48" y="11"/>
                  <a:pt x="39" y="8"/>
                </a:cubicBezTo>
                <a:cubicBezTo>
                  <a:pt x="10" y="0"/>
                  <a:pt x="0" y="18"/>
                  <a:pt x="0" y="18"/>
                </a:cubicBezTo>
                <a:cubicBezTo>
                  <a:pt x="30" y="24"/>
                  <a:pt x="56" y="51"/>
                  <a:pt x="56" y="51"/>
                </a:cubicBezTo>
                <a:cubicBezTo>
                  <a:pt x="56" y="51"/>
                  <a:pt x="82" y="24"/>
                  <a:pt x="111" y="18"/>
                </a:cubicBezTo>
                <a:cubicBezTo>
                  <a:pt x="111" y="18"/>
                  <a:pt x="101" y="0"/>
                  <a:pt x="72" y="8"/>
                </a:cubicBezTo>
                <a:close/>
              </a:path>
            </a:pathLst>
          </a:custGeom>
          <a:solidFill>
            <a:srgbClr val="257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66886" y="668995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A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2786399" y="6603560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C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8745200" y="6629176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D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2831071" y="6617036"/>
            <a:ext cx="1088530" cy="1000532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4797698" y="9116074"/>
                <a:ext cx="191911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Ch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ọ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4400" b="1" i="0" spc="-15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4400" b="1" spc="-15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.</m:t>
                      </m:r>
                    </m:oMath>
                  </m:oMathPara>
                </a14:m>
                <a:endParaRPr lang="en-US" sz="4400" b="1" spc="-150" dirty="0">
                  <a:latin typeface="Cambria Math" panose="02040503050406030204" pitchFamily="18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7698" y="9116074"/>
                <a:ext cx="1919115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985387" y="6819492"/>
                <a:ext cx="209127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=−7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387" y="6819492"/>
                <a:ext cx="2091278" cy="76944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14022643" y="6760159"/>
                <a:ext cx="166968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22643" y="6760159"/>
                <a:ext cx="1669688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8397042" y="6767219"/>
                <a:ext cx="209127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=−5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7042" y="6767219"/>
                <a:ext cx="2091278" cy="7694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19847026" y="6734250"/>
                <a:ext cx="166968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=7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47026" y="6734250"/>
                <a:ext cx="1669688" cy="7694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1746879" y="9932174"/>
                <a:ext cx="7653955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𝐻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𝛥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nên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1;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</m:e>
                    </m:d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4400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6879" y="9932174"/>
                <a:ext cx="7653955" cy="769441"/>
              </a:xfrm>
              <a:prstGeom prst="rect">
                <a:avLst/>
              </a:prstGeom>
              <a:blipFill>
                <a:blip r:embed="rId11"/>
                <a:stretch>
                  <a:fillRect t="-17323" b="-34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1622502" y="10815357"/>
                <a:ext cx="13825003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𝐴𝐻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(2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−1)</m:t>
                          </m:r>
                        </m:e>
                        <m:sup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=6</m:t>
                      </m:r>
                      <m:sSup>
                        <m:sSupPr>
                          <m:ctrlPr>
                            <a:rPr lang="en-US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+5</m:t>
                      </m:r>
                      <m:r>
                        <a:rPr lang="en-US" sz="4400" dirty="0" smtClean="0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en-US" sz="4400" b="0" i="0" dirty="0" smtClean="0">
                          <a:latin typeface="Cambria Math" panose="02040503050406030204" pitchFamily="18" charset="0"/>
                        </a:rPr>
                        <m:t>5, </m:t>
                      </m:r>
                      <m:r>
                        <a:rPr lang="en-US" sz="4400" dirty="0" smtClean="0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sz="4400" i="1" dirty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4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r>
                        <a:rPr lang="en-US" sz="4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sz="4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502" y="10815357"/>
                <a:ext cx="13825003" cy="76944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1746879" y="11721415"/>
                <a:ext cx="13591734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ngắn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nhất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 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ngắn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nhất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Khi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đó</a:t>
                </a:r>
                <a14:m>
                  <m:oMath xmlns:m="http://schemas.openxmlformats.org/officeDocument/2006/math">
                    <m:r>
                      <a:rPr lang="en-US" sz="4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sz="440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.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Suy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4400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</a:t>
                </a:r>
                <a:r>
                  <a:rPr lang="en-US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US" sz="4400" dirty="0"/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6879" y="11721415"/>
                <a:ext cx="13591734" cy="769441"/>
              </a:xfrm>
              <a:prstGeom prst="rect">
                <a:avLst/>
              </a:prstGeom>
              <a:blipFill>
                <a:blip r:embed="rId13"/>
                <a:stretch>
                  <a:fillRect t="-18254" b="-3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6101202" y="11748366"/>
                <a:ext cx="135953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𝐴𝐻</m:t>
                          </m:r>
                        </m:e>
                        <m:sup>
                          <m:r>
                            <a:rPr lang="en-US" sz="4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1202" y="11748366"/>
                <a:ext cx="1359538" cy="76944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15248678" y="11728379"/>
                <a:ext cx="212949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a:rPr lang="en-US" sz="4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;1;</m:t>
                          </m:r>
                          <m:r>
                            <a:rPr lang="en-US" sz="4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8678" y="11728379"/>
                <a:ext cx="2129494" cy="70788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14994320" y="11728379"/>
                <a:ext cx="68858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94320" y="11728379"/>
                <a:ext cx="688586" cy="76944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Oval 41"/>
          <p:cNvSpPr/>
          <p:nvPr/>
        </p:nvSpPr>
        <p:spPr>
          <a:xfrm>
            <a:off x="7308512" y="6709917"/>
            <a:ext cx="1088530" cy="1000532"/>
          </a:xfrm>
          <a:prstGeom prst="ellipse">
            <a:avLst/>
          </a:prstGeom>
          <a:solidFill>
            <a:srgbClr val="327E3B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rPr>
              <a:t>B</a:t>
            </a:r>
            <a:endParaRPr lang="en-US" sz="4400" dirty="0">
              <a:solidFill>
                <a:prstClr val="white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0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/>
      <p:bldP spid="3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715612" y="1553970"/>
                <a:ext cx="22336416" cy="2934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Chú</a:t>
                </a:r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ý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véctơ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5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nằm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=[</m:t>
                    </m:r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m:rPr>
                        <m:nor/>
                      </m:rPr>
                      <a:rPr lang="fr-FR" sz="56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5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 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(VTPT)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612" y="1553970"/>
                <a:ext cx="22336416" cy="2934329"/>
              </a:xfrm>
              <a:prstGeom prst="rect">
                <a:avLst/>
              </a:prstGeom>
              <a:blipFill>
                <a:blip r:embed="rId3"/>
                <a:stretch>
                  <a:fillRect l="-1501" t="-1455" b="-120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 26"/>
          <p:cNvGrpSpPr/>
          <p:nvPr/>
        </p:nvGrpSpPr>
        <p:grpSpPr>
          <a:xfrm>
            <a:off x="715611" y="442369"/>
            <a:ext cx="13392274" cy="907193"/>
            <a:chOff x="7459670" y="7543799"/>
            <a:chExt cx="22122370" cy="907312"/>
          </a:xfrm>
        </p:grpSpPr>
        <p:sp>
          <p:nvSpPr>
            <p:cNvPr id="44" name="TextBox 43"/>
            <p:cNvSpPr txBox="1"/>
            <p:nvPr/>
          </p:nvSpPr>
          <p:spPr>
            <a:xfrm>
              <a:off x="8993185" y="7620005"/>
              <a:ext cx="20588855" cy="8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828800"/>
              <a:r>
                <a:rPr lang="en-US" sz="48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VÉC TƠ PHÁP TUYẾN CỦA MẶT PHẲNG </a:t>
              </a:r>
            </a:p>
          </p:txBody>
        </p:sp>
        <p:grpSp>
          <p:nvGrpSpPr>
            <p:cNvPr id="46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47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/>
                <a:endParaRPr lang="en-US" sz="18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48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49" name="Round Same Side Corner Rectangle 48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828800"/>
                  <a:endParaRPr lang="en-US" sz="180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7918010" y="7640053"/>
                  <a:ext cx="490402" cy="3693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1828800"/>
                  <a:r>
                    <a:rPr lang="en-US" sz="1800" b="1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</a:t>
                  </a:r>
                </a:p>
              </p:txBody>
            </p:sp>
          </p:grpSp>
        </p:grp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76197" y="3718667"/>
            <a:ext cx="6559286" cy="63946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900742" y="4407292"/>
                <a:ext cx="20935924" cy="68690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914400" indent="-914400" defTabSz="1828800">
                  <a:buFont typeface="Arial" panose="020B0604020202020204" pitchFamily="34" charset="0"/>
                  <a:buChar char="•"/>
                </a:pP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endParaRPr lang="fr-FR" sz="5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r-FR" sz="56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5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56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defTabSz="1828800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fr-FR" sz="56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5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56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56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56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acc>
                          <m:r>
                            <m:rPr>
                              <m:nor/>
                            </m:rPr>
                            <a:rPr lang="fr-FR" sz="5600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56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en-US" sz="56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b</m:t>
                              </m:r>
                            </m:e>
                          </m:acc>
                        </m:e>
                      </m:d>
                      <m:r>
                        <a:rPr lang="en-US" sz="56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5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56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560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56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FR" sz="56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560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56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FR" sz="56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560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fr-FR" sz="5600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fr-FR" sz="5600" dirty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fr-FR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/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  <a:p>
                <a:pPr defTabSz="18288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6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5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5600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fr-FR" sz="5600" dirty="0">
                              <a:solidFill>
                                <a:prstClr val="black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sz="5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5600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fr-FR" sz="5600" dirty="0">
                              <a:solidFill>
                                <a:prstClr val="black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5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fr-FR" sz="5600" dirty="0">
                              <a:solidFill>
                                <a:prstClr val="black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fr-FR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14400" indent="-914400" defTabSz="1828800">
                  <a:buFont typeface="Arial" panose="020B0604020202020204" pitchFamily="34" charset="0"/>
                  <a:buChar char="•"/>
                </a:pP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742" y="4407292"/>
                <a:ext cx="20935924" cy="6869060"/>
              </a:xfrm>
              <a:prstGeom prst="rect">
                <a:avLst/>
              </a:prstGeom>
              <a:blipFill>
                <a:blip r:embed="rId5"/>
                <a:stretch>
                  <a:fillRect l="-1485" t="-2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21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43475"/>
              </p:ext>
            </p:extLst>
          </p:nvPr>
        </p:nvGraphicFramePr>
        <p:xfrm>
          <a:off x="4159494" y="41440"/>
          <a:ext cx="18291462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348">
                  <a:extLst>
                    <a:ext uri="{9D8B030D-6E8A-4147-A177-3AD203B41FA5}">
                      <a16:colId xmlns:a16="http://schemas.microsoft.com/office/drawing/2014/main" val="515584829"/>
                    </a:ext>
                  </a:extLst>
                </a:gridCol>
                <a:gridCol w="1382440">
                  <a:extLst>
                    <a:ext uri="{9D8B030D-6E8A-4147-A177-3AD203B41FA5}">
                      <a16:colId xmlns:a16="http://schemas.microsoft.com/office/drawing/2014/main" val="1957194549"/>
                    </a:ext>
                  </a:extLst>
                </a:gridCol>
                <a:gridCol w="14498674">
                  <a:extLst>
                    <a:ext uri="{9D8B030D-6E8A-4147-A177-3AD203B41FA5}">
                      <a16:colId xmlns:a16="http://schemas.microsoft.com/office/drawing/2014/main" val="1956712340"/>
                    </a:ext>
                  </a:extLst>
                </a:gridCol>
              </a:tblGrid>
              <a:tr h="1237671"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HÌNH</a:t>
                      </a:r>
                      <a:r>
                        <a:rPr lang="vi-VN" sz="3200" b="0" baseline="0" dirty="0">
                          <a:latin typeface="+mj-lt"/>
                        </a:rPr>
                        <a:t> HỌC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b="0" dirty="0">
                          <a:latin typeface="+mj-lt"/>
                        </a:rPr>
                        <a:t>BÀI</a:t>
                      </a:r>
                      <a:r>
                        <a:rPr lang="vi-VN" sz="3200" b="0" baseline="0" dirty="0">
                          <a:latin typeface="+mj-lt"/>
                        </a:rPr>
                        <a:t> </a:t>
                      </a:r>
                      <a:r>
                        <a:rPr lang="en-US" sz="3200" b="0" baseline="0" dirty="0">
                          <a:latin typeface="+mj-lt"/>
                        </a:rPr>
                        <a:t>2</a:t>
                      </a:r>
                      <a:endParaRPr lang="en-US" sz="3200" b="0" dirty="0">
                        <a:latin typeface="+mj-lt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TRÌNH ĐƯỜNG THẲNG TRONG </a:t>
                      </a:r>
                      <a:endParaRPr lang="en-US" sz="4800" baseline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vi-VN" sz="4800" baseline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KHÔNG GIAN</a:t>
                      </a:r>
                      <a:endParaRPr lang="en-US" sz="4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0066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848542"/>
                  </a:ext>
                </a:extLst>
              </a:tr>
            </a:tbl>
          </a:graphicData>
        </a:graphic>
      </p:graphicFrame>
      <p:pic>
        <p:nvPicPr>
          <p:cNvPr id="22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" y="41440"/>
            <a:ext cx="1327265" cy="1303407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</p:spPr>
      </p:pic>
      <p:sp>
        <p:nvSpPr>
          <p:cNvPr id="63" name="Rounded Rectangle 62"/>
          <p:cNvSpPr/>
          <p:nvPr/>
        </p:nvSpPr>
        <p:spPr>
          <a:xfrm>
            <a:off x="4276239" y="4865914"/>
            <a:ext cx="16375548" cy="5954486"/>
          </a:xfrm>
          <a:prstGeom prst="roundRect">
            <a:avLst>
              <a:gd name="adj" fmla="val 4570"/>
            </a:avLst>
          </a:prstGeom>
          <a:noFill/>
          <a:ln>
            <a:solidFill>
              <a:srgbClr val="135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en-US"/>
          </a:p>
        </p:txBody>
      </p:sp>
      <p:grpSp>
        <p:nvGrpSpPr>
          <p:cNvPr id="64" name="Group 26"/>
          <p:cNvGrpSpPr/>
          <p:nvPr/>
        </p:nvGrpSpPr>
        <p:grpSpPr>
          <a:xfrm>
            <a:off x="4270511" y="7293602"/>
            <a:ext cx="16381276" cy="1522752"/>
            <a:chOff x="7483861" y="7543801"/>
            <a:chExt cx="14646001" cy="1522754"/>
          </a:xfrm>
        </p:grpSpPr>
        <p:sp>
          <p:nvSpPr>
            <p:cNvPr id="65" name="TextBox 64"/>
            <p:cNvSpPr txBox="1"/>
            <p:nvPr/>
          </p:nvSpPr>
          <p:spPr>
            <a:xfrm>
              <a:off x="8993187" y="7620003"/>
              <a:ext cx="13136675" cy="1446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Xem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vi-VN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trước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phần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II- ĐIỀU KIỆN ĐỂ HAI ĐƯỜNG THẲNG SONG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SONG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, CẮT NHAU, CHÉO NHAU</a:t>
              </a:r>
            </a:p>
          </p:txBody>
        </p:sp>
        <p:grpSp>
          <p:nvGrpSpPr>
            <p:cNvPr id="66" name="Group 27"/>
            <p:cNvGrpSpPr/>
            <p:nvPr/>
          </p:nvGrpSpPr>
          <p:grpSpPr>
            <a:xfrm>
              <a:off x="7483861" y="7543801"/>
              <a:ext cx="1381118" cy="872846"/>
              <a:chOff x="7483860" y="7543801"/>
              <a:chExt cx="1381118" cy="872846"/>
            </a:xfrm>
          </p:grpSpPr>
          <p:sp>
            <p:nvSpPr>
              <p:cNvPr id="67" name="Isosceles Triangle 44"/>
              <p:cNvSpPr/>
              <p:nvPr/>
            </p:nvSpPr>
            <p:spPr>
              <a:xfrm rot="16200000">
                <a:off x="7494127" y="7533534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grpSp>
            <p:nvGrpSpPr>
              <p:cNvPr id="68" name="Group 29"/>
              <p:cNvGrpSpPr/>
              <p:nvPr/>
            </p:nvGrpSpPr>
            <p:grpSpPr>
              <a:xfrm>
                <a:off x="7493378" y="7646473"/>
                <a:ext cx="1371600" cy="770174"/>
                <a:chOff x="7493378" y="7646473"/>
                <a:chExt cx="1371600" cy="770174"/>
              </a:xfrm>
            </p:grpSpPr>
            <p:sp>
              <p:nvSpPr>
                <p:cNvPr id="69" name="Round Same Side Corner Rectangle 68"/>
                <p:cNvSpPr/>
                <p:nvPr/>
              </p:nvSpPr>
              <p:spPr>
                <a:xfrm rot="5400000">
                  <a:off x="7813418" y="7365087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  <p:sp>
              <p:nvSpPr>
                <p:cNvPr id="70" name="TextBox 69"/>
                <p:cNvSpPr txBox="1"/>
                <p:nvPr/>
              </p:nvSpPr>
              <p:spPr>
                <a:xfrm>
                  <a:off x="8010234" y="7646473"/>
                  <a:ext cx="438845" cy="7694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4400" b="1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71" name="Group 26"/>
          <p:cNvGrpSpPr/>
          <p:nvPr/>
        </p:nvGrpSpPr>
        <p:grpSpPr>
          <a:xfrm>
            <a:off x="4270511" y="5556724"/>
            <a:ext cx="16000276" cy="872845"/>
            <a:chOff x="7459670" y="7543799"/>
            <a:chExt cx="16000276" cy="872846"/>
          </a:xfrm>
        </p:grpSpPr>
        <p:sp>
          <p:nvSpPr>
            <p:cNvPr id="72" name="TextBox 71"/>
            <p:cNvSpPr txBox="1"/>
            <p:nvPr/>
          </p:nvSpPr>
          <p:spPr>
            <a:xfrm>
              <a:off x="8993187" y="7620004"/>
              <a:ext cx="14466759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Xem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lại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các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dạng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bài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en-US" sz="4400" b="1" dirty="0" err="1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tập</a:t>
              </a:r>
              <a:r>
                <a:rPr lang="en-US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 </a:t>
              </a:r>
              <a:r>
                <a:rPr lang="vi-VN" sz="4400" b="1" dirty="0">
                  <a:solidFill>
                    <a:srgbClr val="135F82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ahoma" pitchFamily="34" charset="0"/>
                </a:rPr>
                <a:t>trên</a:t>
              </a:r>
              <a:endParaRPr lang="en-US" sz="4400" b="1" dirty="0">
                <a:solidFill>
                  <a:srgbClr val="135F82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ahoma" pitchFamily="34" charset="0"/>
              </a:endParaRPr>
            </a:p>
          </p:txBody>
        </p:sp>
        <p:grpSp>
          <p:nvGrpSpPr>
            <p:cNvPr id="73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74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40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grpSp>
            <p:nvGrpSpPr>
              <p:cNvPr id="75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76" name="Round Same Side Corner Rectangle 75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440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7917790" y="7640053"/>
                  <a:ext cx="490840" cy="76944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4400" b="1">
                      <a:solidFill>
                        <a:schemeClr val="bg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Tahoma" pitchFamily="34" charset="0"/>
                    </a:rPr>
                    <a:t>1</a:t>
                  </a:r>
                </a:p>
              </p:txBody>
            </p:sp>
          </p:grpSp>
        </p:grpSp>
      </p:grpSp>
      <p:grpSp>
        <p:nvGrpSpPr>
          <p:cNvPr id="78" name="Group 77"/>
          <p:cNvGrpSpPr/>
          <p:nvPr/>
        </p:nvGrpSpPr>
        <p:grpSpPr>
          <a:xfrm>
            <a:off x="10571614" y="4371559"/>
            <a:ext cx="3984174" cy="930910"/>
            <a:chOff x="10571614" y="4371559"/>
            <a:chExt cx="3984174" cy="930910"/>
          </a:xfrm>
          <a:solidFill>
            <a:schemeClr val="bg1"/>
          </a:solidFill>
        </p:grpSpPr>
        <p:sp>
          <p:nvSpPr>
            <p:cNvPr id="79" name="Rectangle 78"/>
            <p:cNvSpPr/>
            <p:nvPr/>
          </p:nvSpPr>
          <p:spPr>
            <a:xfrm>
              <a:off x="10571614" y="4469240"/>
              <a:ext cx="3984174" cy="8332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0" tIns="45705" rIns="91410" bIns="45705" rtlCol="0" anchor="ctr"/>
            <a:lstStyle/>
            <a:p>
              <a:pPr algn="ctr"/>
              <a:endParaRPr lang="en-US" sz="4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1223983" y="4371559"/>
              <a:ext cx="2669260" cy="830966"/>
            </a:xfrm>
            <a:prstGeom prst="rect">
              <a:avLst/>
            </a:prstGeom>
            <a:grpFill/>
          </p:spPr>
          <p:txBody>
            <a:bodyPr wrap="none" lIns="91410" tIns="45705" rIns="91410" bIns="45705" rtlCol="0">
              <a:spAutoFit/>
            </a:bodyPr>
            <a:lstStyle/>
            <a:p>
              <a:pPr algn="ctr"/>
              <a:r>
                <a:rPr lang="en-US" sz="4800" b="1" dirty="0">
                  <a:solidFill>
                    <a:srgbClr val="0066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DẶN DÒ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073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715612" y="1553970"/>
                <a:ext cx="22336416" cy="20725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828800"/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Chú</a:t>
                </a:r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ý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tơ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5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nằm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Calibri" panose="020F0502020204030204"/>
                  </a:rPr>
                  <a:t>thì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=[</m:t>
                    </m:r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m:rPr>
                        <m:nor/>
                      </m:rPr>
                      <a:rPr lang="fr-FR" sz="56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fr-FR" sz="5600" dirty="0">
                        <a:solidFill>
                          <a:prstClr val="black"/>
                        </a:solidFill>
                        <a:latin typeface="Calibri" panose="020F0502020204030204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5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US" sz="5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là VTPT </a:t>
                </a:r>
                <a:r>
                  <a:rPr lang="fr-FR" sz="5600" dirty="0" err="1">
                    <a:solidFill>
                      <a:prstClr val="black"/>
                    </a:solidFill>
                    <a:latin typeface="Calibri" panose="020F0502020204030204"/>
                  </a:rPr>
                  <a:t>của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Calibri" panose="020F0502020204030204"/>
                  </a:rPr>
                  <a:t>mặt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Calibri" panose="020F0502020204030204"/>
                  </a:rPr>
                  <a:t>phẳng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612" y="1553970"/>
                <a:ext cx="22336416" cy="2072555"/>
              </a:xfrm>
              <a:prstGeom prst="rect">
                <a:avLst/>
              </a:prstGeom>
              <a:blipFill>
                <a:blip r:embed="rId3"/>
                <a:stretch>
                  <a:fillRect l="-1501" t="-2941" b="-17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1" name="Group 26"/>
          <p:cNvGrpSpPr/>
          <p:nvPr/>
        </p:nvGrpSpPr>
        <p:grpSpPr>
          <a:xfrm>
            <a:off x="715611" y="442369"/>
            <a:ext cx="13392274" cy="907193"/>
            <a:chOff x="7459670" y="7543799"/>
            <a:chExt cx="22122370" cy="907312"/>
          </a:xfrm>
        </p:grpSpPr>
        <p:sp>
          <p:nvSpPr>
            <p:cNvPr id="44" name="TextBox 43"/>
            <p:cNvSpPr txBox="1"/>
            <p:nvPr/>
          </p:nvSpPr>
          <p:spPr>
            <a:xfrm>
              <a:off x="8993185" y="7620005"/>
              <a:ext cx="20588855" cy="8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828800"/>
              <a:r>
                <a:rPr lang="en-US" sz="4800" b="1" dirty="0">
                  <a:solidFill>
                    <a:srgbClr val="135F82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VÉC TƠ PHÁP TUYẾN CỦA MẶT PHẲNG </a:t>
              </a:r>
            </a:p>
          </p:txBody>
        </p:sp>
        <p:grpSp>
          <p:nvGrpSpPr>
            <p:cNvPr id="46" name="Group 27"/>
            <p:cNvGrpSpPr/>
            <p:nvPr/>
          </p:nvGrpSpPr>
          <p:grpSpPr>
            <a:xfrm>
              <a:off x="7459670" y="7543799"/>
              <a:ext cx="1381118" cy="872846"/>
              <a:chOff x="7459669" y="7543800"/>
              <a:chExt cx="1381118" cy="872846"/>
            </a:xfrm>
          </p:grpSpPr>
          <p:sp>
            <p:nvSpPr>
              <p:cNvPr id="47" name="Isosceles Triangle 44"/>
              <p:cNvSpPr/>
              <p:nvPr/>
            </p:nvSpPr>
            <p:spPr>
              <a:xfrm rot="16200000">
                <a:off x="7469936" y="7533533"/>
                <a:ext cx="143688" cy="164221"/>
              </a:xfrm>
              <a:custGeom>
                <a:avLst/>
                <a:gdLst>
                  <a:gd name="connsiteX0" fmla="*/ 0 w 293725"/>
                  <a:gd name="connsiteY0" fmla="*/ 164224 h 164224"/>
                  <a:gd name="connsiteX1" fmla="*/ 146863 w 293725"/>
                  <a:gd name="connsiteY1" fmla="*/ 0 h 164224"/>
                  <a:gd name="connsiteX2" fmla="*/ 293725 w 293725"/>
                  <a:gd name="connsiteY2" fmla="*/ 164224 h 164224"/>
                  <a:gd name="connsiteX3" fmla="*/ 0 w 293725"/>
                  <a:gd name="connsiteY3" fmla="*/ 164224 h 164224"/>
                  <a:gd name="connsiteX0" fmla="*/ 2363 w 296088"/>
                  <a:gd name="connsiteY0" fmla="*/ 164221 h 164221"/>
                  <a:gd name="connsiteX1" fmla="*/ 0 w 296088"/>
                  <a:gd name="connsiteY1" fmla="*/ 0 h 164221"/>
                  <a:gd name="connsiteX2" fmla="*/ 296088 w 296088"/>
                  <a:gd name="connsiteY2" fmla="*/ 164221 h 164221"/>
                  <a:gd name="connsiteX3" fmla="*/ 2363 w 296088"/>
                  <a:gd name="connsiteY3" fmla="*/ 164221 h 16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088" h="164221">
                    <a:moveTo>
                      <a:pt x="2363" y="164221"/>
                    </a:moveTo>
                    <a:cubicBezTo>
                      <a:pt x="1575" y="109481"/>
                      <a:pt x="788" y="54740"/>
                      <a:pt x="0" y="0"/>
                    </a:cubicBezTo>
                    <a:lnTo>
                      <a:pt x="296088" y="164221"/>
                    </a:lnTo>
                    <a:lnTo>
                      <a:pt x="2363" y="164221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828800"/>
                <a:endParaRPr lang="en-US" sz="18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48" name="Group 29"/>
              <p:cNvGrpSpPr/>
              <p:nvPr/>
            </p:nvGrpSpPr>
            <p:grpSpPr>
              <a:xfrm>
                <a:off x="7469187" y="7640053"/>
                <a:ext cx="1371600" cy="776593"/>
                <a:chOff x="7469187" y="7640053"/>
                <a:chExt cx="1371600" cy="776593"/>
              </a:xfrm>
            </p:grpSpPr>
            <p:sp>
              <p:nvSpPr>
                <p:cNvPr id="49" name="Round Same Side Corner Rectangle 48"/>
                <p:cNvSpPr/>
                <p:nvPr/>
              </p:nvSpPr>
              <p:spPr>
                <a:xfrm rot="5400000">
                  <a:off x="7789227" y="7365086"/>
                  <a:ext cx="731520" cy="1371600"/>
                </a:xfrm>
                <a:prstGeom prst="round2SameRect">
                  <a:avLst/>
                </a:prstGeom>
                <a:solidFill>
                  <a:srgbClr val="145F82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828800"/>
                  <a:endParaRPr lang="en-US" sz="180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7918010" y="7640053"/>
                  <a:ext cx="490402" cy="36938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1828800"/>
                  <a:r>
                    <a:rPr lang="en-US" sz="1800" b="1">
                      <a:solidFill>
                        <a:prstClr val="white"/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I</a:t>
                  </a: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900743" y="4407293"/>
                <a:ext cx="14633237" cy="87719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914400" indent="-914400" defTabSz="1828800">
                  <a:buFont typeface="Arial" panose="020B0604020202020204" pitchFamily="34" charset="0"/>
                  <a:buChar char="•"/>
                </a:pP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véc</a:t>
                </a:r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tơ</a:t>
                </a:r>
                <a:endParaRPr lang="fr-FR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acc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fr-FR" sz="56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5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56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defTabSz="1828800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sz="5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fr-FR" sz="56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5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;</m:t>
                    </m:r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56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fr-FR" sz="56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fr-FR" sz="56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defTabSz="18288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5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</m:t>
                      </m:r>
                      <m:acc>
                        <m:accPr>
                          <m:chr m:val="⃗"/>
                          <m:ctrlPr>
                            <a:rPr lang="en-US" sz="5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56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56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5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5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5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</m:acc>
                          <m:r>
                            <m:rPr>
                              <m:nor/>
                            </m:rPr>
                            <a:rPr lang="fr-FR" sz="5600" dirty="0">
                              <a:solidFill>
                                <a:prstClr val="black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5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m:rPr>
                                  <m:sty m:val="p"/>
                                </m:rPr>
                                <a:rPr lang="en-US" sz="56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b</m:t>
                              </m:r>
                            </m:e>
                          </m:acc>
                        </m:e>
                      </m:d>
                      <m:r>
                        <a:rPr lang="en-US" sz="56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5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56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5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56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56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FR" sz="56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fr-FR" sz="56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fr-FR" sz="5600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fr-FR" sz="56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fr-FR" sz="5600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fr-FR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/>
                <a:r>
                  <a:rPr lang="fr-FR" sz="5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sz="56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56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fr-FR" sz="5600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56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fr-FR" sz="5600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56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fr-FR" sz="5600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fr-FR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56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fr-FR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14400" indent="-914400" defTabSz="1828800">
                  <a:buFont typeface="Arial" panose="020B0604020202020204" pitchFamily="34" charset="0"/>
                  <a:buChar char="•"/>
                </a:pPr>
                <a:endParaRPr lang="fr-FR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14400" indent="-914400" defTabSz="1828800">
                  <a:buFont typeface="Arial" panose="020B0604020202020204" pitchFamily="34" charset="0"/>
                  <a:buChar char="•"/>
                </a:pP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mp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5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defTabSz="1828800"/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Khi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mp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</m:oMath>
                </a14:m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56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fr-FR" sz="5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là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5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56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5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5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fr-FR" sz="56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acc>
                          <m:accPr>
                            <m:chr m:val="⃗"/>
                            <m:ctrlPr>
                              <a:rPr lang="en-US" sz="5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5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endParaRPr lang="fr-FR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914400" indent="-914400" defTabSz="1828800">
                  <a:buFont typeface="Arial" panose="020B0604020202020204" pitchFamily="34" charset="0"/>
                  <a:buChar char="•"/>
                </a:pPr>
                <a:endParaRPr lang="en-US" sz="5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743" y="4407293"/>
                <a:ext cx="14633237" cy="8771953"/>
              </a:xfrm>
              <a:prstGeom prst="rect">
                <a:avLst/>
              </a:prstGeom>
              <a:blipFill>
                <a:blip r:embed="rId4"/>
                <a:stretch>
                  <a:fillRect l="-2125" t="-1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02429" y="6348508"/>
            <a:ext cx="5757290" cy="26083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02429" y="5435416"/>
            <a:ext cx="5757290" cy="352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29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5624518-D7AF-436B-BE43-B2BD47A5C5E8}"/>
                  </a:ext>
                </a:extLst>
              </p:cNvPr>
              <p:cNvSpPr txBox="1"/>
              <p:nvPr/>
            </p:nvSpPr>
            <p:spPr>
              <a:xfrm>
                <a:off x="528056" y="467951"/>
                <a:ext cx="11960036" cy="1306961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</a:pP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 ý: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4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4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400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40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5624518-D7AF-436B-BE43-B2BD47A5C5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056" y="467951"/>
                <a:ext cx="11960036" cy="1306961"/>
              </a:xfrm>
              <a:prstGeom prst="rect">
                <a:avLst/>
              </a:prstGeom>
              <a:blipFill>
                <a:blip r:embed="rId3"/>
                <a:stretch>
                  <a:fillRect l="-1677" b="-909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A217CD2-3D0E-4D7B-A01D-4A2F93961B7A}"/>
                  </a:ext>
                </a:extLst>
              </p:cNvPr>
              <p:cNvSpPr txBox="1"/>
              <p:nvPr/>
            </p:nvSpPr>
            <p:spPr>
              <a:xfrm>
                <a:off x="296090" y="1907734"/>
                <a:ext cx="23090904" cy="57192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</a:pPr>
                <a:r>
                  <a:rPr 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4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3; </m:t>
                        </m:r>
                        <m: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−8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 −6</m:t>
                        </m:r>
                      </m:e>
                    </m:d>
                  </m:oMath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>
                  <a:lnSpc>
                    <a:spcPct val="115000"/>
                  </a:lnSpc>
                </a:pP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−1; </m:t>
                        </m:r>
                        <m: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 1</m:t>
                        </m:r>
                      </m:e>
                    </m:d>
                  </m:oMath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</m:acc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</m:acc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acc>
                        </m:e>
                      </m:d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4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4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4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4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</m:d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4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−8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−6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4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−6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4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−8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4000" i="1" dirty="0">
                  <a:solidFill>
                    <a:prstClr val="black"/>
                  </a:solidFill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14:m>
                  <m:oMath xmlns:m="http://schemas.openxmlformats.org/officeDocument/2006/math"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=(−20;3;−14)</m:t>
                    </m:r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defTabSz="1828800"/>
                <a:endParaRPr lang="en-US" sz="4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defTabSz="1828800"/>
                <a:r>
                  <a:rPr lang="en-US" sz="40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Lưu</a:t>
                </a:r>
                <a:r>
                  <a:rPr lang="en-US" sz="40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ý :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tích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có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hướng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hai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vectơ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  <a:r>
                  <a:rPr lang="en-US" sz="4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Kí </a:t>
                </a:r>
                <a:r>
                  <a:rPr lang="en-US" sz="4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hiệu</a:t>
                </a:r>
                <a:r>
                  <a:rPr lang="en-US" sz="4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4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4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hoặc</a:t>
                </a:r>
                <a:r>
                  <a:rPr lang="en-US" sz="4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acc>
                    <m:r>
                      <a:rPr lang="en-US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  <m:r>
                      <a:rPr lang="en-US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∧</m:t>
                    </m:r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acc>
                  </m:oMath>
                </a14:m>
                <a:endParaRPr lang="en-US" sz="40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A217CD2-3D0E-4D7B-A01D-4A2F93961B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090" y="1907734"/>
                <a:ext cx="23090904" cy="5719258"/>
              </a:xfrm>
              <a:prstGeom prst="rect">
                <a:avLst/>
              </a:prstGeom>
              <a:blipFill>
                <a:blip r:embed="rId4"/>
                <a:stretch>
                  <a:fillRect l="-951" b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22F74C1-77B0-447B-964F-840B89A0CC11}"/>
                  </a:ext>
                </a:extLst>
              </p:cNvPr>
              <p:cNvSpPr txBox="1"/>
              <p:nvPr/>
            </p:nvSpPr>
            <p:spPr>
              <a:xfrm>
                <a:off x="296091" y="7545178"/>
                <a:ext cx="22833874" cy="43758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</a:pPr>
                <a:r>
                  <a:rPr 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4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hướng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28650" defTabSz="1828800">
                  <a:lnSpc>
                    <a:spcPct val="115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=(2;</m:t>
                    </m:r>
                    <m:r>
                      <a:rPr lang="en-US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;−2)</m:t>
                    </m:r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28650" defTabSz="1828800">
                  <a:lnSpc>
                    <a:spcPct val="115000"/>
                  </a:lnSpc>
                </a:pPr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=(−12;</m:t>
                    </m:r>
                    <m:r>
                      <a:rPr lang="en-US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6</m:t>
                    </m:r>
                    <m:r>
                      <a:rPr lang="en-US" sz="4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;0)</m:t>
                    </m:r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⇒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𝑽𝑻𝑷𝑻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</m:t>
                      </m:r>
                      <m:acc>
                        <m:accPr>
                          <m:chr m:val="⃗"/>
                          <m:ctrlP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e>
                      </m:acc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40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𝑨𝑩</m:t>
                              </m:r>
                            </m:e>
                          </m:acc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40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0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𝑨𝑪</m:t>
                              </m:r>
                            </m:e>
                          </m:acc>
                        </m:e>
                      </m:d>
                      <m:r>
                        <a:rPr lang="en-US" sz="4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4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6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4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−12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4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4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4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−12</m:t>
                                    </m:r>
                                  </m:e>
                                  <m:e>
                                    <m:r>
                                      <a:rPr lang="en-US" sz="4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6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𝟏𝟐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𝟐𝟒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;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𝟐𝟒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40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22F74C1-77B0-447B-964F-840B89A0CC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091" y="7545178"/>
                <a:ext cx="22833874" cy="4375878"/>
              </a:xfrm>
              <a:prstGeom prst="rect">
                <a:avLst/>
              </a:prstGeom>
              <a:blipFill>
                <a:blip r:embed="rId5"/>
                <a:stretch>
                  <a:fillRect l="-961" t="-1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969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78898A-0B9E-48C4-8A13-798408263B4A}"/>
                  </a:ext>
                </a:extLst>
              </p:cNvPr>
              <p:cNvSpPr txBox="1"/>
              <p:nvPr/>
            </p:nvSpPr>
            <p:spPr>
              <a:xfrm>
                <a:off x="437535" y="2783042"/>
                <a:ext cx="23946466" cy="98534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1828800">
                  <a:lnSpc>
                    <a:spcPct val="115000"/>
                  </a:lnSpc>
                </a:pP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(ABC),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–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),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),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𝑪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(–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𝟏𝟎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).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algn="just" defTabSz="1828800">
                  <a:lnSpc>
                    <a:spcPct val="115000"/>
                  </a:lnSpc>
                </a:pPr>
                <a:r>
                  <a:rPr lang="en-US" sz="36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36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=(2;1;−2)</m:t>
                    </m:r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28650" defTabSz="1828800">
                  <a:lnSpc>
                    <a:spcPct val="115000"/>
                  </a:lnSpc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=(−12;6;0)</m:t>
                    </m:r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⇒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𝑽𝑻𝑷𝑻</m:t>
                      </m:r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</m:t>
                      </m:r>
                      <m:acc>
                        <m:accPr>
                          <m:chr m:val="⃗"/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e>
                      </m:acc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𝑨𝑩</m:t>
                              </m:r>
                            </m:e>
                          </m:acc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𝑨𝑪</m:t>
                              </m:r>
                            </m:e>
                          </m:acc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𝟏𝟐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𝟐𝟒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𝟐𝟒</m:t>
                          </m:r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;</m:t>
                          </m:r>
                          <m:r>
                            <a:rPr lang="en-US" sz="3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36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36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en-US" sz="3600" b="1" dirty="0" err="1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3600" b="1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=(2;1;−2)</m:t>
                    </m:r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28650" defTabSz="1828800">
                  <a:lnSpc>
                    <a:spcPct val="115000"/>
                  </a:lnSpc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=(−14;5;2)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en-US" sz="3600" b="1" dirty="0" err="1">
                    <a:solidFill>
                      <a:prstClr val="black"/>
                    </a:solidFill>
                    <a:latin typeface="Calibri" panose="020F0502020204030204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3600" b="1" dirty="0">
                    <a:solidFill>
                      <a:prstClr val="black"/>
                    </a:solidFill>
                    <a:latin typeface="Calibri" panose="020F0502020204030204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𝑽𝑻𝑷𝑻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sz="36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e>
                    </m:acc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36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36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𝑨𝑩</m:t>
                            </m:r>
                          </m:e>
                        </m:acc>
                        <m:r>
                          <a:rPr lang="en-US" sz="36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36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36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𝑩𝑪</m:t>
                            </m:r>
                          </m:e>
                        </m:acc>
                      </m:e>
                    </m:d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𝟏𝟐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𝟐𝟒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𝟐𝟒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)=(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).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A;B;C.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),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),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𝑪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).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defTabSz="1828800">
                  <a:lnSpc>
                    <a:spcPct val="115000"/>
                  </a:lnSpc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</a:t>
                </a:r>
                <a:r>
                  <a:rPr lang="en-US" sz="36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36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71450"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𝐴𝐵</m:t>
                          </m:r>
                        </m:e>
                      </m:acc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−2;2;0</m:t>
                          </m:r>
                        </m:e>
                      </m:d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;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71450" defTabSz="182880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𝐴𝐶</m:t>
                          </m:r>
                        </m:e>
                      </m:acc>
                      <m:r>
                        <a:rPr lang="en-US" sz="3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=(−2;0;2)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28650" algn="just" defTabSz="1828800">
                  <a:lnSpc>
                    <a:spcPct val="115000"/>
                  </a:lnSpc>
                </a:pPr>
                <a:r>
                  <a:rPr lang="en-US" sz="3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𝑽𝑻𝑷𝑻</m:t>
                    </m:r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</m:t>
                    </m:r>
                    <m:acc>
                      <m:accPr>
                        <m:chr m:val="⃗"/>
                        <m:ctrlPr>
                          <a:rPr lang="en-US" sz="36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e>
                    </m:acc>
                    <m:r>
                      <a:rPr lang="en-US" sz="36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acc>
                          <m:accPr>
                            <m:chr m:val="⃗"/>
                            <m:ctrlP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=(12;24;24)</m:t>
                    </m:r>
                  </m:oMath>
                </a14:m>
                <a:endPara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78898A-0B9E-48C4-8A13-798408263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535" y="2783042"/>
                <a:ext cx="23946466" cy="9853403"/>
              </a:xfrm>
              <a:prstGeom prst="rect">
                <a:avLst/>
              </a:prstGeom>
              <a:blipFill>
                <a:blip r:embed="rId2"/>
                <a:stretch>
                  <a:fillRect l="-789" t="-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F0D3AE-5195-4089-9041-E4903CAE2DFD}"/>
                  </a:ext>
                </a:extLst>
              </p:cNvPr>
              <p:cNvSpPr txBox="1"/>
              <p:nvPr/>
            </p:nvSpPr>
            <p:spPr>
              <a:xfrm>
                <a:off x="437535" y="393243"/>
                <a:ext cx="22222166" cy="1940531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defTabSz="1828800"/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fr-FR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hương</a:t>
                </a:r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VTPT </a:t>
                </a:r>
                <a:r>
                  <a:rPr lang="fr-FR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3 </a:t>
                </a:r>
                <a:r>
                  <a:rPr lang="fr-FR" sz="36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</m:t>
                    </m:r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3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𝑪</m:t>
                    </m:r>
                  </m:oMath>
                </a14:m>
                <a:r>
                  <a:rPr lang="fr-FR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defTabSz="1828800"/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cặp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𝐴𝐶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h𝑜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ặ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e>
                    </m:acc>
                    <m:r>
                      <a:rPr lang="en-US" sz="3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e>
                    </m:acc>
                  </m:oMath>
                </a14:m>
                <a:endParaRPr lang="fr-FR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1828800"/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3600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fr-FR" sz="36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(ABC)  là :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36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3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m:rPr>
                            <m:nor/>
                          </m:rPr>
                          <a:rPr lang="fr-FR" sz="3600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acc>
                          <m:accPr>
                            <m:chr m:val="⃗"/>
                            <m:ctrlP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𝐴𝐶</m:t>
                            </m:r>
                          </m:e>
                        </m:acc>
                      </m:e>
                    </m:d>
                  </m:oMath>
                </a14:m>
                <a:endParaRPr lang="en-US" sz="36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8F0D3AE-5195-4089-9041-E4903CAE2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535" y="393243"/>
                <a:ext cx="22222166" cy="1940531"/>
              </a:xfrm>
              <a:prstGeom prst="rect">
                <a:avLst/>
              </a:prstGeom>
              <a:blipFill>
                <a:blip r:embed="rId3"/>
                <a:stretch>
                  <a:fillRect l="-767" t="-4321" b="-7716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093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7&quot;/&gt;&lt;/object&gt;&lt;object type=&quot;3&quot; unique_id=&quot;10004&quot;&gt;&lt;property id=&quot;20148&quot; value=&quot;5&quot;/&gt;&lt;property id=&quot;20300&quot; value=&quot;Slide 2&quot;/&gt;&lt;property id=&quot;20307&quot; value=&quot;258&quot;/&gt;&lt;/object&gt;&lt;object type=&quot;3&quot; unique_id=&quot;10005&quot;&gt;&lt;property id=&quot;20148&quot; value=&quot;5&quot;/&gt;&lt;property id=&quot;20300&quot; value=&quot;Slide 3&quot;/&gt;&lt;property id=&quot;20307&quot; value=&quot;259&quot;/&gt;&lt;/object&gt;&lt;object type=&quot;3&quot; unique_id=&quot;10006&quot;&gt;&lt;property id=&quot;20148&quot; value=&quot;5&quot;/&gt;&lt;property id=&quot;20300&quot; value=&quot;Slide 4&quot;/&gt;&lt;property id=&quot;20307&quot; value=&quot;260&quot;/&gt;&lt;/object&gt;&lt;object type=&quot;3&quot; unique_id=&quot;10007&quot;&gt;&lt;property id=&quot;20148&quot; value=&quot;5&quot;/&gt;&lt;property id=&quot;20300&quot; value=&quot;Slide 5&quot;/&gt;&lt;property id=&quot;20307&quot; value=&quot;262&quot;/&gt;&lt;/object&gt;&lt;object type=&quot;3&quot; unique_id=&quot;10008&quot;&gt;&lt;property id=&quot;20148&quot; value=&quot;5&quot;/&gt;&lt;property id=&quot;20300&quot; value=&quot;Slide 6&quot;/&gt;&lt;property id=&quot;20307&quot; value=&quot;263&quot;/&gt;&lt;/object&gt;&lt;object type=&quot;3&quot; unique_id=&quot;10009&quot;&gt;&lt;property id=&quot;20148&quot; value=&quot;5&quot;/&gt;&lt;property id=&quot;20300&quot; value=&quot;Slide 7&quot;/&gt;&lt;property id=&quot;20307&quot; value=&quot;264&quot;/&gt;&lt;/object&gt;&lt;object type=&quot;3&quot; unique_id=&quot;10010&quot;&gt;&lt;property id=&quot;20148&quot; value=&quot;5&quot;/&gt;&lt;property id=&quot;20300&quot; value=&quot;Slide 8&quot;/&gt;&lt;property id=&quot;20307&quot; value=&quot;265&quot;/&gt;&lt;/object&gt;&lt;object type=&quot;3&quot; unique_id=&quot;10011&quot;&gt;&lt;property id=&quot;20148&quot; value=&quot;5&quot;/&gt;&lt;property id=&quot;20300&quot; value=&quot;Slide 9&quot;/&gt;&lt;property id=&quot;20307&quot; value=&quot;266&quot;/&gt;&lt;/object&gt;&lt;object type=&quot;3&quot; unique_id=&quot;10012&quot;&gt;&lt;property id=&quot;20148&quot; value=&quot;5&quot;/&gt;&lt;property id=&quot;20300&quot; value=&quot;Slide 10&quot;/&gt;&lt;property id=&quot;20307&quot; value=&quot;267&quot;/&gt;&lt;/object&gt;&lt;object type=&quot;3&quot; unique_id=&quot;10013&quot;&gt;&lt;property id=&quot;20148&quot; value=&quot;5&quot;/&gt;&lt;property id=&quot;20300&quot; value=&quot;Slide 11&quot;/&gt;&lt;property id=&quot;20307&quot; value=&quot;269&quot;/&gt;&lt;/object&gt;&lt;object type=&quot;3&quot; unique_id=&quot;10014&quot;&gt;&lt;property id=&quot;20148&quot; value=&quot;5&quot;/&gt;&lt;property id=&quot;20300&quot; value=&quot;Slide 12&quot;/&gt;&lt;property id=&quot;20307&quot; value=&quot;270&quot;/&gt;&lt;/object&gt;&lt;object type=&quot;3&quot; unique_id=&quot;10015&quot;&gt;&lt;property id=&quot;20148&quot; value=&quot;5&quot;/&gt;&lt;property id=&quot;20300&quot; value=&quot;Slide 13&quot;/&gt;&lt;property id=&quot;20307&quot; value=&quot;274&quot;/&gt;&lt;/object&gt;&lt;object type=&quot;3&quot; unique_id=&quot;10016&quot;&gt;&lt;property id=&quot;20148&quot; value=&quot;5&quot;/&gt;&lt;property id=&quot;20300&quot; value=&quot;Slide 14&quot;/&gt;&lt;property id=&quot;20307&quot; value=&quot;275&quot;/&gt;&lt;/object&gt;&lt;object type=&quot;3&quot; unique_id=&quot;10017&quot;&gt;&lt;property id=&quot;20148&quot; value=&quot;5&quot;/&gt;&lt;property id=&quot;20300&quot; value=&quot;Slide 15&quot;/&gt;&lt;property id=&quot;20307&quot; value=&quot;276&quot;/&gt;&lt;/object&gt;&lt;object type=&quot;3&quot; unique_id=&quot;10018&quot;&gt;&lt;property id=&quot;20148&quot; value=&quot;5&quot;/&gt;&lt;property id=&quot;20300&quot; value=&quot;Slide 16&quot;/&gt;&lt;property id=&quot;20307&quot; value=&quot;277&quot;/&gt;&lt;/object&gt;&lt;object type=&quot;3&quot; unique_id=&quot;10019&quot;&gt;&lt;property id=&quot;20148&quot; value=&quot;5&quot;/&gt;&lt;property id=&quot;20300&quot; value=&quot;Slide 17&quot;/&gt;&lt;property id=&quot;20307&quot; value=&quot;271&quot;/&gt;&lt;/object&gt;&lt;object type=&quot;3&quot; unique_id=&quot;10020&quot;&gt;&lt;property id=&quot;20148&quot; value=&quot;5&quot;/&gt;&lt;property id=&quot;20300&quot; value=&quot;Slide 18&quot;/&gt;&lt;property id=&quot;20307&quot; value=&quot;278&quot;/&gt;&lt;/object&gt;&lt;object type=&quot;3&quot; unique_id=&quot;10021&quot;&gt;&lt;property id=&quot;20148&quot; value=&quot;5&quot;/&gt;&lt;property id=&quot;20300&quot; value=&quot;Slide 19&quot;/&gt;&lt;property id=&quot;20307&quot; value=&quot;279&quot;/&gt;&lt;/object&gt;&lt;object type=&quot;3&quot; unique_id=&quot;10022&quot;&gt;&lt;property id=&quot;20148&quot; value=&quot;5&quot;/&gt;&lt;property id=&quot;20300&quot; value=&quot;Slide 20&quot;/&gt;&lt;property id=&quot;20307&quot; value=&quot;272&quot;/&gt;&lt;/object&gt;&lt;object type=&quot;3&quot; unique_id=&quot;10023&quot;&gt;&lt;property id=&quot;20148&quot; value=&quot;5&quot;/&gt;&lt;property id=&quot;20300&quot; value=&quot;Slide 21&quot;/&gt;&lt;property id=&quot;20307&quot; value=&quot;273&quot;/&gt;&lt;/object&gt;&lt;object type=&quot;3&quot; unique_id=&quot;10024&quot;&gt;&lt;property id=&quot;20148&quot; value=&quot;5&quot;/&gt;&lt;property id=&quot;20300&quot; value=&quot;Slide 22&quot;/&gt;&lt;property id=&quot;20307&quot; value=&quot;268&quot;/&gt;&lt;/object&gt;&lt;object type=&quot;3&quot; unique_id=&quot;10025&quot;&gt;&lt;property id=&quot;20148&quot; value=&quot;5&quot;/&gt;&lt;property id=&quot;20300&quot; value=&quot;Slide 23&quot;/&gt;&lt;property id=&quot;20307&quot; value=&quot;280&quot;/&gt;&lt;/object&gt;&lt;object type=&quot;3&quot; unique_id=&quot;10026&quot;&gt;&lt;property id=&quot;20148&quot; value=&quot;5&quot;/&gt;&lt;property id=&quot;20300&quot; value=&quot;Slide 24&quot;/&gt;&lt;property id=&quot;20307&quot; value=&quot;281&quot;/&gt;&lt;/object&gt;&lt;object type=&quot;3&quot; unique_id=&quot;10027&quot;&gt;&lt;property id=&quot;20148&quot; value=&quot;5&quot;/&gt;&lt;property id=&quot;20300&quot; value=&quot;Slide 25&quot;/&gt;&lt;property id=&quot;20307&quot; value=&quot;282&quot;/&gt;&lt;/object&gt;&lt;/object&gt;&lt;object type=&quot;8&quot; unique_id=&quot;1005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iology Lesson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3117</TotalTime>
  <Words>6923</Words>
  <Application>Microsoft Office PowerPoint</Application>
  <PresentationFormat>Custom</PresentationFormat>
  <Paragraphs>816</Paragraphs>
  <Slides>60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60</vt:i4>
      </vt:variant>
    </vt:vector>
  </HeadingPairs>
  <TitlesOfParts>
    <vt:vector size="77" baseType="lpstr">
      <vt:lpstr>Abel</vt:lpstr>
      <vt:lpstr>Arial</vt:lpstr>
      <vt:lpstr>AvantGarde-Demi</vt:lpstr>
      <vt:lpstr>Calibri</vt:lpstr>
      <vt:lpstr>Calibri Light</vt:lpstr>
      <vt:lpstr>Cambria</vt:lpstr>
      <vt:lpstr>Cambria Math</vt:lpstr>
      <vt:lpstr>Denk One</vt:lpstr>
      <vt:lpstr>Symbol</vt:lpstr>
      <vt:lpstr>Tahoma</vt:lpstr>
      <vt:lpstr>Times New Roman</vt:lpstr>
      <vt:lpstr>VPS Times</vt:lpstr>
      <vt:lpstr>Wingdings</vt:lpstr>
      <vt:lpstr>1_Office Theme</vt:lpstr>
      <vt:lpstr>Office Theme</vt:lpstr>
      <vt:lpstr>Biology Lesson by SlidesGo</vt:lpstr>
      <vt:lpstr>2_Office Theme</vt:lpstr>
      <vt:lpstr>PowerPoint Presentation</vt:lpstr>
      <vt:lpstr>PowerPoint Presentation</vt:lpstr>
      <vt:lpstr>PowerPoint Presentation</vt:lpstr>
      <vt:lpstr>PowerPoint Presentation</vt:lpstr>
      <vt:lpstr>I. VECTƠ PHÁP TUYẾN CỦA MẶT PHẲNG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II.PHƯƠNG TRÌNH TỔNG QUÁT CỦA MẶT PHẲNG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Trần Anh Sơn</cp:lastModifiedBy>
  <cp:revision>303</cp:revision>
  <dcterms:created xsi:type="dcterms:W3CDTF">2013-08-31T11:42:51Z</dcterms:created>
  <dcterms:modified xsi:type="dcterms:W3CDTF">2022-02-23T17:04:22Z</dcterms:modified>
</cp:coreProperties>
</file>