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47"/>
  </p:notesMasterIdLst>
  <p:sldIdLst>
    <p:sldId id="351" r:id="rId2"/>
    <p:sldId id="321" r:id="rId3"/>
    <p:sldId id="352" r:id="rId4"/>
    <p:sldId id="372" r:id="rId5"/>
    <p:sldId id="353" r:id="rId6"/>
    <p:sldId id="361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2" r:id="rId15"/>
    <p:sldId id="363" r:id="rId16"/>
    <p:sldId id="375" r:id="rId17"/>
    <p:sldId id="373" r:id="rId18"/>
    <p:sldId id="376" r:id="rId19"/>
    <p:sldId id="377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22" r:id="rId28"/>
    <p:sldId id="371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31" r:id="rId38"/>
    <p:sldId id="337" r:id="rId39"/>
    <p:sldId id="268" r:id="rId40"/>
    <p:sldId id="270" r:id="rId41"/>
    <p:sldId id="294" r:id="rId42"/>
    <p:sldId id="295" r:id="rId43"/>
    <p:sldId id="348" r:id="rId44"/>
    <p:sldId id="349" r:id="rId45"/>
    <p:sldId id="350" r:id="rId46"/>
  </p:sldIdLst>
  <p:sldSz cx="24384000" cy="13716000"/>
  <p:notesSz cx="6858000" cy="9144000"/>
  <p:custDataLst>
    <p:tags r:id="rId48"/>
  </p:custDataLst>
  <p:defaultTextStyle>
    <a:defPPr>
      <a:defRPr lang="en-US"/>
    </a:defPPr>
    <a:lvl1pPr marL="0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8" userDrawn="1">
          <p15:clr>
            <a:srgbClr val="A4A3A4"/>
          </p15:clr>
        </p15:guide>
        <p15:guide id="2" pos="77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6666"/>
    <a:srgbClr val="003399"/>
    <a:srgbClr val="003366"/>
    <a:srgbClr val="327E3B"/>
    <a:srgbClr val="00AC00"/>
    <a:srgbClr val="FFFFCC"/>
    <a:srgbClr val="FFFF00"/>
    <a:srgbClr val="91720D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374" autoAdjust="0"/>
  </p:normalViewPr>
  <p:slideViewPr>
    <p:cSldViewPr>
      <p:cViewPr varScale="1">
        <p:scale>
          <a:sx n="34" d="100"/>
          <a:sy n="34" d="100"/>
        </p:scale>
        <p:origin x="780" y="48"/>
      </p:cViewPr>
      <p:guideLst>
        <p:guide orient="horz" pos="4368"/>
        <p:guide pos="77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BB293-0719-4B19-A181-EE36FD0623AD}" type="datetimeFigureOut">
              <a:rPr lang="en-US" smtClean="0"/>
              <a:pPr/>
              <a:t>17/02/2022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A8B73-FCCD-4D4C-BC4E-0CE5120A1B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963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076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72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03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937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0" y="12712706"/>
            <a:ext cx="5689601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D15044BE-B3F3-4258-B55D-9238C2EBFDF1}" type="datetimeFigureOut">
              <a:rPr lang="en-US" smtClean="0"/>
              <a:pPr/>
              <a:t>17/02/2022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5" y="12712706"/>
            <a:ext cx="7721601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4" y="12712706"/>
            <a:ext cx="5689601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E56A0A80-8336-46B1-B89F-89FB7E7362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50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824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965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149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642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55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15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17/02/2022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5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17/02/2022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97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2.png"/><Relationship Id="rId3" Type="http://schemas.openxmlformats.org/officeDocument/2006/relationships/image" Target="../media/image510.png"/><Relationship Id="rId7" Type="http://schemas.openxmlformats.org/officeDocument/2006/relationships/image" Target="../media/image30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2.png"/><Relationship Id="rId5" Type="http://schemas.openxmlformats.org/officeDocument/2006/relationships/image" Target="../media/image710.png"/><Relationship Id="rId4" Type="http://schemas.openxmlformats.org/officeDocument/2006/relationships/image" Target="../media/image610.png"/><Relationship Id="rId9" Type="http://schemas.openxmlformats.org/officeDocument/2006/relationships/image" Target="../media/image3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2.png"/><Relationship Id="rId5" Type="http://schemas.openxmlformats.org/officeDocument/2006/relationships/image" Target="../media/image140.png"/><Relationship Id="rId4" Type="http://schemas.openxmlformats.org/officeDocument/2006/relationships/image" Target="../media/image1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0.png"/><Relationship Id="rId5" Type="http://schemas.openxmlformats.org/officeDocument/2006/relationships/image" Target="../media/image180.png"/><Relationship Id="rId4" Type="http://schemas.openxmlformats.org/officeDocument/2006/relationships/image" Target="../media/image17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7" Type="http://schemas.openxmlformats.org/officeDocument/2006/relationships/image" Target="../media/image28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0.png"/><Relationship Id="rId5" Type="http://schemas.openxmlformats.org/officeDocument/2006/relationships/image" Target="../media/image260.png"/><Relationship Id="rId4" Type="http://schemas.openxmlformats.org/officeDocument/2006/relationships/image" Target="../media/image2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png"/><Relationship Id="rId7" Type="http://schemas.openxmlformats.org/officeDocument/2006/relationships/image" Target="../media/image341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1.png"/><Relationship Id="rId5" Type="http://schemas.openxmlformats.org/officeDocument/2006/relationships/image" Target="../media/image321.png"/><Relationship Id="rId4" Type="http://schemas.openxmlformats.org/officeDocument/2006/relationships/image" Target="../media/image3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1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1.png"/><Relationship Id="rId5" Type="http://schemas.openxmlformats.org/officeDocument/2006/relationships/image" Target="../media/image201.png"/><Relationship Id="rId4" Type="http://schemas.openxmlformats.org/officeDocument/2006/relationships/image" Target="../media/image19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1.png"/><Relationship Id="rId3" Type="http://schemas.openxmlformats.org/officeDocument/2006/relationships/image" Target="../media/image231.png"/><Relationship Id="rId7" Type="http://schemas.openxmlformats.org/officeDocument/2006/relationships/image" Target="../media/image271.png"/><Relationship Id="rId12" Type="http://schemas.openxmlformats.org/officeDocument/2006/relationships/image" Target="../media/image32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1.png"/><Relationship Id="rId11" Type="http://schemas.openxmlformats.org/officeDocument/2006/relationships/image" Target="../media/image310.png"/><Relationship Id="rId5" Type="http://schemas.openxmlformats.org/officeDocument/2006/relationships/image" Target="../media/image251.png"/><Relationship Id="rId10" Type="http://schemas.openxmlformats.org/officeDocument/2006/relationships/image" Target="../media/image300.png"/><Relationship Id="rId4" Type="http://schemas.openxmlformats.org/officeDocument/2006/relationships/image" Target="../media/image241.png"/><Relationship Id="rId9" Type="http://schemas.openxmlformats.org/officeDocument/2006/relationships/image" Target="../media/image290.pn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image" Target="../media/image360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0.png"/><Relationship Id="rId5" Type="http://schemas.openxmlformats.org/officeDocument/2006/relationships/image" Target="../media/image340.png"/><Relationship Id="rId4" Type="http://schemas.openxmlformats.org/officeDocument/2006/relationships/image" Target="../media/image3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png"/><Relationship Id="rId7" Type="http://schemas.openxmlformats.org/officeDocument/2006/relationships/image" Target="../media/image4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0.png"/><Relationship Id="rId4" Type="http://schemas.openxmlformats.org/officeDocument/2006/relationships/image" Target="../media/image380.png"/></Relationships>
</file>

<file path=ppt/slides/_rels/slide3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5.png"/><Relationship Id="rId12" Type="http://schemas.openxmlformats.org/officeDocument/2006/relationships/image" Target="../media/image214.png"/><Relationship Id="rId2" Type="http://schemas.openxmlformats.org/officeDocument/2006/relationships/image" Target="../media/image4.emf"/><Relationship Id="rId16" Type="http://schemas.openxmlformats.org/officeDocument/2006/relationships/image" Target="../media/image218.png"/><Relationship Id="rId1" Type="http://schemas.openxmlformats.org/officeDocument/2006/relationships/slideLayout" Target="../slideLayouts/slideLayout12.xml"/><Relationship Id="rId11" Type="http://schemas.openxmlformats.org/officeDocument/2006/relationships/image" Target="../media/image209.png"/><Relationship Id="rId10" Type="http://schemas.openxmlformats.org/officeDocument/2006/relationships/image" Target="../media/image20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8" Type="http://schemas.openxmlformats.org/officeDocument/2006/relationships/image" Target="../media/image44.png"/><Relationship Id="rId26" Type="http://schemas.openxmlformats.org/officeDocument/2006/relationships/image" Target="../media/image52.png"/><Relationship Id="rId21" Type="http://schemas.openxmlformats.org/officeDocument/2006/relationships/image" Target="../media/image47.png"/><Relationship Id="rId17" Type="http://schemas.openxmlformats.org/officeDocument/2006/relationships/image" Target="../media/image43.wmf"/><Relationship Id="rId25" Type="http://schemas.openxmlformats.org/officeDocument/2006/relationships/image" Target="../media/image51.png"/><Relationship Id="rId2" Type="http://schemas.openxmlformats.org/officeDocument/2006/relationships/image" Target="../media/image38.jpeg"/><Relationship Id="rId16" Type="http://schemas.openxmlformats.org/officeDocument/2006/relationships/image" Target="../media/image4.emf"/><Relationship Id="rId20" Type="http://schemas.openxmlformats.org/officeDocument/2006/relationships/image" Target="../media/image46.png"/><Relationship Id="rId29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4" Type="http://schemas.openxmlformats.org/officeDocument/2006/relationships/image" Target="../media/image50.png"/><Relationship Id="rId15" Type="http://schemas.openxmlformats.org/officeDocument/2006/relationships/image" Target="../media/image42.png"/><Relationship Id="rId23" Type="http://schemas.openxmlformats.org/officeDocument/2006/relationships/image" Target="../media/image49.png"/><Relationship Id="rId28" Type="http://schemas.openxmlformats.org/officeDocument/2006/relationships/image" Target="../media/image54.png"/><Relationship Id="rId19" Type="http://schemas.openxmlformats.org/officeDocument/2006/relationships/image" Target="../media/image45.png"/><Relationship Id="rId31" Type="http://schemas.openxmlformats.org/officeDocument/2006/relationships/image" Target="../media/image57.png"/><Relationship Id="rId14" Type="http://schemas.openxmlformats.org/officeDocument/2006/relationships/image" Target="../media/image224.png"/><Relationship Id="rId22" Type="http://schemas.openxmlformats.org/officeDocument/2006/relationships/image" Target="../media/image48.png"/><Relationship Id="rId27" Type="http://schemas.openxmlformats.org/officeDocument/2006/relationships/image" Target="../media/image53.png"/><Relationship Id="rId30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6.png"/><Relationship Id="rId3" Type="http://schemas.openxmlformats.org/officeDocument/2006/relationships/image" Target="../media/image38.jpeg"/><Relationship Id="rId7" Type="http://schemas.openxmlformats.org/officeDocument/2006/relationships/image" Target="../media/image61.png"/><Relationship Id="rId12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4.emf"/><Relationship Id="rId3" Type="http://schemas.openxmlformats.org/officeDocument/2006/relationships/image" Target="../media/image68.png"/><Relationship Id="rId7" Type="http://schemas.openxmlformats.org/officeDocument/2006/relationships/image" Target="../media/image62.png"/><Relationship Id="rId12" Type="http://schemas.openxmlformats.org/officeDocument/2006/relationships/image" Target="../media/image76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11" Type="http://schemas.openxmlformats.org/officeDocument/2006/relationships/image" Target="../media/image75.png"/><Relationship Id="rId5" Type="http://schemas.openxmlformats.org/officeDocument/2006/relationships/image" Target="../media/image70.png"/><Relationship Id="rId10" Type="http://schemas.openxmlformats.org/officeDocument/2006/relationships/image" Target="../media/image74.png"/><Relationship Id="rId4" Type="http://schemas.openxmlformats.org/officeDocument/2006/relationships/image" Target="../media/image69.png"/><Relationship Id="rId9" Type="http://schemas.openxmlformats.org/officeDocument/2006/relationships/image" Target="../media/image73.png"/><Relationship Id="rId14" Type="http://schemas.openxmlformats.org/officeDocument/2006/relationships/image" Target="../media/image6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8.png"/><Relationship Id="rId7" Type="http://schemas.openxmlformats.org/officeDocument/2006/relationships/image" Target="../media/image81.png"/><Relationship Id="rId12" Type="http://schemas.openxmlformats.org/officeDocument/2006/relationships/image" Target="../media/image77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11" Type="http://schemas.openxmlformats.org/officeDocument/2006/relationships/image" Target="../media/image4.emf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62.png"/><Relationship Id="rId9" Type="http://schemas.openxmlformats.org/officeDocument/2006/relationships/image" Target="../media/image8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3" Type="http://schemas.openxmlformats.org/officeDocument/2006/relationships/image" Target="../media/image85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image" Target="../media/image38.jpeg"/><Relationship Id="rId16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4.emf"/><Relationship Id="rId15" Type="http://schemas.openxmlformats.org/officeDocument/2006/relationships/image" Target="../media/image95.png"/><Relationship Id="rId10" Type="http://schemas.openxmlformats.org/officeDocument/2006/relationships/image" Target="../media/image90.png"/><Relationship Id="rId4" Type="http://schemas.openxmlformats.org/officeDocument/2006/relationships/image" Target="../media/image62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5.png"/><Relationship Id="rId3" Type="http://schemas.openxmlformats.org/officeDocument/2006/relationships/image" Target="../media/image97.png"/><Relationship Id="rId7" Type="http://schemas.openxmlformats.org/officeDocument/2006/relationships/image" Target="../media/image99.png"/><Relationship Id="rId12" Type="http://schemas.openxmlformats.org/officeDocument/2006/relationships/image" Target="../media/image104.png"/><Relationship Id="rId2" Type="http://schemas.openxmlformats.org/officeDocument/2006/relationships/image" Target="../media/image38.jpeg"/><Relationship Id="rId16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4.emf"/><Relationship Id="rId15" Type="http://schemas.openxmlformats.org/officeDocument/2006/relationships/image" Target="../media/image107.png"/><Relationship Id="rId10" Type="http://schemas.openxmlformats.org/officeDocument/2006/relationships/image" Target="../media/image102.png"/><Relationship Id="rId4" Type="http://schemas.openxmlformats.org/officeDocument/2006/relationships/image" Target="../media/image62.png"/><Relationship Id="rId9" Type="http://schemas.openxmlformats.org/officeDocument/2006/relationships/image" Target="../media/image101.png"/><Relationship Id="rId14" Type="http://schemas.openxmlformats.org/officeDocument/2006/relationships/image" Target="../media/image10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62112" y="5169086"/>
            <a:ext cx="15088176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438340">
              <a:buClr>
                <a:srgbClr val="000000"/>
              </a:buClr>
            </a:pPr>
            <a:r>
              <a:rPr lang="en-US" sz="7466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MÔN: HÌNH HỌC </a:t>
            </a:r>
          </a:p>
        </p:txBody>
      </p:sp>
      <p:sp>
        <p:nvSpPr>
          <p:cNvPr id="9" name="Rectangle 8"/>
          <p:cNvSpPr/>
          <p:nvPr/>
        </p:nvSpPr>
        <p:spPr>
          <a:xfrm>
            <a:off x="275182" y="34588"/>
            <a:ext cx="23745824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defTabSz="2438340">
              <a:buClr>
                <a:srgbClr val="000000"/>
              </a:buClr>
            </a:pPr>
            <a:r>
              <a:rPr lang="en-US" sz="5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lang="en-US" sz="56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CHÍ MINH</a:t>
            </a:r>
            <a:endParaRPr lang="en-US" sz="56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1" y="1445431"/>
            <a:ext cx="4419599" cy="3365998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6400800" y="2590803"/>
            <a:ext cx="10210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5334000" y="7486650"/>
            <a:ext cx="132588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2438340">
              <a:buClr>
                <a:srgbClr val="000000"/>
              </a:buClr>
            </a:pPr>
            <a:endParaRPr lang="en-US" sz="72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839200" y="8534403"/>
            <a:ext cx="8229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9264655" y="835027"/>
            <a:ext cx="7042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3707714" y="914400"/>
            <a:ext cx="17526000" cy="457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2438340">
              <a:buClr>
                <a:srgbClr val="000000"/>
              </a:buClr>
            </a:pPr>
            <a:endParaRPr lang="en-US" sz="72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267200" y="11277603"/>
            <a:ext cx="182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7010400"/>
            <a:ext cx="33528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18897600" y="10972803"/>
            <a:ext cx="91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3200" y="7315200"/>
            <a:ext cx="39624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1676400" y="12192003"/>
            <a:ext cx="1676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28576" y="10668000"/>
            <a:ext cx="3076576" cy="33528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19659600" y="14325600"/>
            <a:ext cx="1676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21336000" y="13106400"/>
            <a:ext cx="3352800" cy="21336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6858000" y="14935200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427684" y="12089252"/>
            <a:ext cx="1128225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buClr>
                <a:srgbClr val="000000"/>
              </a:buClr>
            </a:pPr>
            <a:r>
              <a:rPr lang="en-US" altLang="zh-CN" sz="6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GV </a:t>
            </a:r>
            <a:r>
              <a:rPr lang="en-US" altLang="zh-CN" sz="6400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thực</a:t>
            </a:r>
            <a:r>
              <a:rPr lang="en-US" altLang="zh-CN" sz="6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sz="6400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hiện</a:t>
            </a:r>
            <a:r>
              <a:rPr lang="en-US" altLang="zh-CN" sz="6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: </a:t>
            </a:r>
            <a:r>
              <a:rPr lang="en-US" altLang="zh-CN" sz="6400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Nguyễn</a:t>
            </a:r>
            <a:r>
              <a:rPr lang="en-US" altLang="zh-CN" sz="6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sz="6400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Thị</a:t>
            </a:r>
            <a:r>
              <a:rPr lang="en-US" altLang="zh-CN" sz="6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sz="6400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Thủy</a:t>
            </a:r>
            <a:endParaRPr lang="en-US" altLang="zh-CN" sz="6400" i="1" kern="0" dirty="0">
              <a:solidFill>
                <a:srgbClr val="FF0000"/>
              </a:solidFill>
              <a:latin typeface="Times New Roman" panose="02020603050405020304" pitchFamily="18" charset="0"/>
              <a:cs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7A1CB8-AD21-4D52-9E77-EB711A5F09AC}"/>
              </a:ext>
            </a:extLst>
          </p:cNvPr>
          <p:cNvSpPr txBox="1"/>
          <p:nvPr/>
        </p:nvSpPr>
        <p:spPr>
          <a:xfrm>
            <a:off x="1447800" y="6383548"/>
            <a:ext cx="21107400" cy="243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0" tIns="45705" rIns="91410" bIns="4570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>
                <a:solidFill>
                  <a:srgbClr val="00B0F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CHƯƠNG : PHƯƠNG PHÁP TỌA ĐỘ TRONG KHÔNG GIAN</a:t>
            </a:r>
          </a:p>
          <a:p>
            <a:pPr algn="ctr">
              <a:lnSpc>
                <a:spcPct val="150000"/>
              </a:lnSpc>
            </a:pP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BÀI 2: PHƯƠNG TRÌNH ĐƯỜNG THẲNG </a:t>
            </a:r>
          </a:p>
        </p:txBody>
      </p:sp>
    </p:spTree>
    <p:extLst>
      <p:ext uri="{BB962C8B-B14F-4D97-AF65-F5344CB8AC3E}">
        <p14:creationId xmlns:p14="http://schemas.microsoft.com/office/powerpoint/2010/main" val="222183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533400" y="1676400"/>
                <a:ext cx="23317200" cy="119589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pháp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(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 </a:t>
                </a:r>
              </a:p>
              <a:p>
                <a:pPr marR="0" lvl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 hay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N)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1: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</m:oMath>
                </a14:m>
                <a:endParaRPr lang="en-US" sz="4400" u="sng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Suy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ra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</a:pPr>
                <a:r>
                  <a:rPr lang="vi-VN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</a:t>
                </a:r>
                <a:r>
                  <a:rPr lang="en-US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 2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𝑞𝑢𝑎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𝑀</m:t>
                            </m:r>
                            <m:d>
                              <m:dPr>
                                <m:ctrlPr>
                                  <a:rPr lang="en-US" sz="4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e>
                          <m:e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ó</m:t>
                            </m:r>
                            <m:r>
                              <m:rPr>
                                <m:nor/>
                              </m:rPr>
                              <a:rPr lang="en-US" sz="4400" dirty="0">
                                <a:latin typeface="Times New Roman" panose="020206030504050203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VTCP</m:t>
                            </m:r>
                            <m:r>
                              <m:rPr>
                                <m:nor/>
                              </m:rPr>
                              <a:rPr lang="en-US" sz="4400" dirty="0">
                                <a:latin typeface="Times New Roman" panose="020206030504050203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𝑢</m:t>
                                </m:r>
                              </m:e>
                            </m:acc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4400" i="1" dirty="0">
                  <a:effectLst/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𝑐𝑡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 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 là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u="sng" dirty="0" err="1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Lưu</a:t>
                </a:r>
                <a:r>
                  <a:rPr lang="en-US" sz="4400" u="sng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</a:t>
                </a:r>
                <a:r>
                  <a:rPr lang="en-US" sz="4400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1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  <m:r>
                      <a:rPr lang="en-US" sz="4400" i="1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≠(0;0;0)</m:t>
                    </m:r>
                  </m:oMath>
                </a14:m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Suy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ra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fr-FR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fr-FR" sz="4400" i="1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fr-FR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fr-FR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</m:oMath>
                </a14:m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400" i="1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4400" i="1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676400"/>
                <a:ext cx="23317200" cy="11958915"/>
              </a:xfrm>
              <a:prstGeom prst="rect">
                <a:avLst/>
              </a:prstGeom>
              <a:blipFill>
                <a:blip r:embed="rId2"/>
                <a:stretch>
                  <a:fillRect l="-1072" t="-1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0041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07146" y="2124792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-13580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/>
              <p:nvPr/>
            </p:nvSpPr>
            <p:spPr>
              <a:xfrm>
                <a:off x="533400" y="357223"/>
                <a:ext cx="23874412" cy="133594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A(-2;4;-5); B(1; -7; 0)</a:t>
                </a: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2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A,B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3;−11;5</m:t>
                        </m: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=(3;−11;5)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A</m:t>
                              </m:r>
                              <m:d>
                                <m:d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28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2;4; </m:t>
                                  </m:r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28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</m:d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𝐴𝐵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=(3; −11;5)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𝑏𝑡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𝑐𝑡</m:t>
                              </m:r>
                            </m:e>
                          </m:eqAr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=−2+3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=4−11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=−5+5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3;−11;5</m:t>
                        </m: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=(3;−11;5)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800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A</m:t>
                              </m:r>
                              <m:d>
                                <m:dPr>
                                  <m:ctrlP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2800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2;4; </m:t>
                                  </m:r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2800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</m:d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𝐴𝐵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=(3; −11;5)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−(−2)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−11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−(−5)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−11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357223"/>
                <a:ext cx="23874412" cy="13359491"/>
              </a:xfrm>
              <a:prstGeom prst="rect">
                <a:avLst/>
              </a:prstGeom>
              <a:blipFill>
                <a:blip r:embed="rId2"/>
                <a:stretch>
                  <a:fillRect l="-587" t="-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762000" y="2124792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82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07146" y="2124792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-13580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E5FC10-35DD-40FB-A945-FF04520D9A34}"/>
              </a:ext>
            </a:extLst>
          </p:cNvPr>
          <p:cNvSpPr txBox="1"/>
          <p:nvPr/>
        </p:nvSpPr>
        <p:spPr>
          <a:xfrm>
            <a:off x="187470" y="793179"/>
            <a:ext cx="23341012" cy="2103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Oxyz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M( -1;3;-7) ; N( 0; -4; 2)</a:t>
            </a: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MN</a:t>
            </a: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tắc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 2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M, N</a:t>
            </a:r>
          </a:p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907146" y="2719717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04800" y="-19328"/>
            <a:ext cx="12258136" cy="768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1439AEE-97F2-4822-8DAE-507EEB9E873A}"/>
                  </a:ext>
                </a:extLst>
              </p:cNvPr>
              <p:cNvSpPr txBox="1"/>
              <p:nvPr/>
            </p:nvSpPr>
            <p:spPr>
              <a:xfrm>
                <a:off x="304800" y="2940731"/>
                <a:ext cx="12163244" cy="9505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1;−7;9</m:t>
                        </m: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𝑀𝑁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1;−7;9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𝑀</m:t>
                              </m:r>
                              <m:r>
                                <a:rPr lang="en-US" sz="28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(−1;3;−7)</m:t>
                              </m:r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0" i="1" smtClean="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𝑀𝑁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=(</m:t>
                              </m:r>
                              <m:r>
                                <a:rPr lang="en-US" sz="28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1;−7;9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𝑏𝑡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=−1+1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=3−7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=−7+9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28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=−1+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=3−7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=−7+9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1439AEE-97F2-4822-8DAE-507EEB9E8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940731"/>
                <a:ext cx="12163244" cy="950561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2C9466C-4602-4196-93B6-C841A2B603D9}"/>
              </a:ext>
            </a:extLst>
          </p:cNvPr>
          <p:cNvCxnSpPr/>
          <p:nvPr/>
        </p:nvCxnSpPr>
        <p:spPr>
          <a:xfrm>
            <a:off x="11915955" y="3505200"/>
            <a:ext cx="0" cy="9982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40D7D39-BE5F-4164-BA35-C304244F95BC}"/>
                  </a:ext>
                </a:extLst>
              </p:cNvPr>
              <p:cNvSpPr txBox="1"/>
              <p:nvPr/>
            </p:nvSpPr>
            <p:spPr>
              <a:xfrm>
                <a:off x="11953336" y="2940731"/>
                <a:ext cx="12383428" cy="7592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MN</a:t>
                </a:r>
                <a:endParaRPr lang="en-US" sz="2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endParaRPr lang="en-US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1;−7;9</m:t>
                        </m:r>
                      </m:e>
                    </m:d>
                  </m:oMath>
                </a14:m>
                <a:endParaRPr lang="en-US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𝑀𝑁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=(1;−7;9)</m:t>
                      </m:r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𝑀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(−1;3;−7)</m:t>
                              </m:r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𝑀𝑁</m:t>
                                  </m:r>
                                </m:e>
                              </m:acc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=(1;−7;9)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−(−1)</m:t>
                          </m:r>
                        </m:num>
                        <m:den>
                          <m:r>
                            <a:rPr lang="en-US" sz="2800" b="0" i="1" smtClean="0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−(−7)</m:t>
                          </m:r>
                        </m:num>
                        <m:den>
                          <m:r>
                            <a:rPr lang="en-US" sz="2800" b="0" i="1" smtClean="0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+7</m:t>
                          </m:r>
                        </m:num>
                        <m:den>
                          <m:r>
                            <a:rPr lang="en-US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40D7D39-BE5F-4164-BA35-C304244F95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53336" y="2940731"/>
                <a:ext cx="12383428" cy="7592720"/>
              </a:xfrm>
              <a:prstGeom prst="rect">
                <a:avLst/>
              </a:prstGeom>
              <a:blipFill>
                <a:blip r:embed="rId3"/>
                <a:stretch>
                  <a:fillRect l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12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94322" y="2124792"/>
            <a:ext cx="383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-166582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/>
              <p:nvPr/>
            </p:nvSpPr>
            <p:spPr>
              <a:xfrm>
                <a:off x="1086041" y="686088"/>
                <a:ext cx="23341012" cy="2164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 −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); 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𝑪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 −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3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AC</a:t>
                </a: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2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A;C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6041" y="686088"/>
                <a:ext cx="23341012" cy="2164567"/>
              </a:xfrm>
              <a:prstGeom prst="rect">
                <a:avLst/>
              </a:prstGeom>
              <a:blipFill>
                <a:blip r:embed="rId2"/>
                <a:stretch>
                  <a:fillRect l="-575" t="-39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907146" y="2719717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04800" y="-19328"/>
            <a:ext cx="12258136" cy="58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1439AEE-97F2-4822-8DAE-507EEB9E873A}"/>
                  </a:ext>
                </a:extLst>
              </p:cNvPr>
              <p:cNvSpPr txBox="1"/>
              <p:nvPr/>
            </p:nvSpPr>
            <p:spPr>
              <a:xfrm>
                <a:off x="12416276" y="3124200"/>
                <a:ext cx="11806801" cy="8206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</a:p>
              <a:p>
                <a:pPr marL="457200">
                  <a:lnSpc>
                    <a:spcPct val="107000"/>
                  </a:lnSpc>
                </a:pPr>
                <a:endParaRPr lang="en-US" sz="3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r>
                  <a:rPr lang="en-US" sz="32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32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2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2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32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2;2;−5</m:t>
                        </m:r>
                      </m:e>
                    </m:d>
                  </m:oMath>
                </a14:m>
                <a:endParaRPr lang="en-US" sz="3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32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32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32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32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2;2;−5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AC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(−2;−5;0)</m:t>
                              </m:r>
                            </m:e>
                          </m:mr>
                          <m:m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𝐴𝐶</m:t>
                                  </m:r>
                                </m:e>
                              </m:acc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d>
                                <m:d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2;2;−5</m:t>
                                  </m:r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32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32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32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32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32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num>
                        <m:den>
                          <m:r>
                            <a:rPr lang="en-US" sz="32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32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sz="32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32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den>
                      </m:f>
                    </m:oMath>
                  </m:oMathPara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1439AEE-97F2-4822-8DAE-507EEB9E8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6276" y="3124200"/>
                <a:ext cx="11806801" cy="8206029"/>
              </a:xfrm>
              <a:prstGeom prst="rect">
                <a:avLst/>
              </a:prstGeom>
              <a:blipFill>
                <a:blip r:embed="rId3"/>
                <a:stretch>
                  <a:fillRect l="-13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7F38F85-E91B-44D8-B47C-EC2ACDE634A0}"/>
              </a:ext>
            </a:extLst>
          </p:cNvPr>
          <p:cNvCxnSpPr/>
          <p:nvPr/>
        </p:nvCxnSpPr>
        <p:spPr>
          <a:xfrm>
            <a:off x="11915955" y="3505200"/>
            <a:ext cx="0" cy="9982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701A7E8-A76A-4909-91DF-02CCAA6ABB96}"/>
                  </a:ext>
                </a:extLst>
              </p:cNvPr>
              <p:cNvSpPr txBox="1"/>
              <p:nvPr/>
            </p:nvSpPr>
            <p:spPr>
              <a:xfrm>
                <a:off x="160919" y="2930315"/>
                <a:ext cx="11755034" cy="113492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AC</a:t>
                </a:r>
                <a:endParaRPr lang="en-US" sz="3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2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2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32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32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2;2;−5</m:t>
                        </m:r>
                      </m:e>
                    </m:d>
                  </m:oMath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32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2;2;−5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r>
                  <a:rPr lang="en-US" sz="3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3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AC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32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sz="32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(−2;−5;0)</m:t>
                              </m:r>
                            </m:e>
                          </m:mr>
                          <m:mr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𝐴𝐶</m:t>
                                  </m:r>
                                </m:e>
                              </m:acc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d>
                                <m:d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2;2;−5</m:t>
                                  </m:r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𝑎𝑡</m:t>
                              </m:r>
                            </m:e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𝑏𝑡</m:t>
                              </m:r>
                            </m:e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32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=−2+2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=−5+2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=0−5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32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=−2+2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=−5+2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=−5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701A7E8-A76A-4909-91DF-02CCAA6AB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919" y="2930315"/>
                <a:ext cx="11755034" cy="113492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05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07146" y="2124792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-13580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/>
              <p:nvPr/>
            </p:nvSpPr>
            <p:spPr>
              <a:xfrm>
                <a:off x="1524000" y="387415"/>
                <a:ext cx="23341012" cy="33723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</a:t>
                </a:r>
                <a:r>
                  <a:rPr lang="en-US" sz="32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i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2009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𝐀</m:t>
                      </m:r>
                      <m:d>
                        <m:dPr>
                          <m:ctrlP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𝐁</m:t>
                      </m:r>
                      <m:d>
                        <m:dPr>
                          <m:ctrlP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e>
                      </m:d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e>
                      </m:d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𝐃</m:t>
                      </m:r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3200" b="1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D;</a:t>
                </a:r>
              </a:p>
              <a:p>
                <a:pPr marL="228600">
                  <a:lnSpc>
                    <a:spcPct val="107000"/>
                  </a:lnSpc>
                  <a:spcBef>
                    <a:spcPts val="300"/>
                  </a:spcBef>
                </a:pP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Lập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A;B;C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7000"/>
                  </a:lnSpc>
                  <a:spcBef>
                    <a:spcPts val="300"/>
                  </a:spcBef>
                </a:pP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M(1;5;-2)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(P);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387415"/>
                <a:ext cx="23341012" cy="3372333"/>
              </a:xfrm>
              <a:prstGeom prst="rect">
                <a:avLst/>
              </a:prstGeom>
              <a:blipFill>
                <a:blip r:embed="rId2"/>
                <a:stretch>
                  <a:fillRect l="-653" t="-2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1086041" y="3505200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04800" y="-19328"/>
            <a:ext cx="12258136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DD9911-7B77-43CD-88D1-3135A8BDB9CF}"/>
                  </a:ext>
                </a:extLst>
              </p:cNvPr>
              <p:cNvSpPr txBox="1"/>
              <p:nvPr/>
            </p:nvSpPr>
            <p:spPr>
              <a:xfrm>
                <a:off x="609600" y="4062274"/>
                <a:ext cx="20955000" cy="66538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D;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1;2; −3</m:t>
                        </m:r>
                      </m:e>
                    </m:d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4400" b="1" i="1">
                          <a:effectLst/>
                          <a:highlight>
                            <a:srgbClr val="00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𝑽𝑻𝑪𝑷</m:t>
                      </m:r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=(1;2; −3)</m:t>
                      </m:r>
                    </m:oMath>
                  </m:oMathPara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4400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tắc</a:t>
                </a:r>
                <a:r>
                  <a:rPr lang="en-US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AD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𝑞𝑢𝑎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(−2;3;1)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4400" i="1" smtClean="0">
                                <a:solidFill>
                                  <a:srgbClr val="FF0000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𝑉𝑇𝐶𝑃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highlight>
                                      <a:srgbClr val="FFFFFF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FF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𝑢</m:t>
                                </m:r>
                              </m:e>
                            </m:acc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=(1;2; −3)</m:t>
                            </m:r>
                          </m:e>
                        </m:eqArr>
                      </m:e>
                    </m:d>
                  </m:oMath>
                </a14:m>
                <a:endParaRPr lang="en-US" sz="44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44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den>
                      </m:f>
                    </m:oMath>
                  </m:oMathPara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DD9911-7B77-43CD-88D1-3135A8BDB9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4062274"/>
                <a:ext cx="20955000" cy="6653809"/>
              </a:xfrm>
              <a:prstGeom prst="rect">
                <a:avLst/>
              </a:prstGeom>
              <a:blipFill>
                <a:blip r:embed="rId3"/>
                <a:stretch>
                  <a:fillRect l="-58" t="-18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953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49805" y="2272099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1153" y="11502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/>
              <p:nvPr/>
            </p:nvSpPr>
            <p:spPr>
              <a:xfrm>
                <a:off x="1028700" y="833395"/>
                <a:ext cx="23341012" cy="29812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8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3: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2009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𝐀</m:t>
                      </m:r>
                      <m:d>
                        <m:dPr>
                          <m:ctrlP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𝐁</m:t>
                      </m:r>
                      <m:d>
                        <m:dPr>
                          <m:ctrlP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e>
                      </m:d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e>
                      </m:d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𝐃</m:t>
                      </m:r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D;</a:t>
                </a:r>
              </a:p>
              <a:p>
                <a:pPr marL="228600">
                  <a:lnSpc>
                    <a:spcPct val="107000"/>
                  </a:lnSpc>
                  <a:spcBef>
                    <a:spcPts val="300"/>
                  </a:spcBef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A;B;C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7000"/>
                  </a:lnSpc>
                  <a:spcBef>
                    <a:spcPts val="300"/>
                  </a:spcBef>
                </a:pP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M(1;5;-2)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(P);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700" y="833395"/>
                <a:ext cx="23341012" cy="2981265"/>
              </a:xfrm>
              <a:prstGeom prst="rect">
                <a:avLst/>
              </a:prstGeom>
              <a:blipFill>
                <a:blip r:embed="rId2"/>
                <a:stretch>
                  <a:fillRect l="-548" t="-22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1028700" y="3652507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62141" y="127979"/>
            <a:ext cx="12258136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DD9911-7B77-43CD-88D1-3135A8BDB9CF}"/>
                  </a:ext>
                </a:extLst>
              </p:cNvPr>
              <p:cNvSpPr txBox="1"/>
              <p:nvPr/>
            </p:nvSpPr>
            <p:spPr>
              <a:xfrm>
                <a:off x="402652" y="3496877"/>
                <a:ext cx="12370278" cy="7735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A;B;C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=(0; −4;4)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=(4; −4;3)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effectLst/>
                          <a:highlight>
                            <a:srgbClr val="00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𝑉𝑇𝑃𝑇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acc>
                            <m:accPr>
                              <m:chr m:val="⃗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𝐴𝐶</m:t>
                              </m:r>
                            </m:e>
                          </m:acc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=(4;16;16)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𝑞𝑢𝑎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(−2;3;1)</m:t>
                            </m:r>
                          </m:e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2800" i="1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𝑉𝑇𝑃𝑇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=(4;16;16)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⟺4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+16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+16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⟺4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+8+16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−48+16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−16=0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⟺4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+16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+16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−56=0</m:t>
                    </m:r>
                  </m:oMath>
                </a14:m>
                <a:r>
                  <a:rPr lang="en-US" sz="2800" dirty="0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endParaRPr lang="en-US" sz="2800" i="1" dirty="0">
                  <a:effectLst/>
                  <a:highlight>
                    <a:srgbClr val="FFFFFF"/>
                  </a:highlight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−14=0</m:t>
                      </m:r>
                    </m:oMath>
                  </m:oMathPara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marL="72009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DD9911-7B77-43CD-88D1-3135A8BDB9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652" y="3496877"/>
                <a:ext cx="12370278" cy="7735194"/>
              </a:xfrm>
              <a:prstGeom prst="rect">
                <a:avLst/>
              </a:prstGeom>
              <a:blipFill>
                <a:blip r:embed="rId3"/>
                <a:stretch>
                  <a:fillRect l="-9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085A3EA-4C30-4632-B730-C7E71A0876E6}"/>
              </a:ext>
            </a:extLst>
          </p:cNvPr>
          <p:cNvCxnSpPr/>
          <p:nvPr/>
        </p:nvCxnSpPr>
        <p:spPr>
          <a:xfrm>
            <a:off x="12972859" y="4262107"/>
            <a:ext cx="152400" cy="93726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093E7CD-E538-464C-B1C4-0B1BC35259EE}"/>
                  </a:ext>
                </a:extLst>
              </p:cNvPr>
              <p:cNvSpPr txBox="1"/>
              <p:nvPr/>
            </p:nvSpPr>
            <p:spPr>
              <a:xfrm>
                <a:off x="13125259" y="4229039"/>
                <a:ext cx="12370278" cy="6245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M(1;5;-2)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(P);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M(1;5;-2)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</a:t>
                </a: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−14=0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𝒅</m:t>
                      </m:r>
                      <m:d>
                        <m:dPr>
                          <m:ctrlPr>
                            <a:rPr lang="en-US" sz="2800" b="1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𝑴</m:t>
                          </m:r>
                          <m:r>
                            <a:rPr lang="en-US" sz="2800" b="1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ctrlP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𝑷</m:t>
                              </m:r>
                            </m:e>
                          </m:d>
                        </m:e>
                      </m:d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𝑨</m:t>
                              </m:r>
                              <m:sSub>
                                <m:sSub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𝑩</m:t>
                              </m:r>
                              <m:sSub>
                                <m:sSub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𝑪</m:t>
                              </m:r>
                              <m:sSub>
                                <m:sSub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𝒛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𝑫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𝑨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𝑩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𝑪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en-US" sz="2800" b="1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𝑑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𝑀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𝑃</m:t>
                              </m:r>
                            </m:e>
                          </m:d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−14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4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𝑑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𝑀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𝑃</m:t>
                              </m:r>
                            </m:e>
                          </m:d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1+4.5+4(−2)−14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4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33</m:t>
                              </m:r>
                            </m:e>
                          </m:rad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093E7CD-E538-464C-B1C4-0B1BC35259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25259" y="4229039"/>
                <a:ext cx="12370278" cy="6245621"/>
              </a:xfrm>
              <a:prstGeom prst="rect">
                <a:avLst/>
              </a:prstGeom>
              <a:blipFill>
                <a:blip r:embed="rId4"/>
                <a:stretch>
                  <a:fillRect t="-1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633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00112" y="2272099"/>
            <a:ext cx="4571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1153" y="-111608"/>
            <a:ext cx="18473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440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647700" y="6477000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62141" y="127979"/>
            <a:ext cx="12258136" cy="768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194867E-1FBF-4813-A28B-4E7837048EA5}"/>
                  </a:ext>
                </a:extLst>
              </p:cNvPr>
              <p:cNvSpPr txBox="1"/>
              <p:nvPr/>
            </p:nvSpPr>
            <p:spPr>
              <a:xfrm>
                <a:off x="433697" y="896010"/>
                <a:ext cx="22924595" cy="5305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Bef>
                    <a:spcPts val="600"/>
                  </a:spcBef>
                </a:pPr>
                <a:r>
                  <a:rPr lang="en-US" sz="44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tập 4</a:t>
                </a:r>
                <a:r>
                  <a:rPr lang="en-US" sz="44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Trong không gian với hệ tọa độ </a:t>
                </a:r>
                <a:r>
                  <a:rPr lang="en-US" sz="4400" b="1" i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44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cho các điểm </a:t>
                </a:r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22630">
                  <a:lnSpc>
                    <a:spcPct val="106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SG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SG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SG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4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𝑫</m:t>
                      </m:r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(−</m:t>
                      </m:r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44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 Viết phương trình </a:t>
                </a:r>
                <a:r>
                  <a:rPr lang="en-US" sz="4400" b="1" kern="120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 số </a:t>
                </a:r>
                <a:r>
                  <a:rPr lang="en-US" sz="44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BC</a:t>
                </a:r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b)Viết phương trình </a:t>
                </a:r>
                <a:r>
                  <a:rPr lang="en-US" sz="4400" b="1" kern="120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 tắc</a:t>
                </a:r>
                <a:r>
                  <a:rPr lang="en-US" sz="44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đi qua hai điểm A và C;</a:t>
                </a:r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c)Lập phương trình mặt phẳng (P) đi qua ba điểm B;C;D</a:t>
                </a:r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d)Tính khoảng cách từ điểm M(-1; 2; -3) đến mặt phẳng (P);</a:t>
                </a:r>
                <a:endParaRPr lang="en-SG" sz="4400" kern="120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e) Viết phương trình </a:t>
                </a:r>
                <a:r>
                  <a:rPr lang="en-US" sz="4400" b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 phẳng trung trực (Q)</a:t>
                </a:r>
                <a:r>
                  <a:rPr lang="en-US" sz="44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 đoạn thẳng AB</a:t>
                </a:r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194867E-1FBF-4813-A28B-4E7837048E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97" y="896010"/>
                <a:ext cx="22924595" cy="5305427"/>
              </a:xfrm>
              <a:prstGeom prst="rect">
                <a:avLst/>
              </a:prstGeom>
              <a:blipFill>
                <a:blip r:embed="rId2"/>
                <a:stretch>
                  <a:fillRect l="-1064" t="-2529" b="-3793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5AFDD85-8EBF-4A57-A69B-42EC3FAAB6B3}"/>
                  </a:ext>
                </a:extLst>
              </p:cNvPr>
              <p:cNvSpPr txBox="1"/>
              <p:nvPr/>
            </p:nvSpPr>
            <p:spPr>
              <a:xfrm>
                <a:off x="638175" y="6858000"/>
                <a:ext cx="23364976" cy="64572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a)Viết phương trình </a:t>
                </a:r>
                <a:r>
                  <a:rPr lang="en-US" sz="4400" b="1" i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 số</a:t>
                </a: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của đường thẳng BC</a:t>
                </a:r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có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SG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SG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 −4; −2</m:t>
                        </m:r>
                      </m:e>
                    </m:d>
                  </m:oMath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44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𝑽𝑻𝑪𝑷</m:t>
                      </m:r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</m:e>
                      </m:acc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2; −4; −2</m:t>
                          </m:r>
                        </m:e>
                      </m:d>
                    </m:oMath>
                  </m:oMathPara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US" sz="4400" u="sng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 trình tham số</a:t>
                </a:r>
                <a:r>
                  <a:rPr lang="en-US" sz="44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BC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SG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SG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4400" b="1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𝑩</m:t>
                              </m:r>
                              <m:d>
                                <m:dPr>
                                  <m:ctrlPr>
                                    <a:rPr lang="en-SG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  <m:r>
                                    <a:rPr lang="en-US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;</m:t>
                                  </m:r>
                                  <m:r>
                                    <a:rPr lang="en-US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  <m:r>
                                    <a:rPr lang="en-US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;</m:t>
                                  </m:r>
                                  <m:r>
                                    <a:rPr lang="en-US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mr>
                          <m:mr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44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𝑽𝑻𝑪𝑷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SG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d>
                                <m:dPr>
                                  <m:ctrlPr>
                                    <a:rPr lang="en-SG" sz="4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4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2; −4; −2</m:t>
                                  </m:r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SG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SG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𝑎𝑡</m:t>
                              </m:r>
                            </m:e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SG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𝑏𝑡</m:t>
                              </m:r>
                            </m:e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SG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𝑐𝑡</m:t>
                              </m:r>
                            </m:e>
                          </m:eqArr>
                        </m:e>
                      </m:d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SG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=0+2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=3−4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=2−2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eqArr>
                        </m:e>
                      </m:d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SG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=2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=3−4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=2−2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5AFDD85-8EBF-4A57-A69B-42EC3FAAB6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6858000"/>
                <a:ext cx="23364976" cy="6457281"/>
              </a:xfrm>
              <a:prstGeom prst="rect">
                <a:avLst/>
              </a:prstGeom>
              <a:blipFill>
                <a:blip r:embed="rId3"/>
                <a:stretch>
                  <a:fillRect l="-1070" t="-1889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938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49805" y="2272099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1153" y="11502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647700" y="5029200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62141" y="127979"/>
            <a:ext cx="12258136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194867E-1FBF-4813-A28B-4E7837048EA5}"/>
                  </a:ext>
                </a:extLst>
              </p:cNvPr>
              <p:cNvSpPr txBox="1"/>
              <p:nvPr/>
            </p:nvSpPr>
            <p:spPr>
              <a:xfrm>
                <a:off x="433697" y="567729"/>
                <a:ext cx="22924595" cy="4399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Bef>
                    <a:spcPts val="600"/>
                  </a:spcBef>
                </a:pPr>
                <a:r>
                  <a:rPr lang="en-US" sz="36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tập 4</a:t>
                </a:r>
                <a:r>
                  <a:rPr lang="en-US" sz="36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Trong không gian với hệ tọa độ </a:t>
                </a:r>
                <a:r>
                  <a:rPr lang="en-US" sz="3600" b="1" i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36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cho các điểm </a:t>
                </a:r>
                <a:endParaRPr lang="en-SG" sz="36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22630">
                  <a:lnSpc>
                    <a:spcPct val="106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SG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SG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SG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6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𝑫</m:t>
                      </m:r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(−</m:t>
                      </m:r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SG" sz="36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6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 Viết phương trình </a:t>
                </a:r>
                <a:r>
                  <a:rPr lang="en-US" sz="3600" b="1" kern="120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 số </a:t>
                </a:r>
                <a:r>
                  <a:rPr lang="en-US" sz="36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BC</a:t>
                </a:r>
                <a:endParaRPr lang="en-SG" sz="36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6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b)Viết phương trình </a:t>
                </a:r>
                <a:r>
                  <a:rPr lang="en-US" sz="3600" b="1" kern="120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 tắc</a:t>
                </a:r>
                <a:r>
                  <a:rPr lang="en-US" sz="36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đi qua hai điểm A và C;</a:t>
                </a:r>
                <a:endParaRPr lang="en-SG" sz="36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6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c)Lập phương trình mặt phẳng (P) đi qua ba điểm B;C;D</a:t>
                </a:r>
                <a:endParaRPr lang="en-SG" sz="36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6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d)Tính khoảng cách từ điểm M(-1; 2; -3) đến mặt phẳng (P);</a:t>
                </a:r>
                <a:endParaRPr lang="en-SG" sz="36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36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e) Viết phương trình </a:t>
                </a:r>
                <a:r>
                  <a:rPr lang="en-US" sz="3600" b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 phẳng trung trực (Q)</a:t>
                </a:r>
                <a:r>
                  <a:rPr lang="en-US" sz="36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 đoạn thẳng AB</a:t>
                </a:r>
                <a:endParaRPr lang="en-SG" sz="36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194867E-1FBF-4813-A28B-4E7837048E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97" y="567729"/>
                <a:ext cx="22924595" cy="4399218"/>
              </a:xfrm>
              <a:prstGeom prst="rect">
                <a:avLst/>
              </a:prstGeom>
              <a:blipFill>
                <a:blip r:embed="rId2"/>
                <a:stretch>
                  <a:fillRect l="-798" t="-2216" b="-4155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56258E4-E92E-4C0B-B7A2-636667CBB85D}"/>
                  </a:ext>
                </a:extLst>
              </p:cNvPr>
              <p:cNvSpPr txBox="1"/>
              <p:nvPr/>
            </p:nvSpPr>
            <p:spPr>
              <a:xfrm>
                <a:off x="103578" y="5029200"/>
                <a:ext cx="23254714" cy="81170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b)Viết phương trình </a:t>
                </a:r>
                <a:r>
                  <a:rPr lang="en-US" sz="440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 tắc</a:t>
                </a:r>
                <a:r>
                  <a:rPr lang="en-US" sz="44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AC</a:t>
                </a:r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có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SG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SG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1;1; −1</m:t>
                        </m:r>
                      </m:e>
                    </m:d>
                  </m:oMath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44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1;1; −1</m:t>
                          </m:r>
                        </m:e>
                      </m:d>
                    </m:oMath>
                  </m:oMathPara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US" sz="4400" u="sng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 trình </a:t>
                </a:r>
                <a:r>
                  <a:rPr lang="en-US" sz="4400" u="sng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 tắc</a:t>
                </a:r>
                <a:r>
                  <a:rPr lang="en-US" sz="44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AC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SG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SG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4400" b="1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𝑨</m:t>
                              </m:r>
                              <m:d>
                                <m:dPr>
                                  <m:ctrlPr>
                                    <a:rPr lang="en-SG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  <m:r>
                                    <a:rPr lang="en-US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;−</m:t>
                                  </m:r>
                                  <m:r>
                                    <a:rPr lang="en-US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  <m:r>
                                    <a:rPr lang="en-US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;</m:t>
                                  </m:r>
                                  <m:r>
                                    <a:rPr lang="en-US" sz="44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e>
                              </m:d>
                            </m:e>
                          </m:mr>
                          <m:mr>
                            <m:e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SG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4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=(1;1;−1)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SG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SG" sz="4400" i="1">
                                  <a:effectLst/>
                                  <a:highlight>
                                    <a:srgbClr val="00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00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00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SG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SG" sz="4400" i="1">
                                  <a:effectLst/>
                                  <a:highlight>
                                    <a:srgbClr val="00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00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00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SG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SG" sz="4400" i="1">
                                  <a:effectLst/>
                                  <a:highlight>
                                    <a:srgbClr val="00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00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00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−(−2)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SG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SG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56258E4-E92E-4C0B-B7A2-636667CBB8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78" y="5029200"/>
                <a:ext cx="23254714" cy="8117030"/>
              </a:xfrm>
              <a:prstGeom prst="rect">
                <a:avLst/>
              </a:prstGeom>
              <a:blipFill>
                <a:blip r:embed="rId3"/>
                <a:stretch>
                  <a:fillRect t="-1502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445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36981" y="2272099"/>
            <a:ext cx="383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1153" y="-19275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20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647700" y="5029200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62141" y="127979"/>
            <a:ext cx="12258136" cy="58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085A3EA-4C30-4632-B730-C7E71A0876E6}"/>
              </a:ext>
            </a:extLst>
          </p:cNvPr>
          <p:cNvCxnSpPr>
            <a:cxnSpLocks/>
          </p:cNvCxnSpPr>
          <p:nvPr/>
        </p:nvCxnSpPr>
        <p:spPr>
          <a:xfrm>
            <a:off x="13125259" y="5410200"/>
            <a:ext cx="0" cy="851025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194867E-1FBF-4813-A28B-4E7837048EA5}"/>
                  </a:ext>
                </a:extLst>
              </p:cNvPr>
              <p:cNvSpPr txBox="1"/>
              <p:nvPr/>
            </p:nvSpPr>
            <p:spPr>
              <a:xfrm>
                <a:off x="433697" y="567729"/>
                <a:ext cx="22924595" cy="39465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Bef>
                    <a:spcPts val="600"/>
                  </a:spcBef>
                </a:pPr>
                <a:r>
                  <a:rPr lang="en-US" sz="32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tập 4</a:t>
                </a:r>
                <a:r>
                  <a:rPr lang="en-US" sz="32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Trong không gian với hệ tọa độ </a:t>
                </a:r>
                <a:r>
                  <a:rPr lang="en-US" sz="3200" b="1" i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32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cho các điểm </a:t>
                </a:r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22630">
                  <a:lnSpc>
                    <a:spcPct val="106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SG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SG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SG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𝑫</m:t>
                      </m:r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(−</m:t>
                      </m:r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2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2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 Viết phương trình </a:t>
                </a:r>
                <a:r>
                  <a:rPr lang="en-US" sz="3200" b="1" kern="120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 số </a:t>
                </a:r>
                <a:r>
                  <a:rPr lang="en-US" sz="32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BC</a:t>
                </a:r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2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b)Viết phương trình </a:t>
                </a:r>
                <a:r>
                  <a:rPr lang="en-US" sz="3200" b="1" kern="120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 tắc</a:t>
                </a:r>
                <a:r>
                  <a:rPr lang="en-US" sz="32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đi qua hai điểm A và C;</a:t>
                </a:r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2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c)Lập phương trình mặt phẳng (P) đi qua ba điểm B;C;D</a:t>
                </a:r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2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d)Tính khoảng cách từ điểm M(-1; 2; -3) đến mặt phẳng (P);</a:t>
                </a:r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32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e) Viết phương trình </a:t>
                </a:r>
                <a:r>
                  <a:rPr lang="en-US" sz="3200" b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 phẳng trung trực (Q)</a:t>
                </a:r>
                <a:r>
                  <a:rPr lang="en-US" sz="32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 đoạn thẳng AB</a:t>
                </a:r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194867E-1FBF-4813-A28B-4E7837048E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97" y="567729"/>
                <a:ext cx="22924595" cy="3946593"/>
              </a:xfrm>
              <a:prstGeom prst="rect">
                <a:avLst/>
              </a:prstGeom>
              <a:blipFill>
                <a:blip r:embed="rId2"/>
                <a:stretch>
                  <a:fillRect l="-665" t="-2160" b="-4012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ABB7B74-088F-4702-AD97-DFC577583745}"/>
                  </a:ext>
                </a:extLst>
              </p:cNvPr>
              <p:cNvSpPr txBox="1"/>
              <p:nvPr/>
            </p:nvSpPr>
            <p:spPr>
              <a:xfrm>
                <a:off x="29721" y="5410199"/>
                <a:ext cx="12258135" cy="8011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algn="just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2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c)Lập phương trình mặt phẳng (P) đi qua ba điểm B;C;D</a:t>
                </a:r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algn="just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200" b="1" kern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có </a:t>
                </a:r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SG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𝐵𝐶</m:t>
                          </m:r>
                        </m:e>
                      </m:acc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SG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2,−4,−2</m:t>
                          </m:r>
                        </m:e>
                      </m:d>
                    </m:oMath>
                  </m:oMathPara>
                </a14:m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SG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𝐵𝐷</m:t>
                          </m:r>
                        </m:e>
                      </m:acc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SG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SG" sz="32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 −5; −4</m:t>
                          </m:r>
                        </m:e>
                      </m:d>
                    </m:oMath>
                  </m:oMathPara>
                </a14:m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algn="just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200" b="1" kern="1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Suy ra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SG" sz="3200" b="1" i="1" kern="12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200" b="1" i="1" kern="12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𝒏</m:t>
                        </m:r>
                      </m:e>
                    </m:acc>
                    <m:r>
                      <a:rPr lang="en-US" sz="3200" b="1" i="1" kern="12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SG" sz="3200" b="1" i="1" kern="12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b="1" i="1" kern="12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 </m:t>
                        </m:r>
                        <m:acc>
                          <m:accPr>
                            <m:chr m:val="⃗"/>
                            <m:ctrlPr>
                              <a:rPr lang="en-SG" sz="3200" b="1" i="1" kern="12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1" i="1" kern="12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𝑩𝑪</m:t>
                            </m:r>
                          </m:e>
                        </m:acc>
                        <m:r>
                          <a:rPr lang="en-US" sz="3200" b="1" i="1" kern="12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  </m:t>
                        </m:r>
                        <m:acc>
                          <m:accPr>
                            <m:chr m:val="⃗"/>
                            <m:ctrlPr>
                              <a:rPr lang="en-SG" sz="3200" b="1" i="1" kern="12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1" i="1" kern="12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𝑩𝑫</m:t>
                            </m:r>
                          </m:e>
                        </m:acc>
                        <m:r>
                          <a:rPr lang="en-US" sz="3200" b="1" i="1" kern="12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</m:e>
                    </m:d>
                    <m:r>
                      <a:rPr lang="en-US" sz="3200" b="1" i="1" kern="12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3200" b="1" i="1" kern="12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𝟔</m:t>
                    </m:r>
                    <m:r>
                      <a:rPr lang="en-US" sz="3200" b="1" i="1" kern="12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200" b="1" i="1" kern="12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𝟏𝟎</m:t>
                    </m:r>
                    <m:r>
                      <a:rPr lang="en-US" sz="3200" b="1" i="1" kern="12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 −</m:t>
                    </m:r>
                    <m:r>
                      <a:rPr lang="en-US" sz="3200" b="1" i="1" kern="12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𝟏𝟒</m:t>
                    </m:r>
                    <m:r>
                      <a:rPr lang="en-US" sz="3200" b="1" i="1" kern="12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 </m:t>
                    </m:r>
                  </m:oMath>
                </a14:m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3200" u="sng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 trình mặt phẳng </a:t>
                </a:r>
                <a:r>
                  <a:rPr lang="en-US" sz="3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AC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SG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SG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3200" b="1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𝑩</m:t>
                              </m:r>
                              <m:d>
                                <m:dPr>
                                  <m:ctrlPr>
                                    <a:rPr lang="en-SG" sz="32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  <m:r>
                                    <a:rPr lang="en-US" sz="32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;</m:t>
                                  </m:r>
                                  <m:r>
                                    <a:rPr lang="en-US" sz="32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  <m:r>
                                    <a:rPr lang="en-US" sz="32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;</m:t>
                                  </m:r>
                                  <m:r>
                                    <a:rPr lang="en-US" sz="32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mr>
                          <m:mr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SG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</m:acc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=(6;10 ;−14)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SG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SG" sz="32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32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SG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SG" sz="32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32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SG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SG" sz="32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32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⟺6</m:t>
                      </m:r>
                      <m:d>
                        <m:dPr>
                          <m:ctrlPr>
                            <a:rPr lang="en-SG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32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−0</m:t>
                          </m:r>
                        </m:e>
                      </m:d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+10</m:t>
                      </m:r>
                      <m:d>
                        <m:dPr>
                          <m:ctrlPr>
                            <a:rPr lang="en-SG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32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−14</m:t>
                      </m:r>
                      <m:d>
                        <m:dPr>
                          <m:ctrlPr>
                            <a:rPr lang="en-SG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32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⟺6</m:t>
                      </m:r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+10</m:t>
                      </m:r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−30−14</m:t>
                      </m:r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32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+28=0</m:t>
                      </m:r>
                    </m:oMath>
                  </m:oMathPara>
                </a14:m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⟺6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+10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−14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−2=0</m:t>
                      </m:r>
                    </m:oMath>
                  </m:oMathPara>
                </a14:m>
                <a:endParaRPr lang="en-SG" sz="320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⟺3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+5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−7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3200" b="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−1=0</m:t>
                      </m:r>
                    </m:oMath>
                  </m:oMathPara>
                </a14:m>
                <a:endParaRPr lang="en-SG" sz="320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32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ABB7B74-088F-4702-AD97-DFC5775837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21" y="5410199"/>
                <a:ext cx="12258135" cy="8011745"/>
              </a:xfrm>
              <a:prstGeom prst="rect">
                <a:avLst/>
              </a:prstGeom>
              <a:blipFill>
                <a:blip r:embed="rId3"/>
                <a:stretch>
                  <a:fillRect t="-989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8A5B3DD-5107-4FB8-A656-29862DE4A61C}"/>
                  </a:ext>
                </a:extLst>
              </p:cNvPr>
              <p:cNvSpPr txBox="1"/>
              <p:nvPr/>
            </p:nvSpPr>
            <p:spPr>
              <a:xfrm>
                <a:off x="12877801" y="5410199"/>
                <a:ext cx="11476478" cy="41074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32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d)Tính khoảng cách từ điểm </a:t>
                </a:r>
                <a:r>
                  <a:rPr lang="en-US" sz="32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M(-1; 2; -3) đến mặt phẳng (P);</a:t>
                </a:r>
                <a:endParaRPr lang="en-SG" sz="32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𝟕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2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SG" sz="320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𝑑</m:t>
                      </m:r>
                      <m:d>
                        <m:dPr>
                          <m:ctrlPr>
                            <a:rPr lang="en-SG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𝑀</m:t>
                          </m:r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ctrlPr>
                                <a:rPr lang="en-SG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𝑃</m:t>
                              </m:r>
                            </m:e>
                          </m:d>
                        </m:e>
                      </m:d>
                      <m:r>
                        <a:rPr lang="en-US" sz="32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SG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SG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sSub>
                                <m:sSubPr>
                                  <m:ctrlPr>
                                    <a:rPr lang="en-SG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  <m:sSub>
                                <m:sSubPr>
                                  <m:ctrlPr>
                                    <a:rPr lang="en-SG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𝐶</m:t>
                              </m:r>
                              <m:sSub>
                                <m:sSubPr>
                                  <m:ctrlPr>
                                    <a:rPr lang="en-SG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𝐷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SG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SG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SG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SG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𝐶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en-SG" sz="320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:endParaRPr lang="en-SG" sz="320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𝑑</m:t>
                      </m:r>
                      <m:d>
                        <m:dPr>
                          <m:ctrlPr>
                            <a:rPr lang="en-SG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𝑀</m:t>
                          </m:r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ctrlPr>
                                <a:rPr lang="en-SG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𝑃</m:t>
                              </m:r>
                            </m:e>
                          </m:d>
                        </m:e>
                      </m:d>
                      <m:r>
                        <a:rPr lang="en-US" sz="32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SG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SG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2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sSub>
                                <m:sSubPr>
                                  <m:ctrlPr>
                                    <a:rPr lang="en-SG" sz="32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32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sz="32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32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sSub>
                                <m:sSubPr>
                                  <m:ctrlPr>
                                    <a:rPr lang="en-SG" sz="32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32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sz="32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32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𝟕</m:t>
                              </m:r>
                              <m:sSub>
                                <m:sSubPr>
                                  <m:ctrlPr>
                                    <a:rPr lang="en-SG" sz="32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𝒛</m:t>
                                  </m:r>
                                </m:e>
                                <m:sub>
                                  <m:r>
                                    <a:rPr lang="en-US" sz="32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sz="32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32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SG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SG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SG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SG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(−7)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  <m:r>
                        <a:rPr lang="en-US" sz="32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SG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27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SG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83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SG" sz="320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8A5B3DD-5107-4FB8-A656-29862DE4A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7801" y="5410199"/>
                <a:ext cx="11476478" cy="4107471"/>
              </a:xfrm>
              <a:prstGeom prst="rect">
                <a:avLst/>
              </a:prstGeom>
              <a:blipFill>
                <a:blip r:embed="rId4"/>
                <a:stretch>
                  <a:fillRect t="-1929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282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49805" y="2272099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1153" y="11502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849805" y="4407943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62141" y="127979"/>
            <a:ext cx="12258136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194867E-1FBF-4813-A28B-4E7837048EA5}"/>
                  </a:ext>
                </a:extLst>
              </p:cNvPr>
              <p:cNvSpPr txBox="1"/>
              <p:nvPr/>
            </p:nvSpPr>
            <p:spPr>
              <a:xfrm>
                <a:off x="433697" y="567729"/>
                <a:ext cx="22924595" cy="37544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Bef>
                    <a:spcPts val="600"/>
                  </a:spcBef>
                </a:pPr>
                <a:r>
                  <a:rPr lang="en-US" sz="28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tập 4</a:t>
                </a:r>
                <a:r>
                  <a:rPr lang="en-US" sz="28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Trong không gian với hệ tọa độ </a:t>
                </a:r>
                <a:r>
                  <a:rPr lang="en-US" sz="2800" b="1" i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28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cho các điểm </a:t>
                </a:r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22630">
                  <a:lnSpc>
                    <a:spcPct val="106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SG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SG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SG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𝑫</m:t>
                      </m:r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(−</m:t>
                      </m:r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800" b="1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8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 Viết phương trình </a:t>
                </a:r>
                <a:r>
                  <a:rPr lang="en-US" sz="2800" b="1" kern="120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 số </a:t>
                </a:r>
                <a:r>
                  <a:rPr lang="en-US" sz="28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BC</a:t>
                </a:r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8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44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phương trình </a:t>
                </a:r>
                <a:r>
                  <a:rPr lang="en-US" sz="2800" b="1" kern="120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 tắc</a:t>
                </a:r>
                <a:r>
                  <a:rPr lang="en-US" sz="28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đường thẳng đi qua hai điểm A và C;</a:t>
                </a:r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800" b="1" kern="120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c)Lập phương trình mặt phẳng (P) đi qua ba điểm B;C;D</a:t>
                </a:r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6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800" b="1" kern="1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d)Tính khoảng cách từ điểm M(-1; 2; -3) đến mặt phẳng (P);</a:t>
                </a:r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e) Viết phương trình </a:t>
                </a:r>
                <a:r>
                  <a:rPr lang="en-US" sz="2800" b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 phẳng trung trực (Q)</a:t>
                </a:r>
                <a:r>
                  <a:rPr lang="en-US" sz="28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 đoạn thẳng AB</a:t>
                </a:r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194867E-1FBF-4813-A28B-4E7837048E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97" y="567729"/>
                <a:ext cx="22924595" cy="3754489"/>
              </a:xfrm>
              <a:prstGeom prst="rect">
                <a:avLst/>
              </a:prstGeom>
              <a:blipFill>
                <a:blip r:embed="rId2"/>
                <a:stretch>
                  <a:fillRect l="-532" t="-1623" b="-3571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35A23B9-6A5B-431E-9E4E-1D6818D1A146}"/>
                  </a:ext>
                </a:extLst>
              </p:cNvPr>
              <p:cNvSpPr txBox="1"/>
              <p:nvPr/>
            </p:nvSpPr>
            <p:spPr>
              <a:xfrm>
                <a:off x="433697" y="4761968"/>
                <a:ext cx="22924595" cy="81407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e)  Viết phương trình </a:t>
                </a:r>
                <a:r>
                  <a:rPr lang="en-US" sz="2800" b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 phẳng trung trực (Q)</a:t>
                </a:r>
                <a:r>
                  <a:rPr lang="en-US" sz="28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 đoạn thẳng AB</a:t>
                </a:r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l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US" sz="28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có </a:t>
                </a:r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SG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SG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−1;5;1</m:t>
                          </m:r>
                        </m:e>
                      </m:d>
                    </m:oMath>
                  </m:oMathPara>
                </a14:m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28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Do mặt phẳng (Q) là mặt phẳng trung trực của AB </a:t>
                </a:r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𝑉𝑇𝑃𝑇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SG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SG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SG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−1;5;1</m:t>
                          </m:r>
                        </m:e>
                      </m:d>
                    </m:oMath>
                  </m:oMathPara>
                </a14:m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28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Gọi I là trung điểm của AB</a:t>
                </a:r>
                <a14:m>
                  <m:oMath xmlns:m="http://schemas.openxmlformats.org/officeDocument/2006/math">
                    <m:r>
                      <a:rPr lang="en-SG" sz="2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   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SG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SG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SG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SG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en-SG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SG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SG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en-SG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SG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SG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SG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SG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en-SG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en-SG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28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 trình mặt phẳng (Q)</a:t>
                </a:r>
                <a:r>
                  <a:rPr lang="en-US" sz="2800" b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 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SG" sz="2800" b="1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SG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𝒒𝒖𝒂</m:t>
                            </m:r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𝐼</m:t>
                            </m:r>
                            <m:d>
                              <m:dPr>
                                <m:ctrlPr>
                                  <a:rPr lang="en-SG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SG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en-SG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en-SG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e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𝑪</m:t>
                            </m:r>
                            <m:r>
                              <a:rPr lang="en-US" sz="2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𝑉𝑇𝑃𝑇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SG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SG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SG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−1;5;1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SG" sz="2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SG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SG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SG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SG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SG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SG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d>
                        <m:dPr>
                          <m:ctrlPr>
                            <a:rPr lang="en-SG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SG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d>
                        <m:dPr>
                          <m:ctrlPr>
                            <a:rPr lang="en-SG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SG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d>
                        <m:dPr>
                          <m:ctrlPr>
                            <a:rPr lang="en-SG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SG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en-US" sz="2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SG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SG" sz="2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SG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SG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SG" sz="28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SG" sz="2800" b="1" i="1" smtClean="0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SG" sz="2800" b="1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SG" sz="2800" b="1" i="1" smtClean="0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en-US" sz="2800" b="1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SG" sz="280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35A23B9-6A5B-431E-9E4E-1D6818D1A1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97" y="4761968"/>
                <a:ext cx="22924595" cy="8140755"/>
              </a:xfrm>
              <a:prstGeom prst="rect">
                <a:avLst/>
              </a:prstGeom>
              <a:blipFill>
                <a:blip r:embed="rId3"/>
                <a:stretch>
                  <a:fillRect l="-558" t="-749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544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752621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7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" y="127423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</a:t>
            </a:r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ƯƠNG TRÌNH THAM SỐ CỦA ĐƯỜNG THẲNG</a:t>
            </a:r>
          </a:p>
        </p:txBody>
      </p:sp>
      <p:sp>
        <p:nvSpPr>
          <p:cNvPr id="19" name="Round Same Side Corner Rectangle 18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1047750" y="7891662"/>
                <a:ext cx="22804408" cy="2254015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400" b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</m:t>
                    </m:r>
                  </m:oMath>
                </a14:m>
                <a:r>
                  <a:rPr lang="fr-FR" sz="4400" dirty="0"/>
                  <a:t> </a:t>
                </a:r>
                <a:r>
                  <a:rPr lang="fr-FR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Phương</a:t>
                </a:r>
                <a:r>
                  <a:rPr lang="fr-FR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trình</a:t>
                </a:r>
                <a:r>
                  <a:rPr lang="fr-FR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tham</a:t>
                </a:r>
                <a:r>
                  <a:rPr lang="fr-FR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số</a:t>
                </a:r>
                <a:r>
                  <a:rPr lang="fr-FR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của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đường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thẳng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dạng</a:t>
                </a:r>
                <a:r>
                  <a:rPr lang="fr-FR" sz="4400" dirty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𝑎𝑡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𝑏𝑡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𝑐𝑡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sz="4400" dirty="0"/>
                  <a:t> </a:t>
                </a:r>
                <a:endParaRPr lang="vi-VN" sz="44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750" y="7891662"/>
                <a:ext cx="22804408" cy="22540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1038225" y="10667240"/>
                <a:ext cx="22787096" cy="1757789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571500" indent="-571500">
                  <a:buFont typeface="Wingdings" panose="05000000000000000000" pitchFamily="2" charset="2"/>
                  <a:buChar char="F"/>
                </a:pPr>
                <a:r>
                  <a:rPr lang="fr-FR" sz="4400" b="1" dirty="0" err="1"/>
                  <a:t>Lưu</a:t>
                </a:r>
                <a:r>
                  <a:rPr lang="fr-FR" sz="4400" b="1" dirty="0"/>
                  <a:t> ý</a:t>
                </a:r>
                <a:r>
                  <a:rPr lang="fr-FR" sz="4400" dirty="0"/>
                  <a:t> :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Nếu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a, b, c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đều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khác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0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thì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phương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trình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chính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tắc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của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dạng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</a:t>
                </a:r>
              </a:p>
              <a:p>
                <a:pPr algn="ctr"/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4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4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0 </m:t>
                            </m:r>
                          </m:sub>
                        </m:sSub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4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4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0 </m:t>
                            </m:r>
                          </m:sub>
                        </m:sSub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4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4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0 </m:t>
                            </m:r>
                          </m:sub>
                        </m:sSub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endParaRPr lang="vi-VN" sz="48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225" y="10667240"/>
                <a:ext cx="22787096" cy="1757789"/>
              </a:xfrm>
              <a:prstGeom prst="rect">
                <a:avLst/>
              </a:prstGeom>
              <a:blipFill>
                <a:blip r:embed="rId4"/>
                <a:stretch>
                  <a:fillRect l="-854" t="-6061" b="-6061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1047750" y="5741869"/>
                <a:ext cx="22787096" cy="1446550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𝑇𝑟𝑜𝑛𝑔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𝑘h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ô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𝑔𝑖𝑎𝑛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đườ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𝑡h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ẳ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∆ đ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𝑞𝑢𝑎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ể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vi-VN" sz="4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vi-VN" sz="4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vi-VN" sz="4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440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a:rPr lang="en-US" sz="440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 </a:t>
                </a:r>
                <a:endParaRPr lang="vi-VN" sz="4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750" y="5741869"/>
                <a:ext cx="22787096" cy="1446550"/>
              </a:xfrm>
              <a:prstGeom prst="rect">
                <a:avLst/>
              </a:prstGeom>
              <a:blipFill>
                <a:blip r:embed="rId5"/>
                <a:stretch>
                  <a:fillRect l="-987" t="-6911" b="-16667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F03C249-0A64-429E-A007-C535C71268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87735" y="2667000"/>
            <a:ext cx="6162715" cy="280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51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992624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4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7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VỊ TRÍ T</a:t>
            </a:r>
            <a:r>
              <a:rPr lang="vi-VN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</a:t>
            </a:r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ƠNG ĐỐI CỦA HAI ĐƯỜNG THẲNG</a:t>
            </a:r>
          </a:p>
        </p:txBody>
      </p:sp>
      <p:sp>
        <p:nvSpPr>
          <p:cNvPr id="19" name="Round Same Side Corner Rectangle 18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838200" y="3953642"/>
                <a:ext cx="21297722" cy="2599558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d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:</m:t>
                    </m:r>
                    <m:d>
                      <m:dPr>
                        <m:begChr m:val="{"/>
                        <m:endChr m:val="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𝑎𝑡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𝑏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𝑐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  và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dirty="0" smtClean="0">
                        <a:latin typeface="Cambria Math" panose="02040503050406030204" pitchFamily="18" charset="0"/>
                      </a:rPr>
                      <m:t>d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′</m:t>
                    </m:r>
                    <m:r>
                      <a:rPr lang="en-US" sz="4400" dirty="0">
                        <a:latin typeface="Cambria Math" panose="02040503050406030204" pitchFamily="18" charset="0"/>
                      </a:rPr>
                      <m:t>:</m:t>
                    </m:r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.</a:t>
                </a:r>
                <a:endParaRPr lang="vi-VN" sz="4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3953642"/>
                <a:ext cx="21297722" cy="259955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838200" y="6248400"/>
                <a:ext cx="21297722" cy="858248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Khi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 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p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ó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VTCP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p>
                          <m:sSup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acc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p>
                          <m:sSup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p>
                          <m:sSup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 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Đ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ể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thu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ộ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6248400"/>
                <a:ext cx="21297722" cy="858248"/>
              </a:xfrm>
              <a:prstGeom prst="rect">
                <a:avLst/>
              </a:prstGeom>
              <a:blipFill>
                <a:blip r:embed="rId4"/>
                <a:stretch>
                  <a:fillRect l="-1174" t="-3546" b="-33333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893791" y="3050628"/>
                <a:ext cx="22787096" cy="769441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Trong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kh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ô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gian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cho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hai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đườ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ẳ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 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p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ó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ươ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tr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ì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ầ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ượ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à:</m:t>
                    </m:r>
                  </m:oMath>
                </a14:m>
                <a:r>
                  <a:rPr lang="en-US" sz="4400" dirty="0"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 </a:t>
                </a:r>
                <a:endParaRPr lang="vi-VN" sz="4400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791" y="3050628"/>
                <a:ext cx="22787096" cy="7694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97983F1-D399-41D1-AC28-13812F55B530}"/>
                  </a:ext>
                </a:extLst>
              </p:cNvPr>
              <p:cNvSpPr/>
              <p:nvPr/>
            </p:nvSpPr>
            <p:spPr>
              <a:xfrm>
                <a:off x="806115" y="7086600"/>
                <a:ext cx="21291885" cy="907621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571500" indent="-571500">
                  <a:buFont typeface="Wingdings" panose="05000000000000000000" pitchFamily="2" charset="2"/>
                  <a:buChar char="F"/>
                </a:pP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Nếu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ù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ươ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e>
                    </m:acc>
                  </m:oMath>
                </a14:m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và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kh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ô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thu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ộ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′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ì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song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song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4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p>
                        <m:r>
                          <a:rPr lang="en-US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97983F1-D399-41D1-AC28-13812F55B5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115" y="7086600"/>
                <a:ext cx="21291885" cy="907621"/>
              </a:xfrm>
              <a:prstGeom prst="rect">
                <a:avLst/>
              </a:prstGeom>
              <a:blipFill>
                <a:blip r:embed="rId6"/>
                <a:stretch>
                  <a:fillRect l="-914" b="-26752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AC12A25-98A9-474D-A92D-272480E8E92F}"/>
                  </a:ext>
                </a:extLst>
              </p:cNvPr>
              <p:cNvSpPr/>
              <p:nvPr/>
            </p:nvSpPr>
            <p:spPr>
              <a:xfrm>
                <a:off x="800278" y="8153400"/>
                <a:ext cx="21297722" cy="907621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571500" indent="-571500">
                  <a:buFont typeface="Wingdings" panose="05000000000000000000" pitchFamily="2" charset="2"/>
                  <a:buChar char="F"/>
                </a:pP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Nếu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ù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ươ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e>
                    </m:acc>
                  </m:oMath>
                </a14:m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và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thu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ộ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ì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tr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ù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4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p>
                        <m:r>
                          <a:rPr lang="en-US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AC12A25-98A9-474D-A92D-272480E8E9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278" y="8153400"/>
                <a:ext cx="21297722" cy="907621"/>
              </a:xfrm>
              <a:prstGeom prst="rect">
                <a:avLst/>
              </a:prstGeom>
              <a:blipFill>
                <a:blip r:embed="rId7"/>
                <a:stretch>
                  <a:fillRect l="-914" b="-26752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E63A9B6-7CB5-4F8C-BA74-4538CC61ED23}"/>
                  </a:ext>
                </a:extLst>
              </p:cNvPr>
              <p:cNvSpPr/>
              <p:nvPr/>
            </p:nvSpPr>
            <p:spPr>
              <a:xfrm>
                <a:off x="762000" y="9220200"/>
                <a:ext cx="21297722" cy="2599558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571500" indent="-571500">
                  <a:buFont typeface="Wingdings" panose="05000000000000000000" pitchFamily="2" charset="2"/>
                  <a:buChar char="F"/>
                </a:pP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Nếu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ệ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ươ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tr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ì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nh</m:t>
                    </m:r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𝑎𝑡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𝑏𝑡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4400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𝑐𝑡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4400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𝑧</m:t>
                                      </m:r>
                                    </m:e>
                                    <m:sup>
                                      <m: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</m:m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(∗)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ó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nghi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ệ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m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duy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nh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ấ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t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th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ì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d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c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ắ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t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d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′.</m:t>
                    </m:r>
                  </m:oMath>
                </a14:m>
                <a:endParaRPr lang="en-US" sz="44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E63A9B6-7CB5-4F8C-BA74-4538CC61ED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9220200"/>
                <a:ext cx="21297722" cy="2599558"/>
              </a:xfrm>
              <a:prstGeom prst="rect">
                <a:avLst/>
              </a:prstGeom>
              <a:blipFill>
                <a:blip r:embed="rId8"/>
                <a:stretch>
                  <a:fillRect l="-914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DC7CB83-E4AB-46C3-9F22-B6B53E778692}"/>
                  </a:ext>
                </a:extLst>
              </p:cNvPr>
              <p:cNvSpPr/>
              <p:nvPr/>
            </p:nvSpPr>
            <p:spPr>
              <a:xfrm>
                <a:off x="774032" y="12020541"/>
                <a:ext cx="21297722" cy="907621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571500" indent="-571500">
                  <a:buFont typeface="Wingdings" panose="05000000000000000000" pitchFamily="2" charset="2"/>
                  <a:buChar char="F"/>
                </a:pP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Nếu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e>
                    </m:acc>
                  </m:oMath>
                </a14:m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không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cùng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phương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và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ệ 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</m:e>
                    </m:d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ô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nghi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ệ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ì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 </m:t>
                    </m:r>
                    <m:sSup>
                      <m:sSupPr>
                        <m:ctrlPr>
                          <a:rPr lang="en-US" sz="4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p>
                        <m:r>
                          <a:rPr lang="en-US" sz="4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ch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é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nhau</m:t>
                    </m:r>
                    <m:r>
                      <a:rPr lang="en-US" sz="4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DC7CB83-E4AB-46C3-9F22-B6B53E7786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32" y="12020541"/>
                <a:ext cx="21297722" cy="907621"/>
              </a:xfrm>
              <a:prstGeom prst="rect">
                <a:avLst/>
              </a:prstGeom>
              <a:blipFill>
                <a:blip r:embed="rId9"/>
                <a:stretch>
                  <a:fillRect l="-942" b="-26582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256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5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934006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4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7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VỊ TRÍ T</a:t>
            </a:r>
            <a:r>
              <a:rPr lang="vi-VN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</a:t>
            </a:r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ƠNG ĐỐI CỦA HAI ĐƯỜNG THẲNG</a:t>
            </a:r>
          </a:p>
        </p:txBody>
      </p:sp>
      <p:sp>
        <p:nvSpPr>
          <p:cNvPr id="19" name="Round Same Side Corner Rectangle 18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838200" y="3953642"/>
                <a:ext cx="21297722" cy="2599558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algn="just"/>
                <a14:m>
                  <m:oMath xmlns:m="http://schemas.openxmlformats.org/officeDocument/2006/math"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</a:rPr>
                      <m:t>:</m:t>
                    </m:r>
                    <m:d>
                      <m:dPr>
                        <m:begChr m:val="{"/>
                        <m:endChr m:val="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𝑎𝑡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𝑏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𝑐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  và 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</a:rPr>
                      <m:t>′</m:t>
                    </m:r>
                    <m:r>
                      <a:rPr lang="en-US" sz="4400" i="1" dirty="0">
                        <a:latin typeface="Cambria Math" panose="02040503050406030204" pitchFamily="18" charset="0"/>
                      </a:rPr>
                      <m:t>:</m:t>
                    </m:r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4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.</a:t>
                </a:r>
                <a:endParaRPr lang="vi-VN" sz="4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3953642"/>
                <a:ext cx="21297722" cy="259955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838200" y="6248400"/>
                <a:ext cx="21297722" cy="858248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Khi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 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p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ó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VTCP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p>
                          <m:sSup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acc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p>
                          <m:sSup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p>
                          <m:sSup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 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Đ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ể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thu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ộ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6248400"/>
                <a:ext cx="21297722" cy="858248"/>
              </a:xfrm>
              <a:prstGeom prst="rect">
                <a:avLst/>
              </a:prstGeom>
              <a:blipFill>
                <a:blip r:embed="rId4"/>
                <a:stretch>
                  <a:fillRect l="-1174" t="-3546" b="-33333"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893791" y="3050628"/>
                <a:ext cx="22787096" cy="769441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Trong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kh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ô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gian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cho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hai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đườ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ẳ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 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ó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ươ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tr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ì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ầ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ượ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à:</m:t>
                    </m:r>
                  </m:oMath>
                </a14:m>
                <a:r>
                  <a:rPr lang="en-US" sz="4400" dirty="0"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 </a:t>
                </a:r>
                <a:endParaRPr lang="vi-VN" sz="4400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791" y="3050628"/>
                <a:ext cx="22787096" cy="7694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57150" cmpd="dbl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E63A9B6-7CB5-4F8C-BA74-4538CC61ED23}"/>
                  </a:ext>
                </a:extLst>
              </p:cNvPr>
              <p:cNvSpPr/>
              <p:nvPr/>
            </p:nvSpPr>
            <p:spPr>
              <a:xfrm>
                <a:off x="838200" y="7434183"/>
                <a:ext cx="21297722" cy="4125104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571500" indent="-571500">
                  <a:buFont typeface="Wingdings" panose="05000000000000000000" pitchFamily="2" charset="2"/>
                  <a:buChar char="F"/>
                </a:pPr>
                <a:r>
                  <a:rPr lang="en-US" sz="4400" b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Lưu ý: </a:t>
                </a:r>
              </a:p>
              <a:p>
                <a:pPr marL="742950" indent="-742950">
                  <a:buAutoNum type="arabicParenR"/>
                </a:pP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Nếu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ệ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ươ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tr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ì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nh</m:t>
                    </m:r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𝑎𝑡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𝑏𝑡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4400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𝑐𝑡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4400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𝑧</m:t>
                                      </m:r>
                                    </m:e>
                                    <m:sup>
                                      <m:r>
                                        <a:rPr lang="en-US" sz="4400" b="0" i="1" smtClean="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𝑠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∗</m:t>
                        </m:r>
                      </m:e>
                    </m:d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c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ó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v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ô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s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ố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nghi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ệ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m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th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ì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d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tr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ù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ng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v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i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sSup>
                      <m:sSup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d</m:t>
                        </m:r>
                      </m:e>
                      <m:sup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′</m:t>
                        </m:r>
                      </m:sup>
                    </m:sSup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742950" indent="-742950">
                  <a:buAutoNum type="arabicParenR"/>
                </a:pP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Nếu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thì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vuông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góc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với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b="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d’</a:t>
                </a:r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E63A9B6-7CB5-4F8C-BA74-4538CC61ED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7434183"/>
                <a:ext cx="21297722" cy="4125104"/>
              </a:xfrm>
              <a:prstGeom prst="rect">
                <a:avLst/>
              </a:prstGeom>
              <a:blipFill>
                <a:blip r:embed="rId6"/>
                <a:stretch>
                  <a:fillRect l="-999" t="-2482" b="-3066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073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86767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4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585822" y="2114511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0659" y="2124792"/>
            <a:ext cx="450764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44130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8" y="2590800"/>
                <a:ext cx="234711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1: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885813"/>
            <a:ext cx="23163974" cy="4839587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4476888" y="4196402"/>
                <a:ext cx="18821400" cy="22834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Trong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không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gian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với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hệ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tọa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độ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cho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hai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den>
                    </m:f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den>
                    </m:f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Xác</a:t>
                </a:r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vị</a:t>
                </a:r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trí</a:t>
                </a:r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tương</a:t>
                </a:r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đối</a:t>
                </a:r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giữa</a:t>
                </a:r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?</a:t>
                </a:r>
                <a:endParaRPr lang="vi-VN" sz="440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6888" y="4196402"/>
                <a:ext cx="18821400" cy="2283446"/>
              </a:xfrm>
              <a:prstGeom prst="rect">
                <a:avLst/>
              </a:prstGeom>
              <a:blipFill>
                <a:blip r:embed="rId3"/>
                <a:stretch>
                  <a:fillRect l="-1295" b="-5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105400" y="8542540"/>
                <a:ext cx="16027080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ó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VTCP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2;1;−2</m:t>
                        </m:r>
                      </m:e>
                    </m:d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và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điểm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1;0;−2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8542540"/>
                <a:ext cx="16027080" cy="769441"/>
              </a:xfrm>
              <a:prstGeom prst="rect">
                <a:avLst/>
              </a:prstGeom>
              <a:blipFill>
                <a:blip r:embed="rId4"/>
                <a:stretch>
                  <a:fillRect l="-1560" t="-15748" r="-533" b="-36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C461AB4-6EF1-4DAE-B3A9-19A090C47349}"/>
                  </a:ext>
                </a:extLst>
              </p:cNvPr>
              <p:cNvSpPr/>
              <p:nvPr/>
            </p:nvSpPr>
            <p:spPr>
              <a:xfrm>
                <a:off x="5105400" y="9525000"/>
                <a:ext cx="1041406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ó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VTCP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2;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1;2</m:t>
                        </m:r>
                      </m:e>
                    </m:d>
                    <m:r>
                      <a:rPr lang="en-US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C461AB4-6EF1-4DAE-B3A9-19A090C473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9525000"/>
                <a:ext cx="10414069" cy="769441"/>
              </a:xfrm>
              <a:prstGeom prst="rect">
                <a:avLst/>
              </a:prstGeom>
              <a:blipFill>
                <a:blip r:embed="rId5"/>
                <a:stretch>
                  <a:fillRect l="-2400" t="-16667" b="-36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68DEA2E9-5C3B-4E5A-8E98-20456C00E153}"/>
                  </a:ext>
                </a:extLst>
              </p:cNvPr>
              <p:cNvSpPr/>
              <p:nvPr/>
            </p:nvSpPr>
            <p:spPr>
              <a:xfrm>
                <a:off x="5105400" y="10584359"/>
                <a:ext cx="1759763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Ta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thấy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=−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suy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ra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ù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ng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ph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ươ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ng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ớ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à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∉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Vậy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 </m:t>
                    </m:r>
                    <m:r>
                      <m:rPr>
                        <m:nor/>
                      </m:rPr>
                      <a:rPr lang="en-US"/>
                      <m:t>//</m:t>
                    </m:r>
                    <m:r>
                      <a:rPr lang="en-US">
                        <a:latin typeface="Cambria Math" panose="02040503050406030204" pitchFamily="18" charset="0"/>
                      </a:rPr>
                      <m:t> 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68DEA2E9-5C3B-4E5A-8E98-20456C00E1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10584359"/>
                <a:ext cx="17597638" cy="769441"/>
              </a:xfrm>
              <a:prstGeom prst="rect">
                <a:avLst/>
              </a:prstGeom>
              <a:blipFill>
                <a:blip r:embed="rId6"/>
                <a:stretch>
                  <a:fillRect l="-1421" t="-15748" r="-416" b="-36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100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0" grpId="0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979193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4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44130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885813"/>
            <a:ext cx="23163974" cy="4687187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4712684" y="4204912"/>
                <a:ext cx="19671316" cy="25390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Trong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không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gian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á</m:t>
                    </m:r>
                    <m:r>
                      <m:rPr>
                        <m:nor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đị</m:t>
                    </m:r>
                    <m:r>
                      <m:rPr>
                        <m:nor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nh</m:t>
                    </m:r>
                    <m:r>
                      <m:rPr>
                        <m:nor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ị 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í 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ươ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đố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ủ</m:t>
                    </m:r>
                    <m:r>
                      <m:rPr>
                        <m:nor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hai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đườ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ẳ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𝛥</m:t>
                          </m:r>
                        </m:e>
                        <m:sub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m:rPr>
                          <m:nor/>
                        </m:rPr>
                        <a:rPr lang="en-US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</m:t>
                      </m:r>
                      <m:sSub>
                        <m:sSub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44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</m:den>
                      </m:f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+2</m:t>
                          </m:r>
                        </m:num>
                        <m:den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vi-VN" sz="440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2684" y="4204912"/>
                <a:ext cx="19671316" cy="2539093"/>
              </a:xfrm>
              <a:prstGeom prst="rect">
                <a:avLst/>
              </a:prstGeom>
              <a:blipFill>
                <a:blip r:embed="rId3"/>
                <a:stretch>
                  <a:fillRect l="-1240" t="-3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875920" y="9072105"/>
                <a:ext cx="20060280" cy="29311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Xét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hệ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1+2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=3−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−1+2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=3−2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=−2+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=0</m:t>
                            </m:r>
                          </m:e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=2</m:t>
                            </m:r>
                          </m:e>
                        </m:eqArr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 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ậ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𝛥</m:t>
                        </m:r>
                      </m:e>
                      <m:sub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ắ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𝛥</m:t>
                        </m:r>
                      </m:e>
                      <m:sub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920" y="9072105"/>
                <a:ext cx="20060280" cy="2931123"/>
              </a:xfrm>
              <a:prstGeom prst="rect">
                <a:avLst/>
              </a:prstGeom>
              <a:blipFill>
                <a:blip r:embed="rId4"/>
                <a:stretch>
                  <a:fillRect l="-1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566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682159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4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44130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3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885813"/>
            <a:ext cx="23163974" cy="4687187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-279258" y="3798047"/>
                <a:ext cx="23065404" cy="34701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Trong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kh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ô</m:t>
                      </m:r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ng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gian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𝑂𝑥𝑦𝑧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cho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hai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đườ</m:t>
                      </m:r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ng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th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ẳ</m:t>
                      </m:r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ng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𝑚𝑡</m:t>
                              </m:r>
                            </m:e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=−1+2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eqArr>
                        </m:e>
                      </m:d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à </m:t>
                      </m:r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=1−</m:t>
                              </m:r>
                              <m:sSup>
                                <m:sSup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=2+2</m:t>
                              </m:r>
                              <m:sSup>
                                <m:sSup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=3−</m:t>
                              </m:r>
                              <m:sSup>
                                <m:sSup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44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      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ì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it-IT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để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hai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đườ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th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ẳ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it-IT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 </m:t>
                    </m:r>
                    <m:sSup>
                      <m:sSup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it-IT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it-IT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m:rPr>
                        <m:nor/>
                      </m:rPr>
                      <a:rPr lang="it-IT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ắ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nhau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Khi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đó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ã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ì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to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ạ độ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giao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ể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ủ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ch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ú</m:t>
                    </m:r>
                    <m:r>
                      <m:rPr>
                        <m:nor/>
                      </m:rPr>
                      <a:rPr lang="it-IT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ng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</a:t>
                </a:r>
                <a:endParaRPr lang="vi-VN" sz="440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79258" y="3798047"/>
                <a:ext cx="23065404" cy="3470117"/>
              </a:xfrm>
              <a:prstGeom prst="rect">
                <a:avLst/>
              </a:prstGeom>
              <a:blipFill>
                <a:blip r:embed="rId3"/>
                <a:stretch>
                  <a:fillRect b="-7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875920" y="9072105"/>
                <a:ext cx="20060280" cy="3261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X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é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t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h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ệ: </m:t>
                    </m:r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1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𝑚𝑡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=1−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m:rPr>
                                  <m:brk m:alnAt="7"/>
                                </m:rP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 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    (1)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𝑡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2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+2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              (2)</m:t>
                              </m:r>
                            </m:e>
                          </m:mr>
                          <m:mr>
                            <m:e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−1+2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3−</m:t>
                              </m:r>
                              <m:sSup>
                                <m:sSupPr>
                                  <m:ctrlP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   (3)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Giải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hệ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(2) (3) ta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được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=2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′=0</m:t>
                            </m:r>
                          </m:e>
                        </m:eqAr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Thay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o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ta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đượ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Tọa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độ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giao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điểm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là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1;2;3</m:t>
                        </m:r>
                      </m:e>
                    </m:d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920" y="9072105"/>
                <a:ext cx="20060280" cy="3261277"/>
              </a:xfrm>
              <a:prstGeom prst="rect">
                <a:avLst/>
              </a:prstGeom>
              <a:blipFill>
                <a:blip r:embed="rId4"/>
                <a:stretch>
                  <a:fillRect b="-76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943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286602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4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282109"/>
            <a:ext cx="23063739" cy="4091202"/>
            <a:chOff x="1177638" y="2491133"/>
            <a:chExt cx="23512749" cy="2218465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3"/>
              <a:ext cx="23512749" cy="1814475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4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912851" y="7908589"/>
            <a:ext cx="23065403" cy="6417011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4622178" y="3717169"/>
                <a:ext cx="20481620" cy="34701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Trong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không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gian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cho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vi-VN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=1−</m:t>
                            </m:r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=−1+2</m:t>
                            </m:r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=2−</m:t>
                            </m:r>
                            <m:r>
                              <a:rPr lang="vi-VN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vi-VN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vi-VN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vi-VN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vi-VN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  <m:r>
                      <a:rPr lang="vi-VN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Lập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phương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trình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đi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qua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điểm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vi-VN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0;1;−1</m:t>
                        </m:r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song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song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với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</a:t>
                </a:r>
                <a:endParaRPr lang="vi-VN" sz="440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2178" y="3717169"/>
                <a:ext cx="20481620" cy="3470117"/>
              </a:xfrm>
              <a:prstGeom prst="rect">
                <a:avLst/>
              </a:prstGeom>
              <a:blipFill>
                <a:blip r:embed="rId3"/>
                <a:stretch>
                  <a:fillRect l="-1190" b="-7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613307" y="9049598"/>
                <a:ext cx="20060280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err="1"/>
                  <a:t>Rõ</a:t>
                </a:r>
                <a:r>
                  <a:rPr lang="en-US" dirty="0"/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ràng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∉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3307" y="9049598"/>
                <a:ext cx="20060280" cy="769441"/>
              </a:xfrm>
              <a:prstGeom prst="rect">
                <a:avLst/>
              </a:prstGeom>
              <a:blipFill>
                <a:blip r:embed="rId4"/>
                <a:stretch>
                  <a:fillRect l="-1216" t="-18254" b="-37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490604" y="10076074"/>
                <a:ext cx="13964079" cy="754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Đườ</m:t>
                      </m:r>
                      <m:r>
                        <m:rPr>
                          <m:nor/>
                        </m:rPr>
                        <a:rPr lang="en-US"/>
                        <m:t>ng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th</m:t>
                      </m:r>
                      <m:r>
                        <m:rPr>
                          <m:nor/>
                        </m:rPr>
                        <a:rPr lang="en-US"/>
                        <m:t>ẳ</m:t>
                      </m:r>
                      <m:r>
                        <m:rPr>
                          <m:nor/>
                        </m:rPr>
                        <a:rPr lang="en-US"/>
                        <m:t>ng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c</m:t>
                      </m:r>
                      <m:r>
                        <m:rPr>
                          <m:nor/>
                        </m:rPr>
                        <a:rPr lang="en-US"/>
                        <m:t>ó </m:t>
                      </m:r>
                      <m:r>
                        <m:rPr>
                          <m:nor/>
                        </m:rPr>
                        <a:rPr lang="en-US"/>
                        <m:t>m</m:t>
                      </m:r>
                      <m:r>
                        <m:rPr>
                          <m:nor/>
                        </m:rPr>
                        <a:rPr lang="en-US"/>
                        <m:t>ộ</m:t>
                      </m:r>
                      <m:r>
                        <m:rPr>
                          <m:nor/>
                        </m:rPr>
                        <a:rPr lang="en-US"/>
                        <m:t>t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v</m:t>
                      </m:r>
                      <m:r>
                        <m:rPr>
                          <m:nor/>
                        </m:rPr>
                        <a:rPr lang="en-US"/>
                        <m:t>é</m:t>
                      </m:r>
                      <m:r>
                        <m:rPr>
                          <m:nor/>
                        </m:rPr>
                        <a:rPr lang="en-US"/>
                        <m:t>ct</m:t>
                      </m:r>
                      <m:r>
                        <m:rPr>
                          <m:nor/>
                        </m:rPr>
                        <a:rPr lang="en-US"/>
                        <m:t>ơ </m:t>
                      </m:r>
                      <m:r>
                        <m:rPr>
                          <m:nor/>
                        </m:rPr>
                        <a:rPr lang="en-US"/>
                        <m:t>ch</m:t>
                      </m:r>
                      <m:r>
                        <m:rPr>
                          <m:nor/>
                        </m:rPr>
                        <a:rPr lang="en-US"/>
                        <m:t>ỉ </m:t>
                      </m:r>
                      <m:r>
                        <m:rPr>
                          <m:nor/>
                        </m:rPr>
                        <a:rPr lang="en-US"/>
                        <m:t>ph</m:t>
                      </m:r>
                      <m:r>
                        <m:rPr>
                          <m:nor/>
                        </m:rPr>
                        <a:rPr lang="en-US"/>
                        <m:t>ươ</m:t>
                      </m:r>
                      <m:r>
                        <m:rPr>
                          <m:nor/>
                        </m:rPr>
                        <a:rPr lang="en-US"/>
                        <m:t>ng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l</m:t>
                      </m:r>
                      <m:r>
                        <m:rPr>
                          <m:nor/>
                        </m:rPr>
                        <a:rPr lang="en-US"/>
                        <m:t>à 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−1;2;−1</m:t>
                          </m:r>
                        </m:e>
                      </m:d>
                      <m:r>
                        <m:rPr>
                          <m:nor/>
                        </m:rPr>
                        <a:rPr lang="en-US"/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0604" y="10076074"/>
                <a:ext cx="13964079" cy="75475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406D7CD6-A42C-48FB-94D0-B6DDA0F48F0B}"/>
                  </a:ext>
                </a:extLst>
              </p:cNvPr>
              <p:cNvSpPr/>
              <p:nvPr/>
            </p:nvSpPr>
            <p:spPr>
              <a:xfrm>
                <a:off x="2495121" y="11132442"/>
                <a:ext cx="20519656" cy="754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Đườ</m:t>
                      </m:r>
                      <m:r>
                        <m:rPr>
                          <m:nor/>
                        </m:rPr>
                        <a:rPr lang="en-US"/>
                        <m:t>ng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th</m:t>
                      </m:r>
                      <m:r>
                        <m:rPr>
                          <m:nor/>
                        </m:rPr>
                        <a:rPr lang="en-US"/>
                        <m:t>ẳ</m:t>
                      </m:r>
                      <m:r>
                        <m:rPr>
                          <m:nor/>
                        </m:rPr>
                        <a:rPr lang="en-US"/>
                        <m:t>ng</m:t>
                      </m:r>
                      <m:r>
                        <m:rPr>
                          <m:nor/>
                        </m:rPr>
                        <a:rPr lang="en-US"/>
                        <m:t> đ</m:t>
                      </m:r>
                      <m:r>
                        <m:rPr>
                          <m:nor/>
                        </m:rPr>
                        <a:rPr lang="en-US"/>
                        <m:t>i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qua</m:t>
                      </m:r>
                      <m:r>
                        <m:rPr>
                          <m:nor/>
                        </m:rPr>
                        <a:rPr lang="en-US"/>
                        <m:t> đ</m:t>
                      </m:r>
                      <m:r>
                        <m:rPr>
                          <m:nor/>
                        </m:rPr>
                        <a:rPr lang="en-US"/>
                        <m:t>i</m:t>
                      </m:r>
                      <m:r>
                        <m:rPr>
                          <m:nor/>
                        </m:rPr>
                        <a:rPr lang="en-US"/>
                        <m:t>ể</m:t>
                      </m:r>
                      <m:r>
                        <m:rPr>
                          <m:nor/>
                        </m:rPr>
                        <a:rPr lang="en-US"/>
                        <m:t>m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0;1;−1</m:t>
                          </m:r>
                        </m:e>
                      </m:d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v</m:t>
                      </m:r>
                      <m:r>
                        <m:rPr>
                          <m:nor/>
                        </m:rPr>
                        <a:rPr lang="en-US"/>
                        <m:t>à </m:t>
                      </m:r>
                      <m:r>
                        <m:rPr>
                          <m:nor/>
                        </m:rPr>
                        <a:rPr lang="en-US"/>
                        <m:t>song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song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v</m:t>
                      </m:r>
                      <m:r>
                        <m:rPr>
                          <m:nor/>
                        </m:rPr>
                        <a:rPr lang="en-US"/>
                        <m:t>ớ</m:t>
                      </m:r>
                      <m:r>
                        <m:rPr>
                          <m:nor/>
                        </m:rPr>
                        <a:rPr lang="en-US"/>
                        <m:t>i</m:t>
                      </m:r>
                      <m:r>
                        <m:rPr>
                          <m:nor/>
                        </m:rPr>
                        <a:rPr lang="en-US"/>
                        <m:t> đườ</m:t>
                      </m:r>
                      <m:r>
                        <m:rPr>
                          <m:nor/>
                        </m:rPr>
                        <a:rPr lang="en-US"/>
                        <m:t>ng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th</m:t>
                      </m:r>
                      <m:r>
                        <m:rPr>
                          <m:nor/>
                        </m:rPr>
                        <a:rPr lang="en-US"/>
                        <m:t>ẳ</m:t>
                      </m:r>
                      <m:r>
                        <m:rPr>
                          <m:nor/>
                        </m:rPr>
                        <a:rPr lang="en-US"/>
                        <m:t>ng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c</m:t>
                      </m:r>
                      <m:r>
                        <m:rPr>
                          <m:nor/>
                        </m:rPr>
                        <a:rPr lang="en-US"/>
                        <m:t>ó </m:t>
                      </m:r>
                      <m:r>
                        <m:rPr>
                          <m:nor/>
                        </m:rPr>
                        <a:rPr lang="en-US"/>
                        <m:t>ph</m:t>
                      </m:r>
                      <m:r>
                        <m:rPr>
                          <m:nor/>
                        </m:rPr>
                        <a:rPr lang="en-US"/>
                        <m:t>ươ</m:t>
                      </m:r>
                      <m:r>
                        <m:rPr>
                          <m:nor/>
                        </m:rPr>
                        <a:rPr lang="en-US"/>
                        <m:t>ng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tr</m:t>
                      </m:r>
                      <m:r>
                        <m:rPr>
                          <m:nor/>
                        </m:rPr>
                        <a:rPr lang="en-US"/>
                        <m:t>ì</m:t>
                      </m:r>
                      <m:r>
                        <m:rPr>
                          <m:nor/>
                        </m:rPr>
                        <a:rPr lang="en-US"/>
                        <m:t>nh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l</m:t>
                      </m:r>
                      <m:r>
                        <m:rPr>
                          <m:nor/>
                        </m:rPr>
                        <a:rPr lang="en-US"/>
                        <m:t>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406D7CD6-A42C-48FB-94D0-B6DDA0F48F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5121" y="11132442"/>
                <a:ext cx="20519656" cy="75475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FB3B50AE-0480-400D-85D4-FD245304335B}"/>
                  </a:ext>
                </a:extLst>
              </p:cNvPr>
              <p:cNvSpPr/>
              <p:nvPr/>
            </p:nvSpPr>
            <p:spPr>
              <a:xfrm>
                <a:off x="5562600" y="12264699"/>
                <a:ext cx="10118539" cy="13311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⇔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−2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FB3B50AE-0480-400D-85D4-FD24530433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600" y="12264699"/>
                <a:ext cx="10118539" cy="13311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826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8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35173" y="242278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640370" y="242559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4736" y="267907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90911" y="1302195"/>
            <a:ext cx="23065403" cy="3127340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5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04736" y="5139875"/>
            <a:ext cx="23245864" cy="7814125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164719" y="2238760"/>
                <a:ext cx="19671316" cy="18999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Trong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không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gian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cho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điểm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2;1;0</m:t>
                        </m:r>
                      </m:e>
                    </m:d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và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đường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thẳng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𝛥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Viết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phương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trình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đường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thẳng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đi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qua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cắt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và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vuông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góc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với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𝛥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vi-VN" sz="440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4719" y="2238760"/>
                <a:ext cx="19671316" cy="1899944"/>
              </a:xfrm>
              <a:prstGeom prst="rect">
                <a:avLst/>
              </a:prstGeom>
              <a:blipFill>
                <a:blip r:embed="rId2"/>
                <a:stretch>
                  <a:fillRect l="-1240" b="-147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4269036" y="5563463"/>
                <a:ext cx="18470323" cy="18105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dirty="0" err="1"/>
                  <a:t>Gọi</a:t>
                </a:r>
                <a:r>
                  <a:rPr lang="fr-FR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fr-FR" dirty="0"/>
                  <a:t> là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giao</a:t>
                </a:r>
                <a:r>
                  <a:rPr lang="fr-FR" dirty="0"/>
                  <a:t> </a:t>
                </a:r>
                <a:r>
                  <a:rPr lang="fr-FR" dirty="0" err="1"/>
                  <a:t>điểm</a:t>
                </a:r>
                <a:r>
                  <a:rPr lang="fr-FR" dirty="0"/>
                  <a:t> </a:t>
                </a:r>
                <a:r>
                  <a:rPr lang="fr-FR" dirty="0" err="1"/>
                  <a:t>của</a:t>
                </a:r>
                <a:r>
                  <a:rPr lang="fr-FR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fr-FR" dirty="0"/>
                  <a:t> </a:t>
                </a:r>
                <a:r>
                  <a:rPr lang="fr-FR" dirty="0" err="1"/>
                  <a:t>và</a:t>
                </a:r>
                <a:r>
                  <a:rPr lang="fr-FR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𝛥</m:t>
                    </m:r>
                  </m:oMath>
                </a14:m>
                <a:r>
                  <a:rPr lang="fr-FR" dirty="0"/>
                  <a:t>, khi </a:t>
                </a:r>
                <a:r>
                  <a:rPr lang="fr-FR" dirty="0" err="1"/>
                  <a:t>đó</a:t>
                </a:r>
                <a:r>
                  <a:rPr lang="fr-FR" dirty="0"/>
                  <a:t> </a:t>
                </a:r>
                <a:r>
                  <a:rPr lang="fr-FR" dirty="0" err="1"/>
                  <a:t>giá</a:t>
                </a:r>
                <a:r>
                  <a:rPr lang="fr-FR" dirty="0"/>
                  <a:t> </a:t>
                </a:r>
                <a:r>
                  <a:rPr lang="fr-FR" dirty="0" err="1"/>
                  <a:t>của</a:t>
                </a:r>
                <a:r>
                  <a:rPr lang="fr-FR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𝑀𝐻</m:t>
                        </m:r>
                      </m:e>
                    </m:acc>
                  </m:oMath>
                </a14:m>
                <a:r>
                  <a:rPr lang="fr-FR" dirty="0"/>
                  <a:t> </a:t>
                </a:r>
                <a:r>
                  <a:rPr lang="fr-FR" dirty="0" err="1"/>
                  <a:t>vuông</a:t>
                </a:r>
                <a:r>
                  <a:rPr lang="fr-FR" dirty="0"/>
                  <a:t> </a:t>
                </a:r>
                <a:r>
                  <a:rPr lang="fr-FR" dirty="0" err="1"/>
                  <a:t>góc</a:t>
                </a:r>
                <a:r>
                  <a:rPr lang="fr-FR" dirty="0"/>
                  <a:t> </a:t>
                </a:r>
                <a:r>
                  <a:rPr lang="fr-FR" dirty="0" err="1"/>
                  <a:t>với</a:t>
                </a:r>
                <a:r>
                  <a:rPr lang="fr-FR" dirty="0"/>
                  <a:t> </a:t>
                </a:r>
                <a:r>
                  <a:rPr lang="fr-FR" dirty="0" err="1"/>
                  <a:t>đường</a:t>
                </a:r>
                <a:r>
                  <a:rPr lang="fr-FR" dirty="0"/>
                  <a:t> </a:t>
                </a:r>
                <a:r>
                  <a:rPr lang="fr-FR" dirty="0" err="1"/>
                  <a:t>thẳng</a:t>
                </a:r>
                <a:r>
                  <a:rPr lang="fr-FR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𝛥</m:t>
                    </m:r>
                  </m:oMath>
                </a14:m>
                <a:r>
                  <a:rPr lang="fr-FR" dirty="0"/>
                  <a:t>.</a:t>
                </a:r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1+2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;−1+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;−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fr-FR" dirty="0"/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𝑀𝐻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−1;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−2;−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fr-FR" dirty="0"/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𝛥</m:t>
                            </m:r>
                          </m:sub>
                        </m:sSub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2;1;−1</m:t>
                        </m:r>
                      </m:e>
                    </m:d>
                  </m:oMath>
                </a14:m>
                <a:r>
                  <a:rPr lang="fr-FR" dirty="0"/>
                  <a:t> là VTCP </a:t>
                </a:r>
                <a:r>
                  <a:rPr lang="fr-FR" dirty="0" err="1"/>
                  <a:t>của</a:t>
                </a:r>
                <a:r>
                  <a:rPr lang="fr-FR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𝛥</m:t>
                    </m:r>
                  </m:oMath>
                </a14:m>
                <a:r>
                  <a:rPr lang="fr-FR" dirty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9036" y="5563463"/>
                <a:ext cx="18470323" cy="1810560"/>
              </a:xfrm>
              <a:prstGeom prst="rect">
                <a:avLst/>
              </a:prstGeom>
              <a:blipFill>
                <a:blip r:embed="rId3"/>
                <a:stretch>
                  <a:fillRect l="-1287" t="-4040" r="-825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4213785" y="7647290"/>
                <a:ext cx="18580824" cy="1048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dirty="0"/>
                  <a:t>Ta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fr-FR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𝑀𝐻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𝛥</m:t>
                            </m:r>
                          </m:sub>
                        </m:sSub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=0⇔2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+1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−1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3785" y="7647290"/>
                <a:ext cx="18580824" cy="1048107"/>
              </a:xfrm>
              <a:prstGeom prst="rect">
                <a:avLst/>
              </a:prstGeom>
              <a:blipFill>
                <a:blip r:embed="rId4"/>
                <a:stretch>
                  <a:fillRect l="-1280" b="-139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4269036" y="8695397"/>
                <a:ext cx="5128070" cy="15791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𝑀𝐻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;−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;−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9036" y="8695397"/>
                <a:ext cx="5128070" cy="15791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46BA4B89-69D7-43F3-97BF-4DA91DA39078}"/>
                  </a:ext>
                </a:extLst>
              </p:cNvPr>
              <p:cNvSpPr/>
              <p:nvPr/>
            </p:nvSpPr>
            <p:spPr>
              <a:xfrm>
                <a:off x="9452357" y="9100251"/>
                <a:ext cx="1357448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S</m:t>
                      </m:r>
                      <m:r>
                        <m:rPr>
                          <m:nor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uy</m:t>
                      </m:r>
                      <m:r>
                        <m:rPr>
                          <m:nor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ra</m:t>
                      </m:r>
                      <m:r>
                        <m:rPr>
                          <m:nor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ộ</m:t>
                      </m:r>
                      <m:r>
                        <m:rPr>
                          <m:nor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VTCP</m:t>
                      </m:r>
                      <m:r>
                        <m:rPr>
                          <m:nor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ủ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đườ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th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1;−4;−2</m:t>
                          </m:r>
                        </m:e>
                      </m:d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46BA4B89-69D7-43F3-97BF-4DA91DA390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2357" y="9100251"/>
                <a:ext cx="13574485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1D90D036-4520-46D3-ADCE-576F8BFF1EDE}"/>
                  </a:ext>
                </a:extLst>
              </p:cNvPr>
              <p:cNvSpPr/>
              <p:nvPr/>
            </p:nvSpPr>
            <p:spPr>
              <a:xfrm>
                <a:off x="4213785" y="10318216"/>
                <a:ext cx="4852610" cy="2206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ậ</m:t>
                      </m:r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=2+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=1−4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=−2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eqArr>
                        </m:e>
                      </m:d>
                      <m:r>
                        <m:rPr>
                          <m:nor/>
                        </m:rPr>
                        <a:rPr lang="fr-FR" sz="44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1D90D036-4520-46D3-ADCE-576F8BFF1ED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3785" y="10318216"/>
                <a:ext cx="4852610" cy="220675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16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6" grpId="0"/>
      <p:bldP spid="42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677400" y="4724400"/>
            <a:ext cx="670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</p:spTree>
    <p:extLst>
      <p:ext uri="{BB962C8B-B14F-4D97-AF65-F5344CB8AC3E}">
        <p14:creationId xmlns:p14="http://schemas.microsoft.com/office/powerpoint/2010/main" val="12861107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585822" y="2114511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44130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8" y="2590800"/>
                <a:ext cx="234711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1: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885813"/>
            <a:ext cx="23163974" cy="4839587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4980709" y="3856106"/>
                <a:ext cx="18821400" cy="3653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Tìm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trình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tham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dạng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8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8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80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8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8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</m:e>
                                <m:sub>
                                  <m:r>
                                    <a:rPr lang="en-US" sz="48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 </m:t>
                                  </m:r>
                                </m:sub>
                              </m:sSub>
                              <m:r>
                                <a:rPr lang="en-US" sz="48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  <m:r>
                                <a:rPr lang="en-US" sz="48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8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8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8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=−3</m:t>
                                  </m:r>
                                </m:e>
                                <m:sub>
                                  <m:r>
                                    <a:rPr lang="en-US" sz="48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en-US" sz="48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48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r>
                                <a:rPr lang="en-US" sz="48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𝑧</m:t>
                              </m:r>
                              <m:r>
                                <a:rPr lang="en-US" sz="48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=2</m:t>
                              </m:r>
                              <m:r>
                                <m:rPr>
                                  <m:brk m:alnAt="7"/>
                                </m:rPr>
                                <a:rPr lang="en-US" sz="48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8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4</m:t>
                              </m:r>
                              <m:r>
                                <a:rPr lang="en-US" sz="48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vi-VN" sz="48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0709" y="3856106"/>
                <a:ext cx="18821400" cy="3653757"/>
              </a:xfrm>
              <a:prstGeom prst="rect">
                <a:avLst/>
              </a:prstGeom>
              <a:blipFill>
                <a:blip r:embed="rId3"/>
                <a:stretch>
                  <a:fillRect l="-1295" t="-2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105400" y="8542540"/>
                <a:ext cx="1393727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8542540"/>
                <a:ext cx="13937277" cy="769441"/>
              </a:xfrm>
              <a:prstGeom prst="rect">
                <a:avLst/>
              </a:prstGeom>
              <a:blipFill>
                <a:blip r:embed="rId4"/>
                <a:stretch>
                  <a:fillRect l="-1794" t="-15748" b="-36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010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968413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44130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885813"/>
            <a:ext cx="23163974" cy="4687187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264884" y="5085871"/>
                <a:ext cx="19671316" cy="8710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Tìm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(-2;1;-3)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(0;-3;4)</a:t>
                </a:r>
                <a:endParaRPr lang="vi-VN" sz="48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884" y="5085871"/>
                <a:ext cx="19671316" cy="871008"/>
              </a:xfrm>
              <a:prstGeom prst="rect">
                <a:avLst/>
              </a:prstGeom>
              <a:blipFill>
                <a:blip r:embed="rId3"/>
                <a:stretch>
                  <a:fillRect l="-1271" t="-9790" b="-251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875920" y="9072105"/>
                <a:ext cx="20060280" cy="22102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(-2;1;-3)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(0;-3;4)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sẽ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endParaRPr lang="vi-VN" sz="4800" dirty="0">
                  <a:solidFill>
                    <a:srgbClr val="000000"/>
                  </a:solidFill>
                  <a:ea typeface="Cambria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</a:t>
                </a:r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920" y="9072105"/>
                <a:ext cx="20060280" cy="2210285"/>
              </a:xfrm>
              <a:prstGeom prst="rect">
                <a:avLst/>
              </a:prstGeom>
              <a:blipFill>
                <a:blip r:embed="rId4"/>
                <a:stretch>
                  <a:fillRect l="-1246" t="-1653"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486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404114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7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" y="127423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</a:t>
            </a:r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ƯƠNG TRÌNH THAM SỐ CỦA ĐƯỜNG THẲNG</a:t>
            </a:r>
          </a:p>
        </p:txBody>
      </p:sp>
      <p:sp>
        <p:nvSpPr>
          <p:cNvPr id="19" name="Round Same Side Corner Rectangle 18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859915" y="5335745"/>
                <a:ext cx="22804407" cy="225401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400" b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</m:t>
                    </m:r>
                    <m:r>
                      <m:rPr>
                        <m:nor/>
                      </m:rPr>
                      <a:rPr lang="en-US" sz="4400" b="1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Đ</m:t>
                    </m:r>
                    <m:r>
                      <m:rPr>
                        <m:nor/>
                      </m:rPr>
                      <a:rPr lang="en-US" sz="4400" b="1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i</m:t>
                    </m:r>
                    <m:r>
                      <a:rPr lang="en-US" sz="4400" b="0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ể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m</m:t>
                    </m:r>
                    <m:r>
                      <a:rPr lang="en-US" sz="4400" b="0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M</m:t>
                    </m:r>
                    <m:d>
                      <m:dPr>
                        <m:ctrlPr>
                          <a:rPr lang="vi-VN" sz="4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vi-VN" sz="44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vi-VN" sz="4400" i="0" dirty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vi-VN" sz="4400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vi-VN" sz="4400" i="0" dirty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vi-VN" sz="4400" i="1" dirty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vi-VN" sz="440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vi-VN" sz="4400" i="0" dirty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khi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à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ch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ỉ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khi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ó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sz="4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ộ</m:t>
                    </m:r>
                  </m:oMath>
                </a14:m>
                <a:r>
                  <a:rPr lang="en-US" sz="4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t  </a:t>
                </a:r>
                <a:r>
                  <a:rPr lang="en-US" sz="4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thực</a:t>
                </a:r>
                <a:r>
                  <a:rPr lang="en-US" sz="4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t </a:t>
                </a:r>
                <a:r>
                  <a:rPr lang="en-US" sz="4400" dirty="0" err="1"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sao</a:t>
                </a:r>
                <a:r>
                  <a:rPr lang="en-US" sz="4400" dirty="0"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4400" dirty="0"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𝑎𝑡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𝑏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𝑐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vi-VN" sz="4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915" y="5335745"/>
                <a:ext cx="22804407" cy="22540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893791" y="3194605"/>
                <a:ext cx="22787096" cy="1446550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𝑇𝑟𝑜𝑛𝑔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𝑘h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ô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𝑔𝑖𝑎𝑛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đườ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𝑡h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ẳ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∆ đ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𝑞𝑢𝑎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ể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vi-VN" sz="4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vi-VN" sz="4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vi-VN" sz="4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440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a:rPr lang="en-US" sz="440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 </a:t>
                </a:r>
                <a:endParaRPr lang="vi-VN" sz="4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791" y="3194605"/>
                <a:ext cx="22787096" cy="1446550"/>
              </a:xfrm>
              <a:prstGeom prst="rect">
                <a:avLst/>
              </a:prstGeom>
              <a:blipFill>
                <a:blip r:embed="rId4"/>
                <a:stretch>
                  <a:fillRect l="-987" t="-6504" b="-16667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F03C249-0A64-429E-A007-C535C71268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85251" y="8857308"/>
            <a:ext cx="5124450" cy="23336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CC8F87D-2053-40E3-B2FA-92311AABB731}"/>
                  </a:ext>
                </a:extLst>
              </p:cNvPr>
              <p:cNvSpPr/>
              <p:nvPr/>
            </p:nvSpPr>
            <p:spPr>
              <a:xfrm>
                <a:off x="665844" y="11656513"/>
                <a:ext cx="22787096" cy="1446550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4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</m:t>
                    </m:r>
                    <m:r>
                      <a:rPr lang="en-US" sz="4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sz="4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ý: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𝑇𝑟𝑜𝑛𝑔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𝑘h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ô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𝑔𝑖𝑎𝑛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ế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k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cũng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</a:t>
                </a:r>
                <a:endParaRPr lang="vi-VN" sz="4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CC8F87D-2053-40E3-B2FA-92311AABB7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844" y="11656513"/>
                <a:ext cx="22787096" cy="1446550"/>
              </a:xfrm>
              <a:prstGeom prst="rect">
                <a:avLst/>
              </a:prstGeom>
              <a:blipFill>
                <a:blip r:embed="rId6"/>
                <a:stretch>
                  <a:fillRect l="-961" t="-6504" b="-16667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788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247336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44130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3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885813"/>
            <a:ext cx="23163974" cy="4687187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264884" y="5085871"/>
                <a:ext cx="19671316" cy="1720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Viết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trình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A(-2;1;-3)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8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mbria" panose="02040503050406030204" pitchFamily="18" charset="0"/>
                    <a:cs typeface="Arial" panose="020B0604020202020204" pitchFamily="34" charset="0"/>
                  </a:rPr>
                  <a:t>.</a:t>
                </a:r>
                <a:endParaRPr lang="vi-VN" sz="48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884" y="5085871"/>
                <a:ext cx="19671316" cy="1720471"/>
              </a:xfrm>
              <a:prstGeom prst="rect">
                <a:avLst/>
              </a:prstGeom>
              <a:blipFill>
                <a:blip r:embed="rId3"/>
                <a:stretch>
                  <a:fillRect l="-1271" t="-4947" b="-13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875920" y="9072105"/>
                <a:ext cx="20060280" cy="29756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A(-2;1;-3)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2;−1;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2 </m:t>
                        </m:r>
                      </m:e>
                    </m:d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phương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trình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tham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số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là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=−2+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 </m:t>
                                  </m:r>
                                </m:sub>
                              </m:sSub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=1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𝑧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=−3</m:t>
                              </m:r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920" y="9072105"/>
                <a:ext cx="20060280" cy="2975686"/>
              </a:xfrm>
              <a:prstGeom prst="rect">
                <a:avLst/>
              </a:prstGeom>
              <a:blipFill>
                <a:blip r:embed="rId4"/>
                <a:stretch>
                  <a:fillRect l="-1246" t="-40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318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529440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282109"/>
            <a:ext cx="23065404" cy="3477785"/>
            <a:chOff x="1177638" y="2491133"/>
            <a:chExt cx="23512749" cy="2218465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3"/>
              <a:ext cx="23512749" cy="1814475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4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912851" y="7268016"/>
            <a:ext cx="23065403" cy="6417011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2759380" y="4733419"/>
                <a:ext cx="20481620" cy="15834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Viết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trình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A(-3;1;0)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</a:t>
                </a:r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vuông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góc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;−1;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4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4 </m:t>
                        </m:r>
                      </m:e>
                    </m:d>
                  </m:oMath>
                </a14:m>
                <a:endParaRPr lang="vi-VN" sz="440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380" y="4733419"/>
                <a:ext cx="20481620" cy="1583447"/>
              </a:xfrm>
              <a:prstGeom prst="rect">
                <a:avLst/>
              </a:prstGeom>
              <a:blipFill>
                <a:blip r:embed="rId3"/>
                <a:stretch>
                  <a:fillRect l="-1220" t="-5385" r="-744" b="-17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1374202" y="9345603"/>
                <a:ext cx="21635398" cy="21236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Bước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2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: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A(-3;1;0)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endParaRPr lang="vi-VN" sz="4800" dirty="0">
                  <a:solidFill>
                    <a:srgbClr val="000000"/>
                  </a:solidFill>
                  <a:ea typeface="Cambria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Vì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vậy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trình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tham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:</a:t>
                </a:r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4202" y="9345603"/>
                <a:ext cx="21635398" cy="2123658"/>
              </a:xfrm>
              <a:prstGeom prst="rect">
                <a:avLst/>
              </a:prstGeom>
              <a:blipFill>
                <a:blip r:embed="rId4"/>
                <a:stretch>
                  <a:fillRect l="-1127" t="-5747" b="-12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1374202" y="8404074"/>
                <a:ext cx="21812894" cy="8336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Bước 1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:Đường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d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</m:acc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</m:acc>
                        <m:r>
                          <a:rPr lang="en-US" i="0" dirty="0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/>
                  <a:t>= ( 4; 4; 2). </a:t>
                </a:r>
                <a:r>
                  <a:rPr lang="en-US" dirty="0" err="1"/>
                  <a:t>Khi</a:t>
                </a:r>
                <a:r>
                  <a:rPr lang="en-US" dirty="0"/>
                  <a:t> </a:t>
                </a:r>
                <a:r>
                  <a:rPr lang="en-US" dirty="0" err="1"/>
                  <a:t>đó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( 2; 2; 1) </a:t>
                </a:r>
                <a:r>
                  <a:rPr lang="en-US" dirty="0" err="1"/>
                  <a:t>cũng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1 VTCP </a:t>
                </a:r>
                <a:r>
                  <a:rPr lang="en-US" dirty="0" err="1"/>
                  <a:t>của</a:t>
                </a:r>
                <a:r>
                  <a:rPr lang="en-US" dirty="0"/>
                  <a:t> d</a:t>
                </a: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4202" y="8404074"/>
                <a:ext cx="21812894" cy="833626"/>
              </a:xfrm>
              <a:prstGeom prst="rect">
                <a:avLst/>
              </a:prstGeom>
              <a:blipFill>
                <a:blip r:embed="rId5"/>
                <a:stretch>
                  <a:fillRect l="-1118" t="-14706" r="-112" b="-29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8769320" y="11386436"/>
                <a:ext cx="3522246" cy="20575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4000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𝑥</m:t>
                                    </m:r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=−3+</m:t>
                                    </m:r>
                                  </m:e>
                                  <m:sub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  </m:t>
                                    </m:r>
                                  </m:sub>
                                </m:sSub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2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𝑡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𝑦</m:t>
                                    </m:r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=1</m:t>
                                    </m:r>
                                  </m:e>
                                  <m:sub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 </m:t>
                                    </m:r>
                                  </m:sub>
                                </m:sSub>
                                <m:r>
                                  <a:rPr lang="en-US" sz="4000" b="0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+2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𝑡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𝑧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=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𝑡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9320" y="11386436"/>
                <a:ext cx="3522246" cy="205755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400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79485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43476" y="3107740"/>
            <a:ext cx="23065403" cy="3127340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5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843476" y="6978961"/>
            <a:ext cx="23163974" cy="6356039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1" name="Rectangle 30"/>
          <p:cNvSpPr/>
          <p:nvPr/>
        </p:nvSpPr>
        <p:spPr>
          <a:xfrm>
            <a:off x="4804784" y="3681504"/>
            <a:ext cx="19671316" cy="804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800"/>
              </a:spcAft>
              <a:tabLst>
                <a:tab pos="629920" algn="l"/>
              </a:tabLst>
            </a:pP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Viết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phương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trình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tham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số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đường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thẳng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biết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có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dạng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endParaRPr lang="vi-VN" sz="4800" dirty="0">
              <a:solidFill>
                <a:srgbClr val="000000"/>
              </a:solidFill>
              <a:effectLst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4507776" y="7402549"/>
                <a:ext cx="18580824" cy="3608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b="1" u="sng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Cách 1: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M (3;0;-1)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sẽ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−5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endParaRPr lang="vi-VN" sz="4800" dirty="0">
                  <a:solidFill>
                    <a:srgbClr val="000000"/>
                  </a:solidFill>
                  <a:ea typeface="Cambria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PTTS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: .</a:t>
                </a:r>
                <a:r>
                  <a:rPr lang="en-US" sz="4400" dirty="0"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=3−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 </m:t>
                                  </m:r>
                                </m:sub>
                              </m:sSub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=3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𝑧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=−1−5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76" y="7402549"/>
                <a:ext cx="18580824" cy="3608232"/>
              </a:xfrm>
              <a:prstGeom prst="rect">
                <a:avLst/>
              </a:prstGeom>
              <a:blipFill>
                <a:blip r:embed="rId3"/>
                <a:stretch>
                  <a:fillRect l="-1312" t="-33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9067800" y="4610817"/>
                <a:ext cx="3707553" cy="1139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3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−5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7800" y="4610817"/>
                <a:ext cx="3707553" cy="1139223"/>
              </a:xfrm>
              <a:prstGeom prst="rect">
                <a:avLst/>
              </a:prstGeom>
              <a:blipFill>
                <a:blip r:embed="rId4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4507776" y="11010781"/>
                <a:ext cx="18580824" cy="22540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b="1" u="sng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Cách</a:t>
                </a:r>
                <a:r>
                  <a:rPr lang="en-US" sz="4400" b="1" u="sng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2: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Đặt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t=                                   .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ta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=3−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 </m:t>
                                  </m:r>
                                </m:sub>
                              </m:sSub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=3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𝑧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=−1−5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76" y="11010781"/>
                <a:ext cx="18580824" cy="2254015"/>
              </a:xfrm>
              <a:prstGeom prst="rect">
                <a:avLst/>
              </a:prstGeom>
              <a:blipFill>
                <a:blip r:embed="rId5"/>
                <a:stretch>
                  <a:fillRect l="-1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9067799" y="11661268"/>
                <a:ext cx="3707553" cy="1139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3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−5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7799" y="11661268"/>
                <a:ext cx="3707553" cy="1139223"/>
              </a:xfrm>
              <a:prstGeom prst="rect">
                <a:avLst/>
              </a:prstGeom>
              <a:blipFill>
                <a:blip r:embed="rId6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963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302363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44130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6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885813"/>
            <a:ext cx="23163974" cy="4687187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1" name="Rectangle 30"/>
          <p:cNvSpPr/>
          <p:nvPr/>
        </p:nvSpPr>
        <p:spPr>
          <a:xfrm>
            <a:off x="3264884" y="5085871"/>
            <a:ext cx="19671316" cy="804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800"/>
              </a:spcAft>
              <a:tabLst>
                <a:tab pos="629920" algn="l"/>
              </a:tabLst>
            </a:pPr>
            <a:r>
              <a:rPr lang="fr-FR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Tìm</a:t>
            </a:r>
            <a:r>
              <a:rPr lang="fr-FR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5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khác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(3;-1; 4)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thuộc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đường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thẳng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d: </a:t>
            </a:r>
            <a:endParaRPr lang="vi-VN" sz="4800" dirty="0">
              <a:solidFill>
                <a:srgbClr val="000000"/>
              </a:solidFill>
              <a:effectLst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585822" y="9072105"/>
            <a:ext cx="2195997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Để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tìm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5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thuộc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d, ta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chọn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5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trị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t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thay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vào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pt.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Mỗi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trị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t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tương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ứng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với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một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thuộc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d.</a:t>
            </a:r>
          </a:p>
          <a:p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Vậy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5 </a:t>
            </a:r>
            <a:r>
              <a:rPr lang="en-US" sz="40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4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khác</a:t>
            </a:r>
            <a:r>
              <a:rPr lang="en-US" sz="4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đểm</a:t>
            </a:r>
            <a:r>
              <a:rPr lang="en-US" sz="4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(3;-1; 4) </a:t>
            </a:r>
            <a:r>
              <a:rPr lang="en-US" sz="40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thuộc</a:t>
            </a:r>
            <a:r>
              <a:rPr lang="en-US" sz="4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đường</a:t>
            </a:r>
            <a:r>
              <a:rPr lang="en-US" sz="4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thẳng</a:t>
            </a:r>
            <a:r>
              <a:rPr lang="en-US" sz="4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 </a:t>
            </a:r>
            <a:r>
              <a:rPr lang="en-US" sz="40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4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: A (5;-2;5), B(1; 0; 3), C(-1; 1; 2), </a:t>
            </a:r>
          </a:p>
          <a:p>
            <a:r>
              <a:rPr lang="en-US" sz="4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D(-3; 2; 1), E(9; -4; 7).</a:t>
            </a:r>
            <a:endParaRPr lang="en-US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15849600" y="4470808"/>
                <a:ext cx="3466910" cy="2254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4400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44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𝑥</m:t>
                                    </m:r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=3+</m:t>
                                    </m:r>
                                  </m:e>
                                  <m:sub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  </m:t>
                                    </m:r>
                                  </m:sub>
                                </m:sSub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2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𝑡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44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𝑦</m:t>
                                    </m:r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=−1</m:t>
                                    </m:r>
                                  </m:e>
                                  <m:sub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 </m:t>
                                    </m:r>
                                  </m:sub>
                                </m:sSub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−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𝑡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𝑧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=4</m:t>
                                </m:r>
                                <m:r>
                                  <m:rPr>
                                    <m:brk m:alnAt="7"/>
                                  </m:rPr>
                                  <a:rPr lang="en-US" sz="44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+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𝑡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49600" y="4470808"/>
                <a:ext cx="3466910" cy="22540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013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564011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48637" y="3133376"/>
            <a:ext cx="23065404" cy="3280795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7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534225" y="6474031"/>
            <a:ext cx="23105555" cy="6937985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 dirty="0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4198920" y="3227658"/>
                <a:ext cx="19671316" cy="2578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Cho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                     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trình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=3+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 </m:t>
                                  </m:r>
                                </m:sub>
                              </m:sSub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=−1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𝑧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=4</m:t>
                              </m:r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vi-VN" sz="44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8920" y="3227658"/>
                <a:ext cx="19671316" cy="2578270"/>
              </a:xfrm>
              <a:prstGeom prst="rect">
                <a:avLst/>
              </a:prstGeom>
              <a:blipFill>
                <a:blip r:embed="rId3"/>
                <a:stretch>
                  <a:fillRect l="-12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4004438" y="7292693"/>
                <a:ext cx="20060280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thuộc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tọa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độ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dạng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(3+2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;−1−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;4+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4438" y="7292693"/>
                <a:ext cx="20060280" cy="769441"/>
              </a:xfrm>
              <a:prstGeom prst="rect">
                <a:avLst/>
              </a:prstGeom>
              <a:blipFill>
                <a:blip r:embed="rId4"/>
                <a:stretch>
                  <a:fillRect l="-1246" t="-15748" b="-36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4225636" y="5290545"/>
                <a:ext cx="20060280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Tìm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thuộc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sao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cho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5636" y="5290545"/>
                <a:ext cx="20060280" cy="769441"/>
              </a:xfrm>
              <a:prstGeom prst="rect">
                <a:avLst/>
              </a:prstGeom>
              <a:blipFill>
                <a:blip r:embed="rId5"/>
                <a:stretch>
                  <a:fillRect l="-1215" t="-16667" b="-37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6553224" y="8438416"/>
                <a:ext cx="15418210" cy="767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en-US" sz="4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sSup>
                      <m:sSupPr>
                        <m:ctrlPr>
                          <a:rPr lang="en-US" sz="4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r>
                          <a:rPr lang="en-US" sz="4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sSup>
                      <m:sSupPr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(1+2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 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18</a:t>
                </a: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3224" y="8438416"/>
                <a:ext cx="15418210" cy="767454"/>
              </a:xfrm>
              <a:prstGeom prst="rect">
                <a:avLst/>
              </a:prstGeom>
              <a:blipFill>
                <a:blip r:embed="rId6"/>
                <a:stretch>
                  <a:fillRect t="-15873" b="-37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6629400" y="4216713"/>
                <a:ext cx="300184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(2; -1; -1)</a:t>
                </a:r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9400" y="4216713"/>
                <a:ext cx="3001847" cy="769441"/>
              </a:xfrm>
              <a:prstGeom prst="rect">
                <a:avLst/>
              </a:prstGeom>
              <a:blipFill>
                <a:blip r:embed="rId7"/>
                <a:stretch>
                  <a:fillRect t="-16667" r="-7317" b="-37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3976518" y="8385902"/>
                <a:ext cx="2704202" cy="8352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𝐴</m:t>
                    </m:r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6518" y="8385902"/>
                <a:ext cx="2704202" cy="835293"/>
              </a:xfrm>
              <a:prstGeom prst="rect">
                <a:avLst/>
              </a:prstGeom>
              <a:blipFill>
                <a:blip r:embed="rId8"/>
                <a:stretch>
                  <a:fillRect t="-7299" b="-343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9568443" y="9428826"/>
                <a:ext cx="5949386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⇔</m:t>
                      </m:r>
                      <m:r>
                        <a:rPr lang="en-US" sz="4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6 </m:t>
                      </m:r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+14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+8=0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443" y="9428826"/>
                <a:ext cx="5949386" cy="76944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11414275" y="5168894"/>
                <a:ext cx="2704202" cy="8352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𝐴𝑀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4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4275" y="5168894"/>
                <a:ext cx="2704202" cy="835293"/>
              </a:xfrm>
              <a:prstGeom prst="rect">
                <a:avLst/>
              </a:prstGeom>
              <a:blipFill>
                <a:blip r:embed="rId10"/>
                <a:stretch>
                  <a:fillRect t="-7299" b="-343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9393427" y="10050707"/>
                <a:ext cx="6226128" cy="13619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n-US" sz="4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a:rPr lang="en-US" sz="4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4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=−1 </m:t>
                      </m:r>
                      <m:r>
                        <a:rPr lang="en-US" sz="4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h𝑜</m:t>
                      </m:r>
                      <m:r>
                        <a:rPr lang="en-US" sz="4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ặ</m:t>
                      </m:r>
                      <m:r>
                        <a:rPr lang="en-US" sz="4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US" sz="4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4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4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4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4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3427" y="10050707"/>
                <a:ext cx="6226128" cy="136191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/>
              <p:cNvSpPr/>
              <p:nvPr/>
            </p:nvSpPr>
            <p:spPr>
              <a:xfrm>
                <a:off x="4115231" y="11808138"/>
                <a:ext cx="20060280" cy="11056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Vậy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hai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thỏa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mãn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d>
                      <m:dPr>
                        <m:ctrlP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1;0;3</m:t>
                        </m:r>
                      </m:e>
                    </m:d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440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en-US" sz="4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4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3</m:t>
                            </m:r>
                          </m:den>
                        </m:f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;</m:t>
                        </m:r>
                        <m:f>
                          <m:fPr>
                            <m:ctrlPr>
                              <a:rPr lang="en-US" sz="4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en-US" sz="4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4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3</m:t>
                            </m:r>
                          </m:den>
                        </m:f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;</m:t>
                        </m:r>
                        <m:f>
                          <m:fPr>
                            <m:ctrlPr>
                              <a:rPr lang="en-US" sz="4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en-US" sz="4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sz="4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8" name="Rectangle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5231" y="11808138"/>
                <a:ext cx="20060280" cy="1105687"/>
              </a:xfrm>
              <a:prstGeom prst="rect">
                <a:avLst/>
              </a:prstGeom>
              <a:blipFill>
                <a:blip r:embed="rId12"/>
                <a:stretch>
                  <a:fillRect l="-1215" b="-9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561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36" grpId="0"/>
      <p:bldP spid="37" grpId="0"/>
      <p:bldP spid="43" grpId="0"/>
      <p:bldP spid="44" grpId="0"/>
      <p:bldP spid="45" grpId="0"/>
      <p:bldP spid="46" grpId="0"/>
      <p:bldP spid="4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225800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5" y="2994780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8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231894"/>
            <a:ext cx="23163974" cy="5722106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2514666" y="4639350"/>
                <a:ext cx="20421533" cy="8047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Xác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định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chiếu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14:m>
                  <m:oMath xmlns:m="http://schemas.openxmlformats.org/officeDocument/2006/math">
                    <m:r>
                      <a:rPr lang="en-US" sz="44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trên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trình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:</a:t>
                </a:r>
                <a:endParaRPr lang="vi-VN" sz="48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66" y="4639350"/>
                <a:ext cx="20421533" cy="804772"/>
              </a:xfrm>
              <a:prstGeom prst="rect">
                <a:avLst/>
              </a:prstGeom>
              <a:blipFill>
                <a:blip r:embed="rId4"/>
                <a:stretch>
                  <a:fillRect l="-1224" t="-10606" b="-35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889775" y="8078290"/>
                <a:ext cx="20060280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chiếu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𝑀</m:t>
                    </m:r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lên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d. </a:t>
                </a:r>
              </a:p>
              <a:p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 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𝑑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+4;−2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−4;3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+1)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 </a:t>
                </a:r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775" y="8078290"/>
                <a:ext cx="20060280" cy="1446550"/>
              </a:xfrm>
              <a:prstGeom prst="rect">
                <a:avLst/>
              </a:prstGeom>
              <a:blipFill>
                <a:blip r:embed="rId5"/>
                <a:stretch>
                  <a:fillRect l="-1215" t="-8439" b="-194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8762999" y="5670300"/>
                <a:ext cx="4231479" cy="1139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+4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2999" y="5670300"/>
                <a:ext cx="4231479" cy="1139094"/>
              </a:xfrm>
              <a:prstGeom prst="rect">
                <a:avLst/>
              </a:prstGeom>
              <a:blipFill>
                <a:blip r:embed="rId6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889774" y="9374640"/>
                <a:ext cx="20060280" cy="30045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Ta có</a:t>
                </a:r>
                <a14:m>
                  <m:oMath xmlns:m="http://schemas.openxmlformats.org/officeDocument/2006/math"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𝑀𝐻</m:t>
                        </m:r>
                      </m:e>
                    </m:acc>
                    <m:r>
                      <a:rPr lang="en-US" sz="44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(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=(1;−2;3)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) . </a:t>
                </a:r>
              </a:p>
              <a:p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Suy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ra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𝑀𝐻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  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d>
                      <m:dPr>
                        <m:ctrlP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+2</m:t>
                        </m:r>
                      </m:e>
                    </m:d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−2</m:t>
                    </m:r>
                    <m:d>
                      <m:dPr>
                        <m:ctrlP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−2</m:t>
                        </m:r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−1</m:t>
                        </m:r>
                      </m:e>
                    </m:d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+3(3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+1)=0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8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t</m:t>
                    </m:r>
                    <m:r>
                      <a:rPr lang="en-US" sz="48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=−</m:t>
                    </m:r>
                    <m:f>
                      <m:fPr>
                        <m:ctrlPr>
                          <a:rPr lang="en-US" sz="48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4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4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   </a:t>
                </a:r>
                <a:r>
                  <a:rPr lang="en-US" sz="48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Vậy</a:t>
                </a:r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  <m:r>
                      <a:rPr lang="en-US" sz="4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 (</m:t>
                    </m:r>
                    <m:r>
                      <a:rPr lang="en-US" sz="48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f>
                      <m:fPr>
                        <m:ctrlPr>
                          <a:rPr lang="en-US" sz="4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48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a:rPr lang="en-US" sz="4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US" sz="4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;−</m:t>
                    </m:r>
                    <m:r>
                      <a:rPr lang="en-US" sz="48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3</m:t>
                    </m:r>
                    <m:r>
                      <a:rPr lang="en-US" sz="4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;</m:t>
                    </m:r>
                    <m:r>
                      <a:rPr lang="en-US" sz="48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sz="4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4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4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US" sz="48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8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 </a:t>
                </a:r>
                <a:endParaRPr lang="en-US" sz="4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774" y="9374640"/>
                <a:ext cx="20060280" cy="3004540"/>
              </a:xfrm>
              <a:prstGeom prst="rect">
                <a:avLst/>
              </a:prstGeom>
              <a:blipFill>
                <a:blip r:embed="rId7"/>
                <a:stretch>
                  <a:fillRect l="-1215" t="-1420" b="-20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895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124831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  <a:endParaRPr lang="en-US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38135" y="302795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9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51988" y="7010024"/>
            <a:ext cx="23163974" cy="6482008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4599443" y="3679164"/>
            <a:ext cx="1395189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gian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tọa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Oxyz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đường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thẳng</a:t>
            </a: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d: </a:t>
            </a: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"/>
              <p:cNvSpPr>
                <a:spLocks noChangeArrowheads="1"/>
              </p:cNvSpPr>
              <p:nvPr/>
            </p:nvSpPr>
            <p:spPr bwMode="auto">
              <a:xfrm>
                <a:off x="3632910" y="5797132"/>
                <a:ext cx="18824577" cy="769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và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altLang="en-US" sz="4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d</a:t>
                </a:r>
                <a:endParaRPr kumimoji="0" lang="en-US" altLang="en-US" sz="4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6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32910" y="5797132"/>
                <a:ext cx="18824577" cy="769441"/>
              </a:xfrm>
              <a:prstGeom prst="rect">
                <a:avLst/>
              </a:prstGeom>
              <a:blipFill>
                <a:blip r:embed="rId3"/>
                <a:stretch>
                  <a:fillRect l="-680" t="-15873" r="-1036" b="-380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9144000" y="4639644"/>
                <a:ext cx="3984360" cy="11368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0" y="4639644"/>
                <a:ext cx="3984360" cy="1136850"/>
              </a:xfrm>
              <a:prstGeom prst="rect">
                <a:avLst/>
              </a:prstGeom>
              <a:blipFill>
                <a:blip r:embed="rId4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/>
              <p:cNvSpPr/>
              <p:nvPr/>
            </p:nvSpPr>
            <p:spPr>
              <a:xfrm>
                <a:off x="4191000" y="7320713"/>
                <a:ext cx="20060280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hình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chiếu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A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lên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d. </a:t>
                </a:r>
              </a:p>
              <a:p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Khi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 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𝑑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nên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 (2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+2;−2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−1;−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 </a:t>
                </a:r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0" name="Rectangle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0" y="7320713"/>
                <a:ext cx="20060280" cy="1446550"/>
              </a:xfrm>
              <a:prstGeom prst="rect">
                <a:avLst/>
              </a:prstGeom>
              <a:blipFill>
                <a:blip r:embed="rId5"/>
                <a:stretch>
                  <a:fillRect l="-1246" t="-8861" b="-194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Rectangle 70"/>
              <p:cNvSpPr/>
              <p:nvPr/>
            </p:nvSpPr>
            <p:spPr>
              <a:xfrm>
                <a:off x="4190999" y="8617063"/>
                <a:ext cx="20060280" cy="23584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Ta có</a:t>
                </a:r>
                <a14:m>
                  <m:oMath xmlns:m="http://schemas.openxmlformats.org/officeDocument/2006/math"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𝐴𝐻</m:t>
                        </m:r>
                      </m:e>
                    </m:acc>
                    <m:r>
                      <a:rPr lang="en-US" sz="44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(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với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=(2;−2;−1)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) . </a:t>
                </a:r>
              </a:p>
              <a:p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Suy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ra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𝐻</m:t>
                        </m:r>
                      </m:e>
                    </m:acc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  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+3</m:t>
                        </m:r>
                      </m:e>
                    </m:d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−2</m:t>
                    </m:r>
                    <m:d>
                      <m:dPr>
                        <m:ctrlP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−2</m:t>
                        </m:r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−1</m:t>
                        </m:r>
                      </m:e>
                    </m:d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−(−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US" sz="4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−1)=0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t</m:t>
                    </m:r>
                    <m:r>
                      <a:rPr lang="en-US" sz="44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=−1 </m:t>
                    </m:r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48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 (0;1;</m:t>
                    </m:r>
                    <m:r>
                      <a:rPr lang="en-US" sz="44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 </a:t>
                </a:r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1" name="Rectangle 7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0999" y="8617063"/>
                <a:ext cx="20060280" cy="2358466"/>
              </a:xfrm>
              <a:prstGeom prst="rect">
                <a:avLst/>
              </a:prstGeom>
              <a:blipFill>
                <a:blip r:embed="rId6"/>
                <a:stretch>
                  <a:fillRect l="-1215" t="-1813" b="-11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Rectangle 71"/>
              <p:cNvSpPr/>
              <p:nvPr/>
            </p:nvSpPr>
            <p:spPr>
              <a:xfrm>
                <a:off x="4174545" y="11238812"/>
                <a:ext cx="15992583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</a:t>
                </a:r>
                <a:r>
                  <a:rPr lang="en-US" alt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iểm</a:t>
                </a:r>
                <a:r>
                  <a:rPr lang="en-US" altLang="en-US" sz="40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altLang="en-US" sz="4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altLang="en-US" sz="4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en-US" altLang="en-US" sz="4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altLang="en-US" sz="4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en-US" sz="4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alt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altLang="en-US" sz="4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altLang="en-US" sz="4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d </a:t>
                </a:r>
                <a:r>
                  <a:rPr lang="en-US" alt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altLang="en-US" sz="4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𝐻</m:t>
                    </m:r>
                  </m:oMath>
                </a14:m>
                <a:r>
                  <a:rPr lang="en-US" alt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alt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alt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alt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alt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𝐴𝐵</m:t>
                    </m:r>
                  </m:oMath>
                </a14:m>
                <a:r>
                  <a:rPr lang="en-US" alt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Do </a:t>
                </a:r>
                <a:r>
                  <a:rPr lang="en-US" alt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alt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(1;2;1)</m:t>
                    </m:r>
                  </m:oMath>
                </a14:m>
                <a:r>
                  <a:rPr lang="en-US" alt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</a:t>
                </a:r>
                <a:endParaRPr lang="en-US" alt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2" name="Rectangle 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4545" y="11238812"/>
                <a:ext cx="15992583" cy="1446550"/>
              </a:xfrm>
              <a:prstGeom prst="rect">
                <a:avLst/>
              </a:prstGeom>
              <a:blipFill>
                <a:blip r:embed="rId7"/>
                <a:stretch>
                  <a:fillRect l="-1563" t="-9283" r="-610" b="-194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397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7" grpId="0"/>
      <p:bldP spid="70" grpId="0"/>
      <p:bldP spid="71" grpId="0"/>
      <p:bldP spid="7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392502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65844" y="2969728"/>
            <a:ext cx="23065405" cy="3625162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730184" cy="896324"/>
              <a:chOff x="1177638" y="2491133"/>
              <a:chExt cx="3730184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758675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10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718320" y="6695669"/>
            <a:ext cx="23163974" cy="6710992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3604836" y="7825985"/>
                <a:ext cx="20060280" cy="21236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⇔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endParaRPr lang="vi-VN" sz="4800" dirty="0">
                  <a:solidFill>
                    <a:srgbClr val="000000"/>
                  </a:solidFill>
                  <a:ea typeface="Cambria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4000" dirty="0">
                    <a:ea typeface="Cambria Math" panose="02040503050406030204" pitchFamily="18" charset="0"/>
                  </a:rPr>
                  <a:t> </a:t>
                </a:r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4836" y="7825985"/>
                <a:ext cx="20060280" cy="212365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4560465" y="3632201"/>
            <a:ext cx="577844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Cho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hai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đường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thẳng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d:</a:t>
            </a:r>
            <a:endParaRPr kumimoji="0" lang="fr-FR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6"/>
              <p:cNvSpPr>
                <a:spLocks noChangeArrowheads="1"/>
              </p:cNvSpPr>
              <p:nvPr/>
            </p:nvSpPr>
            <p:spPr bwMode="auto">
              <a:xfrm>
                <a:off x="3615304" y="5465297"/>
                <a:ext cx="19990409" cy="769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fr-FR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r>
                  <a:rPr kumimoji="0" lang="fr-FR" altLang="en-US" sz="44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kumimoji="0" lang="fr-FR" altLang="en-US" sz="4400" b="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altLang="en-US" sz="4400" b="0" i="0" u="none" strike="noStrike" cap="none" normalizeH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kumimoji="0" lang="fr-FR" altLang="en-US" sz="4400" b="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altLang="en-US" sz="44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kumimoji="0" lang="en-US" altLang="en-US" sz="44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en-US" sz="44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kumimoji="0" lang="en-US" altLang="en-US" sz="44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kumimoji="0" lang="en-US" altLang="en-US" sz="44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kumimoji="0" lang="en-US" altLang="en-US" sz="44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kumimoji="0" lang="en-US" altLang="en-US" sz="44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</m:oMath>
                </a14:m>
                <a:r>
                  <a:rPr kumimoji="0" lang="fr-FR" altLang="en-US" sz="44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altLang="en-US" sz="44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thuộc</a:t>
                </a:r>
                <a:r>
                  <a:rPr kumimoji="0" lang="fr-FR" altLang="en-US" sz="44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d </a:t>
                </a:r>
                <a:r>
                  <a:rPr kumimoji="0" lang="fr-FR" altLang="en-US" sz="44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và</a:t>
                </a:r>
                <a:r>
                  <a:rPr kumimoji="0" lang="fr-FR" altLang="en-US" sz="44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altLang="en-US" sz="44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kumimoji="0" lang="fr-FR" altLang="en-US" sz="44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d’ </a:t>
                </a:r>
                <a:r>
                  <a:rPr kumimoji="0" lang="fr-FR" altLang="en-US" sz="44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kumimoji="0" lang="fr-FR" altLang="en-US" sz="44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altLang="en-US" sz="44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khoảng</a:t>
                </a:r>
                <a:r>
                  <a:rPr kumimoji="0" lang="fr-FR" altLang="en-US" sz="44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bé</a:t>
                </a:r>
                <a:r>
                  <a:rPr kumimoji="0" lang="fr-FR" altLang="en-US" sz="4400" b="0" i="0" u="none" strike="noStrike" cap="none" normalizeH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altLang="en-US" sz="4400" b="0" i="0" u="none" strike="noStrike" cap="none" normalizeH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kumimoji="0" lang="fr-FR" altLang="en-US" sz="44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 </a:t>
                </a:r>
                <a:r>
                  <a:rPr kumimoji="0" lang="fr-FR" altLang="en-US" sz="44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kumimoji="0" lang="fr-FR" altLang="en-US" sz="44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</m:t>
                    </m:r>
                    <m: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kumimoji="0" lang="fr-FR" altLang="en-US" sz="4400" b="0" i="0" u="none" strike="noStrike" cap="none" normalizeH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4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0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15304" y="5465297"/>
                <a:ext cx="19990409" cy="769441"/>
              </a:xfrm>
              <a:prstGeom prst="rect">
                <a:avLst/>
              </a:prstGeom>
              <a:blipFill>
                <a:blip r:embed="rId11"/>
                <a:stretch>
                  <a:fillRect l="-1220" t="-15873" b="-3730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10338906" y="3673924"/>
                <a:ext cx="3429400" cy="11368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38906" y="3673924"/>
                <a:ext cx="3429400" cy="1136850"/>
              </a:xfrm>
              <a:prstGeom prst="rect">
                <a:avLst/>
              </a:prstGeom>
              <a:blipFill>
                <a:blip r:embed="rId12"/>
                <a:stretch>
                  <a:fillRect t="-538" b="-129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ctangle 41"/>
          <p:cNvSpPr/>
          <p:nvPr/>
        </p:nvSpPr>
        <p:spPr>
          <a:xfrm>
            <a:off x="14838929" y="3712381"/>
            <a:ext cx="1343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và</a:t>
            </a:r>
            <a:r>
              <a:rPr lang="en-US" sz="4000" dirty="0">
                <a:latin typeface="Cambria Math" panose="02040503050406030204" pitchFamily="18" charset="0"/>
                <a:ea typeface="Cambria Math" panose="02040503050406030204" pitchFamily="18" charset="0"/>
              </a:rPr>
              <a:t> d’</a:t>
            </a:r>
            <a:r>
              <a:rPr lang="en-US" sz="44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16872038" y="3199713"/>
                <a:ext cx="3191708" cy="24549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4000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40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𝑥</m:t>
                                    </m:r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=3+</m:t>
                                    </m:r>
                                  </m:e>
                                  <m:sub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  </m:t>
                                    </m:r>
                                  </m:sub>
                                </m:sSub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2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𝑡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𝑦</m:t>
                                    </m:r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=1</m:t>
                                    </m:r>
                                  </m:e>
                                  <m:sub>
                                    <m:r>
                                      <a:rPr lang="en-US" sz="4000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 </m:t>
                                    </m:r>
                                  </m:sub>
                                </m:sSub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−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𝑡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𝑧</m:t>
                                </m:r>
                                <m:r>
                                  <a:rPr lang="en-US" sz="4000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=1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vi-VN" sz="4000" dirty="0">
                  <a:solidFill>
                    <a:srgbClr val="000000"/>
                  </a:solidFill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038" y="3199713"/>
                <a:ext cx="3191708" cy="245490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ectangle 32"/>
          <p:cNvSpPr/>
          <p:nvPr/>
        </p:nvSpPr>
        <p:spPr>
          <a:xfrm>
            <a:off x="4377535" y="6984133"/>
            <a:ext cx="141149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Dễ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dàng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chỉ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ra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được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d’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hai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đường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thẳng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chéo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nhau</a:t>
            </a:r>
            <a:r>
              <a:rPr lang="en-US" sz="4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. </a:t>
            </a:r>
            <a:endParaRPr 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3871496" y="8492367"/>
                <a:ext cx="19793620" cy="96540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hình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chiếu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của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lên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d’.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Khi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𝐻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(3+2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;1−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;1)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  <a:p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Ta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𝑀𝐻</m:t>
                        </m:r>
                      </m:e>
                    </m:acc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(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VTCP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của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d’ )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nên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𝑀𝐻</m:t>
                        </m:r>
                      </m:e>
                    </m:acc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4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=0. </a:t>
                </a:r>
              </a:p>
              <a:p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Ta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tìm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được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𝑀𝐻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(3+2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(1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Thay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ta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được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𝑀𝐻</m:t>
                        </m:r>
                      </m:e>
                      <m:sup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5+(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  <a:p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đạt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GTNN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khi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𝑀𝐻</m:t>
                        </m:r>
                      </m:e>
                      <m:sup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đạt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GTNN.  Ta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5+(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+1)</m:t>
                        </m:r>
                      </m:e>
                      <m:sup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</a:p>
              <a:p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Dấu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“=”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xảy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khi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.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Vậy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=9</m:t>
                    </m:r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endParaRPr lang="en-US" sz="4400" dirty="0"/>
              </a:p>
              <a:p>
                <a:endParaRPr lang="en-US" sz="44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1496" y="8492367"/>
                <a:ext cx="19793620" cy="9654053"/>
              </a:xfrm>
              <a:prstGeom prst="rect">
                <a:avLst/>
              </a:prstGeom>
              <a:blipFill>
                <a:blip r:embed="rId16"/>
                <a:stretch>
                  <a:fillRect l="-1232" t="-1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550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8" grpId="0"/>
      <p:bldP spid="40" grpId="0"/>
      <p:bldP spid="41" grpId="0"/>
      <p:bldP spid="42" grpId="0"/>
      <p:bldP spid="31" grpId="0"/>
      <p:bldP spid="33" grpId="0"/>
      <p:bldP spid="3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1"/>
          <p:cNvSpPr>
            <a:spLocks/>
          </p:cNvSpPr>
          <p:nvPr/>
        </p:nvSpPr>
        <p:spPr bwMode="auto">
          <a:xfrm>
            <a:off x="575210" y="5681529"/>
            <a:ext cx="19770189" cy="1174393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72"/>
          <p:cNvSpPr>
            <a:spLocks noChangeArrowheads="1"/>
          </p:cNvSpPr>
          <p:nvPr/>
        </p:nvSpPr>
        <p:spPr bwMode="auto">
          <a:xfrm>
            <a:off x="2350190" y="4303049"/>
            <a:ext cx="803766" cy="790373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79"/>
          <p:cNvSpPr>
            <a:spLocks/>
          </p:cNvSpPr>
          <p:nvPr/>
        </p:nvSpPr>
        <p:spPr bwMode="auto">
          <a:xfrm>
            <a:off x="1883561" y="5261783"/>
            <a:ext cx="1737027" cy="1330678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495800" y="4691366"/>
            <a:ext cx="19085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9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CÁC </a:t>
            </a:r>
            <a:r>
              <a:rPr lang="en-US" sz="9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13" name="Freeform 76"/>
          <p:cNvSpPr>
            <a:spLocks/>
          </p:cNvSpPr>
          <p:nvPr/>
        </p:nvSpPr>
        <p:spPr bwMode="auto">
          <a:xfrm>
            <a:off x="2187588" y="5001907"/>
            <a:ext cx="1169926" cy="535844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7"/>
          <p:cNvSpPr>
            <a:spLocks/>
          </p:cNvSpPr>
          <p:nvPr/>
        </p:nvSpPr>
        <p:spPr bwMode="auto">
          <a:xfrm>
            <a:off x="1955007" y="5166312"/>
            <a:ext cx="1594133" cy="495658"/>
          </a:xfrm>
          <a:custGeom>
            <a:avLst/>
            <a:gdLst>
              <a:gd name="T0" fmla="*/ 142 w 151"/>
              <a:gd name="T1" fmla="*/ 1 h 47"/>
              <a:gd name="T2" fmla="*/ 76 w 151"/>
              <a:gd name="T3" fmla="*/ 40 h 47"/>
              <a:gd name="T4" fmla="*/ 10 w 151"/>
              <a:gd name="T5" fmla="*/ 1 h 47"/>
              <a:gd name="T6" fmla="*/ 0 w 151"/>
              <a:gd name="T7" fmla="*/ 7 h 47"/>
              <a:gd name="T8" fmla="*/ 72 w 151"/>
              <a:gd name="T9" fmla="*/ 47 h 47"/>
              <a:gd name="T10" fmla="*/ 76 w 151"/>
              <a:gd name="T11" fmla="*/ 47 h 47"/>
              <a:gd name="T12" fmla="*/ 79 w 151"/>
              <a:gd name="T13" fmla="*/ 47 h 47"/>
              <a:gd name="T14" fmla="*/ 151 w 151"/>
              <a:gd name="T15" fmla="*/ 7 h 47"/>
              <a:gd name="T16" fmla="*/ 142 w 151"/>
              <a:gd name="T17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47">
                <a:moveTo>
                  <a:pt x="142" y="1"/>
                </a:moveTo>
                <a:cubicBezTo>
                  <a:pt x="116" y="7"/>
                  <a:pt x="76" y="40"/>
                  <a:pt x="76" y="40"/>
                </a:cubicBezTo>
                <a:cubicBezTo>
                  <a:pt x="76" y="40"/>
                  <a:pt x="36" y="7"/>
                  <a:pt x="10" y="1"/>
                </a:cubicBezTo>
                <a:cubicBezTo>
                  <a:pt x="3" y="0"/>
                  <a:pt x="0" y="6"/>
                  <a:pt x="0" y="7"/>
                </a:cubicBezTo>
                <a:cubicBezTo>
                  <a:pt x="8" y="11"/>
                  <a:pt x="18" y="4"/>
                  <a:pt x="72" y="47"/>
                </a:cubicBezTo>
                <a:cubicBezTo>
                  <a:pt x="73" y="47"/>
                  <a:pt x="76" y="47"/>
                  <a:pt x="76" y="47"/>
                </a:cubicBezTo>
                <a:cubicBezTo>
                  <a:pt x="76" y="47"/>
                  <a:pt x="77" y="47"/>
                  <a:pt x="79" y="47"/>
                </a:cubicBezTo>
                <a:cubicBezTo>
                  <a:pt x="132" y="4"/>
                  <a:pt x="143" y="11"/>
                  <a:pt x="151" y="7"/>
                </a:cubicBezTo>
                <a:cubicBezTo>
                  <a:pt x="151" y="6"/>
                  <a:pt x="148" y="0"/>
                  <a:pt x="142" y="1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6496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55796" y="7050370"/>
            <a:ext cx="22981182" cy="6482337"/>
            <a:chOff x="48567" y="4381500"/>
            <a:chExt cx="24079793" cy="5885596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3" name="Rounded Rectangle 52"/>
            <p:cNvSpPr/>
            <p:nvPr/>
          </p:nvSpPr>
          <p:spPr>
            <a:xfrm>
              <a:off x="353961" y="4997566"/>
              <a:ext cx="23774399" cy="5269530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55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406054" y="4769080"/>
                <a:ext cx="2872839" cy="726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600" b="1" dirty="0">
                    <a:solidFill>
                      <a:schemeClr val="accent6">
                        <a:lumMod val="7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600" b="1" dirty="0">
                  <a:solidFill>
                    <a:schemeClr val="accent6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13" name="Picture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/>
              <p:nvPr/>
            </p:nvSpPr>
            <p:spPr>
              <a:xfrm>
                <a:off x="12959899" y="5991951"/>
                <a:ext cx="472196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1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𝟔</m:t>
                      </m:r>
                    </m:oMath>
                  </m:oMathPara>
                </a14:m>
                <a:endParaRPr lang="en-US" sz="48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9899" y="5991951"/>
                <a:ext cx="4721965" cy="83099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Group 40"/>
          <p:cNvGrpSpPr/>
          <p:nvPr/>
        </p:nvGrpSpPr>
        <p:grpSpPr>
          <a:xfrm>
            <a:off x="302237" y="2529846"/>
            <a:ext cx="22908865" cy="2130754"/>
            <a:chOff x="1233737" y="4053311"/>
            <a:chExt cx="23779526" cy="2735417"/>
          </a:xfrm>
        </p:grpSpPr>
        <p:sp>
          <p:nvSpPr>
            <p:cNvPr id="42" name="Rounded Rectangle 41"/>
            <p:cNvSpPr/>
            <p:nvPr/>
          </p:nvSpPr>
          <p:spPr>
            <a:xfrm>
              <a:off x="1272210" y="4426858"/>
              <a:ext cx="23741053" cy="2361870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1233737" y="4053311"/>
              <a:ext cx="3631368" cy="1056493"/>
              <a:chOff x="1233737" y="4053311"/>
              <a:chExt cx="3631368" cy="1056493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1362045" y="4056328"/>
                <a:ext cx="3503060" cy="1053476"/>
                <a:chOff x="2028795" y="4418278"/>
                <a:chExt cx="3503060" cy="1053476"/>
              </a:xfrm>
            </p:grpSpPr>
            <p:sp>
              <p:nvSpPr>
                <p:cNvPr id="50" name="Freeform 20"/>
                <p:cNvSpPr>
                  <a:spLocks/>
                </p:cNvSpPr>
                <p:nvPr/>
              </p:nvSpPr>
              <p:spPr bwMode="auto">
                <a:xfrm rot="5400000">
                  <a:off x="3253587" y="3193486"/>
                  <a:ext cx="1053476" cy="350306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2661426" y="4480652"/>
                  <a:ext cx="2420395" cy="9877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1</a:t>
                  </a:r>
                  <a:r>
                    <a:rPr lang="en-US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.</a:t>
                  </a:r>
                </a:p>
              </p:txBody>
            </p:sp>
          </p:grpSp>
          <p:pic>
            <p:nvPicPr>
              <p:cNvPr id="49" name="Picture 4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1233737" y="4053311"/>
                <a:ext cx="760939" cy="735574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sp>
        <p:nvSpPr>
          <p:cNvPr id="36" name="TextBox 35"/>
          <p:cNvSpPr txBox="1"/>
          <p:nvPr/>
        </p:nvSpPr>
        <p:spPr>
          <a:xfrm>
            <a:off x="4608152" y="9265092"/>
            <a:ext cx="173432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Gọi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d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là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giao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tuyến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của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hai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mặt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phẳng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729479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43" name="Picture 5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44" name="Freeform 71"/>
          <p:cNvSpPr>
            <a:spLocks/>
          </p:cNvSpPr>
          <p:nvPr/>
        </p:nvSpPr>
        <p:spPr bwMode="auto">
          <a:xfrm>
            <a:off x="44731" y="2085382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6" name="Oval 72"/>
          <p:cNvSpPr>
            <a:spLocks noChangeArrowheads="1"/>
          </p:cNvSpPr>
          <p:nvPr/>
        </p:nvSpPr>
        <p:spPr bwMode="auto">
          <a:xfrm>
            <a:off x="662531" y="162945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8" name="Freeform 79"/>
          <p:cNvSpPr>
            <a:spLocks/>
          </p:cNvSpPr>
          <p:nvPr/>
        </p:nvSpPr>
        <p:spPr bwMode="auto">
          <a:xfrm>
            <a:off x="509814" y="1936173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438394" y="1733406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54" name="Freeform 76"/>
          <p:cNvSpPr>
            <a:spLocks/>
          </p:cNvSpPr>
          <p:nvPr/>
        </p:nvSpPr>
        <p:spPr bwMode="auto">
          <a:xfrm>
            <a:off x="577275" y="1855198"/>
            <a:ext cx="415877" cy="190478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955007" y="2839472"/>
            <a:ext cx="1442228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gian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với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hệ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tọa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độ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Oxyz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kumimoji="0" lang="fr-FR" altLang="en-US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cho</a:t>
            </a:r>
            <a:r>
              <a:rPr kumimoji="0" lang="fr-FR" altLang="en-US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hai</a:t>
            </a:r>
            <a:r>
              <a:rPr kumimoji="0" lang="fr-FR" altLang="en-US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mặt</a:t>
            </a:r>
            <a:r>
              <a:rPr kumimoji="0" lang="fr-FR" altLang="en-US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phẳng</a:t>
            </a:r>
            <a:r>
              <a:rPr kumimoji="0" lang="fr-FR" altLang="en-US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  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endParaRPr kumimoji="0" lang="fr-FR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076" name="Picture 4557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48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171450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kumimoji="0" lang="fr-F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/>
              <p:cNvSpPr/>
              <p:nvPr/>
            </p:nvSpPr>
            <p:spPr>
              <a:xfrm>
                <a:off x="17209074" y="2821568"/>
                <a:ext cx="600202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:2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𝑧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−3=0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58" name="Rectangle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9074" y="2821568"/>
                <a:ext cx="6002028" cy="769441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11352" y="3735497"/>
                <a:ext cx="18880681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400" dirty="0">
                    <a:ea typeface="Cambria Math" panose="02040503050406030204" pitchFamily="18" charset="0"/>
                  </a:rPr>
                  <a:t>v</a:t>
                </a:r>
                <a:r>
                  <a:rPr lang="en-US" sz="4400" dirty="0" err="1">
                    <a:ea typeface="Cambria Math" panose="02040503050406030204" pitchFamily="18" charset="0"/>
                  </a:rPr>
                  <a:t>à</a:t>
                </a:r>
                <a:r>
                  <a:rPr lang="en-US" sz="44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400" dirty="0"/>
                  <a:t>. </a:t>
                </a:r>
                <a:r>
                  <a:rPr lang="en-US" sz="4400" dirty="0" err="1"/>
                  <a:t>Phương</a:t>
                </a:r>
                <a:r>
                  <a:rPr lang="en-US" sz="4400" dirty="0"/>
                  <a:t> </a:t>
                </a:r>
                <a:r>
                  <a:rPr lang="en-US" sz="4400" dirty="0" err="1"/>
                  <a:t>trình</a:t>
                </a:r>
                <a:r>
                  <a:rPr lang="en-US" sz="4400" dirty="0"/>
                  <a:t> </a:t>
                </a:r>
                <a:r>
                  <a:rPr lang="en-US" sz="4400" dirty="0" err="1"/>
                  <a:t>giao</a:t>
                </a:r>
                <a:r>
                  <a:rPr lang="en-US" sz="4400" dirty="0"/>
                  <a:t> </a:t>
                </a:r>
                <a:r>
                  <a:rPr lang="en-US" sz="4400" dirty="0" err="1"/>
                  <a:t>tuyến</a:t>
                </a:r>
                <a:r>
                  <a:rPr lang="en-US" sz="4400" dirty="0"/>
                  <a:t> </a:t>
                </a:r>
                <a:r>
                  <a:rPr lang="en-US" sz="4400" dirty="0" err="1"/>
                  <a:t>của</a:t>
                </a:r>
                <a:r>
                  <a:rPr lang="en-US" sz="4400" dirty="0"/>
                  <a:t> </a:t>
                </a:r>
                <a:r>
                  <a:rPr lang="en-US" sz="4400" dirty="0" err="1"/>
                  <a:t>mặt</a:t>
                </a:r>
                <a:r>
                  <a:rPr lang="en-US" sz="4400" dirty="0"/>
                  <a:t> </a:t>
                </a:r>
                <a:r>
                  <a:rPr lang="en-US" sz="4400" dirty="0" err="1"/>
                  <a:t>phẳng</a:t>
                </a:r>
                <a:r>
                  <a:rPr lang="en-US" sz="4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4400" dirty="0"/>
                  <a:t> </a:t>
                </a:r>
                <a:r>
                  <a:rPr lang="en-US" sz="4400" dirty="0" err="1"/>
                  <a:t>và</a:t>
                </a:r>
                <a:r>
                  <a:rPr lang="en-US" sz="4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r>
                  <a:rPr lang="en-US" sz="4400" dirty="0"/>
                  <a:t> là: </a:t>
                </a: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352" y="3735497"/>
                <a:ext cx="18880681" cy="769441"/>
              </a:xfrm>
              <a:prstGeom prst="rect">
                <a:avLst/>
              </a:prstGeom>
              <a:blipFill>
                <a:blip r:embed="rId19"/>
                <a:stretch>
                  <a:fillRect l="-1292" t="-16667" r="-1162" b="-37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3277832" y="4713696"/>
                <a:ext cx="4422557" cy="114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</m:t>
                    </m:r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−3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832" y="4713696"/>
                <a:ext cx="4422557" cy="1140633"/>
              </a:xfrm>
              <a:prstGeom prst="rect">
                <a:avLst/>
              </a:prstGeom>
              <a:blipFill>
                <a:blip r:embed="rId20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/>
              <p:cNvSpPr/>
              <p:nvPr/>
            </p:nvSpPr>
            <p:spPr>
              <a:xfrm>
                <a:off x="12496800" y="4623896"/>
                <a:ext cx="5009256" cy="114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</m:t>
                    </m:r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3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96800" y="4623896"/>
                <a:ext cx="5009256" cy="1140633"/>
              </a:xfrm>
              <a:prstGeom prst="rect">
                <a:avLst/>
              </a:prstGeom>
              <a:blipFill>
                <a:blip r:embed="rId21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3144861" y="6050706"/>
                <a:ext cx="5009256" cy="114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</m:t>
                    </m:r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−3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4861" y="6050706"/>
                <a:ext cx="5009256" cy="1140633"/>
              </a:xfrm>
              <a:prstGeom prst="rect">
                <a:avLst/>
              </a:prstGeom>
              <a:blipFill>
                <a:blip r:embed="rId22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Rectangle 66"/>
              <p:cNvSpPr/>
              <p:nvPr/>
            </p:nvSpPr>
            <p:spPr>
              <a:xfrm>
                <a:off x="12562138" y="6049473"/>
                <a:ext cx="4422557" cy="114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</m:t>
                    </m:r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−3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67" name="Rectangle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62138" y="6049473"/>
                <a:ext cx="4422557" cy="1140633"/>
              </a:xfrm>
              <a:prstGeom prst="rect">
                <a:avLst/>
              </a:prstGeom>
              <a:blipFill>
                <a:blip r:embed="rId23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647390" y="9297126"/>
                <a:ext cx="5124801" cy="754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4000" dirty="0"/>
                  <a:t> </a:t>
                </a:r>
                <a:r>
                  <a:rPr lang="en-US" sz="4000" dirty="0" err="1"/>
                  <a:t>và</a:t>
                </a:r>
                <a:r>
                  <a:rPr lang="en-US" sz="40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r>
                  <a:rPr lang="en-US" dirty="0"/>
                  <a:t>, </a:t>
                </a:r>
                <a:r>
                  <a:rPr lang="en-US" dirty="0" err="1"/>
                  <a:t>có</a:t>
                </a:r>
                <a:r>
                  <a:rPr lang="en-US" dirty="0"/>
                  <a:t> VTCP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7390" y="9297126"/>
                <a:ext cx="5124801" cy="754053"/>
              </a:xfrm>
              <a:prstGeom prst="rect">
                <a:avLst/>
              </a:prstGeom>
              <a:blipFill>
                <a:blip r:embed="rId24"/>
                <a:stretch>
                  <a:fillRect t="-16129" r="-1429" b="-370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728091" y="8438123"/>
                <a:ext cx="265662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4400" dirty="0"/>
                  <a:t> </a:t>
                </a:r>
                <a:r>
                  <a:rPr lang="en-US" sz="4400" dirty="0" err="1"/>
                  <a:t>và</a:t>
                </a:r>
                <a:r>
                  <a:rPr lang="en-US" sz="4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8091" y="8438123"/>
                <a:ext cx="2656625" cy="769441"/>
              </a:xfrm>
              <a:prstGeom prst="rect">
                <a:avLst/>
              </a:prstGeom>
              <a:blipFill>
                <a:blip r:embed="rId25"/>
                <a:stretch>
                  <a:fillRect t="-15873" b="-37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TextBox 67"/>
          <p:cNvSpPr txBox="1"/>
          <p:nvPr/>
        </p:nvSpPr>
        <p:spPr>
          <a:xfrm>
            <a:off x="7366787" y="8424420"/>
            <a:ext cx="173432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có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VTPT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lần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lượt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là</a:t>
            </a:r>
            <a:endParaRPr lang="en-US" sz="4400" dirty="0">
              <a:latin typeface="Cambria Math" panose="02040503050406030204" pitchFamily="18" charset="0"/>
              <a:ea typeface="Cambria Math" panose="02040503050406030204" pitchFamily="18" charset="0"/>
              <a:cs typeface="Tahoma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2149211" y="8438123"/>
                <a:ext cx="7073283" cy="754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;−1</m:t>
                        </m:r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err="1"/>
                  <a:t>và</a:t>
                </a:r>
                <a:r>
                  <a:rPr lang="en-US" dirty="0"/>
                  <a:t>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;1)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9211" y="8438123"/>
                <a:ext cx="7073283" cy="754053"/>
              </a:xfrm>
              <a:prstGeom prst="rect">
                <a:avLst/>
              </a:prstGeom>
              <a:blipFill>
                <a:blip r:embed="rId26"/>
                <a:stretch>
                  <a:fillRect t="-16129" b="-370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8759626" y="9328219"/>
                <a:ext cx="608051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9626" y="9328219"/>
                <a:ext cx="608051" cy="707886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4724400" y="10355581"/>
                <a:ext cx="17343209" cy="160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Khi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đó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acc>
                                <m:accPr>
                                  <m:chr m:val="⃗"/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⊥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acc>
                            </m:e>
                          </m:mr>
                          <m:mr>
                            <m:e>
                              <m:acc>
                                <m:accPr>
                                  <m:chr m:val="⃗"/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⊥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</m:mr>
                        </m:m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10355581"/>
                <a:ext cx="17343209" cy="1602683"/>
              </a:xfrm>
              <a:prstGeom prst="rect">
                <a:avLst/>
              </a:prstGeom>
              <a:blipFill>
                <a:blip r:embed="rId28"/>
                <a:stretch>
                  <a:fillRect l="-14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9104418" y="10779897"/>
                <a:ext cx="5539273" cy="6617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acc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acc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=(2;−3;1)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4418" y="10779897"/>
                <a:ext cx="5539273" cy="661720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TextBox 69"/>
          <p:cNvSpPr txBox="1"/>
          <p:nvPr/>
        </p:nvSpPr>
        <p:spPr>
          <a:xfrm>
            <a:off x="14643691" y="10707238"/>
            <a:ext cx="173432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.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Từ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đó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loại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đáp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án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 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638477" y="11997859"/>
            <a:ext cx="173432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Thay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các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điểm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                                                                    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vào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pt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hai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mặt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phẳng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ta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được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đáp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án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thỏa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mãn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8351342" y="12004030"/>
                <a:ext cx="8516690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−1;−2;1</m:t>
                          </m:r>
                        </m:e>
                      </m:d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(1;−2;−1)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342" y="12004030"/>
                <a:ext cx="8516690" cy="769441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4724266" y="7640781"/>
                <a:ext cx="216116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000" b="1" i="0" spc="-15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000" b="1" spc="-1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266" y="7640781"/>
                <a:ext cx="2161169" cy="707886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Oval 90"/>
          <p:cNvSpPr/>
          <p:nvPr/>
        </p:nvSpPr>
        <p:spPr>
          <a:xfrm>
            <a:off x="12136185" y="4725782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929631" y="4779385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2021307" y="6076781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2136185" y="6132678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929631" y="4734001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75844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9" grpId="0"/>
      <p:bldP spid="58" grpId="0"/>
      <p:bldP spid="16" grpId="0"/>
      <p:bldP spid="57" grpId="0"/>
      <p:bldP spid="65" grpId="0"/>
      <p:bldP spid="66" grpId="0"/>
      <p:bldP spid="67" grpId="0"/>
      <p:bldP spid="2" grpId="0"/>
      <p:bldP spid="5" grpId="0"/>
      <p:bldP spid="68" grpId="0"/>
      <p:bldP spid="6" grpId="0"/>
      <p:bldP spid="7" grpId="0"/>
      <p:bldP spid="69" grpId="0"/>
      <p:bldP spid="21" grpId="0"/>
      <p:bldP spid="70" grpId="0"/>
      <p:bldP spid="71" grpId="0"/>
      <p:bldP spid="24" grpId="0"/>
      <p:bldP spid="29" grpId="0"/>
      <p:bldP spid="91" grpId="0" animBg="1"/>
      <p:bldP spid="93" grpId="0" animBg="1"/>
      <p:bldP spid="95" grpId="0" animBg="1"/>
      <p:bldP spid="96" grpId="0" animBg="1"/>
      <p:bldP spid="9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533400" y="3568794"/>
                <a:ext cx="23317200" cy="97329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Cho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. </a:t>
                </a:r>
                <a:r>
                  <a:rPr lang="en-US" sz="440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tìm điểm và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chỉ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VTCP) của đường thẳng sau</a:t>
                </a:r>
              </a:p>
              <a:p>
                <a:pPr marR="0" lvl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1). Cho </a:t>
                </a:r>
                <a:r>
                  <a:rPr lang="en-US" sz="4400" b="1"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d: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b="1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fr-FR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SG" sz="4400" b="1" i="1" smtClean="0">
                                <a:solidFill>
                                  <a:srgbClr val="FF0000"/>
                                </a:solidFill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SG" sz="4400" b="1" i="1" smtClean="0">
                                <a:solidFill>
                                  <a:srgbClr val="FF0000"/>
                                </a:solidFill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fr-FR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𝒕</m:t>
                            </m:r>
                          </m:e>
                          <m:e>
                            <m:r>
                              <a:rPr lang="en-US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lang="fr-FR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SG" sz="4400" b="1" i="1" smtClean="0">
                                <a:solidFill>
                                  <a:srgbClr val="FF0000"/>
                                </a:solidFill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𝟓</m:t>
                            </m:r>
                            <m:r>
                              <a:rPr lang="en-US" sz="4400" b="1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𝒕</m:t>
                            </m:r>
                          </m:e>
                          <m:e>
                            <m:r>
                              <a:rPr lang="en-US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𝒛</m:t>
                            </m:r>
                            <m:r>
                              <a:rPr lang="fr-FR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SG" sz="4400" b="1" i="1" smtClean="0">
                                <a:solidFill>
                                  <a:srgbClr val="FF0000"/>
                                </a:solidFill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𝟕</m:t>
                            </m:r>
                            <m:r>
                              <a:rPr lang="en-SG" sz="4400" b="1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400" b="1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sz="4400" b="1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𝒕</m:t>
                            </m:r>
                          </m:e>
                        </m:eqArr>
                      </m:e>
                    </m:d>
                  </m:oMath>
                </a14:m>
                <a:endParaRPr lang="en-US" sz="4400" b="1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SG" sz="4400" b="0" i="1" smtClean="0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SG" sz="4400" b="0" i="1" smtClean="0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SG" sz="4400" b="0" i="1" smtClean="0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1;−1;−2</m:t>
                        </m:r>
                      </m:e>
                    </m:d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à đ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𝑞𝑢𝑎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đ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ể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𝑀</m:t>
                    </m:r>
                    <m:r>
                      <a:rPr lang="en-SG" sz="4400" b="0" i="1" smtClean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(−2;5;7)</m:t>
                    </m:r>
                  </m:oMath>
                </a14:m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fr-FR" sz="4400" b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2). Cho d’: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1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4400" b="1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4400" b="1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4400" b="1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  <m:r>
                      <a:rPr lang="en-US" sz="4400" b="1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b="1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1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sz="4400" b="1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4400" b="1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4400" b="1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4400" b="1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en-US" sz="4400" b="1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b="1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1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𝒛</m:t>
                        </m:r>
                        <m:r>
                          <a:rPr lang="en-US" sz="4400" b="1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4400" b="1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4400" b="1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SG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SG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SG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4;−2;3</m:t>
                        </m:r>
                      </m:e>
                    </m:d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à đ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𝑞𝑢𝑎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đ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ể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𝑀</m:t>
                    </m:r>
                    <m:r>
                      <a:rPr lang="en-SG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(1;3;−7)</m:t>
                    </m:r>
                  </m:oMath>
                </a14:m>
                <a:endParaRPr lang="en-US" sz="4400" dirty="0"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3568794"/>
                <a:ext cx="23317200" cy="9732921"/>
              </a:xfrm>
              <a:prstGeom prst="rect">
                <a:avLst/>
              </a:prstGeom>
              <a:blipFill>
                <a:blip r:embed="rId2"/>
                <a:stretch>
                  <a:fillRect l="-1072" b="-2317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EA539DE1-1914-4946-830E-A4C612BED0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8005" y="0"/>
            <a:ext cx="15777807" cy="356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9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79367" y="7747497"/>
            <a:ext cx="24079793" cy="5561133"/>
            <a:chOff x="48567" y="4381500"/>
            <a:chExt cx="24079793" cy="556113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3" name="Rounded Rectangle 52"/>
            <p:cNvSpPr/>
            <p:nvPr/>
          </p:nvSpPr>
          <p:spPr>
            <a:xfrm>
              <a:off x="353961" y="4997567"/>
              <a:ext cx="23774399" cy="4945066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55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406054" y="4769080"/>
                <a:ext cx="2872840" cy="76944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400" b="1">
                    <a:solidFill>
                      <a:schemeClr val="accent6">
                        <a:lumMod val="7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chemeClr val="accent6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13" name="Picture 1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46BD65E-20C7-4003-B03B-FD5722A28954}"/>
                  </a:ext>
                </a:extLst>
              </p:cNvPr>
              <p:cNvSpPr/>
              <p:nvPr/>
            </p:nvSpPr>
            <p:spPr>
              <a:xfrm>
                <a:off x="2073982" y="6573507"/>
                <a:ext cx="308507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𝑃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(−1;2;1)</m:t>
                      </m:r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46BD65E-20C7-4003-B03B-FD5722A289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3982" y="6573507"/>
                <a:ext cx="3085075" cy="76944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5E209CC-1489-4D40-97BE-47CAFD5B4CAB}"/>
                  </a:ext>
                </a:extLst>
              </p:cNvPr>
              <p:cNvSpPr/>
              <p:nvPr/>
            </p:nvSpPr>
            <p:spPr>
              <a:xfrm>
                <a:off x="7849148" y="6573507"/>
                <a:ext cx="302146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𝑄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(1;2;−1)</m:t>
                      </m:r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5E209CC-1489-4D40-97BE-47CAFD5B4C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9148" y="6573507"/>
                <a:ext cx="3021468" cy="7694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/>
              <p:nvPr/>
            </p:nvSpPr>
            <p:spPr>
              <a:xfrm>
                <a:off x="14249236" y="6573507"/>
                <a:ext cx="353968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𝑀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(−1;−3;2)</m:t>
                      </m:r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49236" y="6573507"/>
                <a:ext cx="3539687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E1A7A85-01DC-462D-AF0B-D536F84C467F}"/>
                  </a:ext>
                </a:extLst>
              </p:cNvPr>
              <p:cNvSpPr/>
              <p:nvPr/>
            </p:nvSpPr>
            <p:spPr>
              <a:xfrm>
                <a:off x="19892779" y="6573507"/>
                <a:ext cx="2629181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𝑁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(5;2;1)</m:t>
                      </m:r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E1A7A85-01DC-462D-AF0B-D536F84C46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92779" y="6573507"/>
                <a:ext cx="2629181" cy="76944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Group 40"/>
          <p:cNvGrpSpPr/>
          <p:nvPr/>
        </p:nvGrpSpPr>
        <p:grpSpPr>
          <a:xfrm>
            <a:off x="384761" y="3279953"/>
            <a:ext cx="24090260" cy="2871176"/>
            <a:chOff x="923003" y="3917552"/>
            <a:chExt cx="24090260" cy="2871176"/>
          </a:xfrm>
        </p:grpSpPr>
        <p:sp>
          <p:nvSpPr>
            <p:cNvPr id="42" name="Rounded Rectangle 41"/>
            <p:cNvSpPr/>
            <p:nvPr/>
          </p:nvSpPr>
          <p:spPr>
            <a:xfrm>
              <a:off x="1272210" y="4426858"/>
              <a:ext cx="23741053" cy="2361870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030787" y="4403368"/>
              <a:ext cx="17983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400" b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923003" y="3917552"/>
              <a:ext cx="3942102" cy="1040476"/>
              <a:chOff x="923003" y="3917552"/>
              <a:chExt cx="3942102" cy="1040476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1362045" y="4056327"/>
                <a:ext cx="3503060" cy="832104"/>
                <a:chOff x="2028795" y="4418277"/>
                <a:chExt cx="3503060" cy="832104"/>
              </a:xfrm>
            </p:grpSpPr>
            <p:sp>
              <p:nvSpPr>
                <p:cNvPr id="50" name="Freeform 20"/>
                <p:cNvSpPr>
                  <a:spLocks/>
                </p:cNvSpPr>
                <p:nvPr/>
              </p:nvSpPr>
              <p:spPr bwMode="auto">
                <a:xfrm rot="5400000">
                  <a:off x="3364273" y="3082799"/>
                  <a:ext cx="832104" cy="350306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400" b="1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2636458" y="4480054"/>
                  <a:ext cx="2420395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</a:t>
                  </a:r>
                  <a:r>
                    <a:rPr lang="en-US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2.</a:t>
                  </a:r>
                </a:p>
              </p:txBody>
            </p:sp>
          </p:grpSp>
          <p:pic>
            <p:nvPicPr>
              <p:cNvPr id="49" name="Picture 48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923003" y="3917552"/>
                <a:ext cx="1076356" cy="1040476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/>
                <p:cNvSpPr txBox="1"/>
                <p:nvPr/>
              </p:nvSpPr>
              <p:spPr>
                <a:xfrm>
                  <a:off x="5056667" y="4374237"/>
                  <a:ext cx="19810215" cy="21954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Trong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 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kh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ô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ng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gian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𝑂𝑥𝑦𝑧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đ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ể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sau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đâ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thu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ộ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đườ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ng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th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ẳ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ng</m:t>
                        </m:r>
                        <m:r>
                          <a:rPr lang="en-US" sz="4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</m:oMath>
                    </m:oMathPara>
                  </a14:m>
                  <a:endParaRPr lang="en-US" sz="44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endParaRPr>
                </a:p>
                <a:p>
                  <a:pPr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: </m:t>
                        </m:r>
                        <m:f>
                          <m:f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den>
                        </m:f>
                        <m:r>
                          <a:rPr lang="en-US" sz="4400" b="0" i="0" baseline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−2</m:t>
                            </m:r>
                          </m:num>
                          <m:den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sz="4400" b="0" i="0" baseline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z</m:t>
                            </m:r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sz="4400" b="0" i="0" baseline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44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46" name="TextBox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56667" y="4374237"/>
                  <a:ext cx="19810215" cy="219540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2997528" y="9402908"/>
                <a:ext cx="20247017" cy="2810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1200"/>
                  </a:spcBef>
                  <a:spcAft>
                    <a:spcPts val="3000"/>
                  </a:spcAft>
                </a:pP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Thay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tọa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độ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điểm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𝑃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 </m:t>
                    </m:r>
                  </m:oMath>
                </a14:m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vào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phương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trình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𝑑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, ta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được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: </a:t>
                </a:r>
              </a:p>
              <a:p>
                <a:pPr algn="ctr">
                  <a:spcBef>
                    <a:spcPts val="1200"/>
                  </a:spcBef>
                  <a:spcAft>
                    <a:spcPts val="3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n-US" sz="440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(đú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)</m:t>
                      </m:r>
                    </m:oMath>
                  </m:oMathPara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7528" y="9402908"/>
                <a:ext cx="20247017" cy="2810962"/>
              </a:xfrm>
              <a:prstGeom prst="rect">
                <a:avLst/>
              </a:prstGeom>
              <a:blipFill>
                <a:blip r:embed="rId10"/>
                <a:stretch>
                  <a:fillRect l="-1235" t="-4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2997529" y="11627760"/>
                <a:ext cx="2024701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Vậy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điểm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𝑃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thuộc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𝑑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7529" y="11627760"/>
                <a:ext cx="20247017" cy="1446550"/>
              </a:xfrm>
              <a:prstGeom prst="rect">
                <a:avLst/>
              </a:prstGeom>
              <a:blipFill>
                <a:blip r:embed="rId11"/>
                <a:stretch>
                  <a:fillRect l="-1235" b="-46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022353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37" name="Picture 5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484569" cy="1457883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38" name="Freeform 71"/>
          <p:cNvSpPr>
            <a:spLocks/>
          </p:cNvSpPr>
          <p:nvPr/>
        </p:nvSpPr>
        <p:spPr bwMode="auto">
          <a:xfrm>
            <a:off x="44731" y="2085382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9" name="Oval 72"/>
          <p:cNvSpPr>
            <a:spLocks noChangeArrowheads="1"/>
          </p:cNvSpPr>
          <p:nvPr/>
        </p:nvSpPr>
        <p:spPr bwMode="auto">
          <a:xfrm>
            <a:off x="662531" y="162945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0" name="Freeform 79"/>
          <p:cNvSpPr>
            <a:spLocks/>
          </p:cNvSpPr>
          <p:nvPr/>
        </p:nvSpPr>
        <p:spPr bwMode="auto">
          <a:xfrm>
            <a:off x="509814" y="1936173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438394" y="1733406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/>
              <p:cNvSpPr/>
              <p:nvPr/>
            </p:nvSpPr>
            <p:spPr>
              <a:xfrm>
                <a:off x="4761449" y="8416940"/>
                <a:ext cx="195277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i="0" spc="-15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8" name="Rectangle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1449" y="8416940"/>
                <a:ext cx="1952779" cy="76944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Oval 58"/>
          <p:cNvSpPr/>
          <p:nvPr/>
        </p:nvSpPr>
        <p:spPr>
          <a:xfrm>
            <a:off x="6714228" y="6488386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995802" y="6386914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13160706" y="6578201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18804249" y="6521278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043915" y="6369485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72452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  <p:bldP spid="63" grpId="0"/>
      <p:bldP spid="32" grpId="0"/>
      <p:bldP spid="58" grpId="0"/>
      <p:bldP spid="59" grpId="0" animBg="1"/>
      <p:bldP spid="60" grpId="0" animBg="1"/>
      <p:bldP spid="64" grpId="0" animBg="1"/>
      <p:bldP spid="65" grpId="0" animBg="1"/>
      <p:bldP spid="6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55322" y="6883847"/>
            <a:ext cx="23517491" cy="6832153"/>
            <a:chOff x="48567" y="4381500"/>
            <a:chExt cx="24079793" cy="6899775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40" name="Rounded Rectangle 39"/>
            <p:cNvSpPr/>
            <p:nvPr/>
          </p:nvSpPr>
          <p:spPr>
            <a:xfrm>
              <a:off x="353961" y="4997568"/>
              <a:ext cx="23774399" cy="6283707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406054" y="4769080"/>
                <a:ext cx="2872840" cy="73307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400" b="1" dirty="0">
                    <a:solidFill>
                      <a:schemeClr val="accent6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400" b="1" dirty="0">
                  <a:solidFill>
                    <a:schemeClr val="accent6">
                      <a:lumMod val="50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46" name="Picture 4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pSp>
        <p:nvGrpSpPr>
          <p:cNvPr id="14" name="Group 13"/>
          <p:cNvGrpSpPr/>
          <p:nvPr/>
        </p:nvGrpSpPr>
        <p:grpSpPr>
          <a:xfrm>
            <a:off x="5653777" y="4851868"/>
            <a:ext cx="15501119" cy="2284890"/>
            <a:chOff x="2901688" y="3716982"/>
            <a:chExt cx="15501119" cy="228489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F46BD65E-20C7-4003-B03B-FD5722A28954}"/>
                    </a:ext>
                  </a:extLst>
                </p:cNvPr>
                <p:cNvSpPr/>
                <p:nvPr/>
              </p:nvSpPr>
              <p:spPr>
                <a:xfrm>
                  <a:off x="3044375" y="3771900"/>
                  <a:ext cx="5851975" cy="76944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𝑧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+3=0</m:t>
                      </m:r>
                    </m:oMath>
                  </a14:m>
                  <a:r>
                    <a:rPr lang="en-US" sz="44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.</a:t>
                  </a:r>
                </a:p>
              </p:txBody>
            </p:sp>
          </mc:Choice>
          <mc:Fallback xmlns="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F46BD65E-20C7-4003-B03B-FD5722A2895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4375" y="3771900"/>
                  <a:ext cx="5851975" cy="769441"/>
                </a:xfrm>
                <a:prstGeom prst="rect">
                  <a:avLst/>
                </a:prstGeom>
                <a:blipFill>
                  <a:blip r:embed="rId3"/>
                  <a:stretch>
                    <a:fillRect t="-16667" b="-3730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15E209CC-1489-4D40-97BE-47CAFD5B4CAB}"/>
                    </a:ext>
                  </a:extLst>
                </p:cNvPr>
                <p:cNvSpPr/>
                <p:nvPr/>
              </p:nvSpPr>
              <p:spPr>
                <a:xfrm>
                  <a:off x="13359094" y="3716982"/>
                  <a:ext cx="5043713" cy="76944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fr-FR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fr-FR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fr-FR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𝑧</m:t>
                      </m:r>
                      <m:r>
                        <a:rPr lang="fr-FR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a14:m>
                  <a:r>
                    <a:rPr lang="en-US" sz="44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Tahoma" panose="020B0604030504040204" pitchFamily="34" charset="0"/>
                    </a:rPr>
                    <a:t>.</a:t>
                  </a:r>
                </a:p>
              </p:txBody>
            </p:sp>
          </mc:Choice>
          <mc:Fallback xmlns=""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15E209CC-1489-4D40-97BE-47CAFD5B4CA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359094" y="3716982"/>
                  <a:ext cx="5043713" cy="769441"/>
                </a:xfrm>
                <a:prstGeom prst="rect">
                  <a:avLst/>
                </a:prstGeom>
                <a:blipFill>
                  <a:blip r:embed="rId4"/>
                  <a:stretch>
                    <a:fillRect t="-16667" b="-3730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720E2219-164F-4B92-B749-612076972ED9}"/>
                    </a:ext>
                  </a:extLst>
                </p:cNvPr>
                <p:cNvSpPr/>
                <p:nvPr/>
              </p:nvSpPr>
              <p:spPr>
                <a:xfrm>
                  <a:off x="2901688" y="5201459"/>
                  <a:ext cx="5352106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en-US" sz="44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720E2219-164F-4B92-B749-612076972ED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1688" y="5201459"/>
                  <a:ext cx="5352106" cy="76944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6E1A7A85-01DC-462D-AF0B-D536F84C467F}"/>
                    </a:ext>
                  </a:extLst>
                </p:cNvPr>
                <p:cNvSpPr/>
                <p:nvPr/>
              </p:nvSpPr>
              <p:spPr>
                <a:xfrm>
                  <a:off x="13027221" y="5232431"/>
                  <a:ext cx="5141087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fr-FR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  <m:r>
                          <a:rPr lang="fr-FR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  <m:r>
                          <m:rPr>
                            <m:nor/>
                          </m:rPr>
                          <a:rPr lang="en-US" sz="4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.</m:t>
                        </m:r>
                      </m:oMath>
                    </m:oMathPara>
                  </a14:m>
                  <a:endParaRPr lang="en-US" sz="44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6E1A7A85-01DC-462D-AF0B-D536F84C467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027221" y="5232431"/>
                  <a:ext cx="5141087" cy="76944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Group 8"/>
          <p:cNvGrpSpPr/>
          <p:nvPr/>
        </p:nvGrpSpPr>
        <p:grpSpPr>
          <a:xfrm>
            <a:off x="55322" y="2544653"/>
            <a:ext cx="23267458" cy="2270083"/>
            <a:chOff x="165709" y="307146"/>
            <a:chExt cx="24123047" cy="3179108"/>
          </a:xfrm>
        </p:grpSpPr>
        <p:sp>
          <p:nvSpPr>
            <p:cNvPr id="42" name="Rounded Rectangle 41"/>
            <p:cNvSpPr/>
            <p:nvPr/>
          </p:nvSpPr>
          <p:spPr>
            <a:xfrm>
              <a:off x="547703" y="393409"/>
              <a:ext cx="23741053" cy="3092845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165709" y="307146"/>
              <a:ext cx="3949091" cy="1302952"/>
              <a:chOff x="916014" y="3795972"/>
              <a:chExt cx="3949091" cy="1275969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1362045" y="3795972"/>
                <a:ext cx="3503060" cy="1275969"/>
                <a:chOff x="2028795" y="4157922"/>
                <a:chExt cx="3503060" cy="1275969"/>
              </a:xfrm>
            </p:grpSpPr>
            <p:sp>
              <p:nvSpPr>
                <p:cNvPr id="50" name="Freeform 20"/>
                <p:cNvSpPr>
                  <a:spLocks/>
                </p:cNvSpPr>
                <p:nvPr/>
              </p:nvSpPr>
              <p:spPr bwMode="auto">
                <a:xfrm rot="5400000">
                  <a:off x="3142340" y="3044377"/>
                  <a:ext cx="1275969" cy="350306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400" b="1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2806660" y="4211642"/>
                  <a:ext cx="2420394" cy="10552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solidFill>
                        <a:prstClr val="black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</a:t>
                  </a:r>
                  <a:r>
                    <a:rPr lang="en-US" sz="4400" b="1" dirty="0">
                      <a:solidFill>
                        <a:prstClr val="black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3.</a:t>
                  </a:r>
                </a:p>
              </p:txBody>
            </p:sp>
          </p:grpSp>
          <p:pic>
            <p:nvPicPr>
              <p:cNvPr id="49" name="Picture 48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916014" y="3952193"/>
                <a:ext cx="1076356" cy="1040476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4636396" y="2516475"/>
                <a:ext cx="19092186" cy="2328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612140" indent="-61214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Trong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kh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ô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gian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𝑂𝑥𝑦𝑧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ặ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đ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qua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fr-FR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  <m:r>
                            <a:rPr lang="fr-FR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;1;−1</m:t>
                          </m:r>
                        </m:e>
                      </m:d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à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vu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ô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</m:oMath>
                  </m:oMathPara>
                </a14:m>
                <a:endParaRPr lang="vi-VN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g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ó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ớ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đườ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th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a:rPr lang="vi-VN" sz="4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𝛥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vi-VN" sz="440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ó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ươ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tr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ì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nh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à</m:t>
                      </m:r>
                    </m:oMath>
                  </m:oMathPara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6396" y="2516475"/>
                <a:ext cx="19092186" cy="232884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3EA8A786-D2B2-487D-B1B2-000B6ECBD512}"/>
                  </a:ext>
                </a:extLst>
              </p:cNvPr>
              <p:cNvSpPr txBox="1"/>
              <p:nvPr/>
            </p:nvSpPr>
            <p:spPr>
              <a:xfrm>
                <a:off x="4235022" y="8012996"/>
                <a:ext cx="966553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Gọi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là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mặt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phẳng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cần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tìm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. </a:t>
                </a:r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3EA8A786-D2B2-487D-B1B2-000B6ECBD5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5022" y="8012996"/>
                <a:ext cx="9665534" cy="769441"/>
              </a:xfrm>
              <a:prstGeom prst="rect">
                <a:avLst/>
              </a:prstGeom>
              <a:blipFill>
                <a:blip r:embed="rId9"/>
                <a:stretch>
                  <a:fillRect l="-2587" t="-15748" b="-36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id="{FB85A420-0B5A-4C87-AA7C-608DE5F2D5C4}"/>
                  </a:ext>
                </a:extLst>
              </p:cNvPr>
              <p:cNvSpPr txBox="1"/>
              <p:nvPr/>
            </p:nvSpPr>
            <p:spPr>
              <a:xfrm>
                <a:off x="4191002" y="10165004"/>
                <a:ext cx="19419108" cy="1600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Vì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đường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thẳng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𝛥</m:t>
                    </m:r>
                  </m:oMath>
                </a14:m>
                <a:r>
                  <a:rPr kumimoji="0" lang="en-US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vuông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góc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với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mặt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phẳng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nên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mp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endParaRPr kumimoji="0" lang="vi-VN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nhận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kumimoji="0" lang="en-US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en-US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2;2;1</m:t>
                        </m:r>
                      </m:e>
                    </m:d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làm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vectơ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pháp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tuyến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. </a:t>
                </a:r>
                <a:endPara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id="{FB85A420-0B5A-4C87-AA7C-608DE5F2D5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2" y="10165004"/>
                <a:ext cx="19419108" cy="1600438"/>
              </a:xfrm>
              <a:prstGeom prst="rect">
                <a:avLst/>
              </a:prstGeom>
              <a:blipFill>
                <a:blip r:embed="rId10"/>
                <a:stretch>
                  <a:fillRect l="-1287" t="-7605" b="-171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id="{0E0C427E-5574-4D8B-948A-15A269A1899F}"/>
                  </a:ext>
                </a:extLst>
              </p:cNvPr>
              <p:cNvSpPr txBox="1"/>
              <p:nvPr/>
            </p:nvSpPr>
            <p:spPr>
              <a:xfrm>
                <a:off x="4106723" y="11745666"/>
                <a:ext cx="20429461" cy="1600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Mặt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khác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,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mp</a:t>
                </a:r>
                <a:r>
                  <a:rPr kumimoji="0" lang="vi-VN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đi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qua</a:t>
                </a:r>
                <a:r>
                  <a:rPr kumimoji="0" lang="vi-VN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en-US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;1;−1</m:t>
                        </m:r>
                      </m:e>
                    </m:d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nên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phương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trình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mp</a:t>
                </a:r>
                <a:r>
                  <a:rPr kumimoji="0" lang="vi-VN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kumimoji="0" lang="vi-VN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là : 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−0</m:t>
                        </m:r>
                      </m:e>
                    </m:d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</m:t>
                    </m:r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+1.</m:t>
                    </m:r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=0⇔2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−1=0</m:t>
                    </m:r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.</a:t>
                </a:r>
                <a:endPara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id="{0E0C427E-5574-4D8B-948A-15A269A189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723" y="11745666"/>
                <a:ext cx="20429461" cy="1600438"/>
              </a:xfrm>
              <a:prstGeom prst="rect">
                <a:avLst/>
              </a:prstGeom>
              <a:blipFill>
                <a:blip r:embed="rId11"/>
                <a:stretch>
                  <a:fillRect l="-1224" t="-8015" b="-17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Hộp Văn bản 31">
                <a:extLst>
                  <a:ext uri="{FF2B5EF4-FFF2-40B4-BE49-F238E27FC236}">
                    <a16:creationId xmlns:a16="http://schemas.microsoft.com/office/drawing/2014/main" id="{3EA8A786-D2B2-487D-B1B2-000B6ECBD512}"/>
                  </a:ext>
                </a:extLst>
              </p:cNvPr>
              <p:cNvSpPr txBox="1"/>
              <p:nvPr/>
            </p:nvSpPr>
            <p:spPr>
              <a:xfrm>
                <a:off x="4191002" y="8821563"/>
                <a:ext cx="19981410" cy="1373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r-FR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fr-FR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ì</m:t>
                      </m:r>
                      <m:r>
                        <a:rPr lang="vi-VN" sz="4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𝛥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−5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ê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 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𝛥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ó 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vect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ơ 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ỉ 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ươ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  <m:d>
                        <m:d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2;2;1</m:t>
                          </m:r>
                        </m:e>
                      </m:d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8" name="Hộp Văn bản 31">
                <a:extLst>
                  <a:ext uri="{FF2B5EF4-FFF2-40B4-BE49-F238E27FC236}">
                    <a16:creationId xmlns:a16="http://schemas.microsoft.com/office/drawing/2014/main" id="{3EA8A786-D2B2-487D-B1B2-000B6ECBD5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2" y="8821563"/>
                <a:ext cx="19981410" cy="137377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851036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56" name="Picture 5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57" name="Freeform 71"/>
          <p:cNvSpPr>
            <a:spLocks/>
          </p:cNvSpPr>
          <p:nvPr/>
        </p:nvSpPr>
        <p:spPr bwMode="auto">
          <a:xfrm>
            <a:off x="96217" y="2029835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8" name="Oval 72"/>
          <p:cNvSpPr>
            <a:spLocks noChangeArrowheads="1"/>
          </p:cNvSpPr>
          <p:nvPr/>
        </p:nvSpPr>
        <p:spPr bwMode="auto">
          <a:xfrm>
            <a:off x="739711" y="154204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9" name="Freeform 79"/>
          <p:cNvSpPr>
            <a:spLocks/>
          </p:cNvSpPr>
          <p:nvPr/>
        </p:nvSpPr>
        <p:spPr bwMode="auto">
          <a:xfrm>
            <a:off x="561300" y="1880626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489880" y="1677859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63" name="Freeform 76"/>
          <p:cNvSpPr>
            <a:spLocks/>
          </p:cNvSpPr>
          <p:nvPr/>
        </p:nvSpPr>
        <p:spPr bwMode="auto">
          <a:xfrm>
            <a:off x="668943" y="1773020"/>
            <a:ext cx="415877" cy="190478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14806323" y="4787440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4599769" y="4841043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4707934" y="6166969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14806323" y="6194336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4718862" y="6163327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/>
              <p:cNvSpPr/>
              <p:nvPr/>
            </p:nvSpPr>
            <p:spPr>
              <a:xfrm>
                <a:off x="4707934" y="7438994"/>
                <a:ext cx="191911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i="0" spc="-15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3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7934" y="7438994"/>
                <a:ext cx="1919115" cy="76944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933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2" grpId="0"/>
      <p:bldP spid="33" grpId="0"/>
      <p:bldP spid="48" grpId="0"/>
      <p:bldP spid="68" grpId="0" animBg="1"/>
      <p:bldP spid="69" grpId="0" animBg="1"/>
      <p:bldP spid="70" grpId="0" animBg="1"/>
      <p:bldP spid="71" grpId="0" animBg="1"/>
      <p:bldP spid="72" grpId="0" animBg="1"/>
      <p:bldP spid="7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115616" y="8234174"/>
            <a:ext cx="24079793" cy="4262626"/>
            <a:chOff x="48567" y="4381500"/>
            <a:chExt cx="24079793" cy="3276884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9" name="Rounded Rectangle 38"/>
            <p:cNvSpPr/>
            <p:nvPr/>
          </p:nvSpPr>
          <p:spPr>
            <a:xfrm>
              <a:off x="353961" y="4997567"/>
              <a:ext cx="23774399" cy="2660817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41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406054" y="4769080"/>
                <a:ext cx="2872840" cy="59150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400" b="1" dirty="0">
                    <a:solidFill>
                      <a:schemeClr val="accent6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400" b="1" dirty="0">
                  <a:solidFill>
                    <a:schemeClr val="accent6">
                      <a:lumMod val="50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43" name="Picture 4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pSp>
        <p:nvGrpSpPr>
          <p:cNvPr id="29" name="Group 28"/>
          <p:cNvGrpSpPr/>
          <p:nvPr/>
        </p:nvGrpSpPr>
        <p:grpSpPr>
          <a:xfrm>
            <a:off x="98394" y="3390466"/>
            <a:ext cx="24090260" cy="2914750"/>
            <a:chOff x="923003" y="3917552"/>
            <a:chExt cx="24090260" cy="2914750"/>
          </a:xfrm>
        </p:grpSpPr>
        <p:sp>
          <p:nvSpPr>
            <p:cNvPr id="31" name="Rounded Rectangle 30"/>
            <p:cNvSpPr/>
            <p:nvPr/>
          </p:nvSpPr>
          <p:spPr>
            <a:xfrm>
              <a:off x="1272210" y="4426858"/>
              <a:ext cx="23741053" cy="2405444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2438402" y="4328184"/>
                  <a:ext cx="22220902" cy="19980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4800" b="1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r>
                    <a:rPr lang="vi-VN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	 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Trong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không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gian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𝑂𝑥𝑦𝑧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,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vectơ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nào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sau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đây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là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một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vectơ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chỉ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phương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của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đường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thẳng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qua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hai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điểm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;−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và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e>
                      </m:d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?</a:t>
                  </a:r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38402" y="4328184"/>
                  <a:ext cx="22220902" cy="1998047"/>
                </a:xfrm>
                <a:prstGeom prst="rect">
                  <a:avLst/>
                </a:prstGeom>
                <a:blipFill>
                  <a:blip r:embed="rId3"/>
                  <a:stretch>
                    <a:fillRect l="-1125" b="-140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3" name="Group 32"/>
            <p:cNvGrpSpPr/>
            <p:nvPr/>
          </p:nvGrpSpPr>
          <p:grpSpPr>
            <a:xfrm>
              <a:off x="923003" y="3917552"/>
              <a:ext cx="3942102" cy="1040476"/>
              <a:chOff x="923003" y="3917552"/>
              <a:chExt cx="3942102" cy="1040476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1362045" y="4056327"/>
                <a:ext cx="3503060" cy="832104"/>
                <a:chOff x="2028795" y="4418277"/>
                <a:chExt cx="3503060" cy="832104"/>
              </a:xfrm>
            </p:grpSpPr>
            <p:sp>
              <p:nvSpPr>
                <p:cNvPr id="36" name="Freeform 20"/>
                <p:cNvSpPr>
                  <a:spLocks/>
                </p:cNvSpPr>
                <p:nvPr/>
              </p:nvSpPr>
              <p:spPr bwMode="auto">
                <a:xfrm rot="5400000">
                  <a:off x="3364273" y="3082799"/>
                  <a:ext cx="832104" cy="350306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40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2636458" y="4480054"/>
                  <a:ext cx="2420395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</a:t>
                  </a:r>
                  <a:r>
                    <a:rPr lang="en-US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4.</a:t>
                  </a:r>
                </a:p>
              </p:txBody>
            </p:sp>
          </p:grpSp>
          <p:pic>
            <p:nvPicPr>
              <p:cNvPr id="35" name="Picture 3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923003" y="3917552"/>
                <a:ext cx="1076356" cy="1040476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191004" y="9731628"/>
                <a:ext cx="18764862" cy="10743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Ta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accPr>
                      <m:e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𝑀𝑁</m:t>
                        </m:r>
                      </m:e>
                    </m:acc>
                    <m:r>
                      <a:rPr lang="en-US" sz="4400" b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2</m:t>
                        </m:r>
                        <m:r>
                          <a:rPr lang="en-US" sz="4400" b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2</m:t>
                        </m:r>
                        <m:r>
                          <a:rPr lang="en-US" sz="4400" b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4</m:t>
                        </m:r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,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suy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ra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accPr>
                      <m:e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𝑀𝑁</m:t>
                        </m:r>
                      </m:e>
                    </m:acc>
                    <m:r>
                      <a:rPr lang="en-US" sz="4400" b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44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2</m:t>
                    </m:r>
                    <m:r>
                      <a:rPr lang="en-US" sz="4400" b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44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44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3</m:t>
                            </m:r>
                          </m:sub>
                        </m:sSub>
                      </m:e>
                    </m:acc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4" y="9731628"/>
                <a:ext cx="18764862" cy="1074397"/>
              </a:xfrm>
              <a:prstGeom prst="rect">
                <a:avLst/>
              </a:prstGeom>
              <a:blipFill>
                <a:blip r:embed="rId5"/>
                <a:stretch>
                  <a:fillRect l="-1332" b="-259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4191002" y="11201550"/>
                <a:ext cx="19787417" cy="982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Do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44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44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3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một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vectơ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chỉ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phương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của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𝑀𝑁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2" y="11201550"/>
                <a:ext cx="19787417" cy="982385"/>
              </a:xfrm>
              <a:prstGeom prst="rect">
                <a:avLst/>
              </a:prstGeom>
              <a:blipFill>
                <a:blip r:embed="rId6"/>
                <a:stretch>
                  <a:fillRect l="-1263" b="-291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F46BD65E-20C7-4003-B03B-FD5722A28954}"/>
                  </a:ext>
                </a:extLst>
              </p:cNvPr>
              <p:cNvSpPr/>
              <p:nvPr/>
            </p:nvSpPr>
            <p:spPr>
              <a:xfrm>
                <a:off x="1530277" y="6704119"/>
                <a:ext cx="422492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4</m:t>
                              </m:r>
                            </m:sub>
                          </m:sSub>
                        </m:e>
                      </m:acc>
                      <m:r>
                        <a:rPr lang="en-US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1;1;1</m:t>
                          </m:r>
                        </m:e>
                      </m:d>
                    </m:oMath>
                  </m:oMathPara>
                </a14:m>
                <a:endParaRPr lang="en-US" sz="44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F46BD65E-20C7-4003-B03B-FD5722A289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0277" y="6704119"/>
                <a:ext cx="4224925" cy="76944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15E209CC-1489-4D40-97BE-47CAFD5B4CAB}"/>
                  </a:ext>
                </a:extLst>
              </p:cNvPr>
              <p:cNvSpPr/>
              <p:nvPr/>
            </p:nvSpPr>
            <p:spPr>
              <a:xfrm>
                <a:off x="7601776" y="6704119"/>
                <a:ext cx="4383818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3</m:t>
                              </m:r>
                            </m:sub>
                          </m:sSub>
                        </m:e>
                      </m:acc>
                      <m:r>
                        <a:rPr lang="en-US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1;1;2</m:t>
                          </m:r>
                        </m:e>
                      </m:d>
                    </m:oMath>
                  </m:oMathPara>
                </a14:m>
                <a:endParaRPr lang="en-US" sz="44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15E209CC-1489-4D40-97BE-47CAFD5B4C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1776" y="6704119"/>
                <a:ext cx="4383818" cy="76944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/>
              <p:nvPr/>
            </p:nvSpPr>
            <p:spPr>
              <a:xfrm>
                <a:off x="13600369" y="6704119"/>
                <a:ext cx="438345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3;4;1</m:t>
                          </m:r>
                        </m:e>
                      </m:d>
                    </m:oMath>
                  </m:oMathPara>
                </a14:m>
                <a:endParaRPr lang="en-US" sz="44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00369" y="6704119"/>
                <a:ext cx="4383455" cy="76944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6E1A7A85-01DC-462D-AF0B-D536F84C467F}"/>
                  </a:ext>
                </a:extLst>
              </p:cNvPr>
              <p:cNvSpPr/>
              <p:nvPr/>
            </p:nvSpPr>
            <p:spPr>
              <a:xfrm>
                <a:off x="19582682" y="6704119"/>
                <a:ext cx="4252012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3;4;2</m:t>
                          </m:r>
                        </m:e>
                      </m:d>
                    </m:oMath>
                  </m:oMathPara>
                </a14:m>
                <a:endParaRPr lang="en-US" sz="44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6E1A7A85-01DC-462D-AF0B-D536F84C46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82682" y="6704119"/>
                <a:ext cx="4252012" cy="76944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169995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3" name="Picture 5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64" name="Freeform 71"/>
          <p:cNvSpPr>
            <a:spLocks/>
          </p:cNvSpPr>
          <p:nvPr/>
        </p:nvSpPr>
        <p:spPr bwMode="auto">
          <a:xfrm>
            <a:off x="96217" y="2029835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5" name="Oval 72"/>
          <p:cNvSpPr>
            <a:spLocks noChangeArrowheads="1"/>
          </p:cNvSpPr>
          <p:nvPr/>
        </p:nvSpPr>
        <p:spPr bwMode="auto">
          <a:xfrm>
            <a:off x="739711" y="154204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6" name="Freeform 79"/>
          <p:cNvSpPr>
            <a:spLocks/>
          </p:cNvSpPr>
          <p:nvPr/>
        </p:nvSpPr>
        <p:spPr bwMode="auto">
          <a:xfrm>
            <a:off x="561300" y="1880626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89880" y="1677859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68" name="Freeform 76"/>
          <p:cNvSpPr>
            <a:spLocks/>
          </p:cNvSpPr>
          <p:nvPr/>
        </p:nvSpPr>
        <p:spPr bwMode="auto">
          <a:xfrm>
            <a:off x="668943" y="1773020"/>
            <a:ext cx="415877" cy="190478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6718593" y="6577047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566886" y="6609209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12786399" y="6603560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18745200" y="6629176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6718593" y="6609209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/>
              <p:cNvSpPr/>
              <p:nvPr/>
            </p:nvSpPr>
            <p:spPr>
              <a:xfrm>
                <a:off x="4674617" y="8991067"/>
                <a:ext cx="194636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i="0" spc="-15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4" name="Rectangle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617" y="8991067"/>
                <a:ext cx="1946367" cy="76944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279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55" grpId="0"/>
      <p:bldP spid="56" grpId="0"/>
      <p:bldP spid="57" grpId="0"/>
      <p:bldP spid="58" grpId="0"/>
      <p:bldP spid="69" grpId="0" animBg="1"/>
      <p:bldP spid="70" grpId="0" animBg="1"/>
      <p:bldP spid="71" grpId="0" animBg="1"/>
      <p:bldP spid="72" grpId="0" animBg="1"/>
      <p:bldP spid="73" grpId="0" animBg="1"/>
      <p:bldP spid="7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84524" y="7893268"/>
            <a:ext cx="24079793" cy="5630071"/>
            <a:chOff x="48567" y="4381500"/>
            <a:chExt cx="24079793" cy="3276884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" name="Rounded Rectangle 4"/>
            <p:cNvSpPr/>
            <p:nvPr/>
          </p:nvSpPr>
          <p:spPr>
            <a:xfrm>
              <a:off x="353961" y="4997567"/>
              <a:ext cx="23774399" cy="2660817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7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406054" y="4769080"/>
                <a:ext cx="2872840" cy="59150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400" b="1" dirty="0">
                    <a:solidFill>
                      <a:schemeClr val="accent6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400" b="1" dirty="0">
                  <a:solidFill>
                    <a:schemeClr val="accent6">
                      <a:lumMod val="50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pSp>
        <p:nvGrpSpPr>
          <p:cNvPr id="10" name="Group 9"/>
          <p:cNvGrpSpPr/>
          <p:nvPr/>
        </p:nvGrpSpPr>
        <p:grpSpPr>
          <a:xfrm>
            <a:off x="67677" y="2556238"/>
            <a:ext cx="24127271" cy="2808845"/>
            <a:chOff x="892286" y="3083324"/>
            <a:chExt cx="24127271" cy="2808845"/>
          </a:xfrm>
        </p:grpSpPr>
        <p:sp>
          <p:nvSpPr>
            <p:cNvPr id="11" name="Rounded Rectangle 10"/>
            <p:cNvSpPr/>
            <p:nvPr/>
          </p:nvSpPr>
          <p:spPr>
            <a:xfrm>
              <a:off x="1278504" y="3486725"/>
              <a:ext cx="23741053" cy="2405444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2280838" y="3467403"/>
                  <a:ext cx="22277928" cy="241655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4800" b="1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r>
                    <a:rPr lang="vi-VN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	 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Trong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không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gian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𝑂𝑥𝑦𝑧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,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cho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đường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thẳng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 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𝛥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và 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hai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điểm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và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.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Tìm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điểm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∈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𝛥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để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tam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giác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𝑃𝑀𝑁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vuông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tại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</m:oMath>
                  </a14:m>
                  <a:endPara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0838" y="3467403"/>
                  <a:ext cx="22277928" cy="2416559"/>
                </a:xfrm>
                <a:prstGeom prst="rect">
                  <a:avLst/>
                </a:prstGeom>
                <a:blipFill>
                  <a:blip r:embed="rId3"/>
                  <a:stretch>
                    <a:fillRect b="-1108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3" name="Group 12"/>
            <p:cNvGrpSpPr/>
            <p:nvPr/>
          </p:nvGrpSpPr>
          <p:grpSpPr>
            <a:xfrm>
              <a:off x="892286" y="3083324"/>
              <a:ext cx="3951092" cy="1040476"/>
              <a:chOff x="892286" y="3083324"/>
              <a:chExt cx="3951092" cy="1040476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1331328" y="3222099"/>
                <a:ext cx="3512050" cy="832104"/>
                <a:chOff x="1998078" y="3584049"/>
                <a:chExt cx="3512050" cy="832104"/>
              </a:xfrm>
            </p:grpSpPr>
            <p:sp>
              <p:nvSpPr>
                <p:cNvPr id="16" name="Freeform 20"/>
                <p:cNvSpPr>
                  <a:spLocks/>
                </p:cNvSpPr>
                <p:nvPr/>
              </p:nvSpPr>
              <p:spPr bwMode="auto">
                <a:xfrm rot="5400000">
                  <a:off x="3338051" y="2244076"/>
                  <a:ext cx="832104" cy="351205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40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602807" y="3646654"/>
                  <a:ext cx="2420395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</a:t>
                  </a:r>
                  <a:r>
                    <a:rPr lang="en-US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5</a:t>
                  </a:r>
                  <a:r>
                    <a:rPr lang="en-US" sz="4400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.</a:t>
                  </a:r>
                </a:p>
              </p:txBody>
            </p:sp>
          </p:grpSp>
          <p:pic>
            <p:nvPicPr>
              <p:cNvPr id="15" name="Picture 1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892286" y="3083324"/>
                <a:ext cx="1079118" cy="1040476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461345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22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23" name="Freeform 71"/>
          <p:cNvSpPr>
            <a:spLocks/>
          </p:cNvSpPr>
          <p:nvPr/>
        </p:nvSpPr>
        <p:spPr bwMode="auto">
          <a:xfrm>
            <a:off x="96217" y="2029835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4" name="Oval 72"/>
          <p:cNvSpPr>
            <a:spLocks noChangeArrowheads="1"/>
          </p:cNvSpPr>
          <p:nvPr/>
        </p:nvSpPr>
        <p:spPr bwMode="auto">
          <a:xfrm>
            <a:off x="739711" y="154204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5" name="Freeform 79"/>
          <p:cNvSpPr>
            <a:spLocks/>
          </p:cNvSpPr>
          <p:nvPr/>
        </p:nvSpPr>
        <p:spPr bwMode="auto">
          <a:xfrm>
            <a:off x="561300" y="1880626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89880" y="1677859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27" name="Freeform 76"/>
          <p:cNvSpPr>
            <a:spLocks/>
          </p:cNvSpPr>
          <p:nvPr/>
        </p:nvSpPr>
        <p:spPr bwMode="auto">
          <a:xfrm>
            <a:off x="668943" y="1773020"/>
            <a:ext cx="415877" cy="190478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17371" y="6088614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2743611" y="6128910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8572572" y="6080195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672170" y="8887591"/>
                <a:ext cx="194636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i="0" spc="-15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170" y="8887591"/>
                <a:ext cx="1946367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Oval 32"/>
          <p:cNvSpPr/>
          <p:nvPr/>
        </p:nvSpPr>
        <p:spPr>
          <a:xfrm>
            <a:off x="6652549" y="6080195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44594" y="5518964"/>
                <a:ext cx="4018536" cy="25301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(1;−1;0)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−5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−2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4594" y="5518964"/>
                <a:ext cx="4018536" cy="253018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7832013" y="5535538"/>
                <a:ext cx="4018536" cy="25301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(1;−1;0)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−5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2013" y="5535538"/>
                <a:ext cx="4018536" cy="253018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13910418" y="5515851"/>
                <a:ext cx="3606564" cy="25301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1;−1;0)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−2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10418" y="5515851"/>
                <a:ext cx="3606564" cy="253018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19661102" y="5487928"/>
                <a:ext cx="4018536" cy="25301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(1;1;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−5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−2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1102" y="5487928"/>
                <a:ext cx="4018536" cy="253018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2089647" y="9453445"/>
                <a:ext cx="757495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𝛥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nên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+1;−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9647" y="9453445"/>
                <a:ext cx="7574959" cy="769441"/>
              </a:xfrm>
              <a:prstGeom prst="rect">
                <a:avLst/>
              </a:prstGeom>
              <a:blipFill>
                <a:blip r:embed="rId11"/>
                <a:stretch>
                  <a:fillRect t="-18254" b="-3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1955870" y="10234392"/>
                <a:ext cx="7291740" cy="754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Tam </a:t>
                </a:r>
                <a:r>
                  <a:rPr 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giác</a:t>
                </a:r>
                <a:r>
                  <a:rPr lang="en-US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𝑃𝑀𝑁</m:t>
                    </m:r>
                  </m:oMath>
                </a14:m>
                <a:r>
                  <a:rPr lang="en-US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vuông</a:t>
                </a:r>
                <a:r>
                  <a:rPr lang="en-US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tại</a:t>
                </a:r>
                <a:r>
                  <a:rPr lang="en-US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nên</a:t>
                </a:r>
                <a:r>
                  <a:rPr lang="en-US" dirty="0"/>
                  <a:t>  </a:t>
                </a: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5870" y="10234392"/>
                <a:ext cx="7291740" cy="754053"/>
              </a:xfrm>
              <a:prstGeom prst="rect">
                <a:avLst/>
              </a:prstGeom>
              <a:blipFill>
                <a:blip r:embed="rId12"/>
                <a:stretch>
                  <a:fillRect l="-3010" t="-16129" b="-370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9037862" y="10150580"/>
                <a:ext cx="12111905" cy="8516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𝑃</m:t>
                          </m:r>
                          <m:r>
                            <a:rPr lang="en-US" sz="4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𝑀</m:t>
                          </m:r>
                        </m:e>
                      </m:acc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𝑃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𝑁</m:t>
                          </m:r>
                        </m:e>
                      </m:acc>
                      <m:r>
                        <a:rPr lang="en-US" sz="44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0</m:t>
                      </m:r>
                      <m:r>
                        <a:rPr lang="en-US" sz="4400" dirty="0" smtClean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;−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.(2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−1;−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;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n-US" sz="4400" b="0" i="0" dirty="0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7862" y="10150580"/>
                <a:ext cx="12111905" cy="85164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12052920" y="11033696"/>
                <a:ext cx="2567626" cy="22443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dirty="0" smtClean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4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4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44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4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4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4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52920" y="11033696"/>
                <a:ext cx="2567626" cy="224439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Oval 42"/>
          <p:cNvSpPr/>
          <p:nvPr/>
        </p:nvSpPr>
        <p:spPr>
          <a:xfrm>
            <a:off x="6704345" y="6063128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14620546" y="11770876"/>
                <a:ext cx="89639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dirty="0">
                          <a:latin typeface="Cambria Math" panose="02040503050406030204" pitchFamily="18" charset="0"/>
                        </a:rPr>
                        <m:t>⇔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20546" y="11770876"/>
                <a:ext cx="896399" cy="76944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15571356" y="10993160"/>
                <a:ext cx="4018536" cy="25301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(1;−1;0)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−7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−5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71356" y="10993160"/>
                <a:ext cx="4018536" cy="253018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781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2" grpId="0"/>
      <p:bldP spid="33" grpId="0" animBg="1"/>
      <p:bldP spid="2" grpId="0"/>
      <p:bldP spid="34" grpId="0"/>
      <p:bldP spid="35" grpId="0"/>
      <p:bldP spid="36" grpId="0"/>
      <p:bldP spid="37" grpId="0"/>
      <p:bldP spid="38" grpId="0"/>
      <p:bldP spid="40" grpId="0"/>
      <p:bldP spid="42" grpId="0"/>
      <p:bldP spid="43" grpId="0" animBg="1"/>
      <p:bldP spid="44" grpId="0"/>
      <p:bldP spid="4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5616" y="8234174"/>
            <a:ext cx="24079793" cy="5177026"/>
            <a:chOff x="48567" y="4381500"/>
            <a:chExt cx="24079793" cy="3276884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" name="Rounded Rectangle 4"/>
            <p:cNvSpPr/>
            <p:nvPr/>
          </p:nvSpPr>
          <p:spPr>
            <a:xfrm>
              <a:off x="353961" y="4997567"/>
              <a:ext cx="23774399" cy="2660817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7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406054" y="4769080"/>
                <a:ext cx="2872840" cy="48703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400" b="1" dirty="0">
                    <a:solidFill>
                      <a:schemeClr val="accent6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400" b="1" dirty="0">
                  <a:solidFill>
                    <a:schemeClr val="accent6">
                      <a:lumMod val="50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pSp>
        <p:nvGrpSpPr>
          <p:cNvPr id="10" name="Group 9"/>
          <p:cNvGrpSpPr/>
          <p:nvPr/>
        </p:nvGrpSpPr>
        <p:grpSpPr>
          <a:xfrm>
            <a:off x="98394" y="3390466"/>
            <a:ext cx="24090260" cy="2914750"/>
            <a:chOff x="923003" y="3917552"/>
            <a:chExt cx="24090260" cy="2914750"/>
          </a:xfrm>
        </p:grpSpPr>
        <p:sp>
          <p:nvSpPr>
            <p:cNvPr id="11" name="Rounded Rectangle 10"/>
            <p:cNvSpPr/>
            <p:nvPr/>
          </p:nvSpPr>
          <p:spPr>
            <a:xfrm>
              <a:off x="1272210" y="4426858"/>
              <a:ext cx="23741053" cy="2405444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2438402" y="4328184"/>
                  <a:ext cx="22220902" cy="24163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4800" b="1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r>
                    <a:rPr lang="vi-VN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	 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Trong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không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gian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𝑂𝑥𝑦𝑧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, cho đường thẳng 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𝛥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và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A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. </a:t>
                  </a:r>
                </a:p>
                <a:p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Gọi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;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;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thuộc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đường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thẳng</a:t>
                  </a:r>
                  <a:r>
                    <a:rPr lang="en-US" sz="4400" b="0" dirty="0">
                      <a:ea typeface="Cambria Math" panose="020405030504060302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𝛥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để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độ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dài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ngắn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nhất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.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Tính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S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+3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a14:m>
                  <a:endPara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38402" y="4328184"/>
                  <a:ext cx="22220902" cy="2416367"/>
                </a:xfrm>
                <a:prstGeom prst="rect">
                  <a:avLst/>
                </a:prstGeom>
                <a:blipFill>
                  <a:blip r:embed="rId3"/>
                  <a:stretch>
                    <a:fillRect l="-1125" b="-1136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3" name="Group 12"/>
            <p:cNvGrpSpPr/>
            <p:nvPr/>
          </p:nvGrpSpPr>
          <p:grpSpPr>
            <a:xfrm>
              <a:off x="923003" y="3917552"/>
              <a:ext cx="3942102" cy="1040476"/>
              <a:chOff x="923003" y="3917552"/>
              <a:chExt cx="3942102" cy="1040476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1362045" y="4056327"/>
                <a:ext cx="3503060" cy="832104"/>
                <a:chOff x="2028795" y="4418277"/>
                <a:chExt cx="3503060" cy="832104"/>
              </a:xfrm>
            </p:grpSpPr>
            <p:sp>
              <p:nvSpPr>
                <p:cNvPr id="16" name="Freeform 20"/>
                <p:cNvSpPr>
                  <a:spLocks/>
                </p:cNvSpPr>
                <p:nvPr/>
              </p:nvSpPr>
              <p:spPr bwMode="auto">
                <a:xfrm rot="5400000">
                  <a:off x="3364273" y="3082799"/>
                  <a:ext cx="832104" cy="350306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40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636458" y="4480054"/>
                  <a:ext cx="2420395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</a:t>
                  </a:r>
                  <a:r>
                    <a:rPr lang="en-US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6.</a:t>
                  </a:r>
                </a:p>
              </p:txBody>
            </p:sp>
          </p:grpSp>
          <p:pic>
            <p:nvPicPr>
              <p:cNvPr id="15" name="Picture 1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923003" y="3917552"/>
                <a:ext cx="1076356" cy="1040476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144518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22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23" name="Freeform 71"/>
          <p:cNvSpPr>
            <a:spLocks/>
          </p:cNvSpPr>
          <p:nvPr/>
        </p:nvSpPr>
        <p:spPr bwMode="auto">
          <a:xfrm>
            <a:off x="96217" y="2029835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4" name="Oval 72"/>
          <p:cNvSpPr>
            <a:spLocks noChangeArrowheads="1"/>
          </p:cNvSpPr>
          <p:nvPr/>
        </p:nvSpPr>
        <p:spPr bwMode="auto">
          <a:xfrm>
            <a:off x="739711" y="154204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5" name="Freeform 79"/>
          <p:cNvSpPr>
            <a:spLocks/>
          </p:cNvSpPr>
          <p:nvPr/>
        </p:nvSpPr>
        <p:spPr bwMode="auto">
          <a:xfrm>
            <a:off x="561300" y="1880626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89880" y="1677859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27" name="Freeform 76"/>
          <p:cNvSpPr>
            <a:spLocks/>
          </p:cNvSpPr>
          <p:nvPr/>
        </p:nvSpPr>
        <p:spPr bwMode="auto">
          <a:xfrm>
            <a:off x="668943" y="1773020"/>
            <a:ext cx="415877" cy="190478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566886" y="6689950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2786399" y="6603560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8745200" y="6629176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2831071" y="6617036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4797698" y="9116074"/>
                <a:ext cx="191911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i="0" spc="-15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7698" y="9116074"/>
                <a:ext cx="1919115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985387" y="6819492"/>
                <a:ext cx="209127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=−7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5387" y="6819492"/>
                <a:ext cx="2091278" cy="76944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14022643" y="6760159"/>
                <a:ext cx="166968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22643" y="6760159"/>
                <a:ext cx="1669688" cy="76944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8397042" y="6767219"/>
                <a:ext cx="209127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=−5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7042" y="6767219"/>
                <a:ext cx="2091278" cy="76944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19847026" y="6734250"/>
                <a:ext cx="166968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=7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47026" y="6734250"/>
                <a:ext cx="1669688" cy="76944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1746879" y="9932174"/>
                <a:ext cx="765395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𝐻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𝛥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nên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</m:e>
                    </m:d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6879" y="9932174"/>
                <a:ext cx="7653955" cy="769441"/>
              </a:xfrm>
              <a:prstGeom prst="rect">
                <a:avLst/>
              </a:prstGeom>
              <a:blipFill>
                <a:blip r:embed="rId11"/>
                <a:stretch>
                  <a:fillRect t="-17323" b="-34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1622502" y="10815357"/>
                <a:ext cx="13825003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𝐴𝐻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(2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−1)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=6</m:t>
                      </m:r>
                      <m:sSup>
                        <m:sSupPr>
                          <m:ctrlPr>
                            <a:rPr lang="en-US" sz="4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+5</m:t>
                      </m:r>
                      <m:r>
                        <a:rPr lang="en-US" sz="4400" dirty="0" smtClean="0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en-US" sz="4400" b="0" i="0" dirty="0" smtClean="0">
                          <a:latin typeface="Cambria Math" panose="02040503050406030204" pitchFamily="18" charset="0"/>
                        </a:rPr>
                        <m:t>5, </m:t>
                      </m:r>
                      <m:r>
                        <a:rPr lang="en-US" sz="4400" dirty="0" smtClean="0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sz="4400" i="1" dirty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4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n-US" sz="4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sz="4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2502" y="10815357"/>
                <a:ext cx="13825003" cy="76944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1746879" y="11721415"/>
                <a:ext cx="13591734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ngắn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nhất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khi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  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ngắn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nhất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Khi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đó</a:t>
                </a:r>
                <a14:m>
                  <m:oMath xmlns:m="http://schemas.openxmlformats.org/officeDocument/2006/math">
                    <m:r>
                      <a:rPr lang="en-US" sz="4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sz="440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.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Suy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US" sz="4400" dirty="0"/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6879" y="11721415"/>
                <a:ext cx="13591734" cy="769441"/>
              </a:xfrm>
              <a:prstGeom prst="rect">
                <a:avLst/>
              </a:prstGeom>
              <a:blipFill>
                <a:blip r:embed="rId13"/>
                <a:stretch>
                  <a:fillRect t="-18254" b="-3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6101202" y="11748366"/>
                <a:ext cx="135953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𝐴𝐻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1202" y="11748366"/>
                <a:ext cx="1359538" cy="76944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15248678" y="11728379"/>
                <a:ext cx="212949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  <m:r>
                            <a:rPr lang="en-US" sz="4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;1;</m:t>
                          </m:r>
                          <m: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8678" y="11728379"/>
                <a:ext cx="2129494" cy="70788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14994320" y="11728379"/>
                <a:ext cx="68858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94320" y="11728379"/>
                <a:ext cx="688586" cy="76944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Oval 41"/>
          <p:cNvSpPr/>
          <p:nvPr/>
        </p:nvSpPr>
        <p:spPr>
          <a:xfrm>
            <a:off x="7308512" y="6709917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0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/>
      <p:bldP spid="3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43475"/>
              </p:ext>
            </p:extLst>
          </p:nvPr>
        </p:nvGraphicFramePr>
        <p:xfrm>
          <a:off x="4159494" y="41440"/>
          <a:ext cx="18291462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22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63" name="Rounded Rectangle 62"/>
          <p:cNvSpPr/>
          <p:nvPr/>
        </p:nvSpPr>
        <p:spPr>
          <a:xfrm>
            <a:off x="4276239" y="4865914"/>
            <a:ext cx="16375548" cy="5954486"/>
          </a:xfrm>
          <a:prstGeom prst="roundRect">
            <a:avLst>
              <a:gd name="adj" fmla="val 4570"/>
            </a:avLst>
          </a:prstGeom>
          <a:noFill/>
          <a:ln>
            <a:solidFill>
              <a:srgbClr val="135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en-US"/>
          </a:p>
        </p:txBody>
      </p:sp>
      <p:grpSp>
        <p:nvGrpSpPr>
          <p:cNvPr id="64" name="Group 26"/>
          <p:cNvGrpSpPr/>
          <p:nvPr/>
        </p:nvGrpSpPr>
        <p:grpSpPr>
          <a:xfrm>
            <a:off x="4270511" y="7293602"/>
            <a:ext cx="16381276" cy="1522752"/>
            <a:chOff x="7483861" y="7543801"/>
            <a:chExt cx="14646001" cy="1522754"/>
          </a:xfrm>
        </p:grpSpPr>
        <p:sp>
          <p:nvSpPr>
            <p:cNvPr id="65" name="TextBox 64"/>
            <p:cNvSpPr txBox="1"/>
            <p:nvPr/>
          </p:nvSpPr>
          <p:spPr>
            <a:xfrm>
              <a:off x="8993187" y="7620003"/>
              <a:ext cx="13136675" cy="1446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Xem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vi-VN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trước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phần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II- ĐIỀU KIỆN ĐỂ HAI ĐƯỜNG THẲNG SONG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SONG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, CẮT NHAU, CHÉO NHAU</a:t>
              </a:r>
            </a:p>
          </p:txBody>
        </p:sp>
        <p:grpSp>
          <p:nvGrpSpPr>
            <p:cNvPr id="66" name="Group 27"/>
            <p:cNvGrpSpPr/>
            <p:nvPr/>
          </p:nvGrpSpPr>
          <p:grpSpPr>
            <a:xfrm>
              <a:off x="7483861" y="7543801"/>
              <a:ext cx="1381118" cy="872846"/>
              <a:chOff x="7483860" y="7543801"/>
              <a:chExt cx="1381118" cy="872846"/>
            </a:xfrm>
          </p:grpSpPr>
          <p:sp>
            <p:nvSpPr>
              <p:cNvPr id="67" name="Isosceles Triangle 44"/>
              <p:cNvSpPr/>
              <p:nvPr/>
            </p:nvSpPr>
            <p:spPr>
              <a:xfrm rot="16200000">
                <a:off x="7494127" y="7533534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grpSp>
            <p:nvGrpSpPr>
              <p:cNvPr id="68" name="Group 29"/>
              <p:cNvGrpSpPr/>
              <p:nvPr/>
            </p:nvGrpSpPr>
            <p:grpSpPr>
              <a:xfrm>
                <a:off x="7493378" y="7646473"/>
                <a:ext cx="1371600" cy="770174"/>
                <a:chOff x="7493378" y="7646473"/>
                <a:chExt cx="1371600" cy="770174"/>
              </a:xfrm>
            </p:grpSpPr>
            <p:sp>
              <p:nvSpPr>
                <p:cNvPr id="69" name="Round Same Side Corner Rectangle 68"/>
                <p:cNvSpPr/>
                <p:nvPr/>
              </p:nvSpPr>
              <p:spPr>
                <a:xfrm rot="5400000">
                  <a:off x="7813418" y="7365087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440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  <p:sp>
              <p:nvSpPr>
                <p:cNvPr id="70" name="TextBox 69"/>
                <p:cNvSpPr txBox="1"/>
                <p:nvPr/>
              </p:nvSpPr>
              <p:spPr>
                <a:xfrm>
                  <a:off x="8010234" y="7646473"/>
                  <a:ext cx="438845" cy="7694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4400" b="1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71" name="Group 26"/>
          <p:cNvGrpSpPr/>
          <p:nvPr/>
        </p:nvGrpSpPr>
        <p:grpSpPr>
          <a:xfrm>
            <a:off x="4270511" y="5556724"/>
            <a:ext cx="16000276" cy="872845"/>
            <a:chOff x="7459670" y="7543799"/>
            <a:chExt cx="16000276" cy="872846"/>
          </a:xfrm>
        </p:grpSpPr>
        <p:sp>
          <p:nvSpPr>
            <p:cNvPr id="72" name="TextBox 71"/>
            <p:cNvSpPr txBox="1"/>
            <p:nvPr/>
          </p:nvSpPr>
          <p:spPr>
            <a:xfrm>
              <a:off x="8993187" y="7620004"/>
              <a:ext cx="14466759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Xem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lại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các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dạng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bài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tập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vi-VN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trên</a:t>
              </a:r>
              <a:endParaRPr lang="en-US" sz="4400" b="1" dirty="0">
                <a:solidFill>
                  <a:srgbClr val="135F8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p:grpSp>
          <p:nvGrpSpPr>
            <p:cNvPr id="73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74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grpSp>
            <p:nvGrpSpPr>
              <p:cNvPr id="75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76" name="Round Same Side Corner Rectangle 75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440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7917790" y="7640053"/>
                  <a:ext cx="490840" cy="7694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4400" b="1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1</a:t>
                  </a:r>
                </a:p>
              </p:txBody>
            </p:sp>
          </p:grpSp>
        </p:grpSp>
      </p:grpSp>
      <p:grpSp>
        <p:nvGrpSpPr>
          <p:cNvPr id="78" name="Group 77"/>
          <p:cNvGrpSpPr/>
          <p:nvPr/>
        </p:nvGrpSpPr>
        <p:grpSpPr>
          <a:xfrm>
            <a:off x="10571614" y="4371559"/>
            <a:ext cx="3984174" cy="930910"/>
            <a:chOff x="10571614" y="4371559"/>
            <a:chExt cx="3984174" cy="930910"/>
          </a:xfrm>
          <a:solidFill>
            <a:schemeClr val="bg1"/>
          </a:solidFill>
        </p:grpSpPr>
        <p:sp>
          <p:nvSpPr>
            <p:cNvPr id="79" name="Rectangle 78"/>
            <p:cNvSpPr/>
            <p:nvPr/>
          </p:nvSpPr>
          <p:spPr>
            <a:xfrm>
              <a:off x="10571614" y="4469240"/>
              <a:ext cx="3984174" cy="8332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0" tIns="45705" rIns="91410" bIns="45705"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1223983" y="4371559"/>
              <a:ext cx="2669260" cy="830966"/>
            </a:xfrm>
            <a:prstGeom prst="rect">
              <a:avLst/>
            </a:prstGeom>
            <a:grpFill/>
          </p:spPr>
          <p:txBody>
            <a:bodyPr wrap="none" lIns="91410" tIns="45705" rIns="91410" bIns="45705" rtlCol="0">
              <a:spAutoFit/>
            </a:bodyPr>
            <a:lstStyle/>
            <a:p>
              <a:pPr algn="ctr"/>
              <a:r>
                <a:rPr lang="en-US" sz="4800" b="1" dirty="0">
                  <a:solidFill>
                    <a:srgbClr val="0066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DẶN DÒ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073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123040" y="155997"/>
                <a:ext cx="23317200" cy="133972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Cho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.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chỉ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(VTCP)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1).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fr-FR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−1−3</m:t>
                            </m:r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9</m:t>
                            </m:r>
                            <m:r>
                              <a:rPr lang="fr-FR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2).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SG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+5</m:t>
                        </m:r>
                      </m:num>
                      <m:den>
                        <m:r>
                          <a:rPr lang="en-SG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−1</m:t>
                        </m:r>
                      </m:den>
                    </m:f>
                    <m:r>
                      <a:rPr lang="en-US" sz="4400" b="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sz="4400" b="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num>
                      <m:den>
                        <m:r>
                          <a:rPr lang="en-SG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sz="4400" b="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𝑧</m:t>
                        </m:r>
                      </m:num>
                      <m:den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fr-FR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3).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−3−4</m:t>
                            </m:r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fr-FR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endParaRPr lang="en-US" sz="4400" dirty="0"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US" sz="4400" dirty="0"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fr-FR" sz="4400" dirty="0"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4).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den>
                    </m:f>
                    <m:r>
                      <a:rPr lang="en-US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−3</m:t>
                        </m:r>
                      </m:den>
                    </m:f>
                  </m:oMath>
                </a14:m>
                <a:endParaRPr lang="fr-FR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44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40" y="155997"/>
                <a:ext cx="23317200" cy="13397257"/>
              </a:xfrm>
              <a:prstGeom prst="rect">
                <a:avLst/>
              </a:prstGeom>
              <a:blipFill>
                <a:blip r:embed="rId2"/>
                <a:stretch>
                  <a:fillRect l="-1046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16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533400" y="1676400"/>
                <a:ext cx="23317200" cy="79446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</a:pP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DẠNG 1: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𝑐𝑡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 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 là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DẠNG 2: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fr-FR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fr-FR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fr-FR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u="sng" dirty="0" err="1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Lưu</a:t>
                </a:r>
                <a:r>
                  <a:rPr lang="en-US" sz="4400" u="sng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</a:t>
                </a:r>
                <a:r>
                  <a:rPr lang="en-US" sz="4400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≠(0;0;0)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676400"/>
                <a:ext cx="23317200" cy="7944611"/>
              </a:xfrm>
              <a:prstGeom prst="rect">
                <a:avLst/>
              </a:prstGeom>
              <a:blipFill>
                <a:blip r:embed="rId2"/>
                <a:stretch>
                  <a:fillRect l="-1072" t="-1535" b="-2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218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157546" y="125805"/>
                <a:ext cx="23317200" cy="133587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1: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4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M(1;-2;4) </a:t>
                </a: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(d):</a:t>
                </a:r>
              </a:p>
              <a:p>
                <a:pPr algn="ctr">
                  <a:lnSpc>
                    <a:spcPct val="107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𝑐𝑡</m:t>
                            </m:r>
                          </m:e>
                        </m:eqArr>
                      </m:e>
                    </m:d>
                    <m:r>
                      <a:rPr lang="en-US" sz="44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sz="4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+(−2)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fr-FR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fr-FR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eqAr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⟺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fr-FR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e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  <m:r>
                                  <a:rPr lang="fr-FR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  <m:r>
                                  <a:rPr lang="fr-FR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e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  <m:r>
                                  <a:rPr lang="fr-FR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  <m:r>
                                  <a:rPr lang="fr-FR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e>
                            </m:eqArr>
                          </m:e>
                        </m:d>
                      </m:e>
                    </m:d>
                  </m:oMath>
                </a14:m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 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 là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2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(d)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M(-3;0;5)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(d)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+3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44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den>
                      </m:f>
                      <m:r>
                        <a:rPr lang="en-US" sz="44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546" y="125805"/>
                <a:ext cx="23317200" cy="13358785"/>
              </a:xfrm>
              <a:prstGeom prst="rect">
                <a:avLst/>
              </a:prstGeom>
              <a:blipFill>
                <a:blip r:embed="rId2"/>
                <a:stretch>
                  <a:fillRect l="-1072" t="-9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7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0" y="725699"/>
                <a:ext cx="23317200" cy="94619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1: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4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K(-1;-2;0) </a:t>
                </a: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(d)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M(-1; 4; -2)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25699"/>
                <a:ext cx="23317200" cy="9461949"/>
              </a:xfrm>
              <a:prstGeom prst="rect">
                <a:avLst/>
              </a:prstGeom>
              <a:blipFill>
                <a:blip r:embed="rId2"/>
                <a:stretch>
                  <a:fillRect l="-1046" t="-1289" b="-21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D81C87C-6727-437D-B73E-948DCE30F886}"/>
              </a:ext>
            </a:extLst>
          </p:cNvPr>
          <p:cNvSpPr txBox="1"/>
          <p:nvPr/>
        </p:nvSpPr>
        <p:spPr>
          <a:xfrm>
            <a:off x="-304800" y="-19328"/>
            <a:ext cx="12258136" cy="768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</p:spTree>
    <p:extLst>
      <p:ext uri="{BB962C8B-B14F-4D97-AF65-F5344CB8AC3E}">
        <p14:creationId xmlns:p14="http://schemas.microsoft.com/office/powerpoint/2010/main" val="328927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0" y="725699"/>
                <a:ext cx="23317200" cy="94619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3: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4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N(-3;0;9)</a:t>
                </a: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(d)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 -5; 4; 1)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25699"/>
                <a:ext cx="23317200" cy="9461949"/>
              </a:xfrm>
              <a:prstGeom prst="rect">
                <a:avLst/>
              </a:prstGeom>
              <a:blipFill>
                <a:blip r:embed="rId2"/>
                <a:stretch>
                  <a:fillRect l="-1046" t="-1289" b="-21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D81C87C-6727-437D-B73E-948DCE30F886}"/>
              </a:ext>
            </a:extLst>
          </p:cNvPr>
          <p:cNvSpPr txBox="1"/>
          <p:nvPr/>
        </p:nvSpPr>
        <p:spPr>
          <a:xfrm>
            <a:off x="-304800" y="-19328"/>
            <a:ext cx="12258136" cy="768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</p:spTree>
    <p:extLst>
      <p:ext uri="{BB962C8B-B14F-4D97-AF65-F5344CB8AC3E}">
        <p14:creationId xmlns:p14="http://schemas.microsoft.com/office/powerpoint/2010/main" val="2076319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7&quot;/&gt;&lt;/object&gt;&lt;object type=&quot;3&quot; unique_id=&quot;10004&quot;&gt;&lt;property id=&quot;20148&quot; value=&quot;5&quot;/&gt;&lt;property id=&quot;20300&quot; value=&quot;Slide 2&quot;/&gt;&lt;property id=&quot;20307&quot; value=&quot;258&quot;/&gt;&lt;/object&gt;&lt;object type=&quot;3&quot; unique_id=&quot;10005&quot;&gt;&lt;property id=&quot;20148&quot; value=&quot;5&quot;/&gt;&lt;property id=&quot;20300&quot; value=&quot;Slide 3&quot;/&gt;&lt;property id=&quot;20307&quot; value=&quot;259&quot;/&gt;&lt;/object&gt;&lt;object type=&quot;3&quot; unique_id=&quot;10006&quot;&gt;&lt;property id=&quot;20148&quot; value=&quot;5&quot;/&gt;&lt;property id=&quot;20300&quot; value=&quot;Slide 4&quot;/&gt;&lt;property id=&quot;20307&quot; value=&quot;260&quot;/&gt;&lt;/object&gt;&lt;object type=&quot;3&quot; unique_id=&quot;10007&quot;&gt;&lt;property id=&quot;20148&quot; value=&quot;5&quot;/&gt;&lt;property id=&quot;20300&quot; value=&quot;Slide 5&quot;/&gt;&lt;property id=&quot;20307&quot; value=&quot;262&quot;/&gt;&lt;/object&gt;&lt;object type=&quot;3&quot; unique_id=&quot;10008&quot;&gt;&lt;property id=&quot;20148&quot; value=&quot;5&quot;/&gt;&lt;property id=&quot;20300&quot; value=&quot;Slide 6&quot;/&gt;&lt;property id=&quot;20307&quot; value=&quot;263&quot;/&gt;&lt;/object&gt;&lt;object type=&quot;3&quot; unique_id=&quot;10009&quot;&gt;&lt;property id=&quot;20148&quot; value=&quot;5&quot;/&gt;&lt;property id=&quot;20300&quot; value=&quot;Slide 7&quot;/&gt;&lt;property id=&quot;20307&quot; value=&quot;264&quot;/&gt;&lt;/object&gt;&lt;object type=&quot;3&quot; unique_id=&quot;10010&quot;&gt;&lt;property id=&quot;20148&quot; value=&quot;5&quot;/&gt;&lt;property id=&quot;20300&quot; value=&quot;Slide 8&quot;/&gt;&lt;property id=&quot;20307&quot; value=&quot;265&quot;/&gt;&lt;/object&gt;&lt;object type=&quot;3&quot; unique_id=&quot;10011&quot;&gt;&lt;property id=&quot;20148&quot; value=&quot;5&quot;/&gt;&lt;property id=&quot;20300&quot; value=&quot;Slide 9&quot;/&gt;&lt;property id=&quot;20307&quot; value=&quot;266&quot;/&gt;&lt;/object&gt;&lt;object type=&quot;3&quot; unique_id=&quot;10012&quot;&gt;&lt;property id=&quot;20148&quot; value=&quot;5&quot;/&gt;&lt;property id=&quot;20300&quot; value=&quot;Slide 10&quot;/&gt;&lt;property id=&quot;20307&quot; value=&quot;267&quot;/&gt;&lt;/object&gt;&lt;object type=&quot;3&quot; unique_id=&quot;10013&quot;&gt;&lt;property id=&quot;20148&quot; value=&quot;5&quot;/&gt;&lt;property id=&quot;20300&quot; value=&quot;Slide 11&quot;/&gt;&lt;property id=&quot;20307&quot; value=&quot;269&quot;/&gt;&lt;/object&gt;&lt;object type=&quot;3&quot; unique_id=&quot;10014&quot;&gt;&lt;property id=&quot;20148&quot; value=&quot;5&quot;/&gt;&lt;property id=&quot;20300&quot; value=&quot;Slide 12&quot;/&gt;&lt;property id=&quot;20307&quot; value=&quot;270&quot;/&gt;&lt;/object&gt;&lt;object type=&quot;3&quot; unique_id=&quot;10015&quot;&gt;&lt;property id=&quot;20148&quot; value=&quot;5&quot;/&gt;&lt;property id=&quot;20300&quot; value=&quot;Slide 13&quot;/&gt;&lt;property id=&quot;20307&quot; value=&quot;274&quot;/&gt;&lt;/object&gt;&lt;object type=&quot;3&quot; unique_id=&quot;10016&quot;&gt;&lt;property id=&quot;20148&quot; value=&quot;5&quot;/&gt;&lt;property id=&quot;20300&quot; value=&quot;Slide 14&quot;/&gt;&lt;property id=&quot;20307&quot; value=&quot;275&quot;/&gt;&lt;/object&gt;&lt;object type=&quot;3&quot; unique_id=&quot;10017&quot;&gt;&lt;property id=&quot;20148&quot; value=&quot;5&quot;/&gt;&lt;property id=&quot;20300&quot; value=&quot;Slide 15&quot;/&gt;&lt;property id=&quot;20307&quot; value=&quot;276&quot;/&gt;&lt;/object&gt;&lt;object type=&quot;3&quot; unique_id=&quot;10018&quot;&gt;&lt;property id=&quot;20148&quot; value=&quot;5&quot;/&gt;&lt;property id=&quot;20300&quot; value=&quot;Slide 16&quot;/&gt;&lt;property id=&quot;20307&quot; value=&quot;277&quot;/&gt;&lt;/object&gt;&lt;object type=&quot;3&quot; unique_id=&quot;10019&quot;&gt;&lt;property id=&quot;20148&quot; value=&quot;5&quot;/&gt;&lt;property id=&quot;20300&quot; value=&quot;Slide 17&quot;/&gt;&lt;property id=&quot;20307&quot; value=&quot;271&quot;/&gt;&lt;/object&gt;&lt;object type=&quot;3&quot; unique_id=&quot;10020&quot;&gt;&lt;property id=&quot;20148&quot; value=&quot;5&quot;/&gt;&lt;property id=&quot;20300&quot; value=&quot;Slide 18&quot;/&gt;&lt;property id=&quot;20307&quot; value=&quot;278&quot;/&gt;&lt;/object&gt;&lt;object type=&quot;3&quot; unique_id=&quot;10021&quot;&gt;&lt;property id=&quot;20148&quot; value=&quot;5&quot;/&gt;&lt;property id=&quot;20300&quot; value=&quot;Slide 19&quot;/&gt;&lt;property id=&quot;20307&quot; value=&quot;279&quot;/&gt;&lt;/object&gt;&lt;object type=&quot;3&quot; unique_id=&quot;10022&quot;&gt;&lt;property id=&quot;20148&quot; value=&quot;5&quot;/&gt;&lt;property id=&quot;20300&quot; value=&quot;Slide 20&quot;/&gt;&lt;property id=&quot;20307&quot; value=&quot;272&quot;/&gt;&lt;/object&gt;&lt;object type=&quot;3&quot; unique_id=&quot;10023&quot;&gt;&lt;property id=&quot;20148&quot; value=&quot;5&quot;/&gt;&lt;property id=&quot;20300&quot; value=&quot;Slide 21&quot;/&gt;&lt;property id=&quot;20307&quot; value=&quot;273&quot;/&gt;&lt;/object&gt;&lt;object type=&quot;3&quot; unique_id=&quot;10024&quot;&gt;&lt;property id=&quot;20148&quot; value=&quot;5&quot;/&gt;&lt;property id=&quot;20300&quot; value=&quot;Slide 22&quot;/&gt;&lt;property id=&quot;20307&quot; value=&quot;268&quot;/&gt;&lt;/object&gt;&lt;object type=&quot;3&quot; unique_id=&quot;10025&quot;&gt;&lt;property id=&quot;20148&quot; value=&quot;5&quot;/&gt;&lt;property id=&quot;20300&quot; value=&quot;Slide 23&quot;/&gt;&lt;property id=&quot;20307&quot; value=&quot;280&quot;/&gt;&lt;/object&gt;&lt;object type=&quot;3&quot; unique_id=&quot;10026&quot;&gt;&lt;property id=&quot;20148&quot; value=&quot;5&quot;/&gt;&lt;property id=&quot;20300&quot; value=&quot;Slide 24&quot;/&gt;&lt;property id=&quot;20307&quot; value=&quot;281&quot;/&gt;&lt;/object&gt;&lt;object type=&quot;3&quot; unique_id=&quot;10027&quot;&gt;&lt;property id=&quot;20148&quot; value=&quot;5&quot;/&gt;&lt;property id=&quot;20300&quot; value=&quot;Slide 25&quot;/&gt;&lt;property id=&quot;20307&quot; value=&quot;282&quot;/&gt;&lt;/object&gt;&lt;/object&gt;&lt;object type=&quot;8&quot; unique_id=&quot;1005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3901</TotalTime>
  <Words>5364</Words>
  <Application>Microsoft Office PowerPoint</Application>
  <PresentationFormat>Custom</PresentationFormat>
  <Paragraphs>705</Paragraphs>
  <Slides>45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5" baseType="lpstr">
      <vt:lpstr>Arial</vt:lpstr>
      <vt:lpstr>Calibri</vt:lpstr>
      <vt:lpstr>Calibri Light</vt:lpstr>
      <vt:lpstr>Cambria</vt:lpstr>
      <vt:lpstr>Cambria Math</vt:lpstr>
      <vt:lpstr>Symbol</vt:lpstr>
      <vt:lpstr>Tahoma</vt:lpstr>
      <vt:lpstr>Times New Roman</vt:lpstr>
      <vt:lpstr>Wingdings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Anh Son Tran</cp:lastModifiedBy>
  <cp:revision>305</cp:revision>
  <dcterms:created xsi:type="dcterms:W3CDTF">2013-08-31T11:42:51Z</dcterms:created>
  <dcterms:modified xsi:type="dcterms:W3CDTF">2022-02-17T03:11:36Z</dcterms:modified>
</cp:coreProperties>
</file>