
<file path=[Content_Types].xml><?xml version="1.0" encoding="utf-8"?>
<Types xmlns="http://schemas.openxmlformats.org/package/2006/content-types">
  <Default Extension="rels" ContentType="application/vnd.openxmlformats-package.relationships+xml"/>
  <Override PartName="/ppt/slideLayouts/slideLayout1.xml" ContentType="application/vnd.openxmlformats-officedocument.presentationml.slideLayout+xml"/>
  <Default Extension="png" ContentType="image/png"/>
  <Override PartName="/ppt/slides/slide11.xml" ContentType="application/vnd.openxmlformats-officedocument.presentationml.slide+xml"/>
  <Default Extension="xml" ContentType="application/xml"/>
  <Override PartName="/ppt/slides/slide9.xml" ContentType="application/vnd.openxmlformats-officedocument.presentationml.slide+xml"/>
  <Default Extension="jpeg" ContentType="image/jpeg"/>
  <Override PartName="/ppt/tableStyles.xml" ContentType="application/vnd.openxmlformats-officedocument.presentationml.tableStyles+xml"/>
  <Default Extension="emf" ContentType="image/x-emf"/>
  <Override PartName="/ppt/slideLayouts/slideLayout8.xml" ContentType="application/vnd.openxmlformats-officedocument.presentationml.slideLayout+xml"/>
  <Override PartName="/ppt/slides/slide7.xml" ContentType="application/vnd.openxmlformats-officedocument.presentationml.slide+xml"/>
  <Override PartName="/ppt/notesSlides/notesSlide1.xml" ContentType="application/vnd.openxmlformats-officedocument.presentationml.notesSlide+xml"/>
  <Override PartName="/ppt/embeddings/oleObject1.bin" ContentType="application/vnd.openxmlformats-officedocument.oleObject"/>
  <Override PartName="/ppt/slideLayouts/slideLayout6.xml" ContentType="application/vnd.openxmlformats-officedocument.presentationml.slideLayout+xml"/>
  <Override PartName="/ppt/slides/slide5.xml" ContentType="application/vnd.openxmlformats-officedocument.presentationml.slide+xml"/>
  <Override PartName="/ppt/theme/theme2.xml" ContentType="application/vnd.openxmlformats-officedocument.theme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s/slide3.xml" ContentType="application/vnd.openxmlformats-officedocument.presentationml.slide+xml"/>
  <Override PartName="/ppt/slideLayouts/slideLayout10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slideLayouts/slideLayout2.xml" ContentType="application/vnd.openxmlformats-officedocument.presentationml.slideLayout+xml"/>
  <Override PartName="/ppt/slides/slide1.xml" ContentType="application/vnd.openxmlformats-officedocument.presentationml.slide+xml"/>
  <Override PartName="/ppt/slides/slide12.xml" ContentType="application/vnd.openxmlformats-officedocument.presentationml.slide+xml"/>
  <Default Extension="bin" ContentType="application/vnd.openxmlformats-officedocument.presentationml.printerSettings"/>
  <Override PartName="/ppt/slides/slide10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8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7.xml" ContentType="application/vnd.openxmlformats-officedocument.presentationml.slideLayout+xml"/>
  <Override PartName="/ppt/slides/slide6.xml" ContentType="application/vnd.openxmlformats-officedocument.presentationml.slide+xml"/>
  <Default Extension="vml" ContentType="application/vnd.openxmlformats-officedocument.vmlDrawing"/>
  <Override PartName="/ppt/notesMasters/notesMaster1.xml" ContentType="application/vnd.openxmlformats-officedocument.presentationml.notesMaster+xml"/>
  <Override PartName="/ppt/slideLayouts/slideLayout5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slideLayouts/slideLayout3.xml" ContentType="application/vnd.openxmlformats-officedocument.presentationml.slideLayout+xml"/>
  <Override PartName="/ppt/slides/slide2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48" r:id="rId1"/>
  </p:sldMasterIdLst>
  <p:notesMasterIdLst>
    <p:notesMasterId r:id="rId14"/>
  </p:notesMasterIdLst>
  <p:sldIdLst>
    <p:sldId id="271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lrMru>
    <a:srgbClr val="3799C2"/>
    <a:srgbClr val="3497C1"/>
    <a:srgbClr val="00B0F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>
    <p:restoredLeft sz="15620"/>
    <p:restoredTop sz="94660"/>
  </p:normalViewPr>
  <p:slideViewPr>
    <p:cSldViewPr snapToGrid="0" snapToObjects="1">
      <p:cViewPr varScale="1">
        <p:scale>
          <a:sx n="111" d="100"/>
          <a:sy n="111" d="100"/>
        </p:scale>
        <p:origin x="-816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notesMaster" Target="notesMasters/notesMaster1.xml"/><Relationship Id="rId15" Type="http://schemas.openxmlformats.org/officeDocument/2006/relationships/printerSettings" Target="printerSettings/printerSettings1.bin"/><Relationship Id="rId16" Type="http://schemas.openxmlformats.org/officeDocument/2006/relationships/presProps" Target="presProps.xml"/><Relationship Id="rId17" Type="http://schemas.openxmlformats.org/officeDocument/2006/relationships/viewProps" Target="viewProps.xml"/><Relationship Id="rId18" Type="http://schemas.openxmlformats.org/officeDocument/2006/relationships/theme" Target="theme/theme1.xml"/><Relationship Id="rId1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CCF6A6B-97C8-464C-836E-9973259692A5}" type="datetimeFigureOut">
              <a:rPr lang="en-US" smtClean="0"/>
              <a:pPr/>
              <a:t>10/12/11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4743A5-9989-3B45-B7C0-862B038793D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A1EA7F6-5190-B14C-9B83-F6C2AA154473}" type="slidenum">
              <a:rPr lang="en-US"/>
              <a:pPr/>
              <a:t>1</a:t>
            </a:fld>
            <a:endParaRPr lang="en-US"/>
          </a:p>
        </p:txBody>
      </p:sp>
      <p:sp>
        <p:nvSpPr>
          <p:cNvPr id="174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The man in the photo is using three electronic devices: a laptop, a digital camera, and headphones to listen to music. </a:t>
            </a:r>
          </a:p>
          <a:p>
            <a:endParaRPr lang="en-US"/>
          </a:p>
          <a:p>
            <a:r>
              <a:rPr lang="en-US"/>
              <a:t>Laptops: Most historians think the first true portable computer was invented by Alan Osborne in 1981. The first notebook style was the NEC Lite in 1989.</a:t>
            </a:r>
          </a:p>
          <a:p>
            <a:endParaRPr lang="en-US"/>
          </a:p>
          <a:p>
            <a:r>
              <a:rPr lang="en-US"/>
              <a:t>Digital cameras: Stephen Sasson at Kodak developed the first digital camera, which was patented in 1978.</a:t>
            </a:r>
          </a:p>
          <a:p>
            <a:endParaRPr lang="en-US"/>
          </a:p>
          <a:p>
            <a:r>
              <a:rPr lang="en-US"/>
              <a:t>mP3: Karlheinz Brandenberg of the Frauhofer Institute in Germany is considered the inventor of the mP3 technology. Frauhofer received a patent for this in 1989.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FE183-D5F9-9143-885F-5AA071369BE2}" type="datetimeFigureOut">
              <a:rPr lang="en-US" smtClean="0"/>
              <a:pPr/>
              <a:t>10/12/11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86950-FE0F-0C41-81AF-817466CFBB3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FE183-D5F9-9143-885F-5AA071369BE2}" type="datetimeFigureOut">
              <a:rPr lang="en-US" smtClean="0"/>
              <a:pPr/>
              <a:t>10/12/11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86950-FE0F-0C41-81AF-817466CFBB3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FE183-D5F9-9143-885F-5AA071369BE2}" type="datetimeFigureOut">
              <a:rPr lang="en-US" smtClean="0"/>
              <a:pPr/>
              <a:t>10/12/11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86950-FE0F-0C41-81AF-817466CFBB3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FE183-D5F9-9143-885F-5AA071369BE2}" type="datetimeFigureOut">
              <a:rPr lang="en-US" smtClean="0"/>
              <a:pPr/>
              <a:t>10/12/11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86950-FE0F-0C41-81AF-817466CFBB3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FE183-D5F9-9143-885F-5AA071369BE2}" type="datetimeFigureOut">
              <a:rPr lang="en-US" smtClean="0"/>
              <a:pPr/>
              <a:t>10/12/11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86950-FE0F-0C41-81AF-817466CFBB3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FE183-D5F9-9143-885F-5AA071369BE2}" type="datetimeFigureOut">
              <a:rPr lang="en-US" smtClean="0"/>
              <a:pPr/>
              <a:t>10/12/11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86950-FE0F-0C41-81AF-817466CFBB3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FE183-D5F9-9143-885F-5AA071369BE2}" type="datetimeFigureOut">
              <a:rPr lang="en-US" smtClean="0"/>
              <a:pPr/>
              <a:t>10/12/11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86950-FE0F-0C41-81AF-817466CFBB3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FE183-D5F9-9143-885F-5AA071369BE2}" type="datetimeFigureOut">
              <a:rPr lang="en-US" smtClean="0"/>
              <a:pPr/>
              <a:t>10/12/11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86950-FE0F-0C41-81AF-817466CFBB3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FE183-D5F9-9143-885F-5AA071369BE2}" type="datetimeFigureOut">
              <a:rPr lang="en-US" smtClean="0"/>
              <a:pPr/>
              <a:t>10/12/11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86950-FE0F-0C41-81AF-817466CFBB3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FE183-D5F9-9143-885F-5AA071369BE2}" type="datetimeFigureOut">
              <a:rPr lang="en-US" smtClean="0"/>
              <a:pPr/>
              <a:t>10/12/11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86950-FE0F-0C41-81AF-817466CFBB3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FE183-D5F9-9143-885F-5AA071369BE2}" type="datetimeFigureOut">
              <a:rPr lang="en-US" smtClean="0"/>
              <a:pPr/>
              <a:t>10/12/11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86950-FE0F-0C41-81AF-817466CFBB3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FFE183-D5F9-9143-885F-5AA071369BE2}" type="datetimeFigureOut">
              <a:rPr lang="en-US" smtClean="0"/>
              <a:pPr/>
              <a:t>10/12/11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F86950-FE0F-0C41-81AF-817466CFBB3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4" Type="http://schemas.openxmlformats.org/officeDocument/2006/relationships/oleObject" Target="../embeddings/oleObject1.bin"/><Relationship Id="rId5" Type="http://schemas.openxmlformats.org/officeDocument/2006/relationships/image" Target="../media/image2.png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emf"/><Relationship Id="rId3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emf"/><Relationship Id="rId3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emf"/><Relationship Id="rId3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emf"/><Relationship Id="rId3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4" Type="http://schemas.openxmlformats.org/officeDocument/2006/relationships/image" Target="../media/image3.emf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4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emf"/><Relationship Id="rId3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emf"/><Relationship Id="rId3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emf"/><Relationship Id="rId3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4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em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emf"/><Relationship Id="rId3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196" name="Object 4"/>
          <p:cNvGraphicFramePr>
            <a:graphicFrameLocks noChangeAspect="1"/>
          </p:cNvGraphicFramePr>
          <p:nvPr/>
        </p:nvGraphicFramePr>
        <p:xfrm>
          <a:off x="0" y="571500"/>
          <a:ext cx="9144000" cy="5715000"/>
        </p:xfrm>
        <a:graphic>
          <a:graphicData uri="http://schemas.openxmlformats.org/presentationml/2006/ole">
            <p:oleObj spid="_x0000_s25602" r:id="rId4" imgW="10971429" imgH="6857143" progId="">
              <p:embed/>
            </p:oleObj>
          </a:graphicData>
        </a:graphic>
      </p:graphicFrame>
      <p:pic>
        <p:nvPicPr>
          <p:cNvPr id="3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7950" y="1668031"/>
            <a:ext cx="7932420" cy="4046220"/>
          </a:xfrm>
          <a:prstGeom prst="rect">
            <a:avLst/>
          </a:prstGeom>
          <a:ln w="38100">
            <a:solidFill>
              <a:schemeClr val="tx1"/>
            </a:solidFill>
            <a:miter lim="800000"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>
          <a:blip r:embed="rId2">
            <a:extLst>
              <a:ext uri="{28A0092B-C50C-407E-A947-70E740481C1C}">
                <a14:useLocalDpi xmlns:lc="http://schemas.openxmlformats.org/drawingml/2006/lockedCanvas" xmlns:a14="http://schemas.microsoft.com/office/drawing/2010/main" xmlns:pic="http://schemas.openxmlformats.org/drawingml/2006/picture" xmlns:a="http://schemas.openxmlformats.org/drawingml/2006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r="http://schemas.openxmlformats.org/officeDocument/2006/relationships" xmlns:o="urn:schemas-microsoft-com:office:office" xmlns:mc="http://schemas.openxmlformats.org/markup-compatibility/2006" xmlns:wpc="http://schemas.microsoft.com/office/word/2010/wordprocessingCanvas" xmlns="" xmlns:p="http://schemas.openxmlformats.org/presentationml/2006/main" xmlns:mv="urn:schemas-microsoft-com:mac:vml" val="0"/>
              </a:ext>
            </a:extLst>
          </a:blip>
          <a:srcRect/>
          <a:stretch>
            <a:fillRect/>
          </a:stretch>
        </p:blipFill>
        <p:spPr bwMode="auto">
          <a:xfrm flipV="1">
            <a:off x="7370363" y="5791200"/>
            <a:ext cx="1773637" cy="1066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3085" y="329184"/>
            <a:ext cx="8425786" cy="483735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05033" y="2404872"/>
            <a:ext cx="4452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3799C2"/>
                </a:solidFill>
              </a:rPr>
              <a:t>F</a:t>
            </a:r>
          </a:p>
        </p:txBody>
      </p:sp>
      <p:cxnSp>
        <p:nvCxnSpPr>
          <p:cNvPr id="7" name="Straight Connector 6"/>
          <p:cNvCxnSpPr/>
          <p:nvPr/>
        </p:nvCxnSpPr>
        <p:spPr>
          <a:xfrm>
            <a:off x="1990686" y="2688851"/>
            <a:ext cx="766529" cy="1144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1990686" y="2299826"/>
            <a:ext cx="9724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rgbClr val="3799C2"/>
                </a:solidFill>
              </a:rPr>
              <a:t>friends</a:t>
            </a:r>
            <a:endParaRPr lang="en-US" sz="2000" dirty="0">
              <a:solidFill>
                <a:srgbClr val="3799C2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05033" y="2953512"/>
            <a:ext cx="4452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3799C2"/>
                </a:solidFill>
              </a:rPr>
              <a:t>T</a:t>
            </a:r>
            <a:endParaRPr lang="en-US" sz="2400" b="1" dirty="0">
              <a:solidFill>
                <a:srgbClr val="3799C2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05033" y="3502152"/>
            <a:ext cx="4452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3799C2"/>
                </a:solidFill>
              </a:rPr>
              <a:t>T</a:t>
            </a:r>
            <a:endParaRPr lang="en-US" sz="2400" b="1" dirty="0">
              <a:solidFill>
                <a:srgbClr val="3799C2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05033" y="4032504"/>
            <a:ext cx="4452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3799C2"/>
                </a:solidFill>
              </a:rPr>
              <a:t>F</a:t>
            </a:r>
          </a:p>
        </p:txBody>
      </p:sp>
      <p:cxnSp>
        <p:nvCxnSpPr>
          <p:cNvPr id="13" name="Straight Connector 12"/>
          <p:cNvCxnSpPr/>
          <p:nvPr/>
        </p:nvCxnSpPr>
        <p:spPr>
          <a:xfrm>
            <a:off x="5209201" y="4352544"/>
            <a:ext cx="2021338" cy="1144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5209200" y="3952434"/>
            <a:ext cx="23874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rgbClr val="3799C2"/>
                </a:solidFill>
              </a:rPr>
              <a:t>almost every week</a:t>
            </a:r>
            <a:endParaRPr lang="en-US" sz="2000" dirty="0">
              <a:solidFill>
                <a:srgbClr val="3799C2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05033" y="4599432"/>
            <a:ext cx="4452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3799C2"/>
                </a:solidFill>
              </a:rPr>
              <a:t>F</a:t>
            </a:r>
          </a:p>
        </p:txBody>
      </p:sp>
      <p:cxnSp>
        <p:nvCxnSpPr>
          <p:cNvPr id="18" name="Straight Connector 17"/>
          <p:cNvCxnSpPr/>
          <p:nvPr/>
        </p:nvCxnSpPr>
        <p:spPr>
          <a:xfrm>
            <a:off x="1990686" y="4908583"/>
            <a:ext cx="766529" cy="1144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1784753" y="4494169"/>
            <a:ext cx="15673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rgbClr val="3799C2"/>
                </a:solidFill>
              </a:rPr>
              <a:t>is not sure</a:t>
            </a:r>
            <a:endParaRPr lang="en-US" sz="2000" dirty="0">
              <a:solidFill>
                <a:srgbClr val="3799C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10" grpId="0"/>
      <p:bldP spid="11" grpId="0"/>
      <p:bldP spid="12" grpId="0"/>
      <p:bldP spid="16" grpId="0"/>
      <p:bldP spid="17" grpId="0"/>
      <p:bldP spid="1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>
          <a:blip r:embed="rId2">
            <a:extLst>
              <a:ext uri="{28A0092B-C50C-407E-A947-70E740481C1C}">
                <a14:useLocalDpi xmlns:lc="http://schemas.openxmlformats.org/drawingml/2006/lockedCanvas" xmlns:a14="http://schemas.microsoft.com/office/drawing/2010/main" xmlns:pic="http://schemas.openxmlformats.org/drawingml/2006/picture" xmlns:a="http://schemas.openxmlformats.org/drawingml/2006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r="http://schemas.openxmlformats.org/officeDocument/2006/relationships" xmlns:o="urn:schemas-microsoft-com:office:office" xmlns:mc="http://schemas.openxmlformats.org/markup-compatibility/2006" xmlns:wpc="http://schemas.microsoft.com/office/word/2010/wordprocessingCanvas" xmlns="" xmlns:p="http://schemas.openxmlformats.org/presentationml/2006/main" xmlns:mv="urn:schemas-microsoft-com:mac:vml" val="0"/>
              </a:ext>
            </a:extLst>
          </a:blip>
          <a:srcRect/>
          <a:stretch>
            <a:fillRect/>
          </a:stretch>
        </p:blipFill>
        <p:spPr bwMode="auto">
          <a:xfrm flipV="1">
            <a:off x="7370363" y="5791200"/>
            <a:ext cx="1773637" cy="1066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987693"/>
            <a:ext cx="9090658" cy="31982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>
          <a:blip r:embed="rId2">
            <a:extLst>
              <a:ext uri="{28A0092B-C50C-407E-A947-70E740481C1C}">
                <a14:useLocalDpi xmlns:lc="http://schemas.openxmlformats.org/drawingml/2006/lockedCanvas" xmlns:a14="http://schemas.microsoft.com/office/drawing/2010/main" xmlns:pic="http://schemas.openxmlformats.org/drawingml/2006/picture" xmlns:a="http://schemas.openxmlformats.org/drawingml/2006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r="http://schemas.openxmlformats.org/officeDocument/2006/relationships" xmlns:o="urn:schemas-microsoft-com:office:office" xmlns:mc="http://schemas.openxmlformats.org/markup-compatibility/2006" xmlns:wpc="http://schemas.microsoft.com/office/word/2010/wordprocessingCanvas" xmlns="" xmlns:p="http://schemas.openxmlformats.org/presentationml/2006/main" xmlns:mv="urn:schemas-microsoft-com:mac:vml" val="0"/>
              </a:ext>
            </a:extLst>
          </a:blip>
          <a:srcRect/>
          <a:stretch>
            <a:fillRect/>
          </a:stretch>
        </p:blipFill>
        <p:spPr bwMode="auto">
          <a:xfrm flipV="1">
            <a:off x="7370363" y="5791200"/>
            <a:ext cx="1773637" cy="1066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3365" y="1892757"/>
            <a:ext cx="8890635" cy="21958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>
          <a:blip r:embed="rId2">
            <a:extLst>
              <a:ext uri="{28A0092B-C50C-407E-A947-70E740481C1C}">
                <a14:useLocalDpi xmlns:lc="http://schemas.openxmlformats.org/drawingml/2006/lockedCanvas" xmlns:a14="http://schemas.microsoft.com/office/drawing/2010/main" xmlns:pic="http://schemas.openxmlformats.org/drawingml/2006/picture" xmlns:a="http://schemas.openxmlformats.org/drawingml/2006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r="http://schemas.openxmlformats.org/officeDocument/2006/relationships" xmlns:o="urn:schemas-microsoft-com:office:office" xmlns:mc="http://schemas.openxmlformats.org/markup-compatibility/2006" xmlns:wpc="http://schemas.microsoft.com/office/word/2010/wordprocessingCanvas" xmlns="" xmlns:p="http://schemas.openxmlformats.org/presentationml/2006/main" xmlns:mv="urn:schemas-microsoft-com:mac:vml" val="0"/>
              </a:ext>
            </a:extLst>
          </a:blip>
          <a:srcRect/>
          <a:stretch>
            <a:fillRect/>
          </a:stretch>
        </p:blipFill>
        <p:spPr bwMode="auto">
          <a:xfrm flipV="1">
            <a:off x="7370363" y="5791200"/>
            <a:ext cx="1773637" cy="1066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rcRect l="4004" t="1530" r="6006" b="4591"/>
          <a:stretch>
            <a:fillRect/>
          </a:stretch>
        </p:blipFill>
        <p:spPr>
          <a:xfrm>
            <a:off x="0" y="0"/>
            <a:ext cx="7417943" cy="674869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8729274" cy="513966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5731" y="5139666"/>
            <a:ext cx="8180705" cy="1196975"/>
          </a:xfrm>
          <a:prstGeom prst="rect">
            <a:avLst/>
          </a:prstGeom>
        </p:spPr>
      </p:pic>
      <p:pic>
        <p:nvPicPr>
          <p:cNvPr id="8" name="Picture 7"/>
          <p:cNvPicPr/>
          <p:nvPr/>
        </p:nvPicPr>
        <p:blipFill>
          <a:blip r:embed="rId4">
            <a:extLst>
              <a:ext uri="{28A0092B-C50C-407E-A947-70E740481C1C}">
                <a14:useLocalDpi xmlns:lc="http://schemas.openxmlformats.org/drawingml/2006/lockedCanvas" xmlns:a14="http://schemas.microsoft.com/office/drawing/2010/main" xmlns:pic="http://schemas.openxmlformats.org/drawingml/2006/picture" xmlns:a="http://schemas.openxmlformats.org/drawingml/2006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r="http://schemas.openxmlformats.org/officeDocument/2006/relationships" xmlns:o="urn:schemas-microsoft-com:office:office" xmlns:mc="http://schemas.openxmlformats.org/markup-compatibility/2006" xmlns:wpc="http://schemas.microsoft.com/office/word/2010/wordprocessingCanvas" xmlns="" xmlns:p="http://schemas.openxmlformats.org/presentationml/2006/main" xmlns:mv="urn:schemas-microsoft-com:mac:vml" val="0"/>
              </a:ext>
            </a:extLst>
          </a:blip>
          <a:srcRect/>
          <a:stretch>
            <a:fillRect/>
          </a:stretch>
        </p:blipFill>
        <p:spPr bwMode="auto">
          <a:xfrm flipV="1">
            <a:off x="7370363" y="5791200"/>
            <a:ext cx="1773637" cy="1066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>
          <a:blip r:embed="rId2">
            <a:extLst>
              <a:ext uri="{28A0092B-C50C-407E-A947-70E740481C1C}">
                <a14:useLocalDpi xmlns:lc="http://schemas.openxmlformats.org/drawingml/2006/lockedCanvas" xmlns:a14="http://schemas.microsoft.com/office/drawing/2010/main" xmlns:pic="http://schemas.openxmlformats.org/drawingml/2006/picture" xmlns:a="http://schemas.openxmlformats.org/drawingml/2006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r="http://schemas.openxmlformats.org/officeDocument/2006/relationships" xmlns:o="urn:schemas-microsoft-com:office:office" xmlns:mc="http://schemas.openxmlformats.org/markup-compatibility/2006" xmlns:wpc="http://schemas.microsoft.com/office/word/2010/wordprocessingCanvas" xmlns="" xmlns:p="http://schemas.openxmlformats.org/presentationml/2006/main" xmlns:mv="urn:schemas-microsoft-com:mac:vml" val="0"/>
              </a:ext>
            </a:extLst>
          </a:blip>
          <a:srcRect/>
          <a:stretch>
            <a:fillRect/>
          </a:stretch>
        </p:blipFill>
        <p:spPr bwMode="auto">
          <a:xfrm flipV="1">
            <a:off x="7370363" y="5791200"/>
            <a:ext cx="1773637" cy="1066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rcRect b="39411"/>
          <a:stretch>
            <a:fillRect/>
          </a:stretch>
        </p:blipFill>
        <p:spPr>
          <a:xfrm>
            <a:off x="268510" y="589124"/>
            <a:ext cx="8585927" cy="241313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8510" y="3266423"/>
            <a:ext cx="3202432" cy="5283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>
          <a:blip r:embed="rId2">
            <a:extLst>
              <a:ext uri="{28A0092B-C50C-407E-A947-70E740481C1C}">
                <a14:useLocalDpi xmlns:lc="http://schemas.openxmlformats.org/drawingml/2006/lockedCanvas" xmlns:a14="http://schemas.microsoft.com/office/drawing/2010/main" xmlns:pic="http://schemas.openxmlformats.org/drawingml/2006/picture" xmlns:a="http://schemas.openxmlformats.org/drawingml/2006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r="http://schemas.openxmlformats.org/officeDocument/2006/relationships" xmlns:o="urn:schemas-microsoft-com:office:office" xmlns:mc="http://schemas.openxmlformats.org/markup-compatibility/2006" xmlns:wpc="http://schemas.microsoft.com/office/word/2010/wordprocessingCanvas" xmlns="" xmlns:p="http://schemas.openxmlformats.org/presentationml/2006/main" xmlns:mv="urn:schemas-microsoft-com:mac:vml" val="0"/>
              </a:ext>
            </a:extLst>
          </a:blip>
          <a:srcRect/>
          <a:stretch>
            <a:fillRect/>
          </a:stretch>
        </p:blipFill>
        <p:spPr bwMode="auto">
          <a:xfrm flipV="1">
            <a:off x="7370363" y="5791200"/>
            <a:ext cx="1773637" cy="1066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5442" y="787829"/>
            <a:ext cx="8290300" cy="413249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12064" y="3219167"/>
            <a:ext cx="4452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00B0F0"/>
                </a:solidFill>
              </a:rPr>
              <a:t>1</a:t>
            </a:r>
            <a:endParaRPr lang="en-US" sz="2400" dirty="0">
              <a:solidFill>
                <a:srgbClr val="00B0F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12064" y="4270248"/>
            <a:ext cx="4452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00B0F0"/>
                </a:solidFill>
              </a:rPr>
              <a:t>2</a:t>
            </a:r>
            <a:endParaRPr lang="en-US" sz="2400" dirty="0">
              <a:solidFill>
                <a:srgbClr val="00B0F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12064" y="2157984"/>
            <a:ext cx="4452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00B0F0"/>
                </a:solidFill>
              </a:rPr>
              <a:t>3</a:t>
            </a:r>
            <a:endParaRPr lang="en-US" sz="2400" dirty="0">
              <a:solidFill>
                <a:srgbClr val="00B0F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12064" y="3739896"/>
            <a:ext cx="4452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00B0F0"/>
                </a:solidFill>
              </a:rPr>
              <a:t>4</a:t>
            </a:r>
            <a:endParaRPr lang="en-US" sz="2400" dirty="0">
              <a:solidFill>
                <a:srgbClr val="00B0F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12064" y="2688336"/>
            <a:ext cx="4452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00B0F0"/>
                </a:solidFill>
              </a:rPr>
              <a:t>5</a:t>
            </a:r>
            <a:endParaRPr lang="en-US" sz="2400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>
          <a:blip r:embed="rId2">
            <a:extLst>
              <a:ext uri="{28A0092B-C50C-407E-A947-70E740481C1C}">
                <a14:useLocalDpi xmlns:lc="http://schemas.openxmlformats.org/drawingml/2006/lockedCanvas" xmlns:a14="http://schemas.microsoft.com/office/drawing/2010/main" xmlns:pic="http://schemas.openxmlformats.org/drawingml/2006/picture" xmlns:a="http://schemas.openxmlformats.org/drawingml/2006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r="http://schemas.openxmlformats.org/officeDocument/2006/relationships" xmlns:o="urn:schemas-microsoft-com:office:office" xmlns:mc="http://schemas.openxmlformats.org/markup-compatibility/2006" xmlns:wpc="http://schemas.microsoft.com/office/word/2010/wordprocessingCanvas" xmlns="" xmlns:p="http://schemas.openxmlformats.org/presentationml/2006/main" xmlns:mv="urn:schemas-microsoft-com:mac:vml" val="0"/>
              </a:ext>
            </a:extLst>
          </a:blip>
          <a:srcRect/>
          <a:stretch>
            <a:fillRect/>
          </a:stretch>
        </p:blipFill>
        <p:spPr bwMode="auto">
          <a:xfrm flipV="1">
            <a:off x="7370363" y="5791200"/>
            <a:ext cx="1773637" cy="1066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rcRect r="1434"/>
          <a:stretch>
            <a:fillRect/>
          </a:stretch>
        </p:blipFill>
        <p:spPr>
          <a:xfrm>
            <a:off x="182880" y="231853"/>
            <a:ext cx="7540742" cy="595884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27406" y="1830707"/>
            <a:ext cx="719621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smtClean="0">
                <a:solidFill>
                  <a:srgbClr val="00B0F0"/>
                </a:solidFill>
              </a:rPr>
              <a:t>by renting or selling land that they own</a:t>
            </a:r>
            <a:endParaRPr lang="en-US" sz="2200" dirty="0">
              <a:solidFill>
                <a:srgbClr val="00B0F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27405" y="2780386"/>
            <a:ext cx="840780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smtClean="0">
                <a:solidFill>
                  <a:srgbClr val="00B0F0"/>
                </a:solidFill>
              </a:rPr>
              <a:t>shopping malls, clubs, stores, concerts, games, conferences, art shows</a:t>
            </a:r>
            <a:endParaRPr lang="en-US" sz="2200" dirty="0">
              <a:solidFill>
                <a:srgbClr val="00B0F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27406" y="3730065"/>
            <a:ext cx="719621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smtClean="0">
                <a:solidFill>
                  <a:srgbClr val="00B0F0"/>
                </a:solidFill>
              </a:rPr>
              <a:t>visit an island, go skiing, fly to another planet</a:t>
            </a:r>
            <a:endParaRPr lang="en-US" sz="2200" dirty="0">
              <a:solidFill>
                <a:srgbClr val="00B0F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27406" y="4714070"/>
            <a:ext cx="719621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smtClean="0">
                <a:solidFill>
                  <a:srgbClr val="00B0F0"/>
                </a:solidFill>
              </a:rPr>
              <a:t>There are embassies, business meetings, and college classes.</a:t>
            </a:r>
            <a:endParaRPr lang="en-US" sz="2200" dirty="0">
              <a:solidFill>
                <a:srgbClr val="00B0F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27406" y="5669280"/>
            <a:ext cx="719621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smtClean="0">
                <a:solidFill>
                  <a:srgbClr val="00B0F0"/>
                </a:solidFill>
              </a:rPr>
              <a:t>Students can visit the campus and take classes.</a:t>
            </a:r>
            <a:endParaRPr lang="en-US" sz="2200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>
          <a:blip r:embed="rId2">
            <a:extLst>
              <a:ext uri="{28A0092B-C50C-407E-A947-70E740481C1C}">
                <a14:useLocalDpi xmlns:lc="http://schemas.openxmlformats.org/drawingml/2006/lockedCanvas" xmlns:a14="http://schemas.microsoft.com/office/drawing/2010/main" xmlns:pic="http://schemas.openxmlformats.org/drawingml/2006/picture" xmlns:a="http://schemas.openxmlformats.org/drawingml/2006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r="http://schemas.openxmlformats.org/officeDocument/2006/relationships" xmlns:o="urn:schemas-microsoft-com:office:office" xmlns:mc="http://schemas.openxmlformats.org/markup-compatibility/2006" xmlns:wpc="http://schemas.microsoft.com/office/word/2010/wordprocessingCanvas" xmlns="" xmlns:p="http://schemas.openxmlformats.org/presentationml/2006/main" xmlns:mv="urn:schemas-microsoft-com:mac:vml" val="0"/>
              </a:ext>
            </a:extLst>
          </a:blip>
          <a:srcRect/>
          <a:stretch>
            <a:fillRect/>
          </a:stretch>
        </p:blipFill>
        <p:spPr bwMode="auto">
          <a:xfrm flipV="1">
            <a:off x="7370363" y="5791200"/>
            <a:ext cx="1773637" cy="1066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1263164"/>
            <a:ext cx="9079643" cy="30403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>
          <a:blip r:embed="rId2">
            <a:extLst>
              <a:ext uri="{28A0092B-C50C-407E-A947-70E740481C1C}">
                <a14:useLocalDpi xmlns:lc="http://schemas.openxmlformats.org/drawingml/2006/lockedCanvas" xmlns:a14="http://schemas.microsoft.com/office/drawing/2010/main" xmlns:pic="http://schemas.openxmlformats.org/drawingml/2006/picture" xmlns:a="http://schemas.openxmlformats.org/drawingml/2006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r="http://schemas.openxmlformats.org/officeDocument/2006/relationships" xmlns:o="urn:schemas-microsoft-com:office:office" xmlns:mc="http://schemas.openxmlformats.org/markup-compatibility/2006" xmlns:wpc="http://schemas.microsoft.com/office/word/2010/wordprocessingCanvas" xmlns="" xmlns:p="http://schemas.openxmlformats.org/presentationml/2006/main" xmlns:mv="urn:schemas-microsoft-com:mac:vml" val="0"/>
              </a:ext>
            </a:extLst>
          </a:blip>
          <a:srcRect/>
          <a:stretch>
            <a:fillRect/>
          </a:stretch>
        </p:blipFill>
        <p:spPr bwMode="auto">
          <a:xfrm flipV="1">
            <a:off x="7370363" y="5791200"/>
            <a:ext cx="1773637" cy="1066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5731" y="759919"/>
            <a:ext cx="8466393" cy="383383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5731" y="4593758"/>
            <a:ext cx="2918460" cy="6248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>
          <a:blip r:embed="rId2">
            <a:extLst>
              <a:ext uri="{28A0092B-C50C-407E-A947-70E740481C1C}">
                <a14:useLocalDpi xmlns:lc="http://schemas.openxmlformats.org/drawingml/2006/lockedCanvas" xmlns:a14="http://schemas.microsoft.com/office/drawing/2010/main" xmlns:pic="http://schemas.openxmlformats.org/drawingml/2006/picture" xmlns:a="http://schemas.openxmlformats.org/drawingml/2006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r="http://schemas.openxmlformats.org/officeDocument/2006/relationships" xmlns:o="urn:schemas-microsoft-com:office:office" xmlns:mc="http://schemas.openxmlformats.org/markup-compatibility/2006" xmlns:wpc="http://schemas.microsoft.com/office/word/2010/wordprocessingCanvas" xmlns="" xmlns:p="http://schemas.openxmlformats.org/presentationml/2006/main" xmlns:mv="urn:schemas-microsoft-com:mac:vml" val="0"/>
              </a:ext>
            </a:extLst>
          </a:blip>
          <a:srcRect/>
          <a:stretch>
            <a:fillRect/>
          </a:stretch>
        </p:blipFill>
        <p:spPr bwMode="auto">
          <a:xfrm flipV="1">
            <a:off x="7370363" y="5791200"/>
            <a:ext cx="1773637" cy="1066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8" y="799561"/>
            <a:ext cx="9142962" cy="399780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41210" y="2907792"/>
            <a:ext cx="4452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00B0F0"/>
                </a:solidFill>
              </a:rPr>
              <a:t>1</a:t>
            </a:r>
            <a:endParaRPr lang="en-US" sz="2400" dirty="0">
              <a:solidFill>
                <a:srgbClr val="00B0F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41210" y="3977640"/>
            <a:ext cx="4452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00B0F0"/>
                </a:solidFill>
              </a:rPr>
              <a:t>2</a:t>
            </a:r>
            <a:endParaRPr lang="en-US" sz="2400" dirty="0">
              <a:solidFill>
                <a:srgbClr val="00B0F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41210" y="2331720"/>
            <a:ext cx="4452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00B0F0"/>
                </a:solidFill>
              </a:rPr>
              <a:t>3</a:t>
            </a:r>
            <a:endParaRPr lang="en-US" sz="2400" dirty="0">
              <a:solidFill>
                <a:srgbClr val="00B0F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41210" y="3449999"/>
            <a:ext cx="4452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00B0F0"/>
                </a:solidFill>
              </a:rPr>
              <a:t>4</a:t>
            </a:r>
            <a:endParaRPr lang="en-US" sz="2400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222</TotalTime>
  <Words>177</Words>
  <Application>Microsoft Macintosh PowerPoint</Application>
  <PresentationFormat>On-screen Show (4:3)</PresentationFormat>
  <Paragraphs>30</Paragraphs>
  <Slides>12</Slides>
  <Notes>1</Notes>
  <HiddenSlides>0</HiddenSlides>
  <MMClips>0</MMClips>
  <ScaleCrop>false</ScaleCrop>
  <HeadingPairs>
    <vt:vector size="6" baseType="variant">
      <vt:variant>
        <vt:lpstr>Design Template</vt:lpstr>
      </vt:variant>
      <vt:variant>
        <vt:i4>1</vt:i4>
      </vt:variant>
      <vt:variant>
        <vt:lpstr>Embedded OLE Servers</vt:lpstr>
      </vt:variant>
      <vt:variant>
        <vt:i4>0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</vt:vector>
  </TitlesOfParts>
  <Company>John Jay College of Criminal Justice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David Green</dc:creator>
  <cp:lastModifiedBy>David Green</cp:lastModifiedBy>
  <cp:revision>5</cp:revision>
  <dcterms:created xsi:type="dcterms:W3CDTF">2011-10-12T13:14:17Z</dcterms:created>
  <dcterms:modified xsi:type="dcterms:W3CDTF">2011-10-12T13:14:20Z</dcterms:modified>
</cp:coreProperties>
</file>