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7" r:id="rId2"/>
    <p:sldId id="280" r:id="rId3"/>
    <p:sldId id="260" r:id="rId4"/>
    <p:sldId id="270" r:id="rId5"/>
    <p:sldId id="271" r:id="rId6"/>
    <p:sldId id="272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1" r:id="rId24"/>
    <p:sldId id="282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6E6B55-26D8-444A-8CDA-D6D966709002}" type="datetimeFigureOut">
              <a:rPr lang="en-US" smtClean="0"/>
              <a:pPr/>
              <a:t>5/10/2021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D3C241-BFEB-486F-882C-D5FC703E2E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123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D3C241-BFEB-486F-882C-D5FC703E2ED2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D3C241-BFEB-486F-882C-D5FC703E2ED2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34281-E49F-4809-8053-7F73DE6711EB}" type="datetimeFigureOut">
              <a:rPr lang="en-US" smtClean="0"/>
              <a:pPr/>
              <a:t>5/10/2021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CDE1-1719-4EFE-B6A8-CBAE85DFBE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34281-E49F-4809-8053-7F73DE6711EB}" type="datetimeFigureOut">
              <a:rPr lang="en-US" smtClean="0"/>
              <a:pPr/>
              <a:t>5/10/2021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CDE1-1719-4EFE-B6A8-CBAE85DFBE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34281-E49F-4809-8053-7F73DE6711EB}" type="datetimeFigureOut">
              <a:rPr lang="en-US" smtClean="0"/>
              <a:pPr/>
              <a:t>5/10/2021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CDE1-1719-4EFE-B6A8-CBAE85DFBE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34281-E49F-4809-8053-7F73DE6711EB}" type="datetimeFigureOut">
              <a:rPr lang="en-US" smtClean="0"/>
              <a:pPr/>
              <a:t>5/10/2021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CDE1-1719-4EFE-B6A8-CBAE85DFBE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34281-E49F-4809-8053-7F73DE6711EB}" type="datetimeFigureOut">
              <a:rPr lang="en-US" smtClean="0"/>
              <a:pPr/>
              <a:t>5/10/2021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CDE1-1719-4EFE-B6A8-CBAE85DFBE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34281-E49F-4809-8053-7F73DE6711EB}" type="datetimeFigureOut">
              <a:rPr lang="en-US" smtClean="0"/>
              <a:pPr/>
              <a:t>5/10/2021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CDE1-1719-4EFE-B6A8-CBAE85DFBE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34281-E49F-4809-8053-7F73DE6711EB}" type="datetimeFigureOut">
              <a:rPr lang="en-US" smtClean="0"/>
              <a:pPr/>
              <a:t>5/10/2021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CDE1-1719-4EFE-B6A8-CBAE85DFBE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34281-E49F-4809-8053-7F73DE6711EB}" type="datetimeFigureOut">
              <a:rPr lang="en-US" smtClean="0"/>
              <a:pPr/>
              <a:t>5/10/2021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CDE1-1719-4EFE-B6A8-CBAE85DFBE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34281-E49F-4809-8053-7F73DE6711EB}" type="datetimeFigureOut">
              <a:rPr lang="en-US" smtClean="0"/>
              <a:pPr/>
              <a:t>5/10/2021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CDE1-1719-4EFE-B6A8-CBAE85DFBE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34281-E49F-4809-8053-7F73DE6711EB}" type="datetimeFigureOut">
              <a:rPr lang="en-US" smtClean="0"/>
              <a:pPr/>
              <a:t>5/10/2021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CDE1-1719-4EFE-B6A8-CBAE85DFBE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34281-E49F-4809-8053-7F73DE6711EB}" type="datetimeFigureOut">
              <a:rPr lang="en-US" smtClean="0"/>
              <a:pPr/>
              <a:t>5/10/2021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CDE1-1719-4EFE-B6A8-CBAE85DFBE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634281-E49F-4809-8053-7F73DE6711EB}" type="datetimeFigureOut">
              <a:rPr lang="en-US" smtClean="0"/>
              <a:pPr/>
              <a:t>5/10/2021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ACDE1-1719-4EFE-B6A8-CBAE85DFBE6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dirty="0">
                <a:solidFill>
                  <a:srgbClr val="FF0000"/>
                </a:solidFill>
              </a:rPr>
              <a:t>UNIT 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95600"/>
            <a:ext cx="8229600" cy="1143000"/>
          </a:xfrm>
        </p:spPr>
        <p:txBody>
          <a:bodyPr>
            <a:normAutofit fontScale="925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buNone/>
            </a:pPr>
            <a:r>
              <a:rPr lang="en-US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WELCOME TO OUR CLASS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b="1" i="1" u="sng" dirty="0">
                <a:solidFill>
                  <a:srgbClr val="FF0000"/>
                </a:solidFill>
              </a:rPr>
              <a:t>II.RELATIVE PRONOUNS ( ĐẠI TỪ QUAN HỆ ):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vi-VN" sz="2000" b="1" dirty="0">
                <a:solidFill>
                  <a:srgbClr val="00B050"/>
                </a:solidFill>
              </a:rPr>
              <a:t>4. THAT:</a:t>
            </a:r>
            <a:endParaRPr lang="vi-VN" sz="2000" dirty="0">
              <a:solidFill>
                <a:srgbClr val="00B050"/>
              </a:solidFill>
            </a:endParaRPr>
          </a:p>
          <a:p>
            <a:r>
              <a:rPr lang="vi-VN" sz="2000" dirty="0"/>
              <a:t>      - có thể thay thế cho vị trí của who, whom, which trong mệnh đề quan hệ quan hệ xác định</a:t>
            </a:r>
          </a:p>
          <a:p>
            <a:r>
              <a:rPr lang="vi-VN" sz="2000" b="1" dirty="0"/>
              <a:t>* Các trường hợp thường dùng “that”:</a:t>
            </a:r>
            <a:endParaRPr lang="vi-VN" sz="2000" dirty="0"/>
          </a:p>
          <a:p>
            <a:r>
              <a:rPr lang="vi-VN" sz="2000" dirty="0"/>
              <a:t>- khi đi sau các hình thức so sánh nhất</a:t>
            </a:r>
          </a:p>
          <a:p>
            <a:r>
              <a:rPr lang="vi-VN" sz="2000" dirty="0"/>
              <a:t>- khi đi sau các từ: only, the first, the last</a:t>
            </a:r>
          </a:p>
          <a:p>
            <a:r>
              <a:rPr lang="vi-VN" sz="2000" dirty="0"/>
              <a:t>- khi danh từ đi trước bao gôm cả người và vật</a:t>
            </a:r>
          </a:p>
          <a:p>
            <a:r>
              <a:rPr lang="vi-VN" sz="2000" dirty="0"/>
              <a:t>- khi đi sau các đại từ bất định, đại từ phủ định, đại từ chỉ số lượng: </a:t>
            </a:r>
            <a:r>
              <a:rPr lang="vi-VN" sz="2000" i="1" dirty="0"/>
              <a:t>no one, nobody, nothing, anyone, anything, anybody, someone, something, somebody, all, some, any, little, none.</a:t>
            </a:r>
            <a:endParaRPr lang="vi-VN" sz="2000" dirty="0"/>
          </a:p>
          <a:p>
            <a:r>
              <a:rPr lang="vi-VN" sz="2000" dirty="0"/>
              <a:t>Ex: He was the most interesting person </a:t>
            </a:r>
            <a:r>
              <a:rPr lang="vi-VN" sz="2000" b="1" i="1" dirty="0"/>
              <a:t>that</a:t>
            </a:r>
            <a:r>
              <a:rPr lang="vi-VN" sz="2000" dirty="0"/>
              <a:t> I have ever met.</a:t>
            </a:r>
          </a:p>
          <a:p>
            <a:r>
              <a:rPr lang="vi-VN" sz="2000" dirty="0"/>
              <a:t>      It was the first time </a:t>
            </a:r>
            <a:r>
              <a:rPr lang="vi-VN" sz="2000" b="1" i="1" dirty="0"/>
              <a:t>that</a:t>
            </a:r>
            <a:r>
              <a:rPr lang="vi-VN" sz="2000" dirty="0"/>
              <a:t> I heard of it.</a:t>
            </a:r>
            <a:r>
              <a:rPr lang="en-US" sz="2000" dirty="0"/>
              <a:t>        </a:t>
            </a:r>
          </a:p>
          <a:p>
            <a:pPr>
              <a:buNone/>
            </a:pPr>
            <a:r>
              <a:rPr lang="vi-VN" sz="2000" dirty="0"/>
              <a:t>    </a:t>
            </a:r>
            <a:r>
              <a:rPr lang="en-US" sz="2000" dirty="0"/>
              <a:t>	       </a:t>
            </a:r>
            <a:r>
              <a:rPr lang="vi-VN" sz="2000" dirty="0"/>
              <a:t>She talked about the people and places </a:t>
            </a:r>
            <a:r>
              <a:rPr lang="vi-VN" sz="2000" b="1" i="1" dirty="0"/>
              <a:t>that</a:t>
            </a:r>
            <a:r>
              <a:rPr lang="vi-VN" sz="2000" dirty="0"/>
              <a:t> she had visited.</a:t>
            </a:r>
          </a:p>
          <a:p>
            <a:r>
              <a:rPr lang="en-US" sz="2000" dirty="0"/>
              <a:t>     </a:t>
            </a:r>
            <a:r>
              <a:rPr lang="vi-VN" sz="2000" dirty="0"/>
              <a:t> These books are all </a:t>
            </a:r>
            <a:r>
              <a:rPr lang="vi-VN" sz="2000" b="1" i="1" dirty="0"/>
              <a:t>that</a:t>
            </a:r>
            <a:r>
              <a:rPr lang="vi-VN" sz="2000" dirty="0"/>
              <a:t> my sister left me.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b="1" i="1" u="sng" dirty="0">
                <a:solidFill>
                  <a:srgbClr val="FF0000"/>
                </a:solidFill>
              </a:rPr>
              <a:t>II.RELATIVE PRONOUNS ( ĐẠI TỪ QUAN HỆ ):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vi-VN" b="1" dirty="0">
                <a:solidFill>
                  <a:srgbClr val="FF0000"/>
                </a:solidFill>
              </a:rPr>
              <a:t>* Các trường hợp không dùng that:</a:t>
            </a:r>
            <a:endParaRPr lang="vi-VN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vi-VN" dirty="0"/>
              <a:t>- trong mệnh đề quan hệ không xác định</a:t>
            </a:r>
          </a:p>
          <a:p>
            <a:pPr>
              <a:buNone/>
            </a:pPr>
            <a:r>
              <a:rPr lang="en-US" dirty="0"/>
              <a:t>	Ex : </a:t>
            </a:r>
            <a:r>
              <a:rPr lang="en-US" dirty="0" err="1"/>
              <a:t>Gia</a:t>
            </a:r>
            <a:r>
              <a:rPr lang="en-US" dirty="0"/>
              <a:t> </a:t>
            </a:r>
            <a:r>
              <a:rPr lang="en-US" dirty="0" err="1"/>
              <a:t>Nhut</a:t>
            </a:r>
            <a:r>
              <a:rPr lang="en-US" dirty="0"/>
              <a:t>, who is my friend, good at English. </a:t>
            </a:r>
          </a:p>
          <a:p>
            <a:pPr>
              <a:buFont typeface="Symbol"/>
              <a:buChar char="Þ"/>
            </a:pPr>
            <a:r>
              <a:rPr lang="en-US" dirty="0"/>
              <a:t>Not : </a:t>
            </a:r>
            <a:r>
              <a:rPr lang="en-US" dirty="0" err="1"/>
              <a:t>Gia</a:t>
            </a:r>
            <a:r>
              <a:rPr lang="en-US" dirty="0"/>
              <a:t> </a:t>
            </a:r>
            <a:r>
              <a:rPr lang="en-US" dirty="0" err="1"/>
              <a:t>Nhut</a:t>
            </a:r>
            <a:r>
              <a:rPr lang="en-US" dirty="0"/>
              <a:t>, that is my friend, good at English.</a:t>
            </a:r>
          </a:p>
          <a:p>
            <a:pPr>
              <a:buFontTx/>
              <a:buChar char="-"/>
            </a:pPr>
            <a:r>
              <a:rPr lang="vi-VN" dirty="0"/>
              <a:t>sau giới t</a:t>
            </a:r>
            <a:r>
              <a:rPr lang="en-US" dirty="0"/>
              <a:t>ừ</a:t>
            </a:r>
          </a:p>
          <a:p>
            <a:pPr>
              <a:buNone/>
            </a:pPr>
            <a:r>
              <a:rPr lang="en-US" dirty="0"/>
              <a:t>	Ex: The girl is my friend. You're talking to her.</a:t>
            </a:r>
          </a:p>
          <a:p>
            <a:pPr>
              <a:buFont typeface="Symbol"/>
              <a:buChar char="Þ"/>
            </a:pPr>
            <a:r>
              <a:rPr lang="en-US" dirty="0"/>
              <a:t>The girl to whom you are talking is my friend.</a:t>
            </a:r>
          </a:p>
          <a:p>
            <a:pPr>
              <a:buFont typeface="Symbol"/>
              <a:buChar char="Þ"/>
            </a:pPr>
            <a:r>
              <a:rPr lang="en-US" dirty="0"/>
              <a:t>Not : The girl to that you are talking is my friend. </a:t>
            </a:r>
            <a:endParaRPr lang="vi-VN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b="1" i="1" u="sng" dirty="0">
                <a:solidFill>
                  <a:srgbClr val="FF0000"/>
                </a:solidFill>
              </a:rPr>
              <a:t>II.RELATIVE PRONOUNS ( ĐẠI TỪ QUAN HỆ ):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b="1" dirty="0">
                <a:solidFill>
                  <a:srgbClr val="00B050"/>
                </a:solidFill>
              </a:rPr>
              <a:t>5. WHOSE:</a:t>
            </a:r>
            <a:endParaRPr lang="en-US" b="1" dirty="0">
              <a:solidFill>
                <a:srgbClr val="00B050"/>
              </a:solidFill>
            </a:endParaRPr>
          </a:p>
          <a:p>
            <a:r>
              <a:rPr lang="en-US" dirty="0"/>
              <a:t>D</a:t>
            </a:r>
            <a:r>
              <a:rPr lang="vi-VN" dirty="0"/>
              <a:t>ùng để chỉ sở hữu cho danh từ chỉ người hoặc vật, thường thay cho các từ: </a:t>
            </a:r>
            <a:r>
              <a:rPr lang="vi-VN" i="1" dirty="0"/>
              <a:t>her, his, their, hoặc hình thức ‘s</a:t>
            </a:r>
            <a:endParaRPr lang="vi-VN" dirty="0"/>
          </a:p>
          <a:p>
            <a:r>
              <a:rPr lang="vi-VN" sz="2800" b="1" dirty="0">
                <a:solidFill>
                  <a:srgbClr val="00B050"/>
                </a:solidFill>
              </a:rPr>
              <a:t>…..N (person, thing) + WHOSE + N + V ….</a:t>
            </a:r>
            <a:endParaRPr lang="vi-VN" sz="2800" dirty="0">
              <a:solidFill>
                <a:srgbClr val="00B050"/>
              </a:solidFill>
            </a:endParaRPr>
          </a:p>
          <a:p>
            <a:r>
              <a:rPr lang="en-US" dirty="0"/>
              <a:t>EX :  I have a friend. His father is a doctor.</a:t>
            </a:r>
          </a:p>
          <a:p>
            <a:pPr>
              <a:buNone/>
            </a:pPr>
            <a:r>
              <a:rPr lang="en-US" dirty="0"/>
              <a:t>=&gt; I have a friend whose father is a doctor.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b="1" i="1" u="sng" dirty="0">
                <a:solidFill>
                  <a:srgbClr val="FF0000"/>
                </a:solidFill>
              </a:rPr>
              <a:t>III.RELATIVE ADVERBS (CÁC TRẠNG TỪ QUAN HỆ):</a:t>
            </a:r>
            <a:endParaRPr lang="en-US" i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1. WHY</a:t>
            </a:r>
            <a:r>
              <a:rPr lang="en-US" dirty="0">
                <a:solidFill>
                  <a:srgbClr val="00B050"/>
                </a:solidFill>
              </a:rPr>
              <a:t>: </a:t>
            </a:r>
          </a:p>
          <a:p>
            <a:r>
              <a:rPr lang="en-US" dirty="0" err="1"/>
              <a:t>Mở</a:t>
            </a:r>
            <a:r>
              <a:rPr lang="en-US" dirty="0"/>
              <a:t> </a:t>
            </a:r>
            <a:r>
              <a:rPr lang="en-US" dirty="0" err="1"/>
              <a:t>đầu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mệnh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hệ</a:t>
            </a:r>
            <a:r>
              <a:rPr lang="en-US" dirty="0"/>
              <a:t> </a:t>
            </a:r>
            <a:r>
              <a:rPr lang="en-US" dirty="0" err="1"/>
              <a:t>chỉ</a:t>
            </a:r>
            <a:r>
              <a:rPr lang="en-US" dirty="0"/>
              <a:t> </a:t>
            </a:r>
            <a:r>
              <a:rPr lang="en-US" dirty="0" err="1"/>
              <a:t>lý</a:t>
            </a:r>
            <a:r>
              <a:rPr lang="en-US" dirty="0"/>
              <a:t> do, </a:t>
            </a:r>
            <a:r>
              <a:rPr lang="en-US" dirty="0" err="1"/>
              <a:t>thường</a:t>
            </a:r>
            <a:r>
              <a:rPr lang="en-US" dirty="0"/>
              <a:t> </a:t>
            </a:r>
            <a:r>
              <a:rPr lang="en-US" dirty="0" err="1"/>
              <a:t>thay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cụm</a:t>
            </a:r>
            <a:r>
              <a:rPr lang="en-US" dirty="0"/>
              <a:t> </a:t>
            </a:r>
            <a:r>
              <a:rPr lang="en-US" b="1" i="1" dirty="0"/>
              <a:t>for the reason, for that reason</a:t>
            </a:r>
            <a:r>
              <a:rPr lang="en-US" b="1" dirty="0"/>
              <a:t>.</a:t>
            </a:r>
            <a:endParaRPr lang="en-US" dirty="0"/>
          </a:p>
          <a:p>
            <a:r>
              <a:rPr lang="en-US" b="1" dirty="0">
                <a:solidFill>
                  <a:srgbClr val="00B050"/>
                </a:solidFill>
              </a:rPr>
              <a:t>…..N (reason) + WHY + S + V …</a:t>
            </a:r>
          </a:p>
          <a:p>
            <a:r>
              <a:rPr lang="en-US" b="1" dirty="0">
                <a:solidFill>
                  <a:srgbClr val="00B050"/>
                </a:solidFill>
              </a:rPr>
              <a:t>WHY = FOR WHICH 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dirty="0"/>
              <a:t>Ex: I don’t know the reason. You didn’t go to school for that reason.</a:t>
            </a:r>
          </a:p>
          <a:p>
            <a:r>
              <a:rPr lang="en-US" dirty="0"/>
              <a:t>      → I don’t know the reason </a:t>
            </a:r>
            <a:r>
              <a:rPr lang="en-US" b="1" dirty="0"/>
              <a:t>why</a:t>
            </a:r>
            <a:r>
              <a:rPr lang="en-US" dirty="0"/>
              <a:t> you didn’t go to school.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2. WHERE</a:t>
            </a:r>
            <a:r>
              <a:rPr lang="en-US" dirty="0">
                <a:solidFill>
                  <a:srgbClr val="00B050"/>
                </a:solidFill>
              </a:rPr>
              <a:t>:</a:t>
            </a:r>
            <a:r>
              <a:rPr lang="en-US" dirty="0"/>
              <a:t> </a:t>
            </a:r>
            <a:r>
              <a:rPr lang="en-US" dirty="0" err="1"/>
              <a:t>thay</a:t>
            </a:r>
            <a:r>
              <a:rPr lang="en-US" dirty="0"/>
              <a:t> </a:t>
            </a:r>
            <a:r>
              <a:rPr lang="en-US" dirty="0" err="1"/>
              <a:t>thế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chỉ</a:t>
            </a:r>
            <a:r>
              <a:rPr lang="en-US" dirty="0"/>
              <a:t> </a:t>
            </a:r>
            <a:r>
              <a:rPr lang="en-US" dirty="0" err="1"/>
              <a:t>nơi</a:t>
            </a:r>
            <a:r>
              <a:rPr lang="en-US" dirty="0"/>
              <a:t> </a:t>
            </a:r>
            <a:r>
              <a:rPr lang="en-US" dirty="0" err="1"/>
              <a:t>chốn</a:t>
            </a:r>
            <a:r>
              <a:rPr lang="en-US" dirty="0"/>
              <a:t>, </a:t>
            </a:r>
            <a:r>
              <a:rPr lang="en-US" dirty="0" err="1"/>
              <a:t>thường</a:t>
            </a:r>
            <a:r>
              <a:rPr lang="en-US" dirty="0"/>
              <a:t> </a:t>
            </a:r>
            <a:r>
              <a:rPr lang="en-US" dirty="0" err="1"/>
              <a:t>thay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 </a:t>
            </a:r>
            <a:r>
              <a:rPr lang="en-US" b="1" i="1" dirty="0"/>
              <a:t>there</a:t>
            </a:r>
            <a:endParaRPr lang="en-US" dirty="0"/>
          </a:p>
          <a:p>
            <a:r>
              <a:rPr lang="en-US" b="1" dirty="0">
                <a:solidFill>
                  <a:srgbClr val="00B050"/>
                </a:solidFill>
              </a:rPr>
              <a:t>….N (place) + WHERE + S + V ….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b="1" dirty="0"/>
              <a:t>(WHERE = IN / AT + WHICH)</a:t>
            </a:r>
            <a:endParaRPr lang="en-US" dirty="0"/>
          </a:p>
          <a:p>
            <a:r>
              <a:rPr lang="en-US" dirty="0"/>
              <a:t>Ex: a/ The hotel wasn’t very clean. We stayed t that hotel.</a:t>
            </a:r>
          </a:p>
          <a:p>
            <a:r>
              <a:rPr lang="en-US" dirty="0"/>
              <a:t>      → The hotel </a:t>
            </a:r>
            <a:r>
              <a:rPr lang="en-US" b="1" dirty="0"/>
              <a:t>where </a:t>
            </a:r>
            <a:r>
              <a:rPr lang="en-US" dirty="0"/>
              <a:t>we stayed wasn’t very clean.</a:t>
            </a:r>
          </a:p>
          <a:p>
            <a:r>
              <a:rPr lang="en-US" dirty="0"/>
              <a:t>      → The hotel </a:t>
            </a:r>
            <a:r>
              <a:rPr lang="en-US" b="1" dirty="0"/>
              <a:t>at which</a:t>
            </a:r>
            <a:r>
              <a:rPr lang="en-US" dirty="0"/>
              <a:t> we stayed wasn’t very clean.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b="1" i="1" u="sng" dirty="0">
                <a:solidFill>
                  <a:srgbClr val="FF0000"/>
                </a:solidFill>
              </a:rPr>
              <a:t>III.RELATIVE ADVERBS (CÁC TRẠNG TỪ QUAN HỆ):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b="1" i="1" u="sng" dirty="0">
                <a:solidFill>
                  <a:srgbClr val="FF0000"/>
                </a:solidFill>
              </a:rPr>
              <a:t>III.RELATIVE ADVERBS (CÁC TRẠNG TỪ QUAN HỆ):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800" b="1" dirty="0">
                <a:solidFill>
                  <a:srgbClr val="00B050"/>
                </a:solidFill>
              </a:rPr>
              <a:t>3. WHEN</a:t>
            </a:r>
            <a:r>
              <a:rPr lang="en-US" sz="2800" dirty="0">
                <a:solidFill>
                  <a:srgbClr val="00B050"/>
                </a:solidFill>
              </a:rPr>
              <a:t>:</a:t>
            </a:r>
            <a:r>
              <a:rPr lang="en-US" sz="2800" dirty="0"/>
              <a:t> </a:t>
            </a:r>
            <a:r>
              <a:rPr lang="en-US" sz="2800" dirty="0" err="1"/>
              <a:t>thay</a:t>
            </a:r>
            <a:r>
              <a:rPr lang="en-US" sz="2800" dirty="0"/>
              <a:t> </a:t>
            </a:r>
            <a:r>
              <a:rPr lang="en-US" sz="2800" dirty="0" err="1"/>
              <a:t>thế</a:t>
            </a:r>
            <a:r>
              <a:rPr lang="en-US" sz="2800" dirty="0"/>
              <a:t> </a:t>
            </a:r>
            <a:r>
              <a:rPr lang="en-US" sz="2800" dirty="0" err="1"/>
              <a:t>từ</a:t>
            </a:r>
            <a:r>
              <a:rPr lang="en-US" sz="2800" dirty="0"/>
              <a:t> </a:t>
            </a:r>
            <a:r>
              <a:rPr lang="en-US" sz="2800" dirty="0" err="1"/>
              <a:t>chỉ</a:t>
            </a:r>
            <a:r>
              <a:rPr lang="en-US" sz="2800" dirty="0"/>
              <a:t> </a:t>
            </a:r>
            <a:r>
              <a:rPr lang="en-US" sz="2800" dirty="0" err="1"/>
              <a:t>thời</a:t>
            </a:r>
            <a:r>
              <a:rPr lang="en-US" sz="2800" dirty="0"/>
              <a:t> </a:t>
            </a:r>
            <a:r>
              <a:rPr lang="en-US" sz="2800" dirty="0" err="1"/>
              <a:t>gian</a:t>
            </a:r>
            <a:r>
              <a:rPr lang="en-US" sz="2800" dirty="0"/>
              <a:t>, </a:t>
            </a:r>
            <a:r>
              <a:rPr lang="en-US" sz="2800" dirty="0" err="1"/>
              <a:t>thường</a:t>
            </a:r>
            <a:r>
              <a:rPr lang="en-US" sz="2800" dirty="0"/>
              <a:t> </a:t>
            </a:r>
            <a:r>
              <a:rPr lang="en-US" sz="2800" dirty="0" err="1"/>
              <a:t>thay</a:t>
            </a:r>
            <a:r>
              <a:rPr lang="en-US" sz="2800" dirty="0"/>
              <a:t> </a:t>
            </a:r>
            <a:r>
              <a:rPr lang="en-US" sz="2800" dirty="0" err="1"/>
              <a:t>cho</a:t>
            </a:r>
            <a:r>
              <a:rPr lang="en-US" sz="2800" dirty="0"/>
              <a:t> </a:t>
            </a:r>
            <a:r>
              <a:rPr lang="en-US" sz="2800" dirty="0" err="1"/>
              <a:t>từ</a:t>
            </a:r>
            <a:r>
              <a:rPr lang="en-US" sz="2800" dirty="0"/>
              <a:t> </a:t>
            </a:r>
            <a:r>
              <a:rPr lang="en-US" sz="2800" b="1" i="1" dirty="0"/>
              <a:t>then</a:t>
            </a:r>
            <a:endParaRPr lang="en-US" sz="2800" dirty="0"/>
          </a:p>
          <a:p>
            <a:r>
              <a:rPr lang="en-US" sz="2800" b="1" dirty="0">
                <a:solidFill>
                  <a:srgbClr val="00B050"/>
                </a:solidFill>
              </a:rPr>
              <a:t>….N (time) + WHEN + S + V …</a:t>
            </a:r>
            <a:endParaRPr lang="en-US" sz="2800" dirty="0">
              <a:solidFill>
                <a:srgbClr val="00B050"/>
              </a:solidFill>
            </a:endParaRPr>
          </a:p>
          <a:p>
            <a:r>
              <a:rPr lang="en-US" sz="2800" b="1" dirty="0">
                <a:solidFill>
                  <a:srgbClr val="00B050"/>
                </a:solidFill>
              </a:rPr>
              <a:t>(WHEN = ON / IN  + WHICH)</a:t>
            </a:r>
            <a:endParaRPr lang="en-US" sz="2800" dirty="0">
              <a:solidFill>
                <a:srgbClr val="00B050"/>
              </a:solidFill>
            </a:endParaRPr>
          </a:p>
          <a:p>
            <a:r>
              <a:rPr lang="en-US" sz="2800" dirty="0"/>
              <a:t>Ex: Do you still remember the day? We first met on that day.</a:t>
            </a:r>
          </a:p>
          <a:p>
            <a:r>
              <a:rPr lang="en-US" sz="2800" dirty="0"/>
              <a:t>     → Do you still remember the day </a:t>
            </a:r>
            <a:r>
              <a:rPr lang="en-US" sz="2800" b="1" dirty="0"/>
              <a:t>when </a:t>
            </a:r>
            <a:r>
              <a:rPr lang="en-US" sz="2800" dirty="0"/>
              <a:t>we first met?</a:t>
            </a:r>
          </a:p>
          <a:p>
            <a:r>
              <a:rPr lang="en-US" sz="2800" dirty="0"/>
              <a:t>     → Do you still remember the day </a:t>
            </a:r>
            <a:r>
              <a:rPr lang="en-US" sz="2800" b="1" dirty="0"/>
              <a:t>on which</a:t>
            </a:r>
            <a:r>
              <a:rPr lang="en-US" sz="2800" dirty="0"/>
              <a:t> we first met?</a:t>
            </a:r>
          </a:p>
          <a:p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b="1" i="1" u="sng" dirty="0">
                <a:solidFill>
                  <a:srgbClr val="FF0000"/>
                </a:solidFill>
              </a:rPr>
              <a:t>IV/ NOTE 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vi-VN" dirty="0">
                <a:solidFill>
                  <a:srgbClr val="00B050"/>
                </a:solidFill>
              </a:rPr>
              <a:t> Nếu trong mệnh đề quan hệ có </a:t>
            </a:r>
            <a:r>
              <a:rPr lang="vi-VN" b="1" dirty="0">
                <a:solidFill>
                  <a:srgbClr val="00B050"/>
                </a:solidFill>
              </a:rPr>
              <a:t>giới từ</a:t>
            </a:r>
            <a:r>
              <a:rPr lang="vi-VN" dirty="0">
                <a:solidFill>
                  <a:srgbClr val="00B050"/>
                </a:solidFill>
              </a:rPr>
              <a:t> thì giới từ có thể đặt trước hoặc sau mệnh đề quan hệ (chỉ áp dụng với </a:t>
            </a:r>
            <a:r>
              <a:rPr lang="vi-VN" b="1" dirty="0">
                <a:solidFill>
                  <a:srgbClr val="00B050"/>
                </a:solidFill>
              </a:rPr>
              <a:t>whom </a:t>
            </a:r>
            <a:r>
              <a:rPr lang="vi-VN" dirty="0">
                <a:solidFill>
                  <a:srgbClr val="00B050"/>
                </a:solidFill>
              </a:rPr>
              <a:t>và</a:t>
            </a:r>
            <a:r>
              <a:rPr lang="vi-VN" b="1" dirty="0">
                <a:solidFill>
                  <a:srgbClr val="00B050"/>
                </a:solidFill>
              </a:rPr>
              <a:t> which</a:t>
            </a:r>
            <a:r>
              <a:rPr lang="vi-VN" dirty="0">
                <a:solidFill>
                  <a:srgbClr val="00B050"/>
                </a:solidFill>
              </a:rPr>
              <a:t>.)</a:t>
            </a:r>
          </a:p>
          <a:p>
            <a:pPr>
              <a:buNone/>
            </a:pPr>
            <a:r>
              <a:rPr lang="en-US" dirty="0"/>
              <a:t>		</a:t>
            </a:r>
            <a:r>
              <a:rPr lang="vi-VN" dirty="0"/>
              <a:t>Ex: Mr. Brown is a nice teacher. We studied with him last year.</a:t>
            </a:r>
          </a:p>
          <a:p>
            <a:pPr>
              <a:buNone/>
            </a:pPr>
            <a:r>
              <a:rPr lang="vi-VN" dirty="0"/>
              <a:t>      → Mr. Brown, </a:t>
            </a:r>
            <a:r>
              <a:rPr lang="vi-VN" b="1" dirty="0"/>
              <a:t>with whom</a:t>
            </a:r>
            <a:r>
              <a:rPr lang="vi-VN" dirty="0"/>
              <a:t> we studied last year, is a nice teacher.</a:t>
            </a:r>
          </a:p>
          <a:p>
            <a:pPr>
              <a:buNone/>
            </a:pPr>
            <a:r>
              <a:rPr lang="vi-VN" dirty="0"/>
              <a:t>      → Mr. Brown, </a:t>
            </a:r>
            <a:r>
              <a:rPr lang="vi-VN" b="1" dirty="0"/>
              <a:t>whom</a:t>
            </a:r>
            <a:r>
              <a:rPr lang="vi-VN" dirty="0"/>
              <a:t> we studied </a:t>
            </a:r>
            <a:r>
              <a:rPr lang="vi-VN" b="1" dirty="0"/>
              <a:t>with</a:t>
            </a:r>
            <a:r>
              <a:rPr lang="vi-VN" dirty="0"/>
              <a:t> last year, is a nice teacher.</a:t>
            </a:r>
          </a:p>
          <a:p>
            <a:pPr>
              <a:buNone/>
            </a:pPr>
            <a:r>
              <a:rPr lang="vi-VN" dirty="0"/>
              <a:t> 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b="1" i="1" u="sng" dirty="0">
                <a:solidFill>
                  <a:srgbClr val="FF0000"/>
                </a:solidFill>
              </a:rPr>
              <a:t>IV/ NOTE 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i="1" dirty="0" err="1">
                <a:solidFill>
                  <a:srgbClr val="00B050"/>
                </a:solidFill>
              </a:rPr>
              <a:t>Có</a:t>
            </a:r>
            <a:r>
              <a:rPr lang="en-US" b="1" i="1" dirty="0">
                <a:solidFill>
                  <a:srgbClr val="00B050"/>
                </a:solidFill>
              </a:rPr>
              <a:t> </a:t>
            </a:r>
            <a:r>
              <a:rPr lang="en-US" b="1" i="1" dirty="0" err="1">
                <a:solidFill>
                  <a:srgbClr val="00B050"/>
                </a:solidFill>
              </a:rPr>
              <a:t>thể</a:t>
            </a:r>
            <a:r>
              <a:rPr lang="en-US" b="1" i="1" dirty="0">
                <a:solidFill>
                  <a:srgbClr val="00B050"/>
                </a:solidFill>
              </a:rPr>
              <a:t> </a:t>
            </a:r>
            <a:r>
              <a:rPr lang="en-US" b="1" i="1" dirty="0" err="1">
                <a:solidFill>
                  <a:srgbClr val="00B050"/>
                </a:solidFill>
              </a:rPr>
              <a:t>dùng</a:t>
            </a:r>
            <a:r>
              <a:rPr lang="en-US" b="1" i="1" dirty="0">
                <a:solidFill>
                  <a:srgbClr val="00B050"/>
                </a:solidFill>
              </a:rPr>
              <a:t> which </a:t>
            </a:r>
            <a:r>
              <a:rPr lang="en-US" b="1" i="1" dirty="0" err="1">
                <a:solidFill>
                  <a:srgbClr val="00B050"/>
                </a:solidFill>
              </a:rPr>
              <a:t>thay</a:t>
            </a:r>
            <a:r>
              <a:rPr lang="en-US" b="1" i="1" dirty="0">
                <a:solidFill>
                  <a:srgbClr val="00B050"/>
                </a:solidFill>
              </a:rPr>
              <a:t> </a:t>
            </a:r>
            <a:r>
              <a:rPr lang="en-US" b="1" i="1" dirty="0" err="1">
                <a:solidFill>
                  <a:srgbClr val="00B050"/>
                </a:solidFill>
              </a:rPr>
              <a:t>cho</a:t>
            </a:r>
            <a:r>
              <a:rPr lang="en-US" b="1" i="1" dirty="0">
                <a:solidFill>
                  <a:srgbClr val="00B050"/>
                </a:solidFill>
              </a:rPr>
              <a:t> </a:t>
            </a:r>
            <a:r>
              <a:rPr lang="en-US" b="1" i="1" dirty="0" err="1">
                <a:solidFill>
                  <a:srgbClr val="00B050"/>
                </a:solidFill>
              </a:rPr>
              <a:t>cả</a:t>
            </a:r>
            <a:r>
              <a:rPr lang="en-US" b="1" i="1" dirty="0">
                <a:solidFill>
                  <a:srgbClr val="00B050"/>
                </a:solidFill>
              </a:rPr>
              <a:t> </a:t>
            </a:r>
            <a:r>
              <a:rPr lang="en-US" b="1" i="1" dirty="0" err="1">
                <a:solidFill>
                  <a:srgbClr val="00B050"/>
                </a:solidFill>
              </a:rPr>
              <a:t>mệnh</a:t>
            </a:r>
            <a:r>
              <a:rPr lang="en-US" b="1" i="1" dirty="0">
                <a:solidFill>
                  <a:srgbClr val="00B050"/>
                </a:solidFill>
              </a:rPr>
              <a:t> </a:t>
            </a:r>
            <a:r>
              <a:rPr lang="en-US" b="1" i="1" dirty="0" err="1">
                <a:solidFill>
                  <a:srgbClr val="00B050"/>
                </a:solidFill>
              </a:rPr>
              <a:t>đề</a:t>
            </a:r>
            <a:r>
              <a:rPr lang="en-US" b="1" i="1" dirty="0">
                <a:solidFill>
                  <a:srgbClr val="00B050"/>
                </a:solidFill>
              </a:rPr>
              <a:t> </a:t>
            </a:r>
            <a:r>
              <a:rPr lang="en-US" b="1" i="1" dirty="0" err="1">
                <a:solidFill>
                  <a:srgbClr val="00B050"/>
                </a:solidFill>
              </a:rPr>
              <a:t>đứng</a:t>
            </a:r>
            <a:r>
              <a:rPr lang="en-US" b="1" i="1" dirty="0">
                <a:solidFill>
                  <a:srgbClr val="00B050"/>
                </a:solidFill>
              </a:rPr>
              <a:t> </a:t>
            </a:r>
            <a:r>
              <a:rPr lang="en-US" b="1" i="1" dirty="0" err="1">
                <a:solidFill>
                  <a:srgbClr val="00B050"/>
                </a:solidFill>
              </a:rPr>
              <a:t>trước</a:t>
            </a:r>
            <a:r>
              <a:rPr lang="en-US" b="1" i="1" dirty="0">
                <a:solidFill>
                  <a:srgbClr val="00B050"/>
                </a:solidFill>
              </a:rPr>
              <a:t>.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dirty="0"/>
              <a:t>Ex: She can’t come to my birthday party. That makes me sad.</a:t>
            </a:r>
          </a:p>
          <a:p>
            <a:r>
              <a:rPr lang="en-US" dirty="0"/>
              <a:t>    → She can’t come to my birthday party, </a:t>
            </a:r>
            <a:r>
              <a:rPr lang="en-US" b="1" i="1" dirty="0"/>
              <a:t>which</a:t>
            </a:r>
            <a:r>
              <a:rPr lang="en-US" dirty="0"/>
              <a:t> makes me sad.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b="1" i="1" u="sng" dirty="0">
                <a:solidFill>
                  <a:srgbClr val="FF0000"/>
                </a:solidFill>
              </a:rPr>
              <a:t>IV/ NOTE 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dirty="0"/>
              <a:t> </a:t>
            </a:r>
            <a:r>
              <a:rPr lang="vi-VN" dirty="0">
                <a:solidFill>
                  <a:srgbClr val="00B050"/>
                </a:solidFill>
              </a:rPr>
              <a:t>Trong mệnh đề quan hệ xác định , chúng ta có thể bỏ các đại từ quan hệ làm túc từ:</a:t>
            </a:r>
            <a:r>
              <a:rPr lang="vi-VN" i="1" dirty="0">
                <a:solidFill>
                  <a:srgbClr val="00B050"/>
                </a:solidFill>
              </a:rPr>
              <a:t>whom, which.</a:t>
            </a:r>
            <a:endParaRPr lang="vi-VN" dirty="0">
              <a:solidFill>
                <a:srgbClr val="00B050"/>
              </a:solidFill>
            </a:endParaRPr>
          </a:p>
          <a:p>
            <a:r>
              <a:rPr lang="vi-VN" dirty="0"/>
              <a:t>Ex: The girl </a:t>
            </a:r>
            <a:r>
              <a:rPr lang="vi-VN" b="1" dirty="0"/>
              <a:t>you met yesterday</a:t>
            </a:r>
            <a:r>
              <a:rPr lang="vi-VN" dirty="0"/>
              <a:t> is my close friend.</a:t>
            </a:r>
          </a:p>
          <a:p>
            <a:r>
              <a:rPr lang="vi-VN" dirty="0"/>
              <a:t>      The book </a:t>
            </a:r>
            <a:r>
              <a:rPr lang="vi-VN" b="1" dirty="0"/>
              <a:t>you lent me</a:t>
            </a:r>
            <a:r>
              <a:rPr lang="vi-VN" dirty="0"/>
              <a:t> was very interesting.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b="1" i="1" u="sng" dirty="0">
                <a:solidFill>
                  <a:srgbClr val="FF0000"/>
                </a:solidFill>
              </a:rPr>
              <a:t>IV/ NOTE 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B050"/>
                </a:solidFill>
              </a:rPr>
              <a:t> </a:t>
            </a:r>
            <a:r>
              <a:rPr lang="en-US" dirty="0" err="1">
                <a:solidFill>
                  <a:srgbClr val="00B050"/>
                </a:solidFill>
              </a:rPr>
              <a:t>Các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cụm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từ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chỉ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số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lượng</a:t>
            </a:r>
            <a:r>
              <a:rPr lang="en-US" dirty="0">
                <a:solidFill>
                  <a:srgbClr val="00B050"/>
                </a:solidFill>
              </a:rPr>
              <a:t> </a:t>
            </a:r>
            <a:r>
              <a:rPr lang="en-US" i="1" dirty="0">
                <a:solidFill>
                  <a:srgbClr val="00B050"/>
                </a:solidFill>
              </a:rPr>
              <a:t>some of, both of, all of, neither of, many of, none of</a:t>
            </a:r>
            <a:r>
              <a:rPr lang="en-US" dirty="0">
                <a:solidFill>
                  <a:srgbClr val="00B050"/>
                </a:solidFill>
              </a:rPr>
              <a:t> … </a:t>
            </a:r>
            <a:r>
              <a:rPr lang="en-US" dirty="0" err="1">
                <a:solidFill>
                  <a:srgbClr val="00B050"/>
                </a:solidFill>
              </a:rPr>
              <a:t>có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thể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được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dùng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trước</a:t>
            </a:r>
            <a:r>
              <a:rPr lang="en-US" dirty="0">
                <a:solidFill>
                  <a:srgbClr val="00B050"/>
                </a:solidFill>
              </a:rPr>
              <a:t> </a:t>
            </a:r>
            <a:r>
              <a:rPr lang="en-US" i="1" dirty="0">
                <a:solidFill>
                  <a:srgbClr val="00B050"/>
                </a:solidFill>
              </a:rPr>
              <a:t>whom, which</a:t>
            </a:r>
            <a:r>
              <a:rPr lang="en-US" dirty="0">
                <a:solidFill>
                  <a:srgbClr val="00B050"/>
                </a:solidFill>
              </a:rPr>
              <a:t> </a:t>
            </a:r>
            <a:r>
              <a:rPr lang="en-US" dirty="0" err="1">
                <a:solidFill>
                  <a:srgbClr val="00B050"/>
                </a:solidFill>
              </a:rPr>
              <a:t>và</a:t>
            </a:r>
            <a:r>
              <a:rPr lang="en-US" dirty="0">
                <a:solidFill>
                  <a:srgbClr val="00B050"/>
                </a:solidFill>
              </a:rPr>
              <a:t> </a:t>
            </a:r>
            <a:r>
              <a:rPr lang="en-US" i="1" dirty="0">
                <a:solidFill>
                  <a:srgbClr val="00B050"/>
                </a:solidFill>
              </a:rPr>
              <a:t>whose.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dirty="0"/>
              <a:t>Ex: I have two sisters, </a:t>
            </a:r>
            <a:r>
              <a:rPr lang="en-US" b="1" dirty="0"/>
              <a:t>both of whom</a:t>
            </a:r>
            <a:r>
              <a:rPr lang="en-US" dirty="0"/>
              <a:t> are students.</a:t>
            </a:r>
          </a:p>
          <a:p>
            <a:r>
              <a:rPr lang="en-US" dirty="0"/>
              <a:t>      She tried on three dresses, </a:t>
            </a:r>
            <a:r>
              <a:rPr lang="en-US" b="1" dirty="0"/>
              <a:t>none of which</a:t>
            </a:r>
            <a:r>
              <a:rPr lang="en-US" dirty="0"/>
              <a:t> fitted her.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733800"/>
            <a:ext cx="8229600" cy="1143000"/>
          </a:xfrm>
        </p:spPr>
        <p:txBody>
          <a:bodyPr/>
          <a:lstStyle/>
          <a:p>
            <a:r>
              <a:rPr lang="fr-FR" b="1" u="sng" dirty="0">
                <a:solidFill>
                  <a:srgbClr val="FF0000"/>
                </a:solidFill>
              </a:rPr>
              <a:t>(MỆNH ĐỀ QUAN HỆ)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524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8000" b="1" dirty="0">
                <a:solidFill>
                  <a:srgbClr val="FF0000"/>
                </a:solidFill>
              </a:rPr>
              <a:t>RELATIVE CLAUSE</a:t>
            </a:r>
          </a:p>
          <a:p>
            <a:pPr algn="ctr">
              <a:buNone/>
            </a:pPr>
            <a:endParaRPr lang="en-US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b="1" i="1" u="sng" dirty="0">
                <a:solidFill>
                  <a:srgbClr val="FF0000"/>
                </a:solidFill>
              </a:rPr>
              <a:t>V.OMISSION OF RELATVE CLAUSE 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vi-VN" b="1" u="sng" dirty="0">
                <a:solidFill>
                  <a:srgbClr val="FF0000"/>
                </a:solidFill>
              </a:rPr>
              <a:t>1. Mệnh đề quan hệ được rút thành cụm phân từ:</a:t>
            </a:r>
            <a:endParaRPr lang="en-US" b="1" u="sng" dirty="0">
              <a:solidFill>
                <a:srgbClr val="FF0000"/>
              </a:solidFill>
            </a:endParaRPr>
          </a:p>
          <a:p>
            <a:r>
              <a:rPr lang="en-US" b="1" dirty="0"/>
              <a:t>	</a:t>
            </a:r>
            <a:r>
              <a:rPr lang="en-US" b="1" dirty="0">
                <a:solidFill>
                  <a:srgbClr val="00B050"/>
                </a:solidFill>
              </a:rPr>
              <a:t>*</a:t>
            </a:r>
            <a:r>
              <a:rPr lang="en-US" dirty="0" err="1">
                <a:solidFill>
                  <a:srgbClr val="00B050"/>
                </a:solidFill>
              </a:rPr>
              <a:t>Nếu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mệnh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đề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quan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hệ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là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mệnh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đề</a:t>
            </a:r>
            <a:r>
              <a:rPr lang="en-US" dirty="0">
                <a:solidFill>
                  <a:srgbClr val="00B050"/>
                </a:solidFill>
              </a:rPr>
              <a:t> </a:t>
            </a:r>
            <a:r>
              <a:rPr lang="en-US" b="1" dirty="0" err="1">
                <a:solidFill>
                  <a:srgbClr val="00B050"/>
                </a:solidFill>
              </a:rPr>
              <a:t>chủ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động</a:t>
            </a:r>
            <a:r>
              <a:rPr lang="en-US" dirty="0">
                <a:solidFill>
                  <a:srgbClr val="00B050"/>
                </a:solidFill>
              </a:rPr>
              <a:t> </a:t>
            </a:r>
            <a:r>
              <a:rPr lang="en-US" dirty="0" err="1">
                <a:solidFill>
                  <a:srgbClr val="00B050"/>
                </a:solidFill>
              </a:rPr>
              <a:t>thì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rút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thành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cụm</a:t>
            </a:r>
            <a:r>
              <a:rPr lang="en-US" dirty="0">
                <a:solidFill>
                  <a:srgbClr val="00B050"/>
                </a:solidFill>
              </a:rPr>
              <a:t> </a:t>
            </a:r>
            <a:r>
              <a:rPr lang="en-US" b="1" dirty="0" err="1">
                <a:solidFill>
                  <a:srgbClr val="00B050"/>
                </a:solidFill>
              </a:rPr>
              <a:t>hiện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tại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phân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từ</a:t>
            </a:r>
            <a:r>
              <a:rPr lang="en-US" b="1" dirty="0">
                <a:solidFill>
                  <a:srgbClr val="00B050"/>
                </a:solidFill>
              </a:rPr>
              <a:t> (V-</a:t>
            </a:r>
            <a:r>
              <a:rPr lang="en-US" b="1" dirty="0" err="1">
                <a:solidFill>
                  <a:srgbClr val="00B050"/>
                </a:solidFill>
              </a:rPr>
              <a:t>ing</a:t>
            </a:r>
            <a:r>
              <a:rPr lang="en-US" b="1" dirty="0">
                <a:solidFill>
                  <a:srgbClr val="00B050"/>
                </a:solidFill>
              </a:rPr>
              <a:t>).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dirty="0"/>
              <a:t>Ex: a/ The man who is standing over there is my father.</a:t>
            </a:r>
          </a:p>
          <a:p>
            <a:r>
              <a:rPr lang="en-US" dirty="0"/>
              <a:t>     → The man </a:t>
            </a:r>
            <a:r>
              <a:rPr lang="en-US" b="1" dirty="0"/>
              <a:t>standing</a:t>
            </a:r>
            <a:r>
              <a:rPr lang="en-US" dirty="0"/>
              <a:t> over there is my father.</a:t>
            </a:r>
          </a:p>
          <a:p>
            <a:r>
              <a:rPr lang="en-US" dirty="0"/>
              <a:t>      b/ The couple who live next door to me are professors.</a:t>
            </a:r>
          </a:p>
          <a:p>
            <a:r>
              <a:rPr lang="en-US" dirty="0"/>
              <a:t>     → The couple </a:t>
            </a:r>
            <a:r>
              <a:rPr lang="en-US" b="1" dirty="0"/>
              <a:t>living</a:t>
            </a:r>
            <a:r>
              <a:rPr lang="en-US" dirty="0"/>
              <a:t> next door to me are professors.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b="1" i="1" u="sng" dirty="0">
                <a:solidFill>
                  <a:srgbClr val="FF0000"/>
                </a:solidFill>
              </a:rPr>
              <a:t>V.OMISSION OF RELATVE CLAUSE 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>
                <a:solidFill>
                  <a:srgbClr val="00B050"/>
                </a:solidFill>
              </a:rPr>
              <a:t>* </a:t>
            </a:r>
            <a:r>
              <a:rPr lang="en-US" dirty="0" err="1">
                <a:solidFill>
                  <a:srgbClr val="00B050"/>
                </a:solidFill>
              </a:rPr>
              <a:t>Nếu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mệnh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đề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quan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hệ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là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mệnh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đề</a:t>
            </a:r>
            <a:r>
              <a:rPr lang="en-US" dirty="0">
                <a:solidFill>
                  <a:srgbClr val="00B050"/>
                </a:solidFill>
              </a:rPr>
              <a:t> </a:t>
            </a:r>
            <a:r>
              <a:rPr lang="en-US" b="1" dirty="0" err="1">
                <a:solidFill>
                  <a:srgbClr val="00B050"/>
                </a:solidFill>
              </a:rPr>
              <a:t>bị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động</a:t>
            </a:r>
            <a:r>
              <a:rPr lang="en-US" dirty="0">
                <a:solidFill>
                  <a:srgbClr val="00B050"/>
                </a:solidFill>
              </a:rPr>
              <a:t> </a:t>
            </a:r>
            <a:r>
              <a:rPr lang="en-US" dirty="0" err="1">
                <a:solidFill>
                  <a:srgbClr val="00B050"/>
                </a:solidFill>
              </a:rPr>
              <a:t>thì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rút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thành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cụm</a:t>
            </a:r>
            <a:r>
              <a:rPr lang="en-US" dirty="0">
                <a:solidFill>
                  <a:srgbClr val="00B050"/>
                </a:solidFill>
              </a:rPr>
              <a:t> </a:t>
            </a:r>
            <a:r>
              <a:rPr lang="en-US" b="1" dirty="0" err="1">
                <a:solidFill>
                  <a:srgbClr val="00B050"/>
                </a:solidFill>
              </a:rPr>
              <a:t>quá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khứ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phân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từ</a:t>
            </a:r>
            <a:r>
              <a:rPr lang="en-US" b="1" dirty="0">
                <a:solidFill>
                  <a:srgbClr val="00B050"/>
                </a:solidFill>
              </a:rPr>
              <a:t> (V3/</a:t>
            </a:r>
            <a:r>
              <a:rPr lang="en-US" b="1" dirty="0" err="1">
                <a:solidFill>
                  <a:srgbClr val="00B050"/>
                </a:solidFill>
              </a:rPr>
              <a:t>ed</a:t>
            </a:r>
            <a:r>
              <a:rPr lang="en-US" b="1" dirty="0">
                <a:solidFill>
                  <a:srgbClr val="00B050"/>
                </a:solidFill>
              </a:rPr>
              <a:t>).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dirty="0"/>
              <a:t>Ex: a/ The instructions that are given on the front page are very important.</a:t>
            </a:r>
          </a:p>
          <a:p>
            <a:r>
              <a:rPr lang="en-US" dirty="0"/>
              <a:t>    → The instructions </a:t>
            </a:r>
            <a:r>
              <a:rPr lang="en-US" b="1" dirty="0"/>
              <a:t>given</a:t>
            </a:r>
            <a:r>
              <a:rPr lang="en-US" dirty="0"/>
              <a:t> on the front page are very important.</a:t>
            </a:r>
          </a:p>
          <a:p>
            <a:r>
              <a:rPr lang="en-US" dirty="0"/>
              <a:t>      b/ The book which was bought by my mother is interesting.</a:t>
            </a:r>
          </a:p>
          <a:p>
            <a:r>
              <a:rPr lang="en-US" dirty="0"/>
              <a:t>    →   The book </a:t>
            </a:r>
            <a:r>
              <a:rPr lang="en-US" b="1" dirty="0"/>
              <a:t>bought</a:t>
            </a:r>
            <a:r>
              <a:rPr lang="en-US" dirty="0"/>
              <a:t> by my mother is interesting.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vi-VN" sz="3200" b="1" i="1" u="sng" dirty="0">
                <a:solidFill>
                  <a:srgbClr val="FF0000"/>
                </a:solidFill>
              </a:rPr>
              <a:t>2. Mệnh đề quan hệ được rút thành cụm động từ nguyên mẫu:</a:t>
            </a:r>
            <a:endParaRPr lang="en-US" sz="3200" i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286000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/>
              <a:t>Mệnh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hệ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rút</a:t>
            </a:r>
            <a:r>
              <a:rPr lang="en-US" dirty="0"/>
              <a:t> </a:t>
            </a:r>
            <a:r>
              <a:rPr lang="en-US" dirty="0" err="1"/>
              <a:t>thành</a:t>
            </a:r>
            <a:r>
              <a:rPr lang="en-US" dirty="0"/>
              <a:t> </a:t>
            </a:r>
            <a:r>
              <a:rPr lang="en-US" dirty="0" err="1"/>
              <a:t>cụm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 </a:t>
            </a:r>
            <a:r>
              <a:rPr lang="en-US" dirty="0" err="1"/>
              <a:t>mẫu</a:t>
            </a:r>
            <a:r>
              <a:rPr lang="en-US" dirty="0"/>
              <a:t> </a:t>
            </a:r>
            <a:r>
              <a:rPr lang="en-US" b="1" dirty="0"/>
              <a:t>(To-infinitive)</a:t>
            </a:r>
            <a:r>
              <a:rPr lang="en-US" dirty="0"/>
              <a:t> 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trước</a:t>
            </a:r>
            <a:r>
              <a:rPr lang="en-US" dirty="0"/>
              <a:t> </a:t>
            </a:r>
            <a:r>
              <a:rPr lang="en-US" dirty="0" err="1"/>
              <a:t>đại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hệ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cụm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: </a:t>
            </a:r>
            <a:r>
              <a:rPr lang="en-US" b="1" i="1" dirty="0"/>
              <a:t>the first, the second, the last, the only </a:t>
            </a:r>
            <a:r>
              <a:rPr lang="en-US" dirty="0" err="1"/>
              <a:t>hoặc</a:t>
            </a:r>
            <a:r>
              <a:rPr lang="en-US" dirty="0"/>
              <a:t> </a:t>
            </a:r>
            <a:r>
              <a:rPr lang="en-US" b="1" i="1" dirty="0" err="1"/>
              <a:t>hình</a:t>
            </a:r>
            <a:r>
              <a:rPr lang="en-US" b="1" i="1" dirty="0"/>
              <a:t> </a:t>
            </a:r>
            <a:r>
              <a:rPr lang="en-US" b="1" i="1" dirty="0" err="1"/>
              <a:t>thức</a:t>
            </a:r>
            <a:r>
              <a:rPr lang="en-US" b="1" i="1" dirty="0"/>
              <a:t> so </a:t>
            </a:r>
            <a:r>
              <a:rPr lang="en-US" b="1" i="1" dirty="0" err="1"/>
              <a:t>sánh</a:t>
            </a:r>
            <a:r>
              <a:rPr lang="en-US" b="1" i="1" dirty="0"/>
              <a:t> </a:t>
            </a:r>
            <a:r>
              <a:rPr lang="en-US" b="1" i="1" dirty="0" err="1"/>
              <a:t>bậc</a:t>
            </a:r>
            <a:r>
              <a:rPr lang="en-US" b="1" i="1" dirty="0"/>
              <a:t> </a:t>
            </a:r>
            <a:r>
              <a:rPr lang="en-US" b="1" i="1" dirty="0" err="1"/>
              <a:t>nhất</a:t>
            </a:r>
            <a:r>
              <a:rPr lang="en-US" b="1" dirty="0"/>
              <a:t>.</a:t>
            </a:r>
            <a:endParaRPr lang="en-US" dirty="0"/>
          </a:p>
          <a:p>
            <a:r>
              <a:rPr lang="en-US" dirty="0"/>
              <a:t>Ex: a/ John was the last person that got the news.</a:t>
            </a:r>
          </a:p>
          <a:p>
            <a:r>
              <a:rPr lang="en-US" dirty="0"/>
              <a:t> →    John was the last person </a:t>
            </a:r>
            <a:r>
              <a:rPr lang="en-US" b="1" dirty="0"/>
              <a:t>to get</a:t>
            </a:r>
            <a:r>
              <a:rPr lang="en-US" dirty="0"/>
              <a:t> the news.</a:t>
            </a:r>
          </a:p>
          <a:p>
            <a:r>
              <a:rPr lang="en-US" dirty="0"/>
              <a:t>      b/ He was the best player that we admire.</a:t>
            </a:r>
          </a:p>
          <a:p>
            <a:r>
              <a:rPr lang="en-US" dirty="0"/>
              <a:t>   →   He was the best player </a:t>
            </a:r>
            <a:r>
              <a:rPr lang="en-US" b="1" dirty="0"/>
              <a:t>to be admired</a:t>
            </a:r>
            <a:r>
              <a:rPr lang="en-US" dirty="0"/>
              <a:t>.</a:t>
            </a:r>
          </a:p>
          <a:p>
            <a:r>
              <a:rPr lang="en-US" dirty="0"/>
              <a:t> 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52400" y="130314"/>
            <a:ext cx="814158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i="1" u="sng" dirty="0">
                <a:solidFill>
                  <a:srgbClr val="FF0000"/>
                </a:solidFill>
              </a:rPr>
              <a:t>V.OMISSION OF RELATVE CLAUSE :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4"/>
          <p:cNvSpPr>
            <a:spLocks noChangeArrowheads="1" noChangeShapeType="1" noTextEdit="1"/>
          </p:cNvSpPr>
          <p:nvPr/>
        </p:nvSpPr>
        <p:spPr bwMode="auto">
          <a:xfrm>
            <a:off x="990600" y="1447800"/>
            <a:ext cx="6629400" cy="39624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vi-VN" sz="72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Arial"/>
                <a:cs typeface="Arial"/>
              </a:rPr>
              <a:t>The end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62200"/>
            <a:ext cx="8229600" cy="1143000"/>
          </a:xfrm>
        </p:spPr>
        <p:txBody>
          <a:bodyPr>
            <a:noAutofit/>
          </a:bodyPr>
          <a:lstStyle/>
          <a:p>
            <a:r>
              <a:rPr lang="en-US" sz="7200" b="1" dirty="0"/>
              <a:t>THANKS FOR YOUR LISTENING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3600" b="1" u="sng" dirty="0">
                <a:solidFill>
                  <a:srgbClr val="FF0000"/>
                </a:solidFill>
              </a:rPr>
              <a:t>RELATIVE CLAUSES (MỆNH ĐỀ QUAN HỆ)</a:t>
            </a:r>
            <a:r>
              <a:rPr lang="fr-FR" sz="3600" u="sng" dirty="0">
                <a:solidFill>
                  <a:srgbClr val="FF0000"/>
                </a:solidFill>
              </a:rPr>
              <a:t/>
            </a:r>
            <a:br>
              <a:rPr lang="fr-FR" sz="3600" u="sng" dirty="0">
                <a:solidFill>
                  <a:srgbClr val="FF0000"/>
                </a:solidFill>
              </a:rPr>
            </a:br>
            <a:endParaRPr lang="en-US" sz="3600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dirty="0"/>
              <a:t>Mệnh đề quan hệ dùng để bổ nghĩa cho danh từ đứng trước nó</a:t>
            </a:r>
            <a:r>
              <a:rPr lang="en-US" dirty="0"/>
              <a:t>.	</a:t>
            </a:r>
          </a:p>
          <a:p>
            <a:r>
              <a:rPr lang="en-US" dirty="0"/>
              <a:t>B</a:t>
            </a:r>
            <a:r>
              <a:rPr lang="vi-VN" dirty="0"/>
              <a:t>ắt đầu bằng các đại từ quan hệ: who, whom, which, that, whose hay những trạng từ quan hệ: why, where, when</a:t>
            </a:r>
            <a:r>
              <a:rPr lang="en-US" dirty="0"/>
              <a:t>, … etc..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b="1" i="1" u="sng" dirty="0">
                <a:solidFill>
                  <a:srgbClr val="FF0000"/>
                </a:solidFill>
              </a:rPr>
              <a:t>I. TWO TYPES OF RELATIVE CLAUSE:</a:t>
            </a:r>
            <a:endParaRPr lang="en-US" i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b="1" dirty="0">
                <a:solidFill>
                  <a:srgbClr val="00B050"/>
                </a:solidFill>
              </a:rPr>
              <a:t>Defining relative clauses</a:t>
            </a:r>
            <a:r>
              <a:rPr lang="en-US" b="1" dirty="0">
                <a:solidFill>
                  <a:srgbClr val="00B050"/>
                </a:solidFill>
              </a:rPr>
              <a:t>(</a:t>
            </a:r>
            <a:r>
              <a:rPr lang="en-US" b="1" dirty="0" err="1">
                <a:solidFill>
                  <a:srgbClr val="00B050"/>
                </a:solidFill>
              </a:rPr>
              <a:t>Mệnh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đề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quan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hệ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xác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định</a:t>
            </a:r>
            <a:r>
              <a:rPr lang="en-US" b="1" dirty="0">
                <a:solidFill>
                  <a:srgbClr val="00B050"/>
                </a:solidFill>
              </a:rPr>
              <a:t>)</a:t>
            </a:r>
            <a:r>
              <a:rPr lang="vi-VN" b="1" dirty="0">
                <a:solidFill>
                  <a:srgbClr val="00B050"/>
                </a:solidFill>
              </a:rPr>
              <a:t>: </a:t>
            </a:r>
            <a:r>
              <a:rPr lang="vi-VN" dirty="0"/>
              <a:t>là mệnh đề được dùng để xác định danh từ đứng trước nó</a:t>
            </a:r>
            <a:r>
              <a:rPr lang="en-US" dirty="0"/>
              <a:t>.</a:t>
            </a:r>
          </a:p>
          <a:p>
            <a:r>
              <a:rPr lang="en-US" dirty="0"/>
              <a:t>Ex: The city </a:t>
            </a:r>
            <a:r>
              <a:rPr lang="en-US" b="1" u="sng" dirty="0"/>
              <a:t>which I visited last summer</a:t>
            </a:r>
            <a:r>
              <a:rPr lang="en-US" dirty="0"/>
              <a:t> is very beautiful.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b="1" i="1" u="sng" dirty="0">
                <a:solidFill>
                  <a:srgbClr val="FF0000"/>
                </a:solidFill>
              </a:rPr>
              <a:t>I. TWO TYPES OF RELATIVE CLAUSE: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b="1" dirty="0">
                <a:solidFill>
                  <a:srgbClr val="00B050"/>
                </a:solidFill>
              </a:rPr>
              <a:t> Non-defining relative clauses</a:t>
            </a:r>
            <a:r>
              <a:rPr lang="en-US" b="1" dirty="0">
                <a:solidFill>
                  <a:srgbClr val="00B050"/>
                </a:solidFill>
              </a:rPr>
              <a:t>(</a:t>
            </a:r>
            <a:r>
              <a:rPr lang="en-US" b="1" dirty="0" err="1">
                <a:solidFill>
                  <a:srgbClr val="00B050"/>
                </a:solidFill>
              </a:rPr>
              <a:t>Mệnh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đề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quan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hệ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không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xác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định</a:t>
            </a:r>
            <a:r>
              <a:rPr lang="en-US" b="1" dirty="0">
                <a:solidFill>
                  <a:srgbClr val="00B050"/>
                </a:solidFill>
              </a:rPr>
              <a:t>)</a:t>
            </a:r>
            <a:r>
              <a:rPr lang="vi-VN" b="1" dirty="0">
                <a:solidFill>
                  <a:srgbClr val="00B050"/>
                </a:solidFill>
              </a:rPr>
              <a:t>:</a:t>
            </a:r>
            <a:r>
              <a:rPr lang="vi-VN" dirty="0">
                <a:solidFill>
                  <a:srgbClr val="00B050"/>
                </a:solidFill>
              </a:rPr>
              <a:t> </a:t>
            </a:r>
            <a:r>
              <a:rPr lang="vi-VN" dirty="0"/>
              <a:t>là mệnh đề cung cấp thêm thông tin về một người, một vật hoặc một sự việc đã được xác định.</a:t>
            </a:r>
            <a:endParaRPr lang="en-US" dirty="0"/>
          </a:p>
          <a:p>
            <a:r>
              <a:rPr lang="en-US" dirty="0"/>
              <a:t>Ex: </a:t>
            </a:r>
            <a:r>
              <a:rPr lang="en-US" dirty="0" err="1"/>
              <a:t>Dalat</a:t>
            </a:r>
            <a:r>
              <a:rPr lang="en-US" dirty="0"/>
              <a:t>, </a:t>
            </a:r>
            <a:r>
              <a:rPr lang="en-US" b="1" u="sng" dirty="0"/>
              <a:t>which I visited last summer</a:t>
            </a:r>
            <a:r>
              <a:rPr lang="en-US" dirty="0"/>
              <a:t>, is very beautiful.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b="1" i="1" u="sng" dirty="0">
                <a:solidFill>
                  <a:srgbClr val="FF0000"/>
                </a:solidFill>
              </a:rPr>
              <a:t>I. TWO TYPES OF RELATIVE CLAUSE: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b="1" u="sng" dirty="0">
                <a:solidFill>
                  <a:srgbClr val="FF0000"/>
                </a:solidFill>
              </a:rPr>
              <a:t>Note</a:t>
            </a:r>
            <a:r>
              <a:rPr lang="vi-VN" dirty="0">
                <a:solidFill>
                  <a:srgbClr val="FF0000"/>
                </a:solidFill>
              </a:rPr>
              <a:t>:</a:t>
            </a:r>
            <a:r>
              <a:rPr lang="vi-VN" dirty="0"/>
              <a:t> để biết khi nào dùng mệnh đề quan hệ không xác định, ta lưu ý các điểm sau:</a:t>
            </a:r>
          </a:p>
          <a:p>
            <a:r>
              <a:rPr lang="vi-VN" dirty="0"/>
              <a:t>-          Khi danh từ mà nó bổ nghĩa là một </a:t>
            </a:r>
            <a:r>
              <a:rPr lang="vi-VN" b="1" dirty="0"/>
              <a:t>danh từ riêng</a:t>
            </a:r>
            <a:endParaRPr lang="vi-VN" dirty="0"/>
          </a:p>
          <a:p>
            <a:r>
              <a:rPr lang="vi-VN" dirty="0"/>
              <a:t>-          Khi danh từ mà nó bổ nghĩa là một </a:t>
            </a:r>
            <a:r>
              <a:rPr lang="vi-VN" b="1" dirty="0"/>
              <a:t>tính từ sở hữu</a:t>
            </a:r>
            <a:r>
              <a:rPr lang="vi-VN" dirty="0"/>
              <a:t> (my, his, her, their)</a:t>
            </a:r>
          </a:p>
          <a:p>
            <a:r>
              <a:rPr lang="vi-VN" dirty="0"/>
              <a:t>-          Khi danh từ mà nó bổ nghĩa la một danh từ đi với </a:t>
            </a:r>
            <a:r>
              <a:rPr lang="vi-VN" b="1" dirty="0"/>
              <a:t>this , that, these, those</a:t>
            </a:r>
            <a:endParaRPr lang="vi-VN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b="1" i="1" u="sng" dirty="0">
                <a:solidFill>
                  <a:srgbClr val="FF0000"/>
                </a:solidFill>
              </a:rPr>
              <a:t>II.RELATIVE PRONOUNS ( ĐẠI TỪ QUAN HỆ ):</a:t>
            </a:r>
            <a:endParaRPr lang="en-US" i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b="1" dirty="0">
                <a:solidFill>
                  <a:srgbClr val="00B050"/>
                </a:solidFill>
              </a:rPr>
              <a:t>1. WHO:</a:t>
            </a:r>
            <a:endParaRPr lang="vi-VN" dirty="0">
              <a:solidFill>
                <a:srgbClr val="00B050"/>
              </a:solidFill>
            </a:endParaRPr>
          </a:p>
          <a:p>
            <a:pPr>
              <a:buNone/>
            </a:pPr>
            <a:r>
              <a:rPr lang="vi-VN" dirty="0"/>
              <a:t>- làm chủ từ trong mệnh đề quan hệ</a:t>
            </a:r>
          </a:p>
          <a:p>
            <a:pPr>
              <a:buNone/>
            </a:pPr>
            <a:r>
              <a:rPr lang="vi-VN" dirty="0"/>
              <a:t>- thay thế cho danh từ chỉ người</a:t>
            </a:r>
          </a:p>
          <a:p>
            <a:pPr>
              <a:buNone/>
            </a:pPr>
            <a:r>
              <a:rPr lang="vi-VN" dirty="0"/>
              <a:t> </a:t>
            </a:r>
            <a:r>
              <a:rPr lang="vi-VN" b="1" dirty="0">
                <a:solidFill>
                  <a:srgbClr val="00B050"/>
                </a:solidFill>
              </a:rPr>
              <a:t>….. N (person) + WHO + V + O</a:t>
            </a:r>
            <a:endParaRPr lang="vi-VN" dirty="0">
              <a:solidFill>
                <a:srgbClr val="00B050"/>
              </a:solidFill>
            </a:endParaRPr>
          </a:p>
          <a:p>
            <a:pPr>
              <a:buNone/>
            </a:pPr>
            <a:r>
              <a:rPr lang="en-US" dirty="0"/>
              <a:t>Ex : - She is my mother. She sing well.</a:t>
            </a:r>
          </a:p>
          <a:p>
            <a:pPr>
              <a:buNone/>
            </a:pPr>
            <a:r>
              <a:rPr lang="en-US" dirty="0"/>
              <a:t>	=&gt; she who sing well is my mother.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b="1" i="1" u="sng" dirty="0">
                <a:solidFill>
                  <a:srgbClr val="FF0000"/>
                </a:solidFill>
              </a:rPr>
              <a:t>II.RELATIVE PRONOUNS ( ĐẠI TỪ QUAN HỆ ):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vi-VN" b="1" dirty="0">
                <a:solidFill>
                  <a:srgbClr val="00B050"/>
                </a:solidFill>
              </a:rPr>
              <a:t>2. WHOM:</a:t>
            </a:r>
            <a:endParaRPr lang="vi-VN" dirty="0">
              <a:solidFill>
                <a:srgbClr val="00B050"/>
              </a:solidFill>
            </a:endParaRPr>
          </a:p>
          <a:p>
            <a:r>
              <a:rPr lang="vi-VN" dirty="0"/>
              <a:t>- làm túc từ cho động từ trong mệnh đề quan hệ</a:t>
            </a:r>
          </a:p>
          <a:p>
            <a:r>
              <a:rPr lang="vi-VN" dirty="0"/>
              <a:t>- thay thế cho danh từ chỉ người</a:t>
            </a:r>
          </a:p>
          <a:p>
            <a:r>
              <a:rPr lang="vi-VN" b="1" dirty="0">
                <a:solidFill>
                  <a:srgbClr val="00B050"/>
                </a:solidFill>
              </a:rPr>
              <a:t>…..N (person) + WHOM + S + V</a:t>
            </a:r>
            <a:endParaRPr lang="vi-VN" dirty="0">
              <a:solidFill>
                <a:srgbClr val="00B050"/>
              </a:solidFill>
            </a:endParaRPr>
          </a:p>
          <a:p>
            <a:pPr>
              <a:buNone/>
            </a:pPr>
            <a:r>
              <a:rPr lang="en-US" dirty="0"/>
              <a:t>EX: He is a boy. The teacher talked to him yesterday.</a:t>
            </a:r>
          </a:p>
          <a:p>
            <a:pPr>
              <a:buNone/>
            </a:pPr>
            <a:r>
              <a:rPr lang="en-US" dirty="0"/>
              <a:t>=&gt; He whom the </a:t>
            </a:r>
            <a:r>
              <a:rPr lang="en-US" dirty="0" err="1"/>
              <a:t>teaher</a:t>
            </a:r>
            <a:r>
              <a:rPr lang="en-US" dirty="0"/>
              <a:t> talked to yesterday is a boy.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b="1" i="1" u="sng" dirty="0">
                <a:solidFill>
                  <a:srgbClr val="FF0000"/>
                </a:solidFill>
              </a:rPr>
              <a:t>II.RELATIVE PRONOUNS ( ĐẠI TỪ QUAN HỆ ):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vi-VN" b="1" dirty="0">
                <a:solidFill>
                  <a:srgbClr val="00B050"/>
                </a:solidFill>
              </a:rPr>
              <a:t>3. WHICH:</a:t>
            </a:r>
            <a:endParaRPr lang="vi-VN" dirty="0">
              <a:solidFill>
                <a:srgbClr val="00B050"/>
              </a:solidFill>
            </a:endParaRPr>
          </a:p>
          <a:p>
            <a:r>
              <a:rPr lang="vi-VN" dirty="0"/>
              <a:t>- làm chủ từ hoặc túc từ trong mệnh đề quan hệ</a:t>
            </a:r>
          </a:p>
          <a:p>
            <a:r>
              <a:rPr lang="vi-VN" dirty="0"/>
              <a:t>- thay thế cho danh từ chỉ vật</a:t>
            </a:r>
          </a:p>
          <a:p>
            <a:r>
              <a:rPr lang="vi-VN" b="1" dirty="0">
                <a:solidFill>
                  <a:srgbClr val="00B050"/>
                </a:solidFill>
              </a:rPr>
              <a:t>….N (thing) + WHICH + V + O</a:t>
            </a:r>
            <a:endParaRPr lang="vi-VN" dirty="0">
              <a:solidFill>
                <a:srgbClr val="00B050"/>
              </a:solidFill>
            </a:endParaRPr>
          </a:p>
          <a:p>
            <a:r>
              <a:rPr lang="vi-VN" b="1" dirty="0">
                <a:solidFill>
                  <a:srgbClr val="00B050"/>
                </a:solidFill>
              </a:rPr>
              <a:t>….N (thing) + WHICH + S + V</a:t>
            </a:r>
            <a:endParaRPr lang="vi-VN" dirty="0">
              <a:solidFill>
                <a:srgbClr val="00B050"/>
              </a:solidFill>
            </a:endParaRPr>
          </a:p>
          <a:p>
            <a:pPr>
              <a:buNone/>
            </a:pPr>
            <a:r>
              <a:rPr lang="en-US" dirty="0"/>
              <a:t>EX: My pen is red. I bought it in the book store.</a:t>
            </a:r>
          </a:p>
          <a:p>
            <a:pPr>
              <a:buFont typeface="Symbol"/>
              <a:buChar char="Þ"/>
            </a:pPr>
            <a:r>
              <a:rPr lang="en-US" dirty="0"/>
              <a:t>My pen which I bought in the book store is red.</a:t>
            </a:r>
          </a:p>
          <a:p>
            <a:pPr>
              <a:buFont typeface="Symbol"/>
              <a:buChar char="Þ"/>
            </a:pPr>
            <a:r>
              <a:rPr lang="en-US" dirty="0"/>
              <a:t>My pen which was bought in the book store is red.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503</Words>
  <Application>Microsoft Office PowerPoint</Application>
  <PresentationFormat>On-screen Show (4:3)</PresentationFormat>
  <Paragraphs>132</Paragraphs>
  <Slides>24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UNIT 8</vt:lpstr>
      <vt:lpstr>(MỆNH ĐỀ QUAN HỆ)</vt:lpstr>
      <vt:lpstr>RELATIVE CLAUSES (MỆNH ĐỀ QUAN HỆ) </vt:lpstr>
      <vt:lpstr>I. TWO TYPES OF RELATIVE CLAUSE:</vt:lpstr>
      <vt:lpstr>I. TWO TYPES OF RELATIVE CLAUSE:</vt:lpstr>
      <vt:lpstr>I. TWO TYPES OF RELATIVE CLAUSE:</vt:lpstr>
      <vt:lpstr>II.RELATIVE PRONOUNS ( ĐẠI TỪ QUAN HỆ ):</vt:lpstr>
      <vt:lpstr>II.RELATIVE PRONOUNS ( ĐẠI TỪ QUAN HỆ ):</vt:lpstr>
      <vt:lpstr>II.RELATIVE PRONOUNS ( ĐẠI TỪ QUAN HỆ ):</vt:lpstr>
      <vt:lpstr>II.RELATIVE PRONOUNS ( ĐẠI TỪ QUAN HỆ ):</vt:lpstr>
      <vt:lpstr>II.RELATIVE PRONOUNS ( ĐẠI TỪ QUAN HỆ ):</vt:lpstr>
      <vt:lpstr>II.RELATIVE PRONOUNS ( ĐẠI TỪ QUAN HỆ ):</vt:lpstr>
      <vt:lpstr>III.RELATIVE ADVERBS (CÁC TRẠNG TỪ QUAN HỆ):</vt:lpstr>
      <vt:lpstr>III.RELATIVE ADVERBS (CÁC TRẠNG TỪ QUAN HỆ):</vt:lpstr>
      <vt:lpstr>III.RELATIVE ADVERBS (CÁC TRẠNG TỪ QUAN HỆ):</vt:lpstr>
      <vt:lpstr>IV/ NOTE :</vt:lpstr>
      <vt:lpstr>IV/ NOTE :</vt:lpstr>
      <vt:lpstr>IV/ NOTE :</vt:lpstr>
      <vt:lpstr>IV/ NOTE :</vt:lpstr>
      <vt:lpstr>V.OMISSION OF RELATVE CLAUSE :</vt:lpstr>
      <vt:lpstr>V.OMISSION OF RELATVE CLAUSE :</vt:lpstr>
      <vt:lpstr>2. Mệnh đề quan hệ được rút thành cụm động từ nguyên mẫu:</vt:lpstr>
      <vt:lpstr>PowerPoint Presentation</vt:lpstr>
      <vt:lpstr>THANKS FOR YOUR LISTENING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HELLO TEACHER</dc:title>
  <dc:creator>Acer</dc:creator>
  <cp:lastModifiedBy>huy_ctn</cp:lastModifiedBy>
  <cp:revision>50</cp:revision>
  <dcterms:created xsi:type="dcterms:W3CDTF">2013-11-17T15:20:21Z</dcterms:created>
  <dcterms:modified xsi:type="dcterms:W3CDTF">2021-05-10T22:07:00Z</dcterms:modified>
</cp:coreProperties>
</file>