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291" r:id="rId2"/>
    <p:sldId id="311" r:id="rId3"/>
    <p:sldId id="312" r:id="rId4"/>
    <p:sldId id="313" r:id="rId5"/>
    <p:sldId id="314" r:id="rId6"/>
    <p:sldId id="329" r:id="rId7"/>
    <p:sldId id="315" r:id="rId8"/>
    <p:sldId id="318" r:id="rId9"/>
    <p:sldId id="330" r:id="rId10"/>
    <p:sldId id="331" r:id="rId11"/>
    <p:sldId id="319" r:id="rId12"/>
    <p:sldId id="320" r:id="rId13"/>
    <p:sldId id="321" r:id="rId14"/>
    <p:sldId id="324" r:id="rId15"/>
    <p:sldId id="325" r:id="rId16"/>
    <p:sldId id="328" r:id="rId17"/>
    <p:sldId id="332" r:id="rId18"/>
    <p:sldId id="333" r:id="rId19"/>
    <p:sldId id="334"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0" d="100"/>
          <a:sy n="80" d="100"/>
        </p:scale>
        <p:origin x="354" y="96"/>
      </p:cViewPr>
      <p:guideLst>
        <p:guide orient="horz" pos="2160"/>
        <p:guide pos="3864"/>
      </p:guideLst>
    </p:cSldViewPr>
  </p:slideViewPr>
  <p:notesTextViewPr>
    <p:cViewPr>
      <p:scale>
        <a:sx n="3" d="2"/>
        <a:sy n="3" d="2"/>
      </p:scale>
      <p:origin x="0" y="0"/>
    </p:cViewPr>
  </p:notesTextViewPr>
  <p:notesViewPr>
    <p:cSldViewPr snapToGrid="0" showGuides="1">
      <p:cViewPr varScale="1">
        <p:scale>
          <a:sx n="85" d="100"/>
          <a:sy n="85" d="100"/>
        </p:scale>
        <p:origin x="876"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D6A812D-8C71-4828-8069-23F5134A8C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AE8FAD1-4B35-49FC-AB2C-E8F2A5FE0C9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6D07ECB-9DBC-4F50-A5B5-8D8CFC7BB85E}" type="datetimeFigureOut">
              <a:rPr lang="en-US" smtClean="0"/>
              <a:t>6/28/2023</a:t>
            </a:fld>
            <a:endParaRPr lang="en-US"/>
          </a:p>
        </p:txBody>
      </p:sp>
      <p:sp>
        <p:nvSpPr>
          <p:cNvPr id="4" name="Footer Placeholder 3">
            <a:extLst>
              <a:ext uri="{FF2B5EF4-FFF2-40B4-BE49-F238E27FC236}">
                <a16:creationId xmlns:a16="http://schemas.microsoft.com/office/drawing/2014/main" id="{BA7A6F0D-BFF7-45F4-96CB-90CB1FAB11D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08F89F7-232D-4B2D-80D4-F5442E32D38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6795926-77D2-434B-807B-295235C77A6C}" type="slidenum">
              <a:rPr lang="en-US" smtClean="0"/>
              <a:t>‹#›</a:t>
            </a:fld>
            <a:endParaRPr lang="en-US"/>
          </a:p>
        </p:txBody>
      </p:sp>
    </p:spTree>
    <p:extLst>
      <p:ext uri="{BB962C8B-B14F-4D97-AF65-F5344CB8AC3E}">
        <p14:creationId xmlns:p14="http://schemas.microsoft.com/office/powerpoint/2010/main" val="11662041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636981-5591-427A-94DE-F267962677D5}" type="datetimeFigureOut">
              <a:rPr lang="en-US" smtClean="0"/>
              <a:t>6/28/2023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4BC525-E999-4F73-9042-216A2946ECEF}" type="slidenum">
              <a:rPr lang="en-US" smtClean="0"/>
              <a:t>‹#›</a:t>
            </a:fld>
            <a:endParaRPr lang="en-US"/>
          </a:p>
        </p:txBody>
      </p:sp>
    </p:spTree>
    <p:extLst>
      <p:ext uri="{BB962C8B-B14F-4D97-AF65-F5344CB8AC3E}">
        <p14:creationId xmlns:p14="http://schemas.microsoft.com/office/powerpoint/2010/main" val="42706186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CC20F-F474-4BC9-A6EC-93DE22BA8A6F}"/>
              </a:ext>
            </a:extLst>
          </p:cNvPr>
          <p:cNvSpPr>
            <a:spLocks noGrp="1"/>
          </p:cNvSpPr>
          <p:nvPr>
            <p:ph type="title"/>
          </p:nvPr>
        </p:nvSpPr>
        <p:spPr>
          <a:xfrm>
            <a:off x="2029688" y="3819028"/>
            <a:ext cx="8132624" cy="1792816"/>
          </a:xfrm>
        </p:spPr>
        <p:txBody>
          <a:bodyPr>
            <a:normAutofit/>
          </a:bodyPr>
          <a:lstStyle>
            <a:lvl1pPr algn="ctr">
              <a:defRPr sz="5400">
                <a:solidFill>
                  <a:srgbClr val="FF0000"/>
                </a:solidFill>
              </a:defRPr>
            </a:lvl1pPr>
          </a:lstStyle>
          <a:p>
            <a:r>
              <a:rPr lang="en-US" dirty="0"/>
              <a:t>Click to edit Master title style</a:t>
            </a:r>
          </a:p>
        </p:txBody>
      </p:sp>
      <p:sp>
        <p:nvSpPr>
          <p:cNvPr id="3" name="Date Placeholder 2">
            <a:extLst>
              <a:ext uri="{FF2B5EF4-FFF2-40B4-BE49-F238E27FC236}">
                <a16:creationId xmlns:a16="http://schemas.microsoft.com/office/drawing/2014/main" id="{5D25C028-3644-486E-83F7-302C3E303530}"/>
              </a:ext>
            </a:extLst>
          </p:cNvPr>
          <p:cNvSpPr>
            <a:spLocks noGrp="1"/>
          </p:cNvSpPr>
          <p:nvPr>
            <p:ph type="dt" sz="half" idx="10"/>
          </p:nvPr>
        </p:nvSpPr>
        <p:spPr>
          <a:xfrm>
            <a:off x="838200" y="6356350"/>
            <a:ext cx="2743200" cy="365125"/>
          </a:xfrm>
          <a:prstGeom prst="rect">
            <a:avLst/>
          </a:prstGeom>
        </p:spPr>
        <p:txBody>
          <a:bodyPr/>
          <a:lstStyle/>
          <a:p>
            <a:r>
              <a:rPr lang="en-US"/>
              <a:t>2020</a:t>
            </a:r>
            <a:endParaRPr lang="en-US" dirty="0"/>
          </a:p>
        </p:txBody>
      </p:sp>
      <p:sp>
        <p:nvSpPr>
          <p:cNvPr id="4" name="Footer Placeholder 3">
            <a:extLst>
              <a:ext uri="{FF2B5EF4-FFF2-40B4-BE49-F238E27FC236}">
                <a16:creationId xmlns:a16="http://schemas.microsoft.com/office/drawing/2014/main" id="{B3FE8263-1771-466B-877D-64F051A0FAD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A71F59B-AB8E-4F42-8CB5-0FE53CF5AD08}"/>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
        <p:nvSpPr>
          <p:cNvPr id="6" name="TextBox 5">
            <a:extLst>
              <a:ext uri="{FF2B5EF4-FFF2-40B4-BE49-F238E27FC236}">
                <a16:creationId xmlns:a16="http://schemas.microsoft.com/office/drawing/2014/main" id="{D2F8A6D7-62D6-44B6-9FC0-0D3AB53E7A17}"/>
              </a:ext>
            </a:extLst>
          </p:cNvPr>
          <p:cNvSpPr txBox="1"/>
          <p:nvPr userDrawn="1"/>
        </p:nvSpPr>
        <p:spPr>
          <a:xfrm>
            <a:off x="4533899" y="569309"/>
            <a:ext cx="5812368" cy="1477328"/>
          </a:xfrm>
          <a:prstGeom prst="rect">
            <a:avLst/>
          </a:prstGeom>
          <a:noFill/>
        </p:spPr>
        <p:txBody>
          <a:bodyPr wrap="square" rtlCol="0">
            <a:spAutoFit/>
          </a:bodyPr>
          <a:lstStyle/>
          <a:p>
            <a:pPr algn="ctr">
              <a:spcAft>
                <a:spcPts val="600"/>
              </a:spcAft>
            </a:pPr>
            <a:r>
              <a:rPr lang="en-US" sz="2000" b="1" dirty="0">
                <a:latin typeface="Times New Roman" panose="02020603050405020304" pitchFamily="18" charset="0"/>
                <a:cs typeface="Times New Roman" panose="02020603050405020304" pitchFamily="18" charset="0"/>
              </a:rPr>
              <a:t>BỘ TÀI CHÍNH</a:t>
            </a:r>
          </a:p>
          <a:p>
            <a:pPr algn="ctr"/>
            <a:r>
              <a:rPr lang="en-US" sz="2000" b="1" dirty="0">
                <a:latin typeface="Times New Roman" panose="02020603050405020304" pitchFamily="18" charset="0"/>
                <a:cs typeface="Times New Roman" panose="02020603050405020304" pitchFamily="18" charset="0"/>
              </a:rPr>
              <a:t>TRƯỜNG ĐẠI HỌC TÀI CHÍNH – MARKETING</a:t>
            </a:r>
          </a:p>
          <a:p>
            <a:pPr algn="ctr">
              <a:spcAft>
                <a:spcPts val="600"/>
              </a:spcAft>
            </a:pPr>
            <a:r>
              <a:rPr lang="en-US" sz="2000" b="1" dirty="0">
                <a:latin typeface="Times New Roman" panose="02020603050405020304" pitchFamily="18" charset="0"/>
                <a:cs typeface="Times New Roman" panose="02020603050405020304" pitchFamily="18" charset="0"/>
              </a:rPr>
              <a:t>KHOA QUẢN TRỊ KINH DOANH</a:t>
            </a:r>
          </a:p>
          <a:p>
            <a:pPr algn="ctr"/>
            <a:r>
              <a:rPr lang="en-US" sz="2000" b="1" dirty="0">
                <a:latin typeface="Times New Roman" panose="02020603050405020304" pitchFamily="18" charset="0"/>
                <a:cs typeface="Times New Roman" panose="02020603050405020304" pitchFamily="18" charset="0"/>
                <a:sym typeface="Wingdings" panose="05000000000000000000" pitchFamily="2" charset="2"/>
              </a:rPr>
              <a:t></a:t>
            </a:r>
          </a:p>
        </p:txBody>
      </p:sp>
      <p:sp>
        <p:nvSpPr>
          <p:cNvPr id="7" name="TextBox 6">
            <a:extLst>
              <a:ext uri="{FF2B5EF4-FFF2-40B4-BE49-F238E27FC236}">
                <a16:creationId xmlns:a16="http://schemas.microsoft.com/office/drawing/2014/main" id="{8A750DC0-D655-4026-9299-21BA9380E4D5}"/>
              </a:ext>
            </a:extLst>
          </p:cNvPr>
          <p:cNvSpPr txBox="1"/>
          <p:nvPr userDrawn="1"/>
        </p:nvSpPr>
        <p:spPr>
          <a:xfrm>
            <a:off x="4533899" y="1869420"/>
            <a:ext cx="5812368" cy="1169551"/>
          </a:xfrm>
          <a:prstGeom prst="rect">
            <a:avLst/>
          </a:prstGeom>
          <a:noFill/>
        </p:spPr>
        <p:txBody>
          <a:bodyPr wrap="square" rtlCol="0">
            <a:spAutoFit/>
          </a:bodyPr>
          <a:lstStyle/>
          <a:p>
            <a:pPr algn="ctr">
              <a:lnSpc>
                <a:spcPct val="150000"/>
              </a:lnSpc>
            </a:pPr>
            <a:r>
              <a:rPr lang="en-US" sz="2800" b="1" dirty="0">
                <a:solidFill>
                  <a:srgbClr val="C00000"/>
                </a:solidFill>
                <a:latin typeface="Times New Roman" panose="02020603050405020304" pitchFamily="18" charset="0"/>
                <a:cs typeface="Times New Roman" panose="02020603050405020304" pitchFamily="18" charset="0"/>
              </a:rPr>
              <a:t>BÀI GIẢNG MÔN</a:t>
            </a:r>
          </a:p>
          <a:p>
            <a:pPr algn="ctr"/>
            <a:r>
              <a:rPr lang="en-US" sz="2800" b="1" dirty="0">
                <a:solidFill>
                  <a:schemeClr val="accent5">
                    <a:lumMod val="50000"/>
                  </a:schemeClr>
                </a:solidFill>
                <a:latin typeface="Times New Roman" panose="02020603050405020304" pitchFamily="18" charset="0"/>
                <a:cs typeface="Times New Roman" panose="02020603050405020304" pitchFamily="18" charset="0"/>
              </a:rPr>
              <a:t>QUẢN TRỊ HỌC</a:t>
            </a:r>
          </a:p>
        </p:txBody>
      </p:sp>
      <p:sp>
        <p:nvSpPr>
          <p:cNvPr id="8" name="TextBox 7">
            <a:extLst>
              <a:ext uri="{FF2B5EF4-FFF2-40B4-BE49-F238E27FC236}">
                <a16:creationId xmlns:a16="http://schemas.microsoft.com/office/drawing/2014/main" id="{0BFE051D-AA02-455A-A798-0DD50EB54965}"/>
              </a:ext>
            </a:extLst>
          </p:cNvPr>
          <p:cNvSpPr txBox="1"/>
          <p:nvPr userDrawn="1"/>
        </p:nvSpPr>
        <p:spPr>
          <a:xfrm>
            <a:off x="3450167" y="5611844"/>
            <a:ext cx="529166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dirty="0">
                <a:latin typeface="Times New Roman" panose="02020603050405020304" pitchFamily="18" charset="0"/>
                <a:cs typeface="Times New Roman" panose="02020603050405020304" pitchFamily="18" charset="0"/>
              </a:rPr>
              <a:t>GVHD: </a:t>
            </a:r>
            <a:r>
              <a:rPr lang="en-US" sz="2800" dirty="0" err="1">
                <a:latin typeface="Times New Roman" panose="02020603050405020304" pitchFamily="18" charset="0"/>
                <a:cs typeface="Times New Roman" panose="02020603050405020304" pitchFamily="18" charset="0"/>
              </a:rPr>
              <a:t>Ths</a:t>
            </a:r>
            <a:r>
              <a:rPr lang="en-US" sz="2800" dirty="0">
                <a:latin typeface="Times New Roman" panose="02020603050405020304" pitchFamily="18" charset="0"/>
                <a:cs typeface="Times New Roman" panose="02020603050405020304" pitchFamily="18" charset="0"/>
              </a:rPr>
              <a:t>. GVC LÊ VĂN QUÝ</a:t>
            </a:r>
          </a:p>
        </p:txBody>
      </p:sp>
      <p:pic>
        <p:nvPicPr>
          <p:cNvPr id="9" name="Picture 8">
            <a:extLst>
              <a:ext uri="{FF2B5EF4-FFF2-40B4-BE49-F238E27FC236}">
                <a16:creationId xmlns:a16="http://schemas.microsoft.com/office/drawing/2014/main" id="{8349BD1F-F8A6-4952-8D30-0E2E2511213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13643" y="569309"/>
            <a:ext cx="1971952" cy="1958286"/>
          </a:xfrm>
          <a:prstGeom prst="rect">
            <a:avLst/>
          </a:prstGeom>
        </p:spPr>
      </p:pic>
      <p:sp>
        <p:nvSpPr>
          <p:cNvPr id="11" name="Text Placeholder 10">
            <a:extLst>
              <a:ext uri="{FF2B5EF4-FFF2-40B4-BE49-F238E27FC236}">
                <a16:creationId xmlns:a16="http://schemas.microsoft.com/office/drawing/2014/main" id="{91A5B336-9293-49D8-A6DD-F06D56DC79BE}"/>
              </a:ext>
            </a:extLst>
          </p:cNvPr>
          <p:cNvSpPr>
            <a:spLocks noGrp="1"/>
          </p:cNvSpPr>
          <p:nvPr>
            <p:ph type="body" sz="quarter" idx="13" hasCustomPrompt="1"/>
          </p:nvPr>
        </p:nvSpPr>
        <p:spPr>
          <a:xfrm>
            <a:off x="4908550" y="3120540"/>
            <a:ext cx="2374900" cy="616919"/>
          </a:xfrm>
        </p:spPr>
        <p:txBody>
          <a:bodyPr/>
          <a:lstStyle>
            <a:lvl1pPr marL="0" indent="0" algn="ctr">
              <a:buNone/>
              <a:defRPr b="1"/>
            </a:lvl1pPr>
          </a:lstStyle>
          <a:p>
            <a:pPr lvl="0"/>
            <a:r>
              <a:rPr lang="en-US" dirty="0"/>
              <a:t>CHƯƠNG </a:t>
            </a:r>
          </a:p>
        </p:txBody>
      </p:sp>
    </p:spTree>
    <p:extLst>
      <p:ext uri="{BB962C8B-B14F-4D97-AF65-F5344CB8AC3E}">
        <p14:creationId xmlns:p14="http://schemas.microsoft.com/office/powerpoint/2010/main" val="33838499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8620" y="680310"/>
            <a:ext cx="10972800" cy="458115"/>
          </a:xfrm>
        </p:spPr>
        <p:txBody>
          <a:bodyPr>
            <a:normAutofit/>
          </a:bodyPr>
          <a:lstStyle>
            <a:lvl1pPr algn="l">
              <a:defRPr sz="3600">
                <a:solidFill>
                  <a:schemeClr val="accent1">
                    <a:lumMod val="50000"/>
                  </a:schemeClr>
                </a:solidFill>
              </a:defRPr>
            </a:lvl1pPr>
          </a:lstStyle>
          <a:p>
            <a:r>
              <a:rPr lang="en-US" dirty="0"/>
              <a:t>Click to edit Master title style</a:t>
            </a:r>
          </a:p>
        </p:txBody>
      </p:sp>
      <p:sp>
        <p:nvSpPr>
          <p:cNvPr id="3" name="Content Placeholder 2"/>
          <p:cNvSpPr>
            <a:spLocks noGrp="1"/>
          </p:cNvSpPr>
          <p:nvPr>
            <p:ph idx="1"/>
          </p:nvPr>
        </p:nvSpPr>
        <p:spPr>
          <a:xfrm>
            <a:off x="598620" y="1291131"/>
            <a:ext cx="10972800" cy="3918803"/>
          </a:xfrm>
        </p:spPr>
        <p:txBody>
          <a:bodyPr/>
          <a:lstStyle>
            <a:lvl1pPr>
              <a:defRPr sz="2800">
                <a:solidFill>
                  <a:srgbClr val="018ACF"/>
                </a:solidFill>
              </a:defRPr>
            </a:lvl1pPr>
            <a:lvl2pPr>
              <a:defRPr>
                <a:solidFill>
                  <a:srgbClr val="018ACF"/>
                </a:solidFill>
              </a:defRPr>
            </a:lvl2pPr>
            <a:lvl3pPr>
              <a:defRPr>
                <a:solidFill>
                  <a:srgbClr val="018ACF"/>
                </a:solidFill>
              </a:defRPr>
            </a:lvl3pPr>
            <a:lvl4pPr>
              <a:defRPr>
                <a:solidFill>
                  <a:srgbClr val="018ACF"/>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3065664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B9C9284-3C38-4A53-ACB1-3B14DA7E00B8}"/>
              </a:ext>
            </a:extLst>
          </p:cNvPr>
          <p:cNvSpPr>
            <a:spLocks noGrp="1"/>
          </p:cNvSpPr>
          <p:nvPr>
            <p:ph type="ftr" sz="quarter" idx="11"/>
          </p:nvPr>
        </p:nvSpPr>
        <p:spPr/>
        <p:txBody>
          <a:bodyPr/>
          <a:lstStyle/>
          <a:p>
            <a:endParaRPr lang="en-US"/>
          </a:p>
        </p:txBody>
      </p:sp>
      <p:sp>
        <p:nvSpPr>
          <p:cNvPr id="8" name="Text Placeholder 7">
            <a:extLst>
              <a:ext uri="{FF2B5EF4-FFF2-40B4-BE49-F238E27FC236}">
                <a16:creationId xmlns:a16="http://schemas.microsoft.com/office/drawing/2014/main" id="{3B75164B-1E4C-408D-89F4-C7AC36AA1298}"/>
              </a:ext>
            </a:extLst>
          </p:cNvPr>
          <p:cNvSpPr>
            <a:spLocks noGrp="1"/>
          </p:cNvSpPr>
          <p:nvPr>
            <p:ph type="body" sz="quarter" idx="13" hasCustomPrompt="1"/>
          </p:nvPr>
        </p:nvSpPr>
        <p:spPr>
          <a:xfrm>
            <a:off x="3128423" y="1456266"/>
            <a:ext cx="7010400" cy="4900083"/>
          </a:xfrm>
        </p:spPr>
        <p:txBody>
          <a:bodyPr/>
          <a:lstStyle>
            <a:lvl1pPr marL="228600" indent="-228600">
              <a:buFont typeface="Wingdings" panose="05000000000000000000" pitchFamily="2" charset="2"/>
              <a:buChar char="Ø"/>
              <a:defRPr/>
            </a:lvl1pPr>
          </a:lstStyle>
          <a:p>
            <a:pPr lvl="0"/>
            <a:r>
              <a:rPr lang="en-US" dirty="0"/>
              <a:t>Mục tiêu</a:t>
            </a:r>
          </a:p>
        </p:txBody>
      </p:sp>
      <p:sp>
        <p:nvSpPr>
          <p:cNvPr id="9" name="TextBox 8">
            <a:extLst>
              <a:ext uri="{FF2B5EF4-FFF2-40B4-BE49-F238E27FC236}">
                <a16:creationId xmlns:a16="http://schemas.microsoft.com/office/drawing/2014/main" id="{7F4D0B77-7A8E-47A8-8F5D-C7938C43A30E}"/>
              </a:ext>
            </a:extLst>
          </p:cNvPr>
          <p:cNvSpPr txBox="1"/>
          <p:nvPr userDrawn="1"/>
        </p:nvSpPr>
        <p:spPr>
          <a:xfrm>
            <a:off x="2590800" y="348157"/>
            <a:ext cx="7010400" cy="769441"/>
          </a:xfrm>
          <a:prstGeom prst="rect">
            <a:avLst/>
          </a:prstGeom>
          <a:noFill/>
        </p:spPr>
        <p:txBody>
          <a:bodyPr wrap="square" rtlCol="0">
            <a:spAutoFit/>
          </a:bodyPr>
          <a:lstStyle/>
          <a:p>
            <a:pPr algn="ctr"/>
            <a:r>
              <a:rPr lang="en-US" sz="4400" b="1" i="0" dirty="0">
                <a:solidFill>
                  <a:srgbClr val="FF0000"/>
                </a:solidFill>
                <a:latin typeface="Times New Roman" panose="02020603050405020304" pitchFamily="18" charset="0"/>
                <a:cs typeface="Times New Roman" panose="02020603050405020304" pitchFamily="18" charset="0"/>
              </a:rPr>
              <a:t>MỤC TIÊU CH</a:t>
            </a:r>
            <a:r>
              <a:rPr lang="vi-VN" sz="4400" b="1" i="0" dirty="0">
                <a:solidFill>
                  <a:srgbClr val="FF0000"/>
                </a:solidFill>
                <a:latin typeface="Times New Roman" panose="02020603050405020304" pitchFamily="18" charset="0"/>
                <a:cs typeface="Times New Roman" panose="02020603050405020304" pitchFamily="18" charset="0"/>
              </a:rPr>
              <a:t>Ư</a:t>
            </a:r>
            <a:r>
              <a:rPr lang="en-US" sz="4400" b="1" i="0" dirty="0">
                <a:solidFill>
                  <a:srgbClr val="FF0000"/>
                </a:solidFill>
                <a:latin typeface="Times New Roman" panose="02020603050405020304" pitchFamily="18" charset="0"/>
                <a:cs typeface="Times New Roman" panose="02020603050405020304" pitchFamily="18" charset="0"/>
              </a:rPr>
              <a:t>ƠNG</a:t>
            </a:r>
          </a:p>
        </p:txBody>
      </p:sp>
      <p:pic>
        <p:nvPicPr>
          <p:cNvPr id="10" name="Content Placeholder 3">
            <a:extLst>
              <a:ext uri="{FF2B5EF4-FFF2-40B4-BE49-F238E27FC236}">
                <a16:creationId xmlns:a16="http://schemas.microsoft.com/office/drawing/2014/main" id="{F4409AB4-8A1F-4266-A0BB-F3550475CA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280422"/>
            <a:ext cx="2290223" cy="2177144"/>
          </a:xfrm>
          <a:prstGeom prst="rect">
            <a:avLst/>
          </a:prstGeom>
        </p:spPr>
      </p:pic>
    </p:spTree>
    <p:extLst>
      <p:ext uri="{BB962C8B-B14F-4D97-AF65-F5344CB8AC3E}">
        <p14:creationId xmlns:p14="http://schemas.microsoft.com/office/powerpoint/2010/main" val="3878185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95179DC-26EB-4537-9D03-11EBB6FB7B1E}"/>
              </a:ext>
            </a:extLst>
          </p:cNvPr>
          <p:cNvSpPr>
            <a:spLocks noGrp="1"/>
          </p:cNvSpPr>
          <p:nvPr>
            <p:ph type="ftr" sz="quarter" idx="11"/>
          </p:nvPr>
        </p:nvSpPr>
        <p:spPr/>
        <p:txBody>
          <a:bodyPr/>
          <a:lstStyle/>
          <a:p>
            <a:endParaRPr lang="en-US"/>
          </a:p>
        </p:txBody>
      </p:sp>
      <p:sp>
        <p:nvSpPr>
          <p:cNvPr id="7" name="Text Placeholder 6">
            <a:extLst>
              <a:ext uri="{FF2B5EF4-FFF2-40B4-BE49-F238E27FC236}">
                <a16:creationId xmlns:a16="http://schemas.microsoft.com/office/drawing/2014/main" id="{234D079F-06A8-490A-864A-B8FBD9EF63E8}"/>
              </a:ext>
            </a:extLst>
          </p:cNvPr>
          <p:cNvSpPr>
            <a:spLocks noGrp="1"/>
          </p:cNvSpPr>
          <p:nvPr>
            <p:ph type="body" sz="quarter" idx="13" hasCustomPrompt="1"/>
          </p:nvPr>
        </p:nvSpPr>
        <p:spPr>
          <a:xfrm>
            <a:off x="838200" y="1168400"/>
            <a:ext cx="10515600" cy="5187950"/>
          </a:xfrm>
        </p:spPr>
        <p:txBody>
          <a:bodyPr/>
          <a:lstStyle>
            <a:lvl1pPr marL="0" indent="0">
              <a:buNone/>
              <a:defRPr b="1">
                <a:solidFill>
                  <a:schemeClr val="tx1">
                    <a:lumMod val="85000"/>
                    <a:lumOff val="15000"/>
                  </a:schemeClr>
                </a:solidFill>
              </a:defRPr>
            </a:lvl1pPr>
            <a:lvl2pPr marL="457200" indent="0">
              <a:buNone/>
              <a:defRPr b="1">
                <a:solidFill>
                  <a:schemeClr val="tx1">
                    <a:lumMod val="85000"/>
                    <a:lumOff val="15000"/>
                  </a:schemeClr>
                </a:solidFill>
              </a:defRPr>
            </a:lvl2pPr>
            <a:lvl3pPr marL="914400" indent="0">
              <a:buNone/>
              <a:defRPr>
                <a:solidFill>
                  <a:schemeClr val="tx1">
                    <a:lumMod val="85000"/>
                    <a:lumOff val="15000"/>
                  </a:schemeClr>
                </a:solidFill>
              </a:defRPr>
            </a:lvl3pPr>
            <a:lvl4pPr marL="1371600" indent="0">
              <a:buNone/>
              <a:defRPr>
                <a:solidFill>
                  <a:schemeClr val="tx1">
                    <a:lumMod val="85000"/>
                    <a:lumOff val="15000"/>
                  </a:schemeClr>
                </a:solidFill>
              </a:defRPr>
            </a:lvl4pPr>
            <a:lvl5pPr marL="1828800" indent="0">
              <a:buNone/>
              <a:defRPr/>
            </a:lvl5pPr>
          </a:lstStyle>
          <a:p>
            <a:pPr lvl="0"/>
            <a:r>
              <a:rPr lang="en-US" dirty="0"/>
              <a:t>I.  Click to edit Master text styles</a:t>
            </a:r>
          </a:p>
          <a:p>
            <a:pPr lvl="1"/>
            <a:r>
              <a:rPr lang="en-US" dirty="0"/>
              <a:t>1.1. Second level</a:t>
            </a:r>
          </a:p>
          <a:p>
            <a:pPr lvl="2"/>
            <a:r>
              <a:rPr lang="en-US" dirty="0"/>
              <a:t>1.1.1. Third level</a:t>
            </a:r>
          </a:p>
          <a:p>
            <a:pPr lvl="3"/>
            <a:r>
              <a:rPr lang="en-US" dirty="0"/>
              <a:t>1.1.1.1. Fourth level</a:t>
            </a:r>
          </a:p>
        </p:txBody>
      </p:sp>
      <p:sp>
        <p:nvSpPr>
          <p:cNvPr id="6" name="TextBox 5">
            <a:extLst>
              <a:ext uri="{FF2B5EF4-FFF2-40B4-BE49-F238E27FC236}">
                <a16:creationId xmlns:a16="http://schemas.microsoft.com/office/drawing/2014/main" id="{764B6B50-C8CD-47CA-8B35-89E3CA754EBB}"/>
              </a:ext>
            </a:extLst>
          </p:cNvPr>
          <p:cNvSpPr txBox="1"/>
          <p:nvPr userDrawn="1"/>
        </p:nvSpPr>
        <p:spPr>
          <a:xfrm>
            <a:off x="838200" y="358923"/>
            <a:ext cx="10515599" cy="769441"/>
          </a:xfrm>
          <a:prstGeom prst="rect">
            <a:avLst/>
          </a:prstGeom>
          <a:noFill/>
        </p:spPr>
        <p:txBody>
          <a:bodyPr wrap="square" rtlCol="0">
            <a:spAutoFit/>
          </a:bodyPr>
          <a:lstStyle/>
          <a:p>
            <a:pPr algn="ctr"/>
            <a:r>
              <a:rPr lang="en-US" sz="4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BỐ CỤC CHƯƠNG</a:t>
            </a:r>
          </a:p>
        </p:txBody>
      </p:sp>
    </p:spTree>
    <p:extLst>
      <p:ext uri="{BB962C8B-B14F-4D97-AF65-F5344CB8AC3E}">
        <p14:creationId xmlns:p14="http://schemas.microsoft.com/office/powerpoint/2010/main" val="3662131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200" y="1436162"/>
            <a:ext cx="5181600" cy="474080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D27C3E1-197B-41E7-9437-9316056A6AF1}"/>
              </a:ext>
            </a:extLst>
          </p:cNvPr>
          <p:cNvSpPr>
            <a:spLocks noGrp="1"/>
          </p:cNvSpPr>
          <p:nvPr>
            <p:ph sz="half" idx="2"/>
          </p:nvPr>
        </p:nvSpPr>
        <p:spPr>
          <a:xfrm>
            <a:off x="6172200" y="1436162"/>
            <a:ext cx="5181600" cy="474080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a:xfrm>
            <a:off x="838200" y="6356350"/>
            <a:ext cx="2743200" cy="365125"/>
          </a:xfrm>
          <a:prstGeom prst="rect">
            <a:avLst/>
          </a:prstGeom>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662545" y="930807"/>
            <a:ext cx="9691255" cy="505354"/>
          </a:xfrm>
        </p:spPr>
        <p:txBody>
          <a:bodyPr/>
          <a:lstStyle>
            <a:lvl1pPr marL="0" indent="0">
              <a:buNone/>
              <a:defRPr b="1" i="1"/>
            </a:lvl1pPr>
          </a:lstStyle>
          <a:p>
            <a:pPr lvl="0"/>
            <a:r>
              <a:rPr lang="en-US" dirty="0"/>
              <a:t>1.1.1. Tiêu đề phụ</a:t>
            </a:r>
          </a:p>
        </p:txBody>
      </p:sp>
    </p:spTree>
    <p:extLst>
      <p:ext uri="{BB962C8B-B14F-4D97-AF65-F5344CB8AC3E}">
        <p14:creationId xmlns:p14="http://schemas.microsoft.com/office/powerpoint/2010/main" val="2039609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200" y="1864251"/>
            <a:ext cx="5181600" cy="431271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D27C3E1-197B-41E7-9437-9316056A6AF1}"/>
              </a:ext>
            </a:extLst>
          </p:cNvPr>
          <p:cNvSpPr>
            <a:spLocks noGrp="1"/>
          </p:cNvSpPr>
          <p:nvPr>
            <p:ph sz="half" idx="2"/>
          </p:nvPr>
        </p:nvSpPr>
        <p:spPr>
          <a:xfrm>
            <a:off x="6172200" y="1864252"/>
            <a:ext cx="5181600" cy="431271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679170" y="930807"/>
            <a:ext cx="9674629" cy="445552"/>
          </a:xfrm>
        </p:spPr>
        <p:txBody>
          <a:bodyPr>
            <a:normAutofit/>
          </a:bodyPr>
          <a:lstStyle>
            <a:lvl1pPr marL="0" indent="0">
              <a:buNone/>
              <a:defRPr sz="2700" b="1" i="1"/>
            </a:lvl1pPr>
          </a:lstStyle>
          <a:p>
            <a:pPr lvl="0"/>
            <a:r>
              <a:rPr lang="en-US" dirty="0"/>
              <a:t>1.1.1. Tiêu đề phụ</a:t>
            </a:r>
          </a:p>
        </p:txBody>
      </p:sp>
      <p:sp>
        <p:nvSpPr>
          <p:cNvPr id="9" name="Text Placeholder 8">
            <a:extLst>
              <a:ext uri="{FF2B5EF4-FFF2-40B4-BE49-F238E27FC236}">
                <a16:creationId xmlns:a16="http://schemas.microsoft.com/office/drawing/2014/main" id="{7F1A3CFE-95DC-499B-B4B6-C6741A58C441}"/>
              </a:ext>
            </a:extLst>
          </p:cNvPr>
          <p:cNvSpPr>
            <a:spLocks noGrp="1"/>
          </p:cNvSpPr>
          <p:nvPr>
            <p:ph type="body" sz="quarter" idx="14" hasCustomPrompt="1"/>
          </p:nvPr>
        </p:nvSpPr>
        <p:spPr>
          <a:xfrm>
            <a:off x="2543694" y="1418699"/>
            <a:ext cx="8810105" cy="445552"/>
          </a:xfrm>
        </p:spPr>
        <p:txBody>
          <a:bodyPr>
            <a:normAutofit/>
          </a:bodyPr>
          <a:lstStyle>
            <a:lvl1pPr marL="0" indent="0">
              <a:buNone/>
              <a:defRPr sz="2600" i="1"/>
            </a:lvl1pPr>
          </a:lstStyle>
          <a:p>
            <a:pPr lvl="0"/>
            <a:r>
              <a:rPr lang="en-US" dirty="0"/>
              <a:t>1.1.1.1. Tiêu đề phụ 2</a:t>
            </a:r>
          </a:p>
        </p:txBody>
      </p:sp>
    </p:spTree>
    <p:extLst>
      <p:ext uri="{BB962C8B-B14F-4D97-AF65-F5344CB8AC3E}">
        <p14:creationId xmlns:p14="http://schemas.microsoft.com/office/powerpoint/2010/main" val="3347320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200" y="1436162"/>
            <a:ext cx="10515600" cy="31739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D27C3E1-197B-41E7-9437-9316056A6AF1}"/>
              </a:ext>
            </a:extLst>
          </p:cNvPr>
          <p:cNvSpPr>
            <a:spLocks noGrp="1"/>
          </p:cNvSpPr>
          <p:nvPr>
            <p:ph sz="half" idx="2"/>
          </p:nvPr>
        </p:nvSpPr>
        <p:spPr>
          <a:xfrm>
            <a:off x="838200" y="4610100"/>
            <a:ext cx="10515600" cy="1566863"/>
          </a:xfrm>
        </p:spPr>
        <p:txBody>
          <a:bodyPr/>
          <a:lstStyle>
            <a:lvl1pPr marL="0" indent="0">
              <a:buNone/>
              <a:defRPr/>
            </a:lvl1pPr>
          </a:lstStyle>
          <a:p>
            <a:pPr lvl="0"/>
            <a:endParaRPr lang="en-US" dirty="0"/>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a:xfrm>
            <a:off x="838200" y="6356350"/>
            <a:ext cx="2743200" cy="365125"/>
          </a:xfrm>
          <a:prstGeom prst="rect">
            <a:avLst/>
          </a:prstGeom>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404938" y="930807"/>
            <a:ext cx="9948862" cy="505354"/>
          </a:xfrm>
        </p:spPr>
        <p:txBody>
          <a:bodyPr/>
          <a:lstStyle>
            <a:lvl1pPr marL="0" indent="0">
              <a:buNone/>
              <a:defRPr b="1" i="1"/>
            </a:lvl1pPr>
          </a:lstStyle>
          <a:p>
            <a:pPr lvl="0"/>
            <a:r>
              <a:rPr lang="en-US" dirty="0"/>
              <a:t>1.1.1. Tiêu đề phụ</a:t>
            </a:r>
          </a:p>
        </p:txBody>
      </p:sp>
    </p:spTree>
    <p:extLst>
      <p:ext uri="{BB962C8B-B14F-4D97-AF65-F5344CB8AC3E}">
        <p14:creationId xmlns:p14="http://schemas.microsoft.com/office/powerpoint/2010/main" val="24145552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199" y="1864251"/>
            <a:ext cx="10515599" cy="431271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a:xfrm>
            <a:off x="838200" y="6356350"/>
            <a:ext cx="2743200" cy="365125"/>
          </a:xfrm>
          <a:prstGeom prst="rect">
            <a:avLst/>
          </a:prstGeom>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695796" y="930807"/>
            <a:ext cx="9658004" cy="445552"/>
          </a:xfrm>
        </p:spPr>
        <p:txBody>
          <a:bodyPr>
            <a:normAutofit/>
          </a:bodyPr>
          <a:lstStyle>
            <a:lvl1pPr marL="0" indent="0">
              <a:buNone/>
              <a:defRPr sz="2700" b="1" i="1"/>
            </a:lvl1pPr>
          </a:lstStyle>
          <a:p>
            <a:pPr lvl="0"/>
            <a:r>
              <a:rPr lang="en-US" dirty="0"/>
              <a:t>1.1.1. Tiêu đề phụ</a:t>
            </a:r>
          </a:p>
        </p:txBody>
      </p:sp>
      <p:sp>
        <p:nvSpPr>
          <p:cNvPr id="9" name="Text Placeholder 8">
            <a:extLst>
              <a:ext uri="{FF2B5EF4-FFF2-40B4-BE49-F238E27FC236}">
                <a16:creationId xmlns:a16="http://schemas.microsoft.com/office/drawing/2014/main" id="{7F1A3CFE-95DC-499B-B4B6-C6741A58C441}"/>
              </a:ext>
            </a:extLst>
          </p:cNvPr>
          <p:cNvSpPr>
            <a:spLocks noGrp="1"/>
          </p:cNvSpPr>
          <p:nvPr>
            <p:ph type="body" sz="quarter" idx="14" hasCustomPrompt="1"/>
          </p:nvPr>
        </p:nvSpPr>
        <p:spPr>
          <a:xfrm>
            <a:off x="2576944" y="1418699"/>
            <a:ext cx="8776855" cy="445552"/>
          </a:xfrm>
        </p:spPr>
        <p:txBody>
          <a:bodyPr>
            <a:normAutofit/>
          </a:bodyPr>
          <a:lstStyle>
            <a:lvl1pPr marL="0" indent="0">
              <a:buNone/>
              <a:defRPr sz="2600" i="1"/>
            </a:lvl1pPr>
          </a:lstStyle>
          <a:p>
            <a:pPr lvl="0"/>
            <a:r>
              <a:rPr lang="en-US" dirty="0"/>
              <a:t>1.1.1.1. Tiêu đề phụ 2</a:t>
            </a:r>
          </a:p>
        </p:txBody>
      </p:sp>
    </p:spTree>
    <p:extLst>
      <p:ext uri="{BB962C8B-B14F-4D97-AF65-F5344CB8AC3E}">
        <p14:creationId xmlns:p14="http://schemas.microsoft.com/office/powerpoint/2010/main" val="18324115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8A7A7-5D80-4BC8-8EBC-B1FDC8171AF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AAF4684-B49D-4AB0-8506-63B2E5DEA3CC}"/>
              </a:ext>
            </a:extLst>
          </p:cNvPr>
          <p:cNvSpPr>
            <a:spLocks noGrp="1"/>
          </p:cNvSpPr>
          <p:nvPr>
            <p:ph type="dt" sz="half" idx="10"/>
          </p:nvPr>
        </p:nvSpPr>
        <p:spPr>
          <a:xfrm>
            <a:off x="838200" y="6356350"/>
            <a:ext cx="2743200" cy="365125"/>
          </a:xfrm>
          <a:prstGeom prst="rect">
            <a:avLst/>
          </a:prstGeom>
        </p:spPr>
        <p:txBody>
          <a:bodyPr/>
          <a:lstStyle/>
          <a:p>
            <a:r>
              <a:rPr lang="en-US"/>
              <a:t>2020</a:t>
            </a:r>
          </a:p>
        </p:txBody>
      </p:sp>
      <p:sp>
        <p:nvSpPr>
          <p:cNvPr id="4" name="Footer Placeholder 3">
            <a:extLst>
              <a:ext uri="{FF2B5EF4-FFF2-40B4-BE49-F238E27FC236}">
                <a16:creationId xmlns:a16="http://schemas.microsoft.com/office/drawing/2014/main" id="{DBE18E34-96CD-4074-B98E-E0868CE323E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1368A10-61E2-4C61-A113-A9B08D316545}"/>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Tree>
    <p:extLst>
      <p:ext uri="{BB962C8B-B14F-4D97-AF65-F5344CB8AC3E}">
        <p14:creationId xmlns:p14="http://schemas.microsoft.com/office/powerpoint/2010/main" val="42883954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199F09D-950E-416A-B61A-8B657B93F393}"/>
              </a:ext>
            </a:extLst>
          </p:cNvPr>
          <p:cNvSpPr>
            <a:spLocks noGrp="1"/>
          </p:cNvSpPr>
          <p:nvPr>
            <p:ph type="dt" sz="half" idx="10"/>
          </p:nvPr>
        </p:nvSpPr>
        <p:spPr>
          <a:xfrm>
            <a:off x="838200" y="6356350"/>
            <a:ext cx="2743200" cy="365125"/>
          </a:xfrm>
          <a:prstGeom prst="rect">
            <a:avLst/>
          </a:prstGeom>
        </p:spPr>
        <p:txBody>
          <a:bodyPr/>
          <a:lstStyle/>
          <a:p>
            <a:r>
              <a:rPr lang="en-US"/>
              <a:t>2020</a:t>
            </a:r>
          </a:p>
        </p:txBody>
      </p:sp>
      <p:sp>
        <p:nvSpPr>
          <p:cNvPr id="3" name="Footer Placeholder 2">
            <a:extLst>
              <a:ext uri="{FF2B5EF4-FFF2-40B4-BE49-F238E27FC236}">
                <a16:creationId xmlns:a16="http://schemas.microsoft.com/office/drawing/2014/main" id="{F3718969-C767-4870-B016-5DEE6531C87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E6EA80-68E9-4C90-8992-6494962D987A}"/>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Tree>
    <p:extLst>
      <p:ext uri="{BB962C8B-B14F-4D97-AF65-F5344CB8AC3E}">
        <p14:creationId xmlns:p14="http://schemas.microsoft.com/office/powerpoint/2010/main" val="1783877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16E27B4-0096-4256-A6FE-F9213B86DD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82F51CD-34B4-488A-8355-5A7663E399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44BE5056-BFA8-453B-9862-EE21855C92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4047278099"/>
      </p:ext>
    </p:extLst>
  </p:cSld>
  <p:clrMap bg1="lt1" tx1="dk1" bg2="lt2" tx2="dk2" accent1="accent1" accent2="accent2" accent3="accent3" accent4="accent4" accent5="accent5" accent6="accent6" hlink="hlink" folHlink="folHlink"/>
  <p:sldLayoutIdLst>
    <p:sldLayoutId id="2147483664" r:id="rId1"/>
    <p:sldLayoutId id="2147483649" r:id="rId2"/>
    <p:sldLayoutId id="2147483663" r:id="rId3"/>
    <p:sldLayoutId id="2147483652" r:id="rId4"/>
    <p:sldLayoutId id="2147483661" r:id="rId5"/>
    <p:sldLayoutId id="2147483660" r:id="rId6"/>
    <p:sldLayoutId id="2147483662" r:id="rId7"/>
    <p:sldLayoutId id="2147483654" r:id="rId8"/>
    <p:sldLayoutId id="2147483655" r:id="rId9"/>
    <p:sldLayoutId id="2147483666" r:id="rId10"/>
  </p:sldLayoutIdLst>
  <p:hf hdr="0" ftr="0"/>
  <p:txStyles>
    <p:titleStyle>
      <a:lvl1pPr algn="l" defTabSz="914400" rtl="0" eaLnBrk="1" latinLnBrk="0" hangingPunct="1">
        <a:lnSpc>
          <a:spcPct val="90000"/>
        </a:lnSpc>
        <a:spcBef>
          <a:spcPct val="0"/>
        </a:spcBef>
        <a:buNone/>
        <a:defRPr sz="3200" b="1" kern="1200">
          <a:solidFill>
            <a:srgbClr val="C00000"/>
          </a:solidFill>
          <a:latin typeface="Times New Roman" panose="02020603050405020304" pitchFamily="18" charset="0"/>
          <a:ea typeface="+mj-ea"/>
          <a:cs typeface="Times New Roman" panose="02020603050405020304" pitchFamily="18" charset="0"/>
        </a:defRPr>
      </a:lvl1pPr>
    </p:titleStyle>
    <p:bodyStyle>
      <a:lvl1pPr marL="228600" indent="-228600" algn="l" defTabSz="914400" rtl="0" eaLnBrk="1" latinLnBrk="0" hangingPunct="1">
        <a:lnSpc>
          <a:spcPct val="150000"/>
        </a:lnSpc>
        <a:spcBef>
          <a:spcPts val="1000"/>
        </a:spcBef>
        <a:buFont typeface="Wingdings" panose="05000000000000000000" pitchFamily="2" charset="2"/>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150000"/>
        </a:lnSpc>
        <a:spcBef>
          <a:spcPts val="500"/>
        </a:spcBef>
        <a:buFont typeface="Arial" panose="020B0604020202020204" pitchFamily="34" charset="0"/>
        <a:buChar char="•"/>
        <a:defRPr sz="2800" i="1"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150000"/>
        </a:lnSpc>
        <a:spcBef>
          <a:spcPts val="500"/>
        </a:spcBef>
        <a:buFont typeface="Wingdings" panose="05000000000000000000" pitchFamily="2" charset="2"/>
        <a:buChar char="ü"/>
        <a:defRPr sz="2800" i="1"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22.jfif"/><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172690" y="180109"/>
            <a:ext cx="8908473" cy="4779819"/>
          </a:xfrm>
        </p:spPr>
        <p:txBody>
          <a:bodyPr/>
          <a:lstStyle/>
          <a:p>
            <a:pPr algn="ctr"/>
            <a:r>
              <a:rPr lang="en-US" sz="2800" dirty="0">
                <a:solidFill>
                  <a:srgbClr val="0070C0"/>
                </a:solidFill>
              </a:rPr>
              <a:t>TRƯỜNG CAO ĐẲNG LÝ TỰ TRỌNG TPHCM</a:t>
            </a:r>
            <a:br>
              <a:rPr lang="en-US" sz="2800" dirty="0">
                <a:solidFill>
                  <a:srgbClr val="0070C0"/>
                </a:solidFill>
              </a:rPr>
            </a:br>
            <a:r>
              <a:rPr lang="en-US" sz="2800" dirty="0">
                <a:solidFill>
                  <a:srgbClr val="0070C0"/>
                </a:solidFill>
              </a:rPr>
              <a:t>KHOA KINH TẾ</a:t>
            </a:r>
            <a:br>
              <a:rPr lang="en-US" sz="2800" dirty="0">
                <a:solidFill>
                  <a:srgbClr val="0070C0"/>
                </a:solidFill>
              </a:rPr>
            </a:br>
            <a:br>
              <a:rPr lang="en-US" dirty="0">
                <a:solidFill>
                  <a:schemeClr val="tx1"/>
                </a:solidFill>
              </a:rPr>
            </a:br>
            <a:r>
              <a:rPr lang="en-US" sz="3600" dirty="0">
                <a:solidFill>
                  <a:srgbClr val="FF0000"/>
                </a:solidFill>
              </a:rPr>
              <a:t>BÀI GIẢNG MÔN</a:t>
            </a:r>
            <a:br>
              <a:rPr lang="en-US" sz="3600" dirty="0">
                <a:solidFill>
                  <a:srgbClr val="FF0000"/>
                </a:solidFill>
              </a:rPr>
            </a:br>
            <a:r>
              <a:rPr lang="en-US" sz="3600" dirty="0">
                <a:solidFill>
                  <a:srgbClr val="FF0000"/>
                </a:solidFill>
              </a:rPr>
              <a:t>NGHIỆP VỤ TỔ CHỨC HỘI HỌP, HỘI NGHỊ, HỘI THẢO</a:t>
            </a:r>
            <a:br>
              <a:rPr lang="en-US" sz="3600" dirty="0">
                <a:solidFill>
                  <a:srgbClr val="FF0000"/>
                </a:solidFill>
              </a:rPr>
            </a:br>
            <a:br>
              <a:rPr lang="en-US" sz="3600" dirty="0">
                <a:solidFill>
                  <a:schemeClr val="tx1"/>
                </a:solidFill>
              </a:rPr>
            </a:br>
            <a:r>
              <a:rPr lang="en-US" dirty="0">
                <a:solidFill>
                  <a:schemeClr val="tx1"/>
                </a:solidFill>
              </a:rPr>
              <a:t>                                         </a:t>
            </a:r>
            <a:r>
              <a:rPr lang="en-US" dirty="0" err="1">
                <a:solidFill>
                  <a:schemeClr val="tx1"/>
                </a:solidFill>
              </a:rPr>
              <a:t>Th.S</a:t>
            </a:r>
            <a:r>
              <a:rPr lang="en-US" dirty="0">
                <a:solidFill>
                  <a:schemeClr val="tx1"/>
                </a:solidFill>
              </a:rPr>
              <a:t> </a:t>
            </a:r>
            <a:r>
              <a:rPr lang="en-US" dirty="0" err="1">
                <a:solidFill>
                  <a:schemeClr val="tx1"/>
                </a:solidFill>
              </a:rPr>
              <a:t>Võ</a:t>
            </a:r>
            <a:r>
              <a:rPr lang="en-US" dirty="0">
                <a:solidFill>
                  <a:schemeClr val="tx1"/>
                </a:solidFill>
              </a:rPr>
              <a:t> </a:t>
            </a:r>
            <a:r>
              <a:rPr lang="en-US" dirty="0" err="1">
                <a:solidFill>
                  <a:schemeClr val="tx1"/>
                </a:solidFill>
              </a:rPr>
              <a:t>Thị</a:t>
            </a:r>
            <a:r>
              <a:rPr lang="en-US" dirty="0">
                <a:solidFill>
                  <a:schemeClr val="tx1"/>
                </a:solidFill>
              </a:rPr>
              <a:t> Kim </a:t>
            </a:r>
            <a:r>
              <a:rPr lang="en-US" dirty="0" err="1">
                <a:solidFill>
                  <a:schemeClr val="tx1"/>
                </a:solidFill>
              </a:rPr>
              <a:t>Thư</a:t>
            </a:r>
            <a:endParaRPr lang="en-US" dirty="0">
              <a:solidFill>
                <a:schemeClr val="tx1"/>
              </a:solidFill>
            </a:endParaRPr>
          </a:p>
        </p:txBody>
      </p:sp>
      <p:sp>
        <p:nvSpPr>
          <p:cNvPr id="2" name="Date Placeholder 1"/>
          <p:cNvSpPr>
            <a:spLocks noGrp="1"/>
          </p:cNvSpPr>
          <p:nvPr>
            <p:ph type="dt" sz="half" idx="10"/>
          </p:nvPr>
        </p:nvSpPr>
        <p:spPr/>
        <p:txBody>
          <a:bodyPr/>
          <a:lstStyle/>
          <a:p>
            <a:r>
              <a:rPr lang="en-US"/>
              <a:t>2020</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7956"/>
            <a:ext cx="3443288" cy="2176607"/>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582" y="3352799"/>
            <a:ext cx="5964382" cy="3368675"/>
          </a:xfrm>
          <a:prstGeom prst="rect">
            <a:avLst/>
          </a:prstGeom>
        </p:spPr>
      </p:pic>
    </p:spTree>
    <p:extLst>
      <p:ext uri="{BB962C8B-B14F-4D97-AF65-F5344CB8AC3E}">
        <p14:creationId xmlns:p14="http://schemas.microsoft.com/office/powerpoint/2010/main" val="28738870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847" y="1007857"/>
            <a:ext cx="10972800" cy="458115"/>
          </a:xfrm>
        </p:spPr>
        <p:txBody>
          <a:bodyPr>
            <a:normAutofit fontScale="90000"/>
          </a:bodyPr>
          <a:lstStyle/>
          <a:p>
            <a:r>
              <a:rPr lang="vi-VN" dirty="0">
                <a:solidFill>
                  <a:schemeClr val="tx1"/>
                </a:solidFill>
              </a:rPr>
              <a:t>1.5. Chuẩn bị phương tiện tiễn khách theo nhu cầu </a:t>
            </a:r>
            <a:br>
              <a:rPr lang="vi-VN" dirty="0">
                <a:solidFill>
                  <a:schemeClr val="tx1"/>
                </a:solidFill>
              </a:rPr>
            </a:br>
            <a:br>
              <a:rPr lang="en-US" dirty="0"/>
            </a:br>
            <a:endParaRPr lang="en-US" dirty="0"/>
          </a:p>
        </p:txBody>
      </p:sp>
      <p:sp>
        <p:nvSpPr>
          <p:cNvPr id="3" name="Content Placeholder 2"/>
          <p:cNvSpPr>
            <a:spLocks noGrp="1"/>
          </p:cNvSpPr>
          <p:nvPr>
            <p:ph idx="1"/>
          </p:nvPr>
        </p:nvSpPr>
        <p:spPr>
          <a:xfrm>
            <a:off x="5784769" y="1431852"/>
            <a:ext cx="5895833" cy="5426148"/>
          </a:xfrm>
        </p:spPr>
        <p:txBody>
          <a:bodyPr>
            <a:noAutofit/>
          </a:bodyPr>
          <a:lstStyle/>
          <a:p>
            <a:pPr algn="just"/>
            <a:r>
              <a:rPr lang="vi-VN" sz="2400" dirty="0">
                <a:solidFill>
                  <a:schemeClr val="tx1"/>
                </a:solidFill>
              </a:rPr>
              <a:t>Nếu khách tham dự hội nghị, hội thảo, sự kiện đến từ nhiều nơi, cần di chuyển bằng máy bay hay tàu, xe để đến được địa điểm theo yêu cầu và rời khỏi địa điểm theo yêu cầu, đơn vị tổ chức cần có kế hoạch đặt trước vé phương tiện, thuê xe,.. càng sớm càng tốt để có được mức giá hợp lý, cũng như tránh được tình trạng cháy vé/hết xe.</a:t>
            </a:r>
          </a:p>
          <a:p>
            <a:pPr algn="just"/>
            <a:endParaRPr lang="vi-VN" sz="2400" dirty="0">
              <a:solidFill>
                <a:schemeClr val="tx1"/>
              </a:solidFill>
            </a:endParaRPr>
          </a:p>
        </p:txBody>
      </p:sp>
      <p:pic>
        <p:nvPicPr>
          <p:cNvPr id="6146" name="Picture 2" descr="Kinh doanh vận chuyển khách du lịch (Tourist Transport Business) là gì?"/>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2981" y="1993202"/>
            <a:ext cx="5453655" cy="3544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34997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0380" y="322140"/>
            <a:ext cx="10972800" cy="892511"/>
          </a:xfrm>
        </p:spPr>
        <p:txBody>
          <a:bodyPr>
            <a:normAutofit/>
          </a:bodyPr>
          <a:lstStyle/>
          <a:p>
            <a:pPr marL="0" indent="0">
              <a:buNone/>
            </a:pPr>
            <a:r>
              <a:rPr lang="vi-VN" b="1" dirty="0">
                <a:solidFill>
                  <a:srgbClr val="C00000"/>
                </a:solidFill>
              </a:rPr>
              <a:t>2. Giải quyết các vấn đề phát sinh còn tồn đọng</a:t>
            </a:r>
            <a:endParaRPr lang="en-US" dirty="0">
              <a:solidFill>
                <a:srgbClr val="C00000"/>
              </a:solidFill>
            </a:endParaRPr>
          </a:p>
          <a:p>
            <a:endParaRPr lang="en-US" dirty="0"/>
          </a:p>
        </p:txBody>
      </p:sp>
      <p:sp>
        <p:nvSpPr>
          <p:cNvPr id="6" name="Rectangle 5"/>
          <p:cNvSpPr/>
          <p:nvPr/>
        </p:nvSpPr>
        <p:spPr>
          <a:xfrm>
            <a:off x="666857" y="1102036"/>
            <a:ext cx="6061489" cy="1384995"/>
          </a:xfrm>
          <a:prstGeom prst="rect">
            <a:avLst/>
          </a:prstGeom>
        </p:spPr>
        <p:txBody>
          <a:bodyPr wrap="square">
            <a:spAutoFit/>
          </a:bodyPr>
          <a:lstStyle/>
          <a:p>
            <a:pPr algn="just"/>
            <a:r>
              <a:rPr lang="vi-VN" sz="2800" b="1" dirty="0">
                <a:latin typeface="+mj-lt"/>
              </a:rPr>
              <a:t>2.1. Xác định các vấn đề phát sinh còn tồn đọng của các biên bản, hợp đồng, cam kết</a:t>
            </a:r>
            <a:endParaRPr lang="en-US" sz="2800" dirty="0">
              <a:latin typeface="+mj-lt"/>
            </a:endParaRPr>
          </a:p>
        </p:txBody>
      </p:sp>
      <p:sp>
        <p:nvSpPr>
          <p:cNvPr id="2" name="Rectangle 1"/>
          <p:cNvSpPr/>
          <p:nvPr/>
        </p:nvSpPr>
        <p:spPr>
          <a:xfrm>
            <a:off x="632346" y="2374416"/>
            <a:ext cx="6096000" cy="3892861"/>
          </a:xfrm>
          <a:prstGeom prst="rect">
            <a:avLst/>
          </a:prstGeom>
        </p:spPr>
        <p:txBody>
          <a:bodyPr>
            <a:spAutoFit/>
          </a:bodyPr>
          <a:lstStyle/>
          <a:p>
            <a:pPr algn="just">
              <a:lnSpc>
                <a:spcPct val="150000"/>
              </a:lnSpc>
              <a:spcBef>
                <a:spcPts val="200"/>
              </a:spcBef>
              <a:spcAft>
                <a:spcPts val="200"/>
              </a:spcAft>
            </a:pPr>
            <a:r>
              <a:rPr lang="en-US" sz="2800" dirty="0" err="1">
                <a:latin typeface="Times New Roman" panose="02020603050405020304" pitchFamily="18" charset="0"/>
                <a:ea typeface="Times New Roman" panose="02020603050405020304" pitchFamily="18" charset="0"/>
              </a:rPr>
              <a:t>Các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vấn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đề</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phát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sinh</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tồn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đọng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phổ</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biến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thanh</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toán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phương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thức</a:t>
            </a:r>
            <a:r>
              <a:rPr lang="en-US" sz="2800" dirty="0">
                <a:latin typeface="Times New Roman" panose="02020603050405020304" pitchFamily="18" charset="0"/>
                <a:ea typeface="Times New Roman" panose="02020603050405020304" pitchFamily="18" charset="0"/>
              </a:rPr>
              <a:t> tri </a:t>
            </a:r>
            <a:r>
              <a:rPr lang="en-US" sz="2800" dirty="0" err="1">
                <a:latin typeface="Times New Roman" panose="02020603050405020304" pitchFamily="18" charset="0"/>
                <a:ea typeface="Times New Roman" panose="02020603050405020304" pitchFamily="18" charset="0"/>
              </a:rPr>
              <a:t>trả</a:t>
            </a:r>
            <a:r>
              <a:rPr lang="en-US" sz="2800" dirty="0">
                <a:latin typeface="Times New Roman" panose="02020603050405020304" pitchFamily="18" charset="0"/>
                <a:ea typeface="Times New Roman" panose="02020603050405020304" pitchFamily="18" charset="0"/>
              </a:rPr>
              <a:t>, chi </a:t>
            </a:r>
            <a:r>
              <a:rPr lang="en-US" sz="2800" dirty="0" err="1">
                <a:latin typeface="Times New Roman" panose="02020603050405020304" pitchFamily="18" charset="0"/>
                <a:ea typeface="Times New Roman" panose="02020603050405020304" pitchFamily="18" charset="0"/>
              </a:rPr>
              <a:t>phí</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phát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sinh</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như</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phương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tiện</a:t>
            </a:r>
            <a:r>
              <a:rPr lang="en-US" sz="2800" dirty="0">
                <a:latin typeface="Times New Roman" panose="02020603050405020304" pitchFamily="18" charset="0"/>
                <a:ea typeface="Times New Roman" panose="02020603050405020304" pitchFamily="18" charset="0"/>
              </a:rPr>
              <a:t> di </a:t>
            </a:r>
            <a:r>
              <a:rPr lang="en-US" sz="2800" dirty="0" err="1">
                <a:latin typeface="Times New Roman" panose="02020603050405020304" pitchFamily="18" charset="0"/>
                <a:ea typeface="Times New Roman" panose="02020603050405020304" pitchFamily="18" charset="0"/>
              </a:rPr>
              <a:t>chuyển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phát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sinh</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thời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gian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thay</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đổi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thời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gian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và</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các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thỏa</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thuận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về</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chấm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dứt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hợp</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đồng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bồi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thường</a:t>
            </a:r>
            <a:r>
              <a:rPr lang="en-US" sz="2800" dirty="0">
                <a:latin typeface="Times New Roman" panose="02020603050405020304" pitchFamily="18" charset="0"/>
                <a:ea typeface="Times New Roman" panose="02020603050405020304" pitchFamily="18" charset="0"/>
              </a:rPr>
              <a:t>, vi </a:t>
            </a:r>
            <a:r>
              <a:rPr lang="en-US" sz="2800" dirty="0" err="1">
                <a:latin typeface="Times New Roman" panose="02020603050405020304" pitchFamily="18" charset="0"/>
                <a:ea typeface="Times New Roman" panose="02020603050405020304" pitchFamily="18" charset="0"/>
              </a:rPr>
              <a:t>phạm</a:t>
            </a:r>
            <a:r>
              <a:rPr lang="en-US" sz="2800" dirty="0">
                <a:latin typeface="Times New Roman" panose="02020603050405020304" pitchFamily="18" charset="0"/>
                <a:ea typeface="Times New Roman" panose="02020603050405020304" pitchFamily="18" charset="0"/>
              </a:rPr>
              <a:t>.</a:t>
            </a:r>
            <a:endParaRPr lang="en-US" sz="2800" dirty="0">
              <a:effectLst/>
              <a:latin typeface="Times New Roman" panose="02020603050405020304" pitchFamily="18" charset="0"/>
              <a:ea typeface="Calibri" panose="020F0502020204030204" pitchFamily="34" charset="0"/>
            </a:endParaRPr>
          </a:p>
        </p:txBody>
      </p:sp>
      <p:pic>
        <p:nvPicPr>
          <p:cNvPr id="7170" name="Picture 2" descr="Tổng quát về các phương thức thanh toán quốc tế - Luật Hồng Bà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8597" y="2374416"/>
            <a:ext cx="4887368" cy="291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0109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916" y="466193"/>
            <a:ext cx="10972800" cy="696538"/>
          </a:xfrm>
        </p:spPr>
        <p:txBody>
          <a:bodyPr>
            <a:normAutofit fontScale="90000"/>
          </a:bodyPr>
          <a:lstStyle/>
          <a:p>
            <a:r>
              <a:rPr lang="vi-VN" dirty="0"/>
              <a:t>2.2. Xử lý tồn đọng của các biên bản, hợp đồng, cam kết</a:t>
            </a:r>
            <a:br>
              <a:rPr lang="vi-VN" dirty="0"/>
            </a:br>
            <a:endParaRPr lang="en-US" dirty="0"/>
          </a:p>
        </p:txBody>
      </p:sp>
      <p:sp>
        <p:nvSpPr>
          <p:cNvPr id="3" name="Content Placeholder 2"/>
          <p:cNvSpPr>
            <a:spLocks noGrp="1"/>
          </p:cNvSpPr>
          <p:nvPr>
            <p:ph idx="1"/>
          </p:nvPr>
        </p:nvSpPr>
        <p:spPr>
          <a:xfrm>
            <a:off x="6400800" y="2240904"/>
            <a:ext cx="5636526" cy="3918803"/>
          </a:xfrm>
        </p:spPr>
        <p:txBody>
          <a:bodyPr>
            <a:noAutofit/>
          </a:bodyPr>
          <a:lstStyle/>
          <a:p>
            <a:pPr algn="just"/>
            <a:r>
              <a:rPr lang="vi-VN" dirty="0">
                <a:solidFill>
                  <a:schemeClr val="tx1"/>
                </a:solidFill>
              </a:rPr>
              <a:t>Xử lý theo như cam kết trong hợp đồng.</a:t>
            </a:r>
          </a:p>
          <a:p>
            <a:pPr algn="just"/>
            <a:r>
              <a:rPr lang="vi-VN" dirty="0">
                <a:solidFill>
                  <a:schemeClr val="tx1"/>
                </a:solidFill>
              </a:rPr>
              <a:t>Lưu trữ biên bản, hợp đồng, cam kết theo quy định của đơn vị.</a:t>
            </a:r>
          </a:p>
          <a:p>
            <a:pPr algn="just"/>
            <a:endParaRPr lang="en-US" dirty="0">
              <a:solidFill>
                <a:schemeClr val="tx1"/>
              </a:solidFill>
            </a:endParaRPr>
          </a:p>
        </p:txBody>
      </p:sp>
      <p:pic>
        <p:nvPicPr>
          <p:cNvPr id="8194" name="Picture 2" descr="Hồ sơ thanh toán hợp đồng thuê dịch vụ dùng ngân sách Nhà nướ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172" y="2240904"/>
            <a:ext cx="6041628" cy="36030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8432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a:t>2.3. Thanh lý hợp đồng với đơn vị chủ trì và với các nhà cung cấp dịch vụ</a:t>
            </a:r>
            <a:br>
              <a:rPr lang="vi-VN" dirty="0"/>
            </a:br>
            <a:endParaRPr lang="en-US" dirty="0"/>
          </a:p>
        </p:txBody>
      </p:sp>
      <p:sp>
        <p:nvSpPr>
          <p:cNvPr id="3" name="Content Placeholder 2"/>
          <p:cNvSpPr>
            <a:spLocks noGrp="1"/>
          </p:cNvSpPr>
          <p:nvPr>
            <p:ph idx="1"/>
          </p:nvPr>
        </p:nvSpPr>
        <p:spPr>
          <a:xfrm>
            <a:off x="286603" y="1236540"/>
            <a:ext cx="11709779" cy="3048857"/>
          </a:xfrm>
        </p:spPr>
        <p:txBody>
          <a:bodyPr>
            <a:noAutofit/>
          </a:bodyPr>
          <a:lstStyle/>
          <a:p>
            <a:pPr algn="just">
              <a:buFontTx/>
              <a:buChar char="-"/>
            </a:pPr>
            <a:r>
              <a:rPr lang="vi-VN" sz="2400" dirty="0">
                <a:solidFill>
                  <a:schemeClr val="tx1"/>
                </a:solidFill>
              </a:rPr>
              <a:t>Hai bên có thỏa thuận trong hợp đồng: Căn cứ vào thỏa thuận này để bên đơn phương chấm dứt hợp đồng soạn biên bản thanh lý và gửi đến bên bị đơn phương chấm dứt hợp đồng. </a:t>
            </a:r>
            <a:endParaRPr lang="en-US" sz="2400" dirty="0">
              <a:solidFill>
                <a:schemeClr val="tx1"/>
              </a:solidFill>
            </a:endParaRPr>
          </a:p>
          <a:p>
            <a:pPr algn="just">
              <a:buFontTx/>
              <a:buChar char="-"/>
            </a:pPr>
            <a:r>
              <a:rPr lang="vi-VN" sz="2400" dirty="0">
                <a:solidFill>
                  <a:schemeClr val="tx1"/>
                </a:solidFill>
              </a:rPr>
              <a:t>Hai bên không có thỏa thuận về thanh lý trong hợp đồng: Khi có nhu cầu, bên đơn phương thanh lý hợp đồng phải gửi biên bản thanh lý đến bên còn lại và nhận được sự đồng ý của bên đó. Nếu có thiệt hại xảy ra, hai bên cũng phải thỏa thuận về việc bồi thường thiệt hại…</a:t>
            </a:r>
          </a:p>
          <a:p>
            <a:pPr algn="just"/>
            <a:endParaRPr lang="en-US" sz="2400" dirty="0">
              <a:solidFill>
                <a:schemeClr val="tx1"/>
              </a:solidFill>
            </a:endParaRPr>
          </a:p>
        </p:txBody>
      </p:sp>
      <p:pic>
        <p:nvPicPr>
          <p:cNvPr id="9218" name="Picture 2" descr="Mẫu hợp đồng chuẩn xây dựng nhà phố cập nhật mới nhất 20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20" y="4131954"/>
            <a:ext cx="5447338" cy="2575921"/>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Hồ sơ hoàn công là gì? Nắm trọn kiến thức về hồ sơ hoàn công trong ta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3851" y="4131953"/>
            <a:ext cx="5554638" cy="2575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62452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a:solidFill>
                  <a:srgbClr val="C00000"/>
                </a:solidFill>
              </a:rPr>
              <a:t>3. </a:t>
            </a:r>
            <a:r>
              <a:rPr lang="en-US" dirty="0" err="1">
                <a:solidFill>
                  <a:srgbClr val="C00000"/>
                </a:solidFill>
              </a:rPr>
              <a:t>Rút</a:t>
            </a:r>
            <a:r>
              <a:rPr lang="en-US" dirty="0">
                <a:solidFill>
                  <a:srgbClr val="C00000"/>
                </a:solidFill>
              </a:rPr>
              <a:t> </a:t>
            </a:r>
            <a:r>
              <a:rPr lang="en-US" dirty="0" err="1">
                <a:solidFill>
                  <a:srgbClr val="C00000"/>
                </a:solidFill>
              </a:rPr>
              <a:t>kinh</a:t>
            </a:r>
            <a:r>
              <a:rPr lang="en-US" dirty="0">
                <a:solidFill>
                  <a:srgbClr val="C00000"/>
                </a:solidFill>
              </a:rPr>
              <a:t> </a:t>
            </a:r>
            <a:r>
              <a:rPr lang="en-US" dirty="0" err="1">
                <a:solidFill>
                  <a:srgbClr val="C00000"/>
                </a:solidFill>
              </a:rPr>
              <a:t>nghiệm</a:t>
            </a:r>
            <a:r>
              <a:rPr lang="vi-VN" dirty="0">
                <a:solidFill>
                  <a:srgbClr val="C00000"/>
                </a:solidFill>
              </a:rPr>
              <a:t> </a:t>
            </a:r>
            <a:br>
              <a:rPr lang="en-US" dirty="0">
                <a:solidFill>
                  <a:srgbClr val="C00000"/>
                </a:solidFill>
              </a:rPr>
            </a:br>
            <a:endParaRPr lang="en-US" dirty="0">
              <a:solidFill>
                <a:srgbClr val="C00000"/>
              </a:solidFill>
            </a:endParaRPr>
          </a:p>
        </p:txBody>
      </p:sp>
      <p:sp>
        <p:nvSpPr>
          <p:cNvPr id="3" name="Content Placeholder 2"/>
          <p:cNvSpPr>
            <a:spLocks noGrp="1"/>
          </p:cNvSpPr>
          <p:nvPr>
            <p:ph idx="1"/>
          </p:nvPr>
        </p:nvSpPr>
        <p:spPr>
          <a:xfrm>
            <a:off x="407552" y="1250188"/>
            <a:ext cx="6661989" cy="3918803"/>
          </a:xfrm>
        </p:spPr>
        <p:txBody>
          <a:bodyPr>
            <a:noAutofit/>
          </a:bodyPr>
          <a:lstStyle/>
          <a:p>
            <a:pPr marL="0" indent="0" algn="just">
              <a:buNone/>
            </a:pPr>
            <a:r>
              <a:rPr lang="vi-VN" b="1" dirty="0">
                <a:solidFill>
                  <a:schemeClr val="tx1"/>
                </a:solidFill>
              </a:rPr>
              <a:t>3.1. </a:t>
            </a:r>
            <a:r>
              <a:rPr lang="en-US" b="1" dirty="0" err="1">
                <a:solidFill>
                  <a:schemeClr val="tx1"/>
                </a:solidFill>
              </a:rPr>
              <a:t>Rút</a:t>
            </a:r>
            <a:r>
              <a:rPr lang="en-US" b="1" dirty="0">
                <a:solidFill>
                  <a:schemeClr val="tx1"/>
                </a:solidFill>
              </a:rPr>
              <a:t> </a:t>
            </a:r>
            <a:r>
              <a:rPr lang="en-US" b="1" dirty="0" err="1">
                <a:solidFill>
                  <a:schemeClr val="tx1"/>
                </a:solidFill>
              </a:rPr>
              <a:t>kinh</a:t>
            </a:r>
            <a:r>
              <a:rPr lang="en-US" b="1" dirty="0">
                <a:solidFill>
                  <a:schemeClr val="tx1"/>
                </a:solidFill>
              </a:rPr>
              <a:t> </a:t>
            </a:r>
            <a:r>
              <a:rPr lang="en-US" b="1" dirty="0" err="1">
                <a:solidFill>
                  <a:schemeClr val="tx1"/>
                </a:solidFill>
              </a:rPr>
              <a:t>nghiệm</a:t>
            </a:r>
            <a:r>
              <a:rPr lang="en-US" b="1" dirty="0">
                <a:solidFill>
                  <a:schemeClr val="tx1"/>
                </a:solidFill>
              </a:rPr>
              <a:t> </a:t>
            </a:r>
            <a:r>
              <a:rPr lang="en-US" b="1" dirty="0" err="1">
                <a:solidFill>
                  <a:schemeClr val="tx1"/>
                </a:solidFill>
              </a:rPr>
              <a:t>chung</a:t>
            </a:r>
            <a:endParaRPr lang="en-US" dirty="0">
              <a:solidFill>
                <a:schemeClr val="tx1"/>
              </a:solidFill>
            </a:endParaRPr>
          </a:p>
          <a:p>
            <a:pPr marL="0" indent="0" algn="just">
              <a:buNone/>
            </a:pPr>
            <a:r>
              <a:rPr lang="vi-VN" sz="2400" dirty="0">
                <a:solidFill>
                  <a:schemeClr val="tx1"/>
                </a:solidFill>
              </a:rPr>
              <a:t>Sau mỗi sự kiện diễn ra, mỗi bộ phận sẽ viết báo cáo ghi lại những thiếu sót về quá trình chuẩn bị, quá trình diễn ra và quá trình kết thúc để cùng nhau rút kinh nghiệm. Quá trình họp rút kinh nghiệm là quá trình Ban tổ chức sự kiện chỉ ra được những thiếu sót, những sai lầm mà chương trình mắc phải và từ đó đúc kết được kinh nghiệm cho những lần tổ chức sau. </a:t>
            </a:r>
            <a:endParaRPr lang="en-US" sz="2400" dirty="0">
              <a:solidFill>
                <a:schemeClr val="tx1"/>
              </a:solidFill>
            </a:endParaRPr>
          </a:p>
        </p:txBody>
      </p:sp>
      <p:pic>
        <p:nvPicPr>
          <p:cNvPr id="6" name="Picture 5"/>
          <p:cNvPicPr>
            <a:picLocks noChangeAspect="1"/>
          </p:cNvPicPr>
          <p:nvPr/>
        </p:nvPicPr>
        <p:blipFill>
          <a:blip r:embed="rId2"/>
          <a:stretch>
            <a:fillRect/>
          </a:stretch>
        </p:blipFill>
        <p:spPr>
          <a:xfrm>
            <a:off x="7328243" y="1774209"/>
            <a:ext cx="4718571" cy="4326340"/>
          </a:xfrm>
          <a:prstGeom prst="rect">
            <a:avLst/>
          </a:prstGeom>
        </p:spPr>
      </p:pic>
    </p:spTree>
    <p:extLst>
      <p:ext uri="{BB962C8B-B14F-4D97-AF65-F5344CB8AC3E}">
        <p14:creationId xmlns:p14="http://schemas.microsoft.com/office/powerpoint/2010/main" val="35976760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a:t>3.2. </a:t>
            </a:r>
            <a:r>
              <a:rPr lang="en-US" dirty="0" err="1"/>
              <a:t>Rút</a:t>
            </a:r>
            <a:r>
              <a:rPr lang="en-US" dirty="0"/>
              <a:t> </a:t>
            </a:r>
            <a:r>
              <a:rPr lang="en-US" dirty="0" err="1"/>
              <a:t>kinh</a:t>
            </a:r>
            <a:r>
              <a:rPr lang="en-US" dirty="0"/>
              <a:t> </a:t>
            </a:r>
            <a:r>
              <a:rPr lang="en-US" dirty="0" err="1"/>
              <a:t>nghiệm</a:t>
            </a:r>
            <a:r>
              <a:rPr lang="en-US" dirty="0"/>
              <a:t> </a:t>
            </a:r>
            <a:r>
              <a:rPr lang="en-US" dirty="0" err="1"/>
              <a:t>cụ</a:t>
            </a:r>
            <a:r>
              <a:rPr lang="en-US" dirty="0"/>
              <a:t> </a:t>
            </a:r>
            <a:r>
              <a:rPr lang="en-US" dirty="0" err="1"/>
              <a:t>thể</a:t>
            </a:r>
            <a:br>
              <a:rPr lang="en-US" dirty="0"/>
            </a:br>
            <a:endParaRPr lang="en-US" dirty="0"/>
          </a:p>
        </p:txBody>
      </p:sp>
      <p:sp>
        <p:nvSpPr>
          <p:cNvPr id="3" name="Content Placeholder 2"/>
          <p:cNvSpPr>
            <a:spLocks noGrp="1"/>
          </p:cNvSpPr>
          <p:nvPr>
            <p:ph idx="1"/>
          </p:nvPr>
        </p:nvSpPr>
        <p:spPr>
          <a:xfrm>
            <a:off x="598621" y="1138425"/>
            <a:ext cx="5815828" cy="3918803"/>
          </a:xfrm>
        </p:spPr>
        <p:txBody>
          <a:bodyPr>
            <a:noAutofit/>
          </a:bodyPr>
          <a:lstStyle/>
          <a:p>
            <a:pPr marL="0" indent="0" algn="just">
              <a:buNone/>
            </a:pPr>
            <a:r>
              <a:rPr lang="vi-VN" sz="2400" dirty="0">
                <a:solidFill>
                  <a:srgbClr val="002060"/>
                </a:solidFill>
              </a:rPr>
              <a:t>Các bài học kinh nghiệm </a:t>
            </a:r>
            <a:r>
              <a:rPr lang="en-US" sz="2400" dirty="0" err="1">
                <a:solidFill>
                  <a:srgbClr val="002060"/>
                </a:solidFill>
              </a:rPr>
              <a:t>cụ</a:t>
            </a:r>
            <a:r>
              <a:rPr lang="en-US" sz="2400" dirty="0">
                <a:solidFill>
                  <a:srgbClr val="002060"/>
                </a:solidFill>
              </a:rPr>
              <a:t> </a:t>
            </a:r>
            <a:r>
              <a:rPr lang="en-US" sz="2400" dirty="0" err="1">
                <a:solidFill>
                  <a:srgbClr val="002060"/>
                </a:solidFill>
              </a:rPr>
              <a:t>thể</a:t>
            </a:r>
            <a:r>
              <a:rPr lang="en-US" sz="2400" dirty="0">
                <a:solidFill>
                  <a:srgbClr val="002060"/>
                </a:solidFill>
              </a:rPr>
              <a:t> </a:t>
            </a:r>
            <a:r>
              <a:rPr lang="en-US" sz="2400" dirty="0" err="1">
                <a:solidFill>
                  <a:srgbClr val="002060"/>
                </a:solidFill>
              </a:rPr>
              <a:t>rút</a:t>
            </a:r>
            <a:r>
              <a:rPr lang="en-US" sz="2400" dirty="0">
                <a:solidFill>
                  <a:srgbClr val="002060"/>
                </a:solidFill>
              </a:rPr>
              <a:t> </a:t>
            </a:r>
            <a:r>
              <a:rPr lang="en-US" sz="2400" dirty="0" err="1">
                <a:solidFill>
                  <a:srgbClr val="002060"/>
                </a:solidFill>
              </a:rPr>
              <a:t>ra</a:t>
            </a:r>
            <a:r>
              <a:rPr lang="en-US" sz="2400" dirty="0">
                <a:solidFill>
                  <a:srgbClr val="002060"/>
                </a:solidFill>
              </a:rPr>
              <a:t> </a:t>
            </a:r>
            <a:r>
              <a:rPr lang="vi-VN" sz="2400" dirty="0">
                <a:solidFill>
                  <a:srgbClr val="002060"/>
                </a:solidFill>
              </a:rPr>
              <a:t>từ </a:t>
            </a:r>
            <a:r>
              <a:rPr lang="en-US" sz="2400" dirty="0" err="1">
                <a:solidFill>
                  <a:srgbClr val="002060"/>
                </a:solidFill>
              </a:rPr>
              <a:t>công</a:t>
            </a:r>
            <a:r>
              <a:rPr lang="en-US" sz="2400" dirty="0">
                <a:solidFill>
                  <a:srgbClr val="002060"/>
                </a:solidFill>
              </a:rPr>
              <a:t> </a:t>
            </a:r>
            <a:r>
              <a:rPr lang="en-US" sz="2400" dirty="0" err="1">
                <a:solidFill>
                  <a:srgbClr val="002060"/>
                </a:solidFill>
              </a:rPr>
              <a:t>tác</a:t>
            </a:r>
            <a:r>
              <a:rPr lang="en-US" sz="2400" dirty="0">
                <a:solidFill>
                  <a:srgbClr val="002060"/>
                </a:solidFill>
              </a:rPr>
              <a:t> </a:t>
            </a:r>
            <a:r>
              <a:rPr lang="en-US" sz="2400" dirty="0" err="1">
                <a:solidFill>
                  <a:srgbClr val="002060"/>
                </a:solidFill>
              </a:rPr>
              <a:t>tổ</a:t>
            </a:r>
            <a:r>
              <a:rPr lang="en-US" sz="2400" dirty="0">
                <a:solidFill>
                  <a:srgbClr val="002060"/>
                </a:solidFill>
              </a:rPr>
              <a:t> </a:t>
            </a:r>
            <a:r>
              <a:rPr lang="en-US" sz="2400" dirty="0" err="1">
                <a:solidFill>
                  <a:srgbClr val="002060"/>
                </a:solidFill>
              </a:rPr>
              <a:t>chức</a:t>
            </a:r>
            <a:r>
              <a:rPr lang="en-US" sz="2400" dirty="0">
                <a:solidFill>
                  <a:srgbClr val="002060"/>
                </a:solidFill>
              </a:rPr>
              <a:t> </a:t>
            </a:r>
            <a:r>
              <a:rPr lang="en-US" sz="2400" dirty="0" err="1">
                <a:solidFill>
                  <a:srgbClr val="002060"/>
                </a:solidFill>
              </a:rPr>
              <a:t>hội</a:t>
            </a:r>
            <a:r>
              <a:rPr lang="en-US" sz="2400" dirty="0">
                <a:solidFill>
                  <a:srgbClr val="002060"/>
                </a:solidFill>
              </a:rPr>
              <a:t> </a:t>
            </a:r>
            <a:r>
              <a:rPr lang="en-US" sz="2400" dirty="0" err="1">
                <a:solidFill>
                  <a:srgbClr val="002060"/>
                </a:solidFill>
              </a:rPr>
              <a:t>họp</a:t>
            </a:r>
            <a:r>
              <a:rPr lang="en-US" sz="2400" dirty="0">
                <a:solidFill>
                  <a:srgbClr val="002060"/>
                </a:solidFill>
              </a:rPr>
              <a:t>, </a:t>
            </a:r>
            <a:r>
              <a:rPr lang="en-US" sz="2400" dirty="0" err="1">
                <a:solidFill>
                  <a:srgbClr val="002060"/>
                </a:solidFill>
              </a:rPr>
              <a:t>hội</a:t>
            </a:r>
            <a:r>
              <a:rPr lang="en-US" sz="2400" dirty="0">
                <a:solidFill>
                  <a:srgbClr val="002060"/>
                </a:solidFill>
              </a:rPr>
              <a:t> </a:t>
            </a:r>
            <a:r>
              <a:rPr lang="en-US" sz="2400" dirty="0" err="1">
                <a:solidFill>
                  <a:srgbClr val="002060"/>
                </a:solidFill>
              </a:rPr>
              <a:t>nghị</a:t>
            </a:r>
            <a:r>
              <a:rPr lang="en-US" sz="2400" dirty="0">
                <a:solidFill>
                  <a:srgbClr val="002060"/>
                </a:solidFill>
              </a:rPr>
              <a:t>, </a:t>
            </a:r>
            <a:r>
              <a:rPr lang="en-US" sz="2400" dirty="0" err="1">
                <a:solidFill>
                  <a:srgbClr val="002060"/>
                </a:solidFill>
              </a:rPr>
              <a:t>hội</a:t>
            </a:r>
            <a:r>
              <a:rPr lang="en-US" sz="2400" dirty="0">
                <a:solidFill>
                  <a:srgbClr val="002060"/>
                </a:solidFill>
              </a:rPr>
              <a:t> </a:t>
            </a:r>
            <a:r>
              <a:rPr lang="en-US" sz="2400" dirty="0" err="1">
                <a:solidFill>
                  <a:srgbClr val="002060"/>
                </a:solidFill>
              </a:rPr>
              <a:t>thảo</a:t>
            </a:r>
            <a:r>
              <a:rPr lang="vi-VN" sz="2400" dirty="0">
                <a:solidFill>
                  <a:srgbClr val="002060"/>
                </a:solidFill>
              </a:rPr>
              <a:t> rõ ràng là chỉ phù hợp với chính bản thân </a:t>
            </a:r>
            <a:r>
              <a:rPr lang="en-US" sz="2400" dirty="0" err="1">
                <a:solidFill>
                  <a:srgbClr val="002060"/>
                </a:solidFill>
              </a:rPr>
              <a:t>hội</a:t>
            </a:r>
            <a:r>
              <a:rPr lang="en-US" sz="2400" dirty="0">
                <a:solidFill>
                  <a:srgbClr val="002060"/>
                </a:solidFill>
              </a:rPr>
              <a:t> </a:t>
            </a:r>
            <a:r>
              <a:rPr lang="en-US" sz="2400" dirty="0" err="1">
                <a:solidFill>
                  <a:srgbClr val="002060"/>
                </a:solidFill>
              </a:rPr>
              <a:t>nghị</a:t>
            </a:r>
            <a:r>
              <a:rPr lang="en-US" sz="2400" dirty="0">
                <a:solidFill>
                  <a:srgbClr val="002060"/>
                </a:solidFill>
              </a:rPr>
              <a:t>, </a:t>
            </a:r>
            <a:r>
              <a:rPr lang="en-US" sz="2400" dirty="0" err="1">
                <a:solidFill>
                  <a:srgbClr val="002060"/>
                </a:solidFill>
              </a:rPr>
              <a:t>hội</a:t>
            </a:r>
            <a:r>
              <a:rPr lang="en-US" sz="2400" dirty="0">
                <a:solidFill>
                  <a:srgbClr val="002060"/>
                </a:solidFill>
              </a:rPr>
              <a:t> </a:t>
            </a:r>
            <a:r>
              <a:rPr lang="en-US" sz="2400" dirty="0" err="1">
                <a:solidFill>
                  <a:srgbClr val="002060"/>
                </a:solidFill>
              </a:rPr>
              <a:t>thảo</a:t>
            </a:r>
            <a:r>
              <a:rPr lang="en-US" sz="2400" dirty="0">
                <a:solidFill>
                  <a:srgbClr val="002060"/>
                </a:solidFill>
              </a:rPr>
              <a:t> </a:t>
            </a:r>
            <a:r>
              <a:rPr lang="vi-VN" sz="2400" dirty="0">
                <a:solidFill>
                  <a:srgbClr val="002060"/>
                </a:solidFill>
              </a:rPr>
              <a:t>đó. </a:t>
            </a:r>
            <a:r>
              <a:rPr lang="en-US" sz="2400" dirty="0" err="1">
                <a:solidFill>
                  <a:srgbClr val="002060"/>
                </a:solidFill>
              </a:rPr>
              <a:t>Tuy</a:t>
            </a:r>
            <a:r>
              <a:rPr lang="en-US" sz="2400" dirty="0">
                <a:solidFill>
                  <a:srgbClr val="002060"/>
                </a:solidFill>
              </a:rPr>
              <a:t> </a:t>
            </a:r>
            <a:r>
              <a:rPr lang="en-US" sz="2400" dirty="0" err="1">
                <a:solidFill>
                  <a:srgbClr val="002060"/>
                </a:solidFill>
              </a:rPr>
              <a:t>nhiên</a:t>
            </a:r>
            <a:r>
              <a:rPr lang="en-US" sz="2400" dirty="0">
                <a:solidFill>
                  <a:srgbClr val="002060"/>
                </a:solidFill>
              </a:rPr>
              <a:t>, c</a:t>
            </a:r>
            <a:r>
              <a:rPr lang="vi-VN" sz="2400" dirty="0">
                <a:solidFill>
                  <a:srgbClr val="002060"/>
                </a:solidFill>
              </a:rPr>
              <a:t>húng là các bài học kinh nghiệm dành cho những người liên quan. Nói cách khác, những bài học kinh nghiệm này có thể xem là những bài học xương máu và những bí quyết tích lũy được từ những người tham gia</a:t>
            </a:r>
            <a:r>
              <a:rPr lang="en-US" sz="2400" dirty="0">
                <a:solidFill>
                  <a:srgbClr val="002060"/>
                </a:solidFill>
              </a:rPr>
              <a:t>, </a:t>
            </a:r>
            <a:r>
              <a:rPr lang="en-US" sz="2400" dirty="0" err="1">
                <a:solidFill>
                  <a:srgbClr val="002060"/>
                </a:solidFill>
              </a:rPr>
              <a:t>để</a:t>
            </a:r>
            <a:r>
              <a:rPr lang="en-US" sz="2400" dirty="0">
                <a:solidFill>
                  <a:srgbClr val="002060"/>
                </a:solidFill>
              </a:rPr>
              <a:t> </a:t>
            </a:r>
            <a:r>
              <a:rPr lang="en-US" sz="2400" dirty="0" err="1">
                <a:solidFill>
                  <a:srgbClr val="002060"/>
                </a:solidFill>
              </a:rPr>
              <a:t>những</a:t>
            </a:r>
            <a:r>
              <a:rPr lang="en-US" sz="2400" dirty="0">
                <a:solidFill>
                  <a:srgbClr val="002060"/>
                </a:solidFill>
              </a:rPr>
              <a:t> </a:t>
            </a:r>
            <a:r>
              <a:rPr lang="en-US" sz="2400" dirty="0" err="1">
                <a:solidFill>
                  <a:srgbClr val="002060"/>
                </a:solidFill>
              </a:rPr>
              <a:t>lần</a:t>
            </a:r>
            <a:r>
              <a:rPr lang="en-US" sz="2400" dirty="0">
                <a:solidFill>
                  <a:srgbClr val="002060"/>
                </a:solidFill>
              </a:rPr>
              <a:t> </a:t>
            </a:r>
            <a:r>
              <a:rPr lang="en-US" sz="2400" dirty="0" err="1">
                <a:solidFill>
                  <a:srgbClr val="002060"/>
                </a:solidFill>
              </a:rPr>
              <a:t>tổ</a:t>
            </a:r>
            <a:r>
              <a:rPr lang="en-US" sz="2400" dirty="0">
                <a:solidFill>
                  <a:srgbClr val="002060"/>
                </a:solidFill>
              </a:rPr>
              <a:t> </a:t>
            </a:r>
            <a:r>
              <a:rPr lang="en-US" sz="2400" dirty="0" err="1">
                <a:solidFill>
                  <a:srgbClr val="002060"/>
                </a:solidFill>
              </a:rPr>
              <a:t>chức</a:t>
            </a:r>
            <a:r>
              <a:rPr lang="en-US" sz="2400" dirty="0">
                <a:solidFill>
                  <a:srgbClr val="002060"/>
                </a:solidFill>
              </a:rPr>
              <a:t> </a:t>
            </a:r>
            <a:r>
              <a:rPr lang="en-US" sz="2400" dirty="0" err="1">
                <a:solidFill>
                  <a:srgbClr val="002060"/>
                </a:solidFill>
              </a:rPr>
              <a:t>sau</a:t>
            </a:r>
            <a:r>
              <a:rPr lang="en-US" sz="2400" dirty="0">
                <a:solidFill>
                  <a:srgbClr val="002060"/>
                </a:solidFill>
              </a:rPr>
              <a:t> </a:t>
            </a:r>
            <a:r>
              <a:rPr lang="en-US" sz="2400" dirty="0" err="1">
                <a:solidFill>
                  <a:srgbClr val="002060"/>
                </a:solidFill>
              </a:rPr>
              <a:t>hoàn</a:t>
            </a:r>
            <a:r>
              <a:rPr lang="en-US" sz="2400" dirty="0">
                <a:solidFill>
                  <a:srgbClr val="002060"/>
                </a:solidFill>
              </a:rPr>
              <a:t> </a:t>
            </a:r>
            <a:r>
              <a:rPr lang="en-US" sz="2400" dirty="0" err="1">
                <a:solidFill>
                  <a:srgbClr val="002060"/>
                </a:solidFill>
              </a:rPr>
              <a:t>thiện</a:t>
            </a:r>
            <a:r>
              <a:rPr lang="en-US" sz="2400" dirty="0">
                <a:solidFill>
                  <a:srgbClr val="002060"/>
                </a:solidFill>
              </a:rPr>
              <a:t> </a:t>
            </a:r>
            <a:r>
              <a:rPr lang="en-US" sz="2400" dirty="0" err="1">
                <a:solidFill>
                  <a:srgbClr val="002060"/>
                </a:solidFill>
              </a:rPr>
              <a:t>hơn</a:t>
            </a:r>
            <a:r>
              <a:rPr lang="vi-VN" sz="2400" dirty="0">
                <a:solidFill>
                  <a:srgbClr val="002060"/>
                </a:solidFill>
              </a:rPr>
              <a:t>.</a:t>
            </a:r>
            <a:endParaRPr lang="en-US" sz="2400" dirty="0">
              <a:solidFill>
                <a:srgbClr val="002060"/>
              </a:solidFill>
            </a:endParaRPr>
          </a:p>
        </p:txBody>
      </p:sp>
      <p:pic>
        <p:nvPicPr>
          <p:cNvPr id="11266" name="Picture 2" descr="Họp hành: Sau cuộc họp - Công ty dịch thuật Dịch Số"/>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6821" y="1939993"/>
            <a:ext cx="5304441" cy="3532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54279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solidFill>
                  <a:srgbClr val="C00000"/>
                </a:solidFill>
              </a:rPr>
              <a:t>4. </a:t>
            </a:r>
            <a:r>
              <a:rPr lang="vi-VN" dirty="0">
                <a:solidFill>
                  <a:srgbClr val="C00000"/>
                </a:solidFill>
              </a:rPr>
              <a:t>Thiết lập và duy trì các mối quan hệ</a:t>
            </a:r>
            <a:endParaRPr lang="en-US" dirty="0">
              <a:solidFill>
                <a:srgbClr val="C00000"/>
              </a:solidFill>
            </a:endParaRPr>
          </a:p>
        </p:txBody>
      </p:sp>
      <p:sp>
        <p:nvSpPr>
          <p:cNvPr id="3" name="Content Placeholder 2"/>
          <p:cNvSpPr>
            <a:spLocks noGrp="1"/>
          </p:cNvSpPr>
          <p:nvPr>
            <p:ph idx="1"/>
          </p:nvPr>
        </p:nvSpPr>
        <p:spPr>
          <a:xfrm>
            <a:off x="598620" y="1291132"/>
            <a:ext cx="10972800" cy="810624"/>
          </a:xfrm>
        </p:spPr>
        <p:txBody>
          <a:bodyPr/>
          <a:lstStyle/>
          <a:p>
            <a:pPr marL="0" indent="0">
              <a:buNone/>
            </a:pPr>
            <a:r>
              <a:rPr lang="vi-VN" b="1" dirty="0">
                <a:solidFill>
                  <a:schemeClr val="tx1"/>
                </a:solidFill>
              </a:rPr>
              <a:t>4.1. Thiết lập và duy trì mối quan hệ với khách hàng</a:t>
            </a:r>
            <a:endParaRPr lang="en-US" dirty="0">
              <a:solidFill>
                <a:schemeClr val="tx1"/>
              </a:solidFill>
            </a:endParaRPr>
          </a:p>
        </p:txBody>
      </p:sp>
      <p:sp>
        <p:nvSpPr>
          <p:cNvPr id="4" name="Rectangle 3"/>
          <p:cNvSpPr/>
          <p:nvPr/>
        </p:nvSpPr>
        <p:spPr>
          <a:xfrm>
            <a:off x="598620" y="2101756"/>
            <a:ext cx="11261284" cy="4447371"/>
          </a:xfrm>
          <a:prstGeom prst="rect">
            <a:avLst/>
          </a:prstGeom>
        </p:spPr>
        <p:txBody>
          <a:bodyPr wrap="square">
            <a:spAutoFit/>
          </a:bodyPr>
          <a:lstStyle/>
          <a:p>
            <a:pPr algn="just">
              <a:lnSpc>
                <a:spcPct val="150000"/>
              </a:lnSpc>
              <a:spcBef>
                <a:spcPts val="200"/>
              </a:spcBef>
              <a:spcAft>
                <a:spcPts val="200"/>
              </a:spcAft>
            </a:pPr>
            <a:r>
              <a:rPr lang="en-US" sz="2600" i="1" dirty="0" err="1">
                <a:latin typeface="Times New Roman" panose="02020603050405020304" pitchFamily="18" charset="0"/>
                <a:ea typeface="Times New Roman" panose="02020603050405020304" pitchFamily="18" charset="0"/>
              </a:rPr>
              <a:t>Các</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cách</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xây</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dựng</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mối</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quan</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hệ</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với</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khách</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hàng</a:t>
            </a:r>
            <a:r>
              <a:rPr lang="en-US" sz="2600" i="1" dirty="0">
                <a:latin typeface="Times New Roman" panose="02020603050405020304" pitchFamily="18" charset="0"/>
                <a:ea typeface="Times New Roman" panose="02020603050405020304" pitchFamily="18" charset="0"/>
              </a:rPr>
              <a:t>:</a:t>
            </a:r>
            <a:endParaRPr lang="en-US" sz="2600" i="1" dirty="0">
              <a:latin typeface="Times New Roman" panose="02020603050405020304" pitchFamily="18" charset="0"/>
              <a:ea typeface="Calibri" panose="020F0502020204030204" pitchFamily="34" charset="0"/>
            </a:endParaRPr>
          </a:p>
          <a:p>
            <a:pPr algn="just">
              <a:lnSpc>
                <a:spcPct val="150000"/>
              </a:lnSpc>
              <a:spcBef>
                <a:spcPts val="200"/>
              </a:spcBef>
              <a:spcAft>
                <a:spcPts val="200"/>
              </a:spcAft>
            </a:pPr>
            <a:r>
              <a:rPr lang="en-US" sz="2600" dirty="0">
                <a:latin typeface="Times New Roman" panose="02020603050405020304" pitchFamily="18" charset="0"/>
                <a:ea typeface="Times New Roman" panose="02020603050405020304" pitchFamily="18" charset="0"/>
              </a:rPr>
              <a:t>-</a:t>
            </a:r>
            <a:r>
              <a:rPr lang="en-US" sz="2600" dirty="0" err="1">
                <a:latin typeface="Times New Roman" panose="02020603050405020304" pitchFamily="18" charset="0"/>
                <a:ea typeface="Times New Roman" panose="02020603050405020304" pitchFamily="18" charset="0"/>
              </a:rPr>
              <a:t>Thông</a:t>
            </a:r>
            <a:r>
              <a:rPr lang="en-US" sz="2600" dirty="0">
                <a:latin typeface="Times New Roman" panose="02020603050405020304" pitchFamily="18" charset="0"/>
                <a:ea typeface="Times New Roman" panose="02020603050405020304" pitchFamily="18" charset="0"/>
              </a:rPr>
              <a:t> qua </a:t>
            </a:r>
            <a:r>
              <a:rPr lang="en-US" sz="2600" dirty="0" err="1">
                <a:latin typeface="Times New Roman" panose="02020603050405020304" pitchFamily="18" charset="0"/>
                <a:ea typeface="Times New Roman" panose="02020603050405020304" pitchFamily="18" charset="0"/>
              </a:rPr>
              <a:t>Thái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độ</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phục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vụ</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Sự</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thấu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hiểu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khách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Chất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lượng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dịch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vụ</a:t>
            </a:r>
            <a:r>
              <a:rPr lang="en-US" sz="2600" dirty="0">
                <a:latin typeface="Times New Roman" panose="02020603050405020304" pitchFamily="18" charset="0"/>
                <a:ea typeface="Times New Roman" panose="02020603050405020304" pitchFamily="18" charset="0"/>
              </a:rPr>
              <a:t>.</a:t>
            </a:r>
            <a:endParaRPr lang="en-US" sz="2600" dirty="0">
              <a:latin typeface="Times New Roman" panose="02020603050405020304" pitchFamily="18" charset="0"/>
              <a:ea typeface="Calibri" panose="020F0502020204030204" pitchFamily="34" charset="0"/>
            </a:endParaRPr>
          </a:p>
          <a:p>
            <a:pPr algn="just">
              <a:lnSpc>
                <a:spcPct val="150000"/>
              </a:lnSpc>
              <a:spcBef>
                <a:spcPts val="200"/>
              </a:spcBef>
              <a:spcAft>
                <a:spcPts val="200"/>
              </a:spcAft>
            </a:pPr>
            <a:r>
              <a:rPr lang="en-US" sz="2600" dirty="0">
                <a:latin typeface="Times New Roman" panose="02020603050405020304" pitchFamily="18" charset="0"/>
                <a:ea typeface="Times New Roman" panose="02020603050405020304" pitchFamily="18" charset="0"/>
              </a:rPr>
              <a:t>-</a:t>
            </a:r>
            <a:r>
              <a:rPr lang="en-US" sz="2600" dirty="0" err="1">
                <a:latin typeface="Times New Roman" panose="02020603050405020304" pitchFamily="18" charset="0"/>
                <a:ea typeface="Calibri" panose="020F0502020204030204" pitchFamily="34" charset="0"/>
              </a:rPr>
              <a:t>T</a:t>
            </a:r>
            <a:r>
              <a:rPr lang="en-US" sz="2600" dirty="0" err="1">
                <a:latin typeface="Times New Roman" panose="02020603050405020304" pitchFamily="18" charset="0"/>
                <a:ea typeface="Times New Roman" panose="02020603050405020304" pitchFamily="18" charset="0"/>
              </a:rPr>
              <a:t>hông</a:t>
            </a:r>
            <a:r>
              <a:rPr lang="en-US" sz="2600" dirty="0">
                <a:latin typeface="Times New Roman" panose="02020603050405020304" pitchFamily="18" charset="0"/>
                <a:ea typeface="Times New Roman" panose="02020603050405020304" pitchFamily="18" charset="0"/>
              </a:rPr>
              <a:t> qua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thức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chăm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sóc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khách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hàng</a:t>
            </a:r>
            <a:r>
              <a:rPr lang="en-US" sz="2600" dirty="0">
                <a:latin typeface="Times New Roman" panose="02020603050405020304" pitchFamily="18" charset="0"/>
                <a:ea typeface="Times New Roman" panose="02020603050405020304" pitchFamily="18" charset="0"/>
              </a:rPr>
              <a:t>: Email, tin </a:t>
            </a:r>
            <a:r>
              <a:rPr lang="en-US" sz="2600" dirty="0" err="1">
                <a:latin typeface="Times New Roman" panose="02020603050405020304" pitchFamily="18" charset="0"/>
                <a:ea typeface="Times New Roman" panose="02020603050405020304" pitchFamily="18" charset="0"/>
              </a:rPr>
              <a:t>nhắn</a:t>
            </a:r>
            <a:r>
              <a:rPr lang="en-US" sz="2600" dirty="0">
                <a:latin typeface="Times New Roman" panose="02020603050405020304" pitchFamily="18" charset="0"/>
                <a:ea typeface="Times New Roman" panose="02020603050405020304" pitchFamily="18" charset="0"/>
              </a:rPr>
              <a:t>, qua </a:t>
            </a:r>
            <a:r>
              <a:rPr lang="en-US" sz="2600" dirty="0" err="1">
                <a:latin typeface="Times New Roman" panose="02020603050405020304" pitchFamily="18" charset="0"/>
                <a:ea typeface="Times New Roman" panose="02020603050405020304" pitchFamily="18" charset="0"/>
              </a:rPr>
              <a:t>số</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điện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thoại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diễn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đàn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trực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tiếp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trên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những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trang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diễn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đàn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trang</a:t>
            </a:r>
            <a:r>
              <a:rPr lang="en-US" sz="2600" dirty="0">
                <a:latin typeface="Times New Roman" panose="02020603050405020304" pitchFamily="18" charset="0"/>
                <a:ea typeface="Times New Roman" panose="02020603050405020304" pitchFamily="18" charset="0"/>
              </a:rPr>
              <a:t> web </a:t>
            </a:r>
            <a:r>
              <a:rPr lang="en-US" sz="2600" dirty="0" err="1">
                <a:latin typeface="Times New Roman" panose="02020603050405020304" pitchFamily="18" charset="0"/>
                <a:ea typeface="Times New Roman" panose="02020603050405020304" pitchFamily="18" charset="0"/>
              </a:rPr>
              <a:t>trực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tiếp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của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mỗi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công</a:t>
            </a:r>
            <a:r>
              <a:rPr lang="en-US" sz="2600" dirty="0">
                <a:latin typeface="Times New Roman" panose="02020603050405020304" pitchFamily="18" charset="0"/>
                <a:ea typeface="Times New Roman" panose="02020603050405020304" pitchFamily="18" charset="0"/>
              </a:rPr>
              <a:t> ty </a:t>
            </a:r>
            <a:r>
              <a:rPr lang="en-US" sz="2600" dirty="0" err="1">
                <a:latin typeface="Times New Roman" panose="02020603050405020304" pitchFamily="18" charset="0"/>
                <a:ea typeface="Times New Roman" panose="02020603050405020304" pitchFamily="18" charset="0"/>
              </a:rPr>
              <a:t>để</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có</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thể</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cung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cấp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tư</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vấn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phản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hồi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đến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những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thông</a:t>
            </a:r>
            <a:r>
              <a:rPr lang="en-US" sz="2600" dirty="0">
                <a:latin typeface="Times New Roman" panose="02020603050405020304" pitchFamily="18" charset="0"/>
                <a:ea typeface="Times New Roman" panose="02020603050405020304" pitchFamily="18" charset="0"/>
              </a:rPr>
              <a:t> tin </a:t>
            </a:r>
            <a:r>
              <a:rPr lang="en-US" sz="2600" dirty="0" err="1">
                <a:latin typeface="Times New Roman" panose="02020603050405020304" pitchFamily="18" charset="0"/>
                <a:ea typeface="Times New Roman" panose="02020603050405020304" pitchFamily="18" charset="0"/>
              </a:rPr>
              <a:t>được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một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nhanh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nhất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đến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với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mỗi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khách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hàng</a:t>
            </a:r>
            <a:r>
              <a:rPr lang="en-US" sz="2600" dirty="0">
                <a:latin typeface="Times New Roman" panose="02020603050405020304" pitchFamily="18" charset="0"/>
                <a:ea typeface="Times New Roman" panose="02020603050405020304" pitchFamily="18" charset="0"/>
              </a:rPr>
              <a:t>.</a:t>
            </a:r>
            <a:endParaRPr lang="en-US" sz="2600" dirty="0">
              <a:latin typeface="Times New Roman" panose="02020603050405020304" pitchFamily="18" charset="0"/>
              <a:ea typeface="Calibri" panose="020F0502020204030204" pitchFamily="34" charset="0"/>
            </a:endParaRPr>
          </a:p>
          <a:p>
            <a:pPr algn="just">
              <a:lnSpc>
                <a:spcPct val="150000"/>
              </a:lnSpc>
              <a:spcBef>
                <a:spcPts val="200"/>
              </a:spcBef>
              <a:spcAft>
                <a:spcPts val="200"/>
              </a:spcAft>
            </a:pPr>
            <a:r>
              <a:rPr lang="en-US" sz="2600" dirty="0">
                <a:latin typeface="Times New Roman" panose="02020603050405020304" pitchFamily="18" charset="0"/>
                <a:ea typeface="Times New Roman" panose="02020603050405020304" pitchFamily="18" charset="0"/>
              </a:rPr>
              <a:t>-</a:t>
            </a:r>
            <a:r>
              <a:rPr lang="en-US" sz="2600" dirty="0">
                <a:latin typeface="Times New Roman" panose="02020603050405020304" pitchFamily="18" charset="0"/>
                <a:ea typeface="Calibri" panose="020F0502020204030204" pitchFamily="34" charset="0"/>
              </a:rPr>
              <a:t> </a:t>
            </a:r>
            <a:r>
              <a:rPr lang="en-US" sz="2600" dirty="0" err="1">
                <a:latin typeface="Times New Roman" panose="02020603050405020304" pitchFamily="18" charset="0"/>
                <a:ea typeface="Times New Roman" panose="02020603050405020304" pitchFamily="18" charset="0"/>
              </a:rPr>
              <a:t>Chương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tri </a:t>
            </a:r>
            <a:r>
              <a:rPr lang="en-US" sz="2600" dirty="0" err="1">
                <a:latin typeface="Times New Roman" panose="02020603050405020304" pitchFamily="18" charset="0"/>
                <a:ea typeface="Times New Roman" panose="02020603050405020304" pitchFamily="18" charset="0"/>
              </a:rPr>
              <a:t>ân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khách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hàng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giảm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dịch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vụ</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lần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ký</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kết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sau</a:t>
            </a:r>
            <a:r>
              <a:rPr lang="en-US" sz="2600" dirty="0">
                <a:latin typeface="Times New Roman" panose="02020603050405020304" pitchFamily="18" charset="0"/>
                <a:ea typeface="Times New Roman" panose="02020603050405020304" pitchFamily="18" charset="0"/>
              </a:rPr>
              <a:t>.</a:t>
            </a:r>
            <a:endParaRPr lang="en-US" sz="2600" dirty="0">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34245050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8620" y="431323"/>
            <a:ext cx="10972800" cy="810624"/>
          </a:xfrm>
        </p:spPr>
        <p:txBody>
          <a:bodyPr>
            <a:noAutofit/>
          </a:bodyPr>
          <a:lstStyle/>
          <a:p>
            <a:pPr marL="0" indent="0">
              <a:buNone/>
            </a:pPr>
            <a:r>
              <a:rPr lang="vi-VN" sz="3200" b="1" dirty="0">
                <a:solidFill>
                  <a:schemeClr val="tx1"/>
                </a:solidFill>
              </a:rPr>
              <a:t>4.1. Thiết lập và duy trì mối quan hệ với </a:t>
            </a:r>
            <a:r>
              <a:rPr lang="en-US" sz="3200" b="1" dirty="0" err="1">
                <a:solidFill>
                  <a:schemeClr val="tx1"/>
                </a:solidFill>
              </a:rPr>
              <a:t>nhà</a:t>
            </a:r>
            <a:r>
              <a:rPr lang="en-US" sz="3200" b="1" dirty="0">
                <a:solidFill>
                  <a:schemeClr val="tx1"/>
                </a:solidFill>
              </a:rPr>
              <a:t> </a:t>
            </a:r>
            <a:r>
              <a:rPr lang="en-US" sz="3200" b="1" dirty="0" err="1">
                <a:solidFill>
                  <a:schemeClr val="tx1"/>
                </a:solidFill>
              </a:rPr>
              <a:t>cung</a:t>
            </a:r>
            <a:r>
              <a:rPr lang="en-US" sz="3200" b="1" dirty="0">
                <a:solidFill>
                  <a:schemeClr val="tx1"/>
                </a:solidFill>
              </a:rPr>
              <a:t> </a:t>
            </a:r>
            <a:r>
              <a:rPr lang="en-US" sz="3200" b="1" dirty="0" err="1">
                <a:solidFill>
                  <a:schemeClr val="tx1"/>
                </a:solidFill>
              </a:rPr>
              <a:t>cấp</a:t>
            </a:r>
            <a:endParaRPr lang="en-US" sz="3200" dirty="0">
              <a:solidFill>
                <a:schemeClr val="tx1"/>
              </a:solidFill>
            </a:endParaRPr>
          </a:p>
        </p:txBody>
      </p:sp>
      <p:sp>
        <p:nvSpPr>
          <p:cNvPr id="4" name="Rectangle 3"/>
          <p:cNvSpPr/>
          <p:nvPr/>
        </p:nvSpPr>
        <p:spPr>
          <a:xfrm>
            <a:off x="5223329" y="1351130"/>
            <a:ext cx="6718461" cy="5519460"/>
          </a:xfrm>
          <a:prstGeom prst="rect">
            <a:avLst/>
          </a:prstGeom>
        </p:spPr>
        <p:txBody>
          <a:bodyPr wrap="square">
            <a:spAutoFit/>
          </a:bodyPr>
          <a:lstStyle/>
          <a:p>
            <a:pPr marL="457200" indent="-457200" algn="just">
              <a:buFontTx/>
              <a:buChar char="-"/>
            </a:pPr>
            <a:r>
              <a:rPr lang="en-US" sz="2600" dirty="0" err="1">
                <a:latin typeface="Times New Roman" panose="02020603050405020304" pitchFamily="18" charset="0"/>
                <a:cs typeface="Times New Roman" panose="02020603050405020304" pitchFamily="18" charset="0"/>
              </a:rPr>
              <a:t>Duy</a:t>
            </a:r>
            <a:r>
              <a:rPr lang="en-US" sz="2600" dirty="0">
                <a:latin typeface="+mj-lt"/>
              </a:rPr>
              <a:t> </a:t>
            </a:r>
            <a:r>
              <a:rPr lang="vi-VN" sz="2600" dirty="0">
                <a:latin typeface="+mj-lt"/>
              </a:rPr>
              <a:t>trì liên lạc thường xuyên với họ thông qua các kênh chính thức và không chính thức để đánh giá lại các bên xem quan hệ với các nhà cung cấp có thực sự hiệu quả hay không.</a:t>
            </a:r>
            <a:endParaRPr lang="en-US" sz="2600" dirty="0">
              <a:latin typeface="+mj-lt"/>
            </a:endParaRPr>
          </a:p>
          <a:p>
            <a:pPr marL="457200" indent="-457200" algn="just">
              <a:buFontTx/>
              <a:buChar char="-"/>
            </a:pPr>
            <a:r>
              <a:rPr lang="vi-VN" sz="2600" dirty="0">
                <a:latin typeface="+mj-lt"/>
              </a:rPr>
              <a:t>Tạo dựng mối quan hệ thân thiết với các đối tác cung cấp là công việc vô cùng cần thiết để đơn vị có sự chủ động trong các công tác tổ chức sự kiện, hội nghị, hội thảo sau này</a:t>
            </a:r>
            <a:r>
              <a:rPr lang="en-US" sz="2600" dirty="0">
                <a:latin typeface="+mj-lt"/>
              </a:rPr>
              <a:t> </a:t>
            </a:r>
          </a:p>
          <a:p>
            <a:pPr algn="just"/>
            <a:r>
              <a:rPr lang="en-US" sz="2600" dirty="0">
                <a:latin typeface="+mj-lt"/>
                <a:sym typeface="Wingdings" panose="05000000000000000000" pitchFamily="2" charset="2"/>
              </a:rPr>
              <a:t></a:t>
            </a:r>
            <a:r>
              <a:rPr lang="vi-VN" sz="2600" dirty="0">
                <a:latin typeface="+mj-lt"/>
              </a:rPr>
              <a:t> </a:t>
            </a:r>
            <a:r>
              <a:rPr lang="en-US" sz="2600" b="1" dirty="0">
                <a:solidFill>
                  <a:srgbClr val="FF0000"/>
                </a:solidFill>
                <a:latin typeface="+mj-lt"/>
              </a:rPr>
              <a:t>S</a:t>
            </a:r>
            <a:r>
              <a:rPr lang="vi-VN" sz="2600" b="1" dirty="0">
                <a:solidFill>
                  <a:srgbClr val="FF0000"/>
                </a:solidFill>
                <a:latin typeface="+mj-lt"/>
              </a:rPr>
              <a:t>ẽ nhận được sự đáp ứng tốt về nhu cầu tư vấn, báo giá hợp lý của nhà cung ứng nếu tạo được lòng tin và sự cảm thông với nhà cung ứng dịch vụ.</a:t>
            </a:r>
            <a:endParaRPr lang="en-US" sz="2600" b="1" dirty="0">
              <a:solidFill>
                <a:srgbClr val="FF0000"/>
              </a:solidFill>
              <a:latin typeface="+mj-lt"/>
            </a:endParaRPr>
          </a:p>
          <a:p>
            <a:pPr algn="just">
              <a:lnSpc>
                <a:spcPct val="150000"/>
              </a:lnSpc>
              <a:spcBef>
                <a:spcPts val="200"/>
              </a:spcBef>
              <a:spcAft>
                <a:spcPts val="200"/>
              </a:spcAft>
            </a:pPr>
            <a:endParaRPr lang="en-US" sz="2600" dirty="0">
              <a:effectLst/>
              <a:latin typeface="+mj-lt"/>
              <a:ea typeface="Calibri" panose="020F0502020204030204" pitchFamily="34" charset="0"/>
            </a:endParaRPr>
          </a:p>
        </p:txBody>
      </p:sp>
      <p:pic>
        <p:nvPicPr>
          <p:cNvPr id="12290" name="Picture 2" descr="Nhà Cung Ứng Là Gì? | Dragonteam Logistic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721" y="2183644"/>
            <a:ext cx="4951608" cy="32345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98349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8620" y="1253516"/>
            <a:ext cx="10647135" cy="458115"/>
          </a:xfrm>
        </p:spPr>
        <p:txBody>
          <a:bodyPr>
            <a:noAutofit/>
          </a:bodyPr>
          <a:lstStyle/>
          <a:p>
            <a:r>
              <a:rPr lang="vi-VN" dirty="0"/>
              <a:t>4.3. Thiết lập và duy trì mối quan hệ với các thành viên trong nội bộ doanh nghiệp</a:t>
            </a:r>
            <a:br>
              <a:rPr lang="en-US" dirty="0"/>
            </a:br>
            <a:endParaRPr lang="en-US" dirty="0"/>
          </a:p>
        </p:txBody>
      </p:sp>
      <p:sp>
        <p:nvSpPr>
          <p:cNvPr id="3" name="Content Placeholder 2"/>
          <p:cNvSpPr>
            <a:spLocks noGrp="1"/>
          </p:cNvSpPr>
          <p:nvPr>
            <p:ph idx="1"/>
          </p:nvPr>
        </p:nvSpPr>
        <p:spPr>
          <a:xfrm>
            <a:off x="598620" y="1837041"/>
            <a:ext cx="5979601" cy="3918803"/>
          </a:xfrm>
        </p:spPr>
        <p:txBody>
          <a:bodyPr/>
          <a:lstStyle/>
          <a:p>
            <a:r>
              <a:rPr lang="en-US" dirty="0" err="1">
                <a:solidFill>
                  <a:schemeClr val="tx1"/>
                </a:solidFill>
              </a:rPr>
              <a:t>Giữ</a:t>
            </a:r>
            <a:r>
              <a:rPr lang="en-US" dirty="0">
                <a:solidFill>
                  <a:schemeClr val="tx1"/>
                </a:solidFill>
              </a:rPr>
              <a:t> </a:t>
            </a:r>
            <a:r>
              <a:rPr lang="en-US" dirty="0" err="1">
                <a:solidFill>
                  <a:schemeClr val="tx1"/>
                </a:solidFill>
              </a:rPr>
              <a:t>tương</a:t>
            </a:r>
            <a:r>
              <a:rPr lang="en-US" dirty="0">
                <a:solidFill>
                  <a:schemeClr val="tx1"/>
                </a:solidFill>
              </a:rPr>
              <a:t> </a:t>
            </a:r>
            <a:r>
              <a:rPr lang="en-US" dirty="0" err="1">
                <a:solidFill>
                  <a:schemeClr val="tx1"/>
                </a:solidFill>
              </a:rPr>
              <a:t>tác</a:t>
            </a:r>
            <a:r>
              <a:rPr lang="en-US" dirty="0">
                <a:solidFill>
                  <a:schemeClr val="tx1"/>
                </a:solidFill>
              </a:rPr>
              <a:t> </a:t>
            </a:r>
            <a:r>
              <a:rPr lang="en-US" dirty="0" err="1">
                <a:solidFill>
                  <a:schemeClr val="tx1"/>
                </a:solidFill>
              </a:rPr>
              <a:t>thường</a:t>
            </a:r>
            <a:r>
              <a:rPr lang="en-US" dirty="0">
                <a:solidFill>
                  <a:schemeClr val="tx1"/>
                </a:solidFill>
              </a:rPr>
              <a:t> </a:t>
            </a:r>
            <a:r>
              <a:rPr lang="en-US" dirty="0" err="1">
                <a:solidFill>
                  <a:schemeClr val="tx1"/>
                </a:solidFill>
              </a:rPr>
              <a:t>xuyên</a:t>
            </a:r>
            <a:endParaRPr lang="en-US" dirty="0">
              <a:solidFill>
                <a:schemeClr val="tx1"/>
              </a:solidFill>
            </a:endParaRPr>
          </a:p>
          <a:p>
            <a:r>
              <a:rPr lang="vi-VN" dirty="0">
                <a:solidFill>
                  <a:schemeClr val="tx1"/>
                </a:solidFill>
              </a:rPr>
              <a:t>Chủ động chia sẻ những giá trị hữu ích</a:t>
            </a:r>
            <a:endParaRPr lang="en-US" dirty="0">
              <a:solidFill>
                <a:schemeClr val="tx1"/>
              </a:solidFill>
            </a:endParaRPr>
          </a:p>
          <a:p>
            <a:r>
              <a:rPr lang="en-US" dirty="0" err="1">
                <a:solidFill>
                  <a:schemeClr val="tx1"/>
                </a:solidFill>
              </a:rPr>
              <a:t>Thực</a:t>
            </a:r>
            <a:r>
              <a:rPr lang="en-US" dirty="0">
                <a:solidFill>
                  <a:schemeClr val="tx1"/>
                </a:solidFill>
              </a:rPr>
              <a:t> </a:t>
            </a:r>
            <a:r>
              <a:rPr lang="en-US" dirty="0" err="1">
                <a:solidFill>
                  <a:schemeClr val="tx1"/>
                </a:solidFill>
              </a:rPr>
              <a:t>hiện</a:t>
            </a:r>
            <a:r>
              <a:rPr lang="en-US" dirty="0">
                <a:solidFill>
                  <a:schemeClr val="tx1"/>
                </a:solidFill>
              </a:rPr>
              <a:t> </a:t>
            </a:r>
            <a:r>
              <a:rPr lang="en-US" dirty="0" err="1">
                <a:solidFill>
                  <a:schemeClr val="tx1"/>
                </a:solidFill>
              </a:rPr>
              <a:t>truyền</a:t>
            </a:r>
            <a:r>
              <a:rPr lang="en-US" dirty="0">
                <a:solidFill>
                  <a:schemeClr val="tx1"/>
                </a:solidFill>
              </a:rPr>
              <a:t> </a:t>
            </a:r>
            <a:r>
              <a:rPr lang="en-US" dirty="0" err="1">
                <a:solidFill>
                  <a:schemeClr val="tx1"/>
                </a:solidFill>
              </a:rPr>
              <a:t>thông</a:t>
            </a:r>
            <a:r>
              <a:rPr lang="en-US" dirty="0">
                <a:solidFill>
                  <a:schemeClr val="tx1"/>
                </a:solidFill>
              </a:rPr>
              <a:t> </a:t>
            </a:r>
            <a:r>
              <a:rPr lang="en-US" dirty="0" err="1">
                <a:solidFill>
                  <a:schemeClr val="tx1"/>
                </a:solidFill>
              </a:rPr>
              <a:t>nội</a:t>
            </a:r>
            <a:r>
              <a:rPr lang="en-US" dirty="0">
                <a:solidFill>
                  <a:schemeClr val="tx1"/>
                </a:solidFill>
              </a:rPr>
              <a:t> </a:t>
            </a:r>
            <a:r>
              <a:rPr lang="en-US" dirty="0" err="1">
                <a:solidFill>
                  <a:schemeClr val="tx1"/>
                </a:solidFill>
              </a:rPr>
              <a:t>bộ</a:t>
            </a:r>
            <a:endParaRPr lang="en-US" dirty="0">
              <a:solidFill>
                <a:schemeClr val="tx1"/>
              </a:solidFill>
            </a:endParaRPr>
          </a:p>
        </p:txBody>
      </p:sp>
      <p:pic>
        <p:nvPicPr>
          <p:cNvPr id="13314" name="Picture 2" descr="Marketing nội bộ là gì? Cách triển khai Marketing nội bộ hiệu quả"/>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5182" y="3335715"/>
            <a:ext cx="5715000" cy="3333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79769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5B5325C-FF94-4BC8-B1C7-822D0257E1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180740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6092" y="209816"/>
            <a:ext cx="10058401" cy="2202873"/>
          </a:xfrm>
        </p:spPr>
        <p:txBody>
          <a:bodyPr>
            <a:normAutofit/>
          </a:bodyPr>
          <a:lstStyle/>
          <a:p>
            <a:pPr algn="ctr"/>
            <a:r>
              <a:rPr lang="en-US" dirty="0">
                <a:solidFill>
                  <a:srgbClr val="002060"/>
                </a:solidFill>
              </a:rPr>
              <a:t> </a:t>
            </a:r>
            <a:r>
              <a:rPr lang="en-US" sz="4800" dirty="0" err="1">
                <a:solidFill>
                  <a:srgbClr val="FF0000"/>
                </a:solidFill>
              </a:rPr>
              <a:t>Chương</a:t>
            </a:r>
            <a:r>
              <a:rPr lang="en-US" sz="4800" dirty="0">
                <a:solidFill>
                  <a:srgbClr val="FF0000"/>
                </a:solidFill>
              </a:rPr>
              <a:t> VI:</a:t>
            </a:r>
            <a:r>
              <a:rPr lang="vi-VN" sz="4000" dirty="0">
                <a:solidFill>
                  <a:srgbClr val="FF0000"/>
                </a:solidFill>
                <a:effectLst/>
                <a:latin typeface="Times New Roman" panose="02020603050405020304" pitchFamily="18" charset="0"/>
                <a:ea typeface="Times New Roman" panose="02020603050405020304" pitchFamily="18" charset="0"/>
              </a:rPr>
              <a:t> </a:t>
            </a:r>
            <a:br>
              <a:rPr lang="en-US" sz="4000" dirty="0">
                <a:solidFill>
                  <a:srgbClr val="FF0000"/>
                </a:solidFill>
                <a:effectLst/>
                <a:latin typeface="Times New Roman" panose="02020603050405020304" pitchFamily="18" charset="0"/>
                <a:ea typeface="Times New Roman" panose="02020603050405020304" pitchFamily="18" charset="0"/>
              </a:rPr>
            </a:br>
            <a:r>
              <a:rPr lang="vi-VN" sz="4800" dirty="0">
                <a:solidFill>
                  <a:srgbClr val="00B050"/>
                </a:solidFill>
                <a:ea typeface="Times New Roman" panose="02020603050405020304" pitchFamily="18" charset="0"/>
              </a:rPr>
              <a:t>Công </a:t>
            </a:r>
            <a:r>
              <a:rPr lang="en-US" sz="4800" dirty="0" err="1">
                <a:solidFill>
                  <a:srgbClr val="00B050"/>
                </a:solidFill>
                <a:ea typeface="Times New Roman" panose="02020603050405020304" pitchFamily="18" charset="0"/>
              </a:rPr>
              <a:t>việc</a:t>
            </a:r>
            <a:r>
              <a:rPr lang="en-US" sz="4800" dirty="0">
                <a:solidFill>
                  <a:srgbClr val="00B050"/>
                </a:solidFill>
                <a:ea typeface="Times New Roman" panose="02020603050405020304" pitchFamily="18" charset="0"/>
              </a:rPr>
              <a:t> </a:t>
            </a:r>
            <a:r>
              <a:rPr lang="en-US" sz="4800" dirty="0" err="1">
                <a:solidFill>
                  <a:srgbClr val="00B050"/>
                </a:solidFill>
                <a:ea typeface="Times New Roman" panose="02020603050405020304" pitchFamily="18" charset="0"/>
              </a:rPr>
              <a:t>sau</a:t>
            </a:r>
            <a:r>
              <a:rPr lang="vi-VN" sz="4800" dirty="0">
                <a:solidFill>
                  <a:srgbClr val="00B050"/>
                </a:solidFill>
                <a:ea typeface="Times New Roman" panose="02020603050405020304" pitchFamily="18" charset="0"/>
              </a:rPr>
              <a:t> hội họp, hội nghị, </a:t>
            </a:r>
            <a:br>
              <a:rPr lang="en-US" sz="4800" dirty="0">
                <a:solidFill>
                  <a:srgbClr val="00B050"/>
                </a:solidFill>
                <a:ea typeface="Times New Roman" panose="02020603050405020304" pitchFamily="18" charset="0"/>
              </a:rPr>
            </a:br>
            <a:r>
              <a:rPr lang="vi-VN" sz="4800" dirty="0">
                <a:solidFill>
                  <a:srgbClr val="00B050"/>
                </a:solidFill>
                <a:ea typeface="Times New Roman" panose="02020603050405020304" pitchFamily="18" charset="0"/>
              </a:rPr>
              <a:t>hội thảo</a:t>
            </a:r>
            <a:endParaRPr lang="en-US" sz="6000" dirty="0">
              <a:solidFill>
                <a:srgbClr val="00B050"/>
              </a:solidFill>
            </a:endParaRPr>
          </a:p>
        </p:txBody>
      </p:sp>
      <p:pic>
        <p:nvPicPr>
          <p:cNvPr id="1026" name="Picture 2" descr="Tổ chức là gì | Đặc điểm | Các loại hình thức tổ chức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211" y="2692856"/>
            <a:ext cx="5449270" cy="371640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Họp hành: Trước các cuộc họp - Công ty dịch thuật Dịch Số"/>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1242" y="2822510"/>
            <a:ext cx="6173402" cy="34570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1075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9A00E5F-EE39-4D8A-A162-8C2400FBA0B9}"/>
              </a:ext>
            </a:extLst>
          </p:cNvPr>
          <p:cNvSpPr>
            <a:spLocks noGrp="1"/>
          </p:cNvSpPr>
          <p:nvPr>
            <p:ph type="body" sz="quarter" idx="13"/>
          </p:nvPr>
        </p:nvSpPr>
        <p:spPr>
          <a:xfrm>
            <a:off x="2674963" y="1447319"/>
            <a:ext cx="8966578" cy="5274156"/>
          </a:xfrm>
        </p:spPr>
        <p:txBody>
          <a:bodyPr>
            <a:noAutofit/>
          </a:bodyPr>
          <a:lstStyle/>
          <a:p>
            <a:pPr marL="0" marR="0" algn="just">
              <a:lnSpc>
                <a:spcPct val="110000"/>
              </a:lnSpc>
              <a:spcBef>
                <a:spcPts val="200"/>
              </a:spcBef>
              <a:spcAft>
                <a:spcPts val="200"/>
              </a:spcAft>
            </a:pPr>
            <a:r>
              <a:rPr lang="en-US" dirty="0"/>
              <a:t> </a:t>
            </a:r>
            <a:r>
              <a:rPr lang="vi-VN" dirty="0"/>
              <a:t>Liệt kê được các công việc phục vụ sau khi kết thúc họp, hội nghị hội thảo.</a:t>
            </a:r>
          </a:p>
          <a:p>
            <a:pPr marL="0" marR="0" algn="just">
              <a:lnSpc>
                <a:spcPct val="110000"/>
              </a:lnSpc>
              <a:spcBef>
                <a:spcPts val="200"/>
              </a:spcBef>
              <a:spcAft>
                <a:spcPts val="200"/>
              </a:spcAft>
            </a:pPr>
            <a:r>
              <a:rPr lang="en-US" dirty="0"/>
              <a:t> </a:t>
            </a:r>
            <a:r>
              <a:rPr lang="vi-VN" dirty="0"/>
              <a:t>Rút ra được các kinh nghiệm trong quá trình tổ chức họp, hội nghị hội thảo.</a:t>
            </a:r>
          </a:p>
          <a:p>
            <a:pPr marL="0" marR="0" algn="just">
              <a:lnSpc>
                <a:spcPct val="110000"/>
              </a:lnSpc>
              <a:spcBef>
                <a:spcPts val="200"/>
              </a:spcBef>
              <a:spcAft>
                <a:spcPts val="200"/>
              </a:spcAft>
            </a:pPr>
            <a:r>
              <a:rPr lang="en-US" dirty="0"/>
              <a:t> </a:t>
            </a:r>
            <a:r>
              <a:rPr lang="vi-VN" dirty="0"/>
              <a:t>Thực hiện được các công việc sau họp, hội nghị hội thảo.</a:t>
            </a:r>
          </a:p>
          <a:p>
            <a:pPr marL="0" marR="0" algn="just">
              <a:lnSpc>
                <a:spcPct val="110000"/>
              </a:lnSpc>
              <a:spcBef>
                <a:spcPts val="200"/>
              </a:spcBef>
              <a:spcAft>
                <a:spcPts val="200"/>
              </a:spcAft>
            </a:pPr>
            <a:r>
              <a:rPr lang="vi-VN" dirty="0"/>
              <a:t> Có thái độ và nhận thức đúng về nghề, nhiệt tình và say mê với nghề. </a:t>
            </a:r>
            <a:endParaRPr lang="en-US" sz="3200" dirty="0">
              <a:solidFill>
                <a:srgbClr val="002060"/>
              </a:solidFill>
            </a:endParaRPr>
          </a:p>
        </p:txBody>
      </p:sp>
    </p:spTree>
    <p:extLst>
      <p:ext uri="{BB962C8B-B14F-4D97-AF65-F5344CB8AC3E}">
        <p14:creationId xmlns:p14="http://schemas.microsoft.com/office/powerpoint/2010/main" val="37122082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36A2336-116B-4FEC-8166-194056140450}"/>
              </a:ext>
            </a:extLst>
          </p:cNvPr>
          <p:cNvSpPr>
            <a:spLocks noGrp="1"/>
          </p:cNvSpPr>
          <p:nvPr>
            <p:ph type="body" sz="quarter" idx="13"/>
          </p:nvPr>
        </p:nvSpPr>
        <p:spPr>
          <a:xfrm>
            <a:off x="609601" y="1670050"/>
            <a:ext cx="11582399" cy="5187950"/>
          </a:xfrm>
        </p:spPr>
        <p:txBody>
          <a:bodyPr>
            <a:normAutofit/>
          </a:bodyPr>
          <a:lstStyle/>
          <a:p>
            <a:pPr marL="742950" indent="-742950">
              <a:lnSpc>
                <a:spcPct val="110000"/>
              </a:lnSpc>
              <a:spcBef>
                <a:spcPts val="200"/>
              </a:spcBef>
              <a:spcAft>
                <a:spcPts val="200"/>
              </a:spcAft>
              <a:buAutoNum type="arabicPeriod"/>
            </a:pPr>
            <a:r>
              <a:rPr lang="vi-VN" sz="3600" dirty="0">
                <a:solidFill>
                  <a:srgbClr val="002060"/>
                </a:solidFill>
                <a:ea typeface="Times New Roman" panose="02020603050405020304" pitchFamily="18" charset="0"/>
              </a:rPr>
              <a:t>Tổ chức lễ bế mạc</a:t>
            </a:r>
            <a:endParaRPr lang="en-US" sz="3600" dirty="0">
              <a:solidFill>
                <a:srgbClr val="002060"/>
              </a:solidFill>
              <a:ea typeface="Times New Roman" panose="02020603050405020304" pitchFamily="18" charset="0"/>
            </a:endParaRPr>
          </a:p>
          <a:p>
            <a:pPr marL="742950" indent="-742950">
              <a:lnSpc>
                <a:spcPct val="110000"/>
              </a:lnSpc>
              <a:spcBef>
                <a:spcPts val="200"/>
              </a:spcBef>
              <a:spcAft>
                <a:spcPts val="200"/>
              </a:spcAft>
              <a:buAutoNum type="arabicPeriod"/>
            </a:pPr>
            <a:r>
              <a:rPr lang="en-US" sz="3600" dirty="0" err="1">
                <a:solidFill>
                  <a:srgbClr val="002060"/>
                </a:solidFill>
                <a:ea typeface="Times New Roman" panose="02020603050405020304" pitchFamily="18" charset="0"/>
              </a:rPr>
              <a:t>Giải</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quyết</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các</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vấn</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đề</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phát</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sinh</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còn</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tồn</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đọng</a:t>
            </a:r>
            <a:endParaRPr lang="en-US" sz="3600" dirty="0">
              <a:solidFill>
                <a:srgbClr val="002060"/>
              </a:solidFill>
              <a:ea typeface="Times New Roman" panose="02020603050405020304" pitchFamily="18" charset="0"/>
            </a:endParaRPr>
          </a:p>
          <a:p>
            <a:pPr marL="742950" indent="-742950">
              <a:lnSpc>
                <a:spcPct val="110000"/>
              </a:lnSpc>
              <a:spcBef>
                <a:spcPts val="200"/>
              </a:spcBef>
              <a:spcAft>
                <a:spcPts val="200"/>
              </a:spcAft>
              <a:buAutoNum type="arabicPeriod"/>
            </a:pPr>
            <a:r>
              <a:rPr lang="en-US" sz="3600" dirty="0" err="1">
                <a:solidFill>
                  <a:srgbClr val="002060"/>
                </a:solidFill>
                <a:ea typeface="Times New Roman" panose="02020603050405020304" pitchFamily="18" charset="0"/>
              </a:rPr>
              <a:t>Rút</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kinh</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nghiệm</a:t>
            </a:r>
            <a:endParaRPr lang="en-US" sz="3600" dirty="0">
              <a:solidFill>
                <a:srgbClr val="002060"/>
              </a:solidFill>
              <a:ea typeface="Times New Roman" panose="02020603050405020304" pitchFamily="18" charset="0"/>
            </a:endParaRPr>
          </a:p>
          <a:p>
            <a:pPr marL="742950" indent="-742950">
              <a:lnSpc>
                <a:spcPct val="110000"/>
              </a:lnSpc>
              <a:spcBef>
                <a:spcPts val="200"/>
              </a:spcBef>
              <a:spcAft>
                <a:spcPts val="200"/>
              </a:spcAft>
              <a:buAutoNum type="arabicPeriod"/>
            </a:pPr>
            <a:r>
              <a:rPr lang="en-US" sz="3600" dirty="0" err="1">
                <a:solidFill>
                  <a:srgbClr val="002060"/>
                </a:solidFill>
                <a:ea typeface="Times New Roman" panose="02020603050405020304" pitchFamily="18" charset="0"/>
              </a:rPr>
              <a:t>Thiết</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lập</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và</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duy</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trì</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các</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mối</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quan</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hệ</a:t>
            </a:r>
            <a:endParaRPr lang="en-US" sz="3600" dirty="0">
              <a:solidFill>
                <a:srgbClr val="002060"/>
              </a:solidFill>
              <a:ea typeface="Times New Roman" panose="02020603050405020304" pitchFamily="18" charset="0"/>
            </a:endParaRPr>
          </a:p>
        </p:txBody>
      </p:sp>
    </p:spTree>
    <p:extLst>
      <p:ext uri="{BB962C8B-B14F-4D97-AF65-F5344CB8AC3E}">
        <p14:creationId xmlns:p14="http://schemas.microsoft.com/office/powerpoint/2010/main" val="1736373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dirty="0"/>
              <a:t>1. </a:t>
            </a:r>
            <a:r>
              <a:rPr lang="vi-VN" dirty="0">
                <a:ea typeface="Times New Roman" panose="02020603050405020304" pitchFamily="18" charset="0"/>
              </a:rPr>
              <a:t>Tổ chức </a:t>
            </a:r>
            <a:r>
              <a:rPr lang="en-US" dirty="0" err="1">
                <a:ea typeface="Times New Roman" panose="02020603050405020304" pitchFamily="18" charset="0"/>
              </a:rPr>
              <a:t>lễ</a:t>
            </a:r>
            <a:r>
              <a:rPr lang="en-US" dirty="0">
                <a:ea typeface="Times New Roman" panose="02020603050405020304" pitchFamily="18" charset="0"/>
              </a:rPr>
              <a:t> </a:t>
            </a:r>
            <a:r>
              <a:rPr lang="en-US" dirty="0" err="1">
                <a:ea typeface="Times New Roman" panose="02020603050405020304" pitchFamily="18" charset="0"/>
              </a:rPr>
              <a:t>bế</a:t>
            </a:r>
            <a:r>
              <a:rPr lang="en-US" dirty="0">
                <a:ea typeface="Times New Roman" panose="02020603050405020304" pitchFamily="18" charset="0"/>
              </a:rPr>
              <a:t> </a:t>
            </a:r>
            <a:r>
              <a:rPr lang="en-US" dirty="0" err="1">
                <a:ea typeface="Times New Roman" panose="02020603050405020304" pitchFamily="18" charset="0"/>
              </a:rPr>
              <a:t>mạc</a:t>
            </a:r>
            <a:br>
              <a:rPr lang="en-US" dirty="0">
                <a:effectLst/>
                <a:ea typeface="Calibri" panose="020F0502020204030204" pitchFamily="34" charset="0"/>
              </a:rPr>
            </a:br>
            <a:endParaRPr lang="en-US" dirty="0"/>
          </a:p>
        </p:txBody>
      </p:sp>
      <p:sp>
        <p:nvSpPr>
          <p:cNvPr id="9" name="Rectangle 8"/>
          <p:cNvSpPr/>
          <p:nvPr/>
        </p:nvSpPr>
        <p:spPr>
          <a:xfrm>
            <a:off x="682389" y="760851"/>
            <a:ext cx="11163868" cy="5324535"/>
          </a:xfrm>
          <a:prstGeom prst="rect">
            <a:avLst/>
          </a:prstGeom>
        </p:spPr>
        <p:txBody>
          <a:bodyPr wrap="square">
            <a:spAutoFit/>
          </a:bodyPr>
          <a:lstStyle/>
          <a:p>
            <a:pPr indent="180340" algn="just">
              <a:lnSpc>
                <a:spcPct val="150000"/>
              </a:lnSpc>
              <a:spcBef>
                <a:spcPts val="200"/>
              </a:spcBef>
              <a:spcAft>
                <a:spcPts val="200"/>
              </a:spcAft>
            </a:pPr>
            <a:r>
              <a:rPr lang="vi-VN" sz="2800" b="1" dirty="0">
                <a:latin typeface="Times New Roman" panose="02020603050405020304" pitchFamily="18" charset="0"/>
                <a:ea typeface="Times New Roman" panose="02020603050405020304" pitchFamily="18" charset="0"/>
              </a:rPr>
              <a:t>1.1. </a:t>
            </a:r>
            <a:r>
              <a:rPr lang="en-US" sz="2800" b="1" dirty="0">
                <a:latin typeface="Times New Roman" panose="02020603050405020304" pitchFamily="18" charset="0"/>
                <a:ea typeface="Times New Roman" panose="02020603050405020304" pitchFamily="18" charset="0"/>
              </a:rPr>
              <a:t>Trang </a:t>
            </a:r>
            <a:r>
              <a:rPr lang="en-US" sz="2800" b="1" dirty="0" err="1">
                <a:latin typeface="Times New Roman" panose="02020603050405020304" pitchFamily="18" charset="0"/>
                <a:ea typeface="Times New Roman" panose="02020603050405020304" pitchFamily="18" charset="0"/>
              </a:rPr>
              <a:t>trí</a:t>
            </a:r>
            <a:endParaRPr lang="en-US" sz="2800" b="1" dirty="0">
              <a:latin typeface="Times New Roman" panose="02020603050405020304" pitchFamily="18" charset="0"/>
              <a:ea typeface="Times New Roman" panose="02020603050405020304" pitchFamily="18" charset="0"/>
            </a:endParaRPr>
          </a:p>
          <a:p>
            <a:pPr indent="180340" algn="just">
              <a:lnSpc>
                <a:spcPct val="150000"/>
              </a:lnSpc>
              <a:spcBef>
                <a:spcPts val="200"/>
              </a:spcBef>
              <a:spcAft>
                <a:spcPts val="200"/>
              </a:spcAft>
            </a:pPr>
            <a:r>
              <a:rPr lang="vi-VN" sz="2400" dirty="0">
                <a:latin typeface="Times New Roman" panose="02020603050405020304" pitchFamily="18" charset="0"/>
                <a:ea typeface="Calibri" panose="020F0502020204030204" pitchFamily="34" charset="0"/>
              </a:rPr>
              <a:t>-Trang trí sân khấu: phụ thuộc vào kích thước của sân khấu chính, tỉ lệ sân khấu so với các khu vực của khách mời, và khán giả ra sao, chiều cao của sân khấu như thế nào là hợp lý… </a:t>
            </a:r>
            <a:endParaRPr lang="en-US" sz="2400" dirty="0">
              <a:latin typeface="Times New Roman" panose="02020603050405020304" pitchFamily="18" charset="0"/>
              <a:ea typeface="Calibri" panose="020F0502020204030204" pitchFamily="34" charset="0"/>
            </a:endParaRPr>
          </a:p>
          <a:p>
            <a:pPr indent="180340" algn="just">
              <a:lnSpc>
                <a:spcPct val="150000"/>
              </a:lnSpc>
              <a:spcBef>
                <a:spcPts val="200"/>
              </a:spcBef>
              <a:spcAft>
                <a:spcPts val="200"/>
              </a:spcAft>
            </a:pPr>
            <a:r>
              <a:rPr lang="vi-VN" sz="2400" dirty="0">
                <a:latin typeface="Times New Roman" panose="02020603050405020304" pitchFamily="18" charset="0"/>
                <a:ea typeface="Calibri" panose="020F0502020204030204" pitchFamily="34" charset="0"/>
              </a:rPr>
              <a:t>-Trang trí khu vực đón khách: Quầy lễ tân đón khách: </a:t>
            </a:r>
            <a:r>
              <a:rPr lang="en-US" sz="2400" dirty="0">
                <a:latin typeface="Times New Roman" panose="02020603050405020304" pitchFamily="18" charset="0"/>
                <a:ea typeface="Calibri" panose="020F0502020204030204" pitchFamily="34" charset="0"/>
              </a:rPr>
              <a:t>B</a:t>
            </a:r>
            <a:r>
              <a:rPr lang="vi-VN" sz="2400" dirty="0">
                <a:latin typeface="Times New Roman" panose="02020603050405020304" pitchFamily="18" charset="0"/>
                <a:ea typeface="Calibri" panose="020F0502020204030204" pitchFamily="34" charset="0"/>
              </a:rPr>
              <a:t>ố trí các bạn PG nữ chào khách, nhận thông tin từ khách hàng, phát các tài liệu, thẻ đại biểu, hoa cài ngực cho khách mời, giúp khách ổn định chỗ ngồi nếu cần thiết.</a:t>
            </a:r>
          </a:p>
          <a:p>
            <a:pPr indent="180340" algn="just">
              <a:lnSpc>
                <a:spcPct val="150000"/>
              </a:lnSpc>
              <a:spcBef>
                <a:spcPts val="200"/>
              </a:spcBef>
              <a:spcAft>
                <a:spcPts val="200"/>
              </a:spcAft>
            </a:pPr>
            <a:r>
              <a:rPr lang="vi-VN" sz="2400" dirty="0">
                <a:latin typeface="Times New Roman" panose="02020603050405020304" pitchFamily="18" charset="0"/>
                <a:ea typeface="Calibri" panose="020F0502020204030204" pitchFamily="34" charset="0"/>
              </a:rPr>
              <a:t>-Trang trí khu vực backdrop chụp ảnh:</a:t>
            </a:r>
            <a:r>
              <a:rPr lang="en-US" sz="2400" dirty="0">
                <a:latin typeface="Times New Roman" panose="02020603050405020304" pitchFamily="18" charset="0"/>
                <a:ea typeface="Calibri" panose="020F0502020204030204" pitchFamily="34" charset="0"/>
              </a:rPr>
              <a:t> </a:t>
            </a:r>
            <a:r>
              <a:rPr lang="vi-VN" sz="2400" dirty="0">
                <a:latin typeface="Times New Roman" panose="02020603050405020304" pitchFamily="18" charset="0"/>
                <a:ea typeface="Calibri" panose="020F0502020204030204" pitchFamily="34" charset="0"/>
              </a:rPr>
              <a:t>Các photobooth chụp hình được thiết kế đa dạng, tùy thuộc vào không gian rộng hay hẹp, chủ đề của hội nghị, sự kiện.</a:t>
            </a:r>
          </a:p>
        </p:txBody>
      </p:sp>
    </p:spTree>
    <p:extLst>
      <p:ext uri="{BB962C8B-B14F-4D97-AF65-F5344CB8AC3E}">
        <p14:creationId xmlns:p14="http://schemas.microsoft.com/office/powerpoint/2010/main" val="30974172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Lễ tân sự kiện - nghề làm dâu trăm họ"/>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7687" y="0"/>
            <a:ext cx="9124226" cy="6843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72399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841242" y="1170425"/>
            <a:ext cx="6208594" cy="4740802"/>
          </a:xfrm>
        </p:spPr>
        <p:txBody>
          <a:bodyPr>
            <a:noAutofit/>
          </a:bodyPr>
          <a:lstStyle/>
          <a:p>
            <a:r>
              <a:rPr lang="en-US" sz="2400" dirty="0" err="1"/>
              <a:t>Đội</a:t>
            </a:r>
            <a:r>
              <a:rPr lang="en-US" sz="2400" dirty="0"/>
              <a:t> </a:t>
            </a:r>
            <a:r>
              <a:rPr lang="en-US" sz="2400" dirty="0" err="1"/>
              <a:t>ngũ</a:t>
            </a:r>
            <a:r>
              <a:rPr lang="en-US" sz="2400" dirty="0"/>
              <a:t> </a:t>
            </a:r>
            <a:r>
              <a:rPr lang="en-US" sz="2400" dirty="0" err="1"/>
              <a:t>nhân</a:t>
            </a:r>
            <a:r>
              <a:rPr lang="en-US" sz="2400" dirty="0"/>
              <a:t> </a:t>
            </a:r>
            <a:r>
              <a:rPr lang="en-US" sz="2400" dirty="0" err="1"/>
              <a:t>sự</a:t>
            </a:r>
            <a:r>
              <a:rPr lang="en-US" sz="2400" dirty="0"/>
              <a:t> </a:t>
            </a:r>
            <a:r>
              <a:rPr lang="en-US" sz="2400" dirty="0" err="1"/>
              <a:t>bao</a:t>
            </a:r>
            <a:r>
              <a:rPr lang="en-US" sz="2400" dirty="0"/>
              <a:t> </a:t>
            </a:r>
            <a:r>
              <a:rPr lang="en-US" sz="2400" dirty="0" err="1"/>
              <a:t>gồm</a:t>
            </a:r>
            <a:r>
              <a:rPr lang="en-US" sz="2400" dirty="0"/>
              <a:t> MC </a:t>
            </a:r>
            <a:r>
              <a:rPr lang="en-US" sz="2400" dirty="0" err="1"/>
              <a:t>dẫn</a:t>
            </a:r>
            <a:r>
              <a:rPr lang="en-US" sz="2400" dirty="0"/>
              <a:t> </a:t>
            </a:r>
            <a:r>
              <a:rPr lang="en-US" sz="2400" dirty="0" err="1"/>
              <a:t>chương</a:t>
            </a:r>
            <a:r>
              <a:rPr lang="en-US" sz="2400" dirty="0"/>
              <a:t> </a:t>
            </a:r>
            <a:r>
              <a:rPr lang="en-US" sz="2400" dirty="0" err="1"/>
              <a:t>trình</a:t>
            </a:r>
            <a:r>
              <a:rPr lang="en-US" sz="2400" dirty="0"/>
              <a:t>, </a:t>
            </a:r>
            <a:r>
              <a:rPr lang="en-US" sz="2400" dirty="0" err="1"/>
              <a:t>nhân</a:t>
            </a:r>
            <a:r>
              <a:rPr lang="en-US" sz="2400" dirty="0"/>
              <a:t> </a:t>
            </a:r>
            <a:r>
              <a:rPr lang="en-US" sz="2400" dirty="0" err="1"/>
              <a:t>sự</a:t>
            </a:r>
            <a:r>
              <a:rPr lang="en-US" sz="2400" dirty="0"/>
              <a:t> </a:t>
            </a:r>
            <a:r>
              <a:rPr lang="en-US" sz="2400" dirty="0" err="1"/>
              <a:t>phục</a:t>
            </a:r>
            <a:r>
              <a:rPr lang="en-US" sz="2400" dirty="0"/>
              <a:t> </a:t>
            </a:r>
            <a:r>
              <a:rPr lang="en-US" sz="2400" dirty="0" err="1"/>
              <a:t>vụ</a:t>
            </a:r>
            <a:r>
              <a:rPr lang="en-US" sz="2400" dirty="0"/>
              <a:t> (PG, </a:t>
            </a:r>
            <a:r>
              <a:rPr lang="en-US" sz="2400" dirty="0" err="1"/>
              <a:t>lễ</a:t>
            </a:r>
            <a:r>
              <a:rPr lang="en-US" sz="2400" dirty="0"/>
              <a:t> </a:t>
            </a:r>
            <a:r>
              <a:rPr lang="en-US" sz="2400" dirty="0" err="1"/>
              <a:t>tân</a:t>
            </a:r>
            <a:r>
              <a:rPr lang="en-US" sz="2400" dirty="0"/>
              <a:t>), </a:t>
            </a:r>
            <a:r>
              <a:rPr lang="en-US" sz="2400" dirty="0" err="1"/>
              <a:t>nhân</a:t>
            </a:r>
            <a:r>
              <a:rPr lang="en-US" sz="2400" dirty="0"/>
              <a:t> </a:t>
            </a:r>
            <a:r>
              <a:rPr lang="en-US" sz="2400" dirty="0" err="1"/>
              <a:t>sự</a:t>
            </a:r>
            <a:r>
              <a:rPr lang="en-US" sz="2400" dirty="0"/>
              <a:t> </a:t>
            </a:r>
            <a:r>
              <a:rPr lang="en-US" sz="2400" dirty="0" err="1"/>
              <a:t>biểu</a:t>
            </a:r>
            <a:r>
              <a:rPr lang="en-US" sz="2400" dirty="0"/>
              <a:t> </a:t>
            </a:r>
            <a:r>
              <a:rPr lang="en-US" sz="2400" dirty="0" err="1"/>
              <a:t>diễn</a:t>
            </a:r>
            <a:r>
              <a:rPr lang="en-US" sz="2400" dirty="0"/>
              <a:t> (ca </a:t>
            </a:r>
            <a:r>
              <a:rPr lang="en-US" sz="2400" dirty="0" err="1"/>
              <a:t>sĩ</a:t>
            </a:r>
            <a:r>
              <a:rPr lang="en-US" sz="2400" dirty="0"/>
              <a:t>, </a:t>
            </a:r>
            <a:r>
              <a:rPr lang="en-US" sz="2400" dirty="0" err="1"/>
              <a:t>nhóm</a:t>
            </a:r>
            <a:r>
              <a:rPr lang="en-US" sz="2400" dirty="0"/>
              <a:t> </a:t>
            </a:r>
            <a:r>
              <a:rPr lang="en-US" sz="2400" dirty="0" err="1"/>
              <a:t>múa</a:t>
            </a:r>
            <a:r>
              <a:rPr lang="en-US" sz="2400" dirty="0"/>
              <a:t>, DJ,…)</a:t>
            </a:r>
          </a:p>
          <a:p>
            <a:r>
              <a:rPr lang="en-US" sz="2400" dirty="0" err="1"/>
              <a:t>Tùy</a:t>
            </a:r>
            <a:r>
              <a:rPr lang="en-US" sz="2400" dirty="0"/>
              <a:t> </a:t>
            </a:r>
            <a:r>
              <a:rPr lang="en-US" sz="2400" dirty="0" err="1"/>
              <a:t>theo</a:t>
            </a:r>
            <a:r>
              <a:rPr lang="en-US" sz="2400" dirty="0"/>
              <a:t> </a:t>
            </a:r>
            <a:r>
              <a:rPr lang="en-US" sz="2400" dirty="0" err="1"/>
              <a:t>tính</a:t>
            </a:r>
            <a:r>
              <a:rPr lang="en-US" sz="2400" dirty="0"/>
              <a:t> </a:t>
            </a:r>
            <a:r>
              <a:rPr lang="en-US" sz="2400" dirty="0" err="1"/>
              <a:t>chất</a:t>
            </a:r>
            <a:r>
              <a:rPr lang="en-US" sz="2400" dirty="0"/>
              <a:t> </a:t>
            </a:r>
            <a:r>
              <a:rPr lang="en-US" sz="2400" dirty="0" err="1"/>
              <a:t>của</a:t>
            </a:r>
            <a:r>
              <a:rPr lang="en-US" sz="2400" dirty="0"/>
              <a:t> </a:t>
            </a:r>
            <a:r>
              <a:rPr lang="en-US" sz="2400" dirty="0" err="1"/>
              <a:t>buổi</a:t>
            </a:r>
            <a:r>
              <a:rPr lang="en-US" sz="2400" dirty="0"/>
              <a:t> </a:t>
            </a:r>
            <a:r>
              <a:rPr lang="en-US" sz="2400" dirty="0" err="1"/>
              <a:t>tiệc</a:t>
            </a:r>
            <a:r>
              <a:rPr lang="en-US" sz="2400" dirty="0"/>
              <a:t> </a:t>
            </a:r>
            <a:r>
              <a:rPr lang="en-US" sz="2400" dirty="0" err="1"/>
              <a:t>cũng</a:t>
            </a:r>
            <a:r>
              <a:rPr lang="en-US" sz="2400" dirty="0"/>
              <a:t> </a:t>
            </a:r>
            <a:r>
              <a:rPr lang="en-US" sz="2400" dirty="0" err="1"/>
              <a:t>như</a:t>
            </a:r>
            <a:r>
              <a:rPr lang="en-US" sz="2400" dirty="0"/>
              <a:t> </a:t>
            </a:r>
            <a:r>
              <a:rPr lang="en-US" sz="2400" dirty="0" err="1"/>
              <a:t>đối</a:t>
            </a:r>
            <a:r>
              <a:rPr lang="en-US" sz="2400" dirty="0"/>
              <a:t> </a:t>
            </a:r>
            <a:r>
              <a:rPr lang="en-US" sz="2400" dirty="0" err="1"/>
              <a:t>tượng</a:t>
            </a:r>
            <a:r>
              <a:rPr lang="en-US" sz="2400" dirty="0"/>
              <a:t> </a:t>
            </a:r>
            <a:r>
              <a:rPr lang="en-US" sz="2400" dirty="0" err="1"/>
              <a:t>khách</a:t>
            </a:r>
            <a:r>
              <a:rPr lang="en-US" sz="2400" dirty="0"/>
              <a:t> </a:t>
            </a:r>
            <a:r>
              <a:rPr lang="en-US" sz="2400" dirty="0" err="1"/>
              <a:t>hàng</a:t>
            </a:r>
            <a:r>
              <a:rPr lang="en-US" sz="2400" dirty="0"/>
              <a:t>, </a:t>
            </a:r>
            <a:r>
              <a:rPr lang="en-US" sz="2400" dirty="0" err="1"/>
              <a:t>nhà</a:t>
            </a:r>
            <a:r>
              <a:rPr lang="en-US" sz="2400" dirty="0"/>
              <a:t> </a:t>
            </a:r>
            <a:r>
              <a:rPr lang="en-US" sz="2400" dirty="0" err="1"/>
              <a:t>tổ</a:t>
            </a:r>
            <a:r>
              <a:rPr lang="en-US" sz="2400" dirty="0"/>
              <a:t> </a:t>
            </a:r>
            <a:r>
              <a:rPr lang="en-US" sz="2400" dirty="0" err="1"/>
              <a:t>chức</a:t>
            </a:r>
            <a:r>
              <a:rPr lang="en-US" sz="2400" dirty="0"/>
              <a:t> </a:t>
            </a:r>
            <a:r>
              <a:rPr lang="en-US" sz="2400" dirty="0" err="1"/>
              <a:t>cần</a:t>
            </a:r>
            <a:r>
              <a:rPr lang="en-US" sz="2400" dirty="0"/>
              <a:t> </a:t>
            </a:r>
            <a:r>
              <a:rPr lang="en-US" sz="2400" dirty="0" err="1"/>
              <a:t>đưa</a:t>
            </a:r>
            <a:r>
              <a:rPr lang="en-US" sz="2400" dirty="0"/>
              <a:t> </a:t>
            </a:r>
            <a:r>
              <a:rPr lang="en-US" sz="2400" dirty="0" err="1"/>
              <a:t>ra</a:t>
            </a:r>
            <a:r>
              <a:rPr lang="en-US" sz="2400" dirty="0"/>
              <a:t> </a:t>
            </a:r>
            <a:r>
              <a:rPr lang="en-US" sz="2400" dirty="0" err="1"/>
              <a:t>những</a:t>
            </a:r>
            <a:r>
              <a:rPr lang="en-US" sz="2400" dirty="0"/>
              <a:t> </a:t>
            </a:r>
            <a:r>
              <a:rPr lang="en-US" sz="2400" dirty="0" err="1"/>
              <a:t>tiêu</a:t>
            </a:r>
            <a:r>
              <a:rPr lang="en-US" sz="2400" dirty="0"/>
              <a:t> </a:t>
            </a:r>
            <a:r>
              <a:rPr lang="en-US" sz="2400" dirty="0" err="1"/>
              <a:t>chí</a:t>
            </a:r>
            <a:r>
              <a:rPr lang="en-US" sz="2400" dirty="0"/>
              <a:t> </a:t>
            </a:r>
            <a:r>
              <a:rPr lang="en-US" sz="2400" dirty="0" err="1"/>
              <a:t>rõ</a:t>
            </a:r>
            <a:r>
              <a:rPr lang="en-US" sz="2400" dirty="0"/>
              <a:t> </a:t>
            </a:r>
            <a:r>
              <a:rPr lang="en-US" sz="2400" dirty="0" err="1"/>
              <a:t>ràng</a:t>
            </a:r>
            <a:r>
              <a:rPr lang="en-US" sz="2400" dirty="0"/>
              <a:t> </a:t>
            </a:r>
            <a:r>
              <a:rPr lang="en-US" sz="2400" dirty="0" err="1"/>
              <a:t>cho</a:t>
            </a:r>
            <a:r>
              <a:rPr lang="en-US" sz="2400" dirty="0"/>
              <a:t> </a:t>
            </a:r>
            <a:r>
              <a:rPr lang="en-US" sz="2400" dirty="0" err="1"/>
              <a:t>từng</a:t>
            </a:r>
            <a:r>
              <a:rPr lang="en-US" sz="2400" dirty="0"/>
              <a:t> </a:t>
            </a:r>
            <a:r>
              <a:rPr lang="en-US" sz="2400" dirty="0" err="1"/>
              <a:t>vị</a:t>
            </a:r>
            <a:r>
              <a:rPr lang="en-US" sz="2400" dirty="0"/>
              <a:t> </a:t>
            </a:r>
            <a:r>
              <a:rPr lang="en-US" sz="2400" dirty="0" err="1"/>
              <a:t>trí</a:t>
            </a:r>
            <a:r>
              <a:rPr lang="en-US" sz="2400" dirty="0"/>
              <a:t> </a:t>
            </a:r>
            <a:r>
              <a:rPr lang="en-US" sz="2400" dirty="0" err="1"/>
              <a:t>nhân</a:t>
            </a:r>
            <a:r>
              <a:rPr lang="en-US" sz="2400" dirty="0"/>
              <a:t> </a:t>
            </a:r>
            <a:r>
              <a:rPr lang="en-US" sz="2400" dirty="0" err="1"/>
              <a:t>sự</a:t>
            </a:r>
            <a:r>
              <a:rPr lang="en-US" sz="2400" dirty="0"/>
              <a:t> </a:t>
            </a:r>
            <a:r>
              <a:rPr lang="en-US" sz="2400" dirty="0" err="1"/>
              <a:t>cũng</a:t>
            </a:r>
            <a:r>
              <a:rPr lang="en-US" sz="2400" dirty="0"/>
              <a:t> </a:t>
            </a:r>
            <a:r>
              <a:rPr lang="en-US" sz="2400" dirty="0" err="1"/>
              <a:t>như</a:t>
            </a:r>
            <a:r>
              <a:rPr lang="en-US" sz="2400" dirty="0"/>
              <a:t> </a:t>
            </a:r>
            <a:r>
              <a:rPr lang="en-US" sz="2400" dirty="0" err="1"/>
              <a:t>kịch</a:t>
            </a:r>
            <a:r>
              <a:rPr lang="en-US" sz="2400" dirty="0"/>
              <a:t> </a:t>
            </a:r>
            <a:r>
              <a:rPr lang="en-US" sz="2400" dirty="0" err="1"/>
              <a:t>bản</a:t>
            </a:r>
            <a:r>
              <a:rPr lang="en-US" sz="2400" dirty="0"/>
              <a:t> </a:t>
            </a:r>
            <a:r>
              <a:rPr lang="en-US" sz="2400" dirty="0" err="1"/>
              <a:t>văn</a:t>
            </a:r>
            <a:r>
              <a:rPr lang="en-US" sz="2400" dirty="0"/>
              <a:t> </a:t>
            </a:r>
            <a:r>
              <a:rPr lang="en-US" sz="2400" dirty="0" err="1"/>
              <a:t>nghệ</a:t>
            </a:r>
            <a:r>
              <a:rPr lang="en-US" sz="2400" dirty="0"/>
              <a:t> chi </a:t>
            </a:r>
            <a:r>
              <a:rPr lang="en-US" sz="2400" dirty="0" err="1"/>
              <a:t>tiết</a:t>
            </a:r>
            <a:r>
              <a:rPr lang="en-US" sz="2400" dirty="0"/>
              <a:t> </a:t>
            </a:r>
            <a:r>
              <a:rPr lang="en-US" sz="2400" dirty="0" err="1"/>
              <a:t>cho</a:t>
            </a:r>
            <a:r>
              <a:rPr lang="en-US" sz="2400" dirty="0"/>
              <a:t> </a:t>
            </a:r>
            <a:r>
              <a:rPr lang="en-US" sz="2400" dirty="0" err="1"/>
              <a:t>chương</a:t>
            </a:r>
            <a:r>
              <a:rPr lang="en-US" sz="2400" dirty="0"/>
              <a:t> </a:t>
            </a:r>
            <a:r>
              <a:rPr lang="en-US" sz="2400" dirty="0" err="1"/>
              <a:t>trình</a:t>
            </a:r>
            <a:r>
              <a:rPr lang="en-US" sz="2400" dirty="0"/>
              <a:t>.</a:t>
            </a:r>
          </a:p>
          <a:p>
            <a:pPr marL="0" indent="0">
              <a:buNone/>
            </a:pPr>
            <a:r>
              <a:rPr lang="vi-VN" sz="2400" dirty="0"/>
              <a:t>.</a:t>
            </a:r>
            <a:endParaRPr lang="en-US" sz="2400" dirty="0"/>
          </a:p>
          <a:p>
            <a:endParaRPr lang="en-US" sz="2400" dirty="0"/>
          </a:p>
        </p:txBody>
      </p:sp>
      <p:sp>
        <p:nvSpPr>
          <p:cNvPr id="7" name="Text Placeholder 6"/>
          <p:cNvSpPr>
            <a:spLocks noGrp="1"/>
          </p:cNvSpPr>
          <p:nvPr>
            <p:ph type="body" sz="quarter" idx="13"/>
          </p:nvPr>
        </p:nvSpPr>
        <p:spPr>
          <a:xfrm>
            <a:off x="557076" y="192653"/>
            <a:ext cx="9691255" cy="505354"/>
          </a:xfrm>
        </p:spPr>
        <p:txBody>
          <a:bodyPr>
            <a:normAutofit fontScale="25000" lnSpcReduction="20000"/>
          </a:bodyPr>
          <a:lstStyle/>
          <a:p>
            <a:r>
              <a:rPr lang="vi-VN" sz="11200" i="0" dirty="0"/>
              <a:t>1.2. </a:t>
            </a:r>
            <a:r>
              <a:rPr lang="en-US" sz="11200" i="0" dirty="0" err="1"/>
              <a:t>Biểu</a:t>
            </a:r>
            <a:r>
              <a:rPr lang="en-US" sz="11200" i="0" dirty="0"/>
              <a:t> </a:t>
            </a:r>
            <a:r>
              <a:rPr lang="en-US" sz="11200" i="0" dirty="0" err="1"/>
              <a:t>diễn</a:t>
            </a:r>
            <a:r>
              <a:rPr lang="en-US" sz="11200" i="0" dirty="0"/>
              <a:t> </a:t>
            </a:r>
            <a:r>
              <a:rPr lang="en-US" sz="11200" i="0" dirty="0" err="1"/>
              <a:t>văn</a:t>
            </a:r>
            <a:r>
              <a:rPr lang="en-US" sz="11200" i="0" dirty="0"/>
              <a:t> </a:t>
            </a:r>
            <a:r>
              <a:rPr lang="en-US" sz="11200" i="0" dirty="0" err="1"/>
              <a:t>nghệ</a:t>
            </a:r>
            <a:endParaRPr lang="en-US" sz="11200" i="0" dirty="0"/>
          </a:p>
          <a:p>
            <a:endParaRPr lang="en-US" dirty="0"/>
          </a:p>
        </p:txBody>
      </p:sp>
      <p:pic>
        <p:nvPicPr>
          <p:cNvPr id="3074" name="Picture 2" descr="Hội thảo khoa học “50 năm chiến dịch phòng ngự Cánh Đồng Chum - Xiêng  Khoảng - Thắng lợi và bài học kinh nghiệ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7436" y="1020300"/>
            <a:ext cx="4962997" cy="286861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stretch>
            <a:fillRect/>
          </a:stretch>
        </p:blipFill>
        <p:spPr>
          <a:xfrm>
            <a:off x="687436" y="4053385"/>
            <a:ext cx="4962997" cy="2804615"/>
          </a:xfrm>
          <a:prstGeom prst="rect">
            <a:avLst/>
          </a:prstGeom>
        </p:spPr>
      </p:pic>
    </p:spTree>
    <p:extLst>
      <p:ext uri="{BB962C8B-B14F-4D97-AF65-F5344CB8AC3E}">
        <p14:creationId xmlns:p14="http://schemas.microsoft.com/office/powerpoint/2010/main" val="6742690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a:t>1.3. </a:t>
            </a:r>
            <a:r>
              <a:rPr lang="en-US" dirty="0" err="1"/>
              <a:t>Tham</a:t>
            </a:r>
            <a:r>
              <a:rPr lang="en-US" dirty="0"/>
              <a:t> </a:t>
            </a:r>
            <a:r>
              <a:rPr lang="en-US" dirty="0" err="1"/>
              <a:t>quan</a:t>
            </a:r>
            <a:r>
              <a:rPr lang="en-US" dirty="0"/>
              <a:t> </a:t>
            </a:r>
            <a:r>
              <a:rPr lang="en-US" dirty="0" err="1"/>
              <a:t>sau</a:t>
            </a:r>
            <a:r>
              <a:rPr lang="en-US" dirty="0"/>
              <a:t> </a:t>
            </a:r>
            <a:r>
              <a:rPr lang="vi-VN" dirty="0"/>
              <a:t>hội nghị</a:t>
            </a:r>
            <a:br>
              <a:rPr lang="en-US" dirty="0"/>
            </a:br>
            <a:endParaRPr lang="en-US" dirty="0"/>
          </a:p>
        </p:txBody>
      </p:sp>
      <p:sp>
        <p:nvSpPr>
          <p:cNvPr id="3" name="Content Placeholder 2"/>
          <p:cNvSpPr>
            <a:spLocks noGrp="1"/>
          </p:cNvSpPr>
          <p:nvPr>
            <p:ph idx="1"/>
          </p:nvPr>
        </p:nvSpPr>
        <p:spPr>
          <a:xfrm>
            <a:off x="122830" y="1138425"/>
            <a:ext cx="6663676" cy="5426148"/>
          </a:xfrm>
        </p:spPr>
        <p:txBody>
          <a:bodyPr>
            <a:noAutofit/>
          </a:bodyPr>
          <a:lstStyle/>
          <a:p>
            <a:pPr algn="just"/>
            <a:r>
              <a:rPr lang="vi-VN" sz="2700" dirty="0">
                <a:solidFill>
                  <a:schemeClr val="tx1"/>
                </a:solidFill>
              </a:rPr>
              <a:t>C</a:t>
            </a:r>
            <a:r>
              <a:rPr lang="vi-VN" sz="2400" dirty="0">
                <a:solidFill>
                  <a:schemeClr val="tx1"/>
                </a:solidFill>
              </a:rPr>
              <a:t>ần xác định rõ ràng địa</a:t>
            </a:r>
            <a:r>
              <a:rPr lang="en-US" sz="2400" dirty="0">
                <a:solidFill>
                  <a:schemeClr val="tx1"/>
                </a:solidFill>
              </a:rPr>
              <a:t> </a:t>
            </a:r>
            <a:r>
              <a:rPr lang="en-US" sz="2400" dirty="0" err="1">
                <a:solidFill>
                  <a:schemeClr val="tx1"/>
                </a:solidFill>
              </a:rPr>
              <a:t>điểm</a:t>
            </a:r>
            <a:r>
              <a:rPr lang="vi-VN" sz="2400" dirty="0">
                <a:solidFill>
                  <a:schemeClr val="tx1"/>
                </a:solidFill>
              </a:rPr>
              <a:t> để đoàn khách tham quan, mua sắm hay nghỉ ngơi thư giãn sau khi tham dự hội nghị, hội thảo.</a:t>
            </a:r>
          </a:p>
          <a:p>
            <a:pPr algn="just"/>
            <a:r>
              <a:rPr lang="vi-VN" sz="2400" dirty="0">
                <a:solidFill>
                  <a:schemeClr val="tx1"/>
                </a:solidFill>
              </a:rPr>
              <a:t>Căn cứ vào đối tượng khách tham dự mà ban tổ chức có thể chọn những dịch vụ, điểm tham quan sao cho tương xứng.  </a:t>
            </a:r>
          </a:p>
          <a:p>
            <a:pPr algn="just"/>
            <a:r>
              <a:rPr lang="vi-VN" sz="2400" dirty="0">
                <a:solidFill>
                  <a:schemeClr val="tx1"/>
                </a:solidFill>
              </a:rPr>
              <a:t>Chương trình: tour du lịch MICE cần có những hoạt động mới mẻ, sáng tạo được xây dựng từ nhu cầu của đối tượng khách tham dự.</a:t>
            </a:r>
          </a:p>
        </p:txBody>
      </p:sp>
      <p:pic>
        <p:nvPicPr>
          <p:cNvPr id="4098" name="Picture 2" descr="Đón sóng du lịch MI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79538" y="360727"/>
            <a:ext cx="4784915" cy="305756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Nâng chất sản phẩm du lịch TP Hồ Chí Minh: Bài 3: Làm mới sản phẩm du lịch  MICE | baotintuc.v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79538" y="3515214"/>
            <a:ext cx="4784915" cy="30493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9454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a:t>1.</a:t>
            </a:r>
            <a:r>
              <a:rPr lang="en-US" dirty="0"/>
              <a:t>4</a:t>
            </a:r>
            <a:r>
              <a:rPr lang="vi-VN" dirty="0"/>
              <a:t> </a:t>
            </a:r>
            <a:r>
              <a:rPr lang="en-US" dirty="0" err="1"/>
              <a:t>Tiệc</a:t>
            </a:r>
            <a:r>
              <a:rPr lang="en-US" dirty="0"/>
              <a:t> chia </a:t>
            </a:r>
            <a:r>
              <a:rPr lang="en-US" dirty="0" err="1"/>
              <a:t>tay</a:t>
            </a:r>
            <a:br>
              <a:rPr lang="en-US" dirty="0"/>
            </a:br>
            <a:endParaRPr lang="en-US" dirty="0"/>
          </a:p>
        </p:txBody>
      </p:sp>
      <p:sp>
        <p:nvSpPr>
          <p:cNvPr id="3" name="Content Placeholder 2"/>
          <p:cNvSpPr>
            <a:spLocks noGrp="1"/>
          </p:cNvSpPr>
          <p:nvPr>
            <p:ph idx="1"/>
          </p:nvPr>
        </p:nvSpPr>
        <p:spPr>
          <a:xfrm>
            <a:off x="122830" y="1138425"/>
            <a:ext cx="5895833" cy="5426148"/>
          </a:xfrm>
        </p:spPr>
        <p:txBody>
          <a:bodyPr>
            <a:noAutofit/>
          </a:bodyPr>
          <a:lstStyle/>
          <a:p>
            <a:pPr algn="just"/>
            <a:r>
              <a:rPr lang="vi-VN" sz="2700" dirty="0">
                <a:solidFill>
                  <a:schemeClr val="tx1"/>
                </a:solidFill>
              </a:rPr>
              <a:t>Tiệc chia tay sau hội nghị thường có quy mô tổ chức lớn và có hình thức trang trọng nhằm mục đích tạo không gian giao lưu giữa khách mời với tổ chức, doanh nghiệp, giúp kết nối tất cả khách hàng hoặc để thảo luận, họp, tổng kết về một vấn đề, sự kiện, quyết sách</a:t>
            </a:r>
            <a:r>
              <a:rPr lang="en-US" sz="2700" dirty="0">
                <a:solidFill>
                  <a:schemeClr val="tx1"/>
                </a:solidFill>
              </a:rPr>
              <a:t>.</a:t>
            </a:r>
            <a:endParaRPr lang="vi-VN" sz="2400" dirty="0">
              <a:solidFill>
                <a:schemeClr val="tx1"/>
              </a:solidFill>
            </a:endParaRPr>
          </a:p>
        </p:txBody>
      </p:sp>
      <p:pic>
        <p:nvPicPr>
          <p:cNvPr id="5124" name="Picture 4" descr="Khép Lại &quot;Tiệc Tất Niên&quot; Công Ty TNHH Siêu Thị Sống Khỏe Năm 20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9398" y="680310"/>
            <a:ext cx="5447677" cy="55157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905742"/>
      </p:ext>
    </p:extLst>
  </p:cSld>
  <p:clrMapOvr>
    <a:masterClrMapping/>
  </p:clrMapOvr>
</p:sld>
</file>

<file path=ppt/theme/theme1.xml><?xml version="1.0" encoding="utf-8"?>
<a:theme xmlns:a="http://schemas.openxmlformats.org/drawingml/2006/main" name="Office Theme">
  <a:themeElements>
    <a:clrScheme name="Tú Nguyễn">
      <a:dk1>
        <a:srgbClr val="262626"/>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ương 1" id="{82026DFA-0C9F-4EED-B2DE-709539A7C6C9}" vid="{74AAEA73-B8F9-4FDD-B3C2-C4A2FAEAA19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1593</TotalTime>
  <Words>1433</Words>
  <Application>Microsoft Office PowerPoint</Application>
  <PresentationFormat>Widescreen</PresentationFormat>
  <Paragraphs>56</Paragraphs>
  <Slides>19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vt:lpstr>
      <vt:lpstr>Calibri Light</vt:lpstr>
      <vt:lpstr>Times New Roman</vt:lpstr>
      <vt:lpstr>Wingdings</vt:lpstr>
      <vt:lpstr>Office Theme</vt:lpstr>
      <vt:lpstr>TRƯỜNG CAO ĐẲNG LÝ TỰ TRỌNG TPHCM KHOA KINH TẾ  BÀI GIẢNG MÔN NGHIỆP VỤ TỔ CHỨC HỘI HỌP, HỘI NGHỊ, HỘI THẢO                                           Th.S Võ Thị Kim Thư</vt:lpstr>
      <vt:lpstr> Chương VI:  Công việc sau hội họp, hội nghị,  hội thảo</vt:lpstr>
      <vt:lpstr>PowerPoint Presentation</vt:lpstr>
      <vt:lpstr>PowerPoint Presentation</vt:lpstr>
      <vt:lpstr>1. Tổ chức lễ bế mạc </vt:lpstr>
      <vt:lpstr>PowerPoint Presentation</vt:lpstr>
      <vt:lpstr>PowerPoint Presentation</vt:lpstr>
      <vt:lpstr>1.3. Tham quan sau hội nghị </vt:lpstr>
      <vt:lpstr>1.4 Tiệc chia tay </vt:lpstr>
      <vt:lpstr>1.5. Chuẩn bị phương tiện tiễn khách theo nhu cầu   </vt:lpstr>
      <vt:lpstr>PowerPoint Presentation</vt:lpstr>
      <vt:lpstr>2.2. Xử lý tồn đọng của các biên bản, hợp đồng, cam kết </vt:lpstr>
      <vt:lpstr>2.3. Thanh lý hợp đồng với đơn vị chủ trì và với các nhà cung cấp dịch vụ </vt:lpstr>
      <vt:lpstr>3. Rút kinh nghiệm  </vt:lpstr>
      <vt:lpstr>3.2. Rút kinh nghiệm cụ thể </vt:lpstr>
      <vt:lpstr>4. Thiết lập và duy trì các mối quan hệ</vt:lpstr>
      <vt:lpstr>PowerPoint Presentation</vt:lpstr>
      <vt:lpstr>4.3. Thiết lập và duy trì mối quan hệ với các thành viên trong nội bộ doanh nghiệp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ART PHAM</dc:creator>
  <cp:lastModifiedBy>KimThu</cp:lastModifiedBy>
  <cp:revision>153</cp:revision>
  <dcterms:created xsi:type="dcterms:W3CDTF">2019-12-25T06:46:53Z</dcterms:created>
  <dcterms:modified xsi:type="dcterms:W3CDTF">2023-06-28T06:37:35Z</dcterms:modified>
</cp:coreProperties>
</file>