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91" r:id="rId2"/>
    <p:sldId id="295" r:id="rId3"/>
    <p:sldId id="296" r:id="rId4"/>
    <p:sldId id="299" r:id="rId5"/>
    <p:sldId id="297" r:id="rId6"/>
    <p:sldId id="311" r:id="rId7"/>
    <p:sldId id="312" r:id="rId8"/>
    <p:sldId id="313" r:id="rId9"/>
    <p:sldId id="314" r:id="rId10"/>
    <p:sldId id="335" r:id="rId11"/>
    <p:sldId id="337" r:id="rId12"/>
    <p:sldId id="336" r:id="rId13"/>
    <p:sldId id="338" r:id="rId14"/>
    <p:sldId id="339" r:id="rId15"/>
    <p:sldId id="340" r:id="rId16"/>
    <p:sldId id="341" r:id="rId17"/>
    <p:sldId id="342" r:id="rId18"/>
    <p:sldId id="315" r:id="rId19"/>
    <p:sldId id="343" r:id="rId20"/>
    <p:sldId id="344" r:id="rId21"/>
    <p:sldId id="318" r:id="rId22"/>
    <p:sldId id="345" r:id="rId23"/>
    <p:sldId id="319" r:id="rId24"/>
    <p:sldId id="320" r:id="rId25"/>
    <p:sldId id="321" r:id="rId26"/>
    <p:sldId id="324" r:id="rId27"/>
    <p:sldId id="328" r:id="rId28"/>
    <p:sldId id="33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0" d="100"/>
          <a:sy n="80" d="100"/>
        </p:scale>
        <p:origin x="354" y="60"/>
      </p:cViewPr>
      <p:guideLst>
        <p:guide orient="horz" pos="2160"/>
        <p:guide pos="3864"/>
      </p:guideLst>
    </p:cSldViewPr>
  </p:slideViewPr>
  <p:notesTextViewPr>
    <p:cViewPr>
      <p:scale>
        <a:sx n="3" d="2"/>
        <a:sy n="3" d="2"/>
      </p:scale>
      <p:origin x="0" y="0"/>
    </p:cViewPr>
  </p:notesTextViewPr>
  <p:notesViewPr>
    <p:cSldViewPr snapToGrid="0" showGuides="1">
      <p:cViewPr varScale="1">
        <p:scale>
          <a:sx n="85" d="100"/>
          <a:sy n="85" d="100"/>
        </p:scale>
        <p:origin x="876"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6A812D-8C71-4828-8069-23F5134A8C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E8FAD1-4B35-49FC-AB2C-E8F2A5FE0C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D07ECB-9DBC-4F50-A5B5-8D8CFC7BB85E}" type="datetimeFigureOut">
              <a:rPr lang="en-US" smtClean="0"/>
              <a:t>12/14/2022</a:t>
            </a:fld>
            <a:endParaRPr lang="en-US"/>
          </a:p>
        </p:txBody>
      </p:sp>
      <p:sp>
        <p:nvSpPr>
          <p:cNvPr id="4" name="Footer Placeholder 3">
            <a:extLst>
              <a:ext uri="{FF2B5EF4-FFF2-40B4-BE49-F238E27FC236}">
                <a16:creationId xmlns:a16="http://schemas.microsoft.com/office/drawing/2014/main" id="{BA7A6F0D-BFF7-45F4-96CB-90CB1FAB11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08F89F7-232D-4B2D-80D4-F5442E32D38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6795926-77D2-434B-807B-295235C77A6C}" type="slidenum">
              <a:rPr lang="en-US" smtClean="0"/>
              <a:t>‹#›</a:t>
            </a:fld>
            <a:endParaRPr lang="en-US"/>
          </a:p>
        </p:txBody>
      </p:sp>
    </p:spTree>
    <p:extLst>
      <p:ext uri="{BB962C8B-B14F-4D97-AF65-F5344CB8AC3E}">
        <p14:creationId xmlns:p14="http://schemas.microsoft.com/office/powerpoint/2010/main" val="1166204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36981-5591-427A-94DE-F267962677D5}" type="datetimeFigureOut">
              <a:rPr lang="en-US" smtClean="0"/>
              <a:t>12/14/2022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BC525-E999-4F73-9042-216A2946ECEF}" type="slidenum">
              <a:rPr lang="en-US" smtClean="0"/>
              <a:t>‹#›</a:t>
            </a:fld>
            <a:endParaRPr lang="en-US"/>
          </a:p>
        </p:txBody>
      </p:sp>
    </p:spTree>
    <p:extLst>
      <p:ext uri="{BB962C8B-B14F-4D97-AF65-F5344CB8AC3E}">
        <p14:creationId xmlns:p14="http://schemas.microsoft.com/office/powerpoint/2010/main" val="4270618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C20F-F474-4BC9-A6EC-93DE22BA8A6F}"/>
              </a:ext>
            </a:extLst>
          </p:cNvPr>
          <p:cNvSpPr>
            <a:spLocks noGrp="1"/>
          </p:cNvSpPr>
          <p:nvPr>
            <p:ph type="title"/>
          </p:nvPr>
        </p:nvSpPr>
        <p:spPr>
          <a:xfrm>
            <a:off x="2029688" y="3819028"/>
            <a:ext cx="8132624" cy="1792816"/>
          </a:xfrm>
        </p:spPr>
        <p:txBody>
          <a:bodyPr>
            <a:normAutofit/>
          </a:bodyPr>
          <a:lstStyle>
            <a:lvl1pPr algn="ctr">
              <a:defRPr sz="5400">
                <a:solidFill>
                  <a:srgbClr val="FF0000"/>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5D25C028-3644-486E-83F7-302C3E303530}"/>
              </a:ext>
            </a:extLst>
          </p:cNvPr>
          <p:cNvSpPr>
            <a:spLocks noGrp="1"/>
          </p:cNvSpPr>
          <p:nvPr>
            <p:ph type="dt" sz="half" idx="10"/>
          </p:nvPr>
        </p:nvSpPr>
        <p:spPr>
          <a:xfrm>
            <a:off x="838200" y="6356350"/>
            <a:ext cx="2743200" cy="365125"/>
          </a:xfrm>
          <a:prstGeom prst="rect">
            <a:avLst/>
          </a:prstGeom>
        </p:spPr>
        <p:txBody>
          <a:bodyPr/>
          <a:lstStyle/>
          <a:p>
            <a:r>
              <a:rPr lang="en-US"/>
              <a:t>2020</a:t>
            </a:r>
            <a:endParaRPr lang="en-US" dirty="0"/>
          </a:p>
        </p:txBody>
      </p:sp>
      <p:sp>
        <p:nvSpPr>
          <p:cNvPr id="4" name="Footer Placeholder 3">
            <a:extLst>
              <a:ext uri="{FF2B5EF4-FFF2-40B4-BE49-F238E27FC236}">
                <a16:creationId xmlns:a16="http://schemas.microsoft.com/office/drawing/2014/main" id="{B3FE8263-1771-466B-877D-64F051A0FA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71F59B-AB8E-4F42-8CB5-0FE53CF5AD08}"/>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6" name="TextBox 5">
            <a:extLst>
              <a:ext uri="{FF2B5EF4-FFF2-40B4-BE49-F238E27FC236}">
                <a16:creationId xmlns:a16="http://schemas.microsoft.com/office/drawing/2014/main" id="{D2F8A6D7-62D6-44B6-9FC0-0D3AB53E7A17}"/>
              </a:ext>
            </a:extLst>
          </p:cNvPr>
          <p:cNvSpPr txBox="1"/>
          <p:nvPr userDrawn="1"/>
        </p:nvSpPr>
        <p:spPr>
          <a:xfrm>
            <a:off x="4533899" y="569309"/>
            <a:ext cx="5812368" cy="1477328"/>
          </a:xfrm>
          <a:prstGeom prst="rect">
            <a:avLst/>
          </a:prstGeom>
          <a:noFill/>
        </p:spPr>
        <p:txBody>
          <a:bodyPr wrap="square" rtlCol="0">
            <a:spAutoFit/>
          </a:bodyPr>
          <a:lstStyle/>
          <a:p>
            <a:pPr algn="ctr">
              <a:spcAft>
                <a:spcPts val="600"/>
              </a:spcAft>
            </a:pPr>
            <a:r>
              <a:rPr lang="en-US" sz="2000" b="1" dirty="0">
                <a:latin typeface="Times New Roman" panose="02020603050405020304" pitchFamily="18" charset="0"/>
                <a:cs typeface="Times New Roman" panose="02020603050405020304" pitchFamily="18" charset="0"/>
              </a:rPr>
              <a:t>BỘ TÀI CHÍNH</a:t>
            </a:r>
          </a:p>
          <a:p>
            <a:pPr algn="ctr"/>
            <a:r>
              <a:rPr lang="en-US" sz="2000" b="1" dirty="0">
                <a:latin typeface="Times New Roman" panose="02020603050405020304" pitchFamily="18" charset="0"/>
                <a:cs typeface="Times New Roman" panose="02020603050405020304" pitchFamily="18" charset="0"/>
              </a:rPr>
              <a:t>TRƯỜNG ĐẠI HỌC TÀI CHÍNH – MARKETING</a:t>
            </a:r>
          </a:p>
          <a:p>
            <a:pPr algn="ctr">
              <a:spcAft>
                <a:spcPts val="600"/>
              </a:spcAft>
            </a:pPr>
            <a:r>
              <a:rPr lang="en-US" sz="2000" b="1" dirty="0">
                <a:latin typeface="Times New Roman" panose="02020603050405020304" pitchFamily="18" charset="0"/>
                <a:cs typeface="Times New Roman" panose="02020603050405020304" pitchFamily="18" charset="0"/>
              </a:rPr>
              <a:t>KHOA QUẢN TRỊ KINH DOANH</a:t>
            </a:r>
          </a:p>
          <a:p>
            <a:pPr algn="ctr"/>
            <a:r>
              <a:rPr lang="en-US" sz="2000" b="1" dirty="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7" name="TextBox 6">
            <a:extLst>
              <a:ext uri="{FF2B5EF4-FFF2-40B4-BE49-F238E27FC236}">
                <a16:creationId xmlns:a16="http://schemas.microsoft.com/office/drawing/2014/main" id="{8A750DC0-D655-4026-9299-21BA9380E4D5}"/>
              </a:ext>
            </a:extLst>
          </p:cNvPr>
          <p:cNvSpPr txBox="1"/>
          <p:nvPr userDrawn="1"/>
        </p:nvSpPr>
        <p:spPr>
          <a:xfrm>
            <a:off x="4533899" y="1869420"/>
            <a:ext cx="5812368" cy="1169551"/>
          </a:xfrm>
          <a:prstGeom prst="rect">
            <a:avLst/>
          </a:prstGeom>
          <a:noFill/>
        </p:spPr>
        <p:txBody>
          <a:bodyPr wrap="square" rtlCol="0">
            <a:spAutoFit/>
          </a:bodyPr>
          <a:lstStyle/>
          <a:p>
            <a:pPr algn="ct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BÀI GIẢNG MÔN</a:t>
            </a:r>
          </a:p>
          <a:p>
            <a:pPr algn="ctr"/>
            <a:r>
              <a:rPr lang="en-US" sz="2800" b="1" dirty="0">
                <a:solidFill>
                  <a:schemeClr val="accent5">
                    <a:lumMod val="50000"/>
                  </a:schemeClr>
                </a:solidFill>
                <a:latin typeface="Times New Roman" panose="02020603050405020304" pitchFamily="18" charset="0"/>
                <a:cs typeface="Times New Roman" panose="02020603050405020304" pitchFamily="18" charset="0"/>
              </a:rPr>
              <a:t>QUẢN TRỊ HỌC</a:t>
            </a:r>
          </a:p>
        </p:txBody>
      </p:sp>
      <p:sp>
        <p:nvSpPr>
          <p:cNvPr id="8" name="TextBox 7">
            <a:extLst>
              <a:ext uri="{FF2B5EF4-FFF2-40B4-BE49-F238E27FC236}">
                <a16:creationId xmlns:a16="http://schemas.microsoft.com/office/drawing/2014/main" id="{0BFE051D-AA02-455A-A798-0DD50EB54965}"/>
              </a:ext>
            </a:extLst>
          </p:cNvPr>
          <p:cNvSpPr txBox="1"/>
          <p:nvPr userDrawn="1"/>
        </p:nvSpPr>
        <p:spPr>
          <a:xfrm>
            <a:off x="3450167" y="5611844"/>
            <a:ext cx="529166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latin typeface="Times New Roman" panose="02020603050405020304" pitchFamily="18" charset="0"/>
                <a:cs typeface="Times New Roman" panose="02020603050405020304" pitchFamily="18" charset="0"/>
              </a:rPr>
              <a:t>GVHD: </a:t>
            </a:r>
            <a:r>
              <a:rPr lang="en-US" sz="2800" dirty="0" err="1">
                <a:latin typeface="Times New Roman" panose="02020603050405020304" pitchFamily="18" charset="0"/>
                <a:cs typeface="Times New Roman" panose="02020603050405020304" pitchFamily="18" charset="0"/>
              </a:rPr>
              <a:t>Ths</a:t>
            </a:r>
            <a:r>
              <a:rPr lang="en-US" sz="2800" dirty="0">
                <a:latin typeface="Times New Roman" panose="02020603050405020304" pitchFamily="18" charset="0"/>
                <a:cs typeface="Times New Roman" panose="02020603050405020304" pitchFamily="18" charset="0"/>
              </a:rPr>
              <a:t>. GVC LÊ VĂN QUÝ</a:t>
            </a:r>
          </a:p>
        </p:txBody>
      </p:sp>
      <p:pic>
        <p:nvPicPr>
          <p:cNvPr id="9" name="Picture 8">
            <a:extLst>
              <a:ext uri="{FF2B5EF4-FFF2-40B4-BE49-F238E27FC236}">
                <a16:creationId xmlns:a16="http://schemas.microsoft.com/office/drawing/2014/main" id="{8349BD1F-F8A6-4952-8D30-0E2E251121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3643" y="569309"/>
            <a:ext cx="1971952" cy="1958286"/>
          </a:xfrm>
          <a:prstGeom prst="rect">
            <a:avLst/>
          </a:prstGeom>
        </p:spPr>
      </p:pic>
      <p:sp>
        <p:nvSpPr>
          <p:cNvPr id="11" name="Text Placeholder 10">
            <a:extLst>
              <a:ext uri="{FF2B5EF4-FFF2-40B4-BE49-F238E27FC236}">
                <a16:creationId xmlns:a16="http://schemas.microsoft.com/office/drawing/2014/main" id="{91A5B336-9293-49D8-A6DD-F06D56DC79BE}"/>
              </a:ext>
            </a:extLst>
          </p:cNvPr>
          <p:cNvSpPr>
            <a:spLocks noGrp="1"/>
          </p:cNvSpPr>
          <p:nvPr>
            <p:ph type="body" sz="quarter" idx="13" hasCustomPrompt="1"/>
          </p:nvPr>
        </p:nvSpPr>
        <p:spPr>
          <a:xfrm>
            <a:off x="4908550" y="3120540"/>
            <a:ext cx="2374900" cy="616919"/>
          </a:xfrm>
        </p:spPr>
        <p:txBody>
          <a:bodyPr/>
          <a:lstStyle>
            <a:lvl1pPr marL="0" indent="0" algn="ctr">
              <a:buNone/>
              <a:defRPr b="1"/>
            </a:lvl1pPr>
          </a:lstStyle>
          <a:p>
            <a:pPr lvl="0"/>
            <a:r>
              <a:rPr lang="en-US" dirty="0"/>
              <a:t>CHƯƠNG </a:t>
            </a:r>
          </a:p>
        </p:txBody>
      </p:sp>
    </p:spTree>
    <p:extLst>
      <p:ext uri="{BB962C8B-B14F-4D97-AF65-F5344CB8AC3E}">
        <p14:creationId xmlns:p14="http://schemas.microsoft.com/office/powerpoint/2010/main" val="3383849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680310"/>
            <a:ext cx="10972800" cy="458115"/>
          </a:xfrm>
        </p:spPr>
        <p:txBody>
          <a:bodyPr>
            <a:normAutofit/>
          </a:bodyPr>
          <a:lstStyle>
            <a:lvl1pPr algn="l">
              <a:defRPr sz="3600">
                <a:solidFill>
                  <a:schemeClr val="accent1">
                    <a:lumMod val="50000"/>
                  </a:schemeClr>
                </a:solidFill>
              </a:defRPr>
            </a:lvl1pPr>
          </a:lstStyle>
          <a:p>
            <a:r>
              <a:rPr lang="en-US" dirty="0"/>
              <a:t>Click to edit Master title style</a:t>
            </a:r>
          </a:p>
        </p:txBody>
      </p:sp>
      <p:sp>
        <p:nvSpPr>
          <p:cNvPr id="3" name="Content Placeholder 2"/>
          <p:cNvSpPr>
            <a:spLocks noGrp="1"/>
          </p:cNvSpPr>
          <p:nvPr>
            <p:ph idx="1"/>
          </p:nvPr>
        </p:nvSpPr>
        <p:spPr>
          <a:xfrm>
            <a:off x="598620" y="1291131"/>
            <a:ext cx="10972800" cy="3918803"/>
          </a:xfrm>
        </p:spPr>
        <p:txBody>
          <a:bodyPr/>
          <a:lstStyle>
            <a:lvl1pPr>
              <a:defRPr sz="2800">
                <a:solidFill>
                  <a:srgbClr val="018ACF"/>
                </a:solidFill>
              </a:defRPr>
            </a:lvl1pPr>
            <a:lvl2pPr>
              <a:defRPr>
                <a:solidFill>
                  <a:srgbClr val="018ACF"/>
                </a:solidFill>
              </a:defRPr>
            </a:lvl2pPr>
            <a:lvl3pPr>
              <a:defRPr>
                <a:solidFill>
                  <a:srgbClr val="018ACF"/>
                </a:solidFill>
              </a:defRPr>
            </a:lvl3pPr>
            <a:lvl4pPr>
              <a:defRPr>
                <a:solidFill>
                  <a:srgbClr val="018ACF"/>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306566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B9C9284-3C38-4A53-ACB1-3B14DA7E00B8}"/>
              </a:ext>
            </a:extLst>
          </p:cNvPr>
          <p:cNvSpPr>
            <a:spLocks noGrp="1"/>
          </p:cNvSpPr>
          <p:nvPr>
            <p:ph type="ftr" sz="quarter" idx="11"/>
          </p:nvPr>
        </p:nvSpPr>
        <p:spPr/>
        <p:txBody>
          <a:bodyPr/>
          <a:lstStyle/>
          <a:p>
            <a:endParaRPr lang="en-US"/>
          </a:p>
        </p:txBody>
      </p:sp>
      <p:sp>
        <p:nvSpPr>
          <p:cNvPr id="8" name="Text Placeholder 7">
            <a:extLst>
              <a:ext uri="{FF2B5EF4-FFF2-40B4-BE49-F238E27FC236}">
                <a16:creationId xmlns:a16="http://schemas.microsoft.com/office/drawing/2014/main" id="{3B75164B-1E4C-408D-89F4-C7AC36AA1298}"/>
              </a:ext>
            </a:extLst>
          </p:cNvPr>
          <p:cNvSpPr>
            <a:spLocks noGrp="1"/>
          </p:cNvSpPr>
          <p:nvPr>
            <p:ph type="body" sz="quarter" idx="13" hasCustomPrompt="1"/>
          </p:nvPr>
        </p:nvSpPr>
        <p:spPr>
          <a:xfrm>
            <a:off x="3128423" y="1456266"/>
            <a:ext cx="7010400" cy="4900083"/>
          </a:xfrm>
        </p:spPr>
        <p:txBody>
          <a:bodyPr/>
          <a:lstStyle>
            <a:lvl1pPr marL="228600" indent="-228600">
              <a:buFont typeface="Wingdings" panose="05000000000000000000" pitchFamily="2" charset="2"/>
              <a:buChar char="Ø"/>
              <a:defRPr/>
            </a:lvl1pPr>
          </a:lstStyle>
          <a:p>
            <a:pPr lvl="0"/>
            <a:r>
              <a:rPr lang="en-US" dirty="0"/>
              <a:t>Mục tiêu</a:t>
            </a:r>
          </a:p>
        </p:txBody>
      </p:sp>
      <p:sp>
        <p:nvSpPr>
          <p:cNvPr id="9" name="TextBox 8">
            <a:extLst>
              <a:ext uri="{FF2B5EF4-FFF2-40B4-BE49-F238E27FC236}">
                <a16:creationId xmlns:a16="http://schemas.microsoft.com/office/drawing/2014/main" id="{7F4D0B77-7A8E-47A8-8F5D-C7938C43A30E}"/>
              </a:ext>
            </a:extLst>
          </p:cNvPr>
          <p:cNvSpPr txBox="1"/>
          <p:nvPr userDrawn="1"/>
        </p:nvSpPr>
        <p:spPr>
          <a:xfrm>
            <a:off x="2590800" y="348157"/>
            <a:ext cx="7010400" cy="769441"/>
          </a:xfrm>
          <a:prstGeom prst="rect">
            <a:avLst/>
          </a:prstGeom>
          <a:noFill/>
        </p:spPr>
        <p:txBody>
          <a:bodyPr wrap="square" rtlCol="0">
            <a:spAutoFit/>
          </a:bodyPr>
          <a:lstStyle/>
          <a:p>
            <a:pPr algn="ctr"/>
            <a:r>
              <a:rPr lang="en-US" sz="4400" b="1" i="0" dirty="0">
                <a:solidFill>
                  <a:srgbClr val="FF0000"/>
                </a:solidFill>
                <a:latin typeface="Times New Roman" panose="02020603050405020304" pitchFamily="18" charset="0"/>
                <a:cs typeface="Times New Roman" panose="02020603050405020304" pitchFamily="18" charset="0"/>
              </a:rPr>
              <a:t>MỤC TIÊU CH</a:t>
            </a:r>
            <a:r>
              <a:rPr lang="vi-VN" sz="4400" b="1" i="0" dirty="0">
                <a:solidFill>
                  <a:srgbClr val="FF0000"/>
                </a:solidFill>
                <a:latin typeface="Times New Roman" panose="02020603050405020304" pitchFamily="18" charset="0"/>
                <a:cs typeface="Times New Roman" panose="02020603050405020304" pitchFamily="18" charset="0"/>
              </a:rPr>
              <a:t>Ư</a:t>
            </a:r>
            <a:r>
              <a:rPr lang="en-US" sz="4400" b="1" i="0" dirty="0">
                <a:solidFill>
                  <a:srgbClr val="FF0000"/>
                </a:solidFill>
                <a:latin typeface="Times New Roman" panose="02020603050405020304" pitchFamily="18" charset="0"/>
                <a:cs typeface="Times New Roman" panose="02020603050405020304" pitchFamily="18" charset="0"/>
              </a:rPr>
              <a:t>ƠNG</a:t>
            </a:r>
          </a:p>
        </p:txBody>
      </p:sp>
      <p:pic>
        <p:nvPicPr>
          <p:cNvPr id="10" name="Content Placeholder 3">
            <a:extLst>
              <a:ext uri="{FF2B5EF4-FFF2-40B4-BE49-F238E27FC236}">
                <a16:creationId xmlns:a16="http://schemas.microsoft.com/office/drawing/2014/main" id="{F4409AB4-8A1F-4266-A0BB-F3550475C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280422"/>
            <a:ext cx="2290223" cy="2177144"/>
          </a:xfrm>
          <a:prstGeom prst="rect">
            <a:avLst/>
          </a:prstGeom>
        </p:spPr>
      </p:pic>
    </p:spTree>
    <p:extLst>
      <p:ext uri="{BB962C8B-B14F-4D97-AF65-F5344CB8AC3E}">
        <p14:creationId xmlns:p14="http://schemas.microsoft.com/office/powerpoint/2010/main" val="3878185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95179DC-26EB-4537-9D03-11EBB6FB7B1E}"/>
              </a:ext>
            </a:extLst>
          </p:cNvPr>
          <p:cNvSpPr>
            <a:spLocks noGrp="1"/>
          </p:cNvSpPr>
          <p:nvPr>
            <p:ph type="ftr" sz="quarter" idx="11"/>
          </p:nvPr>
        </p:nvSpPr>
        <p:spPr/>
        <p:txBody>
          <a:bodyPr/>
          <a:lstStyle/>
          <a:p>
            <a:endParaRPr lang="en-US"/>
          </a:p>
        </p:txBody>
      </p:sp>
      <p:sp>
        <p:nvSpPr>
          <p:cNvPr id="7" name="Text Placeholder 6">
            <a:extLst>
              <a:ext uri="{FF2B5EF4-FFF2-40B4-BE49-F238E27FC236}">
                <a16:creationId xmlns:a16="http://schemas.microsoft.com/office/drawing/2014/main" id="{234D079F-06A8-490A-864A-B8FBD9EF63E8}"/>
              </a:ext>
            </a:extLst>
          </p:cNvPr>
          <p:cNvSpPr>
            <a:spLocks noGrp="1"/>
          </p:cNvSpPr>
          <p:nvPr>
            <p:ph type="body" sz="quarter" idx="13" hasCustomPrompt="1"/>
          </p:nvPr>
        </p:nvSpPr>
        <p:spPr>
          <a:xfrm>
            <a:off x="838200" y="1168400"/>
            <a:ext cx="10515600" cy="5187950"/>
          </a:xfrm>
        </p:spPr>
        <p:txBody>
          <a:bodyPr/>
          <a:lstStyle>
            <a:lvl1pPr marL="0" indent="0">
              <a:buNone/>
              <a:defRPr b="1">
                <a:solidFill>
                  <a:schemeClr val="tx1">
                    <a:lumMod val="85000"/>
                    <a:lumOff val="15000"/>
                  </a:schemeClr>
                </a:solidFill>
              </a:defRPr>
            </a:lvl1pPr>
            <a:lvl2pPr marL="457200" indent="0">
              <a:buNone/>
              <a:defRPr b="1">
                <a:solidFill>
                  <a:schemeClr val="tx1">
                    <a:lumMod val="85000"/>
                    <a:lumOff val="15000"/>
                  </a:schemeClr>
                </a:solidFill>
              </a:defRPr>
            </a:lvl2pPr>
            <a:lvl3pPr marL="914400" indent="0">
              <a:buNone/>
              <a:defRPr>
                <a:solidFill>
                  <a:schemeClr val="tx1">
                    <a:lumMod val="85000"/>
                    <a:lumOff val="15000"/>
                  </a:schemeClr>
                </a:solidFill>
              </a:defRPr>
            </a:lvl3pPr>
            <a:lvl4pPr marL="1371600" indent="0">
              <a:buNone/>
              <a:defRPr>
                <a:solidFill>
                  <a:schemeClr val="tx1">
                    <a:lumMod val="85000"/>
                    <a:lumOff val="15000"/>
                  </a:schemeClr>
                </a:solidFill>
              </a:defRPr>
            </a:lvl4pPr>
            <a:lvl5pPr marL="1828800" indent="0">
              <a:buNone/>
              <a:defRPr/>
            </a:lvl5pPr>
          </a:lstStyle>
          <a:p>
            <a:pPr lvl="0"/>
            <a:r>
              <a:rPr lang="en-US" dirty="0"/>
              <a:t>I.  Click to edit Master text styles</a:t>
            </a:r>
          </a:p>
          <a:p>
            <a:pPr lvl="1"/>
            <a:r>
              <a:rPr lang="en-US" dirty="0"/>
              <a:t>1.1. Second level</a:t>
            </a:r>
          </a:p>
          <a:p>
            <a:pPr lvl="2"/>
            <a:r>
              <a:rPr lang="en-US" dirty="0"/>
              <a:t>1.1.1. Third level</a:t>
            </a:r>
          </a:p>
          <a:p>
            <a:pPr lvl="3"/>
            <a:r>
              <a:rPr lang="en-US" dirty="0"/>
              <a:t>1.1.1.1. Fourth level</a:t>
            </a:r>
          </a:p>
        </p:txBody>
      </p:sp>
      <p:sp>
        <p:nvSpPr>
          <p:cNvPr id="6" name="TextBox 5">
            <a:extLst>
              <a:ext uri="{FF2B5EF4-FFF2-40B4-BE49-F238E27FC236}">
                <a16:creationId xmlns:a16="http://schemas.microsoft.com/office/drawing/2014/main" id="{764B6B50-C8CD-47CA-8B35-89E3CA754EBB}"/>
              </a:ext>
            </a:extLst>
          </p:cNvPr>
          <p:cNvSpPr txBox="1"/>
          <p:nvPr userDrawn="1"/>
        </p:nvSpPr>
        <p:spPr>
          <a:xfrm>
            <a:off x="838200" y="358923"/>
            <a:ext cx="10515599" cy="769441"/>
          </a:xfrm>
          <a:prstGeom prst="rect">
            <a:avLst/>
          </a:prstGeom>
          <a:noFill/>
        </p:spPr>
        <p:txBody>
          <a:bodyPr wrap="square" rtlCol="0">
            <a:spAutoFit/>
          </a:bodyPr>
          <a:lstStyle/>
          <a:p>
            <a:pPr algn="ctr"/>
            <a:r>
              <a:rPr lang="en-US" sz="4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BỐ CỤC CHƯƠNG</a:t>
            </a:r>
          </a:p>
        </p:txBody>
      </p:sp>
    </p:spTree>
    <p:extLst>
      <p:ext uri="{BB962C8B-B14F-4D97-AF65-F5344CB8AC3E}">
        <p14:creationId xmlns:p14="http://schemas.microsoft.com/office/powerpoint/2010/main" val="366213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62545" y="930807"/>
            <a:ext cx="9691255"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039609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864251"/>
            <a:ext cx="5181600"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864252"/>
            <a:ext cx="5181600" cy="43127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79170" y="930807"/>
            <a:ext cx="9674629"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43694" y="1418699"/>
            <a:ext cx="881010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3347320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10515600" cy="31739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838200" y="4610100"/>
            <a:ext cx="10515600" cy="1566863"/>
          </a:xfrm>
        </p:spPr>
        <p:txBody>
          <a:bodyPr/>
          <a:lstStyle>
            <a:lvl1pPr marL="0" indent="0">
              <a:buNone/>
              <a:defRPr/>
            </a:lvl1pPr>
          </a:lstStyle>
          <a:p>
            <a:pPr lvl="0"/>
            <a:endParaRPr lang="en-US" dirty="0"/>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404938" y="930807"/>
            <a:ext cx="9948862"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414555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199" y="1864251"/>
            <a:ext cx="10515599"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95796" y="930807"/>
            <a:ext cx="9658004"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76944" y="1418699"/>
            <a:ext cx="877685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1832411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A7A7-5D80-4BC8-8EBC-B1FDC8171A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AF4684-B49D-4AB0-8506-63B2E5DEA3CC}"/>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4" name="Footer Placeholder 3">
            <a:extLst>
              <a:ext uri="{FF2B5EF4-FFF2-40B4-BE49-F238E27FC236}">
                <a16:creationId xmlns:a16="http://schemas.microsoft.com/office/drawing/2014/main" id="{DBE18E34-96CD-4074-B98E-E0868CE323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368A10-61E2-4C61-A113-A9B08D316545}"/>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4288395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99F09D-950E-416A-B61A-8B657B93F393}"/>
              </a:ext>
            </a:extLst>
          </p:cNvPr>
          <p:cNvSpPr>
            <a:spLocks noGrp="1"/>
          </p:cNvSpPr>
          <p:nvPr>
            <p:ph type="dt" sz="half" idx="10"/>
          </p:nvPr>
        </p:nvSpPr>
        <p:spPr>
          <a:xfrm>
            <a:off x="838200" y="6356350"/>
            <a:ext cx="2743200" cy="365125"/>
          </a:xfrm>
          <a:prstGeom prst="rect">
            <a:avLst/>
          </a:prstGeom>
        </p:spPr>
        <p:txBody>
          <a:bodyPr/>
          <a:lstStyle/>
          <a:p>
            <a:r>
              <a:rPr lang="en-US"/>
              <a:t>2020</a:t>
            </a:r>
          </a:p>
        </p:txBody>
      </p:sp>
      <p:sp>
        <p:nvSpPr>
          <p:cNvPr id="3" name="Footer Placeholder 2">
            <a:extLst>
              <a:ext uri="{FF2B5EF4-FFF2-40B4-BE49-F238E27FC236}">
                <a16:creationId xmlns:a16="http://schemas.microsoft.com/office/drawing/2014/main" id="{F3718969-C767-4870-B016-5DEE6531C8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E6EA80-68E9-4C90-8992-6494962D987A}"/>
              </a:ext>
            </a:extLst>
          </p:cNvPr>
          <p:cNvSpPr>
            <a:spLocks noGrp="1"/>
          </p:cNvSpPr>
          <p:nvPr>
            <p:ph type="sldNum" sz="quarter" idx="12"/>
          </p:nvPr>
        </p:nvSpPr>
        <p:spPr>
          <a:xfrm>
            <a:off x="8610600" y="6356350"/>
            <a:ext cx="2743200" cy="365125"/>
          </a:xfrm>
          <a:prstGeom prst="rect">
            <a:avLst/>
          </a:prstGeom>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178387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6E27B4-0096-4256-A6FE-F9213B86DD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82F51CD-34B4-488A-8355-5A7663E399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44BE5056-BFA8-453B-9862-EE21855C92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4047278099"/>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3" r:id="rId3"/>
    <p:sldLayoutId id="2147483652" r:id="rId4"/>
    <p:sldLayoutId id="2147483661" r:id="rId5"/>
    <p:sldLayoutId id="2147483660" r:id="rId6"/>
    <p:sldLayoutId id="2147483662" r:id="rId7"/>
    <p:sldLayoutId id="2147483654" r:id="rId8"/>
    <p:sldLayoutId id="2147483655" r:id="rId9"/>
    <p:sldLayoutId id="2147483666" r:id="rId10"/>
  </p:sldLayoutIdLst>
  <p:hf hdr="0" ftr="0"/>
  <p:txStyles>
    <p:titleStyle>
      <a:lvl1pPr algn="l" defTabSz="914400" rtl="0" eaLnBrk="1" latinLnBrk="0" hangingPunct="1">
        <a:lnSpc>
          <a:spcPct val="90000"/>
        </a:lnSpc>
        <a:spcBef>
          <a:spcPct val="0"/>
        </a:spcBef>
        <a:buNone/>
        <a:defRPr sz="3200" b="1" kern="1200">
          <a:solidFill>
            <a:srgbClr val="C00000"/>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2690" y="180109"/>
            <a:ext cx="8908473" cy="4779819"/>
          </a:xfrm>
        </p:spPr>
        <p:txBody>
          <a:bodyPr/>
          <a:lstStyle/>
          <a:p>
            <a:pPr algn="ctr"/>
            <a:r>
              <a:rPr lang="en-US" sz="2800" dirty="0">
                <a:solidFill>
                  <a:srgbClr val="0070C0"/>
                </a:solidFill>
              </a:rPr>
              <a:t>TRƯỜNG CAO ĐẲNG LÝ TỰ TRỌNG TPHCM</a:t>
            </a:r>
            <a:br>
              <a:rPr lang="en-US" sz="2800" dirty="0">
                <a:solidFill>
                  <a:srgbClr val="0070C0"/>
                </a:solidFill>
              </a:rPr>
            </a:br>
            <a:r>
              <a:rPr lang="en-US" sz="2800" dirty="0">
                <a:solidFill>
                  <a:srgbClr val="0070C0"/>
                </a:solidFill>
              </a:rPr>
              <a:t>KHOA KINH TẾ</a:t>
            </a:r>
            <a:br>
              <a:rPr lang="en-US" sz="2800" dirty="0">
                <a:solidFill>
                  <a:srgbClr val="0070C0"/>
                </a:solidFill>
              </a:rPr>
            </a:br>
            <a:br>
              <a:rPr lang="en-US" dirty="0">
                <a:solidFill>
                  <a:schemeClr val="tx1"/>
                </a:solidFill>
              </a:rPr>
            </a:br>
            <a:r>
              <a:rPr lang="en-US" sz="3600" dirty="0">
                <a:solidFill>
                  <a:srgbClr val="FF0000"/>
                </a:solidFill>
              </a:rPr>
              <a:t>BÀI GIẢNG MÔN</a:t>
            </a:r>
            <a:br>
              <a:rPr lang="en-US" sz="3600" dirty="0">
                <a:solidFill>
                  <a:srgbClr val="FF0000"/>
                </a:solidFill>
              </a:rPr>
            </a:br>
            <a:r>
              <a:rPr lang="en-US" sz="3600" dirty="0">
                <a:solidFill>
                  <a:srgbClr val="FF0000"/>
                </a:solidFill>
              </a:rPr>
              <a:t>NGHIỆP VỤ TỔ CHỨC HỘI HỌP, HỘI NGHỊ, HỘI THẢO</a:t>
            </a:r>
            <a:br>
              <a:rPr lang="en-US" sz="3600" dirty="0">
                <a:solidFill>
                  <a:srgbClr val="FF0000"/>
                </a:solidFill>
              </a:rPr>
            </a:br>
            <a:br>
              <a:rPr lang="en-US" sz="3600" dirty="0">
                <a:solidFill>
                  <a:schemeClr val="tx1"/>
                </a:solidFill>
              </a:rPr>
            </a:br>
            <a:r>
              <a:rPr lang="en-US" dirty="0">
                <a:solidFill>
                  <a:schemeClr val="tx1"/>
                </a:solidFill>
              </a:rPr>
              <a:t>                                         </a:t>
            </a:r>
            <a:r>
              <a:rPr lang="en-US" dirty="0" err="1">
                <a:solidFill>
                  <a:schemeClr val="tx1"/>
                </a:solidFill>
              </a:rPr>
              <a:t>Th.S</a:t>
            </a:r>
            <a:r>
              <a:rPr lang="en-US" dirty="0">
                <a:solidFill>
                  <a:schemeClr val="tx1"/>
                </a:solidFill>
              </a:rPr>
              <a:t> </a:t>
            </a:r>
            <a:r>
              <a:rPr lang="en-US" dirty="0" err="1">
                <a:solidFill>
                  <a:schemeClr val="tx1"/>
                </a:solidFill>
              </a:rPr>
              <a:t>Võ</a:t>
            </a:r>
            <a:r>
              <a:rPr lang="en-US" dirty="0">
                <a:solidFill>
                  <a:schemeClr val="tx1"/>
                </a:solidFill>
              </a:rPr>
              <a:t> </a:t>
            </a:r>
            <a:r>
              <a:rPr lang="en-US" dirty="0" err="1">
                <a:solidFill>
                  <a:schemeClr val="tx1"/>
                </a:solidFill>
              </a:rPr>
              <a:t>Thị</a:t>
            </a:r>
            <a:r>
              <a:rPr lang="en-US" dirty="0">
                <a:solidFill>
                  <a:schemeClr val="tx1"/>
                </a:solidFill>
              </a:rPr>
              <a:t> Kim </a:t>
            </a:r>
            <a:r>
              <a:rPr lang="en-US" dirty="0" err="1">
                <a:solidFill>
                  <a:schemeClr val="tx1"/>
                </a:solidFill>
              </a:rPr>
              <a:t>Thư</a:t>
            </a:r>
            <a:endParaRPr lang="en-US" dirty="0">
              <a:solidFill>
                <a:schemeClr val="tx1"/>
              </a:solidFill>
            </a:endParaRPr>
          </a:p>
        </p:txBody>
      </p:sp>
      <p:sp>
        <p:nvSpPr>
          <p:cNvPr id="2" name="Date Placeholder 1"/>
          <p:cNvSpPr>
            <a:spLocks noGrp="1"/>
          </p:cNvSpPr>
          <p:nvPr>
            <p:ph type="dt" sz="half" idx="10"/>
          </p:nvPr>
        </p:nvSpPr>
        <p:spPr/>
        <p:txBody>
          <a:bodyPr/>
          <a:lstStyle/>
          <a:p>
            <a:r>
              <a:rPr lang="en-US"/>
              <a:t>2020</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56"/>
            <a:ext cx="3443288" cy="2176607"/>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82" y="3352799"/>
            <a:ext cx="5964382" cy="3368675"/>
          </a:xfrm>
          <a:prstGeom prst="rect">
            <a:avLst/>
          </a:prstGeom>
        </p:spPr>
      </p:pic>
    </p:spTree>
    <p:extLst>
      <p:ext uri="{BB962C8B-B14F-4D97-AF65-F5344CB8AC3E}">
        <p14:creationId xmlns:p14="http://schemas.microsoft.com/office/powerpoint/2010/main" val="2873887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61542" y="384896"/>
            <a:ext cx="9691255" cy="505354"/>
          </a:xfrm>
        </p:spPr>
        <p:txBody>
          <a:bodyPr>
            <a:noAutofit/>
          </a:bodyPr>
          <a:lstStyle/>
          <a:p>
            <a:r>
              <a:rPr lang="vi-VN" dirty="0"/>
              <a:t>1.1.2 Sức chứa theo các kiểu sắp xếp </a:t>
            </a:r>
            <a:endParaRPr lang="en-US" dirty="0"/>
          </a:p>
          <a:p>
            <a:endParaRPr lang="en-US" dirty="0"/>
          </a:p>
        </p:txBody>
      </p:sp>
      <p:sp>
        <p:nvSpPr>
          <p:cNvPr id="10" name="Rectangle 9"/>
          <p:cNvSpPr/>
          <p:nvPr/>
        </p:nvSpPr>
        <p:spPr>
          <a:xfrm>
            <a:off x="461542" y="1281260"/>
            <a:ext cx="11591499" cy="5232202"/>
          </a:xfrm>
          <a:prstGeom prst="rect">
            <a:avLst/>
          </a:prstGeom>
        </p:spPr>
        <p:txBody>
          <a:bodyPr wrap="square">
            <a:spAutoFit/>
          </a:bodyPr>
          <a:lstStyle/>
          <a:p>
            <a:pPr algn="just">
              <a:lnSpc>
                <a:spcPct val="150000"/>
              </a:lnSpc>
              <a:spcBef>
                <a:spcPts val="200"/>
              </a:spcBef>
              <a:spcAft>
                <a:spcPts val="200"/>
              </a:spcAft>
            </a:pPr>
            <a:r>
              <a:rPr lang="vi-VN" sz="2400" dirty="0">
                <a:latin typeface="Times New Roman" panose="02020603050405020304" pitchFamily="18" charset="0"/>
                <a:ea typeface="Times New Roman" panose="02020603050405020304" pitchFamily="18" charset="0"/>
              </a:rPr>
              <a:t>Thông thường có 3 cách sắp xếp chỗ ngồi trong cuộc họp như:</a:t>
            </a:r>
            <a:endParaRPr lang="en-US" sz="2400" dirty="0">
              <a:latin typeface="Times New Roman" panose="02020603050405020304" pitchFamily="18" charset="0"/>
              <a:ea typeface="Calibri" panose="020F0502020204030204" pitchFamily="34" charset="0"/>
            </a:endParaRPr>
          </a:p>
          <a:p>
            <a:pPr algn="just">
              <a:lnSpc>
                <a:spcPct val="150000"/>
              </a:lnSpc>
              <a:spcBef>
                <a:spcPts val="200"/>
              </a:spcBef>
              <a:spcAft>
                <a:spcPts val="200"/>
              </a:spcAft>
            </a:pPr>
            <a:r>
              <a:rPr lang="en-US" sz="2400" dirty="0">
                <a:latin typeface="Times New Roman" panose="02020603050405020304" pitchFamily="18" charset="0"/>
                <a:ea typeface="Times New Roman" panose="02020603050405020304" pitchFamily="18" charset="0"/>
              </a:rPr>
              <a:t>-</a:t>
            </a:r>
            <a:r>
              <a:rPr lang="vi-VN" sz="2400" dirty="0">
                <a:solidFill>
                  <a:srgbClr val="C00000"/>
                </a:solidFill>
                <a:latin typeface="Times New Roman" panose="02020603050405020304" pitchFamily="18" charset="0"/>
                <a:ea typeface="Times New Roman" panose="02020603050405020304" pitchFamily="18" charset="0"/>
              </a:rPr>
              <a:t>Bố trí kiểu hỗ trợ</a:t>
            </a:r>
            <a:r>
              <a:rPr lang="vi-VN" sz="2400" dirty="0">
                <a:latin typeface="Times New Roman" panose="02020603050405020304" pitchFamily="18" charset="0"/>
                <a:ea typeface="Times New Roman" panose="02020603050405020304" pitchFamily="18" charset="0"/>
              </a:rPr>
              <a:t>: Là các vị trí dành cho các thành viên muốn hỗ trợ cho sếp sẽ ngồi vuông góc với sếp. Với lối sắp xếp này sẽ giúp cả sếp và nhân viên có thể thuận tiện trong việc giao tiếp, tiếp nhận và xử lý thông tin và hiểu nhau hơn.</a:t>
            </a:r>
            <a:endParaRPr lang="en-US" sz="2400" dirty="0">
              <a:latin typeface="Times New Roman" panose="02020603050405020304" pitchFamily="18" charset="0"/>
              <a:ea typeface="Calibri" panose="020F0502020204030204" pitchFamily="34" charset="0"/>
            </a:endParaRPr>
          </a:p>
          <a:p>
            <a:pPr algn="just">
              <a:lnSpc>
                <a:spcPct val="150000"/>
              </a:lnSpc>
              <a:spcBef>
                <a:spcPts val="200"/>
              </a:spcBef>
              <a:spcAft>
                <a:spcPts val="200"/>
              </a:spcAft>
            </a:pPr>
            <a:r>
              <a:rPr lang="en-US" sz="2400" dirty="0">
                <a:latin typeface="Times New Roman" panose="02020603050405020304" pitchFamily="18" charset="0"/>
                <a:ea typeface="Times New Roman" panose="02020603050405020304" pitchFamily="18" charset="0"/>
              </a:rPr>
              <a:t>-</a:t>
            </a:r>
            <a:r>
              <a:rPr lang="vi-VN" sz="2400" dirty="0">
                <a:solidFill>
                  <a:srgbClr val="C00000"/>
                </a:solidFill>
                <a:latin typeface="Times New Roman" panose="02020603050405020304" pitchFamily="18" charset="0"/>
                <a:ea typeface="Times New Roman" panose="02020603050405020304" pitchFamily="18" charset="0"/>
              </a:rPr>
              <a:t>Bố trí kiểu hợp tác</a:t>
            </a:r>
            <a:r>
              <a:rPr lang="vi-VN" sz="2400" dirty="0">
                <a:latin typeface="Times New Roman" panose="02020603050405020304" pitchFamily="18" charset="0"/>
                <a:ea typeface="Times New Roman" panose="02020603050405020304" pitchFamily="18" charset="0"/>
              </a:rPr>
              <a:t>: Là vị trí của các thành viên khi muốn hợp tác sẽ được sắp xếp ngồi cạnh nhau để họ dễ dàng thảo luận với nhau hơn.</a:t>
            </a:r>
            <a:endParaRPr lang="en-US" sz="2400" dirty="0">
              <a:latin typeface="Times New Roman" panose="02020603050405020304" pitchFamily="18" charset="0"/>
              <a:ea typeface="Calibri" panose="020F0502020204030204" pitchFamily="34" charset="0"/>
            </a:endParaRPr>
          </a:p>
          <a:p>
            <a:pPr algn="just">
              <a:lnSpc>
                <a:spcPct val="150000"/>
              </a:lnSpc>
              <a:spcBef>
                <a:spcPts val="200"/>
              </a:spcBef>
              <a:spcAft>
                <a:spcPts val="200"/>
              </a:spcAft>
            </a:pPr>
            <a:r>
              <a:rPr lang="en-US" sz="2400" dirty="0">
                <a:latin typeface="Times New Roman" panose="02020603050405020304" pitchFamily="18" charset="0"/>
                <a:ea typeface="Times New Roman" panose="02020603050405020304" pitchFamily="18" charset="0"/>
              </a:rPr>
              <a:t>-</a:t>
            </a:r>
            <a:r>
              <a:rPr lang="vi-VN" sz="2400" dirty="0">
                <a:solidFill>
                  <a:srgbClr val="C00000"/>
                </a:solidFill>
                <a:latin typeface="Times New Roman" panose="02020603050405020304" pitchFamily="18" charset="0"/>
                <a:ea typeface="Times New Roman" panose="02020603050405020304" pitchFamily="18" charset="0"/>
              </a:rPr>
              <a:t>Bố trí kiểu đối kháng</a:t>
            </a:r>
            <a:r>
              <a:rPr lang="vi-VN" sz="2400" dirty="0">
                <a:latin typeface="Times New Roman" panose="02020603050405020304" pitchFamily="18" charset="0"/>
                <a:ea typeface="Times New Roman" panose="02020603050405020304" pitchFamily="18" charset="0"/>
              </a:rPr>
              <a:t>: Là kiểu bố trí đặt bàn họp ở giữa, hai hàng ghế hai bên đối mặt với nhau giữa khoảng cách là chiếc bàn họp. Đây là kiểu sắp xếp đối kháng thường được sử dụng trong các cuộc tranh luận.</a:t>
            </a:r>
            <a:endParaRPr lang="en-US" sz="24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829093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hong hoi nghi kieu lop hoc"/>
          <p:cNvPicPr/>
          <p:nvPr/>
        </p:nvPicPr>
        <p:blipFill>
          <a:blip r:embed="rId2">
            <a:extLst>
              <a:ext uri="{28A0092B-C50C-407E-A947-70E740481C1C}">
                <a14:useLocalDpi xmlns:a14="http://schemas.microsoft.com/office/drawing/2010/main" val="0"/>
              </a:ext>
            </a:extLst>
          </a:blip>
          <a:srcRect/>
          <a:stretch>
            <a:fillRect/>
          </a:stretch>
        </p:blipFill>
        <p:spPr bwMode="auto">
          <a:xfrm>
            <a:off x="1995240" y="556515"/>
            <a:ext cx="8213285" cy="5134601"/>
          </a:xfrm>
          <a:prstGeom prst="rect">
            <a:avLst/>
          </a:prstGeom>
          <a:noFill/>
          <a:ln>
            <a:noFill/>
          </a:ln>
        </p:spPr>
      </p:pic>
      <p:sp>
        <p:nvSpPr>
          <p:cNvPr id="6" name="Rectangle 5"/>
          <p:cNvSpPr/>
          <p:nvPr/>
        </p:nvSpPr>
        <p:spPr>
          <a:xfrm>
            <a:off x="4893931" y="5636524"/>
            <a:ext cx="2417650" cy="830997"/>
          </a:xfrm>
          <a:prstGeom prst="rect">
            <a:avLst/>
          </a:prstGeom>
        </p:spPr>
        <p:txBody>
          <a:bodyPr wrap="none">
            <a:spAutoFit/>
          </a:bodyPr>
          <a:lstStyle/>
          <a:p>
            <a:pPr algn="just">
              <a:lnSpc>
                <a:spcPct val="150000"/>
              </a:lnSpc>
              <a:spcBef>
                <a:spcPts val="300"/>
              </a:spcBef>
              <a:spcAft>
                <a:spcPts val="375"/>
              </a:spcAft>
            </a:pPr>
            <a:r>
              <a:rPr lang="en-US" sz="3200" b="1" dirty="0" err="1">
                <a:latin typeface="Times New Roman" panose="02020603050405020304" pitchFamily="18" charset="0"/>
                <a:ea typeface="Times New Roman" panose="02020603050405020304" pitchFamily="18" charset="0"/>
              </a:rPr>
              <a:t>Kiểu</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lớp</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học</a:t>
            </a:r>
            <a:endParaRPr lang="en-US" sz="32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574050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hong hoi nghi kieu chu u"/>
          <p:cNvPicPr/>
          <p:nvPr/>
        </p:nvPicPr>
        <p:blipFill>
          <a:blip r:embed="rId2">
            <a:extLst>
              <a:ext uri="{28A0092B-C50C-407E-A947-70E740481C1C}">
                <a14:useLocalDpi xmlns:a14="http://schemas.microsoft.com/office/drawing/2010/main" val="0"/>
              </a:ext>
            </a:extLst>
          </a:blip>
          <a:srcRect/>
          <a:stretch>
            <a:fillRect/>
          </a:stretch>
        </p:blipFill>
        <p:spPr bwMode="auto">
          <a:xfrm>
            <a:off x="1951631" y="736977"/>
            <a:ext cx="8302246" cy="4899547"/>
          </a:xfrm>
          <a:prstGeom prst="rect">
            <a:avLst/>
          </a:prstGeom>
          <a:noFill/>
          <a:ln>
            <a:noFill/>
          </a:ln>
        </p:spPr>
      </p:pic>
      <p:sp>
        <p:nvSpPr>
          <p:cNvPr id="3" name="Rectangle 2"/>
          <p:cNvSpPr/>
          <p:nvPr/>
        </p:nvSpPr>
        <p:spPr>
          <a:xfrm>
            <a:off x="5009346" y="5636524"/>
            <a:ext cx="2186817" cy="742511"/>
          </a:xfrm>
          <a:prstGeom prst="rect">
            <a:avLst/>
          </a:prstGeom>
        </p:spPr>
        <p:txBody>
          <a:bodyPr wrap="none">
            <a:spAutoFit/>
          </a:bodyPr>
          <a:lstStyle/>
          <a:p>
            <a:pPr algn="just">
              <a:lnSpc>
                <a:spcPct val="150000"/>
              </a:lnSpc>
              <a:spcBef>
                <a:spcPts val="300"/>
              </a:spcBef>
              <a:spcAft>
                <a:spcPts val="375"/>
              </a:spcAft>
            </a:pPr>
            <a:r>
              <a:rPr lang="en-US" sz="3200" b="1" dirty="0" err="1">
                <a:latin typeface="Times New Roman" panose="02020603050405020304" pitchFamily="18" charset="0"/>
                <a:ea typeface="Times New Roman" panose="02020603050405020304" pitchFamily="18" charset="0"/>
              </a:rPr>
              <a:t>Kiểu</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chữ</a:t>
            </a:r>
            <a:r>
              <a:rPr lang="en-US" sz="3200" b="1" dirty="0">
                <a:latin typeface="Times New Roman" panose="02020603050405020304" pitchFamily="18" charset="0"/>
                <a:ea typeface="Times New Roman" panose="02020603050405020304" pitchFamily="18" charset="0"/>
              </a:rPr>
              <a:t> U</a:t>
            </a:r>
            <a:endParaRPr lang="en-US" sz="32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933667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25803" y="5636524"/>
            <a:ext cx="2553904" cy="830997"/>
          </a:xfrm>
          <a:prstGeom prst="rect">
            <a:avLst/>
          </a:prstGeom>
        </p:spPr>
        <p:txBody>
          <a:bodyPr wrap="none">
            <a:spAutoFit/>
          </a:bodyPr>
          <a:lstStyle/>
          <a:p>
            <a:pPr algn="just">
              <a:lnSpc>
                <a:spcPct val="150000"/>
              </a:lnSpc>
              <a:spcBef>
                <a:spcPts val="300"/>
              </a:spcBef>
              <a:spcAft>
                <a:spcPts val="375"/>
              </a:spcAft>
            </a:pPr>
            <a:r>
              <a:rPr lang="en-US" sz="3200" b="1" dirty="0" err="1">
                <a:latin typeface="Times New Roman" panose="02020603050405020304" pitchFamily="18" charset="0"/>
                <a:ea typeface="Times New Roman" panose="02020603050405020304" pitchFamily="18" charset="0"/>
              </a:rPr>
              <a:t>Kiểu</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hội</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nghị</a:t>
            </a:r>
            <a:endParaRPr lang="en-US" sz="3200" dirty="0">
              <a:effectLst/>
              <a:latin typeface="Times New Roman" panose="02020603050405020304" pitchFamily="18" charset="0"/>
              <a:ea typeface="Calibri" panose="020F0502020204030204" pitchFamily="34" charset="0"/>
            </a:endParaRPr>
          </a:p>
        </p:txBody>
      </p:sp>
      <p:pic>
        <p:nvPicPr>
          <p:cNvPr id="4" name="Picture 3" descr="phong hoi nghi kieu conference"/>
          <p:cNvPicPr/>
          <p:nvPr/>
        </p:nvPicPr>
        <p:blipFill>
          <a:blip r:embed="rId2">
            <a:extLst>
              <a:ext uri="{28A0092B-C50C-407E-A947-70E740481C1C}">
                <a14:useLocalDpi xmlns:a14="http://schemas.microsoft.com/office/drawing/2010/main" val="0"/>
              </a:ext>
            </a:extLst>
          </a:blip>
          <a:srcRect/>
          <a:stretch>
            <a:fillRect/>
          </a:stretch>
        </p:blipFill>
        <p:spPr bwMode="auto">
          <a:xfrm>
            <a:off x="1897039" y="450376"/>
            <a:ext cx="8502555" cy="5186148"/>
          </a:xfrm>
          <a:prstGeom prst="rect">
            <a:avLst/>
          </a:prstGeom>
          <a:noFill/>
          <a:ln>
            <a:noFill/>
          </a:ln>
        </p:spPr>
      </p:pic>
    </p:spTree>
    <p:extLst>
      <p:ext uri="{BB962C8B-B14F-4D97-AF65-F5344CB8AC3E}">
        <p14:creationId xmlns:p14="http://schemas.microsoft.com/office/powerpoint/2010/main" val="404609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89300" y="5540990"/>
            <a:ext cx="2645276" cy="830997"/>
          </a:xfrm>
          <a:prstGeom prst="rect">
            <a:avLst/>
          </a:prstGeom>
        </p:spPr>
        <p:txBody>
          <a:bodyPr wrap="none">
            <a:spAutoFit/>
          </a:bodyPr>
          <a:lstStyle/>
          <a:p>
            <a:pPr algn="just">
              <a:lnSpc>
                <a:spcPct val="150000"/>
              </a:lnSpc>
              <a:spcBef>
                <a:spcPts val="300"/>
              </a:spcBef>
              <a:spcAft>
                <a:spcPts val="375"/>
              </a:spcAft>
            </a:pPr>
            <a:r>
              <a:rPr lang="en-US" sz="3200" b="1" dirty="0" err="1">
                <a:latin typeface="Times New Roman" panose="02020603050405020304" pitchFamily="18" charset="0"/>
                <a:ea typeface="Times New Roman" panose="02020603050405020304" pitchFamily="18" charset="0"/>
              </a:rPr>
              <a:t>Kiểu</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bàn</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tròn</a:t>
            </a:r>
            <a:endParaRPr lang="en-US" sz="3200" dirty="0">
              <a:effectLst/>
              <a:latin typeface="Times New Roman" panose="02020603050405020304" pitchFamily="18" charset="0"/>
              <a:ea typeface="Calibri" panose="020F0502020204030204" pitchFamily="34" charset="0"/>
            </a:endParaRPr>
          </a:p>
        </p:txBody>
      </p:sp>
      <p:pic>
        <p:nvPicPr>
          <p:cNvPr id="5" name="Picture 4" descr="phong hoi nghi kieu ban tron"/>
          <p:cNvPicPr/>
          <p:nvPr/>
        </p:nvPicPr>
        <p:blipFill>
          <a:blip r:embed="rId2">
            <a:extLst>
              <a:ext uri="{28A0092B-C50C-407E-A947-70E740481C1C}">
                <a14:useLocalDpi xmlns:a14="http://schemas.microsoft.com/office/drawing/2010/main" val="0"/>
              </a:ext>
            </a:extLst>
          </a:blip>
          <a:srcRect/>
          <a:stretch>
            <a:fillRect/>
          </a:stretch>
        </p:blipFill>
        <p:spPr bwMode="auto">
          <a:xfrm>
            <a:off x="1963005" y="401832"/>
            <a:ext cx="8279500" cy="4982210"/>
          </a:xfrm>
          <a:prstGeom prst="rect">
            <a:avLst/>
          </a:prstGeom>
          <a:noFill/>
          <a:ln>
            <a:noFill/>
          </a:ln>
        </p:spPr>
      </p:pic>
    </p:spTree>
    <p:extLst>
      <p:ext uri="{BB962C8B-B14F-4D97-AF65-F5344CB8AC3E}">
        <p14:creationId xmlns:p14="http://schemas.microsoft.com/office/powerpoint/2010/main" val="1212308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llow Square Boardroom Layout"/>
          <p:cNvPicPr/>
          <p:nvPr/>
        </p:nvPicPr>
        <p:blipFill>
          <a:blip r:embed="rId2">
            <a:extLst>
              <a:ext uri="{28A0092B-C50C-407E-A947-70E740481C1C}">
                <a14:useLocalDpi xmlns:a14="http://schemas.microsoft.com/office/drawing/2010/main" val="0"/>
              </a:ext>
            </a:extLst>
          </a:blip>
          <a:srcRect/>
          <a:stretch>
            <a:fillRect/>
          </a:stretch>
        </p:blipFill>
        <p:spPr bwMode="auto">
          <a:xfrm>
            <a:off x="2797791" y="741243"/>
            <a:ext cx="7198127" cy="5277419"/>
          </a:xfrm>
          <a:prstGeom prst="rect">
            <a:avLst/>
          </a:prstGeom>
          <a:noFill/>
          <a:ln>
            <a:noFill/>
          </a:ln>
        </p:spPr>
      </p:pic>
    </p:spTree>
    <p:extLst>
      <p:ext uri="{BB962C8B-B14F-4D97-AF65-F5344CB8AC3E}">
        <p14:creationId xmlns:p14="http://schemas.microsoft.com/office/powerpoint/2010/main" val="11015300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56771" y="6027003"/>
            <a:ext cx="2462534" cy="830997"/>
          </a:xfrm>
          <a:prstGeom prst="rect">
            <a:avLst/>
          </a:prstGeom>
        </p:spPr>
        <p:txBody>
          <a:bodyPr wrap="none">
            <a:spAutoFit/>
          </a:bodyPr>
          <a:lstStyle/>
          <a:p>
            <a:pPr algn="just">
              <a:lnSpc>
                <a:spcPct val="150000"/>
              </a:lnSpc>
              <a:spcBef>
                <a:spcPts val="300"/>
              </a:spcBef>
              <a:spcAft>
                <a:spcPts val="375"/>
              </a:spcAft>
            </a:pPr>
            <a:r>
              <a:rPr lang="en-US" sz="3200" b="1" dirty="0" err="1">
                <a:latin typeface="Times New Roman" panose="02020603050405020304" pitchFamily="18" charset="0"/>
                <a:ea typeface="Times New Roman" panose="02020603050405020304" pitchFamily="18" charset="0"/>
              </a:rPr>
              <a:t>Kiểu</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nhà</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hát</a:t>
            </a:r>
            <a:endParaRPr lang="en-US" sz="3200" dirty="0">
              <a:effectLst/>
              <a:latin typeface="Times New Roman" panose="02020603050405020304" pitchFamily="18" charset="0"/>
              <a:ea typeface="Calibri" panose="020F0502020204030204" pitchFamily="34" charset="0"/>
            </a:endParaRPr>
          </a:p>
        </p:txBody>
      </p:sp>
      <p:pic>
        <p:nvPicPr>
          <p:cNvPr id="4" name="Picture 3" descr="phong hoi nghi kieu nha hat"/>
          <p:cNvPicPr/>
          <p:nvPr/>
        </p:nvPicPr>
        <p:blipFill>
          <a:blip r:embed="rId2">
            <a:extLst>
              <a:ext uri="{28A0092B-C50C-407E-A947-70E740481C1C}">
                <a14:useLocalDpi xmlns:a14="http://schemas.microsoft.com/office/drawing/2010/main" val="0"/>
              </a:ext>
            </a:extLst>
          </a:blip>
          <a:srcRect/>
          <a:stretch>
            <a:fillRect/>
          </a:stretch>
        </p:blipFill>
        <p:spPr bwMode="auto">
          <a:xfrm>
            <a:off x="1746913" y="245661"/>
            <a:ext cx="8682251" cy="5811894"/>
          </a:xfrm>
          <a:prstGeom prst="rect">
            <a:avLst/>
          </a:prstGeom>
          <a:noFill/>
          <a:ln>
            <a:noFill/>
          </a:ln>
        </p:spPr>
      </p:pic>
    </p:spTree>
    <p:extLst>
      <p:ext uri="{BB962C8B-B14F-4D97-AF65-F5344CB8AC3E}">
        <p14:creationId xmlns:p14="http://schemas.microsoft.com/office/powerpoint/2010/main" val="4088966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80067" y="5617571"/>
            <a:ext cx="3215945" cy="830997"/>
          </a:xfrm>
          <a:prstGeom prst="rect">
            <a:avLst/>
          </a:prstGeom>
        </p:spPr>
        <p:txBody>
          <a:bodyPr wrap="none">
            <a:spAutoFit/>
          </a:bodyPr>
          <a:lstStyle/>
          <a:p>
            <a:pPr algn="just">
              <a:lnSpc>
                <a:spcPct val="150000"/>
              </a:lnSpc>
              <a:spcBef>
                <a:spcPts val="300"/>
              </a:spcBef>
              <a:spcAft>
                <a:spcPts val="375"/>
              </a:spcAft>
            </a:pPr>
            <a:r>
              <a:rPr lang="en-US" sz="3200" b="1" dirty="0" err="1">
                <a:latin typeface="Times New Roman" panose="02020603050405020304" pitchFamily="18" charset="0"/>
                <a:ea typeface="Times New Roman" panose="02020603050405020304" pitchFamily="18" charset="0"/>
              </a:rPr>
              <a:t>Kiểu</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tiệc</a:t>
            </a:r>
            <a:r>
              <a:rPr lang="en-US" sz="3200" b="1" dirty="0">
                <a:latin typeface="Times New Roman" panose="02020603050405020304" pitchFamily="18" charset="0"/>
                <a:ea typeface="Times New Roman" panose="02020603050405020304" pitchFamily="18" charset="0"/>
              </a:rPr>
              <a:t> cocktail</a:t>
            </a:r>
            <a:endParaRPr lang="en-US" sz="3200" dirty="0">
              <a:effectLst/>
              <a:latin typeface="Times New Roman" panose="02020603050405020304" pitchFamily="18" charset="0"/>
              <a:ea typeface="Calibri" panose="020F0502020204030204" pitchFamily="34" charset="0"/>
            </a:endParaRPr>
          </a:p>
        </p:txBody>
      </p:sp>
      <p:pic>
        <p:nvPicPr>
          <p:cNvPr id="5" name="Picture 4" descr="phong hoi nghi kieu tiec cocktail"/>
          <p:cNvPicPr/>
          <p:nvPr/>
        </p:nvPicPr>
        <p:blipFill>
          <a:blip r:embed="rId2">
            <a:extLst>
              <a:ext uri="{28A0092B-C50C-407E-A947-70E740481C1C}">
                <a14:useLocalDpi xmlns:a14="http://schemas.microsoft.com/office/drawing/2010/main" val="0"/>
              </a:ext>
            </a:extLst>
          </a:blip>
          <a:srcRect/>
          <a:stretch>
            <a:fillRect/>
          </a:stretch>
        </p:blipFill>
        <p:spPr bwMode="auto">
          <a:xfrm>
            <a:off x="1956214" y="477672"/>
            <a:ext cx="8263648" cy="4938712"/>
          </a:xfrm>
          <a:prstGeom prst="rect">
            <a:avLst/>
          </a:prstGeom>
          <a:noFill/>
          <a:ln>
            <a:noFill/>
          </a:ln>
        </p:spPr>
      </p:pic>
    </p:spTree>
    <p:extLst>
      <p:ext uri="{BB962C8B-B14F-4D97-AF65-F5344CB8AC3E}">
        <p14:creationId xmlns:p14="http://schemas.microsoft.com/office/powerpoint/2010/main" val="1126085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57076" y="192653"/>
            <a:ext cx="9691255" cy="505354"/>
          </a:xfrm>
        </p:spPr>
        <p:txBody>
          <a:bodyPr>
            <a:noAutofit/>
          </a:bodyPr>
          <a:lstStyle/>
          <a:p>
            <a:r>
              <a:rPr lang="vi-VN" sz="3200" i="0" dirty="0"/>
              <a:t>1.2. </a:t>
            </a:r>
            <a:r>
              <a:rPr lang="en-US" sz="3200" i="0" dirty="0"/>
              <a:t>Trang </a:t>
            </a:r>
            <a:r>
              <a:rPr lang="en-US" sz="3200" i="0" dirty="0" err="1"/>
              <a:t>thiết</a:t>
            </a:r>
            <a:r>
              <a:rPr lang="en-US" sz="3200" i="0" dirty="0"/>
              <a:t> </a:t>
            </a:r>
            <a:r>
              <a:rPr lang="en-US" sz="3200" i="0" dirty="0" err="1"/>
              <a:t>bị</a:t>
            </a:r>
            <a:endParaRPr lang="en-US" sz="3200" i="0" dirty="0"/>
          </a:p>
          <a:p>
            <a:endParaRPr lang="en-US" sz="800" dirty="0"/>
          </a:p>
        </p:txBody>
      </p:sp>
      <p:sp>
        <p:nvSpPr>
          <p:cNvPr id="2" name="Rectangle 1"/>
          <p:cNvSpPr/>
          <p:nvPr/>
        </p:nvSpPr>
        <p:spPr>
          <a:xfrm>
            <a:off x="841199" y="952061"/>
            <a:ext cx="5159682" cy="661207"/>
          </a:xfrm>
          <a:prstGeom prst="rect">
            <a:avLst/>
          </a:prstGeom>
        </p:spPr>
        <p:txBody>
          <a:bodyPr wrap="none">
            <a:spAutoFit/>
          </a:bodyPr>
          <a:lstStyle/>
          <a:p>
            <a:pPr indent="450215" algn="just">
              <a:lnSpc>
                <a:spcPct val="150000"/>
              </a:lnSpc>
              <a:spcBef>
                <a:spcPts val="200"/>
              </a:spcBef>
              <a:spcAft>
                <a:spcPts val="200"/>
              </a:spcAft>
              <a:tabLst>
                <a:tab pos="796290" algn="l"/>
              </a:tabLst>
            </a:pPr>
            <a:r>
              <a:rPr lang="vi-VN" sz="2800" b="1" dirty="0">
                <a:latin typeface="Times New Roman" panose="02020603050405020304" pitchFamily="18" charset="0"/>
                <a:ea typeface="Times New Roman" panose="02020603050405020304" pitchFamily="18" charset="0"/>
              </a:rPr>
              <a:t>1.2.1. Thiết bị đa phương tiện</a:t>
            </a:r>
            <a:endParaRPr lang="en-US" sz="2800" dirty="0">
              <a:effectLst/>
              <a:latin typeface="Times New Roman" panose="02020603050405020304" pitchFamily="18" charset="0"/>
              <a:ea typeface="Calibri" panose="020F0502020204030204" pitchFamily="34" charset="0"/>
            </a:endParaRPr>
          </a:p>
        </p:txBody>
      </p:sp>
      <p:sp>
        <p:nvSpPr>
          <p:cNvPr id="9" name="Rectangle 8"/>
          <p:cNvSpPr/>
          <p:nvPr/>
        </p:nvSpPr>
        <p:spPr>
          <a:xfrm>
            <a:off x="1110018" y="2091370"/>
            <a:ext cx="6096000" cy="4226798"/>
          </a:xfrm>
          <a:prstGeom prst="rect">
            <a:avLst/>
          </a:prstGeom>
        </p:spPr>
        <p:txBody>
          <a:bodyPr>
            <a:spAutoFit/>
          </a:bodyPr>
          <a:lstStyle/>
          <a:p>
            <a:pPr marL="342900" lvl="0" indent="-342900" algn="just">
              <a:lnSpc>
                <a:spcPct val="150000"/>
              </a:lnSpc>
              <a:spcBef>
                <a:spcPts val="200"/>
              </a:spcBef>
              <a:spcAft>
                <a:spcPts val="200"/>
              </a:spcAft>
              <a:buFont typeface="Symbol" panose="05050102010706020507" pitchFamily="18" charset="2"/>
              <a:buChar char=""/>
              <a:tabLst>
                <a:tab pos="796290" algn="l"/>
              </a:tabLst>
            </a:pPr>
            <a:r>
              <a:rPr lang="vi-VN" sz="2800" dirty="0">
                <a:latin typeface="Times New Roman" panose="02020603050405020304" pitchFamily="18" charset="0"/>
                <a:ea typeface="Times New Roman" panose="02020603050405020304" pitchFamily="18" charset="0"/>
              </a:rPr>
              <a:t>Bảng viết di động</a:t>
            </a:r>
            <a:endParaRPr lang="en-US" sz="2800" dirty="0">
              <a:latin typeface="Times New Roman" panose="02020603050405020304" pitchFamily="18" charset="0"/>
              <a:ea typeface="Calibri" panose="020F0502020204030204" pitchFamily="34" charset="0"/>
            </a:endParaRPr>
          </a:p>
          <a:p>
            <a:pPr marL="342900" lvl="0" indent="-342900" algn="just">
              <a:lnSpc>
                <a:spcPct val="150000"/>
              </a:lnSpc>
              <a:spcBef>
                <a:spcPts val="200"/>
              </a:spcBef>
              <a:spcAft>
                <a:spcPts val="200"/>
              </a:spcAft>
              <a:buFont typeface="Symbol" panose="05050102010706020507" pitchFamily="18" charset="2"/>
              <a:buChar char=""/>
              <a:tabLst>
                <a:tab pos="796290" algn="l"/>
              </a:tabLst>
            </a:pPr>
            <a:r>
              <a:rPr lang="vi-VN" sz="2800" dirty="0">
                <a:latin typeface="Times New Roman" panose="02020603050405020304" pitchFamily="18" charset="0"/>
                <a:ea typeface="Times New Roman" panose="02020603050405020304" pitchFamily="18" charset="0"/>
              </a:rPr>
              <a:t>Màn hình LCD khổng lồ</a:t>
            </a:r>
            <a:endParaRPr lang="en-US" sz="2800" dirty="0">
              <a:latin typeface="Times New Roman" panose="02020603050405020304" pitchFamily="18" charset="0"/>
              <a:ea typeface="Calibri" panose="020F0502020204030204" pitchFamily="34" charset="0"/>
            </a:endParaRPr>
          </a:p>
          <a:p>
            <a:pPr marL="342900" lvl="0" indent="-342900" algn="just">
              <a:lnSpc>
                <a:spcPct val="150000"/>
              </a:lnSpc>
              <a:spcBef>
                <a:spcPts val="200"/>
              </a:spcBef>
              <a:spcAft>
                <a:spcPts val="200"/>
              </a:spcAft>
              <a:buFont typeface="Symbol" panose="05050102010706020507" pitchFamily="18" charset="2"/>
              <a:buChar char=""/>
              <a:tabLst>
                <a:tab pos="796290" algn="l"/>
              </a:tabLst>
            </a:pPr>
            <a:r>
              <a:rPr lang="vi-VN" sz="2800" dirty="0">
                <a:latin typeface="Times New Roman" panose="02020603050405020304" pitchFamily="18" charset="0"/>
                <a:ea typeface="Times New Roman" panose="02020603050405020304" pitchFamily="18" charset="0"/>
              </a:rPr>
              <a:t>TV màn hình LED chuẩn Full HD</a:t>
            </a:r>
            <a:endParaRPr lang="en-US" sz="2800" dirty="0">
              <a:latin typeface="Times New Roman" panose="02020603050405020304" pitchFamily="18" charset="0"/>
              <a:ea typeface="Calibri" panose="020F0502020204030204" pitchFamily="34" charset="0"/>
            </a:endParaRPr>
          </a:p>
          <a:p>
            <a:pPr marL="342900" lvl="0" indent="-342900" algn="just">
              <a:lnSpc>
                <a:spcPct val="150000"/>
              </a:lnSpc>
              <a:spcBef>
                <a:spcPts val="200"/>
              </a:spcBef>
              <a:spcAft>
                <a:spcPts val="200"/>
              </a:spcAft>
              <a:buFont typeface="Symbol" panose="05050102010706020507" pitchFamily="18" charset="2"/>
              <a:buChar char=""/>
              <a:tabLst>
                <a:tab pos="796290" algn="l"/>
              </a:tabLst>
            </a:pPr>
            <a:r>
              <a:rPr lang="vi-VN" sz="2800" dirty="0">
                <a:latin typeface="Times New Roman" panose="02020603050405020304" pitchFamily="18" charset="0"/>
                <a:ea typeface="Times New Roman" panose="02020603050405020304" pitchFamily="18" charset="0"/>
              </a:rPr>
              <a:t>Máy chiếu và màn chiếu</a:t>
            </a:r>
            <a:endParaRPr lang="en-US" sz="2800" dirty="0">
              <a:latin typeface="Times New Roman" panose="02020603050405020304" pitchFamily="18" charset="0"/>
              <a:ea typeface="Calibri" panose="020F0502020204030204" pitchFamily="34" charset="0"/>
            </a:endParaRPr>
          </a:p>
          <a:p>
            <a:pPr marL="342900" lvl="0" indent="-342900" algn="just">
              <a:lnSpc>
                <a:spcPct val="150000"/>
              </a:lnSpc>
              <a:spcBef>
                <a:spcPts val="200"/>
              </a:spcBef>
              <a:spcAft>
                <a:spcPts val="200"/>
              </a:spcAft>
              <a:buFont typeface="Symbol" panose="05050102010706020507" pitchFamily="18" charset="2"/>
              <a:buChar char=""/>
              <a:tabLst>
                <a:tab pos="796290" algn="l"/>
              </a:tabLst>
            </a:pPr>
            <a:r>
              <a:rPr lang="vi-VN" sz="2800" dirty="0">
                <a:latin typeface="Times New Roman" panose="02020603050405020304" pitchFamily="18" charset="0"/>
                <a:ea typeface="Times New Roman" panose="02020603050405020304" pitchFamily="18" charset="0"/>
              </a:rPr>
              <a:t>Điện thoại có đàm thoại quốc tế</a:t>
            </a:r>
            <a:endParaRPr lang="en-US" sz="2800" dirty="0">
              <a:latin typeface="Times New Roman" panose="02020603050405020304" pitchFamily="18" charset="0"/>
              <a:ea typeface="Times New Roman" panose="02020603050405020304" pitchFamily="18" charset="0"/>
            </a:endParaRPr>
          </a:p>
          <a:p>
            <a:pPr marL="342900" lvl="0" indent="-342900" algn="just">
              <a:lnSpc>
                <a:spcPct val="150000"/>
              </a:lnSpc>
              <a:spcBef>
                <a:spcPts val="200"/>
              </a:spcBef>
              <a:spcAft>
                <a:spcPts val="200"/>
              </a:spcAft>
              <a:buFont typeface="Symbol" panose="05050102010706020507" pitchFamily="18" charset="2"/>
              <a:buChar char=""/>
              <a:tabLst>
                <a:tab pos="796290" algn="l"/>
              </a:tabLst>
            </a:pPr>
            <a:r>
              <a:rPr lang="en-US" sz="2800" dirty="0">
                <a:effectLst/>
                <a:latin typeface="Times New Roman" panose="02020603050405020304" pitchFamily="18" charset="0"/>
                <a:ea typeface="Calibri" panose="020F0502020204030204" pitchFamily="34" charset="0"/>
              </a:rPr>
              <a:t>….</a:t>
            </a:r>
          </a:p>
        </p:txBody>
      </p:sp>
      <p:pic>
        <p:nvPicPr>
          <p:cNvPr id="12" name="Picture 11" descr="Image result for thuyáº¿t trÃ¬nh á» há»i trÆ°á»ng"/>
          <p:cNvPicPr/>
          <p:nvPr/>
        </p:nvPicPr>
        <p:blipFill>
          <a:blip r:embed="rId2">
            <a:extLst>
              <a:ext uri="{28A0092B-C50C-407E-A947-70E740481C1C}">
                <a14:useLocalDpi xmlns:a14="http://schemas.microsoft.com/office/drawing/2010/main" val="0"/>
              </a:ext>
            </a:extLst>
          </a:blip>
          <a:srcRect/>
          <a:stretch>
            <a:fillRect/>
          </a:stretch>
        </p:blipFill>
        <p:spPr bwMode="auto">
          <a:xfrm>
            <a:off x="6817952" y="2303190"/>
            <a:ext cx="5374048" cy="3237801"/>
          </a:xfrm>
          <a:prstGeom prst="rect">
            <a:avLst/>
          </a:prstGeom>
          <a:noFill/>
          <a:ln>
            <a:noFill/>
          </a:ln>
        </p:spPr>
      </p:pic>
    </p:spTree>
    <p:extLst>
      <p:ext uri="{BB962C8B-B14F-4D97-AF65-F5344CB8AC3E}">
        <p14:creationId xmlns:p14="http://schemas.microsoft.com/office/powerpoint/2010/main" val="674269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57076" y="192653"/>
            <a:ext cx="9691255" cy="505354"/>
          </a:xfrm>
        </p:spPr>
        <p:txBody>
          <a:bodyPr>
            <a:noAutofit/>
          </a:bodyPr>
          <a:lstStyle/>
          <a:p>
            <a:r>
              <a:rPr lang="vi-VN" sz="3200" i="0" dirty="0"/>
              <a:t>1.2. </a:t>
            </a:r>
            <a:r>
              <a:rPr lang="en-US" sz="3200" i="0" dirty="0"/>
              <a:t>Trang </a:t>
            </a:r>
            <a:r>
              <a:rPr lang="en-US" sz="3200" i="0" dirty="0" err="1"/>
              <a:t>thiết</a:t>
            </a:r>
            <a:r>
              <a:rPr lang="en-US" sz="3200" i="0" dirty="0"/>
              <a:t> </a:t>
            </a:r>
            <a:r>
              <a:rPr lang="en-US" sz="3200" i="0" dirty="0" err="1"/>
              <a:t>bị</a:t>
            </a:r>
            <a:endParaRPr lang="en-US" sz="3200" i="0" dirty="0"/>
          </a:p>
          <a:p>
            <a:endParaRPr lang="en-US" sz="800" dirty="0"/>
          </a:p>
        </p:txBody>
      </p:sp>
      <p:sp>
        <p:nvSpPr>
          <p:cNvPr id="2" name="Rectangle 1"/>
          <p:cNvSpPr/>
          <p:nvPr/>
        </p:nvSpPr>
        <p:spPr>
          <a:xfrm>
            <a:off x="498157" y="952061"/>
            <a:ext cx="5845767" cy="738664"/>
          </a:xfrm>
          <a:prstGeom prst="rect">
            <a:avLst/>
          </a:prstGeom>
        </p:spPr>
        <p:txBody>
          <a:bodyPr wrap="none">
            <a:spAutoFit/>
          </a:bodyPr>
          <a:lstStyle/>
          <a:p>
            <a:pPr indent="450215" algn="just">
              <a:lnSpc>
                <a:spcPct val="150000"/>
              </a:lnSpc>
              <a:spcBef>
                <a:spcPts val="200"/>
              </a:spcBef>
              <a:spcAft>
                <a:spcPts val="200"/>
              </a:spcAft>
              <a:tabLst>
                <a:tab pos="796290" algn="l"/>
              </a:tabLst>
            </a:pPr>
            <a:r>
              <a:rPr lang="vi-VN" sz="2800" b="1" dirty="0">
                <a:latin typeface="Times New Roman" panose="02020603050405020304" pitchFamily="18" charset="0"/>
                <a:ea typeface="Times New Roman" panose="02020603050405020304" pitchFamily="18" charset="0"/>
              </a:rPr>
              <a:t>1.2.</a:t>
            </a:r>
            <a:r>
              <a:rPr lang="en-US" sz="2800" b="1" dirty="0">
                <a:latin typeface="Times New Roman" panose="02020603050405020304" pitchFamily="18" charset="0"/>
                <a:ea typeface="Times New Roman" panose="02020603050405020304" pitchFamily="18" charset="0"/>
              </a:rPr>
              <a:t>2</a:t>
            </a:r>
            <a:r>
              <a:rPr lang="vi-VN" sz="2800" b="1" dirty="0">
                <a:latin typeface="Times New Roman" panose="02020603050405020304" pitchFamily="18" charset="0"/>
                <a:ea typeface="Times New Roman" panose="02020603050405020304" pitchFamily="18" charset="0"/>
              </a:rPr>
              <a:t>. Thiết bị âm thanh, ánh sáng</a:t>
            </a:r>
            <a:endParaRPr lang="en-US" sz="2800" dirty="0">
              <a:effectLst/>
              <a:latin typeface="Times New Roman" panose="02020603050405020304" pitchFamily="18" charset="0"/>
              <a:ea typeface="Calibri" panose="020F0502020204030204" pitchFamily="34" charset="0"/>
            </a:endParaRP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8229600" y="2308442"/>
            <a:ext cx="3786401" cy="3162907"/>
          </a:xfrm>
          <a:prstGeom prst="rect">
            <a:avLst/>
          </a:prstGeom>
          <a:noFill/>
          <a:ln>
            <a:noFill/>
          </a:ln>
        </p:spPr>
      </p:pic>
      <p:sp>
        <p:nvSpPr>
          <p:cNvPr id="3" name="Rectangle 2"/>
          <p:cNvSpPr/>
          <p:nvPr/>
        </p:nvSpPr>
        <p:spPr>
          <a:xfrm>
            <a:off x="498157" y="1690725"/>
            <a:ext cx="7563342" cy="4973156"/>
          </a:xfrm>
          <a:prstGeom prst="rect">
            <a:avLst/>
          </a:prstGeom>
        </p:spPr>
        <p:txBody>
          <a:bodyPr wrap="square">
            <a:spAutoFit/>
          </a:bodyPr>
          <a:lstStyle/>
          <a:p>
            <a:pPr marL="285750" indent="-285750" algn="just">
              <a:lnSpc>
                <a:spcPct val="150000"/>
              </a:lnSpc>
              <a:spcBef>
                <a:spcPts val="200"/>
              </a:spcBef>
              <a:spcAft>
                <a:spcPts val="200"/>
              </a:spcAft>
              <a:buFont typeface="Wingdings" panose="05000000000000000000" pitchFamily="2" charset="2"/>
              <a:buChar char="§"/>
            </a:pPr>
            <a:r>
              <a:rPr lang="en-US" sz="2300" dirty="0">
                <a:latin typeface="Times New Roman" panose="02020603050405020304" pitchFamily="18" charset="0"/>
                <a:ea typeface="Times New Roman" panose="02020603050405020304" pitchFamily="18" charset="0"/>
              </a:rPr>
              <a:t>T</a:t>
            </a:r>
            <a:r>
              <a:rPr lang="vi-VN" sz="2300" dirty="0">
                <a:latin typeface="Times New Roman" panose="02020603050405020304" pitchFamily="18" charset="0"/>
                <a:ea typeface="Times New Roman" panose="02020603050405020304" pitchFamily="18" charset="0"/>
              </a:rPr>
              <a:t>hiết bị chuyên dụng như micro, amply và loa được phối hợp dựa trên những nguyên lý âm thanh căn bản. </a:t>
            </a:r>
            <a:endParaRPr lang="en-US" sz="2300" dirty="0">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
            </a:pPr>
            <a:r>
              <a:rPr lang="vi-VN" sz="2300" dirty="0">
                <a:latin typeface="Times New Roman" panose="02020603050405020304" pitchFamily="18" charset="0"/>
                <a:ea typeface="Times New Roman" panose="02020603050405020304" pitchFamily="18" charset="0"/>
              </a:rPr>
              <a:t>Trong quá trình thi công âm thanh phòng họp kỹ thuật viên cần có sự quan sát địa hình phòng họp và sắp xếp hợp lý những thiết bị thu âm có độ nhạy cao như micro cổ ngỗng để hạn chế tuyệt đối hú rít. </a:t>
            </a:r>
            <a:endParaRPr lang="en-US" sz="2300" dirty="0">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
            </a:pPr>
            <a:r>
              <a:rPr lang="en-US" sz="2300" dirty="0">
                <a:latin typeface="Times New Roman" panose="02020603050405020304" pitchFamily="18" charset="0"/>
                <a:ea typeface="Times New Roman" panose="02020603050405020304" pitchFamily="18" charset="0"/>
              </a:rPr>
              <a:t>P</a:t>
            </a:r>
            <a:r>
              <a:rPr lang="vi-VN" sz="2300" dirty="0">
                <a:latin typeface="Times New Roman" panose="02020603050405020304" pitchFamily="18" charset="0"/>
                <a:ea typeface="Times New Roman" panose="02020603050405020304" pitchFamily="18" charset="0"/>
              </a:rPr>
              <a:t>hân bổ vị trí của loa rất quan trọng trong việc điều phối âm thanh dàn trải đều trong phòng, tránh trường hợp các khu vực âm thanh to, nhỏ không đồng đều.</a:t>
            </a:r>
            <a:endParaRPr lang="en-US" sz="23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127036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07507"/>
            <a:ext cx="11485418" cy="5379575"/>
          </a:xfrm>
        </p:spPr>
        <p:txBody>
          <a:bodyPr>
            <a:noAutofit/>
          </a:bodyPr>
          <a:lstStyle/>
          <a:p>
            <a:pPr algn="just">
              <a:buFont typeface="Wingdings" panose="05000000000000000000" pitchFamily="2" charset="2"/>
              <a:buChar char="v"/>
            </a:pPr>
            <a:r>
              <a:rPr lang="en-US" sz="3600" b="1" i="1" u="sng" dirty="0" err="1">
                <a:solidFill>
                  <a:srgbClr val="002060"/>
                </a:solidFill>
              </a:rPr>
              <a:t>Về</a:t>
            </a:r>
            <a:r>
              <a:rPr lang="en-US" sz="3600" b="1" i="1" u="sng" dirty="0">
                <a:solidFill>
                  <a:srgbClr val="002060"/>
                </a:solidFill>
              </a:rPr>
              <a:t> </a:t>
            </a:r>
            <a:r>
              <a:rPr lang="en-US" sz="3600" b="1" i="1" u="sng" dirty="0" err="1">
                <a:solidFill>
                  <a:srgbClr val="002060"/>
                </a:solidFill>
              </a:rPr>
              <a:t>kiến</a:t>
            </a:r>
            <a:r>
              <a:rPr lang="en-US" sz="3600" b="1" i="1" u="sng" dirty="0">
                <a:solidFill>
                  <a:srgbClr val="002060"/>
                </a:solidFill>
              </a:rPr>
              <a:t> </a:t>
            </a:r>
            <a:r>
              <a:rPr lang="en-US" sz="3600" b="1" i="1" u="sng" dirty="0" err="1">
                <a:solidFill>
                  <a:srgbClr val="002060"/>
                </a:solidFill>
              </a:rPr>
              <a:t>thức</a:t>
            </a:r>
            <a:r>
              <a:rPr lang="en-US" sz="3600" b="1" i="1" u="sng" dirty="0">
                <a:solidFill>
                  <a:srgbClr val="002060"/>
                </a:solidFill>
              </a:rPr>
              <a:t>:</a:t>
            </a:r>
          </a:p>
          <a:p>
            <a:pPr marL="0" marR="0" indent="228600" algn="just">
              <a:lnSpc>
                <a:spcPct val="110000"/>
              </a:lnSpc>
              <a:spcBef>
                <a:spcPts val="200"/>
              </a:spcBef>
              <a:spcAft>
                <a:spcPts val="200"/>
              </a:spcAft>
            </a:pPr>
            <a:r>
              <a:rPr lang="vi-VN" sz="4000" dirty="0">
                <a:solidFill>
                  <a:srgbClr val="002060"/>
                </a:solidFill>
                <a:effectLst/>
                <a:latin typeface="Times New Roman" panose="02020603050405020304" pitchFamily="18" charset="0"/>
                <a:ea typeface="Times New Roman" panose="02020603050405020304" pitchFamily="18" charset="0"/>
              </a:rPr>
              <a:t>Giải thích được thuật ngữ du lịch MICE và vai trò của dịch vụ tổ chức họp, hội nghị hội thảo trong kinh doanh du lịch.</a:t>
            </a:r>
            <a:endParaRPr lang="en-US" sz="4000" dirty="0">
              <a:solidFill>
                <a:srgbClr val="002060"/>
              </a:solidFill>
              <a:effectLst/>
              <a:latin typeface="Times New Roman" panose="02020603050405020304" pitchFamily="18" charset="0"/>
              <a:ea typeface="Calibri" panose="020F0502020204030204" pitchFamily="34" charset="0"/>
            </a:endParaRPr>
          </a:p>
          <a:p>
            <a:pPr marL="0" marR="0" indent="228600" algn="just">
              <a:lnSpc>
                <a:spcPct val="110000"/>
              </a:lnSpc>
              <a:spcBef>
                <a:spcPts val="200"/>
              </a:spcBef>
              <a:spcAft>
                <a:spcPts val="200"/>
              </a:spcAft>
            </a:pPr>
            <a:r>
              <a:rPr lang="vi-VN" sz="4000" dirty="0">
                <a:solidFill>
                  <a:srgbClr val="002060"/>
                </a:solidFill>
                <a:effectLst/>
                <a:latin typeface="Times New Roman" panose="02020603050405020304" pitchFamily="18" charset="0"/>
                <a:ea typeface="Times New Roman" panose="02020603050405020304" pitchFamily="18" charset="0"/>
              </a:rPr>
              <a:t>Khảo sát được nhu cầu và khả năng của các nhà cung cấp để xây dựng kế hoạch kinh doanh hàng năm của đơn vị.</a:t>
            </a:r>
            <a:endParaRPr lang="en-US" sz="4000" dirty="0">
              <a:solidFill>
                <a:srgbClr val="002060"/>
              </a:solidFill>
              <a:effectLst/>
              <a:latin typeface="Times New Roman" panose="02020603050405020304" pitchFamily="18" charset="0"/>
              <a:ea typeface="Calibri" panose="020F0502020204030204" pitchFamily="34" charset="0"/>
            </a:endParaRPr>
          </a:p>
          <a:p>
            <a:pPr algn="just"/>
            <a:endParaRPr lang="en-US" sz="4000" dirty="0">
              <a:solidFill>
                <a:schemeClr val="tx1"/>
              </a:solidFill>
            </a:endParaRPr>
          </a:p>
        </p:txBody>
      </p:sp>
      <p:sp>
        <p:nvSpPr>
          <p:cNvPr id="14" name="Title 1"/>
          <p:cNvSpPr txBox="1">
            <a:spLocks/>
          </p:cNvSpPr>
          <p:nvPr/>
        </p:nvSpPr>
        <p:spPr>
          <a:xfrm>
            <a:off x="1890279" y="293107"/>
            <a:ext cx="8420100" cy="914400"/>
          </a:xfrm>
          <a:prstGeom prst="rect">
            <a:avLst/>
          </a:prstGeom>
        </p:spPr>
        <p:txBody>
          <a:bodyPr vert="horz" lIns="91440" tIns="45720" rIns="91440" bIns="45720" rtlCol="0" anchor="ctr">
            <a:normAutofit fontScale="97500"/>
          </a:bodyPr>
          <a:lstStyle/>
          <a:p>
            <a:pPr lvl="0" algn="ctr">
              <a:spcBef>
                <a:spcPct val="0"/>
              </a:spcBef>
              <a:defRPr/>
            </a:pPr>
            <a:r>
              <a:rPr lang="en-US" sz="3600" b="1" dirty="0" err="1">
                <a:solidFill>
                  <a:srgbClr val="C00000"/>
                </a:solidFill>
                <a:latin typeface="Times New Roman" pitchFamily="18" charset="0"/>
                <a:cs typeface="Times New Roman" pitchFamily="18" charset="0"/>
              </a:rPr>
              <a:t>MỤC</a:t>
            </a:r>
            <a:r>
              <a:rPr lang="en-US" sz="3600" b="1" dirty="0">
                <a:solidFill>
                  <a:srgbClr val="C00000"/>
                </a:solidFill>
                <a:latin typeface="Times New Roman" pitchFamily="18" charset="0"/>
                <a:cs typeface="Times New Roman" pitchFamily="18" charset="0"/>
              </a:rPr>
              <a:t> </a:t>
            </a:r>
            <a:r>
              <a:rPr lang="en-US" sz="3600" b="1" dirty="0" err="1">
                <a:solidFill>
                  <a:srgbClr val="C00000"/>
                </a:solidFill>
                <a:latin typeface="Times New Roman" pitchFamily="18" charset="0"/>
                <a:cs typeface="Times New Roman" pitchFamily="18" charset="0"/>
              </a:rPr>
              <a:t>TIÊU</a:t>
            </a:r>
            <a:r>
              <a:rPr lang="en-US" sz="3600" b="1" dirty="0">
                <a:solidFill>
                  <a:srgbClr val="C00000"/>
                </a:solidFill>
                <a:latin typeface="Times New Roman" pitchFamily="18" charset="0"/>
                <a:cs typeface="Times New Roman" pitchFamily="18" charset="0"/>
              </a:rPr>
              <a:t> </a:t>
            </a:r>
            <a:r>
              <a:rPr lang="en-US" sz="3600" b="1" dirty="0" err="1">
                <a:solidFill>
                  <a:srgbClr val="C00000"/>
                </a:solidFill>
                <a:latin typeface="Times New Roman" pitchFamily="18" charset="0"/>
                <a:cs typeface="Times New Roman" pitchFamily="18" charset="0"/>
              </a:rPr>
              <a:t>MÔN</a:t>
            </a:r>
            <a:r>
              <a:rPr lang="en-US" sz="3600" b="1" dirty="0">
                <a:solidFill>
                  <a:srgbClr val="C00000"/>
                </a:solidFill>
                <a:latin typeface="Times New Roman" pitchFamily="18" charset="0"/>
                <a:cs typeface="Times New Roman" pitchFamily="18" charset="0"/>
              </a:rPr>
              <a:t> </a:t>
            </a:r>
            <a:r>
              <a:rPr lang="en-US" sz="3600" b="1" dirty="0" err="1">
                <a:solidFill>
                  <a:srgbClr val="C00000"/>
                </a:solidFill>
                <a:latin typeface="Times New Roman" pitchFamily="18" charset="0"/>
                <a:cs typeface="Times New Roman" pitchFamily="18" charset="0"/>
              </a:rPr>
              <a:t>HỌC</a:t>
            </a:r>
            <a:endParaRPr lang="en-US" sz="3600" b="1" dirty="0">
              <a:solidFill>
                <a:srgbClr val="C00000"/>
              </a:solidFill>
              <a:latin typeface="+mj-lt"/>
              <a:ea typeface="+mj-ea"/>
              <a:cs typeface="+mj-cs"/>
            </a:endParaRPr>
          </a:p>
        </p:txBody>
      </p:sp>
    </p:spTree>
    <p:extLst>
      <p:ext uri="{BB962C8B-B14F-4D97-AF65-F5344CB8AC3E}">
        <p14:creationId xmlns:p14="http://schemas.microsoft.com/office/powerpoint/2010/main" val="1515691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57076" y="192653"/>
            <a:ext cx="9691255" cy="505354"/>
          </a:xfrm>
        </p:spPr>
        <p:txBody>
          <a:bodyPr>
            <a:noAutofit/>
          </a:bodyPr>
          <a:lstStyle/>
          <a:p>
            <a:r>
              <a:rPr lang="vi-VN" sz="3200" i="0" dirty="0"/>
              <a:t>1.2. </a:t>
            </a:r>
            <a:r>
              <a:rPr lang="en-US" sz="3200" i="0" dirty="0"/>
              <a:t>Trang </a:t>
            </a:r>
            <a:r>
              <a:rPr lang="en-US" sz="3200" i="0" dirty="0" err="1"/>
              <a:t>thiết</a:t>
            </a:r>
            <a:r>
              <a:rPr lang="en-US" sz="3200" i="0" dirty="0"/>
              <a:t> </a:t>
            </a:r>
            <a:r>
              <a:rPr lang="en-US" sz="3200" i="0" dirty="0" err="1"/>
              <a:t>bị</a:t>
            </a:r>
            <a:endParaRPr lang="en-US" sz="3200" i="0" dirty="0"/>
          </a:p>
          <a:p>
            <a:endParaRPr lang="en-US" sz="800" dirty="0"/>
          </a:p>
        </p:txBody>
      </p:sp>
      <p:sp>
        <p:nvSpPr>
          <p:cNvPr id="2" name="Rectangle 1"/>
          <p:cNvSpPr/>
          <p:nvPr/>
        </p:nvSpPr>
        <p:spPr>
          <a:xfrm>
            <a:off x="933373" y="952061"/>
            <a:ext cx="4975336" cy="738664"/>
          </a:xfrm>
          <a:prstGeom prst="rect">
            <a:avLst/>
          </a:prstGeom>
        </p:spPr>
        <p:txBody>
          <a:bodyPr wrap="none">
            <a:spAutoFit/>
          </a:bodyPr>
          <a:lstStyle/>
          <a:p>
            <a:pPr indent="450215" algn="just">
              <a:lnSpc>
                <a:spcPct val="150000"/>
              </a:lnSpc>
              <a:spcBef>
                <a:spcPts val="200"/>
              </a:spcBef>
              <a:spcAft>
                <a:spcPts val="200"/>
              </a:spcAft>
              <a:tabLst>
                <a:tab pos="796290" algn="l"/>
              </a:tabLst>
            </a:pPr>
            <a:r>
              <a:rPr lang="vi-VN" sz="2800" b="1" dirty="0">
                <a:latin typeface="Times New Roman" panose="02020603050405020304" pitchFamily="18" charset="0"/>
                <a:ea typeface="Times New Roman" panose="02020603050405020304" pitchFamily="18" charset="0"/>
              </a:rPr>
              <a:t>1.2.</a:t>
            </a:r>
            <a:r>
              <a:rPr lang="en-US" sz="2800" b="1" dirty="0">
                <a:latin typeface="Times New Roman" panose="02020603050405020304" pitchFamily="18" charset="0"/>
                <a:ea typeface="Times New Roman" panose="02020603050405020304" pitchFamily="18" charset="0"/>
              </a:rPr>
              <a:t>3</a:t>
            </a:r>
            <a:r>
              <a:rPr lang="vi-VN" sz="2800" b="1" dirty="0">
                <a:latin typeface="Times New Roman" panose="02020603050405020304" pitchFamily="18" charset="0"/>
                <a:ea typeface="Times New Roman" panose="02020603050405020304" pitchFamily="18" charset="0"/>
              </a:rPr>
              <a:t>. Thiết bị</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dụng</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cụ</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khác</a:t>
            </a:r>
            <a:endParaRPr lang="en-US" sz="2800" dirty="0">
              <a:effectLst/>
              <a:latin typeface="Times New Roman" panose="02020603050405020304" pitchFamily="18" charset="0"/>
              <a:ea typeface="Calibri" panose="020F0502020204030204" pitchFamily="34" charset="0"/>
            </a:endParaRPr>
          </a:p>
        </p:txBody>
      </p:sp>
      <p:sp>
        <p:nvSpPr>
          <p:cNvPr id="3" name="Rectangle 2"/>
          <p:cNvSpPr/>
          <p:nvPr/>
        </p:nvSpPr>
        <p:spPr>
          <a:xfrm>
            <a:off x="1903876" y="1755298"/>
            <a:ext cx="7563342" cy="4698722"/>
          </a:xfrm>
          <a:prstGeom prst="rect">
            <a:avLst/>
          </a:prstGeom>
        </p:spPr>
        <p:txBody>
          <a:bodyPr wrap="square">
            <a:spAutoFit/>
          </a:bodyPr>
          <a:lstStyle/>
          <a:p>
            <a:pPr marL="285750" indent="-285750" algn="just">
              <a:lnSpc>
                <a:spcPct val="150000"/>
              </a:lnSpc>
              <a:spcBef>
                <a:spcPts val="200"/>
              </a:spcBef>
              <a:spcAft>
                <a:spcPts val="200"/>
              </a:spcAft>
              <a:buFont typeface="Wingdings" panose="05000000000000000000" pitchFamily="2" charset="2"/>
              <a:buChar char="§"/>
            </a:pPr>
            <a:r>
              <a:rPr lang="en-US" sz="2300" dirty="0" err="1">
                <a:latin typeface="Times New Roman" panose="02020603050405020304" pitchFamily="18" charset="0"/>
                <a:ea typeface="Times New Roman" panose="02020603050405020304" pitchFamily="18" charset="0"/>
              </a:rPr>
              <a:t>Điều</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hòa</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nhiệt</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độ</a:t>
            </a:r>
            <a:endParaRPr lang="en-US" sz="2300" dirty="0">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
            </a:pPr>
            <a:r>
              <a:rPr lang="en-US" sz="2300" dirty="0" err="1">
                <a:latin typeface="Times New Roman" panose="02020603050405020304" pitchFamily="18" charset="0"/>
                <a:ea typeface="Times New Roman" panose="02020603050405020304" pitchFamily="18" charset="0"/>
              </a:rPr>
              <a:t>Bảng</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viết</a:t>
            </a:r>
            <a:r>
              <a:rPr lang="en-US" sz="2300" dirty="0">
                <a:latin typeface="Times New Roman" panose="02020603050405020304" pitchFamily="18" charset="0"/>
                <a:ea typeface="Times New Roman" panose="02020603050405020304" pitchFamily="18" charset="0"/>
              </a:rPr>
              <a:t> di </a:t>
            </a:r>
            <a:r>
              <a:rPr lang="en-US" sz="2300" dirty="0" err="1">
                <a:latin typeface="Times New Roman" panose="02020603050405020304" pitchFamily="18" charset="0"/>
                <a:ea typeface="Times New Roman" panose="02020603050405020304" pitchFamily="18" charset="0"/>
              </a:rPr>
              <a:t>động</a:t>
            </a:r>
            <a:endParaRPr lang="en-US" sz="2300" dirty="0">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
            </a:pPr>
            <a:r>
              <a:rPr lang="en-US" sz="2300" dirty="0" err="1">
                <a:latin typeface="Times New Roman" panose="02020603050405020304" pitchFamily="18" charset="0"/>
                <a:ea typeface="Times New Roman" panose="02020603050405020304" pitchFamily="18" charset="0"/>
              </a:rPr>
              <a:t>Bảng</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lật</a:t>
            </a:r>
            <a:endParaRPr lang="en-US" sz="2300" dirty="0">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
            </a:pPr>
            <a:r>
              <a:rPr lang="en-US" sz="2300" dirty="0" err="1">
                <a:latin typeface="Times New Roman" panose="02020603050405020304" pitchFamily="18" charset="0"/>
                <a:ea typeface="Times New Roman" panose="02020603050405020304" pitchFamily="18" charset="0"/>
              </a:rPr>
              <a:t>Biển</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hội</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nghị</a:t>
            </a:r>
            <a:endParaRPr lang="en-US" sz="2300" dirty="0">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
            </a:pPr>
            <a:r>
              <a:rPr lang="en-US" sz="2300" dirty="0" err="1">
                <a:latin typeface="Times New Roman" panose="02020603050405020304" pitchFamily="18" charset="0"/>
                <a:ea typeface="Times New Roman" panose="02020603050405020304" pitchFamily="18" charset="0"/>
              </a:rPr>
              <a:t>Bục</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phát</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biểu</a:t>
            </a:r>
            <a:endParaRPr lang="en-US" sz="2300" dirty="0">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
            </a:pPr>
            <a:r>
              <a:rPr lang="en-US" sz="2300" dirty="0">
                <a:latin typeface="Times New Roman" panose="02020603050405020304" pitchFamily="18" charset="0"/>
                <a:ea typeface="Times New Roman" panose="02020603050405020304" pitchFamily="18" charset="0"/>
              </a:rPr>
              <a:t>WIFI</a:t>
            </a:r>
          </a:p>
          <a:p>
            <a:pPr marL="285750" indent="-285750" algn="just">
              <a:lnSpc>
                <a:spcPct val="150000"/>
              </a:lnSpc>
              <a:spcBef>
                <a:spcPts val="200"/>
              </a:spcBef>
              <a:spcAft>
                <a:spcPts val="200"/>
              </a:spcAft>
              <a:buFont typeface="Wingdings" panose="05000000000000000000" pitchFamily="2" charset="2"/>
              <a:buChar char="§"/>
            </a:pPr>
            <a:r>
              <a:rPr lang="en-US" sz="2300" dirty="0" err="1">
                <a:latin typeface="Times New Roman" panose="02020603050405020304" pitchFamily="18" charset="0"/>
                <a:ea typeface="Times New Roman" panose="02020603050405020304" pitchFamily="18" charset="0"/>
              </a:rPr>
              <a:t>Bút</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giấy</a:t>
            </a:r>
            <a:r>
              <a:rPr lang="en-US" sz="2300" dirty="0">
                <a:latin typeface="Times New Roman" panose="02020603050405020304" pitchFamily="18" charset="0"/>
                <a:ea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rPr>
              <a:t>viết</a:t>
            </a:r>
            <a:endParaRPr lang="en-US" sz="2300" dirty="0">
              <a:latin typeface="Times New Roman" panose="02020603050405020304" pitchFamily="18" charset="0"/>
              <a:ea typeface="Times New Roman" panose="02020603050405020304" pitchFamily="18" charset="0"/>
            </a:endParaRPr>
          </a:p>
          <a:p>
            <a:pPr marL="285750" indent="-285750" algn="just">
              <a:lnSpc>
                <a:spcPct val="150000"/>
              </a:lnSpc>
              <a:spcBef>
                <a:spcPts val="200"/>
              </a:spcBef>
              <a:spcAft>
                <a:spcPts val="200"/>
              </a:spcAft>
              <a:buFont typeface="Wingdings" panose="05000000000000000000" pitchFamily="2" charset="2"/>
              <a:buChar char="§"/>
            </a:pPr>
            <a:r>
              <a:rPr lang="en-US" sz="2300" dirty="0">
                <a:latin typeface="Times New Roman" panose="02020603050405020304" pitchFamily="18" charset="0"/>
                <a:ea typeface="Times New Roman" panose="02020603050405020304" pitchFamily="18" charset="0"/>
              </a:rPr>
              <a:t>…</a:t>
            </a:r>
          </a:p>
        </p:txBody>
      </p:sp>
      <p:pic>
        <p:nvPicPr>
          <p:cNvPr id="11266" name="Picture 2" descr="Cách chọn và bố trí bục phát biểu phù hợp trong hội trườ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4797" y="226748"/>
            <a:ext cx="3057098" cy="30570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7599993" y="3419090"/>
            <a:ext cx="2949726" cy="2949726"/>
          </a:xfrm>
          <a:prstGeom prst="rect">
            <a:avLst/>
          </a:prstGeom>
        </p:spPr>
      </p:pic>
    </p:spTree>
    <p:extLst>
      <p:ext uri="{BB962C8B-B14F-4D97-AF65-F5344CB8AC3E}">
        <p14:creationId xmlns:p14="http://schemas.microsoft.com/office/powerpoint/2010/main" val="3194043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1.3. Tài liệu, ấn phẩm và vật phẩm họp, hội nghị hội thảo</a:t>
            </a:r>
            <a:br>
              <a:rPr lang="en-US" dirty="0"/>
            </a:br>
            <a:endParaRPr lang="en-US" dirty="0"/>
          </a:p>
        </p:txBody>
      </p:sp>
      <p:sp>
        <p:nvSpPr>
          <p:cNvPr id="4" name="Rectangle 3"/>
          <p:cNvSpPr/>
          <p:nvPr/>
        </p:nvSpPr>
        <p:spPr>
          <a:xfrm>
            <a:off x="924939" y="996914"/>
            <a:ext cx="2991460" cy="742511"/>
          </a:xfrm>
          <a:prstGeom prst="rect">
            <a:avLst/>
          </a:prstGeom>
        </p:spPr>
        <p:txBody>
          <a:bodyPr wrap="none">
            <a:spAutoFit/>
          </a:bodyPr>
          <a:lstStyle/>
          <a:p>
            <a:pPr indent="450215">
              <a:lnSpc>
                <a:spcPct val="150000"/>
              </a:lnSpc>
              <a:spcBef>
                <a:spcPts val="200"/>
              </a:spcBef>
              <a:spcAft>
                <a:spcPts val="200"/>
              </a:spcAft>
            </a:pPr>
            <a:r>
              <a:rPr lang="vi-VN" sz="3200" b="1" dirty="0">
                <a:latin typeface="Times New Roman" panose="02020603050405020304" pitchFamily="18" charset="0"/>
                <a:ea typeface="Times New Roman" panose="02020603050405020304" pitchFamily="18" charset="0"/>
              </a:rPr>
              <a:t>1.3.1. Tài liệu</a:t>
            </a:r>
            <a:endParaRPr lang="en-US" sz="3200" dirty="0">
              <a:effectLst/>
              <a:latin typeface="Times New Roman" panose="02020603050405020304" pitchFamily="18" charset="0"/>
              <a:ea typeface="Calibri" panose="020F0502020204030204" pitchFamily="34" charset="0"/>
            </a:endParaRPr>
          </a:p>
        </p:txBody>
      </p:sp>
      <p:sp>
        <p:nvSpPr>
          <p:cNvPr id="5" name="Content Placeholder 4"/>
          <p:cNvSpPr>
            <a:spLocks noGrp="1"/>
          </p:cNvSpPr>
          <p:nvPr>
            <p:ph idx="1"/>
          </p:nvPr>
        </p:nvSpPr>
        <p:spPr>
          <a:xfrm>
            <a:off x="598620" y="2210938"/>
            <a:ext cx="10972800" cy="2152835"/>
          </a:xfrm>
        </p:spPr>
        <p:txBody>
          <a:bodyPr>
            <a:noAutofit/>
          </a:bodyPr>
          <a:lstStyle/>
          <a:p>
            <a:pPr algn="just"/>
            <a:r>
              <a:rPr lang="vi-VN" dirty="0">
                <a:solidFill>
                  <a:schemeClr val="tx1"/>
                </a:solidFill>
              </a:rPr>
              <a:t>Dù mục đích của buổi thuyết trình là gì, điều bắt buộc là tất cả các tài liệu in sẽ đưa tổ chức thuyết trình ra hội thảo tốt nhất có thể và chiếu một không khí quan trọng và giá trị cho người tham dự.</a:t>
            </a:r>
            <a:endParaRPr lang="en-US" dirty="0">
              <a:solidFill>
                <a:schemeClr val="tx1"/>
              </a:solidFill>
            </a:endParaRPr>
          </a:p>
          <a:p>
            <a:pPr algn="just"/>
            <a:r>
              <a:rPr lang="en-US" dirty="0" err="1">
                <a:solidFill>
                  <a:schemeClr val="tx1"/>
                </a:solidFill>
              </a:rPr>
              <a:t>Tài</a:t>
            </a:r>
            <a:r>
              <a:rPr lang="en-US" dirty="0">
                <a:solidFill>
                  <a:schemeClr val="tx1"/>
                </a:solidFill>
              </a:rPr>
              <a:t> </a:t>
            </a:r>
            <a:r>
              <a:rPr lang="en-US" dirty="0" err="1">
                <a:solidFill>
                  <a:schemeClr val="tx1"/>
                </a:solidFill>
              </a:rPr>
              <a:t>liệu</a:t>
            </a:r>
            <a:r>
              <a:rPr lang="en-US" dirty="0">
                <a:solidFill>
                  <a:schemeClr val="tx1"/>
                </a:solidFill>
              </a:rPr>
              <a:t> </a:t>
            </a:r>
            <a:r>
              <a:rPr lang="en-US" dirty="0" err="1">
                <a:solidFill>
                  <a:schemeClr val="tx1"/>
                </a:solidFill>
              </a:rPr>
              <a:t>dùng</a:t>
            </a:r>
            <a:r>
              <a:rPr lang="en-US" dirty="0">
                <a:solidFill>
                  <a:schemeClr val="tx1"/>
                </a:solidFill>
              </a:rPr>
              <a:t> </a:t>
            </a:r>
            <a:r>
              <a:rPr lang="en-US" dirty="0" err="1">
                <a:solidFill>
                  <a:schemeClr val="tx1"/>
                </a:solidFill>
              </a:rPr>
              <a:t>trong</a:t>
            </a:r>
            <a:r>
              <a:rPr lang="en-US" dirty="0">
                <a:solidFill>
                  <a:schemeClr val="tx1"/>
                </a:solidFill>
              </a:rPr>
              <a:t> </a:t>
            </a:r>
            <a:r>
              <a:rPr lang="en-US" dirty="0" err="1">
                <a:solidFill>
                  <a:schemeClr val="tx1"/>
                </a:solidFill>
              </a:rPr>
              <a:t>họp</a:t>
            </a:r>
            <a:r>
              <a:rPr lang="en-US" dirty="0">
                <a:solidFill>
                  <a:schemeClr val="tx1"/>
                </a:solidFill>
              </a:rPr>
              <a:t>, </a:t>
            </a:r>
            <a:r>
              <a:rPr lang="en-US" dirty="0" err="1">
                <a:solidFill>
                  <a:schemeClr val="tx1"/>
                </a:solidFill>
              </a:rPr>
              <a:t>hội</a:t>
            </a:r>
            <a:r>
              <a:rPr lang="en-US" dirty="0">
                <a:solidFill>
                  <a:schemeClr val="tx1"/>
                </a:solidFill>
              </a:rPr>
              <a:t> </a:t>
            </a:r>
            <a:r>
              <a:rPr lang="en-US" dirty="0" err="1">
                <a:solidFill>
                  <a:schemeClr val="tx1"/>
                </a:solidFill>
              </a:rPr>
              <a:t>nghị</a:t>
            </a:r>
            <a:r>
              <a:rPr lang="en-US" dirty="0">
                <a:solidFill>
                  <a:schemeClr val="tx1"/>
                </a:solidFill>
              </a:rPr>
              <a:t>, </a:t>
            </a:r>
            <a:r>
              <a:rPr lang="en-US" dirty="0" err="1">
                <a:solidFill>
                  <a:schemeClr val="tx1"/>
                </a:solidFill>
              </a:rPr>
              <a:t>hội</a:t>
            </a:r>
            <a:r>
              <a:rPr lang="en-US" dirty="0">
                <a:solidFill>
                  <a:schemeClr val="tx1"/>
                </a:solidFill>
              </a:rPr>
              <a:t> </a:t>
            </a:r>
            <a:r>
              <a:rPr lang="en-US" dirty="0" err="1">
                <a:solidFill>
                  <a:schemeClr val="tx1"/>
                </a:solidFill>
              </a:rPr>
              <a:t>thảo</a:t>
            </a:r>
            <a:r>
              <a:rPr lang="en-US" dirty="0">
                <a:solidFill>
                  <a:schemeClr val="tx1"/>
                </a:solidFill>
              </a:rPr>
              <a:t> </a:t>
            </a:r>
            <a:r>
              <a:rPr lang="en-US" dirty="0" err="1">
                <a:solidFill>
                  <a:schemeClr val="tx1"/>
                </a:solidFill>
              </a:rPr>
              <a:t>bao</a:t>
            </a:r>
            <a:r>
              <a:rPr lang="en-US" dirty="0">
                <a:solidFill>
                  <a:schemeClr val="tx1"/>
                </a:solidFill>
              </a:rPr>
              <a:t> </a:t>
            </a:r>
            <a:r>
              <a:rPr lang="en-US" dirty="0" err="1">
                <a:solidFill>
                  <a:schemeClr val="tx1"/>
                </a:solidFill>
              </a:rPr>
              <a:t>gồm</a:t>
            </a:r>
            <a:r>
              <a:rPr lang="en-US" dirty="0">
                <a:solidFill>
                  <a:schemeClr val="tx1"/>
                </a:solidFill>
              </a:rPr>
              <a:t>: </a:t>
            </a:r>
            <a:r>
              <a:rPr lang="en-US" dirty="0" err="1">
                <a:solidFill>
                  <a:schemeClr val="tx1"/>
                </a:solidFill>
              </a:rPr>
              <a:t>thiệp</a:t>
            </a:r>
            <a:r>
              <a:rPr lang="en-US" dirty="0">
                <a:solidFill>
                  <a:schemeClr val="tx1"/>
                </a:solidFill>
              </a:rPr>
              <a:t> </a:t>
            </a:r>
            <a:r>
              <a:rPr lang="en-US" dirty="0" err="1">
                <a:solidFill>
                  <a:schemeClr val="tx1"/>
                </a:solidFill>
              </a:rPr>
              <a:t>mời</a:t>
            </a:r>
            <a:r>
              <a:rPr lang="en-US" dirty="0">
                <a:solidFill>
                  <a:schemeClr val="tx1"/>
                </a:solidFill>
              </a:rPr>
              <a:t>, </a:t>
            </a:r>
            <a:r>
              <a:rPr lang="en-US" dirty="0" err="1">
                <a:solidFill>
                  <a:schemeClr val="tx1"/>
                </a:solidFill>
              </a:rPr>
              <a:t>hướng</a:t>
            </a:r>
            <a:r>
              <a:rPr lang="en-US" dirty="0">
                <a:solidFill>
                  <a:schemeClr val="tx1"/>
                </a:solidFill>
              </a:rPr>
              <a:t> </a:t>
            </a:r>
            <a:r>
              <a:rPr lang="en-US" dirty="0" err="1">
                <a:solidFill>
                  <a:schemeClr val="tx1"/>
                </a:solidFill>
              </a:rPr>
              <a:t>dẫn</a:t>
            </a:r>
            <a:r>
              <a:rPr lang="en-US" dirty="0">
                <a:solidFill>
                  <a:schemeClr val="tx1"/>
                </a:solidFill>
              </a:rPr>
              <a:t> </a:t>
            </a:r>
            <a:r>
              <a:rPr lang="en-US" dirty="0" err="1">
                <a:solidFill>
                  <a:schemeClr val="tx1"/>
                </a:solidFill>
              </a:rPr>
              <a:t>quy</a:t>
            </a:r>
            <a:r>
              <a:rPr lang="en-US" dirty="0">
                <a:solidFill>
                  <a:schemeClr val="tx1"/>
                </a:solidFill>
              </a:rPr>
              <a:t> </a:t>
            </a:r>
            <a:r>
              <a:rPr lang="en-US" dirty="0" err="1">
                <a:solidFill>
                  <a:schemeClr val="tx1"/>
                </a:solidFill>
              </a:rPr>
              <a:t>trình</a:t>
            </a:r>
            <a:r>
              <a:rPr lang="en-US" dirty="0">
                <a:solidFill>
                  <a:schemeClr val="tx1"/>
                </a:solidFill>
              </a:rPr>
              <a:t>, </a:t>
            </a:r>
            <a:r>
              <a:rPr lang="en-US" dirty="0" err="1">
                <a:solidFill>
                  <a:schemeClr val="tx1"/>
                </a:solidFill>
              </a:rPr>
              <a:t>lịch</a:t>
            </a:r>
            <a:r>
              <a:rPr lang="en-US" dirty="0">
                <a:solidFill>
                  <a:schemeClr val="tx1"/>
                </a:solidFill>
              </a:rPr>
              <a:t> </a:t>
            </a:r>
            <a:r>
              <a:rPr lang="en-US" dirty="0" err="1">
                <a:solidFill>
                  <a:schemeClr val="tx1"/>
                </a:solidFill>
              </a:rPr>
              <a:t>trình</a:t>
            </a:r>
            <a:r>
              <a:rPr lang="en-US" dirty="0">
                <a:solidFill>
                  <a:schemeClr val="tx1"/>
                </a:solidFill>
              </a:rPr>
              <a:t> </a:t>
            </a:r>
            <a:r>
              <a:rPr lang="en-US" dirty="0" err="1">
                <a:solidFill>
                  <a:schemeClr val="tx1"/>
                </a:solidFill>
              </a:rPr>
              <a:t>sự</a:t>
            </a:r>
            <a:r>
              <a:rPr lang="en-US" dirty="0">
                <a:solidFill>
                  <a:schemeClr val="tx1"/>
                </a:solidFill>
              </a:rPr>
              <a:t> </a:t>
            </a:r>
            <a:r>
              <a:rPr lang="en-US" dirty="0" err="1">
                <a:solidFill>
                  <a:schemeClr val="tx1"/>
                </a:solidFill>
              </a:rPr>
              <a:t>kiện</a:t>
            </a:r>
            <a:r>
              <a:rPr lang="en-US" dirty="0">
                <a:solidFill>
                  <a:schemeClr val="tx1"/>
                </a:solidFill>
              </a:rPr>
              <a:t>, </a:t>
            </a:r>
            <a:r>
              <a:rPr lang="en-US" dirty="0" err="1">
                <a:solidFill>
                  <a:schemeClr val="tx1"/>
                </a:solidFill>
              </a:rPr>
              <a:t>thực</a:t>
            </a:r>
            <a:r>
              <a:rPr lang="en-US" dirty="0">
                <a:solidFill>
                  <a:schemeClr val="tx1"/>
                </a:solidFill>
              </a:rPr>
              <a:t> </a:t>
            </a:r>
            <a:r>
              <a:rPr lang="en-US" dirty="0" err="1">
                <a:solidFill>
                  <a:schemeClr val="tx1"/>
                </a:solidFill>
              </a:rPr>
              <a:t>đơn</a:t>
            </a:r>
            <a:r>
              <a:rPr lang="en-US" dirty="0">
                <a:solidFill>
                  <a:schemeClr val="tx1"/>
                </a:solidFill>
              </a:rPr>
              <a:t>,….</a:t>
            </a:r>
          </a:p>
          <a:p>
            <a:pPr algn="just"/>
            <a:endParaRPr lang="en-US" dirty="0">
              <a:solidFill>
                <a:schemeClr val="tx1"/>
              </a:solidFill>
            </a:endParaRPr>
          </a:p>
        </p:txBody>
      </p:sp>
    </p:spTree>
    <p:extLst>
      <p:ext uri="{BB962C8B-B14F-4D97-AF65-F5344CB8AC3E}">
        <p14:creationId xmlns:p14="http://schemas.microsoft.com/office/powerpoint/2010/main" val="14494546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1.3. Tài liệu, ấn phẩm và vật phẩm họp, hội nghị hội thảo</a:t>
            </a:r>
            <a:br>
              <a:rPr lang="en-US" dirty="0"/>
            </a:br>
            <a:endParaRPr lang="en-US" dirty="0"/>
          </a:p>
        </p:txBody>
      </p:sp>
      <p:sp>
        <p:nvSpPr>
          <p:cNvPr id="4" name="Rectangle 3"/>
          <p:cNvSpPr/>
          <p:nvPr/>
        </p:nvSpPr>
        <p:spPr>
          <a:xfrm>
            <a:off x="924939" y="996914"/>
            <a:ext cx="5560497" cy="742511"/>
          </a:xfrm>
          <a:prstGeom prst="rect">
            <a:avLst/>
          </a:prstGeom>
        </p:spPr>
        <p:txBody>
          <a:bodyPr wrap="none">
            <a:spAutoFit/>
          </a:bodyPr>
          <a:lstStyle/>
          <a:p>
            <a:pPr indent="450215">
              <a:lnSpc>
                <a:spcPct val="150000"/>
              </a:lnSpc>
              <a:spcBef>
                <a:spcPts val="200"/>
              </a:spcBef>
              <a:spcAft>
                <a:spcPts val="200"/>
              </a:spcAft>
            </a:pPr>
            <a:r>
              <a:rPr lang="vi-VN" sz="3200" b="1" dirty="0">
                <a:latin typeface="Times New Roman" panose="02020603050405020304" pitchFamily="18" charset="0"/>
                <a:ea typeface="Times New Roman" panose="02020603050405020304" pitchFamily="18" charset="0"/>
              </a:rPr>
              <a:t>1.3.2. Ấn phẩm và vật phẩm</a:t>
            </a:r>
            <a:endParaRPr lang="en-US" sz="3200" dirty="0">
              <a:effectLst/>
              <a:latin typeface="Times New Roman" panose="02020603050405020304" pitchFamily="18" charset="0"/>
              <a:ea typeface="Calibri" panose="020F0502020204030204" pitchFamily="34" charset="0"/>
            </a:endParaRPr>
          </a:p>
        </p:txBody>
      </p:sp>
      <p:sp>
        <p:nvSpPr>
          <p:cNvPr id="5" name="Content Placeholder 4"/>
          <p:cNvSpPr>
            <a:spLocks noGrp="1"/>
          </p:cNvSpPr>
          <p:nvPr>
            <p:ph idx="1"/>
          </p:nvPr>
        </p:nvSpPr>
        <p:spPr>
          <a:xfrm>
            <a:off x="333864" y="1946847"/>
            <a:ext cx="7139661" cy="2152835"/>
          </a:xfrm>
        </p:spPr>
        <p:txBody>
          <a:bodyPr>
            <a:noAutofit/>
          </a:bodyPr>
          <a:lstStyle/>
          <a:p>
            <a:pPr algn="just"/>
            <a:r>
              <a:rPr lang="vi-VN" sz="2600" dirty="0">
                <a:solidFill>
                  <a:schemeClr val="tx1"/>
                </a:solidFill>
              </a:rPr>
              <a:t>Có rất nhiều dạng ấn phẩm in dùng trong các sự kiện, hoạt động ví dụ như bandroll (băng-rôn), poster (flyer), standee (panel), biển bảng quảng cáo, brochure (tờ rơi)… </a:t>
            </a:r>
            <a:endParaRPr lang="en-US" sz="2600" dirty="0">
              <a:solidFill>
                <a:schemeClr val="tx1"/>
              </a:solidFill>
            </a:endParaRPr>
          </a:p>
          <a:p>
            <a:pPr algn="just"/>
            <a:r>
              <a:rPr lang="vi-VN" sz="2600" dirty="0">
                <a:solidFill>
                  <a:schemeClr val="tx1"/>
                </a:solidFill>
              </a:rPr>
              <a:t>Các ấn phẩm sau khi thiết kế sẽ được in ấn và thi công, lắp đặt tại khu vực tổ chức sự kiện để tuyên truyền cho sự kiện, hoạt động đó.</a:t>
            </a:r>
            <a:endParaRPr lang="en-US" sz="2600" dirty="0">
              <a:solidFill>
                <a:schemeClr val="tx1"/>
              </a:solidFill>
            </a:endParaRPr>
          </a:p>
        </p:txBody>
      </p:sp>
      <p:pic>
        <p:nvPicPr>
          <p:cNvPr id="13314" name="Picture 2" descr="Ấn phẩm truyền thông là gì? Vai trò của ấn phẩm truyển thông trong doanh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5575" y="2783311"/>
            <a:ext cx="4416425" cy="2632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4965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380" y="322140"/>
            <a:ext cx="10972800" cy="892511"/>
          </a:xfrm>
        </p:spPr>
        <p:txBody>
          <a:bodyPr>
            <a:noAutofit/>
          </a:bodyPr>
          <a:lstStyle/>
          <a:p>
            <a:pPr marL="0" indent="0">
              <a:buNone/>
            </a:pPr>
            <a:r>
              <a:rPr lang="vi-VN" sz="3200" b="1" dirty="0">
                <a:solidFill>
                  <a:srgbClr val="C00000"/>
                </a:solidFill>
              </a:rPr>
              <a:t>2. Chuẩn bị các công việc của bộ phận tổ chức phục vụ họp, hội nghị hội thảo</a:t>
            </a:r>
            <a:endParaRPr lang="en-US" sz="3200" dirty="0"/>
          </a:p>
        </p:txBody>
      </p:sp>
      <p:sp>
        <p:nvSpPr>
          <p:cNvPr id="6" name="Rectangle 5"/>
          <p:cNvSpPr/>
          <p:nvPr/>
        </p:nvSpPr>
        <p:spPr>
          <a:xfrm>
            <a:off x="633679" y="2079867"/>
            <a:ext cx="9159530" cy="523220"/>
          </a:xfrm>
          <a:prstGeom prst="rect">
            <a:avLst/>
          </a:prstGeom>
        </p:spPr>
        <p:txBody>
          <a:bodyPr wrap="square">
            <a:spAutoFit/>
          </a:bodyPr>
          <a:lstStyle/>
          <a:p>
            <a:pPr algn="just"/>
            <a:r>
              <a:rPr lang="vi-VN" sz="2800" b="1" dirty="0">
                <a:latin typeface="+mj-lt"/>
              </a:rPr>
              <a:t>2.1. Xác định mục đích, tính chất, hình thức của dịch vụ </a:t>
            </a:r>
            <a:endParaRPr lang="en-US" sz="2800" dirty="0">
              <a:latin typeface="+mj-lt"/>
            </a:endParaRPr>
          </a:p>
        </p:txBody>
      </p:sp>
      <p:sp>
        <p:nvSpPr>
          <p:cNvPr id="4" name="Rectangle 3"/>
          <p:cNvSpPr/>
          <p:nvPr/>
        </p:nvSpPr>
        <p:spPr>
          <a:xfrm>
            <a:off x="5213444" y="2851469"/>
            <a:ext cx="6591869" cy="3293209"/>
          </a:xfrm>
          <a:prstGeom prst="rect">
            <a:avLst/>
          </a:prstGeom>
        </p:spPr>
        <p:txBody>
          <a:bodyPr wrap="square">
            <a:spAutoFit/>
          </a:bodyPr>
          <a:lstStyle/>
          <a:p>
            <a:pPr algn="just"/>
            <a:r>
              <a:rPr lang="vi-VN" sz="2600" dirty="0">
                <a:latin typeface="+mj-lt"/>
              </a:rPr>
              <a:t>Thông thường, một sự kiện sẽ có một mục đích chính lớn nhất và các mục đích nhỏ đi kèm. </a:t>
            </a:r>
            <a:endParaRPr lang="en-US" sz="2600" dirty="0">
              <a:latin typeface="+mj-lt"/>
            </a:endParaRPr>
          </a:p>
          <a:p>
            <a:pPr algn="just"/>
            <a:r>
              <a:rPr lang="en-US" sz="2600" dirty="0" err="1">
                <a:latin typeface="Times New Roman" panose="02020603050405020304" pitchFamily="18" charset="0"/>
                <a:ea typeface="Tahoma" panose="020B0604030504040204" pitchFamily="34" charset="0"/>
                <a:cs typeface="Times New Roman" panose="02020603050405020304" pitchFamily="18" charset="0"/>
              </a:rPr>
              <a:t>Ví</a:t>
            </a:r>
            <a:r>
              <a:rPr lang="en-US" sz="2600" dirty="0">
                <a:latin typeface="Times New Roman" panose="02020603050405020304" pitchFamily="18" charset="0"/>
                <a:ea typeface="Tahoma" panose="020B0604030504040204" pitchFamily="34" charset="0"/>
                <a:cs typeface="Times New Roman" panose="02020603050405020304" pitchFamily="18" charset="0"/>
              </a:rPr>
              <a:t> </a:t>
            </a:r>
            <a:r>
              <a:rPr lang="en-US" sz="2600" dirty="0" err="1">
                <a:latin typeface="Times New Roman" panose="02020603050405020304" pitchFamily="18" charset="0"/>
                <a:ea typeface="Tahoma" panose="020B0604030504040204" pitchFamily="34" charset="0"/>
                <a:cs typeface="Times New Roman" panose="02020603050405020304" pitchFamily="18" charset="0"/>
              </a:rPr>
              <a:t>dụ</a:t>
            </a:r>
            <a:r>
              <a:rPr lang="en-US" sz="2600" dirty="0">
                <a:latin typeface="Times New Roman" panose="02020603050405020304" pitchFamily="18" charset="0"/>
                <a:ea typeface="Tahoma" panose="020B0604030504040204" pitchFamily="34" charset="0"/>
                <a:cs typeface="Times New Roman" panose="02020603050405020304" pitchFamily="18" charset="0"/>
              </a:rPr>
              <a:t>: V</a:t>
            </a:r>
            <a:r>
              <a:rPr lang="vi-VN" sz="2600" dirty="0">
                <a:latin typeface="+mj-lt"/>
              </a:rPr>
              <a:t>ới sự kiện kỷ niệm thành lập công ty, mục đích chính là đánh dấu cột mốc ý nghĩa trên hành trình phát triển của doanh nghiệp. Mục đích thứ là tri ân cán bộ nhân viên, khách hàng, đối tác. Và mục đích phụ là truyền thông hình ảnh, thương hiệu doanh nghiệp.</a:t>
            </a:r>
            <a:endParaRPr lang="en-US" sz="2600" dirty="0">
              <a:latin typeface="+mj-lt"/>
            </a:endParaRPr>
          </a:p>
        </p:txBody>
      </p:sp>
      <p:pic>
        <p:nvPicPr>
          <p:cNvPr id="14338" name="Picture 2" descr="Các yếu tố giúp xác định mục đích của sự kiệ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978" y="3468304"/>
            <a:ext cx="3619500" cy="2571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109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916" y="466193"/>
            <a:ext cx="10972800" cy="696538"/>
          </a:xfrm>
        </p:spPr>
        <p:txBody>
          <a:bodyPr>
            <a:normAutofit fontScale="90000"/>
          </a:bodyPr>
          <a:lstStyle/>
          <a:p>
            <a:r>
              <a:rPr lang="vi-VN" dirty="0"/>
              <a:t>2.2. Xác định yêu cầu dịch vụ phục vụ</a:t>
            </a:r>
            <a:br>
              <a:rPr lang="vi-VN" dirty="0"/>
            </a:br>
            <a:endParaRPr lang="en-US" dirty="0"/>
          </a:p>
        </p:txBody>
      </p:sp>
      <p:sp>
        <p:nvSpPr>
          <p:cNvPr id="3" name="Content Placeholder 2"/>
          <p:cNvSpPr>
            <a:spLocks noGrp="1"/>
          </p:cNvSpPr>
          <p:nvPr>
            <p:ph idx="1"/>
          </p:nvPr>
        </p:nvSpPr>
        <p:spPr>
          <a:xfrm>
            <a:off x="625916" y="1599460"/>
            <a:ext cx="5938657" cy="3918803"/>
          </a:xfrm>
        </p:spPr>
        <p:txBody>
          <a:bodyPr>
            <a:noAutofit/>
          </a:bodyPr>
          <a:lstStyle/>
          <a:p>
            <a:pPr marL="0" indent="0" algn="just">
              <a:buNone/>
            </a:pPr>
            <a:r>
              <a:rPr lang="vi-VN" sz="2600" dirty="0">
                <a:solidFill>
                  <a:schemeClr val="tx1"/>
                </a:solidFill>
              </a:rPr>
              <a:t>C</a:t>
            </a:r>
            <a:r>
              <a:rPr lang="en-US" sz="2600" dirty="0" err="1">
                <a:solidFill>
                  <a:schemeClr val="tx1"/>
                </a:solidFill>
              </a:rPr>
              <a:t>ác</a:t>
            </a:r>
            <a:r>
              <a:rPr lang="vi-VN" sz="2600" dirty="0">
                <a:solidFill>
                  <a:schemeClr val="tx1"/>
                </a:solidFill>
              </a:rPr>
              <a:t> yêu cầu</a:t>
            </a:r>
            <a:r>
              <a:rPr lang="en-US" sz="2600" dirty="0">
                <a:solidFill>
                  <a:schemeClr val="tx1"/>
                </a:solidFill>
              </a:rPr>
              <a:t> </a:t>
            </a:r>
            <a:r>
              <a:rPr lang="en-US" sz="2600" dirty="0" err="1">
                <a:solidFill>
                  <a:schemeClr val="tx1"/>
                </a:solidFill>
              </a:rPr>
              <a:t>về</a:t>
            </a:r>
            <a:r>
              <a:rPr lang="en-US" sz="2600" dirty="0">
                <a:solidFill>
                  <a:schemeClr val="tx1"/>
                </a:solidFill>
              </a:rPr>
              <a:t> </a:t>
            </a:r>
            <a:r>
              <a:rPr lang="en-US" sz="2600" dirty="0" err="1">
                <a:solidFill>
                  <a:schemeClr val="tx1"/>
                </a:solidFill>
              </a:rPr>
              <a:t>dịch</a:t>
            </a:r>
            <a:r>
              <a:rPr lang="en-US" sz="2600" dirty="0">
                <a:solidFill>
                  <a:schemeClr val="tx1"/>
                </a:solidFill>
              </a:rPr>
              <a:t> </a:t>
            </a:r>
            <a:r>
              <a:rPr lang="en-US" sz="2600" dirty="0" err="1">
                <a:solidFill>
                  <a:schemeClr val="tx1"/>
                </a:solidFill>
              </a:rPr>
              <a:t>vụ</a:t>
            </a:r>
            <a:r>
              <a:rPr lang="vi-VN" sz="2600" dirty="0">
                <a:solidFill>
                  <a:schemeClr val="tx1"/>
                </a:solidFill>
              </a:rPr>
              <a:t> cần thiết xác định để tổ chức họp, hội nghị, hội thảo, sự kiện:</a:t>
            </a:r>
          </a:p>
          <a:p>
            <a:pPr algn="just"/>
            <a:r>
              <a:rPr lang="vi-VN" sz="2600" dirty="0">
                <a:solidFill>
                  <a:srgbClr val="002060"/>
                </a:solidFill>
              </a:rPr>
              <a:t>Chủ đề chính của sự kiện (Concept)</a:t>
            </a:r>
            <a:endParaRPr lang="en-US" sz="2600" dirty="0">
              <a:solidFill>
                <a:srgbClr val="002060"/>
              </a:solidFill>
            </a:endParaRPr>
          </a:p>
          <a:p>
            <a:pPr algn="just"/>
            <a:r>
              <a:rPr lang="vi-VN" sz="2600" dirty="0">
                <a:solidFill>
                  <a:srgbClr val="002060"/>
                </a:solidFill>
              </a:rPr>
              <a:t>Màu sắc chủ đạo (Theme)</a:t>
            </a:r>
            <a:endParaRPr lang="en-US" sz="2600" dirty="0">
              <a:solidFill>
                <a:srgbClr val="002060"/>
              </a:solidFill>
            </a:endParaRPr>
          </a:p>
          <a:p>
            <a:pPr algn="just"/>
            <a:r>
              <a:rPr lang="en-US" sz="2600" dirty="0" err="1">
                <a:solidFill>
                  <a:srgbClr val="002060"/>
                </a:solidFill>
              </a:rPr>
              <a:t>Địa</a:t>
            </a:r>
            <a:r>
              <a:rPr lang="en-US" sz="2600" dirty="0">
                <a:solidFill>
                  <a:srgbClr val="002060"/>
                </a:solidFill>
              </a:rPr>
              <a:t> </a:t>
            </a:r>
            <a:r>
              <a:rPr lang="en-US" sz="2600" dirty="0" err="1">
                <a:solidFill>
                  <a:srgbClr val="002060"/>
                </a:solidFill>
              </a:rPr>
              <a:t>điểm</a:t>
            </a:r>
            <a:r>
              <a:rPr lang="en-US" sz="2600" dirty="0">
                <a:solidFill>
                  <a:srgbClr val="002060"/>
                </a:solidFill>
              </a:rPr>
              <a:t> </a:t>
            </a:r>
            <a:r>
              <a:rPr lang="en-US" sz="2600" dirty="0" err="1">
                <a:solidFill>
                  <a:srgbClr val="002060"/>
                </a:solidFill>
              </a:rPr>
              <a:t>tổ</a:t>
            </a:r>
            <a:r>
              <a:rPr lang="en-US" sz="2600" dirty="0">
                <a:solidFill>
                  <a:srgbClr val="002060"/>
                </a:solidFill>
              </a:rPr>
              <a:t> </a:t>
            </a:r>
            <a:r>
              <a:rPr lang="en-US" sz="2600" dirty="0" err="1">
                <a:solidFill>
                  <a:srgbClr val="002060"/>
                </a:solidFill>
              </a:rPr>
              <a:t>chức</a:t>
            </a:r>
            <a:endParaRPr lang="en-US" sz="2600" dirty="0">
              <a:solidFill>
                <a:srgbClr val="002060"/>
              </a:solidFill>
            </a:endParaRPr>
          </a:p>
          <a:p>
            <a:pPr algn="just"/>
            <a:r>
              <a:rPr lang="en-US" sz="2600" dirty="0" err="1">
                <a:solidFill>
                  <a:srgbClr val="002060"/>
                </a:solidFill>
              </a:rPr>
              <a:t>Thời</a:t>
            </a:r>
            <a:r>
              <a:rPr lang="en-US" sz="2600" dirty="0">
                <a:solidFill>
                  <a:srgbClr val="002060"/>
                </a:solidFill>
              </a:rPr>
              <a:t> </a:t>
            </a:r>
            <a:r>
              <a:rPr lang="en-US" sz="2600" dirty="0" err="1">
                <a:solidFill>
                  <a:srgbClr val="002060"/>
                </a:solidFill>
              </a:rPr>
              <a:t>gian</a:t>
            </a:r>
            <a:r>
              <a:rPr lang="en-US" sz="2600" dirty="0">
                <a:solidFill>
                  <a:srgbClr val="002060"/>
                </a:solidFill>
              </a:rPr>
              <a:t> </a:t>
            </a:r>
            <a:r>
              <a:rPr lang="en-US" sz="2600" dirty="0" err="1">
                <a:solidFill>
                  <a:srgbClr val="002060"/>
                </a:solidFill>
              </a:rPr>
              <a:t>và</a:t>
            </a:r>
            <a:r>
              <a:rPr lang="en-US" sz="2600" dirty="0">
                <a:solidFill>
                  <a:srgbClr val="002060"/>
                </a:solidFill>
              </a:rPr>
              <a:t> </a:t>
            </a:r>
            <a:r>
              <a:rPr lang="en-US" sz="2600" dirty="0" err="1">
                <a:solidFill>
                  <a:srgbClr val="002060"/>
                </a:solidFill>
              </a:rPr>
              <a:t>thời</a:t>
            </a:r>
            <a:r>
              <a:rPr lang="en-US" sz="2600" dirty="0">
                <a:solidFill>
                  <a:srgbClr val="002060"/>
                </a:solidFill>
              </a:rPr>
              <a:t> </a:t>
            </a:r>
            <a:r>
              <a:rPr lang="en-US" sz="2600" dirty="0" err="1">
                <a:solidFill>
                  <a:srgbClr val="002060"/>
                </a:solidFill>
              </a:rPr>
              <a:t>lượng</a:t>
            </a:r>
            <a:r>
              <a:rPr lang="en-US" sz="2600" dirty="0">
                <a:solidFill>
                  <a:srgbClr val="002060"/>
                </a:solidFill>
              </a:rPr>
              <a:t> </a:t>
            </a:r>
            <a:r>
              <a:rPr lang="en-US" sz="2600" dirty="0" err="1">
                <a:solidFill>
                  <a:srgbClr val="002060"/>
                </a:solidFill>
              </a:rPr>
              <a:t>phục</a:t>
            </a:r>
            <a:r>
              <a:rPr lang="en-US" sz="2600" dirty="0">
                <a:solidFill>
                  <a:srgbClr val="002060"/>
                </a:solidFill>
              </a:rPr>
              <a:t> </a:t>
            </a:r>
            <a:r>
              <a:rPr lang="en-US" sz="2600" dirty="0" err="1">
                <a:solidFill>
                  <a:srgbClr val="002060"/>
                </a:solidFill>
              </a:rPr>
              <a:t>vụ</a:t>
            </a:r>
            <a:endParaRPr lang="en-US" sz="2600" dirty="0">
              <a:solidFill>
                <a:srgbClr val="002060"/>
              </a:solidFill>
            </a:endParaRPr>
          </a:p>
          <a:p>
            <a:pPr marL="0" indent="0" algn="just">
              <a:buNone/>
            </a:pPr>
            <a:endParaRPr lang="en-US" sz="2600" dirty="0">
              <a:solidFill>
                <a:schemeClr val="tx1"/>
              </a:solidFill>
            </a:endParaRPr>
          </a:p>
        </p:txBody>
      </p:sp>
      <p:pic>
        <p:nvPicPr>
          <p:cNvPr id="5" name="Picture 4"/>
          <p:cNvPicPr>
            <a:picLocks noChangeAspect="1"/>
          </p:cNvPicPr>
          <p:nvPr/>
        </p:nvPicPr>
        <p:blipFill>
          <a:blip r:embed="rId2"/>
          <a:stretch>
            <a:fillRect/>
          </a:stretch>
        </p:blipFill>
        <p:spPr>
          <a:xfrm>
            <a:off x="6112316" y="2844563"/>
            <a:ext cx="5870068" cy="3815544"/>
          </a:xfrm>
          <a:prstGeom prst="rect">
            <a:avLst/>
          </a:prstGeom>
        </p:spPr>
      </p:pic>
    </p:spTree>
    <p:extLst>
      <p:ext uri="{BB962C8B-B14F-4D97-AF65-F5344CB8AC3E}">
        <p14:creationId xmlns:p14="http://schemas.microsoft.com/office/powerpoint/2010/main" val="95843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2.3. Chuẩn bị cơ sở vật chất phục vụ </a:t>
            </a:r>
            <a:br>
              <a:rPr lang="vi-VN" dirty="0"/>
            </a:br>
            <a:endParaRPr lang="en-US" dirty="0"/>
          </a:p>
        </p:txBody>
      </p:sp>
      <p:sp>
        <p:nvSpPr>
          <p:cNvPr id="3" name="Content Placeholder 2"/>
          <p:cNvSpPr>
            <a:spLocks noGrp="1"/>
          </p:cNvSpPr>
          <p:nvPr>
            <p:ph idx="1"/>
          </p:nvPr>
        </p:nvSpPr>
        <p:spPr>
          <a:xfrm>
            <a:off x="286603" y="1236540"/>
            <a:ext cx="6359857" cy="3048857"/>
          </a:xfrm>
        </p:spPr>
        <p:txBody>
          <a:bodyPr>
            <a:noAutofit/>
          </a:bodyPr>
          <a:lstStyle/>
          <a:p>
            <a:pPr algn="just">
              <a:buFontTx/>
              <a:buChar char="-"/>
            </a:pPr>
            <a:r>
              <a:rPr lang="vi-VN" sz="2400" dirty="0">
                <a:solidFill>
                  <a:schemeClr val="tx1"/>
                </a:solidFill>
              </a:rPr>
              <a:t>Địa điểm, mặt bằng, khuôn viên: Đây là một trong những điều kiện cần lưu ý khi tiến hành lên ý tưởng một kế hoạch tổ chức sự kiện.</a:t>
            </a:r>
            <a:r>
              <a:rPr lang="en-US" sz="2400" dirty="0">
                <a:solidFill>
                  <a:schemeClr val="tx1"/>
                </a:solidFill>
              </a:rPr>
              <a:t> </a:t>
            </a:r>
            <a:r>
              <a:rPr lang="vi-VN" sz="2400" dirty="0">
                <a:solidFill>
                  <a:schemeClr val="tx1"/>
                </a:solidFill>
              </a:rPr>
              <a:t>Với từng địa điểm khác nhau sẽ có được những thuận lợi và khó khăn khác nhau, những điều này ảnh hưởng trực tiếp hoặc gián tiếp đến quá trình diễn ra sự kiện. </a:t>
            </a:r>
            <a:endParaRPr lang="en-US" sz="2400" dirty="0">
              <a:solidFill>
                <a:schemeClr val="tx1"/>
              </a:solidFill>
            </a:endParaRPr>
          </a:p>
          <a:p>
            <a:pPr algn="just">
              <a:buFontTx/>
              <a:buChar char="-"/>
            </a:pPr>
            <a:r>
              <a:rPr lang="en-US" sz="2400" dirty="0" err="1">
                <a:solidFill>
                  <a:schemeClr val="tx1"/>
                </a:solidFill>
              </a:rPr>
              <a:t>Bàn</a:t>
            </a:r>
            <a:r>
              <a:rPr lang="en-US" sz="2400" dirty="0">
                <a:solidFill>
                  <a:schemeClr val="tx1"/>
                </a:solidFill>
              </a:rPr>
              <a:t> </a:t>
            </a:r>
            <a:r>
              <a:rPr lang="en-US" sz="2400" dirty="0" err="1">
                <a:solidFill>
                  <a:schemeClr val="tx1"/>
                </a:solidFill>
              </a:rPr>
              <a:t>ghế</a:t>
            </a:r>
            <a:r>
              <a:rPr lang="en-US" sz="2400" dirty="0">
                <a:solidFill>
                  <a:schemeClr val="tx1"/>
                </a:solidFill>
              </a:rPr>
              <a:t>, </a:t>
            </a:r>
            <a:r>
              <a:rPr lang="en-US" sz="2400" dirty="0" err="1">
                <a:solidFill>
                  <a:schemeClr val="tx1"/>
                </a:solidFill>
              </a:rPr>
              <a:t>trang</a:t>
            </a:r>
            <a:r>
              <a:rPr lang="en-US" sz="2400" dirty="0">
                <a:solidFill>
                  <a:schemeClr val="tx1"/>
                </a:solidFill>
              </a:rPr>
              <a:t> </a:t>
            </a:r>
            <a:r>
              <a:rPr lang="en-US" sz="2400" dirty="0" err="1">
                <a:solidFill>
                  <a:schemeClr val="tx1"/>
                </a:solidFill>
              </a:rPr>
              <a:t>thiết</a:t>
            </a:r>
            <a:r>
              <a:rPr lang="en-US" sz="2400" dirty="0">
                <a:solidFill>
                  <a:schemeClr val="tx1"/>
                </a:solidFill>
              </a:rPr>
              <a:t> </a:t>
            </a:r>
            <a:r>
              <a:rPr lang="en-US" sz="2400" dirty="0" err="1">
                <a:solidFill>
                  <a:schemeClr val="tx1"/>
                </a:solidFill>
              </a:rPr>
              <a:t>bị</a:t>
            </a:r>
            <a:r>
              <a:rPr lang="en-US" sz="2400" dirty="0">
                <a:solidFill>
                  <a:schemeClr val="tx1"/>
                </a:solidFill>
              </a:rPr>
              <a:t> </a:t>
            </a:r>
            <a:r>
              <a:rPr lang="en-US" sz="2400" dirty="0" err="1">
                <a:solidFill>
                  <a:schemeClr val="tx1"/>
                </a:solidFill>
              </a:rPr>
              <a:t>âm</a:t>
            </a:r>
            <a:r>
              <a:rPr lang="en-US" sz="2400" dirty="0">
                <a:solidFill>
                  <a:schemeClr val="tx1"/>
                </a:solidFill>
              </a:rPr>
              <a:t> </a:t>
            </a:r>
            <a:r>
              <a:rPr lang="en-US" sz="2400" dirty="0" err="1">
                <a:solidFill>
                  <a:schemeClr val="tx1"/>
                </a:solidFill>
              </a:rPr>
              <a:t>thanh</a:t>
            </a:r>
            <a:r>
              <a:rPr lang="en-US" sz="2400" dirty="0">
                <a:solidFill>
                  <a:schemeClr val="tx1"/>
                </a:solidFill>
              </a:rPr>
              <a:t>, </a:t>
            </a:r>
            <a:r>
              <a:rPr lang="en-US" sz="2400" dirty="0" err="1">
                <a:solidFill>
                  <a:schemeClr val="tx1"/>
                </a:solidFill>
              </a:rPr>
              <a:t>ánh</a:t>
            </a:r>
            <a:r>
              <a:rPr lang="en-US" sz="2400" dirty="0">
                <a:solidFill>
                  <a:schemeClr val="tx1"/>
                </a:solidFill>
              </a:rPr>
              <a:t> </a:t>
            </a:r>
            <a:r>
              <a:rPr lang="en-US" sz="2400" dirty="0" err="1">
                <a:solidFill>
                  <a:schemeClr val="tx1"/>
                </a:solidFill>
              </a:rPr>
              <a:t>sáng</a:t>
            </a:r>
            <a:r>
              <a:rPr lang="en-US" sz="2400" dirty="0">
                <a:solidFill>
                  <a:schemeClr val="tx1"/>
                </a:solidFill>
              </a:rPr>
              <a:t>, </a:t>
            </a:r>
            <a:r>
              <a:rPr lang="en-US" sz="2400" dirty="0" err="1">
                <a:solidFill>
                  <a:schemeClr val="tx1"/>
                </a:solidFill>
              </a:rPr>
              <a:t>phương</a:t>
            </a:r>
            <a:r>
              <a:rPr lang="en-US" sz="2400" dirty="0">
                <a:solidFill>
                  <a:schemeClr val="tx1"/>
                </a:solidFill>
              </a:rPr>
              <a:t> </a:t>
            </a:r>
            <a:r>
              <a:rPr lang="en-US" sz="2400" dirty="0" err="1">
                <a:solidFill>
                  <a:schemeClr val="tx1"/>
                </a:solidFill>
              </a:rPr>
              <a:t>tiện</a:t>
            </a:r>
            <a:r>
              <a:rPr lang="en-US" sz="2400" dirty="0">
                <a:solidFill>
                  <a:schemeClr val="tx1"/>
                </a:solidFill>
              </a:rPr>
              <a:t> </a:t>
            </a:r>
            <a:r>
              <a:rPr lang="en-US" sz="2400" dirty="0" err="1">
                <a:solidFill>
                  <a:schemeClr val="tx1"/>
                </a:solidFill>
              </a:rPr>
              <a:t>trình</a:t>
            </a:r>
            <a:r>
              <a:rPr lang="en-US" sz="2400" dirty="0">
                <a:solidFill>
                  <a:schemeClr val="tx1"/>
                </a:solidFill>
              </a:rPr>
              <a:t> </a:t>
            </a:r>
            <a:r>
              <a:rPr lang="en-US" sz="2400" dirty="0" err="1">
                <a:solidFill>
                  <a:schemeClr val="tx1"/>
                </a:solidFill>
              </a:rPr>
              <a:t>chiếu</a:t>
            </a:r>
            <a:r>
              <a:rPr lang="en-US" sz="2400" dirty="0">
                <a:solidFill>
                  <a:schemeClr val="tx1"/>
                </a:solidFill>
              </a:rPr>
              <a:t>,…</a:t>
            </a:r>
          </a:p>
        </p:txBody>
      </p:sp>
      <p:pic>
        <p:nvPicPr>
          <p:cNvPr id="16386" name="Picture 2" descr="TỔ CHỨC SỰ KIỆN BAO GỒM NHỮNG G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1301" y="2156779"/>
            <a:ext cx="5051709" cy="3367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245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solidFill>
                  <a:srgbClr val="C00000"/>
                </a:solidFill>
              </a:rPr>
              <a:t>3. Chuẩn bị nhân sự phục vụ</a:t>
            </a:r>
            <a:br>
              <a:rPr lang="en-US" dirty="0">
                <a:solidFill>
                  <a:srgbClr val="C00000"/>
                </a:solidFill>
              </a:rPr>
            </a:br>
            <a:endParaRPr lang="en-US" dirty="0">
              <a:solidFill>
                <a:srgbClr val="C00000"/>
              </a:solidFill>
            </a:endParaRPr>
          </a:p>
        </p:txBody>
      </p:sp>
      <p:sp>
        <p:nvSpPr>
          <p:cNvPr id="4" name="Content Placeholder 3"/>
          <p:cNvSpPr>
            <a:spLocks noGrp="1"/>
          </p:cNvSpPr>
          <p:nvPr>
            <p:ph idx="1"/>
          </p:nvPr>
        </p:nvSpPr>
        <p:spPr>
          <a:xfrm>
            <a:off x="598620" y="1138425"/>
            <a:ext cx="5106144" cy="3918803"/>
          </a:xfrm>
        </p:spPr>
        <p:txBody>
          <a:bodyPr>
            <a:noAutofit/>
          </a:bodyPr>
          <a:lstStyle/>
          <a:p>
            <a:pPr lvl="0"/>
            <a:r>
              <a:rPr lang="vi-VN" sz="2400" dirty="0"/>
              <a:t>Quản lý sự kiện</a:t>
            </a:r>
            <a:endParaRPr lang="en-US" sz="2400" dirty="0"/>
          </a:p>
          <a:p>
            <a:pPr lvl="0"/>
            <a:r>
              <a:rPr lang="vi-VN" sz="2400" dirty="0"/>
              <a:t>Giám sát sự kiện</a:t>
            </a:r>
            <a:endParaRPr lang="en-US" sz="2400" dirty="0"/>
          </a:p>
          <a:p>
            <a:pPr lvl="0"/>
            <a:r>
              <a:rPr lang="vi-VN" sz="2400" dirty="0"/>
              <a:t>Đội ngũ PGs</a:t>
            </a:r>
            <a:r>
              <a:rPr lang="en-US" sz="2400" dirty="0"/>
              <a:t>, </a:t>
            </a:r>
          </a:p>
          <a:p>
            <a:pPr lvl="0"/>
            <a:r>
              <a:rPr lang="vi-VN" sz="2400" dirty="0"/>
              <a:t>Cộng tác viên, khách mời tham dự</a:t>
            </a:r>
            <a:endParaRPr lang="en-US" sz="2400" dirty="0"/>
          </a:p>
          <a:p>
            <a:pPr lvl="0"/>
            <a:r>
              <a:rPr lang="en-US" sz="2400" dirty="0" err="1"/>
              <a:t>Quản</a:t>
            </a:r>
            <a:r>
              <a:rPr lang="en-US" sz="2400" dirty="0"/>
              <a:t> </a:t>
            </a:r>
            <a:r>
              <a:rPr lang="en-US" sz="2400" dirty="0" err="1"/>
              <a:t>lý</a:t>
            </a:r>
            <a:r>
              <a:rPr lang="en-US" sz="2400" dirty="0"/>
              <a:t> </a:t>
            </a:r>
            <a:r>
              <a:rPr lang="en-US" sz="2400" dirty="0" err="1"/>
              <a:t>hậu</a:t>
            </a:r>
            <a:r>
              <a:rPr lang="en-US" sz="2400" dirty="0"/>
              <a:t> </a:t>
            </a:r>
            <a:r>
              <a:rPr lang="en-US" sz="2400" dirty="0" err="1"/>
              <a:t>cần</a:t>
            </a:r>
            <a:endParaRPr lang="en-US" sz="2400" dirty="0"/>
          </a:p>
          <a:p>
            <a:pPr lvl="0"/>
            <a:r>
              <a:rPr lang="en-US" sz="2400" dirty="0" err="1"/>
              <a:t>Quản</a:t>
            </a:r>
            <a:r>
              <a:rPr lang="en-US" sz="2400" dirty="0"/>
              <a:t> </a:t>
            </a:r>
            <a:r>
              <a:rPr lang="en-US" sz="2400" dirty="0" err="1"/>
              <a:t>lý</a:t>
            </a:r>
            <a:r>
              <a:rPr lang="en-US" sz="2400" dirty="0"/>
              <a:t> </a:t>
            </a:r>
            <a:r>
              <a:rPr lang="en-US" sz="2400" dirty="0" err="1"/>
              <a:t>tài</a:t>
            </a:r>
            <a:r>
              <a:rPr lang="en-US" sz="2400" dirty="0"/>
              <a:t> </a:t>
            </a:r>
            <a:r>
              <a:rPr lang="en-US" sz="2400" dirty="0" err="1"/>
              <a:t>chính</a:t>
            </a:r>
            <a:endParaRPr lang="en-US" sz="2400" dirty="0"/>
          </a:p>
          <a:p>
            <a:pPr lvl="0"/>
            <a:r>
              <a:rPr lang="en-US" sz="2400" dirty="0" err="1"/>
              <a:t>Bộ</a:t>
            </a:r>
            <a:r>
              <a:rPr lang="en-US" sz="2400" dirty="0"/>
              <a:t> </a:t>
            </a:r>
            <a:r>
              <a:rPr lang="en-US" sz="2400" dirty="0" err="1"/>
              <a:t>phận</a:t>
            </a:r>
            <a:r>
              <a:rPr lang="en-US" sz="2400" dirty="0"/>
              <a:t> </a:t>
            </a:r>
            <a:r>
              <a:rPr lang="en-US" sz="2400" dirty="0" err="1"/>
              <a:t>thiết</a:t>
            </a:r>
            <a:r>
              <a:rPr lang="en-US" sz="2400" dirty="0"/>
              <a:t> </a:t>
            </a:r>
            <a:r>
              <a:rPr lang="en-US" sz="2400" dirty="0" err="1"/>
              <a:t>kế</a:t>
            </a:r>
            <a:r>
              <a:rPr lang="en-US" sz="2400" dirty="0"/>
              <a:t> </a:t>
            </a:r>
          </a:p>
          <a:p>
            <a:pPr lvl="0"/>
            <a:r>
              <a:rPr lang="en-US" sz="2400" dirty="0" err="1"/>
              <a:t>Bộ</a:t>
            </a:r>
            <a:r>
              <a:rPr lang="en-US" sz="2400" dirty="0"/>
              <a:t> </a:t>
            </a:r>
            <a:r>
              <a:rPr lang="en-US" sz="2400" dirty="0" err="1"/>
              <a:t>phận</a:t>
            </a:r>
            <a:r>
              <a:rPr lang="en-US" sz="2400" dirty="0"/>
              <a:t> </a:t>
            </a:r>
            <a:r>
              <a:rPr lang="en-US" sz="2400" dirty="0" err="1"/>
              <a:t>kỹ</a:t>
            </a:r>
            <a:r>
              <a:rPr lang="en-US" sz="2400" dirty="0"/>
              <a:t> </a:t>
            </a:r>
            <a:r>
              <a:rPr lang="en-US" sz="2400" dirty="0" err="1"/>
              <a:t>thuật</a:t>
            </a:r>
            <a:endParaRPr lang="en-US" sz="2400" dirty="0"/>
          </a:p>
        </p:txBody>
      </p:sp>
      <p:pic>
        <p:nvPicPr>
          <p:cNvPr id="17410" name="Picture 2" descr="NHÂN VIÊN TỔ CHỨC SỰ KIỆN ĐƯỢC ĐÁNH GIÁ THEO NHỮNG TIÊU CHÍ NÀ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7453" y="1828552"/>
            <a:ext cx="6221278" cy="4053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6760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rgbClr val="C00000"/>
                </a:solidFill>
              </a:rPr>
              <a:t>4. </a:t>
            </a:r>
            <a:r>
              <a:rPr lang="en-US" dirty="0" err="1">
                <a:solidFill>
                  <a:srgbClr val="C00000"/>
                </a:solidFill>
              </a:rPr>
              <a:t>Chuẩn</a:t>
            </a:r>
            <a:r>
              <a:rPr lang="en-US" dirty="0">
                <a:solidFill>
                  <a:srgbClr val="C00000"/>
                </a:solidFill>
              </a:rPr>
              <a:t> </a:t>
            </a:r>
            <a:r>
              <a:rPr lang="en-US" dirty="0" err="1">
                <a:solidFill>
                  <a:srgbClr val="C00000"/>
                </a:solidFill>
              </a:rPr>
              <a:t>bị</a:t>
            </a:r>
            <a:r>
              <a:rPr lang="en-US" dirty="0">
                <a:solidFill>
                  <a:srgbClr val="C00000"/>
                </a:solidFill>
              </a:rPr>
              <a:t> </a:t>
            </a:r>
            <a:r>
              <a:rPr lang="en-US" dirty="0" err="1">
                <a:solidFill>
                  <a:srgbClr val="C00000"/>
                </a:solidFill>
              </a:rPr>
              <a:t>lễ</a:t>
            </a:r>
            <a:r>
              <a:rPr lang="en-US" dirty="0">
                <a:solidFill>
                  <a:srgbClr val="C00000"/>
                </a:solidFill>
              </a:rPr>
              <a:t> </a:t>
            </a:r>
            <a:r>
              <a:rPr lang="en-US" dirty="0" err="1">
                <a:solidFill>
                  <a:srgbClr val="C00000"/>
                </a:solidFill>
              </a:rPr>
              <a:t>khai</a:t>
            </a:r>
            <a:r>
              <a:rPr lang="en-US" dirty="0">
                <a:solidFill>
                  <a:srgbClr val="C00000"/>
                </a:solidFill>
              </a:rPr>
              <a:t> </a:t>
            </a:r>
            <a:r>
              <a:rPr lang="en-US" dirty="0" err="1">
                <a:solidFill>
                  <a:srgbClr val="C00000"/>
                </a:solidFill>
              </a:rPr>
              <a:t>mạc</a:t>
            </a:r>
            <a:endParaRPr lang="en-US" dirty="0">
              <a:solidFill>
                <a:srgbClr val="C00000"/>
              </a:solidFill>
            </a:endParaRPr>
          </a:p>
        </p:txBody>
      </p:sp>
      <p:sp>
        <p:nvSpPr>
          <p:cNvPr id="3" name="Content Placeholder 2"/>
          <p:cNvSpPr>
            <a:spLocks noGrp="1"/>
          </p:cNvSpPr>
          <p:nvPr>
            <p:ph idx="1"/>
          </p:nvPr>
        </p:nvSpPr>
        <p:spPr>
          <a:xfrm>
            <a:off x="598620" y="1291132"/>
            <a:ext cx="10972800" cy="810624"/>
          </a:xfrm>
        </p:spPr>
        <p:txBody>
          <a:bodyPr/>
          <a:lstStyle/>
          <a:p>
            <a:pPr marL="0" indent="0">
              <a:buNone/>
            </a:pPr>
            <a:r>
              <a:rPr lang="vi-VN" b="1" dirty="0">
                <a:solidFill>
                  <a:schemeClr val="tx1"/>
                </a:solidFill>
              </a:rPr>
              <a:t>4.1. T</a:t>
            </a:r>
            <a:r>
              <a:rPr lang="en-US" b="1" dirty="0">
                <a:solidFill>
                  <a:schemeClr val="tx1"/>
                </a:solidFill>
              </a:rPr>
              <a:t>rang </a:t>
            </a:r>
            <a:r>
              <a:rPr lang="en-US" b="1" dirty="0" err="1">
                <a:solidFill>
                  <a:schemeClr val="tx1"/>
                </a:solidFill>
              </a:rPr>
              <a:t>trí</a:t>
            </a:r>
            <a:endParaRPr lang="en-US" dirty="0">
              <a:solidFill>
                <a:schemeClr val="tx1"/>
              </a:solidFill>
            </a:endParaRPr>
          </a:p>
        </p:txBody>
      </p:sp>
      <p:pic>
        <p:nvPicPr>
          <p:cNvPr id="6" name="Picture 5"/>
          <p:cNvPicPr>
            <a:picLocks noChangeAspect="1"/>
          </p:cNvPicPr>
          <p:nvPr/>
        </p:nvPicPr>
        <p:blipFill>
          <a:blip r:embed="rId2"/>
          <a:stretch>
            <a:fillRect/>
          </a:stretch>
        </p:blipFill>
        <p:spPr>
          <a:xfrm>
            <a:off x="5442438" y="1473958"/>
            <a:ext cx="6279108" cy="4709331"/>
          </a:xfrm>
          <a:prstGeom prst="rect">
            <a:avLst/>
          </a:prstGeom>
        </p:spPr>
      </p:pic>
      <p:sp>
        <p:nvSpPr>
          <p:cNvPr id="7" name="TextBox 6"/>
          <p:cNvSpPr txBox="1"/>
          <p:nvPr/>
        </p:nvSpPr>
        <p:spPr>
          <a:xfrm>
            <a:off x="598620" y="2254463"/>
            <a:ext cx="4449170" cy="4524315"/>
          </a:xfrm>
          <a:prstGeom prst="rect">
            <a:avLst/>
          </a:prstGeom>
          <a:noFill/>
        </p:spPr>
        <p:txBody>
          <a:bodyPr wrap="square" rtlCol="0">
            <a:spAutoFit/>
          </a:bodyPr>
          <a:lstStyle/>
          <a:p>
            <a:pPr algn="just"/>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lòe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loẹt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ý </a:t>
            </a:r>
            <a:r>
              <a:rPr lang="en-US" sz="2400" dirty="0" err="1">
                <a:latin typeface="Times New Roman" panose="02020603050405020304" pitchFamily="18" charset="0"/>
                <a:cs typeface="Times New Roman" panose="02020603050405020304" pitchFamily="18" charset="0"/>
              </a:rPr>
              <a:t>tưởng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a:t>
            </a:r>
          </a:p>
          <a:p>
            <a:pPr algn="just"/>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ý </a:t>
            </a:r>
            <a:r>
              <a:rPr lang="en-US" sz="2400" dirty="0" err="1">
                <a:latin typeface="Times New Roman" panose="02020603050405020304" pitchFamily="18" charset="0"/>
                <a:cs typeface="Times New Roman" panose="02020603050405020304" pitchFamily="18" charset="0"/>
              </a:rPr>
              <a:t>tưởng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ảnh</a:t>
            </a:r>
            <a:r>
              <a:rPr lang="en-US" sz="2400" dirty="0">
                <a:latin typeface="Times New Roman" panose="02020603050405020304" pitchFamily="18" charset="0"/>
                <a:cs typeface="Times New Roman" panose="02020603050405020304" pitchFamily="18" charset="0"/>
              </a:rPr>
              <a:t> 3D,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nếu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cs typeface="Times New Roman" panose="02020603050405020304" pitchFamily="18" charset="0"/>
              </a:rPr>
              <a:t>)</a:t>
            </a:r>
          </a:p>
          <a:p>
            <a:pPr algn="just"/>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45050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620" y="1135957"/>
            <a:ext cx="10647135" cy="458115"/>
          </a:xfrm>
        </p:spPr>
        <p:txBody>
          <a:bodyPr>
            <a:noAutofit/>
          </a:bodyPr>
          <a:lstStyle/>
          <a:p>
            <a:r>
              <a:rPr lang="vi-VN" dirty="0"/>
              <a:t>4.</a:t>
            </a:r>
            <a:r>
              <a:rPr lang="en-US" dirty="0"/>
              <a:t>2 </a:t>
            </a:r>
            <a:r>
              <a:rPr lang="en-US" dirty="0" err="1"/>
              <a:t>Tài</a:t>
            </a:r>
            <a:r>
              <a:rPr lang="en-US" dirty="0"/>
              <a:t> </a:t>
            </a:r>
            <a:r>
              <a:rPr lang="en-US" dirty="0" err="1"/>
              <a:t>liệu</a:t>
            </a:r>
            <a:br>
              <a:rPr lang="en-US" dirty="0"/>
            </a:br>
            <a:endParaRPr lang="en-US" dirty="0"/>
          </a:p>
        </p:txBody>
      </p:sp>
      <p:pic>
        <p:nvPicPr>
          <p:cNvPr id="19458" name="Picture 2" descr="In nhanh tài liệu hội thảo giá rẻ chất lượng cao – In Nam M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2037" y="2238234"/>
            <a:ext cx="4876798" cy="36575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98620" y="1594072"/>
            <a:ext cx="6096000" cy="5693866"/>
          </a:xfrm>
          <a:prstGeom prst="rect">
            <a:avLst/>
          </a:prstGeom>
        </p:spPr>
        <p:txBody>
          <a:bodyPr>
            <a:spAutoFit/>
          </a:bodyPr>
          <a:lstStyle/>
          <a:p>
            <a:pPr algn="just"/>
            <a:r>
              <a:rPr lang="vi-VN" sz="2800" dirty="0">
                <a:solidFill>
                  <a:srgbClr val="282230"/>
                </a:solidFill>
                <a:latin typeface="+mj-lt"/>
              </a:rPr>
              <a:t>Hội nghị, hội thảo là một quá trình thảo luận, họp bàn đến thống nhất vấn đề. Một buổi họp không thể thiếu giấy tờ liên quan để người họp có cái nhìn chính xác nhất về những vấn đề trong buổi họp. </a:t>
            </a:r>
            <a:endParaRPr lang="en-US" sz="2800" dirty="0">
              <a:solidFill>
                <a:srgbClr val="282230"/>
              </a:solidFill>
              <a:latin typeface="+mj-lt"/>
            </a:endParaRPr>
          </a:p>
          <a:p>
            <a:pPr algn="just"/>
            <a:endParaRPr lang="en-US" sz="2800" dirty="0">
              <a:solidFill>
                <a:srgbClr val="282230"/>
              </a:solidFill>
              <a:latin typeface="+mj-lt"/>
              <a:cs typeface="Times New Roman" panose="02020603050405020304" pitchFamily="18" charset="0"/>
            </a:endParaRPr>
          </a:p>
          <a:p>
            <a:pPr algn="just"/>
            <a:r>
              <a:rPr lang="en-US" sz="2800" dirty="0">
                <a:solidFill>
                  <a:srgbClr val="282230"/>
                </a:solidFill>
                <a:latin typeface="Times New Roman" panose="02020603050405020304" pitchFamily="18" charset="0"/>
                <a:cs typeface="Times New Roman" panose="02020603050405020304" pitchFamily="18" charset="0"/>
              </a:rPr>
              <a:t>C</a:t>
            </a:r>
            <a:r>
              <a:rPr lang="vi-VN" sz="2800" dirty="0">
                <a:solidFill>
                  <a:srgbClr val="282230"/>
                </a:solidFill>
                <a:latin typeface="+mj-lt"/>
              </a:rPr>
              <a:t>ần chuẩn bị đủ tài liệu theo số lượng người tham gia, tài liệu nên được sắp xếp theo thứ tự của buổi họp, logic, rõ ràng và tránh nhàu nát để thể hiện sự tôn trọng với người tham gia.</a:t>
            </a:r>
          </a:p>
          <a:p>
            <a:br>
              <a:rPr lang="vi-VN" sz="2800" b="1" dirty="0">
                <a:solidFill>
                  <a:srgbClr val="2B2B2B"/>
                </a:solidFill>
                <a:latin typeface="+mj-lt"/>
              </a:rPr>
            </a:br>
            <a:endParaRPr lang="en-US" sz="2800" dirty="0">
              <a:latin typeface="+mj-lt"/>
            </a:endParaRPr>
          </a:p>
        </p:txBody>
      </p:sp>
    </p:spTree>
    <p:extLst>
      <p:ext uri="{BB962C8B-B14F-4D97-AF65-F5344CB8AC3E}">
        <p14:creationId xmlns:p14="http://schemas.microsoft.com/office/powerpoint/2010/main" val="2227976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0261" y="374901"/>
            <a:ext cx="8382305" cy="763525"/>
          </a:xfrm>
        </p:spPr>
        <p:txBody>
          <a:bodyPr>
            <a:noAutofit/>
          </a:bodyPr>
          <a:lstStyle/>
          <a:p>
            <a:pPr lvl="0" algn="ctr"/>
            <a:r>
              <a:rPr lang="en-US" b="1" dirty="0">
                <a:solidFill>
                  <a:srgbClr val="C00000"/>
                </a:solidFill>
                <a:latin typeface="Times New Roman" pitchFamily="18" charset="0"/>
                <a:cs typeface="Times New Roman" pitchFamily="18" charset="0"/>
              </a:rPr>
              <a:t>MỤC TIÊU MÔN HỌC</a:t>
            </a:r>
            <a:br>
              <a:rPr lang="en-US" b="1" dirty="0">
                <a:solidFill>
                  <a:srgbClr val="C00000"/>
                </a:solidFill>
              </a:rPr>
            </a:br>
            <a:endParaRPr lang="en-US" dirty="0"/>
          </a:p>
        </p:txBody>
      </p:sp>
      <p:sp>
        <p:nvSpPr>
          <p:cNvPr id="3" name="Content Placeholder 2"/>
          <p:cNvSpPr>
            <a:spLocks noGrp="1"/>
          </p:cNvSpPr>
          <p:nvPr>
            <p:ph idx="1"/>
          </p:nvPr>
        </p:nvSpPr>
        <p:spPr>
          <a:xfrm>
            <a:off x="304800" y="1138425"/>
            <a:ext cx="11693236" cy="5497901"/>
          </a:xfrm>
        </p:spPr>
        <p:txBody>
          <a:bodyPr>
            <a:normAutofit/>
          </a:bodyPr>
          <a:lstStyle/>
          <a:p>
            <a:pPr algn="just">
              <a:buFont typeface="Wingdings" panose="05000000000000000000" pitchFamily="2" charset="2"/>
              <a:buChar char="v"/>
            </a:pPr>
            <a:r>
              <a:rPr lang="en-US" sz="3600" b="1" i="1" u="sng" dirty="0" err="1">
                <a:solidFill>
                  <a:srgbClr val="002060"/>
                </a:solidFill>
              </a:rPr>
              <a:t>Về</a:t>
            </a:r>
            <a:r>
              <a:rPr lang="en-US" sz="3600" b="1" i="1" u="sng" dirty="0">
                <a:solidFill>
                  <a:srgbClr val="002060"/>
                </a:solidFill>
              </a:rPr>
              <a:t> </a:t>
            </a:r>
            <a:r>
              <a:rPr lang="en-US" sz="3600" b="1" i="1" u="sng" dirty="0" err="1">
                <a:solidFill>
                  <a:srgbClr val="002060"/>
                </a:solidFill>
              </a:rPr>
              <a:t>kỹ</a:t>
            </a:r>
            <a:r>
              <a:rPr lang="en-US" sz="3600" b="1" i="1" u="sng" dirty="0">
                <a:solidFill>
                  <a:srgbClr val="002060"/>
                </a:solidFill>
              </a:rPr>
              <a:t> </a:t>
            </a:r>
            <a:r>
              <a:rPr lang="en-US" sz="3600" b="1" i="1" u="sng" dirty="0" err="1">
                <a:solidFill>
                  <a:srgbClr val="002060"/>
                </a:solidFill>
              </a:rPr>
              <a:t>năng</a:t>
            </a:r>
            <a:r>
              <a:rPr lang="en-US" sz="3600" b="1" i="1" u="sng" dirty="0">
                <a:solidFill>
                  <a:srgbClr val="002060"/>
                </a:solidFill>
              </a:rPr>
              <a:t>:</a:t>
            </a:r>
          </a:p>
          <a:p>
            <a:pPr marL="0" marR="0" indent="22860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Trình bày được các vị trí công việc và nhiệm vụ của công việc tổ chức họp; hội nghị hội thảo.</a:t>
            </a:r>
            <a:endParaRPr lang="en-US" sz="3600" dirty="0">
              <a:solidFill>
                <a:srgbClr val="002060"/>
              </a:solidFill>
              <a:effectLst/>
              <a:latin typeface="Times New Roman" panose="02020603050405020304" pitchFamily="18" charset="0"/>
              <a:ea typeface="Calibri" panose="020F0502020204030204" pitchFamily="34" charset="0"/>
            </a:endParaRPr>
          </a:p>
          <a:p>
            <a:pPr marL="0" marR="0" indent="22860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Trình bày được quy trình tổ chức họp, hội nghị hội thảo.</a:t>
            </a:r>
            <a:endParaRPr lang="en-US" sz="3600" dirty="0">
              <a:solidFill>
                <a:srgbClr val="002060"/>
              </a:solidFill>
              <a:effectLst/>
              <a:latin typeface="Times New Roman" panose="02020603050405020304" pitchFamily="18" charset="0"/>
              <a:ea typeface="Calibri" panose="020F0502020204030204" pitchFamily="34" charset="0"/>
            </a:endParaRPr>
          </a:p>
          <a:p>
            <a:pPr marL="0" indent="0" algn="just">
              <a:buNone/>
            </a:pPr>
            <a:endParaRPr lang="en-US" sz="5900" b="1" i="1" u="sng" dirty="0">
              <a:solidFill>
                <a:srgbClr val="002060"/>
              </a:solidFill>
            </a:endParaRPr>
          </a:p>
        </p:txBody>
      </p:sp>
    </p:spTree>
    <p:extLst>
      <p:ext uri="{BB962C8B-B14F-4D97-AF65-F5344CB8AC3E}">
        <p14:creationId xmlns:p14="http://schemas.microsoft.com/office/powerpoint/2010/main" val="2257498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0261" y="374901"/>
            <a:ext cx="8382305" cy="763525"/>
          </a:xfrm>
        </p:spPr>
        <p:txBody>
          <a:bodyPr>
            <a:noAutofit/>
          </a:bodyPr>
          <a:lstStyle/>
          <a:p>
            <a:pPr lvl="0" algn="ctr"/>
            <a:r>
              <a:rPr lang="en-US" b="1" dirty="0">
                <a:solidFill>
                  <a:srgbClr val="C00000"/>
                </a:solidFill>
                <a:latin typeface="Times New Roman" pitchFamily="18" charset="0"/>
                <a:cs typeface="Times New Roman" pitchFamily="18" charset="0"/>
              </a:rPr>
              <a:t>MỤC TIÊU MÔN HỌC</a:t>
            </a:r>
            <a:br>
              <a:rPr lang="en-US" b="1" dirty="0">
                <a:solidFill>
                  <a:srgbClr val="C00000"/>
                </a:solidFill>
              </a:rPr>
            </a:br>
            <a:endParaRPr lang="en-US" dirty="0"/>
          </a:p>
        </p:txBody>
      </p:sp>
      <p:sp>
        <p:nvSpPr>
          <p:cNvPr id="3" name="Content Placeholder 2"/>
          <p:cNvSpPr>
            <a:spLocks noGrp="1"/>
          </p:cNvSpPr>
          <p:nvPr>
            <p:ph idx="1"/>
          </p:nvPr>
        </p:nvSpPr>
        <p:spPr>
          <a:xfrm>
            <a:off x="484909" y="1138426"/>
            <a:ext cx="11166764" cy="5191970"/>
          </a:xfrm>
        </p:spPr>
        <p:txBody>
          <a:bodyPr>
            <a:normAutofit/>
          </a:bodyPr>
          <a:lstStyle/>
          <a:p>
            <a:pPr algn="just">
              <a:buFont typeface="Wingdings" panose="05000000000000000000" pitchFamily="2" charset="2"/>
              <a:buChar char="v"/>
            </a:pPr>
            <a:r>
              <a:rPr lang="it-IT" sz="3600" b="1" u="sng" dirty="0">
                <a:solidFill>
                  <a:srgbClr val="002060"/>
                </a:solidFill>
              </a:rPr>
              <a:t>Năng lực tự chủ và trách nhiệm:</a:t>
            </a:r>
          </a:p>
          <a:p>
            <a:pPr marL="0" marR="0" indent="22860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Thực hiện được các công việc chuẩn bị và phục vụ họp, hội nghị hội thảo.</a:t>
            </a:r>
            <a:endParaRPr lang="en-US" sz="3600" dirty="0">
              <a:solidFill>
                <a:srgbClr val="002060"/>
              </a:solidFill>
              <a:effectLst/>
              <a:latin typeface="Times New Roman" panose="02020603050405020304" pitchFamily="18" charset="0"/>
              <a:ea typeface="Calibri" panose="020F0502020204030204" pitchFamily="34" charset="0"/>
            </a:endParaRPr>
          </a:p>
          <a:p>
            <a:pPr marL="0" marR="0" indent="228600" algn="just">
              <a:lnSpc>
                <a:spcPct val="110000"/>
              </a:lnSpc>
              <a:spcBef>
                <a:spcPts val="200"/>
              </a:spcBef>
              <a:spcAft>
                <a:spcPts val="200"/>
              </a:spcAft>
            </a:pPr>
            <a:r>
              <a:rPr lang="vi-VN" sz="3600" dirty="0">
                <a:solidFill>
                  <a:srgbClr val="002060"/>
                </a:solidFill>
                <a:effectLst/>
                <a:latin typeface="Times New Roman" panose="02020603050405020304" pitchFamily="18" charset="0"/>
                <a:ea typeface="Times New Roman" panose="02020603050405020304" pitchFamily="18" charset="0"/>
              </a:rPr>
              <a:t>Có thái độ và nhận thức đúng về nghề, nhiệt tình, say mê với nghề nghiệp.</a:t>
            </a:r>
            <a:endParaRPr lang="en-US" sz="3600" dirty="0">
              <a:solidFill>
                <a:srgbClr val="002060"/>
              </a:solidFill>
              <a:effectLst/>
              <a:latin typeface="Times New Roman" panose="02020603050405020304" pitchFamily="18" charset="0"/>
              <a:ea typeface="Calibri" panose="020F0502020204030204" pitchFamily="34" charset="0"/>
            </a:endParaRPr>
          </a:p>
          <a:p>
            <a:pPr marL="0" indent="0" algn="just">
              <a:buNone/>
            </a:pPr>
            <a:r>
              <a:rPr lang="it-IT" sz="3600" b="1" u="sng" dirty="0">
                <a:solidFill>
                  <a:srgbClr val="002060"/>
                </a:solidFill>
              </a:rPr>
              <a:t> </a:t>
            </a:r>
          </a:p>
        </p:txBody>
      </p:sp>
    </p:spTree>
    <p:extLst>
      <p:ext uri="{BB962C8B-B14F-4D97-AF65-F5344CB8AC3E}">
        <p14:creationId xmlns:p14="http://schemas.microsoft.com/office/powerpoint/2010/main" val="2158159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2965" y="1"/>
            <a:ext cx="8229600" cy="1138425"/>
          </a:xfrm>
        </p:spPr>
        <p:txBody>
          <a:bodyPr>
            <a:normAutofit/>
          </a:bodyPr>
          <a:lstStyle/>
          <a:p>
            <a:pPr algn="ctr"/>
            <a:r>
              <a:rPr lang="en-US" b="1" dirty="0">
                <a:solidFill>
                  <a:srgbClr val="C00000"/>
                </a:solidFill>
                <a:latin typeface="Times New Roman" panose="02020603050405020304" pitchFamily="18" charset="0"/>
                <a:cs typeface="Times New Roman" panose="02020603050405020304" pitchFamily="18" charset="0"/>
              </a:rPr>
              <a:t>NỘI DUNG CHI TIẾT</a:t>
            </a:r>
          </a:p>
        </p:txBody>
      </p:sp>
      <p:sp>
        <p:nvSpPr>
          <p:cNvPr id="3" name="Content Placeholder 2"/>
          <p:cNvSpPr>
            <a:spLocks noGrp="1"/>
          </p:cNvSpPr>
          <p:nvPr>
            <p:ph idx="1"/>
          </p:nvPr>
        </p:nvSpPr>
        <p:spPr>
          <a:xfrm>
            <a:off x="216568" y="745958"/>
            <a:ext cx="11875169" cy="5568700"/>
          </a:xfrm>
        </p:spPr>
        <p:txBody>
          <a:bodyPr>
            <a:noAutofit/>
          </a:bodyPr>
          <a:lstStyle/>
          <a:p>
            <a:pPr>
              <a:lnSpc>
                <a:spcPct val="100000"/>
              </a:lnSpc>
              <a:buFont typeface="Wingdings" panose="05000000000000000000" pitchFamily="2" charset="2"/>
              <a:buChar char="v"/>
            </a:pPr>
            <a:r>
              <a:rPr lang="en-US" dirty="0">
                <a:solidFill>
                  <a:srgbClr val="002060"/>
                </a:solidFill>
              </a:rPr>
              <a:t> </a:t>
            </a:r>
            <a:r>
              <a:rPr lang="en-US" b="1" dirty="0" err="1">
                <a:solidFill>
                  <a:srgbClr val="002060"/>
                </a:solidFill>
              </a:rPr>
              <a:t>Chương</a:t>
            </a:r>
            <a:r>
              <a:rPr lang="en-US" b="1" dirty="0">
                <a:solidFill>
                  <a:srgbClr val="002060"/>
                </a:solidFill>
              </a:rPr>
              <a:t> I:</a:t>
            </a:r>
            <a:r>
              <a:rPr lang="vi-VN" dirty="0">
                <a:solidFill>
                  <a:srgbClr val="002060"/>
                </a:solidFill>
                <a:effectLst/>
                <a:latin typeface="Times New Roman" panose="02020603050405020304" pitchFamily="18" charset="0"/>
                <a:ea typeface="Times New Roman" panose="02020603050405020304" pitchFamily="18" charset="0"/>
              </a:rPr>
              <a:t>Tổng quan về công tác phục vụ  họp, hội nghị hội thảo</a:t>
            </a:r>
            <a:endParaRPr lang="en-US" dirty="0">
              <a:solidFill>
                <a:srgbClr val="002060"/>
              </a:solidFill>
            </a:endParaRPr>
          </a:p>
          <a:p>
            <a:pPr>
              <a:lnSpc>
                <a:spcPct val="100000"/>
              </a:lnSpc>
              <a:buFont typeface="Wingdings" panose="05000000000000000000" pitchFamily="2" charset="2"/>
              <a:buChar char="v"/>
            </a:pPr>
            <a:r>
              <a:rPr lang="en-US" b="1" dirty="0">
                <a:solidFill>
                  <a:srgbClr val="002060"/>
                </a:solidFill>
              </a:rPr>
              <a:t> </a:t>
            </a:r>
            <a:r>
              <a:rPr lang="en-US" b="1" dirty="0" err="1">
                <a:solidFill>
                  <a:srgbClr val="002060"/>
                </a:solidFill>
              </a:rPr>
              <a:t>Chương</a:t>
            </a:r>
            <a:r>
              <a:rPr lang="en-US" b="1" dirty="0">
                <a:solidFill>
                  <a:srgbClr val="002060"/>
                </a:solidFill>
              </a:rPr>
              <a:t> II: </a:t>
            </a:r>
            <a:r>
              <a:rPr lang="vi-VN" dirty="0">
                <a:solidFill>
                  <a:srgbClr val="002060"/>
                </a:solidFill>
                <a:effectLst/>
                <a:latin typeface="Times New Roman" panose="02020603050405020304" pitchFamily="18" charset="0"/>
                <a:ea typeface="Times New Roman" panose="02020603050405020304" pitchFamily="18" charset="0"/>
              </a:rPr>
              <a:t>: Khảo sát nhu cầu và khả năng tổ chức phục vụ hội họp, hội nghị, hội thảo</a:t>
            </a:r>
            <a:endParaRPr lang="en-US" dirty="0">
              <a:solidFill>
                <a:srgbClr val="002060"/>
              </a:solidFill>
            </a:endParaRPr>
          </a:p>
          <a:p>
            <a:pPr>
              <a:lnSpc>
                <a:spcPct val="100000"/>
              </a:lnSpc>
              <a:buFont typeface="Wingdings" panose="05000000000000000000" pitchFamily="2" charset="2"/>
              <a:buChar char="v"/>
            </a:pPr>
            <a:r>
              <a:rPr lang="en-US" dirty="0">
                <a:solidFill>
                  <a:srgbClr val="002060"/>
                </a:solidFill>
              </a:rPr>
              <a:t> </a:t>
            </a:r>
            <a:r>
              <a:rPr lang="en-US" b="1" dirty="0" err="1">
                <a:solidFill>
                  <a:srgbClr val="002060"/>
                </a:solidFill>
              </a:rPr>
              <a:t>Chương</a:t>
            </a:r>
            <a:r>
              <a:rPr lang="en-US" b="1" dirty="0">
                <a:solidFill>
                  <a:srgbClr val="002060"/>
                </a:solidFill>
              </a:rPr>
              <a:t> III:</a:t>
            </a:r>
            <a:r>
              <a:rPr lang="vi-VN" dirty="0">
                <a:solidFill>
                  <a:srgbClr val="002060"/>
                </a:solidFill>
                <a:effectLst/>
                <a:latin typeface="Times New Roman" panose="02020603050405020304" pitchFamily="18" charset="0"/>
                <a:ea typeface="Times New Roman" panose="02020603050405020304" pitchFamily="18" charset="0"/>
              </a:rPr>
              <a:t>Xây dựng kế hoạch tổ chức hội họp, hội nghị hội thảo.</a:t>
            </a:r>
            <a:endParaRPr lang="en-US" dirty="0">
              <a:solidFill>
                <a:srgbClr val="002060"/>
              </a:solidFill>
            </a:endParaRPr>
          </a:p>
          <a:p>
            <a:pPr>
              <a:lnSpc>
                <a:spcPct val="100000"/>
              </a:lnSpc>
              <a:buFont typeface="Wingdings" panose="05000000000000000000" pitchFamily="2" charset="2"/>
              <a:buChar char="v"/>
            </a:pPr>
            <a:r>
              <a:rPr lang="en-US" dirty="0">
                <a:solidFill>
                  <a:srgbClr val="002060"/>
                </a:solidFill>
              </a:rPr>
              <a:t> </a:t>
            </a:r>
            <a:r>
              <a:rPr lang="en-US" b="1" dirty="0" err="1">
                <a:solidFill>
                  <a:srgbClr val="002060"/>
                </a:solidFill>
              </a:rPr>
              <a:t>Chương</a:t>
            </a:r>
            <a:r>
              <a:rPr lang="en-US" b="1" dirty="0">
                <a:solidFill>
                  <a:srgbClr val="002060"/>
                </a:solidFill>
              </a:rPr>
              <a:t> IV</a:t>
            </a:r>
            <a:r>
              <a:rPr lang="en-US" dirty="0">
                <a:solidFill>
                  <a:srgbClr val="002060"/>
                </a:solidFill>
              </a:rPr>
              <a:t>:</a:t>
            </a:r>
            <a:r>
              <a:rPr lang="vi-VN" dirty="0">
                <a:solidFill>
                  <a:srgbClr val="002060"/>
                </a:solidFill>
                <a:effectLst/>
                <a:latin typeface="Times New Roman" panose="02020603050405020304" pitchFamily="18" charset="0"/>
                <a:ea typeface="Times New Roman" panose="02020603050405020304" pitchFamily="18" charset="0"/>
              </a:rPr>
              <a:t>Chuẩn bị  hội họp, hội nghị, hội thảo</a:t>
            </a:r>
            <a:endParaRPr lang="pt-BR" b="1" dirty="0">
              <a:solidFill>
                <a:srgbClr val="002060"/>
              </a:solidFill>
            </a:endParaRPr>
          </a:p>
          <a:p>
            <a:pPr>
              <a:lnSpc>
                <a:spcPct val="100000"/>
              </a:lnSpc>
              <a:buFont typeface="Wingdings" panose="05000000000000000000" pitchFamily="2" charset="2"/>
              <a:buChar char="v"/>
            </a:pPr>
            <a:r>
              <a:rPr lang="pt-BR" b="1" dirty="0">
                <a:solidFill>
                  <a:srgbClr val="002060"/>
                </a:solidFill>
              </a:rPr>
              <a:t> Chương V:</a:t>
            </a:r>
            <a:r>
              <a:rPr lang="vi-VN" dirty="0">
                <a:solidFill>
                  <a:srgbClr val="002060"/>
                </a:solidFill>
                <a:effectLst/>
                <a:latin typeface="Times New Roman" panose="02020603050405020304" pitchFamily="18" charset="0"/>
                <a:ea typeface="Times New Roman" panose="02020603050405020304" pitchFamily="18" charset="0"/>
              </a:rPr>
              <a:t>Công tác tổ chức phục vụ hội họp, hội nghị, hội thảo</a:t>
            </a:r>
            <a:endParaRPr lang="en-US" dirty="0">
              <a:solidFill>
                <a:srgbClr val="002060"/>
              </a:solidFill>
              <a:effectLst/>
              <a:latin typeface="Times New Roman" panose="02020603050405020304" pitchFamily="18" charset="0"/>
              <a:ea typeface="Calibri" panose="020F0502020204030204" pitchFamily="34" charset="0"/>
            </a:endParaRPr>
          </a:p>
          <a:p>
            <a:pPr>
              <a:lnSpc>
                <a:spcPct val="100000"/>
              </a:lnSpc>
              <a:buFont typeface="Wingdings" panose="05000000000000000000" pitchFamily="2" charset="2"/>
              <a:buChar char="v"/>
            </a:pPr>
            <a:r>
              <a:rPr lang="pt-BR" b="1" dirty="0">
                <a:solidFill>
                  <a:srgbClr val="002060"/>
                </a:solidFill>
              </a:rPr>
              <a:t>Chương VI:</a:t>
            </a:r>
            <a:r>
              <a:rPr lang="vi-VN" dirty="0">
                <a:solidFill>
                  <a:srgbClr val="002060"/>
                </a:solidFill>
                <a:effectLst/>
                <a:latin typeface="Times New Roman" panose="02020603050405020304" pitchFamily="18" charset="0"/>
                <a:ea typeface="Times New Roman" panose="02020603050405020304" pitchFamily="18" charset="0"/>
              </a:rPr>
              <a:t>Công việc sau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hội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họp</a:t>
            </a:r>
            <a:r>
              <a:rPr lang="en-US" dirty="0">
                <a:solidFill>
                  <a:srgbClr val="002060"/>
                </a:solidFill>
                <a:effectLst/>
                <a:latin typeface="Times New Roman" panose="02020603050405020304" pitchFamily="18" charset="0"/>
                <a:ea typeface="Times New Roman" panose="02020603050405020304" pitchFamily="18" charset="0"/>
              </a:rPr>
              <a:t>,</a:t>
            </a:r>
            <a:r>
              <a:rPr lang="vi-VN" dirty="0">
                <a:solidFill>
                  <a:srgbClr val="002060"/>
                </a:solidFill>
                <a:effectLst/>
                <a:latin typeface="Times New Roman" panose="02020603050405020304" pitchFamily="18" charset="0"/>
                <a:ea typeface="Times New Roman" panose="02020603050405020304" pitchFamily="18" charset="0"/>
              </a:rPr>
              <a:t> hội nghị, hội thảo</a:t>
            </a:r>
            <a:endParaRPr lang="en-US" dirty="0">
              <a:solidFill>
                <a:srgbClr val="002060"/>
              </a:solidFill>
              <a:effectLst/>
              <a:latin typeface="Times New Roman" panose="02020603050405020304" pitchFamily="18" charset="0"/>
              <a:ea typeface="Times New Roman" panose="02020603050405020304" pitchFamily="18" charset="0"/>
            </a:endParaRPr>
          </a:p>
          <a:p>
            <a:pPr>
              <a:lnSpc>
                <a:spcPct val="100000"/>
              </a:lnSpc>
              <a:buFont typeface="Wingdings" panose="05000000000000000000" pitchFamily="2" charset="2"/>
              <a:buChar char="v"/>
            </a:pPr>
            <a:r>
              <a:rPr lang="en-US" b="1" dirty="0" err="1">
                <a:solidFill>
                  <a:srgbClr val="002060"/>
                </a:solidFill>
              </a:rPr>
              <a:t>Chương</a:t>
            </a:r>
            <a:r>
              <a:rPr lang="en-US" b="1" dirty="0">
                <a:solidFill>
                  <a:srgbClr val="002060"/>
                </a:solidFill>
              </a:rPr>
              <a:t> VII: </a:t>
            </a:r>
            <a:r>
              <a:rPr lang="vi-VN" dirty="0">
                <a:solidFill>
                  <a:srgbClr val="002060"/>
                </a:solidFill>
                <a:effectLst/>
                <a:latin typeface="Times New Roman" panose="02020603050405020304" pitchFamily="18" charset="0"/>
                <a:ea typeface="Times New Roman" panose="02020603050405020304" pitchFamily="18" charset="0"/>
              </a:rPr>
              <a:t>Tổng kết đánh giá</a:t>
            </a:r>
            <a:endParaRPr lang="en-US" dirty="0">
              <a:solidFill>
                <a:srgbClr val="002060"/>
              </a:solidFill>
              <a:effectLst/>
              <a:latin typeface="Times New Roman" panose="02020603050405020304" pitchFamily="18" charset="0"/>
              <a:ea typeface="Calibri" panose="020F0502020204030204" pitchFamily="34" charset="0"/>
            </a:endParaRPr>
          </a:p>
          <a:p>
            <a:pPr>
              <a:lnSpc>
                <a:spcPct val="100000"/>
              </a:lnSpc>
              <a:buFont typeface="Wingdings" panose="05000000000000000000" pitchFamily="2" charset="2"/>
              <a:buChar char="v"/>
            </a:pPr>
            <a:r>
              <a:rPr lang="pt-BR" b="1" dirty="0">
                <a:solidFill>
                  <a:srgbClr val="002060"/>
                </a:solidFill>
              </a:rPr>
              <a:t>Chương VIII:</a:t>
            </a:r>
            <a:r>
              <a:rPr lang="vi-VN" dirty="0">
                <a:solidFill>
                  <a:srgbClr val="002060"/>
                </a:solidFill>
                <a:effectLst/>
                <a:latin typeface="Times New Roman" panose="02020603050405020304" pitchFamily="18" charset="0"/>
                <a:ea typeface="Times New Roman" panose="02020603050405020304" pitchFamily="18" charset="0"/>
              </a:rPr>
              <a:t>Thực hành tổng hợp</a:t>
            </a:r>
            <a:endParaRPr lang="en-US" dirty="0">
              <a:solidFill>
                <a:srgbClr val="002060"/>
              </a:solidFill>
              <a:effectLst/>
              <a:latin typeface="Times New Roman" panose="02020603050405020304" pitchFamily="18" charset="0"/>
              <a:ea typeface="Calibri" panose="020F0502020204030204" pitchFamily="34" charset="0"/>
            </a:endParaRPr>
          </a:p>
          <a:p>
            <a:pPr marL="0" indent="0">
              <a:lnSpc>
                <a:spcPct val="100000"/>
              </a:lnSpc>
              <a:buNone/>
            </a:pPr>
            <a:endParaRPr lang="pt-BR" b="1" dirty="0">
              <a:solidFill>
                <a:srgbClr val="002060"/>
              </a:solidFill>
            </a:endParaRPr>
          </a:p>
          <a:p>
            <a:pPr>
              <a:lnSpc>
                <a:spcPct val="100000"/>
              </a:lnSpc>
              <a:buFont typeface="Wingdings" panose="05000000000000000000" pitchFamily="2" charset="2"/>
              <a:buChar char="v"/>
            </a:pPr>
            <a:endParaRPr lang="en-US" sz="3600" dirty="0">
              <a:solidFill>
                <a:srgbClr val="002060"/>
              </a:solidFill>
            </a:endParaRPr>
          </a:p>
          <a:p>
            <a:pPr marL="0" indent="0">
              <a:buNone/>
            </a:pPr>
            <a:endParaRPr lang="en-US" dirty="0"/>
          </a:p>
          <a:p>
            <a:pPr>
              <a:buFont typeface="Wingdings" panose="05000000000000000000" pitchFamily="2" charset="2"/>
              <a:buChar char="v"/>
            </a:pPr>
            <a:endParaRPr lang="en-US" sz="2400" dirty="0">
              <a:solidFill>
                <a:srgbClr val="002060"/>
              </a:solidFill>
            </a:endParaRPr>
          </a:p>
          <a:p>
            <a:pPr marL="0" indent="0">
              <a:buNone/>
            </a:pPr>
            <a:endParaRPr lang="en-US" sz="2400" dirty="0">
              <a:solidFill>
                <a:srgbClr val="002060"/>
              </a:solidFill>
            </a:endParaRPr>
          </a:p>
        </p:txBody>
      </p:sp>
    </p:spTree>
    <p:extLst>
      <p:ext uri="{BB962C8B-B14F-4D97-AF65-F5344CB8AC3E}">
        <p14:creationId xmlns:p14="http://schemas.microsoft.com/office/powerpoint/2010/main" val="1364216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092" y="209816"/>
            <a:ext cx="10058401" cy="2202873"/>
          </a:xfrm>
        </p:spPr>
        <p:txBody>
          <a:bodyPr>
            <a:normAutofit/>
          </a:bodyPr>
          <a:lstStyle/>
          <a:p>
            <a:pPr algn="ctr"/>
            <a:r>
              <a:rPr lang="en-US" dirty="0">
                <a:solidFill>
                  <a:srgbClr val="002060"/>
                </a:solidFill>
              </a:rPr>
              <a:t> </a:t>
            </a:r>
            <a:r>
              <a:rPr lang="en-US" sz="4800" dirty="0" err="1">
                <a:solidFill>
                  <a:srgbClr val="FF0000"/>
                </a:solidFill>
              </a:rPr>
              <a:t>Chương</a:t>
            </a:r>
            <a:r>
              <a:rPr lang="en-US" sz="4800" dirty="0">
                <a:solidFill>
                  <a:srgbClr val="FF0000"/>
                </a:solidFill>
              </a:rPr>
              <a:t> IV:</a:t>
            </a:r>
            <a:r>
              <a:rPr lang="vi-VN" sz="4000" dirty="0">
                <a:solidFill>
                  <a:srgbClr val="FF0000"/>
                </a:solidFill>
                <a:effectLst/>
                <a:latin typeface="Times New Roman" panose="02020603050405020304" pitchFamily="18" charset="0"/>
                <a:ea typeface="Times New Roman" panose="02020603050405020304" pitchFamily="18" charset="0"/>
              </a:rPr>
              <a:t> </a:t>
            </a:r>
            <a:br>
              <a:rPr lang="en-US" sz="4000" dirty="0">
                <a:solidFill>
                  <a:srgbClr val="FF0000"/>
                </a:solidFill>
                <a:effectLst/>
                <a:latin typeface="Times New Roman" panose="02020603050405020304" pitchFamily="18" charset="0"/>
                <a:ea typeface="Times New Roman" panose="02020603050405020304" pitchFamily="18" charset="0"/>
              </a:rPr>
            </a:br>
            <a:r>
              <a:rPr lang="en-US" sz="4800" dirty="0" err="1">
                <a:solidFill>
                  <a:srgbClr val="00B050"/>
                </a:solidFill>
                <a:ea typeface="Times New Roman" panose="02020603050405020304" pitchFamily="18" charset="0"/>
              </a:rPr>
              <a:t>Chuẩn</a:t>
            </a:r>
            <a:r>
              <a:rPr lang="en-US" sz="4800" dirty="0">
                <a:solidFill>
                  <a:srgbClr val="00B050"/>
                </a:solidFill>
                <a:ea typeface="Times New Roman" panose="02020603050405020304" pitchFamily="18" charset="0"/>
              </a:rPr>
              <a:t> </a:t>
            </a:r>
            <a:r>
              <a:rPr lang="en-US" sz="4800" dirty="0" err="1">
                <a:solidFill>
                  <a:srgbClr val="00B050"/>
                </a:solidFill>
                <a:ea typeface="Times New Roman" panose="02020603050405020304" pitchFamily="18" charset="0"/>
              </a:rPr>
              <a:t>bị</a:t>
            </a:r>
            <a:r>
              <a:rPr lang="en-US" sz="4800" dirty="0">
                <a:solidFill>
                  <a:srgbClr val="00B050"/>
                </a:solidFill>
                <a:ea typeface="Times New Roman" panose="02020603050405020304" pitchFamily="18" charset="0"/>
              </a:rPr>
              <a:t> </a:t>
            </a:r>
            <a:r>
              <a:rPr lang="vi-VN" sz="4800" dirty="0">
                <a:solidFill>
                  <a:srgbClr val="00B050"/>
                </a:solidFill>
                <a:ea typeface="Times New Roman" panose="02020603050405020304" pitchFamily="18" charset="0"/>
              </a:rPr>
              <a:t>hội họp, hội nghị, hội thảo</a:t>
            </a:r>
            <a:endParaRPr lang="en-US" sz="6000" dirty="0">
              <a:solidFill>
                <a:srgbClr val="00B050"/>
              </a:solidFill>
            </a:endParaRPr>
          </a:p>
        </p:txBody>
      </p:sp>
      <p:pic>
        <p:nvPicPr>
          <p:cNvPr id="1026" name="Picture 2" descr="Tổ chức là gì | Đặc điểm | Các loại hình thức tổ chức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211" y="2692856"/>
            <a:ext cx="5449270" cy="371640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ọp hành: Trước các cuộc họp - Công ty dịch thuật Dịch Số"/>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1242" y="2822510"/>
            <a:ext cx="6173402" cy="3457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07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9A00E5F-EE39-4D8A-A162-8C2400FBA0B9}"/>
              </a:ext>
            </a:extLst>
          </p:cNvPr>
          <p:cNvSpPr>
            <a:spLocks noGrp="1"/>
          </p:cNvSpPr>
          <p:nvPr>
            <p:ph type="body" sz="quarter" idx="13"/>
          </p:nvPr>
        </p:nvSpPr>
        <p:spPr>
          <a:xfrm>
            <a:off x="2674963" y="1447319"/>
            <a:ext cx="8966578" cy="5274156"/>
          </a:xfrm>
        </p:spPr>
        <p:txBody>
          <a:bodyPr>
            <a:noAutofit/>
          </a:bodyPr>
          <a:lstStyle/>
          <a:p>
            <a:pPr marL="0" marR="0" algn="just">
              <a:lnSpc>
                <a:spcPct val="110000"/>
              </a:lnSpc>
              <a:spcBef>
                <a:spcPts val="200"/>
              </a:spcBef>
              <a:spcAft>
                <a:spcPts val="200"/>
              </a:spcAft>
            </a:pPr>
            <a:r>
              <a:rPr lang="en-US" dirty="0"/>
              <a:t> </a:t>
            </a:r>
            <a:r>
              <a:rPr lang="vi-VN" dirty="0"/>
              <a:t> Trình bày được các yếu tố, điều kiện cần thiết phải chuẩn bị để phục vụ  họp,  hội nghị hội thảo.</a:t>
            </a:r>
          </a:p>
          <a:p>
            <a:pPr marL="0" marR="0" algn="just">
              <a:lnSpc>
                <a:spcPct val="110000"/>
              </a:lnSpc>
              <a:spcBef>
                <a:spcPts val="200"/>
              </a:spcBef>
              <a:spcAft>
                <a:spcPts val="200"/>
              </a:spcAft>
            </a:pPr>
            <a:r>
              <a:rPr lang="en-US" dirty="0"/>
              <a:t> </a:t>
            </a:r>
            <a:r>
              <a:rPr lang="vi-VN" dirty="0"/>
              <a:t> Liệt kê được các công việc của bộ phận tổ chức phục vụ họp, hội nghị hội thảo và nhiệm vụ liên quan.</a:t>
            </a:r>
          </a:p>
          <a:p>
            <a:pPr marL="0" marR="0" algn="just">
              <a:lnSpc>
                <a:spcPct val="110000"/>
              </a:lnSpc>
              <a:spcBef>
                <a:spcPts val="200"/>
              </a:spcBef>
              <a:spcAft>
                <a:spcPts val="200"/>
              </a:spcAft>
            </a:pPr>
            <a:r>
              <a:rPr lang="en-US" dirty="0"/>
              <a:t> </a:t>
            </a:r>
            <a:r>
              <a:rPr lang="vi-VN" dirty="0"/>
              <a:t> Thực hiện được công việc chuẩn bị tổ chức họp, hội nghị hội thảo.</a:t>
            </a:r>
          </a:p>
          <a:p>
            <a:pPr marL="0" marR="0" algn="just">
              <a:lnSpc>
                <a:spcPct val="110000"/>
              </a:lnSpc>
              <a:spcBef>
                <a:spcPts val="200"/>
              </a:spcBef>
              <a:spcAft>
                <a:spcPts val="200"/>
              </a:spcAft>
            </a:pPr>
            <a:r>
              <a:rPr lang="en-US" dirty="0"/>
              <a:t> </a:t>
            </a:r>
            <a:r>
              <a:rPr lang="vi-VN" dirty="0"/>
              <a:t> Có thái độ và nhận thức đúng về nghề, nhiệt tình và say mê với nghề.</a:t>
            </a:r>
            <a:endParaRPr lang="en-US" sz="3200" dirty="0">
              <a:solidFill>
                <a:srgbClr val="002060"/>
              </a:solidFill>
            </a:endParaRPr>
          </a:p>
        </p:txBody>
      </p:sp>
    </p:spTree>
    <p:extLst>
      <p:ext uri="{BB962C8B-B14F-4D97-AF65-F5344CB8AC3E}">
        <p14:creationId xmlns:p14="http://schemas.microsoft.com/office/powerpoint/2010/main" val="3712208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6A2336-116B-4FEC-8166-194056140450}"/>
              </a:ext>
            </a:extLst>
          </p:cNvPr>
          <p:cNvSpPr>
            <a:spLocks noGrp="1"/>
          </p:cNvSpPr>
          <p:nvPr>
            <p:ph type="body" sz="quarter" idx="13"/>
          </p:nvPr>
        </p:nvSpPr>
        <p:spPr>
          <a:xfrm>
            <a:off x="609601" y="1670050"/>
            <a:ext cx="11582399" cy="5187950"/>
          </a:xfrm>
        </p:spPr>
        <p:txBody>
          <a:bodyPr>
            <a:normAutofit/>
          </a:bodyPr>
          <a:lstStyle/>
          <a:p>
            <a:pPr>
              <a:lnSpc>
                <a:spcPct val="110000"/>
              </a:lnSpc>
              <a:spcBef>
                <a:spcPts val="200"/>
              </a:spcBef>
              <a:spcAft>
                <a:spcPts val="200"/>
              </a:spcAft>
            </a:pPr>
            <a:r>
              <a:rPr lang="en-US" sz="3200" dirty="0">
                <a:solidFill>
                  <a:schemeClr val="tx2">
                    <a:lumMod val="75000"/>
                  </a:schemeClr>
                </a:solidFill>
                <a:ea typeface="Times New Roman" panose="02020603050405020304" pitchFamily="18" charset="0"/>
              </a:rPr>
              <a:t>1. </a:t>
            </a:r>
            <a:r>
              <a:rPr lang="vi-VN" sz="3200" dirty="0">
                <a:solidFill>
                  <a:schemeClr val="tx2">
                    <a:lumMod val="75000"/>
                  </a:schemeClr>
                </a:solidFill>
                <a:ea typeface="Times New Roman" panose="02020603050405020304" pitchFamily="18" charset="0"/>
              </a:rPr>
              <a:t>Chuẩn bị phòng họp, hội nghị</a:t>
            </a:r>
            <a:r>
              <a:rPr lang="en-US" sz="3200" dirty="0">
                <a:solidFill>
                  <a:schemeClr val="tx2">
                    <a:lumMod val="75000"/>
                  </a:schemeClr>
                </a:solidFill>
                <a:ea typeface="Times New Roman" panose="02020603050405020304" pitchFamily="18" charset="0"/>
              </a:rPr>
              <a:t>, </a:t>
            </a:r>
            <a:r>
              <a:rPr lang="vi-VN" sz="3200" dirty="0">
                <a:solidFill>
                  <a:schemeClr val="tx2">
                    <a:lumMod val="75000"/>
                  </a:schemeClr>
                </a:solidFill>
                <a:ea typeface="Times New Roman" panose="02020603050405020304" pitchFamily="18" charset="0"/>
              </a:rPr>
              <a:t>hội thảo </a:t>
            </a:r>
            <a:endParaRPr lang="en-US" sz="3200" dirty="0">
              <a:solidFill>
                <a:schemeClr val="tx2">
                  <a:lumMod val="75000"/>
                </a:schemeClr>
              </a:solidFill>
              <a:ea typeface="Times New Roman" panose="02020603050405020304" pitchFamily="18" charset="0"/>
            </a:endParaRPr>
          </a:p>
          <a:p>
            <a:r>
              <a:rPr lang="vi-VN" sz="3200" dirty="0">
                <a:solidFill>
                  <a:schemeClr val="tx2">
                    <a:lumMod val="75000"/>
                  </a:schemeClr>
                </a:solidFill>
              </a:rPr>
              <a:t>2. Chuẩn bị các công việc của bộ phận tổ chức phục vụ họp, hội nghị</a:t>
            </a:r>
            <a:r>
              <a:rPr lang="en-US" sz="3200" dirty="0">
                <a:solidFill>
                  <a:schemeClr val="tx2">
                    <a:lumMod val="75000"/>
                  </a:schemeClr>
                </a:solidFill>
              </a:rPr>
              <a:t>,</a:t>
            </a:r>
            <a:r>
              <a:rPr lang="vi-VN" sz="3200" dirty="0">
                <a:solidFill>
                  <a:schemeClr val="tx2">
                    <a:lumMod val="75000"/>
                  </a:schemeClr>
                </a:solidFill>
              </a:rPr>
              <a:t> hội thảo</a:t>
            </a:r>
            <a:endParaRPr lang="en-US" sz="3200" dirty="0">
              <a:solidFill>
                <a:schemeClr val="tx2">
                  <a:lumMod val="75000"/>
                </a:schemeClr>
              </a:solidFill>
            </a:endParaRPr>
          </a:p>
          <a:p>
            <a:r>
              <a:rPr lang="vi-VN" sz="3200" dirty="0">
                <a:solidFill>
                  <a:schemeClr val="tx2">
                    <a:lumMod val="75000"/>
                  </a:schemeClr>
                </a:solidFill>
              </a:rPr>
              <a:t>3. Chuẩn bị nhân sự phục vụ</a:t>
            </a:r>
            <a:endParaRPr lang="en-US" sz="3200" dirty="0">
              <a:solidFill>
                <a:schemeClr val="tx2">
                  <a:lumMod val="75000"/>
                </a:schemeClr>
              </a:solidFill>
            </a:endParaRPr>
          </a:p>
          <a:p>
            <a:r>
              <a:rPr lang="vi-VN" sz="3200" dirty="0">
                <a:solidFill>
                  <a:schemeClr val="tx2">
                    <a:lumMod val="75000"/>
                  </a:schemeClr>
                </a:solidFill>
              </a:rPr>
              <a:t>4. Chuẩn bị lễ khai mạc</a:t>
            </a:r>
            <a:endParaRPr lang="en-US" sz="3200" dirty="0">
              <a:solidFill>
                <a:schemeClr val="tx2">
                  <a:lumMod val="75000"/>
                </a:schemeClr>
              </a:solidFill>
            </a:endParaRPr>
          </a:p>
          <a:p>
            <a:r>
              <a:rPr lang="vi-VN" sz="3200" dirty="0">
                <a:solidFill>
                  <a:schemeClr val="tx2">
                    <a:lumMod val="75000"/>
                  </a:schemeClr>
                </a:solidFill>
              </a:rPr>
              <a:t>5. Bài tập thực hành</a:t>
            </a:r>
            <a:endParaRPr lang="en-US" sz="3200" dirty="0">
              <a:solidFill>
                <a:schemeClr val="tx2">
                  <a:lumMod val="75000"/>
                </a:schemeClr>
              </a:solidFill>
              <a:ea typeface="Times New Roman" panose="02020603050405020304" pitchFamily="18" charset="0"/>
            </a:endParaRPr>
          </a:p>
        </p:txBody>
      </p:sp>
    </p:spTree>
    <p:extLst>
      <p:ext uri="{BB962C8B-B14F-4D97-AF65-F5344CB8AC3E}">
        <p14:creationId xmlns:p14="http://schemas.microsoft.com/office/powerpoint/2010/main" val="1736373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Autofit/>
          </a:bodyPr>
          <a:lstStyle/>
          <a:p>
            <a:r>
              <a:rPr lang="en-US" dirty="0"/>
              <a:t>1. </a:t>
            </a:r>
            <a:r>
              <a:rPr lang="vi-VN" dirty="0">
                <a:ea typeface="Times New Roman" panose="02020603050405020304" pitchFamily="18" charset="0"/>
              </a:rPr>
              <a:t>Chuẩn bị phòng họp, hội nghị</a:t>
            </a:r>
            <a:r>
              <a:rPr lang="en-US" dirty="0">
                <a:ea typeface="Times New Roman" panose="02020603050405020304" pitchFamily="18" charset="0"/>
              </a:rPr>
              <a:t>, </a:t>
            </a:r>
            <a:r>
              <a:rPr lang="vi-VN" dirty="0">
                <a:ea typeface="Times New Roman" panose="02020603050405020304" pitchFamily="18" charset="0"/>
              </a:rPr>
              <a:t>hội thảo </a:t>
            </a:r>
            <a:endParaRPr lang="en-US" dirty="0"/>
          </a:p>
        </p:txBody>
      </p:sp>
      <p:sp>
        <p:nvSpPr>
          <p:cNvPr id="9" name="Rectangle 8"/>
          <p:cNvSpPr/>
          <p:nvPr/>
        </p:nvSpPr>
        <p:spPr>
          <a:xfrm>
            <a:off x="682389" y="760851"/>
            <a:ext cx="11163868" cy="2133918"/>
          </a:xfrm>
          <a:prstGeom prst="rect">
            <a:avLst/>
          </a:prstGeom>
        </p:spPr>
        <p:txBody>
          <a:bodyPr wrap="square">
            <a:spAutoFit/>
          </a:bodyPr>
          <a:lstStyle/>
          <a:p>
            <a:pPr indent="180340" algn="just">
              <a:lnSpc>
                <a:spcPct val="150000"/>
              </a:lnSpc>
              <a:spcBef>
                <a:spcPts val="200"/>
              </a:spcBef>
              <a:spcAft>
                <a:spcPts val="200"/>
              </a:spcAft>
            </a:pPr>
            <a:r>
              <a:rPr lang="vi-VN" sz="2800" b="1" dirty="0">
                <a:latin typeface="Times New Roman" panose="02020603050405020304" pitchFamily="18" charset="0"/>
                <a:ea typeface="Times New Roman" panose="02020603050405020304" pitchFamily="18" charset="0"/>
              </a:rPr>
              <a:t>1.1</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Phòng</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họp</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hội</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nghị</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hội</a:t>
            </a:r>
            <a:r>
              <a:rPr lang="en-US" sz="2800" b="1" dirty="0">
                <a:latin typeface="Times New Roman" panose="02020603050405020304" pitchFamily="18" charset="0"/>
                <a:ea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rPr>
              <a:t>thảo</a:t>
            </a:r>
            <a:endParaRPr lang="en-US" sz="2800" b="1" dirty="0">
              <a:latin typeface="Times New Roman" panose="02020603050405020304" pitchFamily="18" charset="0"/>
              <a:ea typeface="Times New Roman" panose="02020603050405020304" pitchFamily="18" charset="0"/>
            </a:endParaRPr>
          </a:p>
          <a:p>
            <a:pPr indent="180340" algn="just">
              <a:lnSpc>
                <a:spcPct val="150000"/>
              </a:lnSpc>
              <a:spcBef>
                <a:spcPts val="200"/>
              </a:spcBef>
              <a:spcAft>
                <a:spcPts val="200"/>
              </a:spcAft>
            </a:pPr>
            <a:r>
              <a:rPr lang="vi-VN" sz="2800" b="1" i="1" dirty="0">
                <a:latin typeface="+mj-lt"/>
              </a:rPr>
              <a:t>1.1.1. Các loại phòng họp, hội nghị hội thảo</a:t>
            </a:r>
            <a:endParaRPr lang="en-US" sz="2800" i="1" dirty="0">
              <a:latin typeface="+mj-lt"/>
            </a:endParaRPr>
          </a:p>
          <a:p>
            <a:pPr indent="180340" algn="just">
              <a:lnSpc>
                <a:spcPct val="150000"/>
              </a:lnSpc>
              <a:spcBef>
                <a:spcPts val="200"/>
              </a:spcBef>
              <a:spcAft>
                <a:spcPts val="200"/>
              </a:spcAft>
            </a:pPr>
            <a:endParaRPr lang="en-US" sz="2800" b="1" dirty="0">
              <a:latin typeface="Times New Roman" panose="02020603050405020304" pitchFamily="18" charset="0"/>
              <a:ea typeface="Calibri" panose="020F0502020204030204" pitchFamily="34" charset="0"/>
            </a:endParaRPr>
          </a:p>
        </p:txBody>
      </p:sp>
      <p:sp>
        <p:nvSpPr>
          <p:cNvPr id="3" name="Rectangle 2"/>
          <p:cNvSpPr>
            <a:spLocks noChangeArrowheads="1"/>
          </p:cNvSpPr>
          <p:nvPr/>
        </p:nvSpPr>
        <p:spPr bwMode="auto">
          <a:xfrm>
            <a:off x="838200" y="2318470"/>
            <a:ext cx="3283424"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vi-VN" altLang="en-US" sz="3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Về cơ bản, có 3 loại phòng họp là </a:t>
            </a:r>
            <a:r>
              <a:rPr kumimoji="0" lang="vi-VN" altLang="en-US" sz="32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phòng họp nhỏ, phòng họp vừa và phòng họp lớn </a:t>
            </a:r>
            <a:r>
              <a:rPr kumimoji="0" lang="vi-VN" altLang="en-US" sz="3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tương ứng với các tiêu chuẩn diện tích khác nhau.</a:t>
            </a:r>
            <a:endParaRPr kumimoji="0" lang="en-US" altLang="en-US"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4000" b="0" i="0" u="none" strike="noStrike" cap="none" normalizeH="0" baseline="0" dirty="0">
              <a:ln>
                <a:noFill/>
              </a:ln>
              <a:solidFill>
                <a:schemeClr val="tx1"/>
              </a:solidFill>
              <a:effectLst/>
              <a:latin typeface="Arial" panose="020B0604020202020204" pitchFamily="34" charset="0"/>
            </a:endParaRPr>
          </a:p>
        </p:txBody>
      </p:sp>
      <p:pic>
        <p:nvPicPr>
          <p:cNvPr id="1025"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3155" y="3031186"/>
            <a:ext cx="8082577" cy="342504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2074460" y="612253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p:nvPr/>
        </p:nvSpPr>
        <p:spPr>
          <a:xfrm>
            <a:off x="6480067" y="2550769"/>
            <a:ext cx="4709944" cy="461665"/>
          </a:xfrm>
          <a:prstGeom prst="rect">
            <a:avLst/>
          </a:prstGeom>
        </p:spPr>
        <p:txBody>
          <a:bodyPr wrap="none">
            <a:spAutoFit/>
          </a:bodyPr>
          <a:lstStyle/>
          <a:p>
            <a:r>
              <a:rPr lang="en-US" altLang="en-US" sz="24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a:t>
            </a:r>
            <a:r>
              <a:rPr lang="vi-VN" altLang="en-US" sz="24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ảng tiêu chuẩn diện tích phòng họp</a:t>
            </a:r>
            <a:endParaRPr lang="en-US" sz="2400" dirty="0">
              <a:solidFill>
                <a:srgbClr val="C00000"/>
              </a:solidFill>
            </a:endParaRPr>
          </a:p>
        </p:txBody>
      </p:sp>
    </p:spTree>
    <p:extLst>
      <p:ext uri="{BB962C8B-B14F-4D97-AF65-F5344CB8AC3E}">
        <p14:creationId xmlns:p14="http://schemas.microsoft.com/office/powerpoint/2010/main" val="3097417279"/>
      </p:ext>
    </p:extLst>
  </p:cSld>
  <p:clrMapOvr>
    <a:masterClrMapping/>
  </p:clrMapOvr>
</p:sld>
</file>

<file path=ppt/theme/theme1.xml><?xml version="1.0" encoding="utf-8"?>
<a:theme xmlns:a="http://schemas.openxmlformats.org/drawingml/2006/main" name="Office Theme">
  <a:themeElements>
    <a:clrScheme name="Tú Nguyễn">
      <a:dk1>
        <a:srgbClr val="262626"/>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ương 1" id="{82026DFA-0C9F-4EED-B2DE-709539A7C6C9}" vid="{74AAEA73-B8F9-4FDD-B3C2-C4A2FAEAA1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1638</TotalTime>
  <Words>1663</Words>
  <Application>Microsoft Office PowerPoint</Application>
  <PresentationFormat>Widescreen</PresentationFormat>
  <Paragraphs>115</Paragraphs>
  <Slides>28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Symbol</vt:lpstr>
      <vt:lpstr>Times New Roman</vt:lpstr>
      <vt:lpstr>Wingdings</vt:lpstr>
      <vt:lpstr>Office Theme</vt:lpstr>
      <vt:lpstr>TRƯỜNG CAO ĐẲNG LÝ TỰ TRỌNG TPHCM KHOA KINH TẾ  BÀI GIẢNG MÔN NGHIỆP VỤ TỔ CHỨC HỘI HỌP, HỘI NGHỊ, HỘI THẢO                                           Th.S Võ Thị Kim Thư</vt:lpstr>
      <vt:lpstr>PowerPoint Presentation</vt:lpstr>
      <vt:lpstr>MỤC TIÊU MÔN HỌC </vt:lpstr>
      <vt:lpstr>MỤC TIÊU MÔN HỌC </vt:lpstr>
      <vt:lpstr>NỘI DUNG CHI TIẾT</vt:lpstr>
      <vt:lpstr> Chương IV:  Chuẩn bị hội họp, hội nghị, hội thảo</vt:lpstr>
      <vt:lpstr>PowerPoint Presentation</vt:lpstr>
      <vt:lpstr>PowerPoint Presentation</vt:lpstr>
      <vt:lpstr>1. Chuẩn bị phòng họp, hội nghị, hội thảo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1.3. Tài liệu, ấn phẩm và vật phẩm họp, hội nghị hội thảo </vt:lpstr>
      <vt:lpstr>1.3. Tài liệu, ấn phẩm và vật phẩm họp, hội nghị hội thảo </vt:lpstr>
      <vt:lpstr>PowerPoint Presentation</vt:lpstr>
      <vt:lpstr>2.2. Xác định yêu cầu dịch vụ phục vụ </vt:lpstr>
      <vt:lpstr>2.3. Chuẩn bị cơ sở vật chất phục vụ  </vt:lpstr>
      <vt:lpstr>3. Chuẩn bị nhân sự phục vụ </vt:lpstr>
      <vt:lpstr>4. Chuẩn bị lễ khai mạc</vt:lpstr>
      <vt:lpstr>4.2 Tài liệu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ART PHAM</dc:creator>
  <cp:lastModifiedBy>KimThu</cp:lastModifiedBy>
  <cp:revision>156</cp:revision>
  <dcterms:created xsi:type="dcterms:W3CDTF">2019-12-25T06:46:53Z</dcterms:created>
  <dcterms:modified xsi:type="dcterms:W3CDTF">2022-12-14T00:28:01Z</dcterms:modified>
</cp:coreProperties>
</file>