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291" r:id="rId2"/>
    <p:sldId id="311" r:id="rId3"/>
    <p:sldId id="312" r:id="rId4"/>
    <p:sldId id="313" r:id="rId5"/>
    <p:sldId id="314" r:id="rId6"/>
    <p:sldId id="315" r:id="rId7"/>
    <p:sldId id="335" r:id="rId8"/>
    <p:sldId id="336" r:id="rId9"/>
    <p:sldId id="337" r:id="rId10"/>
    <p:sldId id="318" r:id="rId11"/>
    <p:sldId id="319" r:id="rId12"/>
    <p:sldId id="320" r:id="rId13"/>
    <p:sldId id="321" r:id="rId14"/>
    <p:sldId id="338" r:id="rId15"/>
    <p:sldId id="324" r:id="rId16"/>
    <p:sldId id="325" r:id="rId17"/>
    <p:sldId id="339" r:id="rId18"/>
    <p:sldId id="340"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0" d="100"/>
          <a:sy n="80" d="100"/>
        </p:scale>
        <p:origin x="354" y="96"/>
      </p:cViewPr>
      <p:guideLst>
        <p:guide orient="horz" pos="2160"/>
        <p:guide pos="3864"/>
      </p:guideLst>
    </p:cSldViewPr>
  </p:slideViewPr>
  <p:notesTextViewPr>
    <p:cViewPr>
      <p:scale>
        <a:sx n="3" d="2"/>
        <a:sy n="3" d="2"/>
      </p:scale>
      <p:origin x="0" y="0"/>
    </p:cViewPr>
  </p:notesTextViewPr>
  <p:notesViewPr>
    <p:cSldViewPr snapToGrid="0" showGuides="1">
      <p:cViewPr varScale="1">
        <p:scale>
          <a:sx n="85" d="100"/>
          <a:sy n="85" d="100"/>
        </p:scale>
        <p:origin x="876"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D6A812D-8C71-4828-8069-23F5134A8C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AE8FAD1-4B35-49FC-AB2C-E8F2A5FE0C9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6D07ECB-9DBC-4F50-A5B5-8D8CFC7BB85E}" type="datetimeFigureOut">
              <a:rPr lang="en-US" smtClean="0"/>
              <a:t>12/16/2022</a:t>
            </a:fld>
            <a:endParaRPr lang="en-US"/>
          </a:p>
        </p:txBody>
      </p:sp>
      <p:sp>
        <p:nvSpPr>
          <p:cNvPr id="4" name="Footer Placeholder 3">
            <a:extLst>
              <a:ext uri="{FF2B5EF4-FFF2-40B4-BE49-F238E27FC236}">
                <a16:creationId xmlns:a16="http://schemas.microsoft.com/office/drawing/2014/main" id="{BA7A6F0D-BFF7-45F4-96CB-90CB1FAB11D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08F89F7-232D-4B2D-80D4-F5442E32D38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6795926-77D2-434B-807B-295235C77A6C}" type="slidenum">
              <a:rPr lang="en-US" smtClean="0"/>
              <a:t>‹#›</a:t>
            </a:fld>
            <a:endParaRPr lang="en-US"/>
          </a:p>
        </p:txBody>
      </p:sp>
    </p:spTree>
    <p:extLst>
      <p:ext uri="{BB962C8B-B14F-4D97-AF65-F5344CB8AC3E}">
        <p14:creationId xmlns:p14="http://schemas.microsoft.com/office/powerpoint/2010/main" val="11662041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636981-5591-427A-94DE-F267962677D5}" type="datetimeFigureOut">
              <a:rPr lang="en-US" smtClean="0"/>
              <a:t>12/16/2022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4BC525-E999-4F73-9042-216A2946ECEF}" type="slidenum">
              <a:rPr lang="en-US" smtClean="0"/>
              <a:t>‹#›</a:t>
            </a:fld>
            <a:endParaRPr lang="en-US"/>
          </a:p>
        </p:txBody>
      </p:sp>
    </p:spTree>
    <p:extLst>
      <p:ext uri="{BB962C8B-B14F-4D97-AF65-F5344CB8AC3E}">
        <p14:creationId xmlns:p14="http://schemas.microsoft.com/office/powerpoint/2010/main" val="42706186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CC20F-F474-4BC9-A6EC-93DE22BA8A6F}"/>
              </a:ext>
            </a:extLst>
          </p:cNvPr>
          <p:cNvSpPr>
            <a:spLocks noGrp="1"/>
          </p:cNvSpPr>
          <p:nvPr>
            <p:ph type="title"/>
          </p:nvPr>
        </p:nvSpPr>
        <p:spPr>
          <a:xfrm>
            <a:off x="2029688" y="3819028"/>
            <a:ext cx="8132624" cy="1792816"/>
          </a:xfrm>
        </p:spPr>
        <p:txBody>
          <a:bodyPr>
            <a:normAutofit/>
          </a:bodyPr>
          <a:lstStyle>
            <a:lvl1pPr algn="ctr">
              <a:defRPr sz="5400">
                <a:solidFill>
                  <a:srgbClr val="FF0000"/>
                </a:solidFill>
              </a:defRPr>
            </a:lvl1pPr>
          </a:lstStyle>
          <a:p>
            <a:r>
              <a:rPr lang="en-US" dirty="0"/>
              <a:t>Click to edit Master title style</a:t>
            </a:r>
          </a:p>
        </p:txBody>
      </p:sp>
      <p:sp>
        <p:nvSpPr>
          <p:cNvPr id="3" name="Date Placeholder 2">
            <a:extLst>
              <a:ext uri="{FF2B5EF4-FFF2-40B4-BE49-F238E27FC236}">
                <a16:creationId xmlns:a16="http://schemas.microsoft.com/office/drawing/2014/main" id="{5D25C028-3644-486E-83F7-302C3E303530}"/>
              </a:ext>
            </a:extLst>
          </p:cNvPr>
          <p:cNvSpPr>
            <a:spLocks noGrp="1"/>
          </p:cNvSpPr>
          <p:nvPr>
            <p:ph type="dt" sz="half" idx="10"/>
          </p:nvPr>
        </p:nvSpPr>
        <p:spPr>
          <a:xfrm>
            <a:off x="838200" y="6356350"/>
            <a:ext cx="2743200" cy="365125"/>
          </a:xfrm>
          <a:prstGeom prst="rect">
            <a:avLst/>
          </a:prstGeom>
        </p:spPr>
        <p:txBody>
          <a:bodyPr/>
          <a:lstStyle/>
          <a:p>
            <a:r>
              <a:rPr lang="en-US"/>
              <a:t>2020</a:t>
            </a:r>
            <a:endParaRPr lang="en-US" dirty="0"/>
          </a:p>
        </p:txBody>
      </p:sp>
      <p:sp>
        <p:nvSpPr>
          <p:cNvPr id="4" name="Footer Placeholder 3">
            <a:extLst>
              <a:ext uri="{FF2B5EF4-FFF2-40B4-BE49-F238E27FC236}">
                <a16:creationId xmlns:a16="http://schemas.microsoft.com/office/drawing/2014/main" id="{B3FE8263-1771-466B-877D-64F051A0FAD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A71F59B-AB8E-4F42-8CB5-0FE53CF5AD08}"/>
              </a:ext>
            </a:extLst>
          </p:cNvPr>
          <p:cNvSpPr>
            <a:spLocks noGrp="1"/>
          </p:cNvSpPr>
          <p:nvPr>
            <p:ph type="sldNum" sz="quarter" idx="12"/>
          </p:nvPr>
        </p:nvSpPr>
        <p:spPr>
          <a:xfrm>
            <a:off x="8610600" y="6356350"/>
            <a:ext cx="2743200" cy="365125"/>
          </a:xfrm>
          <a:prstGeom prst="rect">
            <a:avLst/>
          </a:prstGeom>
        </p:spPr>
        <p:txBody>
          <a:bodyPr/>
          <a:lstStyle/>
          <a:p>
            <a:fld id="{E028A6FB-2223-4D25-977F-C6FE794272EE}" type="slidenum">
              <a:rPr lang="en-US" smtClean="0"/>
              <a:t>‹#›</a:t>
            </a:fld>
            <a:endParaRPr lang="en-US"/>
          </a:p>
        </p:txBody>
      </p:sp>
      <p:sp>
        <p:nvSpPr>
          <p:cNvPr id="6" name="TextBox 5">
            <a:extLst>
              <a:ext uri="{FF2B5EF4-FFF2-40B4-BE49-F238E27FC236}">
                <a16:creationId xmlns:a16="http://schemas.microsoft.com/office/drawing/2014/main" id="{D2F8A6D7-62D6-44B6-9FC0-0D3AB53E7A17}"/>
              </a:ext>
            </a:extLst>
          </p:cNvPr>
          <p:cNvSpPr txBox="1"/>
          <p:nvPr userDrawn="1"/>
        </p:nvSpPr>
        <p:spPr>
          <a:xfrm>
            <a:off x="4533899" y="569309"/>
            <a:ext cx="5812368" cy="1477328"/>
          </a:xfrm>
          <a:prstGeom prst="rect">
            <a:avLst/>
          </a:prstGeom>
          <a:noFill/>
        </p:spPr>
        <p:txBody>
          <a:bodyPr wrap="square" rtlCol="0">
            <a:spAutoFit/>
          </a:bodyPr>
          <a:lstStyle/>
          <a:p>
            <a:pPr algn="ctr">
              <a:spcAft>
                <a:spcPts val="600"/>
              </a:spcAft>
            </a:pPr>
            <a:r>
              <a:rPr lang="en-US" sz="2000" b="1" dirty="0">
                <a:latin typeface="Times New Roman" panose="02020603050405020304" pitchFamily="18" charset="0"/>
                <a:cs typeface="Times New Roman" panose="02020603050405020304" pitchFamily="18" charset="0"/>
              </a:rPr>
              <a:t>BỘ TÀI CHÍNH</a:t>
            </a:r>
          </a:p>
          <a:p>
            <a:pPr algn="ctr"/>
            <a:r>
              <a:rPr lang="en-US" sz="2000" b="1" dirty="0">
                <a:latin typeface="Times New Roman" panose="02020603050405020304" pitchFamily="18" charset="0"/>
                <a:cs typeface="Times New Roman" panose="02020603050405020304" pitchFamily="18" charset="0"/>
              </a:rPr>
              <a:t>TRƯỜNG ĐẠI HỌC TÀI CHÍNH – MARKETING</a:t>
            </a:r>
          </a:p>
          <a:p>
            <a:pPr algn="ctr">
              <a:spcAft>
                <a:spcPts val="600"/>
              </a:spcAft>
            </a:pPr>
            <a:r>
              <a:rPr lang="en-US" sz="2000" b="1" dirty="0">
                <a:latin typeface="Times New Roman" panose="02020603050405020304" pitchFamily="18" charset="0"/>
                <a:cs typeface="Times New Roman" panose="02020603050405020304" pitchFamily="18" charset="0"/>
              </a:rPr>
              <a:t>KHOA QUẢN TRỊ KINH DOANH</a:t>
            </a:r>
          </a:p>
          <a:p>
            <a:pPr algn="ctr"/>
            <a:r>
              <a:rPr lang="en-US" sz="2000" b="1" dirty="0">
                <a:latin typeface="Times New Roman" panose="02020603050405020304" pitchFamily="18" charset="0"/>
                <a:cs typeface="Times New Roman" panose="02020603050405020304" pitchFamily="18" charset="0"/>
                <a:sym typeface="Wingdings" panose="05000000000000000000" pitchFamily="2" charset="2"/>
              </a:rPr>
              <a:t></a:t>
            </a:r>
          </a:p>
        </p:txBody>
      </p:sp>
      <p:sp>
        <p:nvSpPr>
          <p:cNvPr id="7" name="TextBox 6">
            <a:extLst>
              <a:ext uri="{FF2B5EF4-FFF2-40B4-BE49-F238E27FC236}">
                <a16:creationId xmlns:a16="http://schemas.microsoft.com/office/drawing/2014/main" id="{8A750DC0-D655-4026-9299-21BA9380E4D5}"/>
              </a:ext>
            </a:extLst>
          </p:cNvPr>
          <p:cNvSpPr txBox="1"/>
          <p:nvPr userDrawn="1"/>
        </p:nvSpPr>
        <p:spPr>
          <a:xfrm>
            <a:off x="4533899" y="1869420"/>
            <a:ext cx="5812368" cy="1169551"/>
          </a:xfrm>
          <a:prstGeom prst="rect">
            <a:avLst/>
          </a:prstGeom>
          <a:noFill/>
        </p:spPr>
        <p:txBody>
          <a:bodyPr wrap="square" rtlCol="0">
            <a:spAutoFit/>
          </a:bodyPr>
          <a:lstStyle/>
          <a:p>
            <a:pPr algn="ctr">
              <a:lnSpc>
                <a:spcPct val="150000"/>
              </a:lnSpc>
            </a:pPr>
            <a:r>
              <a:rPr lang="en-US" sz="2800" b="1" dirty="0">
                <a:solidFill>
                  <a:srgbClr val="C00000"/>
                </a:solidFill>
                <a:latin typeface="Times New Roman" panose="02020603050405020304" pitchFamily="18" charset="0"/>
                <a:cs typeface="Times New Roman" panose="02020603050405020304" pitchFamily="18" charset="0"/>
              </a:rPr>
              <a:t>BÀI GIẢNG MÔN</a:t>
            </a:r>
          </a:p>
          <a:p>
            <a:pPr algn="ctr"/>
            <a:r>
              <a:rPr lang="en-US" sz="2800" b="1" dirty="0">
                <a:solidFill>
                  <a:schemeClr val="accent5">
                    <a:lumMod val="50000"/>
                  </a:schemeClr>
                </a:solidFill>
                <a:latin typeface="Times New Roman" panose="02020603050405020304" pitchFamily="18" charset="0"/>
                <a:cs typeface="Times New Roman" panose="02020603050405020304" pitchFamily="18" charset="0"/>
              </a:rPr>
              <a:t>QUẢN TRỊ HỌC</a:t>
            </a:r>
          </a:p>
        </p:txBody>
      </p:sp>
      <p:sp>
        <p:nvSpPr>
          <p:cNvPr id="8" name="TextBox 7">
            <a:extLst>
              <a:ext uri="{FF2B5EF4-FFF2-40B4-BE49-F238E27FC236}">
                <a16:creationId xmlns:a16="http://schemas.microsoft.com/office/drawing/2014/main" id="{0BFE051D-AA02-455A-A798-0DD50EB54965}"/>
              </a:ext>
            </a:extLst>
          </p:cNvPr>
          <p:cNvSpPr txBox="1"/>
          <p:nvPr userDrawn="1"/>
        </p:nvSpPr>
        <p:spPr>
          <a:xfrm>
            <a:off x="3450167" y="5611844"/>
            <a:ext cx="5291667"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1" dirty="0">
                <a:latin typeface="Times New Roman" panose="02020603050405020304" pitchFamily="18" charset="0"/>
                <a:cs typeface="Times New Roman" panose="02020603050405020304" pitchFamily="18" charset="0"/>
              </a:rPr>
              <a:t>GVHD: </a:t>
            </a:r>
            <a:r>
              <a:rPr lang="en-US" sz="2800" dirty="0" err="1">
                <a:latin typeface="Times New Roman" panose="02020603050405020304" pitchFamily="18" charset="0"/>
                <a:cs typeface="Times New Roman" panose="02020603050405020304" pitchFamily="18" charset="0"/>
              </a:rPr>
              <a:t>Ths</a:t>
            </a:r>
            <a:r>
              <a:rPr lang="en-US" sz="2800" dirty="0">
                <a:latin typeface="Times New Roman" panose="02020603050405020304" pitchFamily="18" charset="0"/>
                <a:cs typeface="Times New Roman" panose="02020603050405020304" pitchFamily="18" charset="0"/>
              </a:rPr>
              <a:t>. GVC LÊ VĂN QUÝ</a:t>
            </a:r>
          </a:p>
        </p:txBody>
      </p:sp>
      <p:pic>
        <p:nvPicPr>
          <p:cNvPr id="9" name="Picture 8">
            <a:extLst>
              <a:ext uri="{FF2B5EF4-FFF2-40B4-BE49-F238E27FC236}">
                <a16:creationId xmlns:a16="http://schemas.microsoft.com/office/drawing/2014/main" id="{8349BD1F-F8A6-4952-8D30-0E2E2511213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13643" y="569309"/>
            <a:ext cx="1971952" cy="1958286"/>
          </a:xfrm>
          <a:prstGeom prst="rect">
            <a:avLst/>
          </a:prstGeom>
        </p:spPr>
      </p:pic>
      <p:sp>
        <p:nvSpPr>
          <p:cNvPr id="11" name="Text Placeholder 10">
            <a:extLst>
              <a:ext uri="{FF2B5EF4-FFF2-40B4-BE49-F238E27FC236}">
                <a16:creationId xmlns:a16="http://schemas.microsoft.com/office/drawing/2014/main" id="{91A5B336-9293-49D8-A6DD-F06D56DC79BE}"/>
              </a:ext>
            </a:extLst>
          </p:cNvPr>
          <p:cNvSpPr>
            <a:spLocks noGrp="1"/>
          </p:cNvSpPr>
          <p:nvPr>
            <p:ph type="body" sz="quarter" idx="13" hasCustomPrompt="1"/>
          </p:nvPr>
        </p:nvSpPr>
        <p:spPr>
          <a:xfrm>
            <a:off x="4908550" y="3120540"/>
            <a:ext cx="2374900" cy="616919"/>
          </a:xfrm>
        </p:spPr>
        <p:txBody>
          <a:bodyPr/>
          <a:lstStyle>
            <a:lvl1pPr marL="0" indent="0" algn="ctr">
              <a:buNone/>
              <a:defRPr b="1"/>
            </a:lvl1pPr>
          </a:lstStyle>
          <a:p>
            <a:pPr lvl="0"/>
            <a:r>
              <a:rPr lang="en-US" dirty="0"/>
              <a:t>CHƯƠNG </a:t>
            </a:r>
          </a:p>
        </p:txBody>
      </p:sp>
    </p:spTree>
    <p:extLst>
      <p:ext uri="{BB962C8B-B14F-4D97-AF65-F5344CB8AC3E}">
        <p14:creationId xmlns:p14="http://schemas.microsoft.com/office/powerpoint/2010/main" val="33838499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98620" y="680310"/>
            <a:ext cx="10972800" cy="458115"/>
          </a:xfrm>
        </p:spPr>
        <p:txBody>
          <a:bodyPr>
            <a:normAutofit/>
          </a:bodyPr>
          <a:lstStyle>
            <a:lvl1pPr algn="l">
              <a:defRPr sz="3600">
                <a:solidFill>
                  <a:schemeClr val="accent1">
                    <a:lumMod val="50000"/>
                  </a:schemeClr>
                </a:solidFill>
              </a:defRPr>
            </a:lvl1pPr>
          </a:lstStyle>
          <a:p>
            <a:r>
              <a:rPr lang="en-US" dirty="0"/>
              <a:t>Click to edit Master title style</a:t>
            </a:r>
          </a:p>
        </p:txBody>
      </p:sp>
      <p:sp>
        <p:nvSpPr>
          <p:cNvPr id="3" name="Content Placeholder 2"/>
          <p:cNvSpPr>
            <a:spLocks noGrp="1"/>
          </p:cNvSpPr>
          <p:nvPr>
            <p:ph idx="1"/>
          </p:nvPr>
        </p:nvSpPr>
        <p:spPr>
          <a:xfrm>
            <a:off x="598620" y="1291131"/>
            <a:ext cx="10972800" cy="3918803"/>
          </a:xfrm>
        </p:spPr>
        <p:txBody>
          <a:bodyPr/>
          <a:lstStyle>
            <a:lvl1pPr>
              <a:defRPr sz="2800">
                <a:solidFill>
                  <a:srgbClr val="018ACF"/>
                </a:solidFill>
              </a:defRPr>
            </a:lvl1pPr>
            <a:lvl2pPr>
              <a:defRPr>
                <a:solidFill>
                  <a:srgbClr val="018ACF"/>
                </a:solidFill>
              </a:defRPr>
            </a:lvl2pPr>
            <a:lvl3pPr>
              <a:defRPr>
                <a:solidFill>
                  <a:srgbClr val="018ACF"/>
                </a:solidFill>
              </a:defRPr>
            </a:lvl3pPr>
            <a:lvl4pPr>
              <a:defRPr>
                <a:solidFill>
                  <a:srgbClr val="018ACF"/>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3065664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8B9C9284-3C38-4A53-ACB1-3B14DA7E00B8}"/>
              </a:ext>
            </a:extLst>
          </p:cNvPr>
          <p:cNvSpPr>
            <a:spLocks noGrp="1"/>
          </p:cNvSpPr>
          <p:nvPr>
            <p:ph type="ftr" sz="quarter" idx="11"/>
          </p:nvPr>
        </p:nvSpPr>
        <p:spPr/>
        <p:txBody>
          <a:bodyPr/>
          <a:lstStyle/>
          <a:p>
            <a:endParaRPr lang="en-US"/>
          </a:p>
        </p:txBody>
      </p:sp>
      <p:sp>
        <p:nvSpPr>
          <p:cNvPr id="8" name="Text Placeholder 7">
            <a:extLst>
              <a:ext uri="{FF2B5EF4-FFF2-40B4-BE49-F238E27FC236}">
                <a16:creationId xmlns:a16="http://schemas.microsoft.com/office/drawing/2014/main" id="{3B75164B-1E4C-408D-89F4-C7AC36AA1298}"/>
              </a:ext>
            </a:extLst>
          </p:cNvPr>
          <p:cNvSpPr>
            <a:spLocks noGrp="1"/>
          </p:cNvSpPr>
          <p:nvPr>
            <p:ph type="body" sz="quarter" idx="13" hasCustomPrompt="1"/>
          </p:nvPr>
        </p:nvSpPr>
        <p:spPr>
          <a:xfrm>
            <a:off x="3128423" y="1456266"/>
            <a:ext cx="7010400" cy="4900083"/>
          </a:xfrm>
        </p:spPr>
        <p:txBody>
          <a:bodyPr/>
          <a:lstStyle>
            <a:lvl1pPr marL="228600" indent="-228600">
              <a:buFont typeface="Wingdings" panose="05000000000000000000" pitchFamily="2" charset="2"/>
              <a:buChar char="Ø"/>
              <a:defRPr/>
            </a:lvl1pPr>
          </a:lstStyle>
          <a:p>
            <a:pPr lvl="0"/>
            <a:r>
              <a:rPr lang="en-US" dirty="0"/>
              <a:t>Mục tiêu</a:t>
            </a:r>
          </a:p>
        </p:txBody>
      </p:sp>
      <p:sp>
        <p:nvSpPr>
          <p:cNvPr id="9" name="TextBox 8">
            <a:extLst>
              <a:ext uri="{FF2B5EF4-FFF2-40B4-BE49-F238E27FC236}">
                <a16:creationId xmlns:a16="http://schemas.microsoft.com/office/drawing/2014/main" id="{7F4D0B77-7A8E-47A8-8F5D-C7938C43A30E}"/>
              </a:ext>
            </a:extLst>
          </p:cNvPr>
          <p:cNvSpPr txBox="1"/>
          <p:nvPr userDrawn="1"/>
        </p:nvSpPr>
        <p:spPr>
          <a:xfrm>
            <a:off x="2590800" y="348157"/>
            <a:ext cx="7010400" cy="769441"/>
          </a:xfrm>
          <a:prstGeom prst="rect">
            <a:avLst/>
          </a:prstGeom>
          <a:noFill/>
        </p:spPr>
        <p:txBody>
          <a:bodyPr wrap="square" rtlCol="0">
            <a:spAutoFit/>
          </a:bodyPr>
          <a:lstStyle/>
          <a:p>
            <a:pPr algn="ctr"/>
            <a:r>
              <a:rPr lang="en-US" sz="4400" b="1" i="0" dirty="0">
                <a:solidFill>
                  <a:srgbClr val="FF0000"/>
                </a:solidFill>
                <a:latin typeface="Times New Roman" panose="02020603050405020304" pitchFamily="18" charset="0"/>
                <a:cs typeface="Times New Roman" panose="02020603050405020304" pitchFamily="18" charset="0"/>
              </a:rPr>
              <a:t>MỤC TIÊU CH</a:t>
            </a:r>
            <a:r>
              <a:rPr lang="vi-VN" sz="4400" b="1" i="0" dirty="0">
                <a:solidFill>
                  <a:srgbClr val="FF0000"/>
                </a:solidFill>
                <a:latin typeface="Times New Roman" panose="02020603050405020304" pitchFamily="18" charset="0"/>
                <a:cs typeface="Times New Roman" panose="02020603050405020304" pitchFamily="18" charset="0"/>
              </a:rPr>
              <a:t>Ư</a:t>
            </a:r>
            <a:r>
              <a:rPr lang="en-US" sz="4400" b="1" i="0" dirty="0">
                <a:solidFill>
                  <a:srgbClr val="FF0000"/>
                </a:solidFill>
                <a:latin typeface="Times New Roman" panose="02020603050405020304" pitchFamily="18" charset="0"/>
                <a:cs typeface="Times New Roman" panose="02020603050405020304" pitchFamily="18" charset="0"/>
              </a:rPr>
              <a:t>ƠNG</a:t>
            </a:r>
          </a:p>
        </p:txBody>
      </p:sp>
      <p:pic>
        <p:nvPicPr>
          <p:cNvPr id="10" name="Content Placeholder 3">
            <a:extLst>
              <a:ext uri="{FF2B5EF4-FFF2-40B4-BE49-F238E27FC236}">
                <a16:creationId xmlns:a16="http://schemas.microsoft.com/office/drawing/2014/main" id="{F4409AB4-8A1F-4266-A0BB-F3550475CA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0" y="280422"/>
            <a:ext cx="2290223" cy="2177144"/>
          </a:xfrm>
          <a:prstGeom prst="rect">
            <a:avLst/>
          </a:prstGeom>
        </p:spPr>
      </p:pic>
    </p:spTree>
    <p:extLst>
      <p:ext uri="{BB962C8B-B14F-4D97-AF65-F5344CB8AC3E}">
        <p14:creationId xmlns:p14="http://schemas.microsoft.com/office/powerpoint/2010/main" val="3878185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95179DC-26EB-4537-9D03-11EBB6FB7B1E}"/>
              </a:ext>
            </a:extLst>
          </p:cNvPr>
          <p:cNvSpPr>
            <a:spLocks noGrp="1"/>
          </p:cNvSpPr>
          <p:nvPr>
            <p:ph type="ftr" sz="quarter" idx="11"/>
          </p:nvPr>
        </p:nvSpPr>
        <p:spPr/>
        <p:txBody>
          <a:bodyPr/>
          <a:lstStyle/>
          <a:p>
            <a:endParaRPr lang="en-US"/>
          </a:p>
        </p:txBody>
      </p:sp>
      <p:sp>
        <p:nvSpPr>
          <p:cNvPr id="7" name="Text Placeholder 6">
            <a:extLst>
              <a:ext uri="{FF2B5EF4-FFF2-40B4-BE49-F238E27FC236}">
                <a16:creationId xmlns:a16="http://schemas.microsoft.com/office/drawing/2014/main" id="{234D079F-06A8-490A-864A-B8FBD9EF63E8}"/>
              </a:ext>
            </a:extLst>
          </p:cNvPr>
          <p:cNvSpPr>
            <a:spLocks noGrp="1"/>
          </p:cNvSpPr>
          <p:nvPr>
            <p:ph type="body" sz="quarter" idx="13" hasCustomPrompt="1"/>
          </p:nvPr>
        </p:nvSpPr>
        <p:spPr>
          <a:xfrm>
            <a:off x="838200" y="1168400"/>
            <a:ext cx="10515600" cy="5187950"/>
          </a:xfrm>
        </p:spPr>
        <p:txBody>
          <a:bodyPr/>
          <a:lstStyle>
            <a:lvl1pPr marL="0" indent="0">
              <a:buNone/>
              <a:defRPr b="1">
                <a:solidFill>
                  <a:schemeClr val="tx1">
                    <a:lumMod val="85000"/>
                    <a:lumOff val="15000"/>
                  </a:schemeClr>
                </a:solidFill>
              </a:defRPr>
            </a:lvl1pPr>
            <a:lvl2pPr marL="457200" indent="0">
              <a:buNone/>
              <a:defRPr b="1">
                <a:solidFill>
                  <a:schemeClr val="tx1">
                    <a:lumMod val="85000"/>
                    <a:lumOff val="15000"/>
                  </a:schemeClr>
                </a:solidFill>
              </a:defRPr>
            </a:lvl2pPr>
            <a:lvl3pPr marL="914400" indent="0">
              <a:buNone/>
              <a:defRPr>
                <a:solidFill>
                  <a:schemeClr val="tx1">
                    <a:lumMod val="85000"/>
                    <a:lumOff val="15000"/>
                  </a:schemeClr>
                </a:solidFill>
              </a:defRPr>
            </a:lvl3pPr>
            <a:lvl4pPr marL="1371600" indent="0">
              <a:buNone/>
              <a:defRPr>
                <a:solidFill>
                  <a:schemeClr val="tx1">
                    <a:lumMod val="85000"/>
                    <a:lumOff val="15000"/>
                  </a:schemeClr>
                </a:solidFill>
              </a:defRPr>
            </a:lvl4pPr>
            <a:lvl5pPr marL="1828800" indent="0">
              <a:buNone/>
              <a:defRPr/>
            </a:lvl5pPr>
          </a:lstStyle>
          <a:p>
            <a:pPr lvl="0"/>
            <a:r>
              <a:rPr lang="en-US" dirty="0"/>
              <a:t>I.  Click to edit Master text styles</a:t>
            </a:r>
          </a:p>
          <a:p>
            <a:pPr lvl="1"/>
            <a:r>
              <a:rPr lang="en-US" dirty="0"/>
              <a:t>1.1. Second level</a:t>
            </a:r>
          </a:p>
          <a:p>
            <a:pPr lvl="2"/>
            <a:r>
              <a:rPr lang="en-US" dirty="0"/>
              <a:t>1.1.1. Third level</a:t>
            </a:r>
          </a:p>
          <a:p>
            <a:pPr lvl="3"/>
            <a:r>
              <a:rPr lang="en-US" dirty="0"/>
              <a:t>1.1.1.1. Fourth level</a:t>
            </a:r>
          </a:p>
        </p:txBody>
      </p:sp>
      <p:sp>
        <p:nvSpPr>
          <p:cNvPr id="6" name="TextBox 5">
            <a:extLst>
              <a:ext uri="{FF2B5EF4-FFF2-40B4-BE49-F238E27FC236}">
                <a16:creationId xmlns:a16="http://schemas.microsoft.com/office/drawing/2014/main" id="{764B6B50-C8CD-47CA-8B35-89E3CA754EBB}"/>
              </a:ext>
            </a:extLst>
          </p:cNvPr>
          <p:cNvSpPr txBox="1"/>
          <p:nvPr userDrawn="1"/>
        </p:nvSpPr>
        <p:spPr>
          <a:xfrm>
            <a:off x="838200" y="358923"/>
            <a:ext cx="10515599" cy="769441"/>
          </a:xfrm>
          <a:prstGeom prst="rect">
            <a:avLst/>
          </a:prstGeom>
          <a:noFill/>
        </p:spPr>
        <p:txBody>
          <a:bodyPr wrap="square" rtlCol="0">
            <a:spAutoFit/>
          </a:bodyPr>
          <a:lstStyle/>
          <a:p>
            <a:pPr algn="ctr"/>
            <a:r>
              <a:rPr lang="en-US" sz="44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BỐ CỤC CHƯƠNG</a:t>
            </a:r>
          </a:p>
        </p:txBody>
      </p:sp>
    </p:spTree>
    <p:extLst>
      <p:ext uri="{BB962C8B-B14F-4D97-AF65-F5344CB8AC3E}">
        <p14:creationId xmlns:p14="http://schemas.microsoft.com/office/powerpoint/2010/main" val="3662131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200" y="1436162"/>
            <a:ext cx="5181600" cy="474080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6D27C3E1-197B-41E7-9437-9316056A6AF1}"/>
              </a:ext>
            </a:extLst>
          </p:cNvPr>
          <p:cNvSpPr>
            <a:spLocks noGrp="1"/>
          </p:cNvSpPr>
          <p:nvPr>
            <p:ph sz="half" idx="2"/>
          </p:nvPr>
        </p:nvSpPr>
        <p:spPr>
          <a:xfrm>
            <a:off x="6172200" y="1436162"/>
            <a:ext cx="5181600" cy="474080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50B05C5-8FAD-4705-833C-B0CC0ECB0652}"/>
              </a:ext>
            </a:extLst>
          </p:cNvPr>
          <p:cNvSpPr>
            <a:spLocks noGrp="1"/>
          </p:cNvSpPr>
          <p:nvPr>
            <p:ph type="dt" sz="half" idx="10"/>
          </p:nvPr>
        </p:nvSpPr>
        <p:spPr>
          <a:xfrm>
            <a:off x="838200" y="6356350"/>
            <a:ext cx="2743200" cy="365125"/>
          </a:xfrm>
          <a:prstGeom prst="rect">
            <a:avLst/>
          </a:prstGeom>
        </p:spPr>
        <p:txBody>
          <a:bodyPr/>
          <a:lstStyle/>
          <a:p>
            <a:r>
              <a:rPr lang="en-US"/>
              <a:t>2020</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26F014-BA38-4A7A-AE9B-604B68750490}"/>
              </a:ext>
            </a:extLst>
          </p:cNvPr>
          <p:cNvSpPr>
            <a:spLocks noGrp="1"/>
          </p:cNvSpPr>
          <p:nvPr>
            <p:ph type="sldNum" sz="quarter" idx="12"/>
          </p:nvPr>
        </p:nvSpPr>
        <p:spPr>
          <a:xfrm>
            <a:off x="8610600" y="6356350"/>
            <a:ext cx="2743200" cy="365125"/>
          </a:xfrm>
          <a:prstGeom prst="rect">
            <a:avLst/>
          </a:prstGeom>
        </p:spPr>
        <p:txBody>
          <a:bodyPr/>
          <a:lstStyle/>
          <a:p>
            <a:fld id="{E028A6FB-2223-4D25-977F-C6FE794272EE}" type="slidenum">
              <a:rPr lang="en-US" smtClean="0"/>
              <a:t>‹#›</a:t>
            </a:fld>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662545" y="930807"/>
            <a:ext cx="9691255" cy="505354"/>
          </a:xfrm>
        </p:spPr>
        <p:txBody>
          <a:bodyPr/>
          <a:lstStyle>
            <a:lvl1pPr marL="0" indent="0">
              <a:buNone/>
              <a:defRPr b="1" i="1"/>
            </a:lvl1pPr>
          </a:lstStyle>
          <a:p>
            <a:pPr lvl="0"/>
            <a:r>
              <a:rPr lang="en-US" dirty="0"/>
              <a:t>1.1.1. Tiêu đề phụ</a:t>
            </a:r>
          </a:p>
        </p:txBody>
      </p:sp>
    </p:spTree>
    <p:extLst>
      <p:ext uri="{BB962C8B-B14F-4D97-AF65-F5344CB8AC3E}">
        <p14:creationId xmlns:p14="http://schemas.microsoft.com/office/powerpoint/2010/main" val="2039609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200" y="1864251"/>
            <a:ext cx="5181600" cy="431271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6D27C3E1-197B-41E7-9437-9316056A6AF1}"/>
              </a:ext>
            </a:extLst>
          </p:cNvPr>
          <p:cNvSpPr>
            <a:spLocks noGrp="1"/>
          </p:cNvSpPr>
          <p:nvPr>
            <p:ph sz="half" idx="2"/>
          </p:nvPr>
        </p:nvSpPr>
        <p:spPr>
          <a:xfrm>
            <a:off x="6172200" y="1864252"/>
            <a:ext cx="5181600" cy="431271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679170" y="930807"/>
            <a:ext cx="9674629" cy="445552"/>
          </a:xfrm>
        </p:spPr>
        <p:txBody>
          <a:bodyPr>
            <a:normAutofit/>
          </a:bodyPr>
          <a:lstStyle>
            <a:lvl1pPr marL="0" indent="0">
              <a:buNone/>
              <a:defRPr sz="2700" b="1" i="1"/>
            </a:lvl1pPr>
          </a:lstStyle>
          <a:p>
            <a:pPr lvl="0"/>
            <a:r>
              <a:rPr lang="en-US" dirty="0"/>
              <a:t>1.1.1. Tiêu đề phụ</a:t>
            </a:r>
          </a:p>
        </p:txBody>
      </p:sp>
      <p:sp>
        <p:nvSpPr>
          <p:cNvPr id="9" name="Text Placeholder 8">
            <a:extLst>
              <a:ext uri="{FF2B5EF4-FFF2-40B4-BE49-F238E27FC236}">
                <a16:creationId xmlns:a16="http://schemas.microsoft.com/office/drawing/2014/main" id="{7F1A3CFE-95DC-499B-B4B6-C6741A58C441}"/>
              </a:ext>
            </a:extLst>
          </p:cNvPr>
          <p:cNvSpPr>
            <a:spLocks noGrp="1"/>
          </p:cNvSpPr>
          <p:nvPr>
            <p:ph type="body" sz="quarter" idx="14" hasCustomPrompt="1"/>
          </p:nvPr>
        </p:nvSpPr>
        <p:spPr>
          <a:xfrm>
            <a:off x="2543694" y="1418699"/>
            <a:ext cx="8810105" cy="445552"/>
          </a:xfrm>
        </p:spPr>
        <p:txBody>
          <a:bodyPr>
            <a:normAutofit/>
          </a:bodyPr>
          <a:lstStyle>
            <a:lvl1pPr marL="0" indent="0">
              <a:buNone/>
              <a:defRPr sz="2600" i="1"/>
            </a:lvl1pPr>
          </a:lstStyle>
          <a:p>
            <a:pPr lvl="0"/>
            <a:r>
              <a:rPr lang="en-US" dirty="0"/>
              <a:t>1.1.1.1. Tiêu đề phụ 2</a:t>
            </a:r>
          </a:p>
        </p:txBody>
      </p:sp>
    </p:spTree>
    <p:extLst>
      <p:ext uri="{BB962C8B-B14F-4D97-AF65-F5344CB8AC3E}">
        <p14:creationId xmlns:p14="http://schemas.microsoft.com/office/powerpoint/2010/main" val="3347320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200" y="1436162"/>
            <a:ext cx="10515600" cy="31739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6D27C3E1-197B-41E7-9437-9316056A6AF1}"/>
              </a:ext>
            </a:extLst>
          </p:cNvPr>
          <p:cNvSpPr>
            <a:spLocks noGrp="1"/>
          </p:cNvSpPr>
          <p:nvPr>
            <p:ph sz="half" idx="2"/>
          </p:nvPr>
        </p:nvSpPr>
        <p:spPr>
          <a:xfrm>
            <a:off x="838200" y="4610100"/>
            <a:ext cx="10515600" cy="1566863"/>
          </a:xfrm>
        </p:spPr>
        <p:txBody>
          <a:bodyPr/>
          <a:lstStyle>
            <a:lvl1pPr marL="0" indent="0">
              <a:buNone/>
              <a:defRPr/>
            </a:lvl1pPr>
          </a:lstStyle>
          <a:p>
            <a:pPr lvl="0"/>
            <a:endParaRPr lang="en-US" dirty="0"/>
          </a:p>
        </p:txBody>
      </p:sp>
      <p:sp>
        <p:nvSpPr>
          <p:cNvPr id="5" name="Date Placeholder 4">
            <a:extLst>
              <a:ext uri="{FF2B5EF4-FFF2-40B4-BE49-F238E27FC236}">
                <a16:creationId xmlns:a16="http://schemas.microsoft.com/office/drawing/2014/main" id="{950B05C5-8FAD-4705-833C-B0CC0ECB0652}"/>
              </a:ext>
            </a:extLst>
          </p:cNvPr>
          <p:cNvSpPr>
            <a:spLocks noGrp="1"/>
          </p:cNvSpPr>
          <p:nvPr>
            <p:ph type="dt" sz="half" idx="10"/>
          </p:nvPr>
        </p:nvSpPr>
        <p:spPr>
          <a:xfrm>
            <a:off x="838200" y="6356350"/>
            <a:ext cx="2743200" cy="365125"/>
          </a:xfrm>
          <a:prstGeom prst="rect">
            <a:avLst/>
          </a:prstGeom>
        </p:spPr>
        <p:txBody>
          <a:bodyPr/>
          <a:lstStyle/>
          <a:p>
            <a:r>
              <a:rPr lang="en-US"/>
              <a:t>2020</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26F014-BA38-4A7A-AE9B-604B68750490}"/>
              </a:ext>
            </a:extLst>
          </p:cNvPr>
          <p:cNvSpPr>
            <a:spLocks noGrp="1"/>
          </p:cNvSpPr>
          <p:nvPr>
            <p:ph type="sldNum" sz="quarter" idx="12"/>
          </p:nvPr>
        </p:nvSpPr>
        <p:spPr>
          <a:xfrm>
            <a:off x="8610600" y="6356350"/>
            <a:ext cx="2743200" cy="365125"/>
          </a:xfrm>
          <a:prstGeom prst="rect">
            <a:avLst/>
          </a:prstGeom>
        </p:spPr>
        <p:txBody>
          <a:bodyPr/>
          <a:lstStyle/>
          <a:p>
            <a:fld id="{E028A6FB-2223-4D25-977F-C6FE794272EE}" type="slidenum">
              <a:rPr lang="en-US" smtClean="0"/>
              <a:t>‹#›</a:t>
            </a:fld>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404938" y="930807"/>
            <a:ext cx="9948862" cy="505354"/>
          </a:xfrm>
        </p:spPr>
        <p:txBody>
          <a:bodyPr/>
          <a:lstStyle>
            <a:lvl1pPr marL="0" indent="0">
              <a:buNone/>
              <a:defRPr b="1" i="1"/>
            </a:lvl1pPr>
          </a:lstStyle>
          <a:p>
            <a:pPr lvl="0"/>
            <a:r>
              <a:rPr lang="en-US" dirty="0"/>
              <a:t>1.1.1. Tiêu đề phụ</a:t>
            </a:r>
          </a:p>
        </p:txBody>
      </p:sp>
    </p:spTree>
    <p:extLst>
      <p:ext uri="{BB962C8B-B14F-4D97-AF65-F5344CB8AC3E}">
        <p14:creationId xmlns:p14="http://schemas.microsoft.com/office/powerpoint/2010/main" val="24145552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199" y="1864251"/>
            <a:ext cx="10515599" cy="431271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50B05C5-8FAD-4705-833C-B0CC0ECB0652}"/>
              </a:ext>
            </a:extLst>
          </p:cNvPr>
          <p:cNvSpPr>
            <a:spLocks noGrp="1"/>
          </p:cNvSpPr>
          <p:nvPr>
            <p:ph type="dt" sz="half" idx="10"/>
          </p:nvPr>
        </p:nvSpPr>
        <p:spPr>
          <a:xfrm>
            <a:off x="838200" y="6356350"/>
            <a:ext cx="2743200" cy="365125"/>
          </a:xfrm>
          <a:prstGeom prst="rect">
            <a:avLst/>
          </a:prstGeom>
        </p:spPr>
        <p:txBody>
          <a:bodyPr/>
          <a:lstStyle/>
          <a:p>
            <a:r>
              <a:rPr lang="en-US"/>
              <a:t>2020</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26F014-BA38-4A7A-AE9B-604B68750490}"/>
              </a:ext>
            </a:extLst>
          </p:cNvPr>
          <p:cNvSpPr>
            <a:spLocks noGrp="1"/>
          </p:cNvSpPr>
          <p:nvPr>
            <p:ph type="sldNum" sz="quarter" idx="12"/>
          </p:nvPr>
        </p:nvSpPr>
        <p:spPr>
          <a:xfrm>
            <a:off x="8610600" y="6356350"/>
            <a:ext cx="2743200" cy="365125"/>
          </a:xfrm>
          <a:prstGeom prst="rect">
            <a:avLst/>
          </a:prstGeom>
        </p:spPr>
        <p:txBody>
          <a:bodyPr/>
          <a:lstStyle/>
          <a:p>
            <a:fld id="{E028A6FB-2223-4D25-977F-C6FE794272EE}" type="slidenum">
              <a:rPr lang="en-US" smtClean="0"/>
              <a:t>‹#›</a:t>
            </a:fld>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695796" y="930807"/>
            <a:ext cx="9658004" cy="445552"/>
          </a:xfrm>
        </p:spPr>
        <p:txBody>
          <a:bodyPr>
            <a:normAutofit/>
          </a:bodyPr>
          <a:lstStyle>
            <a:lvl1pPr marL="0" indent="0">
              <a:buNone/>
              <a:defRPr sz="2700" b="1" i="1"/>
            </a:lvl1pPr>
          </a:lstStyle>
          <a:p>
            <a:pPr lvl="0"/>
            <a:r>
              <a:rPr lang="en-US" dirty="0"/>
              <a:t>1.1.1. Tiêu đề phụ</a:t>
            </a:r>
          </a:p>
        </p:txBody>
      </p:sp>
      <p:sp>
        <p:nvSpPr>
          <p:cNvPr id="9" name="Text Placeholder 8">
            <a:extLst>
              <a:ext uri="{FF2B5EF4-FFF2-40B4-BE49-F238E27FC236}">
                <a16:creationId xmlns:a16="http://schemas.microsoft.com/office/drawing/2014/main" id="{7F1A3CFE-95DC-499B-B4B6-C6741A58C441}"/>
              </a:ext>
            </a:extLst>
          </p:cNvPr>
          <p:cNvSpPr>
            <a:spLocks noGrp="1"/>
          </p:cNvSpPr>
          <p:nvPr>
            <p:ph type="body" sz="quarter" idx="14" hasCustomPrompt="1"/>
          </p:nvPr>
        </p:nvSpPr>
        <p:spPr>
          <a:xfrm>
            <a:off x="2576944" y="1418699"/>
            <a:ext cx="8776855" cy="445552"/>
          </a:xfrm>
        </p:spPr>
        <p:txBody>
          <a:bodyPr>
            <a:normAutofit/>
          </a:bodyPr>
          <a:lstStyle>
            <a:lvl1pPr marL="0" indent="0">
              <a:buNone/>
              <a:defRPr sz="2600" i="1"/>
            </a:lvl1pPr>
          </a:lstStyle>
          <a:p>
            <a:pPr lvl="0"/>
            <a:r>
              <a:rPr lang="en-US" dirty="0"/>
              <a:t>1.1.1.1. Tiêu đề phụ 2</a:t>
            </a:r>
          </a:p>
        </p:txBody>
      </p:sp>
    </p:spTree>
    <p:extLst>
      <p:ext uri="{BB962C8B-B14F-4D97-AF65-F5344CB8AC3E}">
        <p14:creationId xmlns:p14="http://schemas.microsoft.com/office/powerpoint/2010/main" val="18324115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8A7A7-5D80-4BC8-8EBC-B1FDC8171AF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AAF4684-B49D-4AB0-8506-63B2E5DEA3CC}"/>
              </a:ext>
            </a:extLst>
          </p:cNvPr>
          <p:cNvSpPr>
            <a:spLocks noGrp="1"/>
          </p:cNvSpPr>
          <p:nvPr>
            <p:ph type="dt" sz="half" idx="10"/>
          </p:nvPr>
        </p:nvSpPr>
        <p:spPr>
          <a:xfrm>
            <a:off x="838200" y="6356350"/>
            <a:ext cx="2743200" cy="365125"/>
          </a:xfrm>
          <a:prstGeom prst="rect">
            <a:avLst/>
          </a:prstGeom>
        </p:spPr>
        <p:txBody>
          <a:bodyPr/>
          <a:lstStyle/>
          <a:p>
            <a:r>
              <a:rPr lang="en-US"/>
              <a:t>2020</a:t>
            </a:r>
          </a:p>
        </p:txBody>
      </p:sp>
      <p:sp>
        <p:nvSpPr>
          <p:cNvPr id="4" name="Footer Placeholder 3">
            <a:extLst>
              <a:ext uri="{FF2B5EF4-FFF2-40B4-BE49-F238E27FC236}">
                <a16:creationId xmlns:a16="http://schemas.microsoft.com/office/drawing/2014/main" id="{DBE18E34-96CD-4074-B98E-E0868CE323E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1368A10-61E2-4C61-A113-A9B08D316545}"/>
              </a:ext>
            </a:extLst>
          </p:cNvPr>
          <p:cNvSpPr>
            <a:spLocks noGrp="1"/>
          </p:cNvSpPr>
          <p:nvPr>
            <p:ph type="sldNum" sz="quarter" idx="12"/>
          </p:nvPr>
        </p:nvSpPr>
        <p:spPr>
          <a:xfrm>
            <a:off x="8610600" y="6356350"/>
            <a:ext cx="2743200" cy="365125"/>
          </a:xfrm>
          <a:prstGeom prst="rect">
            <a:avLst/>
          </a:prstGeom>
        </p:spPr>
        <p:txBody>
          <a:bodyPr/>
          <a:lstStyle/>
          <a:p>
            <a:fld id="{E028A6FB-2223-4D25-977F-C6FE794272EE}" type="slidenum">
              <a:rPr lang="en-US" smtClean="0"/>
              <a:t>‹#›</a:t>
            </a:fld>
            <a:endParaRPr lang="en-US"/>
          </a:p>
        </p:txBody>
      </p:sp>
    </p:spTree>
    <p:extLst>
      <p:ext uri="{BB962C8B-B14F-4D97-AF65-F5344CB8AC3E}">
        <p14:creationId xmlns:p14="http://schemas.microsoft.com/office/powerpoint/2010/main" val="42883954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199F09D-950E-416A-B61A-8B657B93F393}"/>
              </a:ext>
            </a:extLst>
          </p:cNvPr>
          <p:cNvSpPr>
            <a:spLocks noGrp="1"/>
          </p:cNvSpPr>
          <p:nvPr>
            <p:ph type="dt" sz="half" idx="10"/>
          </p:nvPr>
        </p:nvSpPr>
        <p:spPr>
          <a:xfrm>
            <a:off x="838200" y="6356350"/>
            <a:ext cx="2743200" cy="365125"/>
          </a:xfrm>
          <a:prstGeom prst="rect">
            <a:avLst/>
          </a:prstGeom>
        </p:spPr>
        <p:txBody>
          <a:bodyPr/>
          <a:lstStyle/>
          <a:p>
            <a:r>
              <a:rPr lang="en-US"/>
              <a:t>2020</a:t>
            </a:r>
          </a:p>
        </p:txBody>
      </p:sp>
      <p:sp>
        <p:nvSpPr>
          <p:cNvPr id="3" name="Footer Placeholder 2">
            <a:extLst>
              <a:ext uri="{FF2B5EF4-FFF2-40B4-BE49-F238E27FC236}">
                <a16:creationId xmlns:a16="http://schemas.microsoft.com/office/drawing/2014/main" id="{F3718969-C767-4870-B016-5DEE6531C87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FE6EA80-68E9-4C90-8992-6494962D987A}"/>
              </a:ext>
            </a:extLst>
          </p:cNvPr>
          <p:cNvSpPr>
            <a:spLocks noGrp="1"/>
          </p:cNvSpPr>
          <p:nvPr>
            <p:ph type="sldNum" sz="quarter" idx="12"/>
          </p:nvPr>
        </p:nvSpPr>
        <p:spPr>
          <a:xfrm>
            <a:off x="8610600" y="6356350"/>
            <a:ext cx="2743200" cy="365125"/>
          </a:xfrm>
          <a:prstGeom prst="rect">
            <a:avLst/>
          </a:prstGeom>
        </p:spPr>
        <p:txBody>
          <a:bodyPr/>
          <a:lstStyle/>
          <a:p>
            <a:fld id="{E028A6FB-2223-4D25-977F-C6FE794272EE}" type="slidenum">
              <a:rPr lang="en-US" smtClean="0"/>
              <a:t>‹#›</a:t>
            </a:fld>
            <a:endParaRPr lang="en-US"/>
          </a:p>
        </p:txBody>
      </p:sp>
    </p:spTree>
    <p:extLst>
      <p:ext uri="{BB962C8B-B14F-4D97-AF65-F5344CB8AC3E}">
        <p14:creationId xmlns:p14="http://schemas.microsoft.com/office/powerpoint/2010/main" val="1783877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16E27B4-0096-4256-A6FE-F9213B86DD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82F51CD-34B4-488A-8355-5A7663E3999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44BE5056-BFA8-453B-9862-EE21855C92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4047278099"/>
      </p:ext>
    </p:extLst>
  </p:cSld>
  <p:clrMap bg1="lt1" tx1="dk1" bg2="lt2" tx2="dk2" accent1="accent1" accent2="accent2" accent3="accent3" accent4="accent4" accent5="accent5" accent6="accent6" hlink="hlink" folHlink="folHlink"/>
  <p:sldLayoutIdLst>
    <p:sldLayoutId id="2147483664" r:id="rId1"/>
    <p:sldLayoutId id="2147483649" r:id="rId2"/>
    <p:sldLayoutId id="2147483663" r:id="rId3"/>
    <p:sldLayoutId id="2147483652" r:id="rId4"/>
    <p:sldLayoutId id="2147483661" r:id="rId5"/>
    <p:sldLayoutId id="2147483660" r:id="rId6"/>
    <p:sldLayoutId id="2147483662" r:id="rId7"/>
    <p:sldLayoutId id="2147483654" r:id="rId8"/>
    <p:sldLayoutId id="2147483655" r:id="rId9"/>
    <p:sldLayoutId id="2147483666" r:id="rId10"/>
  </p:sldLayoutIdLst>
  <p:hf hdr="0" ftr="0"/>
  <p:txStyles>
    <p:titleStyle>
      <a:lvl1pPr algn="l" defTabSz="914400" rtl="0" eaLnBrk="1" latinLnBrk="0" hangingPunct="1">
        <a:lnSpc>
          <a:spcPct val="90000"/>
        </a:lnSpc>
        <a:spcBef>
          <a:spcPct val="0"/>
        </a:spcBef>
        <a:buNone/>
        <a:defRPr sz="3200" b="1" kern="1200">
          <a:solidFill>
            <a:srgbClr val="C00000"/>
          </a:solidFill>
          <a:latin typeface="Times New Roman" panose="02020603050405020304" pitchFamily="18" charset="0"/>
          <a:ea typeface="+mj-ea"/>
          <a:cs typeface="Times New Roman" panose="02020603050405020304" pitchFamily="18" charset="0"/>
        </a:defRPr>
      </a:lvl1pPr>
    </p:titleStyle>
    <p:bodyStyle>
      <a:lvl1pPr marL="228600" indent="-228600" algn="l" defTabSz="914400" rtl="0" eaLnBrk="1" latinLnBrk="0" hangingPunct="1">
        <a:lnSpc>
          <a:spcPct val="150000"/>
        </a:lnSpc>
        <a:spcBef>
          <a:spcPts val="1000"/>
        </a:spcBef>
        <a:buFont typeface="Wingdings" panose="05000000000000000000" pitchFamily="2" charset="2"/>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150000"/>
        </a:lnSpc>
        <a:spcBef>
          <a:spcPts val="500"/>
        </a:spcBef>
        <a:buFont typeface="Arial" panose="020B0604020202020204" pitchFamily="34" charset="0"/>
        <a:buChar char="•"/>
        <a:defRPr sz="2800" i="1"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150000"/>
        </a:lnSpc>
        <a:spcBef>
          <a:spcPts val="500"/>
        </a:spcBef>
        <a:buFont typeface="Wingdings" panose="05000000000000000000" pitchFamily="2" charset="2"/>
        <a:buChar char="ü"/>
        <a:defRPr sz="2800" i="1"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172690" y="180109"/>
            <a:ext cx="8908473" cy="4779819"/>
          </a:xfrm>
        </p:spPr>
        <p:txBody>
          <a:bodyPr/>
          <a:lstStyle/>
          <a:p>
            <a:pPr algn="ctr"/>
            <a:r>
              <a:rPr lang="en-US" sz="2800" dirty="0">
                <a:solidFill>
                  <a:srgbClr val="0070C0"/>
                </a:solidFill>
              </a:rPr>
              <a:t>TRƯỜNG CAO ĐẲNG LÝ TỰ TRỌNG TPHCM</a:t>
            </a:r>
            <a:br>
              <a:rPr lang="en-US" sz="2800" dirty="0">
                <a:solidFill>
                  <a:srgbClr val="0070C0"/>
                </a:solidFill>
              </a:rPr>
            </a:br>
            <a:r>
              <a:rPr lang="en-US" sz="2800" dirty="0">
                <a:solidFill>
                  <a:srgbClr val="0070C0"/>
                </a:solidFill>
              </a:rPr>
              <a:t>KHOA KINH TẾ</a:t>
            </a:r>
            <a:br>
              <a:rPr lang="en-US" sz="2800" dirty="0">
                <a:solidFill>
                  <a:srgbClr val="0070C0"/>
                </a:solidFill>
              </a:rPr>
            </a:br>
            <a:br>
              <a:rPr lang="en-US" dirty="0">
                <a:solidFill>
                  <a:schemeClr val="tx1"/>
                </a:solidFill>
              </a:rPr>
            </a:br>
            <a:r>
              <a:rPr lang="en-US" sz="3600" dirty="0">
                <a:solidFill>
                  <a:srgbClr val="FF0000"/>
                </a:solidFill>
              </a:rPr>
              <a:t>BÀI GIẢNG MÔN</a:t>
            </a:r>
            <a:br>
              <a:rPr lang="en-US" sz="3600" dirty="0">
                <a:solidFill>
                  <a:srgbClr val="FF0000"/>
                </a:solidFill>
              </a:rPr>
            </a:br>
            <a:r>
              <a:rPr lang="en-US" sz="3600" dirty="0">
                <a:solidFill>
                  <a:srgbClr val="FF0000"/>
                </a:solidFill>
              </a:rPr>
              <a:t>NGHIỆP VỤ TỔ CHỨC HỘI HỌP, HỘI NGHỊ, HỘI THẢO</a:t>
            </a:r>
            <a:br>
              <a:rPr lang="en-US" sz="3600" dirty="0">
                <a:solidFill>
                  <a:srgbClr val="FF0000"/>
                </a:solidFill>
              </a:rPr>
            </a:br>
            <a:br>
              <a:rPr lang="en-US" sz="3600" dirty="0">
                <a:solidFill>
                  <a:schemeClr val="tx1"/>
                </a:solidFill>
              </a:rPr>
            </a:br>
            <a:r>
              <a:rPr lang="en-US" dirty="0">
                <a:solidFill>
                  <a:schemeClr val="tx1"/>
                </a:solidFill>
              </a:rPr>
              <a:t>                                         </a:t>
            </a:r>
            <a:r>
              <a:rPr lang="en-US" dirty="0" err="1">
                <a:solidFill>
                  <a:schemeClr val="tx1"/>
                </a:solidFill>
              </a:rPr>
              <a:t>Th.S</a:t>
            </a:r>
            <a:r>
              <a:rPr lang="en-US" dirty="0">
                <a:solidFill>
                  <a:schemeClr val="tx1"/>
                </a:solidFill>
              </a:rPr>
              <a:t> </a:t>
            </a:r>
            <a:r>
              <a:rPr lang="en-US" dirty="0" err="1">
                <a:solidFill>
                  <a:schemeClr val="tx1"/>
                </a:solidFill>
              </a:rPr>
              <a:t>Võ</a:t>
            </a:r>
            <a:r>
              <a:rPr lang="en-US" dirty="0">
                <a:solidFill>
                  <a:schemeClr val="tx1"/>
                </a:solidFill>
              </a:rPr>
              <a:t> </a:t>
            </a:r>
            <a:r>
              <a:rPr lang="en-US" dirty="0" err="1">
                <a:solidFill>
                  <a:schemeClr val="tx1"/>
                </a:solidFill>
              </a:rPr>
              <a:t>Thị</a:t>
            </a:r>
            <a:r>
              <a:rPr lang="en-US" dirty="0">
                <a:solidFill>
                  <a:schemeClr val="tx1"/>
                </a:solidFill>
              </a:rPr>
              <a:t> Kim </a:t>
            </a:r>
            <a:r>
              <a:rPr lang="en-US" dirty="0" err="1">
                <a:solidFill>
                  <a:schemeClr val="tx1"/>
                </a:solidFill>
              </a:rPr>
              <a:t>Thư</a:t>
            </a:r>
            <a:endParaRPr lang="en-US" dirty="0">
              <a:solidFill>
                <a:schemeClr val="tx1"/>
              </a:solidFill>
            </a:endParaRPr>
          </a:p>
        </p:txBody>
      </p:sp>
      <p:sp>
        <p:nvSpPr>
          <p:cNvPr id="2" name="Date Placeholder 1"/>
          <p:cNvSpPr>
            <a:spLocks noGrp="1"/>
          </p:cNvSpPr>
          <p:nvPr>
            <p:ph type="dt" sz="half" idx="10"/>
          </p:nvPr>
        </p:nvSpPr>
        <p:spPr/>
        <p:txBody>
          <a:bodyPr/>
          <a:lstStyle/>
          <a:p>
            <a:r>
              <a:rPr lang="en-US"/>
              <a:t>2020</a:t>
            </a: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7956"/>
            <a:ext cx="3443288" cy="2176607"/>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5582" y="3352799"/>
            <a:ext cx="5964382" cy="3368675"/>
          </a:xfrm>
          <a:prstGeom prst="rect">
            <a:avLst/>
          </a:prstGeom>
        </p:spPr>
      </p:pic>
    </p:spTree>
    <p:extLst>
      <p:ext uri="{BB962C8B-B14F-4D97-AF65-F5344CB8AC3E}">
        <p14:creationId xmlns:p14="http://schemas.microsoft.com/office/powerpoint/2010/main" val="28738870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a:t>1.3. Thu phiếu và tổng hợp ý kiến góp ý của đại biểu</a:t>
            </a:r>
            <a:br>
              <a:rPr lang="en-US" dirty="0"/>
            </a:br>
            <a:endParaRPr lang="en-US" dirty="0"/>
          </a:p>
        </p:txBody>
      </p:sp>
      <p:sp>
        <p:nvSpPr>
          <p:cNvPr id="3" name="Content Placeholder 2"/>
          <p:cNvSpPr>
            <a:spLocks noGrp="1"/>
          </p:cNvSpPr>
          <p:nvPr>
            <p:ph idx="1"/>
          </p:nvPr>
        </p:nvSpPr>
        <p:spPr>
          <a:xfrm>
            <a:off x="122830" y="1138425"/>
            <a:ext cx="5486400" cy="5426148"/>
          </a:xfrm>
        </p:spPr>
        <p:txBody>
          <a:bodyPr>
            <a:noAutofit/>
          </a:bodyPr>
          <a:lstStyle/>
          <a:p>
            <a:pPr algn="just"/>
            <a:r>
              <a:rPr lang="en-US" sz="2700" dirty="0" err="1">
                <a:solidFill>
                  <a:schemeClr val="tx1"/>
                </a:solidFill>
              </a:rPr>
              <a:t>Chủ</a:t>
            </a:r>
            <a:r>
              <a:rPr lang="en-US" sz="2700" dirty="0">
                <a:solidFill>
                  <a:schemeClr val="tx1"/>
                </a:solidFill>
              </a:rPr>
              <a:t> </a:t>
            </a:r>
            <a:r>
              <a:rPr lang="en-US" sz="2700" dirty="0" err="1">
                <a:solidFill>
                  <a:schemeClr val="tx1"/>
                </a:solidFill>
              </a:rPr>
              <a:t>động</a:t>
            </a:r>
            <a:r>
              <a:rPr lang="en-US" sz="2700" dirty="0">
                <a:solidFill>
                  <a:schemeClr val="tx1"/>
                </a:solidFill>
              </a:rPr>
              <a:t> </a:t>
            </a:r>
            <a:r>
              <a:rPr lang="en-US" sz="2700" dirty="0" err="1">
                <a:solidFill>
                  <a:schemeClr val="tx1"/>
                </a:solidFill>
              </a:rPr>
              <a:t>thu</a:t>
            </a:r>
            <a:r>
              <a:rPr lang="en-US" sz="2700" dirty="0">
                <a:solidFill>
                  <a:schemeClr val="tx1"/>
                </a:solidFill>
              </a:rPr>
              <a:t> </a:t>
            </a:r>
            <a:r>
              <a:rPr lang="en-US" sz="2700" dirty="0" err="1">
                <a:solidFill>
                  <a:schemeClr val="tx1"/>
                </a:solidFill>
              </a:rPr>
              <a:t>hồi</a:t>
            </a:r>
            <a:r>
              <a:rPr lang="en-US" sz="2700" dirty="0">
                <a:solidFill>
                  <a:schemeClr val="tx1"/>
                </a:solidFill>
              </a:rPr>
              <a:t> </a:t>
            </a:r>
            <a:r>
              <a:rPr lang="en-US" sz="2700" dirty="0" err="1">
                <a:solidFill>
                  <a:schemeClr val="tx1"/>
                </a:solidFill>
              </a:rPr>
              <a:t>phiếu</a:t>
            </a:r>
            <a:r>
              <a:rPr lang="en-US" sz="2700" dirty="0">
                <a:solidFill>
                  <a:schemeClr val="tx1"/>
                </a:solidFill>
              </a:rPr>
              <a:t> </a:t>
            </a:r>
            <a:r>
              <a:rPr lang="en-US" sz="2700" dirty="0" err="1">
                <a:solidFill>
                  <a:schemeClr val="tx1"/>
                </a:solidFill>
              </a:rPr>
              <a:t>đóng</a:t>
            </a:r>
            <a:r>
              <a:rPr lang="en-US" sz="2700" dirty="0">
                <a:solidFill>
                  <a:schemeClr val="tx1"/>
                </a:solidFill>
              </a:rPr>
              <a:t> </a:t>
            </a:r>
            <a:r>
              <a:rPr lang="en-US" sz="2700" dirty="0" err="1">
                <a:solidFill>
                  <a:schemeClr val="tx1"/>
                </a:solidFill>
              </a:rPr>
              <a:t>góp</a:t>
            </a:r>
            <a:r>
              <a:rPr lang="en-US" sz="2700" dirty="0">
                <a:solidFill>
                  <a:schemeClr val="tx1"/>
                </a:solidFill>
              </a:rPr>
              <a:t> ý </a:t>
            </a:r>
            <a:r>
              <a:rPr lang="en-US" sz="2700" dirty="0" err="1">
                <a:solidFill>
                  <a:schemeClr val="tx1"/>
                </a:solidFill>
              </a:rPr>
              <a:t>kiến</a:t>
            </a:r>
            <a:r>
              <a:rPr lang="en-US" sz="2700" dirty="0">
                <a:solidFill>
                  <a:schemeClr val="tx1"/>
                </a:solidFill>
              </a:rPr>
              <a:t> </a:t>
            </a:r>
            <a:r>
              <a:rPr lang="en-US" sz="2700" dirty="0" err="1">
                <a:solidFill>
                  <a:schemeClr val="tx1"/>
                </a:solidFill>
              </a:rPr>
              <a:t>của</a:t>
            </a:r>
            <a:r>
              <a:rPr lang="en-US" sz="2700" dirty="0">
                <a:solidFill>
                  <a:schemeClr val="tx1"/>
                </a:solidFill>
              </a:rPr>
              <a:t> </a:t>
            </a:r>
            <a:r>
              <a:rPr lang="en-US" sz="2700" dirty="0" err="1">
                <a:solidFill>
                  <a:schemeClr val="tx1"/>
                </a:solidFill>
              </a:rPr>
              <a:t>đại</a:t>
            </a:r>
            <a:r>
              <a:rPr lang="en-US" sz="2700" dirty="0">
                <a:solidFill>
                  <a:schemeClr val="tx1"/>
                </a:solidFill>
              </a:rPr>
              <a:t> </a:t>
            </a:r>
            <a:r>
              <a:rPr lang="en-US" sz="2700" dirty="0" err="1">
                <a:solidFill>
                  <a:schemeClr val="tx1"/>
                </a:solidFill>
              </a:rPr>
              <a:t>biểu</a:t>
            </a:r>
            <a:r>
              <a:rPr lang="en-US" sz="2700" dirty="0">
                <a:solidFill>
                  <a:schemeClr val="tx1"/>
                </a:solidFill>
              </a:rPr>
              <a:t> </a:t>
            </a:r>
            <a:r>
              <a:rPr lang="en-US" sz="2700" dirty="0" err="1">
                <a:solidFill>
                  <a:schemeClr val="tx1"/>
                </a:solidFill>
              </a:rPr>
              <a:t>ngay</a:t>
            </a:r>
            <a:r>
              <a:rPr lang="en-US" sz="2700" dirty="0">
                <a:solidFill>
                  <a:schemeClr val="tx1"/>
                </a:solidFill>
              </a:rPr>
              <a:t> </a:t>
            </a:r>
            <a:r>
              <a:rPr lang="en-US" sz="2700" dirty="0" err="1">
                <a:solidFill>
                  <a:schemeClr val="tx1"/>
                </a:solidFill>
              </a:rPr>
              <a:t>sau</a:t>
            </a:r>
            <a:r>
              <a:rPr lang="en-US" sz="2700" dirty="0">
                <a:solidFill>
                  <a:schemeClr val="tx1"/>
                </a:solidFill>
              </a:rPr>
              <a:t> </a:t>
            </a:r>
            <a:r>
              <a:rPr lang="en-US" sz="2700" dirty="0" err="1">
                <a:solidFill>
                  <a:schemeClr val="tx1"/>
                </a:solidFill>
              </a:rPr>
              <a:t>khi</a:t>
            </a:r>
            <a:r>
              <a:rPr lang="en-US" sz="2700" dirty="0">
                <a:solidFill>
                  <a:schemeClr val="tx1"/>
                </a:solidFill>
              </a:rPr>
              <a:t> </a:t>
            </a:r>
            <a:r>
              <a:rPr lang="en-US" sz="2700" dirty="0" err="1">
                <a:solidFill>
                  <a:schemeClr val="tx1"/>
                </a:solidFill>
              </a:rPr>
              <a:t>kết</a:t>
            </a:r>
            <a:r>
              <a:rPr lang="en-US" sz="2700" dirty="0">
                <a:solidFill>
                  <a:schemeClr val="tx1"/>
                </a:solidFill>
              </a:rPr>
              <a:t> </a:t>
            </a:r>
            <a:r>
              <a:rPr lang="en-US" sz="2700" dirty="0" err="1">
                <a:solidFill>
                  <a:schemeClr val="tx1"/>
                </a:solidFill>
              </a:rPr>
              <a:t>thúc</a:t>
            </a:r>
            <a:r>
              <a:rPr lang="en-US" sz="2700" dirty="0">
                <a:solidFill>
                  <a:schemeClr val="tx1"/>
                </a:solidFill>
              </a:rPr>
              <a:t> </a:t>
            </a:r>
            <a:r>
              <a:rPr lang="en-US" sz="2700" dirty="0" err="1">
                <a:solidFill>
                  <a:schemeClr val="tx1"/>
                </a:solidFill>
              </a:rPr>
              <a:t>hội</a:t>
            </a:r>
            <a:r>
              <a:rPr lang="en-US" sz="2700" dirty="0">
                <a:solidFill>
                  <a:schemeClr val="tx1"/>
                </a:solidFill>
              </a:rPr>
              <a:t> </a:t>
            </a:r>
            <a:r>
              <a:rPr lang="en-US" sz="2700" dirty="0" err="1">
                <a:solidFill>
                  <a:schemeClr val="tx1"/>
                </a:solidFill>
              </a:rPr>
              <a:t>họp</a:t>
            </a:r>
            <a:r>
              <a:rPr lang="en-US" sz="2700" dirty="0">
                <a:solidFill>
                  <a:schemeClr val="tx1"/>
                </a:solidFill>
              </a:rPr>
              <a:t>, </a:t>
            </a:r>
            <a:r>
              <a:rPr lang="en-US" sz="2700" dirty="0" err="1">
                <a:solidFill>
                  <a:schemeClr val="tx1"/>
                </a:solidFill>
              </a:rPr>
              <a:t>hội</a:t>
            </a:r>
            <a:r>
              <a:rPr lang="en-US" sz="2700" dirty="0">
                <a:solidFill>
                  <a:schemeClr val="tx1"/>
                </a:solidFill>
              </a:rPr>
              <a:t> </a:t>
            </a:r>
            <a:r>
              <a:rPr lang="en-US" sz="2700" dirty="0" err="1">
                <a:solidFill>
                  <a:schemeClr val="tx1"/>
                </a:solidFill>
              </a:rPr>
              <a:t>nghị</a:t>
            </a:r>
            <a:r>
              <a:rPr lang="en-US" sz="2700" dirty="0">
                <a:solidFill>
                  <a:schemeClr val="tx1"/>
                </a:solidFill>
              </a:rPr>
              <a:t>, </a:t>
            </a:r>
            <a:r>
              <a:rPr lang="en-US" sz="2700" dirty="0" err="1">
                <a:solidFill>
                  <a:schemeClr val="tx1"/>
                </a:solidFill>
              </a:rPr>
              <a:t>hội</a:t>
            </a:r>
            <a:r>
              <a:rPr lang="en-US" sz="2700" dirty="0">
                <a:solidFill>
                  <a:schemeClr val="tx1"/>
                </a:solidFill>
              </a:rPr>
              <a:t> </a:t>
            </a:r>
            <a:r>
              <a:rPr lang="en-US" sz="2700" dirty="0" err="1">
                <a:solidFill>
                  <a:schemeClr val="tx1"/>
                </a:solidFill>
              </a:rPr>
              <a:t>thảo</a:t>
            </a:r>
            <a:r>
              <a:rPr lang="en-US" sz="2700" dirty="0">
                <a:solidFill>
                  <a:schemeClr val="tx1"/>
                </a:solidFill>
              </a:rPr>
              <a:t>.</a:t>
            </a:r>
          </a:p>
          <a:p>
            <a:pPr algn="just"/>
            <a:r>
              <a:rPr lang="en-US" sz="2700" dirty="0" err="1">
                <a:solidFill>
                  <a:schemeClr val="tx1"/>
                </a:solidFill>
              </a:rPr>
              <a:t>Bộ</a:t>
            </a:r>
            <a:r>
              <a:rPr lang="en-US" sz="2700" dirty="0">
                <a:solidFill>
                  <a:schemeClr val="tx1"/>
                </a:solidFill>
              </a:rPr>
              <a:t> </a:t>
            </a:r>
            <a:r>
              <a:rPr lang="en-US" sz="2700" dirty="0" err="1">
                <a:solidFill>
                  <a:schemeClr val="tx1"/>
                </a:solidFill>
              </a:rPr>
              <a:t>phận</a:t>
            </a:r>
            <a:r>
              <a:rPr lang="en-US" sz="2700" dirty="0">
                <a:solidFill>
                  <a:schemeClr val="tx1"/>
                </a:solidFill>
              </a:rPr>
              <a:t> </a:t>
            </a:r>
            <a:r>
              <a:rPr lang="en-US" sz="2700" dirty="0" err="1">
                <a:solidFill>
                  <a:schemeClr val="tx1"/>
                </a:solidFill>
              </a:rPr>
              <a:t>thư</a:t>
            </a:r>
            <a:r>
              <a:rPr lang="en-US" sz="2700" dirty="0">
                <a:solidFill>
                  <a:schemeClr val="tx1"/>
                </a:solidFill>
              </a:rPr>
              <a:t> </a:t>
            </a:r>
            <a:r>
              <a:rPr lang="en-US" sz="2700" dirty="0" err="1">
                <a:solidFill>
                  <a:schemeClr val="tx1"/>
                </a:solidFill>
              </a:rPr>
              <a:t>ký</a:t>
            </a:r>
            <a:r>
              <a:rPr lang="en-US" sz="2700" dirty="0">
                <a:solidFill>
                  <a:schemeClr val="tx1"/>
                </a:solidFill>
              </a:rPr>
              <a:t> </a:t>
            </a:r>
            <a:r>
              <a:rPr lang="en-US" sz="2700" dirty="0" err="1">
                <a:solidFill>
                  <a:schemeClr val="tx1"/>
                </a:solidFill>
              </a:rPr>
              <a:t>tiến</a:t>
            </a:r>
            <a:r>
              <a:rPr lang="en-US" sz="2700" dirty="0">
                <a:solidFill>
                  <a:schemeClr val="tx1"/>
                </a:solidFill>
              </a:rPr>
              <a:t> </a:t>
            </a:r>
            <a:r>
              <a:rPr lang="en-US" sz="2700" dirty="0" err="1">
                <a:solidFill>
                  <a:schemeClr val="tx1"/>
                </a:solidFill>
              </a:rPr>
              <a:t>hành</a:t>
            </a:r>
            <a:r>
              <a:rPr lang="en-US" sz="2700" dirty="0">
                <a:solidFill>
                  <a:schemeClr val="tx1"/>
                </a:solidFill>
              </a:rPr>
              <a:t> </a:t>
            </a:r>
            <a:r>
              <a:rPr lang="en-US" sz="2700" dirty="0" err="1">
                <a:solidFill>
                  <a:schemeClr val="tx1"/>
                </a:solidFill>
              </a:rPr>
              <a:t>tổng</a:t>
            </a:r>
            <a:r>
              <a:rPr lang="en-US" sz="2700" dirty="0">
                <a:solidFill>
                  <a:schemeClr val="tx1"/>
                </a:solidFill>
              </a:rPr>
              <a:t> </a:t>
            </a:r>
            <a:r>
              <a:rPr lang="en-US" sz="2700" dirty="0" err="1">
                <a:solidFill>
                  <a:schemeClr val="tx1"/>
                </a:solidFill>
              </a:rPr>
              <a:t>hợp</a:t>
            </a:r>
            <a:r>
              <a:rPr lang="en-US" sz="2700" dirty="0">
                <a:solidFill>
                  <a:schemeClr val="tx1"/>
                </a:solidFill>
              </a:rPr>
              <a:t> ý </a:t>
            </a:r>
            <a:r>
              <a:rPr lang="en-US" sz="2700" dirty="0" err="1">
                <a:solidFill>
                  <a:schemeClr val="tx1"/>
                </a:solidFill>
              </a:rPr>
              <a:t>kiến</a:t>
            </a:r>
            <a:r>
              <a:rPr lang="en-US" sz="2700" dirty="0">
                <a:solidFill>
                  <a:schemeClr val="tx1"/>
                </a:solidFill>
              </a:rPr>
              <a:t>, </a:t>
            </a:r>
            <a:r>
              <a:rPr lang="en-US" sz="2700" dirty="0" err="1">
                <a:solidFill>
                  <a:schemeClr val="tx1"/>
                </a:solidFill>
              </a:rPr>
              <a:t>thống</a:t>
            </a:r>
            <a:r>
              <a:rPr lang="en-US" sz="2700" dirty="0">
                <a:solidFill>
                  <a:schemeClr val="tx1"/>
                </a:solidFill>
              </a:rPr>
              <a:t> </a:t>
            </a:r>
            <a:r>
              <a:rPr lang="en-US" sz="2700" dirty="0" err="1">
                <a:solidFill>
                  <a:schemeClr val="tx1"/>
                </a:solidFill>
              </a:rPr>
              <a:t>kê</a:t>
            </a:r>
            <a:r>
              <a:rPr lang="en-US" sz="2700" dirty="0">
                <a:solidFill>
                  <a:schemeClr val="tx1"/>
                </a:solidFill>
              </a:rPr>
              <a:t> </a:t>
            </a:r>
            <a:r>
              <a:rPr lang="en-US" sz="2700" dirty="0" err="1">
                <a:solidFill>
                  <a:schemeClr val="tx1"/>
                </a:solidFill>
              </a:rPr>
              <a:t>số</a:t>
            </a:r>
            <a:r>
              <a:rPr lang="en-US" sz="2700" dirty="0">
                <a:solidFill>
                  <a:schemeClr val="tx1"/>
                </a:solidFill>
              </a:rPr>
              <a:t> </a:t>
            </a:r>
            <a:r>
              <a:rPr lang="en-US" sz="2700" dirty="0" err="1">
                <a:solidFill>
                  <a:schemeClr val="tx1"/>
                </a:solidFill>
              </a:rPr>
              <a:t>liệu</a:t>
            </a:r>
            <a:r>
              <a:rPr lang="en-US" sz="2700" dirty="0">
                <a:solidFill>
                  <a:schemeClr val="tx1"/>
                </a:solidFill>
              </a:rPr>
              <a:t> </a:t>
            </a:r>
            <a:r>
              <a:rPr lang="en-US" sz="2700" dirty="0" err="1">
                <a:solidFill>
                  <a:schemeClr val="tx1"/>
                </a:solidFill>
              </a:rPr>
              <a:t>thành</a:t>
            </a:r>
            <a:r>
              <a:rPr lang="en-US" sz="2700" dirty="0">
                <a:solidFill>
                  <a:schemeClr val="tx1"/>
                </a:solidFill>
              </a:rPr>
              <a:t> </a:t>
            </a:r>
            <a:r>
              <a:rPr lang="en-US" sz="2700" dirty="0" err="1">
                <a:solidFill>
                  <a:schemeClr val="tx1"/>
                </a:solidFill>
              </a:rPr>
              <a:t>các</a:t>
            </a:r>
            <a:r>
              <a:rPr lang="en-US" sz="2700" dirty="0">
                <a:solidFill>
                  <a:schemeClr val="tx1"/>
                </a:solidFill>
              </a:rPr>
              <a:t> file, </a:t>
            </a:r>
            <a:r>
              <a:rPr lang="en-US" sz="2700" dirty="0" err="1">
                <a:solidFill>
                  <a:schemeClr val="tx1"/>
                </a:solidFill>
              </a:rPr>
              <a:t>văn</a:t>
            </a:r>
            <a:r>
              <a:rPr lang="en-US" sz="2700" dirty="0">
                <a:solidFill>
                  <a:schemeClr val="tx1"/>
                </a:solidFill>
              </a:rPr>
              <a:t> </a:t>
            </a:r>
            <a:r>
              <a:rPr lang="en-US" sz="2700" dirty="0" err="1">
                <a:solidFill>
                  <a:schemeClr val="tx1"/>
                </a:solidFill>
              </a:rPr>
              <a:t>bản</a:t>
            </a:r>
            <a:r>
              <a:rPr lang="en-US" sz="2700" dirty="0">
                <a:solidFill>
                  <a:schemeClr val="tx1"/>
                </a:solidFill>
              </a:rPr>
              <a:t> </a:t>
            </a:r>
            <a:r>
              <a:rPr lang="en-US" sz="2700" dirty="0" err="1">
                <a:solidFill>
                  <a:schemeClr val="tx1"/>
                </a:solidFill>
              </a:rPr>
              <a:t>và</a:t>
            </a:r>
            <a:r>
              <a:rPr lang="en-US" sz="2700" dirty="0">
                <a:solidFill>
                  <a:schemeClr val="tx1"/>
                </a:solidFill>
              </a:rPr>
              <a:t> </a:t>
            </a:r>
            <a:r>
              <a:rPr lang="en-US" sz="2700" dirty="0" err="1">
                <a:solidFill>
                  <a:schemeClr val="tx1"/>
                </a:solidFill>
              </a:rPr>
              <a:t>trình</a:t>
            </a:r>
            <a:r>
              <a:rPr lang="en-US" sz="2700" dirty="0">
                <a:solidFill>
                  <a:schemeClr val="tx1"/>
                </a:solidFill>
              </a:rPr>
              <a:t> </a:t>
            </a:r>
            <a:r>
              <a:rPr lang="en-US" sz="2700" dirty="0" err="1">
                <a:solidFill>
                  <a:schemeClr val="tx1"/>
                </a:solidFill>
              </a:rPr>
              <a:t>bày</a:t>
            </a:r>
            <a:r>
              <a:rPr lang="en-US" sz="2700" dirty="0">
                <a:solidFill>
                  <a:schemeClr val="tx1"/>
                </a:solidFill>
              </a:rPr>
              <a:t> </a:t>
            </a:r>
            <a:r>
              <a:rPr lang="en-US" sz="2700" dirty="0" err="1">
                <a:solidFill>
                  <a:schemeClr val="tx1"/>
                </a:solidFill>
              </a:rPr>
              <a:t>một</a:t>
            </a:r>
            <a:r>
              <a:rPr lang="en-US" sz="2700" dirty="0">
                <a:solidFill>
                  <a:schemeClr val="tx1"/>
                </a:solidFill>
              </a:rPr>
              <a:t> </a:t>
            </a:r>
            <a:r>
              <a:rPr lang="en-US" sz="2700" dirty="0" err="1">
                <a:solidFill>
                  <a:schemeClr val="tx1"/>
                </a:solidFill>
              </a:rPr>
              <a:t>cách</a:t>
            </a:r>
            <a:r>
              <a:rPr lang="en-US" sz="2700" dirty="0">
                <a:solidFill>
                  <a:schemeClr val="tx1"/>
                </a:solidFill>
              </a:rPr>
              <a:t> </a:t>
            </a:r>
            <a:r>
              <a:rPr lang="en-US" sz="2700" dirty="0" err="1">
                <a:solidFill>
                  <a:schemeClr val="tx1"/>
                </a:solidFill>
              </a:rPr>
              <a:t>có</a:t>
            </a:r>
            <a:r>
              <a:rPr lang="en-US" sz="2700" dirty="0">
                <a:solidFill>
                  <a:schemeClr val="tx1"/>
                </a:solidFill>
              </a:rPr>
              <a:t> </a:t>
            </a:r>
            <a:r>
              <a:rPr lang="en-US" sz="2700" dirty="0" err="1">
                <a:solidFill>
                  <a:schemeClr val="tx1"/>
                </a:solidFill>
              </a:rPr>
              <a:t>hệ</a:t>
            </a:r>
            <a:r>
              <a:rPr lang="en-US" sz="2700" dirty="0">
                <a:solidFill>
                  <a:schemeClr val="tx1"/>
                </a:solidFill>
              </a:rPr>
              <a:t> </a:t>
            </a:r>
            <a:r>
              <a:rPr lang="en-US" sz="2700" dirty="0" err="1">
                <a:solidFill>
                  <a:schemeClr val="tx1"/>
                </a:solidFill>
              </a:rPr>
              <a:t>thống</a:t>
            </a:r>
            <a:r>
              <a:rPr lang="en-US" sz="2700" dirty="0">
                <a:solidFill>
                  <a:schemeClr val="tx1"/>
                </a:solidFill>
              </a:rPr>
              <a:t>: </a:t>
            </a:r>
            <a:r>
              <a:rPr lang="en-US" sz="2700" dirty="0" err="1">
                <a:solidFill>
                  <a:schemeClr val="tx1"/>
                </a:solidFill>
              </a:rPr>
              <a:t>mức</a:t>
            </a:r>
            <a:r>
              <a:rPr lang="en-US" sz="2700" dirty="0">
                <a:solidFill>
                  <a:schemeClr val="tx1"/>
                </a:solidFill>
              </a:rPr>
              <a:t> </a:t>
            </a:r>
            <a:r>
              <a:rPr lang="en-US" sz="2700" dirty="0" err="1">
                <a:solidFill>
                  <a:schemeClr val="tx1"/>
                </a:solidFill>
              </a:rPr>
              <a:t>độ</a:t>
            </a:r>
            <a:r>
              <a:rPr lang="en-US" sz="2700" dirty="0">
                <a:solidFill>
                  <a:schemeClr val="tx1"/>
                </a:solidFill>
              </a:rPr>
              <a:t> </a:t>
            </a:r>
            <a:r>
              <a:rPr lang="en-US" sz="2700" dirty="0" err="1">
                <a:solidFill>
                  <a:schemeClr val="tx1"/>
                </a:solidFill>
              </a:rPr>
              <a:t>hài</a:t>
            </a:r>
            <a:r>
              <a:rPr lang="en-US" sz="2700" dirty="0">
                <a:solidFill>
                  <a:schemeClr val="tx1"/>
                </a:solidFill>
              </a:rPr>
              <a:t> </a:t>
            </a:r>
            <a:r>
              <a:rPr lang="en-US" sz="2700" dirty="0" err="1">
                <a:solidFill>
                  <a:schemeClr val="tx1"/>
                </a:solidFill>
              </a:rPr>
              <a:t>lòng</a:t>
            </a:r>
            <a:r>
              <a:rPr lang="en-US" sz="2700" dirty="0">
                <a:solidFill>
                  <a:schemeClr val="tx1"/>
                </a:solidFill>
              </a:rPr>
              <a:t>, </a:t>
            </a:r>
            <a:r>
              <a:rPr lang="en-US" sz="2700" dirty="0" err="1">
                <a:solidFill>
                  <a:schemeClr val="tx1"/>
                </a:solidFill>
              </a:rPr>
              <a:t>góp</a:t>
            </a:r>
            <a:r>
              <a:rPr lang="en-US" sz="2700" dirty="0">
                <a:solidFill>
                  <a:schemeClr val="tx1"/>
                </a:solidFill>
              </a:rPr>
              <a:t> ý, </a:t>
            </a:r>
            <a:r>
              <a:rPr lang="en-US" sz="2700" dirty="0" err="1">
                <a:solidFill>
                  <a:schemeClr val="tx1"/>
                </a:solidFill>
              </a:rPr>
              <a:t>ưu</a:t>
            </a:r>
            <a:r>
              <a:rPr lang="en-US" sz="2700" dirty="0">
                <a:solidFill>
                  <a:schemeClr val="tx1"/>
                </a:solidFill>
              </a:rPr>
              <a:t> </a:t>
            </a:r>
            <a:r>
              <a:rPr lang="en-US" sz="2700" dirty="0" err="1">
                <a:solidFill>
                  <a:schemeClr val="tx1"/>
                </a:solidFill>
              </a:rPr>
              <a:t>điểm</a:t>
            </a:r>
            <a:r>
              <a:rPr lang="en-US" sz="2700" dirty="0">
                <a:solidFill>
                  <a:schemeClr val="tx1"/>
                </a:solidFill>
              </a:rPr>
              <a:t> </a:t>
            </a:r>
            <a:r>
              <a:rPr lang="en-US" sz="2700" dirty="0" err="1">
                <a:solidFill>
                  <a:schemeClr val="tx1"/>
                </a:solidFill>
              </a:rPr>
              <a:t>cũng</a:t>
            </a:r>
            <a:r>
              <a:rPr lang="en-US" sz="2700" dirty="0">
                <a:solidFill>
                  <a:schemeClr val="tx1"/>
                </a:solidFill>
              </a:rPr>
              <a:t> </a:t>
            </a:r>
            <a:r>
              <a:rPr lang="en-US" sz="2700" dirty="0" err="1">
                <a:solidFill>
                  <a:schemeClr val="tx1"/>
                </a:solidFill>
              </a:rPr>
              <a:t>như</a:t>
            </a:r>
            <a:r>
              <a:rPr lang="en-US" sz="2700" dirty="0">
                <a:solidFill>
                  <a:schemeClr val="tx1"/>
                </a:solidFill>
              </a:rPr>
              <a:t> </a:t>
            </a:r>
            <a:r>
              <a:rPr lang="en-US" sz="2700" dirty="0" err="1">
                <a:solidFill>
                  <a:schemeClr val="tx1"/>
                </a:solidFill>
              </a:rPr>
              <a:t>các</a:t>
            </a:r>
            <a:r>
              <a:rPr lang="en-US" sz="2700" dirty="0">
                <a:solidFill>
                  <a:schemeClr val="tx1"/>
                </a:solidFill>
              </a:rPr>
              <a:t> </a:t>
            </a:r>
            <a:r>
              <a:rPr lang="en-US" sz="2700" dirty="0" err="1">
                <a:solidFill>
                  <a:schemeClr val="tx1"/>
                </a:solidFill>
              </a:rPr>
              <a:t>hạn</a:t>
            </a:r>
            <a:r>
              <a:rPr lang="en-US" sz="2700" dirty="0">
                <a:solidFill>
                  <a:schemeClr val="tx1"/>
                </a:solidFill>
              </a:rPr>
              <a:t> </a:t>
            </a:r>
            <a:r>
              <a:rPr lang="en-US" sz="2700" dirty="0" err="1">
                <a:solidFill>
                  <a:schemeClr val="tx1"/>
                </a:solidFill>
              </a:rPr>
              <a:t>chế</a:t>
            </a:r>
            <a:r>
              <a:rPr lang="en-US" sz="2700" dirty="0">
                <a:solidFill>
                  <a:schemeClr val="tx1"/>
                </a:solidFill>
              </a:rPr>
              <a:t>.</a:t>
            </a:r>
            <a:endParaRPr lang="vi-VN" sz="2400" dirty="0">
              <a:solidFill>
                <a:schemeClr val="tx1"/>
              </a:solidFill>
            </a:endParaRPr>
          </a:p>
        </p:txBody>
      </p:sp>
      <p:pic>
        <p:nvPicPr>
          <p:cNvPr id="4" name="Picture 2" descr="Khoá đào tạo &quot;Kỹ năng thống kê, phân tích, tổng hợp thông tin và lập báo  cáo&quot; - Tổ chức ngày 22-23/09/2020 - VCCI VŨNG TÀ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7230" y="1881686"/>
            <a:ext cx="6262806" cy="3522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94546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0380" y="322140"/>
            <a:ext cx="10972800" cy="892511"/>
          </a:xfrm>
        </p:spPr>
        <p:txBody>
          <a:bodyPr>
            <a:normAutofit/>
          </a:bodyPr>
          <a:lstStyle/>
          <a:p>
            <a:pPr marL="0" indent="0">
              <a:buNone/>
            </a:pPr>
            <a:r>
              <a:rPr lang="vi-VN" sz="3200" b="1" dirty="0">
                <a:solidFill>
                  <a:srgbClr val="C00000"/>
                </a:solidFill>
              </a:rPr>
              <a:t>2. Họp đánh giá kết quả công việc và rút kinh nghiệm</a:t>
            </a:r>
            <a:endParaRPr lang="en-US" sz="3200" dirty="0"/>
          </a:p>
        </p:txBody>
      </p:sp>
      <p:sp>
        <p:nvSpPr>
          <p:cNvPr id="6" name="Rectangle 5"/>
          <p:cNvSpPr/>
          <p:nvPr/>
        </p:nvSpPr>
        <p:spPr>
          <a:xfrm>
            <a:off x="666857" y="1102036"/>
            <a:ext cx="6061489" cy="1077218"/>
          </a:xfrm>
          <a:prstGeom prst="rect">
            <a:avLst/>
          </a:prstGeom>
        </p:spPr>
        <p:txBody>
          <a:bodyPr wrap="square">
            <a:spAutoFit/>
          </a:bodyPr>
          <a:lstStyle/>
          <a:p>
            <a:pPr algn="just"/>
            <a:r>
              <a:rPr lang="vi-VN" sz="3200" b="1" dirty="0">
                <a:latin typeface="+mj-lt"/>
              </a:rPr>
              <a:t>2.1. Họp đánh giá tổng kết với đơn vị tham gia</a:t>
            </a:r>
            <a:endParaRPr lang="en-US" sz="3200" dirty="0">
              <a:latin typeface="+mj-lt"/>
            </a:endParaRPr>
          </a:p>
        </p:txBody>
      </p:sp>
      <p:sp>
        <p:nvSpPr>
          <p:cNvPr id="2" name="Rectangle 1"/>
          <p:cNvSpPr/>
          <p:nvPr/>
        </p:nvSpPr>
        <p:spPr>
          <a:xfrm>
            <a:off x="632346" y="2374416"/>
            <a:ext cx="6096000" cy="661207"/>
          </a:xfrm>
          <a:prstGeom prst="rect">
            <a:avLst/>
          </a:prstGeom>
        </p:spPr>
        <p:txBody>
          <a:bodyPr>
            <a:spAutoFit/>
          </a:bodyPr>
          <a:lstStyle/>
          <a:p>
            <a:pPr algn="just">
              <a:lnSpc>
                <a:spcPct val="150000"/>
              </a:lnSpc>
              <a:spcBef>
                <a:spcPts val="200"/>
              </a:spcBef>
              <a:spcAft>
                <a:spcPts val="200"/>
              </a:spcAft>
            </a:pPr>
            <a:endParaRPr lang="en-US" sz="2800" dirty="0">
              <a:effectLst/>
              <a:latin typeface="Times New Roman" panose="02020603050405020304" pitchFamily="18" charset="0"/>
              <a:ea typeface="Calibri" panose="020F0502020204030204" pitchFamily="34" charset="0"/>
            </a:endParaRPr>
          </a:p>
        </p:txBody>
      </p:sp>
      <p:sp>
        <p:nvSpPr>
          <p:cNvPr id="4" name="Rectangle 3"/>
          <p:cNvSpPr/>
          <p:nvPr/>
        </p:nvSpPr>
        <p:spPr>
          <a:xfrm>
            <a:off x="782472" y="2465281"/>
            <a:ext cx="6096000" cy="3785652"/>
          </a:xfrm>
          <a:prstGeom prst="rect">
            <a:avLst/>
          </a:prstGeom>
        </p:spPr>
        <p:txBody>
          <a:bodyPr>
            <a:spAutoFit/>
          </a:bodyPr>
          <a:lstStyle/>
          <a:p>
            <a:pPr marL="285750" indent="-285750" algn="just">
              <a:buFontTx/>
              <a:buChar char="-"/>
            </a:pPr>
            <a:r>
              <a:rPr lang="en-US" sz="2400" dirty="0" err="1">
                <a:latin typeface="Times New Roman" panose="02020603050405020304" pitchFamily="18" charset="0"/>
                <a:cs typeface="Times New Roman" panose="02020603050405020304" pitchFamily="18" charset="0"/>
              </a:rPr>
              <a:t>Diễn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thúc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chương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hội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hội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thảo</a:t>
            </a:r>
            <a:r>
              <a:rPr lang="en-US" sz="2400" dirty="0">
                <a:latin typeface="Times New Roman" panose="02020603050405020304" pitchFamily="18" charset="0"/>
                <a:cs typeface="Times New Roman" panose="02020603050405020304" pitchFamily="18" charset="0"/>
              </a:rPr>
              <a:t>.</a:t>
            </a:r>
          </a:p>
          <a:p>
            <a:pPr marL="285750" indent="-285750" algn="just">
              <a:buFontTx/>
              <a:buChar char="-"/>
            </a:pPr>
            <a:r>
              <a:rPr lang="vi-VN" sz="2400" dirty="0">
                <a:latin typeface="Times New Roman" panose="02020603050405020304" pitchFamily="18" charset="0"/>
                <a:cs typeface="Times New Roman" panose="02020603050405020304" pitchFamily="18" charset="0"/>
              </a:rPr>
              <a:t>Mọi người có thể thẳng thắn đưa ra các ý kiến, đóng góp về công tác tổ chức</a:t>
            </a:r>
            <a:r>
              <a:rPr lang="en-US" sz="2400" dirty="0">
                <a:latin typeface="Times New Roman" panose="02020603050405020304" pitchFamily="18" charset="0"/>
                <a:cs typeface="Times New Roman" panose="02020603050405020304" pitchFamily="18" charset="0"/>
              </a:rPr>
              <a:t>,</a:t>
            </a:r>
            <a:r>
              <a:rPr lang="vi-VN" sz="2400" dirty="0">
                <a:latin typeface="Times New Roman" panose="02020603050405020304" pitchFamily="18" charset="0"/>
                <a:cs typeface="Times New Roman" panose="02020603050405020304" pitchFamily="18" charset="0"/>
              </a:rPr>
              <a:t> nhìn nhận về mức độ thành công của chương trình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nhằm</a:t>
            </a:r>
            <a:r>
              <a:rPr lang="en-US" sz="24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rút kinh nghiêm cho chương trình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chức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vi-VN" sz="2400" dirty="0">
                <a:latin typeface="Times New Roman" panose="02020603050405020304" pitchFamily="18" charset="0"/>
                <a:cs typeface="Times New Roman" panose="02020603050405020304" pitchFamily="18" charset="0"/>
              </a:rPr>
              <a:t> lần sau</a:t>
            </a:r>
            <a:r>
              <a:rPr lang="en-US" sz="2400" dirty="0">
                <a:latin typeface="Times New Roman" panose="02020603050405020304" pitchFamily="18" charset="0"/>
                <a:cs typeface="Times New Roman" panose="02020603050405020304" pitchFamily="18" charset="0"/>
              </a:rPr>
              <a:t>.</a:t>
            </a:r>
          </a:p>
          <a:p>
            <a:pPr marL="285750" indent="-285750" algn="just">
              <a:buFontTx/>
              <a:buChar char="-"/>
            </a:pPr>
            <a:r>
              <a:rPr lang="en-US" sz="2400" dirty="0">
                <a:latin typeface="Times New Roman" panose="02020603050405020304" pitchFamily="18" charset="0"/>
                <a:cs typeface="Times New Roman" panose="02020603050405020304" pitchFamily="18" charset="0"/>
              </a:rPr>
              <a:t>N</a:t>
            </a:r>
            <a:r>
              <a:rPr lang="vi-VN" sz="2400" dirty="0">
                <a:latin typeface="Times New Roman" panose="02020603050405020304" pitchFamily="18" charset="0"/>
                <a:cs typeface="Times New Roman" panose="02020603050405020304" pitchFamily="18" charset="0"/>
              </a:rPr>
              <a:t>gười quản lý sự kiện ghi chép lại để làm báo cáo gửi cho tất cả những người có liên qua</a:t>
            </a:r>
            <a:r>
              <a:rPr lang="en-US" sz="2400" dirty="0">
                <a:latin typeface="Times New Roman" panose="02020603050405020304" pitchFamily="18" charset="0"/>
                <a:cs typeface="Times New Roman" panose="02020603050405020304" pitchFamily="18" charset="0"/>
              </a:rPr>
              <a:t>n.</a:t>
            </a:r>
          </a:p>
        </p:txBody>
      </p:sp>
      <p:pic>
        <p:nvPicPr>
          <p:cNvPr id="5122" name="Picture 2" descr="CUỘC HỌP THƯỜNG NIÊN CỦA ĐẠI HỘI ĐỒNG CỔ ĐÔNG CÔNG TY CỔ PHẦN. - Pháp luật  Doanh nghiệ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79293" y="2705019"/>
            <a:ext cx="4824482" cy="27568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0109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916" y="466193"/>
            <a:ext cx="10972800" cy="696538"/>
          </a:xfrm>
        </p:spPr>
        <p:txBody>
          <a:bodyPr>
            <a:normAutofit fontScale="90000"/>
          </a:bodyPr>
          <a:lstStyle/>
          <a:p>
            <a:r>
              <a:rPr lang="vi-VN" dirty="0"/>
              <a:t>2.2. Họp đánh giá tổng kết với các nhà cung cấp dịch vụ</a:t>
            </a:r>
            <a:br>
              <a:rPr lang="vi-VN" dirty="0"/>
            </a:br>
            <a:endParaRPr lang="en-US" dirty="0"/>
          </a:p>
        </p:txBody>
      </p:sp>
      <p:sp>
        <p:nvSpPr>
          <p:cNvPr id="3" name="Content Placeholder 2"/>
          <p:cNvSpPr>
            <a:spLocks noGrp="1"/>
          </p:cNvSpPr>
          <p:nvPr>
            <p:ph idx="1"/>
          </p:nvPr>
        </p:nvSpPr>
        <p:spPr>
          <a:xfrm>
            <a:off x="475790" y="1162731"/>
            <a:ext cx="5636526" cy="3918803"/>
          </a:xfrm>
        </p:spPr>
        <p:txBody>
          <a:bodyPr>
            <a:noAutofit/>
          </a:bodyPr>
          <a:lstStyle/>
          <a:p>
            <a:pPr algn="just"/>
            <a:r>
              <a:rPr lang="en-US" dirty="0" err="1">
                <a:solidFill>
                  <a:schemeClr val="tx1"/>
                </a:solidFill>
              </a:rPr>
              <a:t>Họp</a:t>
            </a:r>
            <a:r>
              <a:rPr lang="en-US" dirty="0">
                <a:solidFill>
                  <a:schemeClr val="tx1"/>
                </a:solidFill>
              </a:rPr>
              <a:t> đ</a:t>
            </a:r>
            <a:r>
              <a:rPr lang="vi-VN" dirty="0">
                <a:solidFill>
                  <a:schemeClr val="tx1"/>
                </a:solidFill>
              </a:rPr>
              <a:t>ánh giá theo từng thang điểm để đưa ra nhận xét mang tính định tính. </a:t>
            </a:r>
            <a:endParaRPr lang="en-US" dirty="0">
              <a:solidFill>
                <a:schemeClr val="tx1"/>
              </a:solidFill>
            </a:endParaRPr>
          </a:p>
          <a:p>
            <a:pPr algn="just"/>
            <a:r>
              <a:rPr lang="vi-VN" dirty="0">
                <a:solidFill>
                  <a:schemeClr val="tx1"/>
                </a:solidFill>
              </a:rPr>
              <a:t>Các tiêu chí là</a:t>
            </a:r>
            <a:r>
              <a:rPr lang="en-US" dirty="0">
                <a:solidFill>
                  <a:schemeClr val="tx1"/>
                </a:solidFill>
              </a:rPr>
              <a:t>: </a:t>
            </a:r>
            <a:r>
              <a:rPr lang="en-US" dirty="0" err="1">
                <a:solidFill>
                  <a:schemeClr val="tx1"/>
                </a:solidFill>
              </a:rPr>
              <a:t>chất</a:t>
            </a:r>
            <a:r>
              <a:rPr lang="en-US" dirty="0">
                <a:solidFill>
                  <a:schemeClr val="tx1"/>
                </a:solidFill>
              </a:rPr>
              <a:t> </a:t>
            </a:r>
            <a:r>
              <a:rPr lang="en-US" dirty="0" err="1">
                <a:solidFill>
                  <a:schemeClr val="tx1"/>
                </a:solidFill>
              </a:rPr>
              <a:t>lượng</a:t>
            </a:r>
            <a:r>
              <a:rPr lang="en-US" dirty="0">
                <a:solidFill>
                  <a:schemeClr val="tx1"/>
                </a:solidFill>
              </a:rPr>
              <a:t> </a:t>
            </a:r>
            <a:r>
              <a:rPr lang="vi-VN" dirty="0">
                <a:solidFill>
                  <a:schemeClr val="tx1"/>
                </a:solidFill>
              </a:rPr>
              <a:t>trang trí, </a:t>
            </a:r>
            <a:r>
              <a:rPr lang="en-US" dirty="0" err="1">
                <a:solidFill>
                  <a:schemeClr val="tx1"/>
                </a:solidFill>
              </a:rPr>
              <a:t>chất</a:t>
            </a:r>
            <a:r>
              <a:rPr lang="en-US" dirty="0">
                <a:solidFill>
                  <a:schemeClr val="tx1"/>
                </a:solidFill>
              </a:rPr>
              <a:t> </a:t>
            </a:r>
            <a:r>
              <a:rPr lang="en-US" dirty="0" err="1">
                <a:solidFill>
                  <a:schemeClr val="tx1"/>
                </a:solidFill>
              </a:rPr>
              <a:t>lượng</a:t>
            </a:r>
            <a:r>
              <a:rPr lang="en-US" dirty="0">
                <a:solidFill>
                  <a:schemeClr val="tx1"/>
                </a:solidFill>
              </a:rPr>
              <a:t> </a:t>
            </a:r>
            <a:r>
              <a:rPr lang="vi-VN" dirty="0">
                <a:solidFill>
                  <a:schemeClr val="tx1"/>
                </a:solidFill>
              </a:rPr>
              <a:t>âm thanh</a:t>
            </a:r>
            <a:r>
              <a:rPr lang="en-US" dirty="0">
                <a:solidFill>
                  <a:schemeClr val="tx1"/>
                </a:solidFill>
              </a:rPr>
              <a:t>,</a:t>
            </a:r>
            <a:r>
              <a:rPr lang="vi-VN" dirty="0">
                <a:solidFill>
                  <a:schemeClr val="tx1"/>
                </a:solidFill>
              </a:rPr>
              <a:t> ánh sáng, nhân sự, </a:t>
            </a:r>
            <a:r>
              <a:rPr lang="en-US" dirty="0" err="1">
                <a:solidFill>
                  <a:schemeClr val="tx1"/>
                </a:solidFill>
              </a:rPr>
              <a:t>các</a:t>
            </a:r>
            <a:r>
              <a:rPr lang="en-US" dirty="0">
                <a:solidFill>
                  <a:schemeClr val="tx1"/>
                </a:solidFill>
              </a:rPr>
              <a:t> </a:t>
            </a:r>
            <a:r>
              <a:rPr lang="vi-VN" dirty="0">
                <a:solidFill>
                  <a:schemeClr val="tx1"/>
                </a:solidFill>
              </a:rPr>
              <a:t>tiết mục,…</a:t>
            </a:r>
            <a:endParaRPr lang="en-US" dirty="0">
              <a:solidFill>
                <a:schemeClr val="tx1"/>
              </a:solidFill>
            </a:endParaRPr>
          </a:p>
          <a:p>
            <a:pPr algn="just"/>
            <a:r>
              <a:rPr lang="en-US" dirty="0" err="1">
                <a:solidFill>
                  <a:schemeClr val="tx1"/>
                </a:solidFill>
              </a:rPr>
              <a:t>Các</a:t>
            </a:r>
            <a:r>
              <a:rPr lang="en-US" dirty="0">
                <a:solidFill>
                  <a:schemeClr val="tx1"/>
                </a:solidFill>
              </a:rPr>
              <a:t> </a:t>
            </a:r>
            <a:r>
              <a:rPr lang="en-US" dirty="0" err="1">
                <a:solidFill>
                  <a:schemeClr val="tx1"/>
                </a:solidFill>
              </a:rPr>
              <a:t>hạng</a:t>
            </a:r>
            <a:r>
              <a:rPr lang="en-US" dirty="0">
                <a:solidFill>
                  <a:schemeClr val="tx1"/>
                </a:solidFill>
              </a:rPr>
              <a:t> </a:t>
            </a:r>
            <a:r>
              <a:rPr lang="en-US" dirty="0" err="1">
                <a:solidFill>
                  <a:schemeClr val="tx1"/>
                </a:solidFill>
              </a:rPr>
              <a:t>mục</a:t>
            </a:r>
            <a:r>
              <a:rPr lang="en-US" dirty="0">
                <a:solidFill>
                  <a:schemeClr val="tx1"/>
                </a:solidFill>
              </a:rPr>
              <a:t> </a:t>
            </a:r>
            <a:r>
              <a:rPr lang="en-US" dirty="0" err="1">
                <a:solidFill>
                  <a:schemeClr val="tx1"/>
                </a:solidFill>
              </a:rPr>
              <a:t>đã</a:t>
            </a:r>
            <a:r>
              <a:rPr lang="en-US" dirty="0">
                <a:solidFill>
                  <a:schemeClr val="tx1"/>
                </a:solidFill>
              </a:rPr>
              <a:t> </a:t>
            </a:r>
            <a:r>
              <a:rPr lang="en-US" dirty="0" err="1">
                <a:solidFill>
                  <a:schemeClr val="tx1"/>
                </a:solidFill>
              </a:rPr>
              <a:t>thực</a:t>
            </a:r>
            <a:r>
              <a:rPr lang="en-US" dirty="0">
                <a:solidFill>
                  <a:schemeClr val="tx1"/>
                </a:solidFill>
              </a:rPr>
              <a:t> </a:t>
            </a:r>
            <a:r>
              <a:rPr lang="en-US" dirty="0" err="1">
                <a:solidFill>
                  <a:schemeClr val="tx1"/>
                </a:solidFill>
              </a:rPr>
              <a:t>hiện</a:t>
            </a:r>
            <a:r>
              <a:rPr lang="en-US" dirty="0">
                <a:solidFill>
                  <a:schemeClr val="tx1"/>
                </a:solidFill>
              </a:rPr>
              <a:t> </a:t>
            </a:r>
            <a:r>
              <a:rPr lang="en-US" dirty="0" err="1">
                <a:solidFill>
                  <a:schemeClr val="tx1"/>
                </a:solidFill>
              </a:rPr>
              <a:t>và</a:t>
            </a:r>
            <a:r>
              <a:rPr lang="en-US" dirty="0">
                <a:solidFill>
                  <a:schemeClr val="tx1"/>
                </a:solidFill>
              </a:rPr>
              <a:t> </a:t>
            </a:r>
            <a:r>
              <a:rPr lang="en-US" dirty="0" err="1">
                <a:solidFill>
                  <a:schemeClr val="tx1"/>
                </a:solidFill>
              </a:rPr>
              <a:t>chưa</a:t>
            </a:r>
            <a:r>
              <a:rPr lang="en-US" dirty="0">
                <a:solidFill>
                  <a:schemeClr val="tx1"/>
                </a:solidFill>
              </a:rPr>
              <a:t> </a:t>
            </a:r>
            <a:r>
              <a:rPr lang="en-US" dirty="0" err="1">
                <a:solidFill>
                  <a:schemeClr val="tx1"/>
                </a:solidFill>
              </a:rPr>
              <a:t>thực</a:t>
            </a:r>
            <a:r>
              <a:rPr lang="en-US" dirty="0">
                <a:solidFill>
                  <a:schemeClr val="tx1"/>
                </a:solidFill>
              </a:rPr>
              <a:t> </a:t>
            </a:r>
            <a:r>
              <a:rPr lang="en-US" dirty="0" err="1">
                <a:solidFill>
                  <a:schemeClr val="tx1"/>
                </a:solidFill>
              </a:rPr>
              <a:t>hiện</a:t>
            </a:r>
            <a:r>
              <a:rPr lang="en-US" dirty="0">
                <a:solidFill>
                  <a:schemeClr val="tx1"/>
                </a:solidFill>
              </a:rPr>
              <a:t> </a:t>
            </a:r>
            <a:r>
              <a:rPr lang="en-US" dirty="0" err="1">
                <a:solidFill>
                  <a:schemeClr val="tx1"/>
                </a:solidFill>
              </a:rPr>
              <a:t>như</a:t>
            </a:r>
            <a:r>
              <a:rPr lang="en-US" dirty="0">
                <a:solidFill>
                  <a:schemeClr val="tx1"/>
                </a:solidFill>
              </a:rPr>
              <a:t> </a:t>
            </a:r>
            <a:r>
              <a:rPr lang="en-US" dirty="0" err="1">
                <a:solidFill>
                  <a:schemeClr val="tx1"/>
                </a:solidFill>
              </a:rPr>
              <a:t>trong</a:t>
            </a:r>
            <a:r>
              <a:rPr lang="en-US" dirty="0">
                <a:solidFill>
                  <a:schemeClr val="tx1"/>
                </a:solidFill>
              </a:rPr>
              <a:t> </a:t>
            </a:r>
            <a:r>
              <a:rPr lang="en-US" dirty="0" err="1">
                <a:solidFill>
                  <a:schemeClr val="tx1"/>
                </a:solidFill>
              </a:rPr>
              <a:t>hợp</a:t>
            </a:r>
            <a:r>
              <a:rPr lang="en-US" dirty="0">
                <a:solidFill>
                  <a:schemeClr val="tx1"/>
                </a:solidFill>
              </a:rPr>
              <a:t> </a:t>
            </a:r>
            <a:r>
              <a:rPr lang="en-US" dirty="0" err="1">
                <a:solidFill>
                  <a:schemeClr val="tx1"/>
                </a:solidFill>
              </a:rPr>
              <a:t>đồng</a:t>
            </a:r>
            <a:endParaRPr lang="en-US" dirty="0">
              <a:solidFill>
                <a:schemeClr val="tx1"/>
              </a:solidFill>
            </a:endParaRPr>
          </a:p>
        </p:txBody>
      </p:sp>
      <p:pic>
        <p:nvPicPr>
          <p:cNvPr id="6146" name="Picture 2" descr="Đánh giá nhà cung cấp LÀ GÌ? MỤC ĐÍCH và THỜI ĐIỂM đánh giá"/>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1900753"/>
            <a:ext cx="5715000" cy="4286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8432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a:t>2.3. Họp đánh giá tổng kết nội bộ rút kinh nghiệm</a:t>
            </a:r>
            <a:br>
              <a:rPr lang="vi-VN" dirty="0"/>
            </a:br>
            <a:endParaRPr lang="en-US" dirty="0"/>
          </a:p>
        </p:txBody>
      </p:sp>
      <p:sp>
        <p:nvSpPr>
          <p:cNvPr id="4" name="Content Placeholder 3"/>
          <p:cNvSpPr>
            <a:spLocks noGrp="1"/>
          </p:cNvSpPr>
          <p:nvPr>
            <p:ph idx="1"/>
          </p:nvPr>
        </p:nvSpPr>
        <p:spPr>
          <a:xfrm>
            <a:off x="1068527" y="1130438"/>
            <a:ext cx="10032985" cy="3918803"/>
          </a:xfrm>
        </p:spPr>
        <p:txBody>
          <a:bodyPr>
            <a:noAutofit/>
          </a:bodyPr>
          <a:lstStyle/>
          <a:p>
            <a:pPr algn="just"/>
            <a:r>
              <a:rPr lang="vi-VN" sz="2600" dirty="0">
                <a:solidFill>
                  <a:schemeClr val="tx1"/>
                </a:solidFill>
              </a:rPr>
              <a:t>Điều gì đã diễn ra tốt? </a:t>
            </a:r>
            <a:r>
              <a:rPr lang="en-US" sz="2600" dirty="0">
                <a:solidFill>
                  <a:schemeClr val="tx1"/>
                </a:solidFill>
              </a:rPr>
              <a:t>K</a:t>
            </a:r>
            <a:r>
              <a:rPr lang="vi-VN" sz="2600" dirty="0">
                <a:solidFill>
                  <a:schemeClr val="tx1"/>
                </a:solidFill>
              </a:rPr>
              <a:t>hen ngợi những người đã làm công việc hậu trường như người lập kế hoạch, nhà sản xuất và trợ lý</a:t>
            </a:r>
            <a:r>
              <a:rPr lang="en-US" sz="2600" dirty="0">
                <a:solidFill>
                  <a:schemeClr val="tx1"/>
                </a:solidFill>
              </a:rPr>
              <a:t>; </a:t>
            </a:r>
            <a:r>
              <a:rPr lang="en-US" sz="2600" dirty="0" err="1">
                <a:solidFill>
                  <a:schemeClr val="tx1"/>
                </a:solidFill>
              </a:rPr>
              <a:t>khen</a:t>
            </a:r>
            <a:r>
              <a:rPr lang="en-US" sz="2600" dirty="0">
                <a:solidFill>
                  <a:schemeClr val="tx1"/>
                </a:solidFill>
              </a:rPr>
              <a:t> </a:t>
            </a:r>
            <a:r>
              <a:rPr lang="en-US" sz="2600" dirty="0" err="1">
                <a:solidFill>
                  <a:schemeClr val="tx1"/>
                </a:solidFill>
              </a:rPr>
              <a:t>ngợi</a:t>
            </a:r>
            <a:r>
              <a:rPr lang="en-US" sz="2600" dirty="0">
                <a:solidFill>
                  <a:schemeClr val="tx1"/>
                </a:solidFill>
              </a:rPr>
              <a:t> </a:t>
            </a:r>
            <a:r>
              <a:rPr lang="vi-VN" sz="2600" dirty="0">
                <a:solidFill>
                  <a:schemeClr val="tx1"/>
                </a:solidFill>
              </a:rPr>
              <a:t>các thành viên đã làm tốt vị trí của mình. </a:t>
            </a:r>
          </a:p>
          <a:p>
            <a:pPr algn="just"/>
            <a:r>
              <a:rPr lang="vi-VN" sz="2600" dirty="0">
                <a:solidFill>
                  <a:schemeClr val="tx1"/>
                </a:solidFill>
              </a:rPr>
              <a:t>Cái gì thiếu? Khách hàng và người tham dự có thể đã mong đợi điều gì đó như một chủ đề nhất định hoặc một thông điệp gì đó mà bạn đã thiếu. Hoặc nó cũng có thể là thiếu nguồn cung cấp hoặc thời gian để chuẩn bị. </a:t>
            </a:r>
            <a:endParaRPr lang="en-US" sz="2600" dirty="0">
              <a:solidFill>
                <a:schemeClr val="tx1"/>
              </a:solidFill>
            </a:endParaRPr>
          </a:p>
          <a:p>
            <a:pPr algn="just"/>
            <a:r>
              <a:rPr lang="vi-VN" sz="2600" dirty="0">
                <a:solidFill>
                  <a:schemeClr val="tx1"/>
                </a:solidFill>
              </a:rPr>
              <a:t>Có chuyện gì? Ngay cả khi có sự cố xảy ra, hãy đảm bảo với mọi người rằng đó không phải là việc đổ lỗi mà là về việc giảm nhẹ vấn đề nếu nó tái diễn trong tương lai…</a:t>
            </a:r>
          </a:p>
          <a:p>
            <a:pPr algn="just"/>
            <a:endParaRPr lang="en-US" sz="2600" dirty="0">
              <a:solidFill>
                <a:schemeClr val="tx1"/>
              </a:solidFill>
            </a:endParaRPr>
          </a:p>
        </p:txBody>
      </p:sp>
    </p:spTree>
    <p:extLst>
      <p:ext uri="{BB962C8B-B14F-4D97-AF65-F5344CB8AC3E}">
        <p14:creationId xmlns:p14="http://schemas.microsoft.com/office/powerpoint/2010/main" val="16762452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a:t>2.4. Bình xét khen thưởng cá nhân và tập thể xuất sắc</a:t>
            </a:r>
            <a:br>
              <a:rPr lang="en-US" dirty="0"/>
            </a:br>
            <a:endParaRPr lang="en-US" dirty="0"/>
          </a:p>
        </p:txBody>
      </p:sp>
      <p:sp>
        <p:nvSpPr>
          <p:cNvPr id="3" name="Content Placeholder 2"/>
          <p:cNvSpPr>
            <a:spLocks noGrp="1"/>
          </p:cNvSpPr>
          <p:nvPr>
            <p:ph idx="1"/>
          </p:nvPr>
        </p:nvSpPr>
        <p:spPr>
          <a:xfrm>
            <a:off x="448494" y="1138425"/>
            <a:ext cx="6552807" cy="3918803"/>
          </a:xfrm>
        </p:spPr>
        <p:txBody>
          <a:bodyPr>
            <a:noAutofit/>
          </a:bodyPr>
          <a:lstStyle/>
          <a:p>
            <a:pPr algn="just"/>
            <a:r>
              <a:rPr lang="vi-VN" sz="2400" dirty="0">
                <a:solidFill>
                  <a:schemeClr val="tx1"/>
                </a:solidFill>
              </a:rPr>
              <a:t>Nguyên tắc khen thưởng gồm:</a:t>
            </a:r>
            <a:endParaRPr lang="en-US" sz="2400" dirty="0">
              <a:solidFill>
                <a:schemeClr val="tx1"/>
              </a:solidFill>
            </a:endParaRPr>
          </a:p>
          <a:p>
            <a:pPr algn="just"/>
            <a:r>
              <a:rPr lang="vi-VN" sz="2400" dirty="0">
                <a:solidFill>
                  <a:schemeClr val="tx1"/>
                </a:solidFill>
              </a:rPr>
              <a:t>a) Chính xác, công khai, công bằng, kịp thời;</a:t>
            </a:r>
            <a:endParaRPr lang="en-US" sz="2400" dirty="0">
              <a:solidFill>
                <a:schemeClr val="tx1"/>
              </a:solidFill>
            </a:endParaRPr>
          </a:p>
          <a:p>
            <a:pPr algn="just"/>
            <a:r>
              <a:rPr lang="vi-VN" sz="2400" dirty="0">
                <a:solidFill>
                  <a:schemeClr val="tx1"/>
                </a:solidFill>
              </a:rPr>
              <a:t>b) Một hình thức khen thưởng có thể tặng nhiều lần cho một đối tượng;</a:t>
            </a:r>
            <a:endParaRPr lang="en-US" sz="2400" dirty="0">
              <a:solidFill>
                <a:schemeClr val="tx1"/>
              </a:solidFill>
            </a:endParaRPr>
          </a:p>
          <a:p>
            <a:pPr algn="just"/>
            <a:r>
              <a:rPr lang="vi-VN" sz="2400" dirty="0">
                <a:solidFill>
                  <a:schemeClr val="tx1"/>
                </a:solidFill>
              </a:rPr>
              <a:t>c) Bảo đảm thống nhất giữa tính chất, hình thức và đối tượng khen thưởng;</a:t>
            </a:r>
            <a:endParaRPr lang="en-US" sz="2400" dirty="0">
              <a:solidFill>
                <a:schemeClr val="tx1"/>
              </a:solidFill>
            </a:endParaRPr>
          </a:p>
          <a:p>
            <a:pPr algn="just"/>
            <a:r>
              <a:rPr lang="vi-VN" sz="2400" dirty="0">
                <a:solidFill>
                  <a:schemeClr val="tx1"/>
                </a:solidFill>
              </a:rPr>
              <a:t>d) Kết hợp chặt chẽ động viên tinh thần với khuyến khích bằng lợi ích vật chất.</a:t>
            </a:r>
            <a:endParaRPr lang="en-US" sz="2400" dirty="0">
              <a:solidFill>
                <a:schemeClr val="tx1"/>
              </a:solidFill>
            </a:endParaRPr>
          </a:p>
        </p:txBody>
      </p:sp>
      <p:pic>
        <p:nvPicPr>
          <p:cNvPr id="7170" name="Picture 2" descr="Nghị định 91/2017: 5 điểm nổi bật trong thi đua, khen thưở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29659" y="2623953"/>
            <a:ext cx="5062341" cy="26577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12013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8620" y="571631"/>
            <a:ext cx="10972800" cy="458115"/>
          </a:xfrm>
        </p:spPr>
        <p:txBody>
          <a:bodyPr>
            <a:noAutofit/>
          </a:bodyPr>
          <a:lstStyle/>
          <a:p>
            <a:r>
              <a:rPr lang="vi-VN" dirty="0">
                <a:solidFill>
                  <a:srgbClr val="C00000"/>
                </a:solidFill>
              </a:rPr>
              <a:t>3. Viết báo cáo tổng kết và rút kinh nghiệm</a:t>
            </a:r>
            <a:br>
              <a:rPr lang="en-US" dirty="0">
                <a:solidFill>
                  <a:srgbClr val="C00000"/>
                </a:solidFill>
              </a:rPr>
            </a:br>
            <a:endParaRPr lang="en-US" dirty="0">
              <a:solidFill>
                <a:srgbClr val="C00000"/>
              </a:solidFill>
            </a:endParaRPr>
          </a:p>
        </p:txBody>
      </p:sp>
      <p:sp>
        <p:nvSpPr>
          <p:cNvPr id="3" name="Content Placeholder 2"/>
          <p:cNvSpPr>
            <a:spLocks noGrp="1"/>
          </p:cNvSpPr>
          <p:nvPr>
            <p:ph idx="1"/>
          </p:nvPr>
        </p:nvSpPr>
        <p:spPr>
          <a:xfrm>
            <a:off x="407552" y="1250188"/>
            <a:ext cx="7664945" cy="3918803"/>
          </a:xfrm>
        </p:spPr>
        <p:txBody>
          <a:bodyPr>
            <a:noAutofit/>
          </a:bodyPr>
          <a:lstStyle/>
          <a:p>
            <a:pPr marL="0" indent="0" algn="just">
              <a:buNone/>
            </a:pPr>
            <a:r>
              <a:rPr lang="vi-VN" b="1" dirty="0">
                <a:solidFill>
                  <a:schemeClr val="tx1"/>
                </a:solidFill>
              </a:rPr>
              <a:t>3.1 Tập hợp thông tin qua các biên bản cuộc họp và phiếu thăm dò</a:t>
            </a:r>
            <a:endParaRPr lang="en-US" b="1" dirty="0">
              <a:solidFill>
                <a:schemeClr val="tx1"/>
              </a:solidFill>
            </a:endParaRPr>
          </a:p>
          <a:p>
            <a:pPr marL="0" indent="0" algn="just">
              <a:buNone/>
            </a:pPr>
            <a:r>
              <a:rPr lang="vi-VN" sz="2400" dirty="0">
                <a:solidFill>
                  <a:schemeClr val="tx1"/>
                </a:solidFill>
              </a:rPr>
              <a:t>Thông qua việc kiểm tra tính chính xác, tính hợp lý của các tài liệu, số liệu; hệ thống hóa, phân tích tổng hợp số liệu, tài liệu; chỉnh lý chính xác số liệu, tài liệu để chúng phản ánh được tình hình, xác định đúng bản chất của các sự việc, các hoạt động, từ đó đưa ra các giải pháp, phương án cho các quyết định quản lý dưới các hình thức kiến nghị, đề xuất sáng kiến giải quyết, ban hành các văn bản thích hợp.</a:t>
            </a:r>
            <a:endParaRPr lang="en-US" sz="2400" dirty="0">
              <a:solidFill>
                <a:schemeClr val="tx1"/>
              </a:solidFill>
            </a:endParaRPr>
          </a:p>
        </p:txBody>
      </p:sp>
      <p:pic>
        <p:nvPicPr>
          <p:cNvPr id="8194" name="Picture 2" descr="Kiểm tra, giám sát hệ thống thông tin kế toán tại các doanh nghiệ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15539" y="4277436"/>
            <a:ext cx="3512687" cy="20925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76760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a:t>3.2. Viết báo cáo tổng kết theo mẫu quy định</a:t>
            </a:r>
            <a:br>
              <a:rPr lang="en-US" dirty="0"/>
            </a:br>
            <a:endParaRPr lang="en-US" dirty="0"/>
          </a:p>
        </p:txBody>
      </p:sp>
      <p:sp>
        <p:nvSpPr>
          <p:cNvPr id="3" name="Content Placeholder 2"/>
          <p:cNvSpPr>
            <a:spLocks noGrp="1"/>
          </p:cNvSpPr>
          <p:nvPr>
            <p:ph idx="1"/>
          </p:nvPr>
        </p:nvSpPr>
        <p:spPr>
          <a:xfrm>
            <a:off x="598621" y="1138425"/>
            <a:ext cx="5815828" cy="3918803"/>
          </a:xfrm>
        </p:spPr>
        <p:txBody>
          <a:bodyPr>
            <a:noAutofit/>
          </a:bodyPr>
          <a:lstStyle/>
          <a:p>
            <a:pPr algn="just"/>
            <a:r>
              <a:rPr lang="vi-VN" dirty="0">
                <a:solidFill>
                  <a:schemeClr val="tx1"/>
                </a:solidFill>
              </a:rPr>
              <a:t>Báo cáo </a:t>
            </a:r>
            <a:r>
              <a:rPr lang="en-US" dirty="0" err="1">
                <a:solidFill>
                  <a:schemeClr val="tx1"/>
                </a:solidFill>
              </a:rPr>
              <a:t>tổng</a:t>
            </a:r>
            <a:r>
              <a:rPr lang="en-US" dirty="0">
                <a:solidFill>
                  <a:schemeClr val="tx1"/>
                </a:solidFill>
              </a:rPr>
              <a:t> </a:t>
            </a:r>
            <a:r>
              <a:rPr lang="en-US" dirty="0" err="1">
                <a:solidFill>
                  <a:schemeClr val="tx1"/>
                </a:solidFill>
              </a:rPr>
              <a:t>kết</a:t>
            </a:r>
            <a:r>
              <a:rPr lang="en-US" dirty="0">
                <a:solidFill>
                  <a:schemeClr val="tx1"/>
                </a:solidFill>
              </a:rPr>
              <a:t> </a:t>
            </a:r>
            <a:r>
              <a:rPr lang="en-US" dirty="0" err="1">
                <a:solidFill>
                  <a:schemeClr val="tx1"/>
                </a:solidFill>
              </a:rPr>
              <a:t>hội</a:t>
            </a:r>
            <a:r>
              <a:rPr lang="en-US" dirty="0">
                <a:solidFill>
                  <a:schemeClr val="tx1"/>
                </a:solidFill>
              </a:rPr>
              <a:t> </a:t>
            </a:r>
            <a:r>
              <a:rPr lang="en-US" dirty="0" err="1">
                <a:solidFill>
                  <a:schemeClr val="tx1"/>
                </a:solidFill>
              </a:rPr>
              <a:t>họp</a:t>
            </a:r>
            <a:r>
              <a:rPr lang="en-US" dirty="0">
                <a:solidFill>
                  <a:schemeClr val="tx1"/>
                </a:solidFill>
              </a:rPr>
              <a:t>, </a:t>
            </a:r>
            <a:r>
              <a:rPr lang="en-US" dirty="0" err="1">
                <a:solidFill>
                  <a:schemeClr val="tx1"/>
                </a:solidFill>
              </a:rPr>
              <a:t>hội</a:t>
            </a:r>
            <a:r>
              <a:rPr lang="en-US" dirty="0">
                <a:solidFill>
                  <a:schemeClr val="tx1"/>
                </a:solidFill>
              </a:rPr>
              <a:t> </a:t>
            </a:r>
            <a:r>
              <a:rPr lang="en-US" dirty="0" err="1">
                <a:solidFill>
                  <a:schemeClr val="tx1"/>
                </a:solidFill>
              </a:rPr>
              <a:t>nghị</a:t>
            </a:r>
            <a:r>
              <a:rPr lang="en-US" dirty="0">
                <a:solidFill>
                  <a:schemeClr val="tx1"/>
                </a:solidFill>
              </a:rPr>
              <a:t>, </a:t>
            </a:r>
            <a:r>
              <a:rPr lang="en-US" dirty="0" err="1">
                <a:solidFill>
                  <a:schemeClr val="tx1"/>
                </a:solidFill>
              </a:rPr>
              <a:t>hội</a:t>
            </a:r>
            <a:r>
              <a:rPr lang="en-US" dirty="0">
                <a:solidFill>
                  <a:schemeClr val="tx1"/>
                </a:solidFill>
              </a:rPr>
              <a:t> </a:t>
            </a:r>
            <a:r>
              <a:rPr lang="en-US" dirty="0" err="1">
                <a:solidFill>
                  <a:schemeClr val="tx1"/>
                </a:solidFill>
              </a:rPr>
              <a:t>thảo</a:t>
            </a:r>
            <a:r>
              <a:rPr lang="en-US" dirty="0">
                <a:solidFill>
                  <a:schemeClr val="tx1"/>
                </a:solidFill>
              </a:rPr>
              <a:t>, </a:t>
            </a:r>
            <a:r>
              <a:rPr lang="vi-VN" dirty="0">
                <a:solidFill>
                  <a:schemeClr val="tx1"/>
                </a:solidFill>
              </a:rPr>
              <a:t>sự kiện như một bản tóm tắt tổng quan những gì đã diễn ra, đánh dấu những thành tích đạt được và đúc kết một vài kinh nghiệm. </a:t>
            </a:r>
            <a:endParaRPr lang="en-US" dirty="0">
              <a:solidFill>
                <a:schemeClr val="tx1"/>
              </a:solidFill>
            </a:endParaRPr>
          </a:p>
          <a:p>
            <a:pPr algn="just"/>
            <a:r>
              <a:rPr lang="en-US" dirty="0">
                <a:solidFill>
                  <a:schemeClr val="tx1"/>
                </a:solidFill>
              </a:rPr>
              <a:t>Đ</a:t>
            </a:r>
            <a:r>
              <a:rPr lang="vi-VN" dirty="0">
                <a:solidFill>
                  <a:schemeClr val="tx1"/>
                </a:solidFill>
              </a:rPr>
              <a:t>ảm bảo rằng độ dài </a:t>
            </a:r>
            <a:r>
              <a:rPr lang="en-US" dirty="0" err="1">
                <a:solidFill>
                  <a:schemeClr val="tx1"/>
                </a:solidFill>
              </a:rPr>
              <a:t>và</a:t>
            </a:r>
            <a:r>
              <a:rPr lang="en-US" dirty="0">
                <a:solidFill>
                  <a:schemeClr val="tx1"/>
                </a:solidFill>
              </a:rPr>
              <a:t> </a:t>
            </a:r>
            <a:r>
              <a:rPr lang="en-US" dirty="0" err="1">
                <a:solidFill>
                  <a:schemeClr val="tx1"/>
                </a:solidFill>
              </a:rPr>
              <a:t>quy</a:t>
            </a:r>
            <a:r>
              <a:rPr lang="en-US" dirty="0">
                <a:solidFill>
                  <a:schemeClr val="tx1"/>
                </a:solidFill>
              </a:rPr>
              <a:t> </a:t>
            </a:r>
            <a:r>
              <a:rPr lang="en-US" dirty="0" err="1">
                <a:solidFill>
                  <a:schemeClr val="tx1"/>
                </a:solidFill>
              </a:rPr>
              <a:t>cách</a:t>
            </a:r>
            <a:r>
              <a:rPr lang="en-US" dirty="0">
                <a:solidFill>
                  <a:schemeClr val="tx1"/>
                </a:solidFill>
              </a:rPr>
              <a:t> </a:t>
            </a:r>
            <a:r>
              <a:rPr lang="en-US" dirty="0" err="1">
                <a:solidFill>
                  <a:schemeClr val="tx1"/>
                </a:solidFill>
              </a:rPr>
              <a:t>trình</a:t>
            </a:r>
            <a:r>
              <a:rPr lang="en-US" dirty="0">
                <a:solidFill>
                  <a:schemeClr val="tx1"/>
                </a:solidFill>
              </a:rPr>
              <a:t> </a:t>
            </a:r>
            <a:r>
              <a:rPr lang="en-US" dirty="0" err="1">
                <a:solidFill>
                  <a:schemeClr val="tx1"/>
                </a:solidFill>
              </a:rPr>
              <a:t>bày</a:t>
            </a:r>
            <a:r>
              <a:rPr lang="en-US" dirty="0">
                <a:solidFill>
                  <a:schemeClr val="tx1"/>
                </a:solidFill>
              </a:rPr>
              <a:t> </a:t>
            </a:r>
            <a:r>
              <a:rPr lang="vi-VN" dirty="0">
                <a:solidFill>
                  <a:schemeClr val="tx1"/>
                </a:solidFill>
              </a:rPr>
              <a:t>hợp lý, </a:t>
            </a:r>
            <a:r>
              <a:rPr lang="en-US" dirty="0" err="1">
                <a:solidFill>
                  <a:schemeClr val="tx1"/>
                </a:solidFill>
              </a:rPr>
              <a:t>theo</a:t>
            </a:r>
            <a:r>
              <a:rPr lang="en-US" dirty="0">
                <a:solidFill>
                  <a:schemeClr val="tx1"/>
                </a:solidFill>
              </a:rPr>
              <a:t> </a:t>
            </a:r>
            <a:r>
              <a:rPr lang="en-US" dirty="0" err="1">
                <a:solidFill>
                  <a:schemeClr val="tx1"/>
                </a:solidFill>
              </a:rPr>
              <a:t>quy</a:t>
            </a:r>
            <a:r>
              <a:rPr lang="en-US" dirty="0">
                <a:solidFill>
                  <a:schemeClr val="tx1"/>
                </a:solidFill>
              </a:rPr>
              <a:t> </a:t>
            </a:r>
            <a:r>
              <a:rPr lang="en-US" dirty="0" err="1">
                <a:solidFill>
                  <a:schemeClr val="tx1"/>
                </a:solidFill>
              </a:rPr>
              <a:t>định</a:t>
            </a:r>
            <a:r>
              <a:rPr lang="en-US" dirty="0">
                <a:solidFill>
                  <a:schemeClr val="tx1"/>
                </a:solidFill>
              </a:rPr>
              <a:t>.</a:t>
            </a:r>
          </a:p>
        </p:txBody>
      </p:sp>
      <p:pic>
        <p:nvPicPr>
          <p:cNvPr id="9218" name="Picture 2" descr="Quy định về thể thức văn bản mới nhất thế nà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26079" y="1924334"/>
            <a:ext cx="5018234" cy="3400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54279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a:t>3.3. Kiểm tra và ký duyệt</a:t>
            </a:r>
            <a:br>
              <a:rPr lang="en-US" dirty="0"/>
            </a:br>
            <a:endParaRPr lang="en-US" dirty="0"/>
          </a:p>
        </p:txBody>
      </p:sp>
      <p:sp>
        <p:nvSpPr>
          <p:cNvPr id="3" name="Content Placeholder 2"/>
          <p:cNvSpPr>
            <a:spLocks noGrp="1"/>
          </p:cNvSpPr>
          <p:nvPr>
            <p:ph idx="1"/>
          </p:nvPr>
        </p:nvSpPr>
        <p:spPr>
          <a:xfrm>
            <a:off x="598619" y="1291131"/>
            <a:ext cx="5420043" cy="3918803"/>
          </a:xfrm>
        </p:spPr>
        <p:txBody>
          <a:bodyPr>
            <a:noAutofit/>
          </a:bodyPr>
          <a:lstStyle/>
          <a:p>
            <a:pPr algn="just"/>
            <a:r>
              <a:rPr lang="vi-VN" dirty="0">
                <a:solidFill>
                  <a:schemeClr val="tx1"/>
                </a:solidFill>
              </a:rPr>
              <a:t>Kiểm duyệt (hiệu duyệt) là công việc kiểm tra nội dung của một </a:t>
            </a:r>
            <a:r>
              <a:rPr lang="en-US" dirty="0" err="1">
                <a:solidFill>
                  <a:schemeClr val="tx1"/>
                </a:solidFill>
              </a:rPr>
              <a:t>văn</a:t>
            </a:r>
            <a:r>
              <a:rPr lang="en-US" dirty="0">
                <a:solidFill>
                  <a:schemeClr val="tx1"/>
                </a:solidFill>
              </a:rPr>
              <a:t> </a:t>
            </a:r>
            <a:r>
              <a:rPr lang="en-US" dirty="0" err="1">
                <a:solidFill>
                  <a:schemeClr val="tx1"/>
                </a:solidFill>
              </a:rPr>
              <a:t>bản</a:t>
            </a:r>
            <a:r>
              <a:rPr lang="en-US" dirty="0">
                <a:solidFill>
                  <a:schemeClr val="tx1"/>
                </a:solidFill>
              </a:rPr>
              <a:t> </a:t>
            </a:r>
            <a:r>
              <a:rPr lang="vi-VN" dirty="0">
                <a:solidFill>
                  <a:schemeClr val="tx1"/>
                </a:solidFill>
              </a:rPr>
              <a:t>xem nó có mâu thuẫn và sai lệch với thực tế hay không.</a:t>
            </a:r>
            <a:endParaRPr lang="en-US" dirty="0">
              <a:solidFill>
                <a:schemeClr val="tx1"/>
              </a:solidFill>
            </a:endParaRPr>
          </a:p>
          <a:p>
            <a:pPr algn="just"/>
            <a:r>
              <a:rPr lang="en-US" dirty="0" err="1">
                <a:solidFill>
                  <a:schemeClr val="tx1"/>
                </a:solidFill>
              </a:rPr>
              <a:t>Tiến</a:t>
            </a:r>
            <a:r>
              <a:rPr lang="en-US" dirty="0">
                <a:solidFill>
                  <a:schemeClr val="tx1"/>
                </a:solidFill>
              </a:rPr>
              <a:t> </a:t>
            </a:r>
            <a:r>
              <a:rPr lang="en-US" dirty="0" err="1">
                <a:solidFill>
                  <a:schemeClr val="tx1"/>
                </a:solidFill>
              </a:rPr>
              <a:t>hành</a:t>
            </a:r>
            <a:r>
              <a:rPr lang="en-US" dirty="0">
                <a:solidFill>
                  <a:schemeClr val="tx1"/>
                </a:solidFill>
              </a:rPr>
              <a:t> </a:t>
            </a:r>
            <a:r>
              <a:rPr lang="en-US" dirty="0" err="1">
                <a:solidFill>
                  <a:schemeClr val="tx1"/>
                </a:solidFill>
              </a:rPr>
              <a:t>ký</a:t>
            </a:r>
            <a:r>
              <a:rPr lang="en-US" dirty="0">
                <a:solidFill>
                  <a:schemeClr val="tx1"/>
                </a:solidFill>
              </a:rPr>
              <a:t> </a:t>
            </a:r>
            <a:r>
              <a:rPr lang="en-US" dirty="0" err="1">
                <a:solidFill>
                  <a:schemeClr val="tx1"/>
                </a:solidFill>
              </a:rPr>
              <a:t>duyệt</a:t>
            </a:r>
            <a:r>
              <a:rPr lang="en-US" dirty="0">
                <a:solidFill>
                  <a:schemeClr val="tx1"/>
                </a:solidFill>
              </a:rPr>
              <a:t> </a:t>
            </a:r>
            <a:r>
              <a:rPr lang="en-US" dirty="0" err="1">
                <a:solidFill>
                  <a:schemeClr val="tx1"/>
                </a:solidFill>
              </a:rPr>
              <a:t>theo</a:t>
            </a:r>
            <a:r>
              <a:rPr lang="en-US" dirty="0">
                <a:solidFill>
                  <a:schemeClr val="tx1"/>
                </a:solidFill>
              </a:rPr>
              <a:t> </a:t>
            </a:r>
            <a:r>
              <a:rPr lang="en-US" dirty="0" err="1">
                <a:solidFill>
                  <a:schemeClr val="tx1"/>
                </a:solidFill>
              </a:rPr>
              <a:t>quy</a:t>
            </a:r>
            <a:r>
              <a:rPr lang="en-US" dirty="0">
                <a:solidFill>
                  <a:schemeClr val="tx1"/>
                </a:solidFill>
              </a:rPr>
              <a:t> </a:t>
            </a:r>
            <a:r>
              <a:rPr lang="en-US" dirty="0" err="1">
                <a:solidFill>
                  <a:schemeClr val="tx1"/>
                </a:solidFill>
              </a:rPr>
              <a:t>định</a:t>
            </a:r>
            <a:r>
              <a:rPr lang="en-US" dirty="0">
                <a:solidFill>
                  <a:schemeClr val="tx1"/>
                </a:solidFill>
              </a:rPr>
              <a:t>.</a:t>
            </a:r>
          </a:p>
          <a:p>
            <a:pPr algn="just"/>
            <a:endParaRPr lang="en-US" dirty="0">
              <a:solidFill>
                <a:schemeClr val="tx1"/>
              </a:solidFill>
            </a:endParaRPr>
          </a:p>
        </p:txBody>
      </p:sp>
      <p:pic>
        <p:nvPicPr>
          <p:cNvPr id="10242" name="Picture 2" descr="Phê duyệt lại giá gói thầu hay ký phụ lục hợp đồ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3868" y="2402006"/>
            <a:ext cx="5347552" cy="35585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56285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2262" y="1157982"/>
            <a:ext cx="10972800" cy="458115"/>
          </a:xfrm>
        </p:spPr>
        <p:txBody>
          <a:bodyPr>
            <a:normAutofit fontScale="90000"/>
          </a:bodyPr>
          <a:lstStyle/>
          <a:p>
            <a:r>
              <a:rPr lang="vi-VN" dirty="0"/>
              <a:t>3.4. Kiến nghị với các bên liên quan để rút kinh nghiệm</a:t>
            </a:r>
            <a:br>
              <a:rPr lang="en-US" dirty="0"/>
            </a:br>
            <a:br>
              <a:rPr lang="en-US" dirty="0"/>
            </a:br>
            <a:endParaRPr lang="en-US" dirty="0"/>
          </a:p>
        </p:txBody>
      </p:sp>
      <p:sp>
        <p:nvSpPr>
          <p:cNvPr id="3" name="Content Placeholder 2"/>
          <p:cNvSpPr>
            <a:spLocks noGrp="1"/>
          </p:cNvSpPr>
          <p:nvPr>
            <p:ph idx="1"/>
          </p:nvPr>
        </p:nvSpPr>
        <p:spPr>
          <a:xfrm>
            <a:off x="707801" y="1616097"/>
            <a:ext cx="5010611" cy="3918803"/>
          </a:xfrm>
        </p:spPr>
        <p:txBody>
          <a:bodyPr>
            <a:noAutofit/>
          </a:bodyPr>
          <a:lstStyle/>
          <a:p>
            <a:pPr algn="just"/>
            <a:r>
              <a:rPr lang="en-US" dirty="0" err="1">
                <a:solidFill>
                  <a:schemeClr val="tx1"/>
                </a:solidFill>
              </a:rPr>
              <a:t>Trình</a:t>
            </a:r>
            <a:r>
              <a:rPr lang="en-US" dirty="0">
                <a:solidFill>
                  <a:schemeClr val="tx1"/>
                </a:solidFill>
              </a:rPr>
              <a:t> </a:t>
            </a:r>
            <a:r>
              <a:rPr lang="en-US" dirty="0" err="1">
                <a:solidFill>
                  <a:schemeClr val="tx1"/>
                </a:solidFill>
              </a:rPr>
              <a:t>bày</a:t>
            </a:r>
            <a:r>
              <a:rPr lang="en-US" dirty="0">
                <a:solidFill>
                  <a:schemeClr val="tx1"/>
                </a:solidFill>
              </a:rPr>
              <a:t> ý </a:t>
            </a:r>
            <a:r>
              <a:rPr lang="en-US" dirty="0" err="1">
                <a:solidFill>
                  <a:schemeClr val="tx1"/>
                </a:solidFill>
              </a:rPr>
              <a:t>kiến</a:t>
            </a:r>
            <a:r>
              <a:rPr lang="en-US" dirty="0">
                <a:solidFill>
                  <a:schemeClr val="tx1"/>
                </a:solidFill>
              </a:rPr>
              <a:t>, </a:t>
            </a:r>
            <a:r>
              <a:rPr lang="en-US" dirty="0" err="1">
                <a:solidFill>
                  <a:schemeClr val="tx1"/>
                </a:solidFill>
              </a:rPr>
              <a:t>nguyện</a:t>
            </a:r>
            <a:r>
              <a:rPr lang="en-US" dirty="0">
                <a:solidFill>
                  <a:schemeClr val="tx1"/>
                </a:solidFill>
              </a:rPr>
              <a:t> </a:t>
            </a:r>
            <a:r>
              <a:rPr lang="en-US" dirty="0" err="1">
                <a:solidFill>
                  <a:schemeClr val="tx1"/>
                </a:solidFill>
              </a:rPr>
              <a:t>vọng</a:t>
            </a:r>
            <a:r>
              <a:rPr lang="en-US" dirty="0">
                <a:solidFill>
                  <a:schemeClr val="tx1"/>
                </a:solidFill>
              </a:rPr>
              <a:t> </a:t>
            </a:r>
            <a:r>
              <a:rPr lang="en-US" dirty="0" err="1">
                <a:solidFill>
                  <a:schemeClr val="tx1"/>
                </a:solidFill>
              </a:rPr>
              <a:t>của</a:t>
            </a:r>
            <a:r>
              <a:rPr lang="en-US" dirty="0">
                <a:solidFill>
                  <a:schemeClr val="tx1"/>
                </a:solidFill>
              </a:rPr>
              <a:t> </a:t>
            </a:r>
            <a:r>
              <a:rPr lang="en-US" dirty="0" err="1">
                <a:solidFill>
                  <a:schemeClr val="tx1"/>
                </a:solidFill>
              </a:rPr>
              <a:t>cá</a:t>
            </a:r>
            <a:r>
              <a:rPr lang="en-US" dirty="0">
                <a:solidFill>
                  <a:schemeClr val="tx1"/>
                </a:solidFill>
              </a:rPr>
              <a:t> </a:t>
            </a:r>
            <a:r>
              <a:rPr lang="en-US" dirty="0" err="1">
                <a:solidFill>
                  <a:schemeClr val="tx1"/>
                </a:solidFill>
              </a:rPr>
              <a:t>nhân</a:t>
            </a:r>
            <a:r>
              <a:rPr lang="en-US" dirty="0">
                <a:solidFill>
                  <a:schemeClr val="tx1"/>
                </a:solidFill>
              </a:rPr>
              <a:t>, </a:t>
            </a:r>
            <a:r>
              <a:rPr lang="en-US" dirty="0" err="1">
                <a:solidFill>
                  <a:schemeClr val="tx1"/>
                </a:solidFill>
              </a:rPr>
              <a:t>các</a:t>
            </a:r>
            <a:r>
              <a:rPr lang="en-US" dirty="0">
                <a:solidFill>
                  <a:schemeClr val="tx1"/>
                </a:solidFill>
              </a:rPr>
              <a:t> </a:t>
            </a:r>
            <a:r>
              <a:rPr lang="en-US" dirty="0" err="1">
                <a:solidFill>
                  <a:schemeClr val="tx1"/>
                </a:solidFill>
              </a:rPr>
              <a:t>bên</a:t>
            </a:r>
            <a:r>
              <a:rPr lang="en-US" dirty="0">
                <a:solidFill>
                  <a:schemeClr val="tx1"/>
                </a:solidFill>
              </a:rPr>
              <a:t> </a:t>
            </a:r>
            <a:r>
              <a:rPr lang="en-US" dirty="0" err="1">
                <a:solidFill>
                  <a:schemeClr val="tx1"/>
                </a:solidFill>
              </a:rPr>
              <a:t>liên</a:t>
            </a:r>
            <a:r>
              <a:rPr lang="en-US" dirty="0">
                <a:solidFill>
                  <a:schemeClr val="tx1"/>
                </a:solidFill>
              </a:rPr>
              <a:t> </a:t>
            </a:r>
            <a:r>
              <a:rPr lang="en-US" dirty="0" err="1">
                <a:solidFill>
                  <a:schemeClr val="tx1"/>
                </a:solidFill>
              </a:rPr>
              <a:t>quan</a:t>
            </a:r>
            <a:r>
              <a:rPr lang="en-US" dirty="0">
                <a:solidFill>
                  <a:schemeClr val="tx1"/>
                </a:solidFill>
              </a:rPr>
              <a:t> (</a:t>
            </a:r>
            <a:r>
              <a:rPr lang="en-US" dirty="0" err="1">
                <a:solidFill>
                  <a:schemeClr val="tx1"/>
                </a:solidFill>
              </a:rPr>
              <a:t>đối</a:t>
            </a:r>
            <a:r>
              <a:rPr lang="en-US" dirty="0">
                <a:solidFill>
                  <a:schemeClr val="tx1"/>
                </a:solidFill>
              </a:rPr>
              <a:t> </a:t>
            </a:r>
            <a:r>
              <a:rPr lang="en-US" dirty="0" err="1">
                <a:solidFill>
                  <a:schemeClr val="tx1"/>
                </a:solidFill>
              </a:rPr>
              <a:t>tác</a:t>
            </a:r>
            <a:r>
              <a:rPr lang="en-US" dirty="0">
                <a:solidFill>
                  <a:schemeClr val="tx1"/>
                </a:solidFill>
              </a:rPr>
              <a:t>, </a:t>
            </a:r>
            <a:r>
              <a:rPr lang="en-US" dirty="0" err="1">
                <a:solidFill>
                  <a:schemeClr val="tx1"/>
                </a:solidFill>
              </a:rPr>
              <a:t>nhà</a:t>
            </a:r>
            <a:r>
              <a:rPr lang="en-US" dirty="0">
                <a:solidFill>
                  <a:schemeClr val="tx1"/>
                </a:solidFill>
              </a:rPr>
              <a:t> </a:t>
            </a:r>
            <a:r>
              <a:rPr lang="en-US" dirty="0" err="1">
                <a:solidFill>
                  <a:schemeClr val="tx1"/>
                </a:solidFill>
              </a:rPr>
              <a:t>cung</a:t>
            </a:r>
            <a:r>
              <a:rPr lang="en-US" dirty="0">
                <a:solidFill>
                  <a:schemeClr val="tx1"/>
                </a:solidFill>
              </a:rPr>
              <a:t> </a:t>
            </a:r>
            <a:r>
              <a:rPr lang="en-US" dirty="0" err="1">
                <a:solidFill>
                  <a:schemeClr val="tx1"/>
                </a:solidFill>
              </a:rPr>
              <a:t>cấp</a:t>
            </a:r>
            <a:r>
              <a:rPr lang="en-US" dirty="0">
                <a:solidFill>
                  <a:schemeClr val="tx1"/>
                </a:solidFill>
              </a:rPr>
              <a:t>, </a:t>
            </a:r>
            <a:r>
              <a:rPr lang="en-US" dirty="0" err="1">
                <a:solidFill>
                  <a:schemeClr val="tx1"/>
                </a:solidFill>
              </a:rPr>
              <a:t>nội</a:t>
            </a:r>
            <a:r>
              <a:rPr lang="en-US" dirty="0">
                <a:solidFill>
                  <a:schemeClr val="tx1"/>
                </a:solidFill>
              </a:rPr>
              <a:t> </a:t>
            </a:r>
            <a:r>
              <a:rPr lang="en-US" dirty="0" err="1">
                <a:solidFill>
                  <a:schemeClr val="tx1"/>
                </a:solidFill>
              </a:rPr>
              <a:t>bộ</a:t>
            </a:r>
            <a:r>
              <a:rPr lang="en-US" dirty="0">
                <a:solidFill>
                  <a:schemeClr val="tx1"/>
                </a:solidFill>
              </a:rPr>
              <a:t>, </a:t>
            </a:r>
            <a:r>
              <a:rPr lang="en-US" dirty="0" err="1">
                <a:solidFill>
                  <a:schemeClr val="tx1"/>
                </a:solidFill>
              </a:rPr>
              <a:t>khách</a:t>
            </a:r>
            <a:r>
              <a:rPr lang="en-US" dirty="0">
                <a:solidFill>
                  <a:schemeClr val="tx1"/>
                </a:solidFill>
              </a:rPr>
              <a:t> </a:t>
            </a:r>
            <a:r>
              <a:rPr lang="en-US" dirty="0" err="1">
                <a:solidFill>
                  <a:schemeClr val="tx1"/>
                </a:solidFill>
              </a:rPr>
              <a:t>hàng</a:t>
            </a:r>
            <a:r>
              <a:rPr lang="en-US" dirty="0">
                <a:solidFill>
                  <a:schemeClr val="tx1"/>
                </a:solidFill>
              </a:rPr>
              <a:t>,…) </a:t>
            </a:r>
            <a:r>
              <a:rPr lang="en-US" dirty="0" err="1">
                <a:solidFill>
                  <a:schemeClr val="tx1"/>
                </a:solidFill>
              </a:rPr>
              <a:t>về</a:t>
            </a:r>
            <a:r>
              <a:rPr lang="en-US" dirty="0">
                <a:solidFill>
                  <a:schemeClr val="tx1"/>
                </a:solidFill>
              </a:rPr>
              <a:t> </a:t>
            </a:r>
            <a:r>
              <a:rPr lang="en-US" dirty="0" err="1">
                <a:solidFill>
                  <a:schemeClr val="tx1"/>
                </a:solidFill>
              </a:rPr>
              <a:t>vấn</a:t>
            </a:r>
            <a:r>
              <a:rPr lang="en-US" dirty="0">
                <a:solidFill>
                  <a:schemeClr val="tx1"/>
                </a:solidFill>
              </a:rPr>
              <a:t> </a:t>
            </a:r>
            <a:r>
              <a:rPr lang="en-US" dirty="0" err="1">
                <a:solidFill>
                  <a:schemeClr val="tx1"/>
                </a:solidFill>
              </a:rPr>
              <a:t>đề</a:t>
            </a:r>
            <a:r>
              <a:rPr lang="en-US" dirty="0">
                <a:solidFill>
                  <a:schemeClr val="tx1"/>
                </a:solidFill>
              </a:rPr>
              <a:t> </a:t>
            </a:r>
            <a:r>
              <a:rPr lang="en-US" dirty="0" err="1">
                <a:solidFill>
                  <a:schemeClr val="tx1"/>
                </a:solidFill>
              </a:rPr>
              <a:t>tổ</a:t>
            </a:r>
            <a:r>
              <a:rPr lang="en-US" dirty="0">
                <a:solidFill>
                  <a:schemeClr val="tx1"/>
                </a:solidFill>
              </a:rPr>
              <a:t> </a:t>
            </a:r>
            <a:r>
              <a:rPr lang="en-US" dirty="0" err="1">
                <a:solidFill>
                  <a:schemeClr val="tx1"/>
                </a:solidFill>
              </a:rPr>
              <a:t>chức</a:t>
            </a:r>
            <a:r>
              <a:rPr lang="en-US" dirty="0">
                <a:solidFill>
                  <a:schemeClr val="tx1"/>
                </a:solidFill>
              </a:rPr>
              <a:t>, </a:t>
            </a:r>
            <a:r>
              <a:rPr lang="en-US" dirty="0" err="1">
                <a:solidFill>
                  <a:schemeClr val="tx1"/>
                </a:solidFill>
              </a:rPr>
              <a:t>thực</a:t>
            </a:r>
            <a:r>
              <a:rPr lang="en-US" dirty="0">
                <a:solidFill>
                  <a:schemeClr val="tx1"/>
                </a:solidFill>
              </a:rPr>
              <a:t> </a:t>
            </a:r>
            <a:r>
              <a:rPr lang="en-US" dirty="0" err="1">
                <a:solidFill>
                  <a:schemeClr val="tx1"/>
                </a:solidFill>
              </a:rPr>
              <a:t>hiện</a:t>
            </a:r>
            <a:r>
              <a:rPr lang="en-US" dirty="0">
                <a:solidFill>
                  <a:schemeClr val="tx1"/>
                </a:solidFill>
              </a:rPr>
              <a:t> </a:t>
            </a:r>
            <a:r>
              <a:rPr lang="en-US" dirty="0" err="1">
                <a:solidFill>
                  <a:schemeClr val="tx1"/>
                </a:solidFill>
              </a:rPr>
              <a:t>hội</a:t>
            </a:r>
            <a:r>
              <a:rPr lang="en-US" dirty="0">
                <a:solidFill>
                  <a:schemeClr val="tx1"/>
                </a:solidFill>
              </a:rPr>
              <a:t> </a:t>
            </a:r>
            <a:r>
              <a:rPr lang="en-US" dirty="0" err="1">
                <a:solidFill>
                  <a:schemeClr val="tx1"/>
                </a:solidFill>
              </a:rPr>
              <a:t>họp</a:t>
            </a:r>
            <a:r>
              <a:rPr lang="en-US" dirty="0">
                <a:solidFill>
                  <a:schemeClr val="tx1"/>
                </a:solidFill>
              </a:rPr>
              <a:t>, </a:t>
            </a:r>
            <a:r>
              <a:rPr lang="en-US" dirty="0" err="1">
                <a:solidFill>
                  <a:schemeClr val="tx1"/>
                </a:solidFill>
              </a:rPr>
              <a:t>hội</a:t>
            </a:r>
            <a:r>
              <a:rPr lang="en-US" dirty="0">
                <a:solidFill>
                  <a:schemeClr val="tx1"/>
                </a:solidFill>
              </a:rPr>
              <a:t> </a:t>
            </a:r>
            <a:r>
              <a:rPr lang="en-US" dirty="0" err="1">
                <a:solidFill>
                  <a:schemeClr val="tx1"/>
                </a:solidFill>
              </a:rPr>
              <a:t>nghị</a:t>
            </a:r>
            <a:r>
              <a:rPr lang="en-US" dirty="0">
                <a:solidFill>
                  <a:schemeClr val="tx1"/>
                </a:solidFill>
              </a:rPr>
              <a:t>, </a:t>
            </a:r>
            <a:r>
              <a:rPr lang="en-US" dirty="0" err="1">
                <a:solidFill>
                  <a:schemeClr val="tx1"/>
                </a:solidFill>
              </a:rPr>
              <a:t>hội</a:t>
            </a:r>
            <a:r>
              <a:rPr lang="en-US" dirty="0">
                <a:solidFill>
                  <a:schemeClr val="tx1"/>
                </a:solidFill>
              </a:rPr>
              <a:t> </a:t>
            </a:r>
            <a:r>
              <a:rPr lang="en-US" dirty="0" err="1">
                <a:solidFill>
                  <a:schemeClr val="tx1"/>
                </a:solidFill>
              </a:rPr>
              <a:t>thảo</a:t>
            </a:r>
            <a:r>
              <a:rPr lang="en-US" dirty="0">
                <a:solidFill>
                  <a:schemeClr val="tx1"/>
                </a:solidFill>
              </a:rPr>
              <a:t>.</a:t>
            </a:r>
          </a:p>
        </p:txBody>
      </p:sp>
      <p:pic>
        <p:nvPicPr>
          <p:cNvPr id="11266" name="Picture 2" descr="Không có trong danh mục hình thức kỷ luật, vì sao 'rút kinh nghiệm' vẫn  thịnh hàn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8662" y="2843875"/>
            <a:ext cx="6096000" cy="3429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46204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6092" y="209816"/>
            <a:ext cx="10058401" cy="2202873"/>
          </a:xfrm>
        </p:spPr>
        <p:txBody>
          <a:bodyPr>
            <a:normAutofit/>
          </a:bodyPr>
          <a:lstStyle/>
          <a:p>
            <a:pPr algn="ctr"/>
            <a:r>
              <a:rPr lang="en-US" dirty="0">
                <a:solidFill>
                  <a:srgbClr val="002060"/>
                </a:solidFill>
              </a:rPr>
              <a:t> </a:t>
            </a:r>
            <a:r>
              <a:rPr lang="en-US" sz="4800" dirty="0" err="1">
                <a:solidFill>
                  <a:srgbClr val="FF0000"/>
                </a:solidFill>
              </a:rPr>
              <a:t>Chương</a:t>
            </a:r>
            <a:r>
              <a:rPr lang="en-US" sz="4800" dirty="0">
                <a:solidFill>
                  <a:srgbClr val="FF0000"/>
                </a:solidFill>
              </a:rPr>
              <a:t> VII:</a:t>
            </a:r>
            <a:r>
              <a:rPr lang="vi-VN" sz="4000" dirty="0">
                <a:solidFill>
                  <a:srgbClr val="FF0000"/>
                </a:solidFill>
                <a:effectLst/>
                <a:latin typeface="Times New Roman" panose="02020603050405020304" pitchFamily="18" charset="0"/>
                <a:ea typeface="Times New Roman" panose="02020603050405020304" pitchFamily="18" charset="0"/>
              </a:rPr>
              <a:t> </a:t>
            </a:r>
            <a:br>
              <a:rPr lang="en-US" sz="4000" dirty="0">
                <a:solidFill>
                  <a:srgbClr val="FF0000"/>
                </a:solidFill>
                <a:effectLst/>
                <a:latin typeface="Times New Roman" panose="02020603050405020304" pitchFamily="18" charset="0"/>
                <a:ea typeface="Times New Roman" panose="02020603050405020304" pitchFamily="18" charset="0"/>
              </a:rPr>
            </a:br>
            <a:r>
              <a:rPr lang="en-US" sz="4800" dirty="0">
                <a:solidFill>
                  <a:srgbClr val="00B050"/>
                </a:solidFill>
                <a:ea typeface="Times New Roman" panose="02020603050405020304" pitchFamily="18" charset="0"/>
              </a:rPr>
              <a:t>TỔNG KẾT ĐÁNH GIÁ</a:t>
            </a:r>
            <a:endParaRPr lang="en-US" sz="6000" dirty="0">
              <a:solidFill>
                <a:srgbClr val="00B050"/>
              </a:solidFill>
            </a:endParaRPr>
          </a:p>
        </p:txBody>
      </p:sp>
      <p:pic>
        <p:nvPicPr>
          <p:cNvPr id="3" name="Picture 2" descr="Họp hành: Trước các cuộc họp - Công ty dịch thuật Dịch Số"/>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1242" y="2822510"/>
            <a:ext cx="6173402" cy="345709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3 bước đánh giá hiệu quả làm việc của nhân viên trong doanh nghiệ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9822" y="2822510"/>
            <a:ext cx="5072485" cy="34570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1075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9A00E5F-EE39-4D8A-A162-8C2400FBA0B9}"/>
              </a:ext>
            </a:extLst>
          </p:cNvPr>
          <p:cNvSpPr>
            <a:spLocks noGrp="1"/>
          </p:cNvSpPr>
          <p:nvPr>
            <p:ph type="body" sz="quarter" idx="13"/>
          </p:nvPr>
        </p:nvSpPr>
        <p:spPr>
          <a:xfrm>
            <a:off x="2674963" y="1447319"/>
            <a:ext cx="8966578" cy="5274156"/>
          </a:xfrm>
        </p:spPr>
        <p:txBody>
          <a:bodyPr>
            <a:noAutofit/>
          </a:bodyPr>
          <a:lstStyle/>
          <a:p>
            <a:pPr marL="0" marR="0" algn="just">
              <a:lnSpc>
                <a:spcPct val="110000"/>
              </a:lnSpc>
              <a:spcBef>
                <a:spcPts val="200"/>
              </a:spcBef>
              <a:spcAft>
                <a:spcPts val="200"/>
              </a:spcAft>
            </a:pPr>
            <a:r>
              <a:rPr lang="en-US" dirty="0"/>
              <a:t> </a:t>
            </a:r>
            <a:r>
              <a:rPr lang="vi-VN" dirty="0"/>
              <a:t> Nắm được quy trình tổng kết đánh giá kết quả công việc và rút kinh nghiệm với các bên liên quan trong việc tổ chức họp, hội nghị hội thảo. </a:t>
            </a:r>
          </a:p>
          <a:p>
            <a:pPr marL="0" marR="0" algn="just">
              <a:lnSpc>
                <a:spcPct val="110000"/>
              </a:lnSpc>
              <a:spcBef>
                <a:spcPts val="200"/>
              </a:spcBef>
              <a:spcAft>
                <a:spcPts val="200"/>
              </a:spcAft>
            </a:pPr>
            <a:r>
              <a:rPr lang="en-US" dirty="0"/>
              <a:t> </a:t>
            </a:r>
            <a:r>
              <a:rPr lang="vi-VN" dirty="0"/>
              <a:t>Thực hiện được công tác tổng kết đánh giá tổ chức họp, hội nghị hội thảo.</a:t>
            </a:r>
          </a:p>
          <a:p>
            <a:pPr marL="0" marR="0" algn="just">
              <a:lnSpc>
                <a:spcPct val="110000"/>
              </a:lnSpc>
              <a:spcBef>
                <a:spcPts val="200"/>
              </a:spcBef>
              <a:spcAft>
                <a:spcPts val="200"/>
              </a:spcAft>
            </a:pPr>
            <a:r>
              <a:rPr lang="en-US" dirty="0"/>
              <a:t> </a:t>
            </a:r>
            <a:r>
              <a:rPr lang="vi-VN" dirty="0"/>
              <a:t>Có thái độ và nhận thức đúng về nghề, nhiệt tình và say mê với nghề.</a:t>
            </a:r>
            <a:endParaRPr lang="en-US" sz="3200" dirty="0">
              <a:solidFill>
                <a:srgbClr val="002060"/>
              </a:solidFill>
            </a:endParaRPr>
          </a:p>
        </p:txBody>
      </p:sp>
    </p:spTree>
    <p:extLst>
      <p:ext uri="{BB962C8B-B14F-4D97-AF65-F5344CB8AC3E}">
        <p14:creationId xmlns:p14="http://schemas.microsoft.com/office/powerpoint/2010/main" val="37122082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36A2336-116B-4FEC-8166-194056140450}"/>
              </a:ext>
            </a:extLst>
          </p:cNvPr>
          <p:cNvSpPr>
            <a:spLocks noGrp="1"/>
          </p:cNvSpPr>
          <p:nvPr>
            <p:ph type="body" sz="quarter" idx="13"/>
          </p:nvPr>
        </p:nvSpPr>
        <p:spPr>
          <a:xfrm>
            <a:off x="609601" y="1670050"/>
            <a:ext cx="11582399" cy="5187950"/>
          </a:xfrm>
        </p:spPr>
        <p:txBody>
          <a:bodyPr>
            <a:normAutofit/>
          </a:bodyPr>
          <a:lstStyle/>
          <a:p>
            <a:pPr marL="742950" indent="-742950">
              <a:lnSpc>
                <a:spcPct val="110000"/>
              </a:lnSpc>
              <a:spcBef>
                <a:spcPts val="200"/>
              </a:spcBef>
              <a:spcAft>
                <a:spcPts val="200"/>
              </a:spcAft>
              <a:buAutoNum type="arabicPeriod"/>
            </a:pPr>
            <a:r>
              <a:rPr lang="vi-VN" sz="3600" dirty="0">
                <a:solidFill>
                  <a:srgbClr val="002060"/>
                </a:solidFill>
                <a:ea typeface="Times New Roman" panose="02020603050405020304" pitchFamily="18" charset="0"/>
              </a:rPr>
              <a:t>Tổng hợp ý kiến góp ý của đại biểu </a:t>
            </a:r>
            <a:endParaRPr lang="en-US" sz="3600" dirty="0">
              <a:solidFill>
                <a:srgbClr val="002060"/>
              </a:solidFill>
              <a:ea typeface="Times New Roman" panose="02020603050405020304" pitchFamily="18" charset="0"/>
            </a:endParaRPr>
          </a:p>
          <a:p>
            <a:pPr marL="742950" indent="-742950">
              <a:lnSpc>
                <a:spcPct val="110000"/>
              </a:lnSpc>
              <a:spcBef>
                <a:spcPts val="200"/>
              </a:spcBef>
              <a:spcAft>
                <a:spcPts val="200"/>
              </a:spcAft>
              <a:buAutoNum type="arabicPeriod"/>
            </a:pPr>
            <a:r>
              <a:rPr lang="en-US" sz="3600" dirty="0" err="1">
                <a:solidFill>
                  <a:srgbClr val="002060"/>
                </a:solidFill>
                <a:ea typeface="Times New Roman" panose="02020603050405020304" pitchFamily="18" charset="0"/>
              </a:rPr>
              <a:t>Họp</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đánh</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giá</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kết</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quả</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công</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việc</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và</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rút</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kinh</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nghiệm</a:t>
            </a:r>
            <a:endParaRPr lang="en-US" sz="3600" dirty="0">
              <a:solidFill>
                <a:srgbClr val="002060"/>
              </a:solidFill>
              <a:ea typeface="Times New Roman" panose="02020603050405020304" pitchFamily="18" charset="0"/>
            </a:endParaRPr>
          </a:p>
          <a:p>
            <a:pPr marL="742950" indent="-742950">
              <a:lnSpc>
                <a:spcPct val="110000"/>
              </a:lnSpc>
              <a:spcBef>
                <a:spcPts val="200"/>
              </a:spcBef>
              <a:spcAft>
                <a:spcPts val="200"/>
              </a:spcAft>
              <a:buAutoNum type="arabicPeriod"/>
            </a:pPr>
            <a:r>
              <a:rPr lang="en-US" sz="3600" dirty="0" err="1">
                <a:solidFill>
                  <a:srgbClr val="002060"/>
                </a:solidFill>
                <a:ea typeface="Times New Roman" panose="02020603050405020304" pitchFamily="18" charset="0"/>
              </a:rPr>
              <a:t>Viết</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báo</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cáo</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tổng</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kết</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và</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rút</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kinh</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nghiệm</a:t>
            </a:r>
            <a:endParaRPr lang="en-US" sz="3600" dirty="0">
              <a:solidFill>
                <a:srgbClr val="002060"/>
              </a:solidFill>
              <a:ea typeface="Times New Roman" panose="02020603050405020304" pitchFamily="18" charset="0"/>
            </a:endParaRPr>
          </a:p>
          <a:p>
            <a:pPr marL="742950" indent="-742950">
              <a:lnSpc>
                <a:spcPct val="110000"/>
              </a:lnSpc>
              <a:spcBef>
                <a:spcPts val="200"/>
              </a:spcBef>
              <a:spcAft>
                <a:spcPts val="200"/>
              </a:spcAft>
              <a:buAutoNum type="arabicPeriod"/>
            </a:pPr>
            <a:r>
              <a:rPr lang="en-US" sz="3600" dirty="0" err="1">
                <a:solidFill>
                  <a:srgbClr val="002060"/>
                </a:solidFill>
                <a:ea typeface="Times New Roman" panose="02020603050405020304" pitchFamily="18" charset="0"/>
              </a:rPr>
              <a:t>Bài</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tập</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thực</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hành</a:t>
            </a:r>
            <a:endParaRPr lang="en-US" sz="3600" dirty="0">
              <a:solidFill>
                <a:srgbClr val="002060"/>
              </a:solidFill>
              <a:ea typeface="Times New Roman" panose="02020603050405020304" pitchFamily="18" charset="0"/>
            </a:endParaRPr>
          </a:p>
        </p:txBody>
      </p:sp>
    </p:spTree>
    <p:extLst>
      <p:ext uri="{BB962C8B-B14F-4D97-AF65-F5344CB8AC3E}">
        <p14:creationId xmlns:p14="http://schemas.microsoft.com/office/powerpoint/2010/main" val="17363738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682389" y="760851"/>
            <a:ext cx="10515600" cy="565681"/>
          </a:xfrm>
        </p:spPr>
        <p:txBody>
          <a:bodyPr>
            <a:noAutofit/>
          </a:bodyPr>
          <a:lstStyle/>
          <a:p>
            <a:r>
              <a:rPr lang="en-US" dirty="0"/>
              <a:t>1. </a:t>
            </a:r>
            <a:r>
              <a:rPr lang="vi-VN" dirty="0">
                <a:ea typeface="Times New Roman" panose="02020603050405020304" pitchFamily="18" charset="0"/>
              </a:rPr>
              <a:t>Tổng hợp ý kiến góp ý của đại biểu </a:t>
            </a:r>
            <a:br>
              <a:rPr lang="vi-VN" dirty="0">
                <a:ea typeface="Times New Roman" panose="02020603050405020304" pitchFamily="18" charset="0"/>
              </a:rPr>
            </a:br>
            <a:br>
              <a:rPr lang="en-US" dirty="0">
                <a:effectLst/>
                <a:ea typeface="Calibri" panose="020F0502020204030204" pitchFamily="34" charset="0"/>
              </a:rPr>
            </a:br>
            <a:endParaRPr lang="en-US" dirty="0"/>
          </a:p>
        </p:txBody>
      </p:sp>
      <p:sp>
        <p:nvSpPr>
          <p:cNvPr id="9" name="Rectangle 8"/>
          <p:cNvSpPr/>
          <p:nvPr/>
        </p:nvSpPr>
        <p:spPr>
          <a:xfrm>
            <a:off x="559559" y="1170284"/>
            <a:ext cx="6414447" cy="5273238"/>
          </a:xfrm>
          <a:prstGeom prst="rect">
            <a:avLst/>
          </a:prstGeom>
        </p:spPr>
        <p:txBody>
          <a:bodyPr wrap="square">
            <a:spAutoFit/>
          </a:bodyPr>
          <a:lstStyle/>
          <a:p>
            <a:pPr indent="180340" algn="just">
              <a:lnSpc>
                <a:spcPct val="150000"/>
              </a:lnSpc>
              <a:spcBef>
                <a:spcPts val="200"/>
              </a:spcBef>
              <a:spcAft>
                <a:spcPts val="200"/>
              </a:spcAft>
            </a:pPr>
            <a:r>
              <a:rPr lang="vi-VN" sz="2800" b="1" dirty="0">
                <a:latin typeface="Times New Roman" panose="02020603050405020304" pitchFamily="18" charset="0"/>
                <a:ea typeface="Times New Roman" panose="02020603050405020304" pitchFamily="18" charset="0"/>
              </a:rPr>
              <a:t>1.1</a:t>
            </a:r>
            <a:r>
              <a:rPr lang="en-US" sz="2800" b="1" dirty="0">
                <a:latin typeface="Times New Roman" panose="02020603050405020304" pitchFamily="18" charset="0"/>
                <a:ea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rPr>
              <a:t>Lập</a:t>
            </a:r>
            <a:r>
              <a:rPr lang="en-US" sz="2800" b="1" dirty="0">
                <a:latin typeface="Times New Roman" panose="02020603050405020304" pitchFamily="18" charset="0"/>
                <a:ea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rPr>
              <a:t>phiếu</a:t>
            </a:r>
            <a:r>
              <a:rPr lang="en-US" sz="2800" b="1" dirty="0">
                <a:latin typeface="Times New Roman" panose="02020603050405020304" pitchFamily="18" charset="0"/>
                <a:ea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rPr>
              <a:t>thăm</a:t>
            </a:r>
            <a:r>
              <a:rPr lang="en-US" sz="2800" b="1" dirty="0">
                <a:latin typeface="Times New Roman" panose="02020603050405020304" pitchFamily="18" charset="0"/>
                <a:ea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rPr>
              <a:t>dò</a:t>
            </a:r>
            <a:endParaRPr lang="en-US" sz="2800" b="1" dirty="0">
              <a:latin typeface="Times New Roman" panose="02020603050405020304" pitchFamily="18" charset="0"/>
              <a:ea typeface="Times New Roman" panose="02020603050405020304" pitchFamily="18" charset="0"/>
            </a:endParaRPr>
          </a:p>
          <a:p>
            <a:pPr indent="180340" algn="just">
              <a:lnSpc>
                <a:spcPct val="150000"/>
              </a:lnSpc>
              <a:spcBef>
                <a:spcPts val="200"/>
              </a:spcBef>
              <a:spcAft>
                <a:spcPts val="200"/>
              </a:spcAft>
            </a:pPr>
            <a:r>
              <a:rPr lang="en-US" sz="2400" dirty="0">
                <a:latin typeface="Times New Roman" panose="02020603050405020304" pitchFamily="18" charset="0"/>
                <a:ea typeface="Calibri" panose="020F0502020204030204" pitchFamily="34" charset="0"/>
              </a:rPr>
              <a:t>-</a:t>
            </a:r>
            <a:r>
              <a:rPr lang="vi-VN" sz="2400" dirty="0">
                <a:latin typeface="Times New Roman" panose="02020603050405020304" pitchFamily="18" charset="0"/>
                <a:ea typeface="Calibri" panose="020F0502020204030204" pitchFamily="34" charset="0"/>
              </a:rPr>
              <a:t>Thăm dò ý kiến chính là một hình thức thu thập những suy nghĩ, ý kiến đó của </a:t>
            </a:r>
            <a:r>
              <a:rPr lang="en-US" sz="2400" dirty="0" err="1">
                <a:latin typeface="Times New Roman" panose="02020603050405020304" pitchFamily="18" charset="0"/>
                <a:ea typeface="Calibri" panose="020F0502020204030204" pitchFamily="34" charset="0"/>
              </a:rPr>
              <a:t>người</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tham</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gia</a:t>
            </a:r>
            <a:r>
              <a:rPr lang="vi-VN" sz="2400" dirty="0">
                <a:latin typeface="Times New Roman" panose="02020603050405020304" pitchFamily="18" charset="0"/>
                <a:ea typeface="Calibri" panose="020F0502020204030204" pitchFamily="34" charset="0"/>
              </a:rPr>
              <a:t>. Việc thăm dò ý kiến được xem là một điều cần thiết trong quá trình </a:t>
            </a:r>
            <a:r>
              <a:rPr lang="en-US" sz="2400" dirty="0" err="1">
                <a:latin typeface="Times New Roman" panose="02020603050405020304" pitchFamily="18" charset="0"/>
                <a:ea typeface="Calibri" panose="020F0502020204030204" pitchFamily="34" charset="0"/>
              </a:rPr>
              <a:t>hội</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họp</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hội</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nghị</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diễn</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ra.</a:t>
            </a:r>
            <a:endParaRPr lang="en-US" sz="2400" dirty="0">
              <a:latin typeface="Times New Roman" panose="02020603050405020304" pitchFamily="18" charset="0"/>
              <a:ea typeface="Calibri" panose="020F0502020204030204" pitchFamily="34" charset="0"/>
            </a:endParaRPr>
          </a:p>
          <a:p>
            <a:pPr indent="180340" algn="just">
              <a:lnSpc>
                <a:spcPct val="150000"/>
              </a:lnSpc>
              <a:spcBef>
                <a:spcPts val="200"/>
              </a:spcBef>
              <a:spcAft>
                <a:spcPts val="200"/>
              </a:spcAft>
            </a:pPr>
            <a:r>
              <a:rPr lang="vi-VN" sz="2400" dirty="0">
                <a:latin typeface="Times New Roman" panose="02020603050405020304" pitchFamily="18" charset="0"/>
                <a:ea typeface="Calibri" panose="020F0502020204030204" pitchFamily="34" charset="0"/>
              </a:rPr>
              <a:t>-Thăm dò tại chỗ</a:t>
            </a:r>
            <a:r>
              <a:rPr lang="en-US" sz="2400" dirty="0">
                <a:latin typeface="Times New Roman" panose="02020603050405020304" pitchFamily="18" charset="0"/>
                <a:ea typeface="Calibri" panose="020F0502020204030204" pitchFamily="34" charset="0"/>
              </a:rPr>
              <a:t>: </a:t>
            </a:r>
            <a:r>
              <a:rPr lang="vi-VN" sz="2400" dirty="0">
                <a:latin typeface="Times New Roman" panose="02020603050405020304" pitchFamily="18" charset="0"/>
                <a:ea typeface="Calibri" panose="020F0502020204030204" pitchFamily="34" charset="0"/>
              </a:rPr>
              <a:t>Cách nhanh nhất và dễ nhất để </a:t>
            </a:r>
            <a:r>
              <a:rPr lang="en-US" sz="2400" dirty="0" err="1">
                <a:latin typeface="Times New Roman" panose="02020603050405020304" pitchFamily="18" charset="0"/>
                <a:ea typeface="Calibri" panose="020F0502020204030204" pitchFamily="34" charset="0"/>
              </a:rPr>
              <a:t>lấy</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phiếu</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thăm</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dò</a:t>
            </a:r>
            <a:r>
              <a:rPr lang="vi-VN" sz="2400" dirty="0">
                <a:latin typeface="Times New Roman" panose="02020603050405020304" pitchFamily="18" charset="0"/>
                <a:ea typeface="Calibri" panose="020F0502020204030204" pitchFamily="34" charset="0"/>
              </a:rPr>
              <a:t> là yêu cầu người dẫn chương trình hoặc diễn giả giơ tay hoặc yêu cầu mọi người gửi câu hỏi.</a:t>
            </a:r>
          </a:p>
        </p:txBody>
      </p:sp>
      <p:pic>
        <p:nvPicPr>
          <p:cNvPr id="4" name="Picture 3"/>
          <p:cNvPicPr>
            <a:picLocks noChangeAspect="1"/>
          </p:cNvPicPr>
          <p:nvPr/>
        </p:nvPicPr>
        <p:blipFill>
          <a:blip r:embed="rId2"/>
          <a:stretch>
            <a:fillRect/>
          </a:stretch>
        </p:blipFill>
        <p:spPr>
          <a:xfrm>
            <a:off x="7256060" y="2019046"/>
            <a:ext cx="4677769" cy="3575714"/>
          </a:xfrm>
          <a:prstGeom prst="rect">
            <a:avLst/>
          </a:prstGeom>
        </p:spPr>
      </p:pic>
    </p:spTree>
    <p:extLst>
      <p:ext uri="{BB962C8B-B14F-4D97-AF65-F5344CB8AC3E}">
        <p14:creationId xmlns:p14="http://schemas.microsoft.com/office/powerpoint/2010/main" val="30974172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57076" y="1156777"/>
            <a:ext cx="6208594" cy="4740802"/>
          </a:xfrm>
        </p:spPr>
        <p:txBody>
          <a:bodyPr>
            <a:noAutofit/>
          </a:bodyPr>
          <a:lstStyle/>
          <a:p>
            <a:pPr marL="0" indent="0" algn="just">
              <a:buNone/>
            </a:pPr>
            <a:r>
              <a:rPr lang="vi-VN" sz="2400" dirty="0"/>
              <a:t>Bảng khảo sát</a:t>
            </a:r>
            <a:r>
              <a:rPr lang="en-US" sz="2400" dirty="0"/>
              <a:t> </a:t>
            </a:r>
            <a:r>
              <a:rPr lang="en-US" sz="2400" dirty="0" err="1"/>
              <a:t>để</a:t>
            </a:r>
            <a:r>
              <a:rPr lang="en-US" sz="2400" dirty="0"/>
              <a:t> </a:t>
            </a:r>
            <a:r>
              <a:rPr lang="en-US" sz="2400" dirty="0" err="1"/>
              <a:t>lấy</a:t>
            </a:r>
            <a:r>
              <a:rPr lang="en-US" sz="2400" dirty="0"/>
              <a:t> ý </a:t>
            </a:r>
            <a:r>
              <a:rPr lang="en-US" sz="2400" dirty="0" err="1"/>
              <a:t>kiến</a:t>
            </a:r>
            <a:r>
              <a:rPr lang="en-US" sz="2400" dirty="0"/>
              <a:t> </a:t>
            </a:r>
            <a:r>
              <a:rPr lang="en-US" sz="2400" dirty="0" err="1"/>
              <a:t>góp</a:t>
            </a:r>
            <a:r>
              <a:rPr lang="en-US" sz="2400" dirty="0"/>
              <a:t> ý</a:t>
            </a:r>
            <a:r>
              <a:rPr lang="vi-VN" sz="2400" dirty="0"/>
              <a:t> sau </a:t>
            </a:r>
            <a:r>
              <a:rPr lang="en-US" sz="2400" dirty="0" err="1"/>
              <a:t>hội</a:t>
            </a:r>
            <a:r>
              <a:rPr lang="en-US" sz="2400" dirty="0"/>
              <a:t> </a:t>
            </a:r>
            <a:r>
              <a:rPr lang="en-US" sz="2400" dirty="0" err="1"/>
              <a:t>họp</a:t>
            </a:r>
            <a:r>
              <a:rPr lang="en-US" sz="2400" dirty="0"/>
              <a:t>, </a:t>
            </a:r>
            <a:r>
              <a:rPr lang="en-US" sz="2400" dirty="0" err="1"/>
              <a:t>hội</a:t>
            </a:r>
            <a:r>
              <a:rPr lang="en-US" sz="2400" dirty="0"/>
              <a:t> </a:t>
            </a:r>
            <a:r>
              <a:rPr lang="en-US" sz="2400" dirty="0" err="1"/>
              <a:t>nghị</a:t>
            </a:r>
            <a:r>
              <a:rPr lang="en-US" sz="2400" dirty="0"/>
              <a:t>, </a:t>
            </a:r>
            <a:r>
              <a:rPr lang="en-US" sz="2400" dirty="0" err="1"/>
              <a:t>hội</a:t>
            </a:r>
            <a:r>
              <a:rPr lang="en-US" sz="2400" dirty="0"/>
              <a:t> </a:t>
            </a:r>
            <a:r>
              <a:rPr lang="en-US" sz="2400" dirty="0" err="1"/>
              <a:t>thảo</a:t>
            </a:r>
            <a:r>
              <a:rPr lang="vi-VN" sz="2400" dirty="0"/>
              <a:t> cần phải hữu ích cho việc cải tiến các sự kiện trong tương lại. </a:t>
            </a:r>
            <a:endParaRPr lang="en-US" sz="2400" dirty="0"/>
          </a:p>
          <a:p>
            <a:pPr marL="0" indent="0" algn="just">
              <a:buNone/>
            </a:pPr>
            <a:r>
              <a:rPr lang="en-US" sz="2400" dirty="0" err="1"/>
              <a:t>Các</a:t>
            </a:r>
            <a:r>
              <a:rPr lang="en-US" sz="2400" dirty="0"/>
              <a:t> </a:t>
            </a:r>
            <a:r>
              <a:rPr lang="vi-VN" sz="2400" dirty="0"/>
              <a:t>câu trả lời khảo sát nên được sử dụng để đo lường KPI sự kiện của bạn. Từ đó, bạn có thể hình thành một số câu hỏi trọng tâm mà khi được trả lời, bạn sẽ có định hướng rõ ràng hơn cho các sự kiện tiếp theo.</a:t>
            </a:r>
          </a:p>
          <a:p>
            <a:pPr marL="0" indent="0">
              <a:buNone/>
            </a:pPr>
            <a:endParaRPr lang="en-US" sz="2400" dirty="0"/>
          </a:p>
          <a:p>
            <a:endParaRPr lang="en-US" sz="2400" dirty="0"/>
          </a:p>
        </p:txBody>
      </p:sp>
      <p:sp>
        <p:nvSpPr>
          <p:cNvPr id="7" name="Text Placeholder 6"/>
          <p:cNvSpPr>
            <a:spLocks noGrp="1"/>
          </p:cNvSpPr>
          <p:nvPr>
            <p:ph type="body" sz="quarter" idx="13"/>
          </p:nvPr>
        </p:nvSpPr>
        <p:spPr>
          <a:xfrm>
            <a:off x="557076" y="192653"/>
            <a:ext cx="9691255" cy="505354"/>
          </a:xfrm>
        </p:spPr>
        <p:txBody>
          <a:bodyPr>
            <a:normAutofit fontScale="25000" lnSpcReduction="20000"/>
          </a:bodyPr>
          <a:lstStyle/>
          <a:p>
            <a:r>
              <a:rPr lang="vi-VN" sz="11200" i="0" dirty="0"/>
              <a:t>1.2. </a:t>
            </a:r>
            <a:r>
              <a:rPr lang="en-US" sz="11200" i="0" dirty="0" err="1"/>
              <a:t>Lấy</a:t>
            </a:r>
            <a:r>
              <a:rPr lang="en-US" sz="11200" i="0" dirty="0"/>
              <a:t> ý </a:t>
            </a:r>
            <a:r>
              <a:rPr lang="en-US" sz="11200" i="0" dirty="0" err="1"/>
              <a:t>kiến</a:t>
            </a:r>
            <a:r>
              <a:rPr lang="en-US" sz="11200" i="0" dirty="0"/>
              <a:t> </a:t>
            </a:r>
            <a:r>
              <a:rPr lang="en-US" sz="11200" i="0" dirty="0" err="1"/>
              <a:t>góp</a:t>
            </a:r>
            <a:r>
              <a:rPr lang="en-US" sz="11200" i="0" dirty="0"/>
              <a:t> ý</a:t>
            </a:r>
          </a:p>
          <a:p>
            <a:endParaRPr lang="en-US" dirty="0"/>
          </a:p>
        </p:txBody>
      </p:sp>
      <p:pic>
        <p:nvPicPr>
          <p:cNvPr id="2" name="Picture 2" descr="99+ Tổng hợp các mẫu phiếu thăm dò ý kiến khách hàng - Áo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1884" y="1830772"/>
            <a:ext cx="4511056" cy="3000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42690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23165" y="299173"/>
            <a:ext cx="11668835" cy="6143220"/>
          </a:xfrm>
          <a:prstGeom prst="rect">
            <a:avLst/>
          </a:prstGeom>
        </p:spPr>
        <p:txBody>
          <a:bodyPr wrap="square">
            <a:spAutoFit/>
          </a:bodyPr>
          <a:lstStyle/>
          <a:p>
            <a:pPr algn="ctr">
              <a:lnSpc>
                <a:spcPct val="130000"/>
              </a:lnSpc>
              <a:spcBef>
                <a:spcPts val="300"/>
              </a:spcBef>
              <a:spcAft>
                <a:spcPts val="300"/>
              </a:spcAft>
            </a:pPr>
            <a:r>
              <a:rPr lang="en-US" sz="2400" b="1" dirty="0">
                <a:solidFill>
                  <a:srgbClr val="FF0000"/>
                </a:solidFill>
                <a:latin typeface="Times New Roman" panose="02020603050405020304" pitchFamily="18" charset="0"/>
                <a:ea typeface="Times New Roman" panose="02020603050405020304" pitchFamily="18" charset="0"/>
              </a:rPr>
              <a:t>PHIẾU KHẢO SÁT Ý KIẾN KHÁCH HÀNG</a:t>
            </a:r>
            <a:endParaRPr lang="en-US" sz="2400" dirty="0">
              <a:solidFill>
                <a:srgbClr val="FF0000"/>
              </a:solidFill>
              <a:latin typeface="Times New Roman" panose="02020603050405020304" pitchFamily="18" charset="0"/>
              <a:ea typeface="Calibri" panose="020F0502020204030204" pitchFamily="34" charset="0"/>
            </a:endParaRPr>
          </a:p>
          <a:p>
            <a:pPr algn="ctr">
              <a:lnSpc>
                <a:spcPct val="130000"/>
              </a:lnSpc>
              <a:spcBef>
                <a:spcPts val="300"/>
              </a:spcBef>
              <a:spcAft>
                <a:spcPts val="300"/>
              </a:spcAft>
            </a:pPr>
            <a:r>
              <a:rPr lang="en-US" sz="2400" b="1" dirty="0">
                <a:solidFill>
                  <a:srgbClr val="000000"/>
                </a:solidFill>
                <a:latin typeface="Times New Roman" panose="02020603050405020304" pitchFamily="18" charset="0"/>
                <a:ea typeface="Times New Roman" panose="02020603050405020304" pitchFamily="18" charset="0"/>
              </a:rPr>
              <a:t>(</a:t>
            </a:r>
            <a:r>
              <a:rPr lang="en-US" sz="2400" b="1" dirty="0" err="1">
                <a:solidFill>
                  <a:srgbClr val="000000"/>
                </a:solidFill>
                <a:latin typeface="Times New Roman" panose="02020603050405020304" pitchFamily="18" charset="0"/>
                <a:ea typeface="Times New Roman" panose="02020603050405020304" pitchFamily="18" charset="0"/>
              </a:rPr>
              <a:t>Về</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chất</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lượng</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của</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sự</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kiện</a:t>
            </a:r>
            <a:r>
              <a:rPr lang="en-US" sz="2400" b="1"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Calibri" panose="020F0502020204030204" pitchFamily="34" charset="0"/>
            </a:endParaRPr>
          </a:p>
          <a:p>
            <a:pPr algn="just">
              <a:lnSpc>
                <a:spcPct val="130000"/>
              </a:lnSpc>
              <a:spcBef>
                <a:spcPts val="300"/>
              </a:spcBef>
              <a:spcAft>
                <a:spcPts val="300"/>
              </a:spcAft>
            </a:pPr>
            <a:r>
              <a:rPr lang="en-US" sz="2400" b="1" dirty="0" err="1">
                <a:solidFill>
                  <a:srgbClr val="000000"/>
                </a:solidFill>
                <a:latin typeface="Times New Roman" panose="02020603050405020304" pitchFamily="18" charset="0"/>
                <a:ea typeface="Times New Roman" panose="02020603050405020304" pitchFamily="18" charset="0"/>
              </a:rPr>
              <a:t>Bạn</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có</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thích</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sự</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kiện</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này</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Nếu</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không</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sau</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đó</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xin</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vui</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lòng</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nêu</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rõ</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lý</a:t>
            </a:r>
            <a:r>
              <a:rPr lang="en-US" sz="2400" b="1" dirty="0">
                <a:solidFill>
                  <a:srgbClr val="000000"/>
                </a:solidFill>
                <a:latin typeface="Times New Roman" panose="02020603050405020304" pitchFamily="18" charset="0"/>
                <a:ea typeface="Times New Roman" panose="02020603050405020304" pitchFamily="18" charset="0"/>
              </a:rPr>
              <a:t> do.</a:t>
            </a:r>
            <a:endParaRPr lang="en-US" sz="2400" dirty="0">
              <a:latin typeface="Times New Roman" panose="02020603050405020304" pitchFamily="18" charset="0"/>
              <a:ea typeface="Calibri" panose="020F0502020204030204" pitchFamily="34" charset="0"/>
            </a:endParaRPr>
          </a:p>
          <a:p>
            <a:pPr marL="342900" lvl="0" indent="-342900">
              <a:lnSpc>
                <a:spcPct val="130000"/>
              </a:lnSpc>
              <a:spcBef>
                <a:spcPts val="300"/>
              </a:spcBef>
              <a:spcAft>
                <a:spcPts val="300"/>
              </a:spcAft>
              <a:buSzPts val="1000"/>
              <a:buFont typeface="Wingdings" panose="05000000000000000000" pitchFamily="2" charset="2"/>
              <a:buChar char=""/>
              <a:tabLst>
                <a:tab pos="457200" algn="l"/>
              </a:tabLst>
            </a:pPr>
            <a:r>
              <a:rPr lang="en-US" sz="2400" dirty="0" err="1">
                <a:solidFill>
                  <a:srgbClr val="000000"/>
                </a:solidFill>
                <a:latin typeface="Times New Roman" panose="02020603050405020304" pitchFamily="18" charset="0"/>
                <a:ea typeface="Times New Roman" panose="02020603050405020304" pitchFamily="18" charset="0"/>
              </a:rPr>
              <a:t>Có</a:t>
            </a:r>
            <a:endParaRPr lang="en-US" sz="2400" dirty="0">
              <a:solidFill>
                <a:srgbClr val="000000"/>
              </a:solidFill>
              <a:latin typeface="Times New Roman" panose="02020603050405020304" pitchFamily="18" charset="0"/>
              <a:ea typeface="Calibri" panose="020F0502020204030204" pitchFamily="34" charset="0"/>
            </a:endParaRPr>
          </a:p>
          <a:p>
            <a:pPr marL="342900" lvl="0" indent="-342900">
              <a:lnSpc>
                <a:spcPct val="130000"/>
              </a:lnSpc>
              <a:spcBef>
                <a:spcPts val="300"/>
              </a:spcBef>
              <a:spcAft>
                <a:spcPts val="300"/>
              </a:spcAft>
              <a:buSzPts val="1000"/>
              <a:buFont typeface="Wingdings" panose="05000000000000000000" pitchFamily="2" charset="2"/>
              <a:buChar char=""/>
              <a:tabLst>
                <a:tab pos="457200" algn="l"/>
              </a:tabLst>
            </a:pPr>
            <a:r>
              <a:rPr lang="en-US" sz="2400" dirty="0" err="1">
                <a:solidFill>
                  <a:srgbClr val="000000"/>
                </a:solidFill>
                <a:latin typeface="Times New Roman" panose="02020603050405020304" pitchFamily="18" charset="0"/>
                <a:ea typeface="Times New Roman" panose="02020603050405020304" pitchFamily="18" charset="0"/>
              </a:rPr>
              <a:t>Không</a:t>
            </a:r>
            <a:endParaRPr lang="en-US" sz="2400" dirty="0">
              <a:solidFill>
                <a:srgbClr val="000000"/>
              </a:solidFill>
              <a:latin typeface="Times New Roman" panose="02020603050405020304" pitchFamily="18" charset="0"/>
              <a:ea typeface="Calibri" panose="020F0502020204030204" pitchFamily="34" charset="0"/>
            </a:endParaRPr>
          </a:p>
          <a:p>
            <a:pPr algn="just">
              <a:lnSpc>
                <a:spcPct val="130000"/>
              </a:lnSpc>
              <a:spcBef>
                <a:spcPts val="300"/>
              </a:spcBef>
              <a:spcAft>
                <a:spcPts val="300"/>
              </a:spcAft>
            </a:pPr>
            <a:r>
              <a:rPr lang="en-US" sz="2400" b="1" dirty="0" err="1">
                <a:solidFill>
                  <a:srgbClr val="000000"/>
                </a:solidFill>
                <a:latin typeface="Times New Roman" panose="02020603050405020304" pitchFamily="18" charset="0"/>
                <a:ea typeface="Times New Roman" panose="02020603050405020304" pitchFamily="18" charset="0"/>
              </a:rPr>
              <a:t>Bạn</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thích</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gì</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nhất</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trong</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sự</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kiện</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này</a:t>
            </a:r>
            <a:r>
              <a:rPr lang="en-US" sz="2400" b="1"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Calibri" panose="020F0502020204030204" pitchFamily="34" charset="0"/>
            </a:endParaRPr>
          </a:p>
          <a:p>
            <a:pPr algn="just">
              <a:lnSpc>
                <a:spcPct val="130000"/>
              </a:lnSpc>
              <a:spcBef>
                <a:spcPts val="300"/>
              </a:spcBef>
              <a:spcAft>
                <a:spcPts val="300"/>
              </a:spcAft>
            </a:pPr>
            <a:r>
              <a:rPr lang="en-US" sz="24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Calibri" panose="020F0502020204030204" pitchFamily="34" charset="0"/>
            </a:endParaRPr>
          </a:p>
          <a:p>
            <a:pPr algn="just">
              <a:lnSpc>
                <a:spcPct val="130000"/>
              </a:lnSpc>
              <a:spcBef>
                <a:spcPts val="300"/>
              </a:spcBef>
              <a:spcAft>
                <a:spcPts val="300"/>
              </a:spcAft>
            </a:pPr>
            <a:r>
              <a:rPr lang="en-US" sz="2400" b="1" dirty="0" err="1">
                <a:solidFill>
                  <a:srgbClr val="000000"/>
                </a:solidFill>
                <a:latin typeface="Times New Roman" panose="02020603050405020304" pitchFamily="18" charset="0"/>
                <a:ea typeface="Times New Roman" panose="02020603050405020304" pitchFamily="18" charset="0"/>
              </a:rPr>
              <a:t>Bạn</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không</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thích</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gì</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nhất</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trong</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sự</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kiện</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này</a:t>
            </a:r>
            <a:r>
              <a:rPr lang="en-US" sz="2400" b="1"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Calibri" panose="020F0502020204030204" pitchFamily="34" charset="0"/>
            </a:endParaRPr>
          </a:p>
          <a:p>
            <a:pPr algn="just">
              <a:lnSpc>
                <a:spcPct val="130000"/>
              </a:lnSpc>
              <a:spcBef>
                <a:spcPts val="300"/>
              </a:spcBef>
              <a:spcAft>
                <a:spcPts val="300"/>
              </a:spcAft>
            </a:pPr>
            <a:r>
              <a:rPr lang="en-US" sz="24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Calibri" panose="020F0502020204030204" pitchFamily="34" charset="0"/>
            </a:endParaRPr>
          </a:p>
          <a:p>
            <a:pPr algn="just">
              <a:lnSpc>
                <a:spcPct val="130000"/>
              </a:lnSpc>
              <a:spcBef>
                <a:spcPts val="300"/>
              </a:spcBef>
              <a:spcAft>
                <a:spcPts val="300"/>
              </a:spcAft>
            </a:pPr>
            <a:r>
              <a:rPr lang="en-US" sz="2400" b="1" dirty="0" err="1">
                <a:solidFill>
                  <a:srgbClr val="000000"/>
                </a:solidFill>
                <a:latin typeface="Times New Roman" panose="02020603050405020304" pitchFamily="18" charset="0"/>
                <a:ea typeface="Times New Roman" panose="02020603050405020304" pitchFamily="18" charset="0"/>
              </a:rPr>
              <a:t>Điều</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gì</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bạn</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muốn</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thay</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đổi</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nhất</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trong</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sự</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kiện</a:t>
            </a:r>
            <a:r>
              <a:rPr lang="en-US" sz="2400" b="1"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Calibri" panose="020F0502020204030204" pitchFamily="34" charset="0"/>
            </a:endParaRPr>
          </a:p>
          <a:p>
            <a:pPr algn="just">
              <a:lnSpc>
                <a:spcPct val="130000"/>
              </a:lnSpc>
              <a:spcBef>
                <a:spcPts val="300"/>
              </a:spcBef>
              <a:spcAft>
                <a:spcPts val="300"/>
              </a:spcAft>
            </a:pPr>
            <a:r>
              <a:rPr lang="en-US" sz="2400" dirty="0">
                <a:solidFill>
                  <a:srgbClr val="000000"/>
                </a:solidFill>
                <a:latin typeface="Times New Roman" panose="02020603050405020304" pitchFamily="18" charset="0"/>
                <a:ea typeface="Times New Roman" panose="02020603050405020304" pitchFamily="18" charset="0"/>
              </a:rPr>
              <a:t>………………………………………………………………………………………………</a:t>
            </a:r>
          </a:p>
        </p:txBody>
      </p:sp>
    </p:spTree>
    <p:extLst>
      <p:ext uri="{BB962C8B-B14F-4D97-AF65-F5344CB8AC3E}">
        <p14:creationId xmlns:p14="http://schemas.microsoft.com/office/powerpoint/2010/main" val="15835707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09433" y="233092"/>
            <a:ext cx="7192370" cy="7180427"/>
          </a:xfrm>
          <a:prstGeom prst="rect">
            <a:avLst/>
          </a:prstGeom>
        </p:spPr>
        <p:txBody>
          <a:bodyPr wrap="square">
            <a:spAutoFit/>
          </a:bodyPr>
          <a:lstStyle/>
          <a:p>
            <a:pPr algn="just">
              <a:lnSpc>
                <a:spcPct val="130000"/>
              </a:lnSpc>
              <a:spcBef>
                <a:spcPts val="300"/>
              </a:spcBef>
              <a:spcAft>
                <a:spcPts val="300"/>
              </a:spcAft>
            </a:pPr>
            <a:r>
              <a:rPr lang="en-US" sz="2400" dirty="0" err="1">
                <a:solidFill>
                  <a:srgbClr val="000000"/>
                </a:solidFill>
                <a:latin typeface="Times New Roman" panose="02020603050405020304" pitchFamily="18" charset="0"/>
                <a:ea typeface="Times New Roman" panose="02020603050405020304" pitchFamily="18" charset="0"/>
              </a:rPr>
              <a:t>Vui</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lòng</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đánh</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giá</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các</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hạng</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mục</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của</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sự</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kiện</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được</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cung</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cấp</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bởi</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chúng</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tôi</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hãy</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đánh</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dấu</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một</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trong</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các</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tùy</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chọn</a:t>
            </a:r>
            <a:r>
              <a:rPr lang="en-US" sz="24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Calibri" panose="020F0502020204030204" pitchFamily="34" charset="0"/>
            </a:endParaRPr>
          </a:p>
          <a:p>
            <a:pPr algn="just">
              <a:lnSpc>
                <a:spcPct val="130000"/>
              </a:lnSpc>
              <a:spcBef>
                <a:spcPts val="300"/>
              </a:spcBef>
              <a:spcAft>
                <a:spcPts val="300"/>
              </a:spcAft>
            </a:pPr>
            <a:r>
              <a:rPr lang="en-US" sz="2400" b="1" dirty="0" err="1">
                <a:solidFill>
                  <a:srgbClr val="000000"/>
                </a:solidFill>
                <a:latin typeface="Times New Roman" panose="02020603050405020304" pitchFamily="18" charset="0"/>
                <a:ea typeface="Times New Roman" panose="02020603050405020304" pitchFamily="18" charset="0"/>
              </a:rPr>
              <a:t>Địa</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điểm</a:t>
            </a:r>
            <a:endParaRPr lang="en-US" sz="2400" dirty="0">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sz="2400" dirty="0" err="1">
                <a:solidFill>
                  <a:srgbClr val="000000"/>
                </a:solidFill>
                <a:latin typeface="Times New Roman" panose="02020603050405020304" pitchFamily="18" charset="0"/>
                <a:ea typeface="Times New Roman" panose="02020603050405020304" pitchFamily="18" charset="0"/>
              </a:rPr>
              <a:t>Xuất</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sắc</a:t>
            </a:r>
            <a:endParaRPr lang="en-US" sz="2400" dirty="0">
              <a:solidFill>
                <a:srgbClr val="000000"/>
              </a:solidFill>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sz="2400" dirty="0" err="1">
                <a:solidFill>
                  <a:srgbClr val="000000"/>
                </a:solidFill>
                <a:latin typeface="Times New Roman" panose="02020603050405020304" pitchFamily="18" charset="0"/>
                <a:ea typeface="Times New Roman" panose="02020603050405020304" pitchFamily="18" charset="0"/>
              </a:rPr>
              <a:t>Tốt</a:t>
            </a:r>
            <a:endParaRPr lang="en-US" sz="2400" dirty="0">
              <a:solidFill>
                <a:srgbClr val="000000"/>
              </a:solidFill>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sz="2400" dirty="0" err="1">
                <a:solidFill>
                  <a:srgbClr val="000000"/>
                </a:solidFill>
                <a:latin typeface="Times New Roman" panose="02020603050405020304" pitchFamily="18" charset="0"/>
                <a:ea typeface="Times New Roman" panose="02020603050405020304" pitchFamily="18" charset="0"/>
              </a:rPr>
              <a:t>Đạt</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yêu</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cầu</a:t>
            </a:r>
            <a:endParaRPr lang="en-US" sz="2400" dirty="0">
              <a:solidFill>
                <a:srgbClr val="000000"/>
              </a:solidFill>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sz="2400" dirty="0" err="1">
                <a:solidFill>
                  <a:srgbClr val="000000"/>
                </a:solidFill>
                <a:latin typeface="Times New Roman" panose="02020603050405020304" pitchFamily="18" charset="0"/>
                <a:ea typeface="Times New Roman" panose="02020603050405020304" pitchFamily="18" charset="0"/>
              </a:rPr>
              <a:t>Không</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đạt</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yêu</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cầu</a:t>
            </a:r>
            <a:endParaRPr lang="en-US" sz="2400" dirty="0">
              <a:solidFill>
                <a:srgbClr val="000000"/>
              </a:solidFill>
              <a:latin typeface="Times New Roman" panose="02020603050405020304" pitchFamily="18" charset="0"/>
              <a:ea typeface="Calibri" panose="020F0502020204030204" pitchFamily="34" charset="0"/>
            </a:endParaRPr>
          </a:p>
          <a:p>
            <a:pPr algn="just">
              <a:lnSpc>
                <a:spcPct val="130000"/>
              </a:lnSpc>
              <a:spcBef>
                <a:spcPts val="300"/>
              </a:spcBef>
              <a:spcAft>
                <a:spcPts val="300"/>
              </a:spcAft>
            </a:pPr>
            <a:r>
              <a:rPr lang="en-US" sz="2400" b="1" dirty="0" err="1">
                <a:solidFill>
                  <a:srgbClr val="000000"/>
                </a:solidFill>
                <a:latin typeface="Times New Roman" panose="02020603050405020304" pitchFamily="18" charset="0"/>
                <a:ea typeface="Times New Roman" panose="02020603050405020304" pitchFamily="18" charset="0"/>
              </a:rPr>
              <a:t>Cách</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trình</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bày</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của</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diễn</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giả</a:t>
            </a:r>
            <a:endParaRPr lang="en-US" sz="2400" dirty="0">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sz="2400" dirty="0" err="1">
                <a:solidFill>
                  <a:srgbClr val="000000"/>
                </a:solidFill>
                <a:latin typeface="Times New Roman" panose="02020603050405020304" pitchFamily="18" charset="0"/>
                <a:ea typeface="Times New Roman" panose="02020603050405020304" pitchFamily="18" charset="0"/>
              </a:rPr>
              <a:t>Xuất</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sắc</a:t>
            </a:r>
            <a:endParaRPr lang="en-US" sz="2400" dirty="0">
              <a:solidFill>
                <a:srgbClr val="000000"/>
              </a:solidFill>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sz="2400" dirty="0" err="1">
                <a:solidFill>
                  <a:srgbClr val="000000"/>
                </a:solidFill>
                <a:latin typeface="Times New Roman" panose="02020603050405020304" pitchFamily="18" charset="0"/>
                <a:ea typeface="Times New Roman" panose="02020603050405020304" pitchFamily="18" charset="0"/>
              </a:rPr>
              <a:t>Tốt</a:t>
            </a:r>
            <a:endParaRPr lang="en-US" sz="2400" dirty="0">
              <a:solidFill>
                <a:srgbClr val="000000"/>
              </a:solidFill>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sz="2400" dirty="0" err="1">
                <a:solidFill>
                  <a:srgbClr val="000000"/>
                </a:solidFill>
                <a:latin typeface="Times New Roman" panose="02020603050405020304" pitchFamily="18" charset="0"/>
                <a:ea typeface="Times New Roman" panose="02020603050405020304" pitchFamily="18" charset="0"/>
              </a:rPr>
              <a:t>Được</a:t>
            </a:r>
            <a:endParaRPr lang="en-US" sz="2400" dirty="0">
              <a:solidFill>
                <a:srgbClr val="000000"/>
              </a:solidFill>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sz="2400" dirty="0" err="1">
                <a:solidFill>
                  <a:srgbClr val="000000"/>
                </a:solidFill>
                <a:latin typeface="Times New Roman" panose="02020603050405020304" pitchFamily="18" charset="0"/>
                <a:ea typeface="Times New Roman" panose="02020603050405020304" pitchFamily="18" charset="0"/>
              </a:rPr>
              <a:t>Không</a:t>
            </a:r>
            <a:r>
              <a:rPr lang="en-US" sz="2400" dirty="0">
                <a:solidFill>
                  <a:srgbClr val="000000"/>
                </a:solidFill>
                <a:latin typeface="Times New Roman" panose="02020603050405020304" pitchFamily="18" charset="0"/>
                <a:ea typeface="Times New Roman" panose="02020603050405020304" pitchFamily="18" charset="0"/>
              </a:rPr>
              <a:t> hay </a:t>
            </a:r>
            <a:r>
              <a:rPr lang="en-US" sz="2400" dirty="0" err="1">
                <a:solidFill>
                  <a:srgbClr val="000000"/>
                </a:solidFill>
                <a:latin typeface="Times New Roman" panose="02020603050405020304" pitchFamily="18" charset="0"/>
                <a:ea typeface="Times New Roman" panose="02020603050405020304" pitchFamily="18" charset="0"/>
              </a:rPr>
              <a:t>lắm</a:t>
            </a:r>
            <a:endParaRPr lang="en-US" sz="2400" dirty="0">
              <a:solidFill>
                <a:srgbClr val="000000"/>
              </a:solidFill>
              <a:latin typeface="Times New Roman" panose="02020603050405020304" pitchFamily="18" charset="0"/>
              <a:ea typeface="Times New Roman" panose="02020603050405020304" pitchFamily="18" charset="0"/>
            </a:endParaRPr>
          </a:p>
          <a:p>
            <a:pPr lvl="0" algn="just">
              <a:lnSpc>
                <a:spcPct val="130000"/>
              </a:lnSpc>
              <a:spcBef>
                <a:spcPts val="300"/>
              </a:spcBef>
              <a:spcAft>
                <a:spcPts val="300"/>
              </a:spcAft>
              <a:buSzPts val="1000"/>
              <a:tabLst>
                <a:tab pos="457200" algn="l"/>
              </a:tabLst>
            </a:pPr>
            <a:endParaRPr lang="en-US" sz="2400" dirty="0">
              <a:solidFill>
                <a:srgbClr val="000000"/>
              </a:solidFill>
              <a:latin typeface="Times New Roman" panose="02020603050405020304" pitchFamily="18" charset="0"/>
              <a:ea typeface="Calibri" panose="020F0502020204030204" pitchFamily="34" charset="0"/>
            </a:endParaRPr>
          </a:p>
        </p:txBody>
      </p:sp>
      <p:sp>
        <p:nvSpPr>
          <p:cNvPr id="9" name="Rectangle 8"/>
          <p:cNvSpPr/>
          <p:nvPr/>
        </p:nvSpPr>
        <p:spPr>
          <a:xfrm>
            <a:off x="8179558" y="603580"/>
            <a:ext cx="6096000" cy="5538247"/>
          </a:xfrm>
          <a:prstGeom prst="rect">
            <a:avLst/>
          </a:prstGeom>
        </p:spPr>
        <p:txBody>
          <a:bodyPr>
            <a:spAutoFit/>
          </a:bodyPr>
          <a:lstStyle/>
          <a:p>
            <a:pPr algn="just">
              <a:lnSpc>
                <a:spcPct val="130000"/>
              </a:lnSpc>
              <a:spcBef>
                <a:spcPts val="300"/>
              </a:spcBef>
              <a:spcAft>
                <a:spcPts val="300"/>
              </a:spcAft>
            </a:pPr>
            <a:r>
              <a:rPr lang="en-US" sz="2400" b="1" dirty="0" err="1">
                <a:solidFill>
                  <a:srgbClr val="000000"/>
                </a:solidFill>
                <a:latin typeface="Times New Roman" panose="02020603050405020304" pitchFamily="18" charset="0"/>
                <a:ea typeface="Times New Roman" panose="02020603050405020304" pitchFamily="18" charset="0"/>
              </a:rPr>
              <a:t>Nội</a:t>
            </a:r>
            <a:r>
              <a:rPr lang="en-US" sz="2400" b="1" dirty="0">
                <a:solidFill>
                  <a:srgbClr val="000000"/>
                </a:solidFill>
                <a:latin typeface="Times New Roman" panose="02020603050405020304" pitchFamily="18" charset="0"/>
                <a:ea typeface="Times New Roman" panose="02020603050405020304" pitchFamily="18" charset="0"/>
              </a:rPr>
              <a:t> dung </a:t>
            </a:r>
            <a:r>
              <a:rPr lang="en-US" sz="2400" b="1" dirty="0" err="1">
                <a:solidFill>
                  <a:srgbClr val="000000"/>
                </a:solidFill>
                <a:latin typeface="Times New Roman" panose="02020603050405020304" pitchFamily="18" charset="0"/>
                <a:ea typeface="Times New Roman" panose="02020603050405020304" pitchFamily="18" charset="0"/>
              </a:rPr>
              <a:t>chương</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trình</a:t>
            </a:r>
            <a:endParaRPr lang="en-US" sz="2400" dirty="0">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sz="2400" dirty="0" err="1">
                <a:solidFill>
                  <a:srgbClr val="000000"/>
                </a:solidFill>
                <a:latin typeface="Times New Roman" panose="02020603050405020304" pitchFamily="18" charset="0"/>
                <a:ea typeface="Times New Roman" panose="02020603050405020304" pitchFamily="18" charset="0"/>
              </a:rPr>
              <a:t>Xuất</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sắc</a:t>
            </a:r>
            <a:endParaRPr lang="en-US" sz="2400" dirty="0">
              <a:solidFill>
                <a:srgbClr val="000000"/>
              </a:solidFill>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sz="2400" dirty="0" err="1">
                <a:solidFill>
                  <a:srgbClr val="000000"/>
                </a:solidFill>
                <a:latin typeface="Times New Roman" panose="02020603050405020304" pitchFamily="18" charset="0"/>
                <a:ea typeface="Times New Roman" panose="02020603050405020304" pitchFamily="18" charset="0"/>
              </a:rPr>
              <a:t>Tốt</a:t>
            </a:r>
            <a:endParaRPr lang="en-US" sz="2400" dirty="0">
              <a:solidFill>
                <a:srgbClr val="000000"/>
              </a:solidFill>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sz="2400" dirty="0" err="1">
                <a:solidFill>
                  <a:srgbClr val="000000"/>
                </a:solidFill>
                <a:latin typeface="Times New Roman" panose="02020603050405020304" pitchFamily="18" charset="0"/>
                <a:ea typeface="Times New Roman" panose="02020603050405020304" pitchFamily="18" charset="0"/>
              </a:rPr>
              <a:t>Đạt</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yêu</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cầu</a:t>
            </a:r>
            <a:endParaRPr lang="en-US" sz="2400" dirty="0">
              <a:solidFill>
                <a:srgbClr val="000000"/>
              </a:solidFill>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sz="2400" dirty="0" err="1">
                <a:solidFill>
                  <a:srgbClr val="000000"/>
                </a:solidFill>
                <a:latin typeface="Times New Roman" panose="02020603050405020304" pitchFamily="18" charset="0"/>
                <a:ea typeface="Times New Roman" panose="02020603050405020304" pitchFamily="18" charset="0"/>
              </a:rPr>
              <a:t>Không</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đạt</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yêu</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cầu</a:t>
            </a:r>
            <a:endParaRPr lang="en-US" sz="2400" dirty="0">
              <a:solidFill>
                <a:srgbClr val="000000"/>
              </a:solidFill>
              <a:latin typeface="Times New Roman" panose="02020603050405020304" pitchFamily="18" charset="0"/>
              <a:ea typeface="Calibri" panose="020F0502020204030204" pitchFamily="34" charset="0"/>
            </a:endParaRPr>
          </a:p>
          <a:p>
            <a:pPr algn="just">
              <a:lnSpc>
                <a:spcPct val="130000"/>
              </a:lnSpc>
              <a:spcBef>
                <a:spcPts val="300"/>
              </a:spcBef>
              <a:spcAft>
                <a:spcPts val="300"/>
              </a:spcAft>
            </a:pPr>
            <a:r>
              <a:rPr lang="en-US" sz="2400" b="1" dirty="0" err="1">
                <a:solidFill>
                  <a:srgbClr val="000000"/>
                </a:solidFill>
                <a:latin typeface="Times New Roman" panose="02020603050405020304" pitchFamily="18" charset="0"/>
                <a:ea typeface="Times New Roman" panose="02020603050405020304" pitchFamily="18" charset="0"/>
              </a:rPr>
              <a:t>Đồ</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ăn</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thức</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rPr>
              <a:t>uống</a:t>
            </a:r>
            <a:endParaRPr lang="en-US" sz="2400" dirty="0">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sz="2400" dirty="0" err="1">
                <a:solidFill>
                  <a:srgbClr val="000000"/>
                </a:solidFill>
                <a:latin typeface="Times New Roman" panose="02020603050405020304" pitchFamily="18" charset="0"/>
                <a:ea typeface="Times New Roman" panose="02020603050405020304" pitchFamily="18" charset="0"/>
              </a:rPr>
              <a:t>Xuất</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sắc</a:t>
            </a:r>
            <a:endParaRPr lang="en-US" sz="2400" dirty="0">
              <a:solidFill>
                <a:srgbClr val="000000"/>
              </a:solidFill>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sz="2400" dirty="0" err="1">
                <a:solidFill>
                  <a:srgbClr val="000000"/>
                </a:solidFill>
                <a:latin typeface="Times New Roman" panose="02020603050405020304" pitchFamily="18" charset="0"/>
                <a:ea typeface="Times New Roman" panose="02020603050405020304" pitchFamily="18" charset="0"/>
              </a:rPr>
              <a:t>Tốt</a:t>
            </a:r>
            <a:endParaRPr lang="en-US" sz="2400" dirty="0">
              <a:solidFill>
                <a:srgbClr val="000000"/>
              </a:solidFill>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sz="2400" dirty="0" err="1">
                <a:solidFill>
                  <a:srgbClr val="000000"/>
                </a:solidFill>
                <a:latin typeface="Times New Roman" panose="02020603050405020304" pitchFamily="18" charset="0"/>
                <a:ea typeface="Times New Roman" panose="02020603050405020304" pitchFamily="18" charset="0"/>
              </a:rPr>
              <a:t>Đạt</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yêu</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cầu</a:t>
            </a:r>
            <a:endParaRPr lang="en-US" sz="2400" dirty="0">
              <a:solidFill>
                <a:srgbClr val="000000"/>
              </a:solidFill>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sz="2400" dirty="0" err="1">
                <a:solidFill>
                  <a:srgbClr val="000000"/>
                </a:solidFill>
                <a:latin typeface="Times New Roman" panose="02020603050405020304" pitchFamily="18" charset="0"/>
                <a:ea typeface="Times New Roman" panose="02020603050405020304" pitchFamily="18" charset="0"/>
              </a:rPr>
              <a:t>Không</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đạt</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yêu</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cầu</a:t>
            </a:r>
            <a:endParaRPr lang="en-US" sz="2400" dirty="0">
              <a:solidFill>
                <a:srgbClr val="000000"/>
              </a:solidFill>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15086643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50460" y="143485"/>
            <a:ext cx="6096000" cy="6571030"/>
          </a:xfrm>
          <a:prstGeom prst="rect">
            <a:avLst/>
          </a:prstGeom>
        </p:spPr>
        <p:txBody>
          <a:bodyPr>
            <a:spAutoFit/>
          </a:bodyPr>
          <a:lstStyle/>
          <a:p>
            <a:pPr algn="just">
              <a:lnSpc>
                <a:spcPct val="130000"/>
              </a:lnSpc>
              <a:spcBef>
                <a:spcPts val="300"/>
              </a:spcBef>
              <a:spcAft>
                <a:spcPts val="300"/>
              </a:spcAft>
            </a:pPr>
            <a:r>
              <a:rPr lang="en-US" b="1" dirty="0" err="1">
                <a:solidFill>
                  <a:srgbClr val="000000"/>
                </a:solidFill>
                <a:latin typeface="Times New Roman" panose="02020603050405020304" pitchFamily="18" charset="0"/>
                <a:ea typeface="Times New Roman" panose="02020603050405020304" pitchFamily="18" charset="0"/>
              </a:rPr>
              <a:t>Chương</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trình</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giải</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trí</a:t>
            </a:r>
            <a:endParaRPr lang="en-US" dirty="0">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dirty="0" err="1">
                <a:solidFill>
                  <a:srgbClr val="000000"/>
                </a:solidFill>
                <a:latin typeface="Times New Roman" panose="02020603050405020304" pitchFamily="18" charset="0"/>
                <a:ea typeface="Times New Roman" panose="02020603050405020304" pitchFamily="18" charset="0"/>
              </a:rPr>
              <a:t>Xuất</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sắc</a:t>
            </a:r>
            <a:endParaRPr lang="en-US" dirty="0">
              <a:solidFill>
                <a:srgbClr val="000000"/>
              </a:solidFill>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dirty="0" err="1">
                <a:solidFill>
                  <a:srgbClr val="000000"/>
                </a:solidFill>
                <a:latin typeface="Times New Roman" panose="02020603050405020304" pitchFamily="18" charset="0"/>
                <a:ea typeface="Times New Roman" panose="02020603050405020304" pitchFamily="18" charset="0"/>
              </a:rPr>
              <a:t>Tốt</a:t>
            </a:r>
            <a:endParaRPr lang="en-US" dirty="0">
              <a:solidFill>
                <a:srgbClr val="000000"/>
              </a:solidFill>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dirty="0" err="1">
                <a:solidFill>
                  <a:srgbClr val="000000"/>
                </a:solidFill>
                <a:latin typeface="Times New Roman" panose="02020603050405020304" pitchFamily="18" charset="0"/>
                <a:ea typeface="Times New Roman" panose="02020603050405020304" pitchFamily="18" charset="0"/>
              </a:rPr>
              <a:t>Đạt</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yêu</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cầu</a:t>
            </a:r>
            <a:endParaRPr lang="en-US" dirty="0">
              <a:solidFill>
                <a:srgbClr val="000000"/>
              </a:solidFill>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dirty="0" err="1">
                <a:solidFill>
                  <a:srgbClr val="000000"/>
                </a:solidFill>
                <a:latin typeface="Times New Roman" panose="02020603050405020304" pitchFamily="18" charset="0"/>
                <a:ea typeface="Times New Roman" panose="02020603050405020304" pitchFamily="18" charset="0"/>
              </a:rPr>
              <a:t>Không</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đạt</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yêu</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cầu</a:t>
            </a:r>
            <a:endParaRPr lang="en-US" dirty="0">
              <a:solidFill>
                <a:srgbClr val="000000"/>
              </a:solidFill>
              <a:latin typeface="Times New Roman" panose="02020603050405020304" pitchFamily="18" charset="0"/>
              <a:ea typeface="Calibri" panose="020F0502020204030204" pitchFamily="34" charset="0"/>
            </a:endParaRPr>
          </a:p>
          <a:p>
            <a:pPr algn="just">
              <a:lnSpc>
                <a:spcPct val="130000"/>
              </a:lnSpc>
              <a:spcBef>
                <a:spcPts val="300"/>
              </a:spcBef>
              <a:spcAft>
                <a:spcPts val="300"/>
              </a:spcAft>
            </a:pPr>
            <a:r>
              <a:rPr lang="en-US" b="1" dirty="0" err="1">
                <a:solidFill>
                  <a:srgbClr val="000000"/>
                </a:solidFill>
                <a:latin typeface="Times New Roman" panose="02020603050405020304" pitchFamily="18" charset="0"/>
                <a:ea typeface="Times New Roman" panose="02020603050405020304" pitchFamily="18" charset="0"/>
              </a:rPr>
              <a:t>Mức</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độ</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hữu</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ích</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của</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tài</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liệu</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phụ</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trợ</a:t>
            </a:r>
            <a:endParaRPr lang="en-US" dirty="0">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dirty="0" err="1">
                <a:solidFill>
                  <a:srgbClr val="000000"/>
                </a:solidFill>
                <a:latin typeface="Times New Roman" panose="02020603050405020304" pitchFamily="18" charset="0"/>
                <a:ea typeface="Times New Roman" panose="02020603050405020304" pitchFamily="18" charset="0"/>
              </a:rPr>
              <a:t>Hữu</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ích</a:t>
            </a:r>
            <a:endParaRPr lang="en-US" dirty="0">
              <a:solidFill>
                <a:srgbClr val="000000"/>
              </a:solidFill>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dirty="0" err="1">
                <a:solidFill>
                  <a:srgbClr val="000000"/>
                </a:solidFill>
                <a:latin typeface="Times New Roman" panose="02020603050405020304" pitchFamily="18" charset="0"/>
                <a:ea typeface="Times New Roman" panose="02020603050405020304" pitchFamily="18" charset="0"/>
              </a:rPr>
              <a:t>Khá</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hữu</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ích</a:t>
            </a:r>
            <a:endParaRPr lang="en-US" dirty="0">
              <a:solidFill>
                <a:srgbClr val="000000"/>
              </a:solidFill>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dirty="0" err="1">
                <a:solidFill>
                  <a:srgbClr val="000000"/>
                </a:solidFill>
                <a:latin typeface="Times New Roman" panose="02020603050405020304" pitchFamily="18" charset="0"/>
                <a:ea typeface="Times New Roman" panose="02020603050405020304" pitchFamily="18" charset="0"/>
              </a:rPr>
              <a:t>Không</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hữu</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ích</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lắm</a:t>
            </a:r>
            <a:endParaRPr lang="en-US" dirty="0">
              <a:solidFill>
                <a:srgbClr val="000000"/>
              </a:solidFill>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dirty="0" err="1">
                <a:solidFill>
                  <a:srgbClr val="000000"/>
                </a:solidFill>
                <a:latin typeface="Times New Roman" panose="02020603050405020304" pitchFamily="18" charset="0"/>
                <a:ea typeface="Times New Roman" panose="02020603050405020304" pitchFamily="18" charset="0"/>
              </a:rPr>
              <a:t>Không</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hề</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cần</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thiết</a:t>
            </a:r>
            <a:endParaRPr lang="en-US" dirty="0">
              <a:solidFill>
                <a:srgbClr val="000000"/>
              </a:solidFill>
              <a:latin typeface="Times New Roman" panose="02020603050405020304" pitchFamily="18" charset="0"/>
              <a:ea typeface="Calibri" panose="020F0502020204030204" pitchFamily="34" charset="0"/>
            </a:endParaRPr>
          </a:p>
          <a:p>
            <a:pPr algn="just">
              <a:lnSpc>
                <a:spcPct val="130000"/>
              </a:lnSpc>
              <a:spcBef>
                <a:spcPts val="300"/>
              </a:spcBef>
              <a:spcAft>
                <a:spcPts val="300"/>
              </a:spcAft>
            </a:pPr>
            <a:r>
              <a:rPr lang="en-US" b="1" dirty="0" err="1">
                <a:solidFill>
                  <a:srgbClr val="000000"/>
                </a:solidFill>
                <a:latin typeface="Times New Roman" panose="02020603050405020304" pitchFamily="18" charset="0"/>
                <a:ea typeface="Times New Roman" panose="02020603050405020304" pitchFamily="18" charset="0"/>
              </a:rPr>
              <a:t>Thời</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gian</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sử</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dụng</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trong</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chương</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trình</a:t>
            </a:r>
            <a:endParaRPr lang="en-US" dirty="0">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dirty="0" err="1">
                <a:solidFill>
                  <a:srgbClr val="000000"/>
                </a:solidFill>
                <a:latin typeface="Times New Roman" panose="02020603050405020304" pitchFamily="18" charset="0"/>
                <a:ea typeface="Times New Roman" panose="02020603050405020304" pitchFamily="18" charset="0"/>
              </a:rPr>
              <a:t>Tối</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ưu</a:t>
            </a:r>
            <a:endParaRPr lang="en-US" dirty="0">
              <a:solidFill>
                <a:srgbClr val="000000"/>
              </a:solidFill>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dirty="0" err="1">
                <a:solidFill>
                  <a:srgbClr val="000000"/>
                </a:solidFill>
                <a:latin typeface="Times New Roman" panose="02020603050405020304" pitchFamily="18" charset="0"/>
                <a:ea typeface="Times New Roman" panose="02020603050405020304" pitchFamily="18" charset="0"/>
              </a:rPr>
              <a:t>Có</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khi</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lãng</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phí</a:t>
            </a:r>
            <a:endParaRPr lang="en-US" dirty="0">
              <a:solidFill>
                <a:srgbClr val="000000"/>
              </a:solidFill>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dirty="0" err="1">
                <a:solidFill>
                  <a:srgbClr val="000000"/>
                </a:solidFill>
                <a:latin typeface="Times New Roman" panose="02020603050405020304" pitchFamily="18" charset="0"/>
                <a:ea typeface="Times New Roman" panose="02020603050405020304" pitchFamily="18" charset="0"/>
              </a:rPr>
              <a:t>Thường</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xuyên</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lãng</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phí</a:t>
            </a:r>
            <a:endParaRPr lang="en-US" dirty="0">
              <a:solidFill>
                <a:srgbClr val="000000"/>
              </a:solidFill>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dirty="0" err="1">
                <a:solidFill>
                  <a:srgbClr val="000000"/>
                </a:solidFill>
                <a:latin typeface="Times New Roman" panose="02020603050405020304" pitchFamily="18" charset="0"/>
                <a:ea typeface="Times New Roman" panose="02020603050405020304" pitchFamily="18" charset="0"/>
              </a:rPr>
              <a:t>Hoàn</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toàn</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lãng</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phí</a:t>
            </a:r>
            <a:endParaRPr lang="en-US" dirty="0">
              <a:solidFill>
                <a:srgbClr val="000000"/>
              </a:solidFill>
              <a:effectLst/>
              <a:latin typeface="Times New Roman" panose="02020603050405020304" pitchFamily="18" charset="0"/>
              <a:ea typeface="Calibri" panose="020F0502020204030204" pitchFamily="34" charset="0"/>
            </a:endParaRPr>
          </a:p>
        </p:txBody>
      </p:sp>
      <p:sp>
        <p:nvSpPr>
          <p:cNvPr id="10" name="Rectangle 9"/>
          <p:cNvSpPr/>
          <p:nvPr/>
        </p:nvSpPr>
        <p:spPr>
          <a:xfrm>
            <a:off x="5090615" y="143485"/>
            <a:ext cx="7101385" cy="6140142"/>
          </a:xfrm>
          <a:prstGeom prst="rect">
            <a:avLst/>
          </a:prstGeom>
        </p:spPr>
        <p:txBody>
          <a:bodyPr wrap="square">
            <a:spAutoFit/>
          </a:bodyPr>
          <a:lstStyle/>
          <a:p>
            <a:pPr algn="just">
              <a:lnSpc>
                <a:spcPct val="130000"/>
              </a:lnSpc>
              <a:spcBef>
                <a:spcPts val="300"/>
              </a:spcBef>
              <a:spcAft>
                <a:spcPts val="300"/>
              </a:spcAft>
            </a:pPr>
            <a:r>
              <a:rPr lang="en-US" sz="2000" b="1" dirty="0">
                <a:solidFill>
                  <a:srgbClr val="000000"/>
                </a:solidFill>
                <a:latin typeface="Times New Roman" panose="02020603050405020304" pitchFamily="18" charset="0"/>
                <a:ea typeface="Times New Roman" panose="02020603050405020304" pitchFamily="18" charset="0"/>
              </a:rPr>
              <a:t>Theo </a:t>
            </a:r>
            <a:r>
              <a:rPr lang="en-US" sz="2000" b="1" dirty="0" err="1">
                <a:solidFill>
                  <a:srgbClr val="000000"/>
                </a:solidFill>
                <a:latin typeface="Times New Roman" panose="02020603050405020304" pitchFamily="18" charset="0"/>
                <a:ea typeface="Times New Roman" panose="02020603050405020304" pitchFamily="18" charset="0"/>
              </a:rPr>
              <a:t>bạn</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những</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gì</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có</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thể</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cải</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thiện</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để</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sự</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kiện</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có</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thể</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tốt</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hơn</a:t>
            </a:r>
            <a:r>
              <a:rPr lang="en-US" sz="2000" b="1" dirty="0">
                <a:solidFill>
                  <a:srgbClr val="000000"/>
                </a:solidFill>
                <a:latin typeface="Times New Roman" panose="02020603050405020304" pitchFamily="18" charset="0"/>
                <a:ea typeface="Times New Roman" panose="02020603050405020304" pitchFamily="18" charset="0"/>
              </a:rPr>
              <a:t>?</a:t>
            </a:r>
            <a:endParaRPr lang="en-US" sz="2000" dirty="0">
              <a:latin typeface="Times New Roman" panose="02020603050405020304" pitchFamily="18" charset="0"/>
              <a:ea typeface="Calibri" panose="020F0502020204030204" pitchFamily="34" charset="0"/>
            </a:endParaRPr>
          </a:p>
          <a:p>
            <a:pPr algn="just">
              <a:lnSpc>
                <a:spcPct val="130000"/>
              </a:lnSpc>
              <a:spcBef>
                <a:spcPts val="300"/>
              </a:spcBef>
              <a:spcAft>
                <a:spcPts val="300"/>
              </a:spcAft>
            </a:pPr>
            <a:r>
              <a:rPr lang="en-US" sz="2000" dirty="0">
                <a:solidFill>
                  <a:srgbClr val="000000"/>
                </a:solidFill>
                <a:latin typeface="Times New Roman" panose="02020603050405020304" pitchFamily="18" charset="0"/>
                <a:ea typeface="Times New Roman" panose="02020603050405020304" pitchFamily="18" charset="0"/>
              </a:rPr>
              <a:t>………………………………………………………………………</a:t>
            </a:r>
            <a:endParaRPr lang="en-US" sz="2000" dirty="0">
              <a:latin typeface="Times New Roman" panose="02020603050405020304" pitchFamily="18" charset="0"/>
              <a:ea typeface="Times New Roman" panose="02020603050405020304" pitchFamily="18" charset="0"/>
            </a:endParaRPr>
          </a:p>
          <a:p>
            <a:pPr algn="just">
              <a:lnSpc>
                <a:spcPct val="130000"/>
              </a:lnSpc>
              <a:spcBef>
                <a:spcPts val="300"/>
              </a:spcBef>
              <a:spcAft>
                <a:spcPts val="300"/>
              </a:spcAft>
            </a:pPr>
            <a:r>
              <a:rPr lang="en-US" sz="2000" dirty="0">
                <a:solidFill>
                  <a:srgbClr val="000000"/>
                </a:solidFill>
                <a:latin typeface="Times New Roman" panose="02020603050405020304" pitchFamily="18" charset="0"/>
                <a:ea typeface="Times New Roman" panose="02020603050405020304" pitchFamily="18" charset="0"/>
              </a:rPr>
              <a:t>………………………………………………………………………</a:t>
            </a:r>
            <a:endParaRPr lang="en-US" sz="2000" b="1" dirty="0">
              <a:solidFill>
                <a:srgbClr val="000000"/>
              </a:solidFill>
              <a:latin typeface="Times New Roman" panose="02020603050405020304" pitchFamily="18" charset="0"/>
              <a:ea typeface="Times New Roman" panose="02020603050405020304" pitchFamily="18" charset="0"/>
            </a:endParaRPr>
          </a:p>
          <a:p>
            <a:pPr algn="just">
              <a:lnSpc>
                <a:spcPct val="130000"/>
              </a:lnSpc>
              <a:spcBef>
                <a:spcPts val="300"/>
              </a:spcBef>
              <a:spcAft>
                <a:spcPts val="300"/>
              </a:spcAft>
            </a:pPr>
            <a:r>
              <a:rPr lang="en-US" sz="2000" b="1" dirty="0" err="1">
                <a:solidFill>
                  <a:srgbClr val="000000"/>
                </a:solidFill>
                <a:latin typeface="Times New Roman" panose="02020603050405020304" pitchFamily="18" charset="0"/>
                <a:ea typeface="Times New Roman" panose="02020603050405020304" pitchFamily="18" charset="0"/>
              </a:rPr>
              <a:t>Bạn</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có</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gợi</a:t>
            </a:r>
            <a:r>
              <a:rPr lang="en-US" sz="2000" b="1" dirty="0">
                <a:solidFill>
                  <a:srgbClr val="000000"/>
                </a:solidFill>
                <a:latin typeface="Times New Roman" panose="02020603050405020304" pitchFamily="18" charset="0"/>
                <a:ea typeface="Times New Roman" panose="02020603050405020304" pitchFamily="18" charset="0"/>
              </a:rPr>
              <a:t> ý </a:t>
            </a:r>
            <a:r>
              <a:rPr lang="en-US" sz="2000" b="1" dirty="0" err="1">
                <a:solidFill>
                  <a:srgbClr val="000000"/>
                </a:solidFill>
                <a:latin typeface="Times New Roman" panose="02020603050405020304" pitchFamily="18" charset="0"/>
                <a:ea typeface="Times New Roman" panose="02020603050405020304" pitchFamily="18" charset="0"/>
              </a:rPr>
              <a:t>gì</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về</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cách</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thức</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tổ</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chức</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sự</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kiện</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để</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đem</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lại</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hiệu</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quả</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cao</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nhất</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cho</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bạn</a:t>
            </a:r>
            <a:endParaRPr lang="en-US" sz="2000" dirty="0">
              <a:latin typeface="Times New Roman" panose="02020603050405020304" pitchFamily="18" charset="0"/>
              <a:ea typeface="Calibri" panose="020F0502020204030204" pitchFamily="34" charset="0"/>
            </a:endParaRPr>
          </a:p>
          <a:p>
            <a:pPr algn="just">
              <a:lnSpc>
                <a:spcPct val="130000"/>
              </a:lnSpc>
              <a:spcBef>
                <a:spcPts val="300"/>
              </a:spcBef>
              <a:spcAft>
                <a:spcPts val="300"/>
              </a:spcAft>
            </a:pPr>
            <a:r>
              <a:rPr lang="en-US" sz="2000" dirty="0">
                <a:solidFill>
                  <a:srgbClr val="000000"/>
                </a:solidFill>
                <a:latin typeface="Times New Roman" panose="02020603050405020304" pitchFamily="18" charset="0"/>
                <a:ea typeface="Times New Roman" panose="02020603050405020304" pitchFamily="18" charset="0"/>
              </a:rPr>
              <a:t>………………………………………………………………………</a:t>
            </a:r>
            <a:endParaRPr lang="en-US" sz="2000" dirty="0">
              <a:latin typeface="Times New Roman" panose="02020603050405020304" pitchFamily="18" charset="0"/>
              <a:ea typeface="Calibri" panose="020F0502020204030204" pitchFamily="34" charset="0"/>
            </a:endParaRPr>
          </a:p>
          <a:p>
            <a:pPr algn="just">
              <a:lnSpc>
                <a:spcPct val="130000"/>
              </a:lnSpc>
              <a:spcBef>
                <a:spcPts val="300"/>
              </a:spcBef>
              <a:spcAft>
                <a:spcPts val="300"/>
              </a:spcAft>
            </a:pPr>
            <a:r>
              <a:rPr lang="en-US" sz="2000" b="1" dirty="0" err="1">
                <a:solidFill>
                  <a:srgbClr val="000000"/>
                </a:solidFill>
                <a:latin typeface="Times New Roman" panose="02020603050405020304" pitchFamily="18" charset="0"/>
                <a:ea typeface="Times New Roman" panose="02020603050405020304" pitchFamily="18" charset="0"/>
              </a:rPr>
              <a:t>Bạn</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biết</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chương</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trình</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này</a:t>
            </a:r>
            <a:r>
              <a:rPr lang="en-US" sz="2000" b="1" dirty="0">
                <a:solidFill>
                  <a:srgbClr val="000000"/>
                </a:solidFill>
                <a:latin typeface="Times New Roman" panose="02020603050405020304" pitchFamily="18" charset="0"/>
                <a:ea typeface="Times New Roman" panose="02020603050405020304" pitchFamily="18" charset="0"/>
              </a:rPr>
              <a:t> qua</a:t>
            </a:r>
            <a:endParaRPr lang="en-US" sz="2000" dirty="0">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sz="2000" dirty="0">
                <a:solidFill>
                  <a:srgbClr val="000000"/>
                </a:solidFill>
                <a:latin typeface="Times New Roman" panose="02020603050405020304" pitchFamily="18" charset="0"/>
                <a:ea typeface="Times New Roman" panose="02020603050405020304" pitchFamily="18" charset="0"/>
              </a:rPr>
              <a:t>Website </a:t>
            </a:r>
            <a:r>
              <a:rPr lang="en-US" sz="2000" dirty="0" err="1">
                <a:solidFill>
                  <a:srgbClr val="000000"/>
                </a:solidFill>
                <a:latin typeface="Times New Roman" panose="02020603050405020304" pitchFamily="18" charset="0"/>
                <a:ea typeface="Times New Roman" panose="02020603050405020304" pitchFamily="18" charset="0"/>
              </a:rPr>
              <a:t>của</a:t>
            </a:r>
            <a:r>
              <a:rPr lang="en-US" sz="2000" dirty="0">
                <a:solidFill>
                  <a:srgbClr val="000000"/>
                </a:solidFill>
                <a:latin typeface="Times New Roman" panose="02020603050405020304" pitchFamily="18" charset="0"/>
                <a:ea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rPr>
              <a:t>chương</a:t>
            </a:r>
            <a:r>
              <a:rPr lang="en-US" sz="2000" dirty="0">
                <a:solidFill>
                  <a:srgbClr val="000000"/>
                </a:solidFill>
                <a:latin typeface="Times New Roman" panose="02020603050405020304" pitchFamily="18" charset="0"/>
                <a:ea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rPr>
              <a:t>trình</a:t>
            </a:r>
            <a:endParaRPr lang="en-US" sz="2000" dirty="0">
              <a:solidFill>
                <a:srgbClr val="000000"/>
              </a:solidFill>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sz="2000" dirty="0">
                <a:solidFill>
                  <a:srgbClr val="000000"/>
                </a:solidFill>
                <a:latin typeface="Times New Roman" panose="02020603050405020304" pitchFamily="18" charset="0"/>
                <a:ea typeface="Times New Roman" panose="02020603050405020304" pitchFamily="18" charset="0"/>
              </a:rPr>
              <a:t>Website </a:t>
            </a:r>
            <a:r>
              <a:rPr lang="en-US" sz="2000" dirty="0" err="1">
                <a:solidFill>
                  <a:srgbClr val="000000"/>
                </a:solidFill>
                <a:latin typeface="Times New Roman" panose="02020603050405020304" pitchFamily="18" charset="0"/>
                <a:ea typeface="Times New Roman" panose="02020603050405020304" pitchFamily="18" charset="0"/>
              </a:rPr>
              <a:t>khác</a:t>
            </a:r>
            <a:endParaRPr lang="en-US" sz="2000" dirty="0">
              <a:solidFill>
                <a:srgbClr val="000000"/>
              </a:solidFill>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sz="2000" dirty="0">
                <a:solidFill>
                  <a:srgbClr val="000000"/>
                </a:solidFill>
                <a:latin typeface="Times New Roman" panose="02020603050405020304" pitchFamily="18" charset="0"/>
                <a:ea typeface="Times New Roman" panose="02020603050405020304" pitchFamily="18" charset="0"/>
              </a:rPr>
              <a:t>Email</a:t>
            </a:r>
            <a:endParaRPr lang="en-US" sz="2000" dirty="0">
              <a:solidFill>
                <a:srgbClr val="000000"/>
              </a:solidFill>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sz="2000" dirty="0" err="1">
                <a:solidFill>
                  <a:srgbClr val="000000"/>
                </a:solidFill>
                <a:latin typeface="Times New Roman" panose="02020603050405020304" pitchFamily="18" charset="0"/>
                <a:ea typeface="Times New Roman" panose="02020603050405020304" pitchFamily="18" charset="0"/>
              </a:rPr>
              <a:t>Tờ</a:t>
            </a:r>
            <a:r>
              <a:rPr lang="en-US" sz="2000" dirty="0">
                <a:solidFill>
                  <a:srgbClr val="000000"/>
                </a:solidFill>
                <a:latin typeface="Times New Roman" panose="02020603050405020304" pitchFamily="18" charset="0"/>
                <a:ea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rPr>
              <a:t>rơi</a:t>
            </a:r>
            <a:endParaRPr lang="en-US" sz="2000" dirty="0">
              <a:solidFill>
                <a:srgbClr val="000000"/>
              </a:solidFill>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sz="2000" dirty="0" err="1">
                <a:solidFill>
                  <a:srgbClr val="000000"/>
                </a:solidFill>
                <a:latin typeface="Times New Roman" panose="02020603050405020304" pitchFamily="18" charset="0"/>
                <a:ea typeface="Times New Roman" panose="02020603050405020304" pitchFamily="18" charset="0"/>
              </a:rPr>
              <a:t>Bạn</a:t>
            </a:r>
            <a:r>
              <a:rPr lang="en-US" sz="2000" dirty="0">
                <a:solidFill>
                  <a:srgbClr val="000000"/>
                </a:solidFill>
                <a:latin typeface="Times New Roman" panose="02020603050405020304" pitchFamily="18" charset="0"/>
                <a:ea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rPr>
              <a:t>bè</a:t>
            </a:r>
            <a:r>
              <a:rPr lang="en-US" sz="2000" dirty="0">
                <a:solidFill>
                  <a:srgbClr val="000000"/>
                </a:solidFill>
                <a:latin typeface="Times New Roman" panose="02020603050405020304" pitchFamily="18" charset="0"/>
                <a:ea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rPr>
              <a:t>người</a:t>
            </a:r>
            <a:r>
              <a:rPr lang="en-US" sz="2000" dirty="0">
                <a:solidFill>
                  <a:srgbClr val="000000"/>
                </a:solidFill>
                <a:latin typeface="Times New Roman" panose="02020603050405020304" pitchFamily="18" charset="0"/>
                <a:ea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rPr>
              <a:t>thân</a:t>
            </a:r>
            <a:r>
              <a:rPr lang="en-US" sz="2000" dirty="0">
                <a:solidFill>
                  <a:srgbClr val="000000"/>
                </a:solidFill>
                <a:latin typeface="Times New Roman" panose="02020603050405020304" pitchFamily="18" charset="0"/>
                <a:ea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rPr>
              <a:t>đồng</a:t>
            </a:r>
            <a:r>
              <a:rPr lang="en-US" sz="2000" dirty="0">
                <a:solidFill>
                  <a:srgbClr val="000000"/>
                </a:solidFill>
                <a:latin typeface="Times New Roman" panose="02020603050405020304" pitchFamily="18" charset="0"/>
                <a:ea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rPr>
              <a:t>nghiệp</a:t>
            </a:r>
            <a:endParaRPr lang="en-US" sz="2000" dirty="0">
              <a:solidFill>
                <a:srgbClr val="000000"/>
              </a:solidFill>
              <a:latin typeface="Times New Roman" panose="02020603050405020304" pitchFamily="18" charset="0"/>
              <a:ea typeface="Calibri" panose="020F0502020204030204" pitchFamily="34" charset="0"/>
            </a:endParaRPr>
          </a:p>
          <a:p>
            <a:pPr marL="342900" lvl="0" indent="-342900" algn="just">
              <a:lnSpc>
                <a:spcPct val="130000"/>
              </a:lnSpc>
              <a:spcBef>
                <a:spcPts val="300"/>
              </a:spcBef>
              <a:spcAft>
                <a:spcPts val="300"/>
              </a:spcAft>
              <a:buSzPts val="1000"/>
              <a:buFont typeface="Symbol" panose="05050102010706020507" pitchFamily="18" charset="2"/>
              <a:buChar char=""/>
              <a:tabLst>
                <a:tab pos="457200" algn="l"/>
              </a:tabLst>
            </a:pPr>
            <a:r>
              <a:rPr lang="en-US" sz="2000" dirty="0" err="1">
                <a:solidFill>
                  <a:srgbClr val="000000"/>
                </a:solidFill>
                <a:latin typeface="Times New Roman" panose="02020603050405020304" pitchFamily="18" charset="0"/>
                <a:ea typeface="Times New Roman" panose="02020603050405020304" pitchFamily="18" charset="0"/>
              </a:rPr>
              <a:t>Băng</a:t>
            </a:r>
            <a:r>
              <a:rPr lang="en-US" sz="2000" dirty="0">
                <a:solidFill>
                  <a:srgbClr val="000000"/>
                </a:solidFill>
                <a:latin typeface="Times New Roman" panose="02020603050405020304" pitchFamily="18" charset="0"/>
                <a:ea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rPr>
              <a:t>rôn</a:t>
            </a:r>
            <a:r>
              <a:rPr lang="en-US" sz="2000" dirty="0">
                <a:solidFill>
                  <a:srgbClr val="000000"/>
                </a:solidFill>
                <a:latin typeface="Times New Roman" panose="02020603050405020304" pitchFamily="18" charset="0"/>
                <a:ea typeface="Times New Roman" panose="02020603050405020304" pitchFamily="18" charset="0"/>
              </a:rPr>
              <a:t>, poster</a:t>
            </a:r>
            <a:endParaRPr lang="en-US" sz="2000" dirty="0">
              <a:solidFill>
                <a:srgbClr val="000000"/>
              </a:solidFill>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3220081684"/>
      </p:ext>
    </p:extLst>
  </p:cSld>
  <p:clrMapOvr>
    <a:masterClrMapping/>
  </p:clrMapOvr>
</p:sld>
</file>

<file path=ppt/theme/theme1.xml><?xml version="1.0" encoding="utf-8"?>
<a:theme xmlns:a="http://schemas.openxmlformats.org/drawingml/2006/main" name="Office Theme">
  <a:themeElements>
    <a:clrScheme name="Tú Nguyễn">
      <a:dk1>
        <a:srgbClr val="262626"/>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ương 1" id="{82026DFA-0C9F-4EED-B2DE-709539A7C6C9}" vid="{74AAEA73-B8F9-4FDD-B3C2-C4A2FAEAA19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1698</TotalTime>
  <Words>1442</Words>
  <Application>Microsoft Office PowerPoint</Application>
  <PresentationFormat>Widescreen</PresentationFormat>
  <Paragraphs>109</Paragraphs>
  <Slides>18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Calibri</vt:lpstr>
      <vt:lpstr>Calibri Light</vt:lpstr>
      <vt:lpstr>Symbol</vt:lpstr>
      <vt:lpstr>Times New Roman</vt:lpstr>
      <vt:lpstr>Wingdings</vt:lpstr>
      <vt:lpstr>Office Theme</vt:lpstr>
      <vt:lpstr>TRƯỜNG CAO ĐẲNG LÝ TỰ TRỌNG TPHCM KHOA KINH TẾ  BÀI GIẢNG MÔN NGHIỆP VỤ TỔ CHỨC HỘI HỌP, HỘI NGHỊ, HỘI THẢO                                           Th.S Võ Thị Kim Thư</vt:lpstr>
      <vt:lpstr> Chương VII:  TỔNG KẾT ĐÁNH GIÁ</vt:lpstr>
      <vt:lpstr>PowerPoint Presentation</vt:lpstr>
      <vt:lpstr>PowerPoint Presentation</vt:lpstr>
      <vt:lpstr>1. Tổng hợp ý kiến góp ý của đại biểu   </vt:lpstr>
      <vt:lpstr>PowerPoint Presentation</vt:lpstr>
      <vt:lpstr>PowerPoint Presentation</vt:lpstr>
      <vt:lpstr>PowerPoint Presentation</vt:lpstr>
      <vt:lpstr>PowerPoint Presentation</vt:lpstr>
      <vt:lpstr>1.3. Thu phiếu và tổng hợp ý kiến góp ý của đại biểu </vt:lpstr>
      <vt:lpstr>PowerPoint Presentation</vt:lpstr>
      <vt:lpstr>2.2. Họp đánh giá tổng kết với các nhà cung cấp dịch vụ </vt:lpstr>
      <vt:lpstr>2.3. Họp đánh giá tổng kết nội bộ rút kinh nghiệm </vt:lpstr>
      <vt:lpstr>2.4. Bình xét khen thưởng cá nhân và tập thể xuất sắc </vt:lpstr>
      <vt:lpstr>3. Viết báo cáo tổng kết và rút kinh nghiệm </vt:lpstr>
      <vt:lpstr>3.2. Viết báo cáo tổng kết theo mẫu quy định </vt:lpstr>
      <vt:lpstr>3.3. Kiểm tra và ký duyệt </vt:lpstr>
      <vt:lpstr>3.4. Kiến nghị với các bên liên quan để rút kinh nghiệm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ART PHAM</dc:creator>
  <cp:lastModifiedBy>KimThu</cp:lastModifiedBy>
  <cp:revision>156</cp:revision>
  <dcterms:created xsi:type="dcterms:W3CDTF">2019-12-25T06:46:53Z</dcterms:created>
  <dcterms:modified xsi:type="dcterms:W3CDTF">2022-12-16T00:49:47Z</dcterms:modified>
</cp:coreProperties>
</file>