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291" r:id="rId2"/>
    <p:sldId id="295" r:id="rId3"/>
    <p:sldId id="296" r:id="rId4"/>
    <p:sldId id="299" r:id="rId5"/>
    <p:sldId id="297" r:id="rId6"/>
    <p:sldId id="300" r:id="rId7"/>
    <p:sldId id="292" r:id="rId8"/>
    <p:sldId id="258" r:id="rId9"/>
    <p:sldId id="259" r:id="rId10"/>
    <p:sldId id="301" r:id="rId11"/>
    <p:sldId id="302" r:id="rId12"/>
    <p:sldId id="305" r:id="rId13"/>
    <p:sldId id="303" r:id="rId14"/>
    <p:sldId id="304" r:id="rId15"/>
    <p:sldId id="306" r:id="rId16"/>
    <p:sldId id="307" r:id="rId17"/>
    <p:sldId id="308" r:id="rId18"/>
    <p:sldId id="309" r:id="rId19"/>
    <p:sldId id="310" r:id="rId20"/>
    <p:sldId id="312" r:id="rId21"/>
    <p:sldId id="313" r:id="rId22"/>
    <p:sldId id="314" r:id="rId23"/>
    <p:sldId id="315" r:id="rId24"/>
    <p:sldId id="316" r:id="rId25"/>
    <p:sldId id="317" r:id="rId26"/>
    <p:sldId id="319" r:id="rId27"/>
    <p:sldId id="320"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 id="333" r:id="rId41"/>
    <p:sldId id="334" r:id="rId42"/>
    <p:sldId id="335" r:id="rId43"/>
    <p:sldId id="336" r:id="rId44"/>
    <p:sldId id="337" r:id="rId45"/>
    <p:sldId id="339" r:id="rId46"/>
    <p:sldId id="338" r:id="rId47"/>
    <p:sldId id="340"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0" d="100"/>
          <a:sy n="80" d="100"/>
        </p:scale>
        <p:origin x="354" y="60"/>
      </p:cViewPr>
      <p:guideLst>
        <p:guide orient="horz" pos="2160"/>
        <p:guide pos="3864"/>
      </p:guideLst>
    </p:cSldViewPr>
  </p:slideViewPr>
  <p:notesTextViewPr>
    <p:cViewPr>
      <p:scale>
        <a:sx n="3" d="2"/>
        <a:sy n="3" d="2"/>
      </p:scale>
      <p:origin x="0" y="0"/>
    </p:cViewPr>
  </p:notesTextViewPr>
  <p:notesViewPr>
    <p:cSldViewPr snapToGrid="0" showGuides="1">
      <p:cViewPr varScale="1">
        <p:scale>
          <a:sx n="85" d="100"/>
          <a:sy n="85" d="100"/>
        </p:scale>
        <p:origin x="876"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D6A812D-8C71-4828-8069-23F5134A8C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AE8FAD1-4B35-49FC-AB2C-E8F2A5FE0C9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D07ECB-9DBC-4F50-A5B5-8D8CFC7BB85E}" type="datetimeFigureOut">
              <a:rPr lang="en-US" smtClean="0"/>
              <a:t>3/29/2023</a:t>
            </a:fld>
            <a:endParaRPr lang="en-US"/>
          </a:p>
        </p:txBody>
      </p:sp>
      <p:sp>
        <p:nvSpPr>
          <p:cNvPr id="4" name="Footer Placeholder 3">
            <a:extLst>
              <a:ext uri="{FF2B5EF4-FFF2-40B4-BE49-F238E27FC236}">
                <a16:creationId xmlns:a16="http://schemas.microsoft.com/office/drawing/2014/main" id="{BA7A6F0D-BFF7-45F4-96CB-90CB1FAB11D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08F89F7-232D-4B2D-80D4-F5442E32D38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6795926-77D2-434B-807B-295235C77A6C}" type="slidenum">
              <a:rPr lang="en-US" smtClean="0"/>
              <a:t>‹#›</a:t>
            </a:fld>
            <a:endParaRPr lang="en-US"/>
          </a:p>
        </p:txBody>
      </p:sp>
    </p:spTree>
    <p:extLst>
      <p:ext uri="{BB962C8B-B14F-4D97-AF65-F5344CB8AC3E}">
        <p14:creationId xmlns:p14="http://schemas.microsoft.com/office/powerpoint/2010/main" val="1166204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636981-5591-427A-94DE-F267962677D5}" type="datetimeFigureOut">
              <a:rPr lang="en-US" smtClean="0"/>
              <a:t>3/29/2023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4BC525-E999-4F73-9042-216A2946ECEF}" type="slidenum">
              <a:rPr lang="en-US" smtClean="0"/>
              <a:t>‹#›</a:t>
            </a:fld>
            <a:endParaRPr lang="en-US"/>
          </a:p>
        </p:txBody>
      </p:sp>
    </p:spTree>
    <p:extLst>
      <p:ext uri="{BB962C8B-B14F-4D97-AF65-F5344CB8AC3E}">
        <p14:creationId xmlns:p14="http://schemas.microsoft.com/office/powerpoint/2010/main" val="4270618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CC20F-F474-4BC9-A6EC-93DE22BA8A6F}"/>
              </a:ext>
            </a:extLst>
          </p:cNvPr>
          <p:cNvSpPr>
            <a:spLocks noGrp="1"/>
          </p:cNvSpPr>
          <p:nvPr>
            <p:ph type="title"/>
          </p:nvPr>
        </p:nvSpPr>
        <p:spPr>
          <a:xfrm>
            <a:off x="2029688" y="3819028"/>
            <a:ext cx="8132624" cy="1792816"/>
          </a:xfrm>
        </p:spPr>
        <p:txBody>
          <a:bodyPr>
            <a:normAutofit/>
          </a:bodyPr>
          <a:lstStyle>
            <a:lvl1pPr algn="ctr">
              <a:defRPr sz="5400">
                <a:solidFill>
                  <a:srgbClr val="FF0000"/>
                </a:solidFill>
              </a:defRPr>
            </a:lvl1pPr>
          </a:lstStyle>
          <a:p>
            <a:r>
              <a:rPr lang="en-US" dirty="0"/>
              <a:t>Click to edit Master title style</a:t>
            </a:r>
          </a:p>
        </p:txBody>
      </p:sp>
      <p:sp>
        <p:nvSpPr>
          <p:cNvPr id="3" name="Date Placeholder 2">
            <a:extLst>
              <a:ext uri="{FF2B5EF4-FFF2-40B4-BE49-F238E27FC236}">
                <a16:creationId xmlns:a16="http://schemas.microsoft.com/office/drawing/2014/main" id="{5D25C028-3644-486E-83F7-302C3E303530}"/>
              </a:ext>
            </a:extLst>
          </p:cNvPr>
          <p:cNvSpPr>
            <a:spLocks noGrp="1"/>
          </p:cNvSpPr>
          <p:nvPr>
            <p:ph type="dt" sz="half" idx="10"/>
          </p:nvPr>
        </p:nvSpPr>
        <p:spPr/>
        <p:txBody>
          <a:bodyPr/>
          <a:lstStyle/>
          <a:p>
            <a:r>
              <a:rPr lang="en-US"/>
              <a:t>2020</a:t>
            </a:r>
            <a:endParaRPr lang="en-US" dirty="0"/>
          </a:p>
        </p:txBody>
      </p:sp>
      <p:sp>
        <p:nvSpPr>
          <p:cNvPr id="4" name="Footer Placeholder 3">
            <a:extLst>
              <a:ext uri="{FF2B5EF4-FFF2-40B4-BE49-F238E27FC236}">
                <a16:creationId xmlns:a16="http://schemas.microsoft.com/office/drawing/2014/main" id="{B3FE8263-1771-466B-877D-64F051A0FA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71F59B-AB8E-4F42-8CB5-0FE53CF5AD08}"/>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6" name="TextBox 5">
            <a:extLst>
              <a:ext uri="{FF2B5EF4-FFF2-40B4-BE49-F238E27FC236}">
                <a16:creationId xmlns:a16="http://schemas.microsoft.com/office/drawing/2014/main" id="{D2F8A6D7-62D6-44B6-9FC0-0D3AB53E7A17}"/>
              </a:ext>
            </a:extLst>
          </p:cNvPr>
          <p:cNvSpPr txBox="1"/>
          <p:nvPr userDrawn="1"/>
        </p:nvSpPr>
        <p:spPr>
          <a:xfrm>
            <a:off x="4533899" y="569309"/>
            <a:ext cx="5812368" cy="1477328"/>
          </a:xfrm>
          <a:prstGeom prst="rect">
            <a:avLst/>
          </a:prstGeom>
          <a:noFill/>
        </p:spPr>
        <p:txBody>
          <a:bodyPr wrap="square" rtlCol="0">
            <a:spAutoFit/>
          </a:bodyPr>
          <a:lstStyle/>
          <a:p>
            <a:pPr algn="ctr">
              <a:spcAft>
                <a:spcPts val="600"/>
              </a:spcAft>
            </a:pPr>
            <a:r>
              <a:rPr lang="en-US" sz="2000" b="1" dirty="0">
                <a:latin typeface="Times New Roman" panose="02020603050405020304" pitchFamily="18" charset="0"/>
                <a:cs typeface="Times New Roman" panose="02020603050405020304" pitchFamily="18" charset="0"/>
              </a:rPr>
              <a:t>BỘ TÀI CHÍNH</a:t>
            </a:r>
          </a:p>
          <a:p>
            <a:pPr algn="ctr"/>
            <a:r>
              <a:rPr lang="en-US" sz="2000" b="1" dirty="0">
                <a:latin typeface="Times New Roman" panose="02020603050405020304" pitchFamily="18" charset="0"/>
                <a:cs typeface="Times New Roman" panose="02020603050405020304" pitchFamily="18" charset="0"/>
              </a:rPr>
              <a:t>TRƯỜNG ĐẠI HỌC TÀI CHÍNH – MARKETING</a:t>
            </a:r>
          </a:p>
          <a:p>
            <a:pPr algn="ctr">
              <a:spcAft>
                <a:spcPts val="600"/>
              </a:spcAft>
            </a:pPr>
            <a:r>
              <a:rPr lang="en-US" sz="2000" b="1" dirty="0">
                <a:latin typeface="Times New Roman" panose="02020603050405020304" pitchFamily="18" charset="0"/>
                <a:cs typeface="Times New Roman" panose="02020603050405020304" pitchFamily="18" charset="0"/>
              </a:rPr>
              <a:t>KHOA QUẢN TRỊ KINH DOANH</a:t>
            </a:r>
          </a:p>
          <a:p>
            <a:pPr algn="ctr"/>
            <a:r>
              <a:rPr lang="en-US" sz="2000" b="1" dirty="0">
                <a:latin typeface="Times New Roman" panose="02020603050405020304" pitchFamily="18" charset="0"/>
                <a:cs typeface="Times New Roman" panose="02020603050405020304" pitchFamily="18" charset="0"/>
                <a:sym typeface="Wingdings" panose="05000000000000000000" pitchFamily="2" charset="2"/>
              </a:rPr>
              <a:t></a:t>
            </a:r>
          </a:p>
        </p:txBody>
      </p:sp>
      <p:sp>
        <p:nvSpPr>
          <p:cNvPr id="7" name="TextBox 6">
            <a:extLst>
              <a:ext uri="{FF2B5EF4-FFF2-40B4-BE49-F238E27FC236}">
                <a16:creationId xmlns:a16="http://schemas.microsoft.com/office/drawing/2014/main" id="{8A750DC0-D655-4026-9299-21BA9380E4D5}"/>
              </a:ext>
            </a:extLst>
          </p:cNvPr>
          <p:cNvSpPr txBox="1"/>
          <p:nvPr userDrawn="1"/>
        </p:nvSpPr>
        <p:spPr>
          <a:xfrm>
            <a:off x="4533899" y="1869420"/>
            <a:ext cx="5812368" cy="1169551"/>
          </a:xfrm>
          <a:prstGeom prst="rect">
            <a:avLst/>
          </a:prstGeom>
          <a:noFill/>
        </p:spPr>
        <p:txBody>
          <a:bodyPr wrap="square" rtlCol="0">
            <a:spAutoFit/>
          </a:bodyPr>
          <a:lstStyle/>
          <a:p>
            <a:pPr algn="ctr">
              <a:lnSpc>
                <a:spcPct val="150000"/>
              </a:lnSpc>
            </a:pPr>
            <a:r>
              <a:rPr lang="en-US" sz="2800" b="1" dirty="0">
                <a:solidFill>
                  <a:srgbClr val="C00000"/>
                </a:solidFill>
                <a:latin typeface="Times New Roman" panose="02020603050405020304" pitchFamily="18" charset="0"/>
                <a:cs typeface="Times New Roman" panose="02020603050405020304" pitchFamily="18" charset="0"/>
              </a:rPr>
              <a:t>BÀI GIẢNG MÔN</a:t>
            </a:r>
          </a:p>
          <a:p>
            <a:pPr algn="ctr"/>
            <a:r>
              <a:rPr lang="en-US" sz="2800" b="1" dirty="0">
                <a:solidFill>
                  <a:schemeClr val="accent5">
                    <a:lumMod val="50000"/>
                  </a:schemeClr>
                </a:solidFill>
                <a:latin typeface="Times New Roman" panose="02020603050405020304" pitchFamily="18" charset="0"/>
                <a:cs typeface="Times New Roman" panose="02020603050405020304" pitchFamily="18" charset="0"/>
              </a:rPr>
              <a:t>QUẢN TRỊ HỌC</a:t>
            </a:r>
          </a:p>
        </p:txBody>
      </p:sp>
      <p:sp>
        <p:nvSpPr>
          <p:cNvPr id="8" name="TextBox 7">
            <a:extLst>
              <a:ext uri="{FF2B5EF4-FFF2-40B4-BE49-F238E27FC236}">
                <a16:creationId xmlns:a16="http://schemas.microsoft.com/office/drawing/2014/main" id="{0BFE051D-AA02-455A-A798-0DD50EB54965}"/>
              </a:ext>
            </a:extLst>
          </p:cNvPr>
          <p:cNvSpPr txBox="1"/>
          <p:nvPr userDrawn="1"/>
        </p:nvSpPr>
        <p:spPr>
          <a:xfrm>
            <a:off x="3450167" y="5611844"/>
            <a:ext cx="529166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latin typeface="Times New Roman" panose="02020603050405020304" pitchFamily="18" charset="0"/>
                <a:cs typeface="Times New Roman" panose="02020603050405020304" pitchFamily="18" charset="0"/>
              </a:rPr>
              <a:t>GVHD: </a:t>
            </a:r>
            <a:r>
              <a:rPr lang="en-US" sz="2800" dirty="0" err="1">
                <a:latin typeface="Times New Roman" panose="02020603050405020304" pitchFamily="18" charset="0"/>
                <a:cs typeface="Times New Roman" panose="02020603050405020304" pitchFamily="18" charset="0"/>
              </a:rPr>
              <a:t>Ths</a:t>
            </a:r>
            <a:r>
              <a:rPr lang="en-US" sz="2800" dirty="0">
                <a:latin typeface="Times New Roman" panose="02020603050405020304" pitchFamily="18" charset="0"/>
                <a:cs typeface="Times New Roman" panose="02020603050405020304" pitchFamily="18" charset="0"/>
              </a:rPr>
              <a:t>. GVC LÊ VĂN QUÝ</a:t>
            </a:r>
          </a:p>
        </p:txBody>
      </p:sp>
      <p:pic>
        <p:nvPicPr>
          <p:cNvPr id="9" name="Picture 8">
            <a:extLst>
              <a:ext uri="{FF2B5EF4-FFF2-40B4-BE49-F238E27FC236}">
                <a16:creationId xmlns:a16="http://schemas.microsoft.com/office/drawing/2014/main" id="{8349BD1F-F8A6-4952-8D30-0E2E251121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3643" y="569309"/>
            <a:ext cx="1971952" cy="1958286"/>
          </a:xfrm>
          <a:prstGeom prst="rect">
            <a:avLst/>
          </a:prstGeom>
        </p:spPr>
      </p:pic>
      <p:sp>
        <p:nvSpPr>
          <p:cNvPr id="11" name="Text Placeholder 10">
            <a:extLst>
              <a:ext uri="{FF2B5EF4-FFF2-40B4-BE49-F238E27FC236}">
                <a16:creationId xmlns:a16="http://schemas.microsoft.com/office/drawing/2014/main" id="{91A5B336-9293-49D8-A6DD-F06D56DC79BE}"/>
              </a:ext>
            </a:extLst>
          </p:cNvPr>
          <p:cNvSpPr>
            <a:spLocks noGrp="1"/>
          </p:cNvSpPr>
          <p:nvPr>
            <p:ph type="body" sz="quarter" idx="13" hasCustomPrompt="1"/>
          </p:nvPr>
        </p:nvSpPr>
        <p:spPr>
          <a:xfrm>
            <a:off x="4908550" y="3120540"/>
            <a:ext cx="2374900" cy="616919"/>
          </a:xfrm>
        </p:spPr>
        <p:txBody>
          <a:bodyPr/>
          <a:lstStyle>
            <a:lvl1pPr marL="0" indent="0" algn="ctr">
              <a:buNone/>
              <a:defRPr b="1"/>
            </a:lvl1pPr>
          </a:lstStyle>
          <a:p>
            <a:pPr lvl="0"/>
            <a:r>
              <a:rPr lang="en-US" dirty="0"/>
              <a:t>CHƯƠNG </a:t>
            </a:r>
          </a:p>
        </p:txBody>
      </p:sp>
    </p:spTree>
    <p:extLst>
      <p:ext uri="{BB962C8B-B14F-4D97-AF65-F5344CB8AC3E}">
        <p14:creationId xmlns:p14="http://schemas.microsoft.com/office/powerpoint/2010/main" val="3383849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680310"/>
            <a:ext cx="10972800" cy="458115"/>
          </a:xfrm>
        </p:spPr>
        <p:txBody>
          <a:bodyPr>
            <a:normAutofit/>
          </a:bodyPr>
          <a:lstStyle>
            <a:lvl1pPr algn="l">
              <a:defRPr sz="3600">
                <a:solidFill>
                  <a:schemeClr val="accent1">
                    <a:lumMod val="50000"/>
                  </a:schemeClr>
                </a:solidFill>
              </a:defRPr>
            </a:lvl1pPr>
          </a:lstStyle>
          <a:p>
            <a:r>
              <a:rPr lang="en-US" dirty="0"/>
              <a:t>Click to edit Master title style</a:t>
            </a:r>
          </a:p>
        </p:txBody>
      </p:sp>
      <p:sp>
        <p:nvSpPr>
          <p:cNvPr id="3" name="Content Placeholder 2"/>
          <p:cNvSpPr>
            <a:spLocks noGrp="1"/>
          </p:cNvSpPr>
          <p:nvPr>
            <p:ph idx="1"/>
          </p:nvPr>
        </p:nvSpPr>
        <p:spPr>
          <a:xfrm>
            <a:off x="598620" y="1291131"/>
            <a:ext cx="10972800" cy="3918803"/>
          </a:xfrm>
        </p:spPr>
        <p:txBody>
          <a:bodyPr/>
          <a:lstStyle>
            <a:lvl1pPr>
              <a:defRPr sz="2800">
                <a:solidFill>
                  <a:srgbClr val="018ACF"/>
                </a:solidFill>
              </a:defRPr>
            </a:lvl1pPr>
            <a:lvl2pPr>
              <a:defRPr>
                <a:solidFill>
                  <a:srgbClr val="018ACF"/>
                </a:solidFill>
              </a:defRPr>
            </a:lvl2pPr>
            <a:lvl3pPr>
              <a:defRPr>
                <a:solidFill>
                  <a:srgbClr val="018ACF"/>
                </a:solidFill>
              </a:defRPr>
            </a:lvl3pPr>
            <a:lvl4pPr>
              <a:defRPr>
                <a:solidFill>
                  <a:srgbClr val="018ACF"/>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306566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9FC68CD-AEAA-435B-B864-CE0B35E0012F}"/>
              </a:ext>
            </a:extLst>
          </p:cNvPr>
          <p:cNvSpPr>
            <a:spLocks noGrp="1"/>
          </p:cNvSpPr>
          <p:nvPr>
            <p:ph type="dt" sz="half" idx="10"/>
          </p:nvPr>
        </p:nvSpPr>
        <p:spPr/>
        <p:txBody>
          <a:bodyPr/>
          <a:lstStyle/>
          <a:p>
            <a:r>
              <a:rPr lang="en-US"/>
              <a:t>2020</a:t>
            </a:r>
          </a:p>
        </p:txBody>
      </p:sp>
      <p:sp>
        <p:nvSpPr>
          <p:cNvPr id="5" name="Footer Placeholder 4">
            <a:extLst>
              <a:ext uri="{FF2B5EF4-FFF2-40B4-BE49-F238E27FC236}">
                <a16:creationId xmlns:a16="http://schemas.microsoft.com/office/drawing/2014/main" id="{8B9C9284-3C38-4A53-ACB1-3B14DA7E00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C7C6A0-420E-4C42-AF01-4B43F451F16F}"/>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8" name="Text Placeholder 7">
            <a:extLst>
              <a:ext uri="{FF2B5EF4-FFF2-40B4-BE49-F238E27FC236}">
                <a16:creationId xmlns:a16="http://schemas.microsoft.com/office/drawing/2014/main" id="{3B75164B-1E4C-408D-89F4-C7AC36AA1298}"/>
              </a:ext>
            </a:extLst>
          </p:cNvPr>
          <p:cNvSpPr>
            <a:spLocks noGrp="1"/>
          </p:cNvSpPr>
          <p:nvPr>
            <p:ph type="body" sz="quarter" idx="13" hasCustomPrompt="1"/>
          </p:nvPr>
        </p:nvSpPr>
        <p:spPr>
          <a:xfrm>
            <a:off x="3128423" y="1456266"/>
            <a:ext cx="7010400" cy="4900083"/>
          </a:xfrm>
        </p:spPr>
        <p:txBody>
          <a:bodyPr/>
          <a:lstStyle>
            <a:lvl1pPr marL="228600" indent="-228600">
              <a:buFont typeface="Wingdings" panose="05000000000000000000" pitchFamily="2" charset="2"/>
              <a:buChar char="Ø"/>
              <a:defRPr/>
            </a:lvl1pPr>
          </a:lstStyle>
          <a:p>
            <a:pPr lvl="0"/>
            <a:r>
              <a:rPr lang="en-US" dirty="0"/>
              <a:t>Mục tiêu</a:t>
            </a:r>
          </a:p>
        </p:txBody>
      </p:sp>
      <p:sp>
        <p:nvSpPr>
          <p:cNvPr id="9" name="TextBox 8">
            <a:extLst>
              <a:ext uri="{FF2B5EF4-FFF2-40B4-BE49-F238E27FC236}">
                <a16:creationId xmlns:a16="http://schemas.microsoft.com/office/drawing/2014/main" id="{7F4D0B77-7A8E-47A8-8F5D-C7938C43A30E}"/>
              </a:ext>
            </a:extLst>
          </p:cNvPr>
          <p:cNvSpPr txBox="1"/>
          <p:nvPr userDrawn="1"/>
        </p:nvSpPr>
        <p:spPr>
          <a:xfrm>
            <a:off x="2590800" y="348157"/>
            <a:ext cx="7010400" cy="769441"/>
          </a:xfrm>
          <a:prstGeom prst="rect">
            <a:avLst/>
          </a:prstGeom>
          <a:noFill/>
        </p:spPr>
        <p:txBody>
          <a:bodyPr wrap="square" rtlCol="0">
            <a:spAutoFit/>
          </a:bodyPr>
          <a:lstStyle/>
          <a:p>
            <a:pPr algn="ctr"/>
            <a:r>
              <a:rPr lang="en-US" sz="4400" b="1" i="0" dirty="0">
                <a:solidFill>
                  <a:srgbClr val="FF0000"/>
                </a:solidFill>
                <a:latin typeface="Times New Roman" panose="02020603050405020304" pitchFamily="18" charset="0"/>
                <a:cs typeface="Times New Roman" panose="02020603050405020304" pitchFamily="18" charset="0"/>
              </a:rPr>
              <a:t>MỤC TIÊU CH</a:t>
            </a:r>
            <a:r>
              <a:rPr lang="vi-VN" sz="4400" b="1" i="0" dirty="0">
                <a:solidFill>
                  <a:srgbClr val="FF0000"/>
                </a:solidFill>
                <a:latin typeface="Times New Roman" panose="02020603050405020304" pitchFamily="18" charset="0"/>
                <a:cs typeface="Times New Roman" panose="02020603050405020304" pitchFamily="18" charset="0"/>
              </a:rPr>
              <a:t>Ư</a:t>
            </a:r>
            <a:r>
              <a:rPr lang="en-US" sz="4400" b="1" i="0" dirty="0">
                <a:solidFill>
                  <a:srgbClr val="FF0000"/>
                </a:solidFill>
                <a:latin typeface="Times New Roman" panose="02020603050405020304" pitchFamily="18" charset="0"/>
                <a:cs typeface="Times New Roman" panose="02020603050405020304" pitchFamily="18" charset="0"/>
              </a:rPr>
              <a:t>ƠNG</a:t>
            </a:r>
          </a:p>
        </p:txBody>
      </p:sp>
      <p:pic>
        <p:nvPicPr>
          <p:cNvPr id="10" name="Content Placeholder 3">
            <a:extLst>
              <a:ext uri="{FF2B5EF4-FFF2-40B4-BE49-F238E27FC236}">
                <a16:creationId xmlns:a16="http://schemas.microsoft.com/office/drawing/2014/main" id="{F4409AB4-8A1F-4266-A0BB-F3550475CA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280422"/>
            <a:ext cx="2290223" cy="2177144"/>
          </a:xfrm>
          <a:prstGeom prst="rect">
            <a:avLst/>
          </a:prstGeom>
        </p:spPr>
      </p:pic>
    </p:spTree>
    <p:extLst>
      <p:ext uri="{BB962C8B-B14F-4D97-AF65-F5344CB8AC3E}">
        <p14:creationId xmlns:p14="http://schemas.microsoft.com/office/powerpoint/2010/main" val="3878185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F4BBE7E-2D39-494C-9751-D614DB7F2310}"/>
              </a:ext>
            </a:extLst>
          </p:cNvPr>
          <p:cNvSpPr>
            <a:spLocks noGrp="1"/>
          </p:cNvSpPr>
          <p:nvPr>
            <p:ph type="dt" sz="half" idx="10"/>
          </p:nvPr>
        </p:nvSpPr>
        <p:spPr/>
        <p:txBody>
          <a:bodyPr/>
          <a:lstStyle/>
          <a:p>
            <a:r>
              <a:rPr lang="en-US"/>
              <a:t>2020</a:t>
            </a:r>
          </a:p>
        </p:txBody>
      </p:sp>
      <p:sp>
        <p:nvSpPr>
          <p:cNvPr id="4" name="Footer Placeholder 3">
            <a:extLst>
              <a:ext uri="{FF2B5EF4-FFF2-40B4-BE49-F238E27FC236}">
                <a16:creationId xmlns:a16="http://schemas.microsoft.com/office/drawing/2014/main" id="{D95179DC-26EB-4537-9D03-11EBB6FB7B1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6554BB7-E5F7-40EF-8D7A-A0DAD964A091}"/>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7" name="Text Placeholder 6">
            <a:extLst>
              <a:ext uri="{FF2B5EF4-FFF2-40B4-BE49-F238E27FC236}">
                <a16:creationId xmlns:a16="http://schemas.microsoft.com/office/drawing/2014/main" id="{234D079F-06A8-490A-864A-B8FBD9EF63E8}"/>
              </a:ext>
            </a:extLst>
          </p:cNvPr>
          <p:cNvSpPr>
            <a:spLocks noGrp="1"/>
          </p:cNvSpPr>
          <p:nvPr>
            <p:ph type="body" sz="quarter" idx="13" hasCustomPrompt="1"/>
          </p:nvPr>
        </p:nvSpPr>
        <p:spPr>
          <a:xfrm>
            <a:off x="838200" y="1168400"/>
            <a:ext cx="10515600" cy="5187950"/>
          </a:xfrm>
        </p:spPr>
        <p:txBody>
          <a:bodyPr/>
          <a:lstStyle>
            <a:lvl1pPr marL="0" indent="0">
              <a:buNone/>
              <a:defRPr b="1">
                <a:solidFill>
                  <a:schemeClr val="tx1">
                    <a:lumMod val="85000"/>
                    <a:lumOff val="15000"/>
                  </a:schemeClr>
                </a:solidFill>
              </a:defRPr>
            </a:lvl1pPr>
            <a:lvl2pPr marL="457200" indent="0">
              <a:buNone/>
              <a:defRPr b="1">
                <a:solidFill>
                  <a:schemeClr val="tx1">
                    <a:lumMod val="85000"/>
                    <a:lumOff val="15000"/>
                  </a:schemeClr>
                </a:solidFill>
              </a:defRPr>
            </a:lvl2pPr>
            <a:lvl3pPr marL="914400" indent="0">
              <a:buNone/>
              <a:defRPr>
                <a:solidFill>
                  <a:schemeClr val="tx1">
                    <a:lumMod val="85000"/>
                    <a:lumOff val="15000"/>
                  </a:schemeClr>
                </a:solidFill>
              </a:defRPr>
            </a:lvl3pPr>
            <a:lvl4pPr marL="1371600" indent="0">
              <a:buNone/>
              <a:defRPr>
                <a:solidFill>
                  <a:schemeClr val="tx1">
                    <a:lumMod val="85000"/>
                    <a:lumOff val="15000"/>
                  </a:schemeClr>
                </a:solidFill>
              </a:defRPr>
            </a:lvl4pPr>
            <a:lvl5pPr marL="1828800" indent="0">
              <a:buNone/>
              <a:defRPr/>
            </a:lvl5pPr>
          </a:lstStyle>
          <a:p>
            <a:pPr lvl="0"/>
            <a:r>
              <a:rPr lang="en-US" dirty="0"/>
              <a:t>I.  Click to edit Master text styles</a:t>
            </a:r>
          </a:p>
          <a:p>
            <a:pPr lvl="1"/>
            <a:r>
              <a:rPr lang="en-US" dirty="0"/>
              <a:t>1.1. Second level</a:t>
            </a:r>
          </a:p>
          <a:p>
            <a:pPr lvl="2"/>
            <a:r>
              <a:rPr lang="en-US" dirty="0"/>
              <a:t>1.1.1. Third level</a:t>
            </a:r>
          </a:p>
          <a:p>
            <a:pPr lvl="3"/>
            <a:r>
              <a:rPr lang="en-US" dirty="0"/>
              <a:t>1.1.1.1. Fourth level</a:t>
            </a:r>
          </a:p>
        </p:txBody>
      </p:sp>
      <p:sp>
        <p:nvSpPr>
          <p:cNvPr id="6" name="TextBox 5">
            <a:extLst>
              <a:ext uri="{FF2B5EF4-FFF2-40B4-BE49-F238E27FC236}">
                <a16:creationId xmlns:a16="http://schemas.microsoft.com/office/drawing/2014/main" id="{764B6B50-C8CD-47CA-8B35-89E3CA754EBB}"/>
              </a:ext>
            </a:extLst>
          </p:cNvPr>
          <p:cNvSpPr txBox="1"/>
          <p:nvPr userDrawn="1"/>
        </p:nvSpPr>
        <p:spPr>
          <a:xfrm>
            <a:off x="838200" y="358923"/>
            <a:ext cx="10515599" cy="769441"/>
          </a:xfrm>
          <a:prstGeom prst="rect">
            <a:avLst/>
          </a:prstGeom>
          <a:noFill/>
        </p:spPr>
        <p:txBody>
          <a:bodyPr wrap="square" rtlCol="0">
            <a:spAutoFit/>
          </a:bodyPr>
          <a:lstStyle/>
          <a:p>
            <a:pPr algn="ctr"/>
            <a:r>
              <a:rPr lang="en-US" sz="4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BỐ CỤC CHƯƠNG</a:t>
            </a:r>
          </a:p>
        </p:txBody>
      </p:sp>
    </p:spTree>
    <p:extLst>
      <p:ext uri="{BB962C8B-B14F-4D97-AF65-F5344CB8AC3E}">
        <p14:creationId xmlns:p14="http://schemas.microsoft.com/office/powerpoint/2010/main" val="3662131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62545" y="930807"/>
            <a:ext cx="9691255"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039609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864251"/>
            <a:ext cx="5181600"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864252"/>
            <a:ext cx="5181600" cy="431271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79170" y="930807"/>
            <a:ext cx="9674629"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43694" y="1418699"/>
            <a:ext cx="881010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3347320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10515600" cy="31739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838200" y="4610100"/>
            <a:ext cx="10515600" cy="1566863"/>
          </a:xfrm>
        </p:spPr>
        <p:txBody>
          <a:bodyPr/>
          <a:lstStyle>
            <a:lvl1pPr marL="0" indent="0">
              <a:buNone/>
              <a:defRPr/>
            </a:lvl1pPr>
          </a:lstStyle>
          <a:p>
            <a:pPr lvl="0"/>
            <a:endParaRPr lang="en-US" dirty="0"/>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404938" y="930807"/>
            <a:ext cx="9948862"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414555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199" y="1864251"/>
            <a:ext cx="10515599"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95796" y="930807"/>
            <a:ext cx="9658004"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76944" y="1418699"/>
            <a:ext cx="877685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1832411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8A7A7-5D80-4BC8-8EBC-B1FDC8171A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AAF4684-B49D-4AB0-8506-63B2E5DEA3CC}"/>
              </a:ext>
            </a:extLst>
          </p:cNvPr>
          <p:cNvSpPr>
            <a:spLocks noGrp="1"/>
          </p:cNvSpPr>
          <p:nvPr>
            <p:ph type="dt" sz="half" idx="10"/>
          </p:nvPr>
        </p:nvSpPr>
        <p:spPr/>
        <p:txBody>
          <a:bodyPr/>
          <a:lstStyle/>
          <a:p>
            <a:r>
              <a:rPr lang="en-US"/>
              <a:t>2020</a:t>
            </a:r>
          </a:p>
        </p:txBody>
      </p:sp>
      <p:sp>
        <p:nvSpPr>
          <p:cNvPr id="4" name="Footer Placeholder 3">
            <a:extLst>
              <a:ext uri="{FF2B5EF4-FFF2-40B4-BE49-F238E27FC236}">
                <a16:creationId xmlns:a16="http://schemas.microsoft.com/office/drawing/2014/main" id="{DBE18E34-96CD-4074-B98E-E0868CE323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1368A10-61E2-4C61-A113-A9B08D316545}"/>
              </a:ext>
            </a:extLst>
          </p:cNvPr>
          <p:cNvSpPr>
            <a:spLocks noGrp="1"/>
          </p:cNvSpPr>
          <p:nvPr>
            <p:ph type="sldNum" sz="quarter" idx="12"/>
          </p:nvPr>
        </p:nvSpPr>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4288395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99F09D-950E-416A-B61A-8B657B93F393}"/>
              </a:ext>
            </a:extLst>
          </p:cNvPr>
          <p:cNvSpPr>
            <a:spLocks noGrp="1"/>
          </p:cNvSpPr>
          <p:nvPr>
            <p:ph type="dt" sz="half" idx="10"/>
          </p:nvPr>
        </p:nvSpPr>
        <p:spPr/>
        <p:txBody>
          <a:bodyPr/>
          <a:lstStyle/>
          <a:p>
            <a:r>
              <a:rPr lang="en-US"/>
              <a:t>2020</a:t>
            </a:r>
          </a:p>
        </p:txBody>
      </p:sp>
      <p:sp>
        <p:nvSpPr>
          <p:cNvPr id="3" name="Footer Placeholder 2">
            <a:extLst>
              <a:ext uri="{FF2B5EF4-FFF2-40B4-BE49-F238E27FC236}">
                <a16:creationId xmlns:a16="http://schemas.microsoft.com/office/drawing/2014/main" id="{F3718969-C767-4870-B016-5DEE6531C8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E6EA80-68E9-4C90-8992-6494962D987A}"/>
              </a:ext>
            </a:extLst>
          </p:cNvPr>
          <p:cNvSpPr>
            <a:spLocks noGrp="1"/>
          </p:cNvSpPr>
          <p:nvPr>
            <p:ph type="sldNum" sz="quarter" idx="12"/>
          </p:nvPr>
        </p:nvSpPr>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1783877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6E27B4-0096-4256-A6FE-F9213B86DD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82F51CD-34B4-488A-8355-5A7663E399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61FDA91-7311-4D72-8D78-805439CDE1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2020</a:t>
            </a:r>
          </a:p>
        </p:txBody>
      </p:sp>
      <p:sp>
        <p:nvSpPr>
          <p:cNvPr id="5" name="Footer Placeholder 4">
            <a:extLst>
              <a:ext uri="{FF2B5EF4-FFF2-40B4-BE49-F238E27FC236}">
                <a16:creationId xmlns:a16="http://schemas.microsoft.com/office/drawing/2014/main" id="{44BE5056-BFA8-453B-9862-EE21855C92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0BF7DA3-CDD9-4568-BF6C-6887E14EFC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28A6FB-2223-4D25-977F-C6FE794272EE}" type="slidenum">
              <a:rPr lang="en-US" smtClean="0"/>
              <a:t>‹#›</a:t>
            </a:fld>
            <a:endParaRPr lang="en-US"/>
          </a:p>
        </p:txBody>
      </p:sp>
    </p:spTree>
    <p:extLst>
      <p:ext uri="{BB962C8B-B14F-4D97-AF65-F5344CB8AC3E}">
        <p14:creationId xmlns:p14="http://schemas.microsoft.com/office/powerpoint/2010/main" val="4047278099"/>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3" r:id="rId3"/>
    <p:sldLayoutId id="2147483652" r:id="rId4"/>
    <p:sldLayoutId id="2147483661" r:id="rId5"/>
    <p:sldLayoutId id="2147483660" r:id="rId6"/>
    <p:sldLayoutId id="2147483662" r:id="rId7"/>
    <p:sldLayoutId id="2147483654" r:id="rId8"/>
    <p:sldLayoutId id="2147483655" r:id="rId9"/>
    <p:sldLayoutId id="2147483666" r:id="rId10"/>
  </p:sldLayoutIdLst>
  <p:hf hdr="0" ftr="0"/>
  <p:txStyles>
    <p:titleStyle>
      <a:lvl1pPr algn="l" defTabSz="914400" rtl="0" eaLnBrk="1" latinLnBrk="0" hangingPunct="1">
        <a:lnSpc>
          <a:spcPct val="90000"/>
        </a:lnSpc>
        <a:spcBef>
          <a:spcPct val="0"/>
        </a:spcBef>
        <a:buNone/>
        <a:defRPr sz="3200" b="1" kern="1200">
          <a:solidFill>
            <a:srgbClr val="C00000"/>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150000"/>
        </a:lnSpc>
        <a:spcBef>
          <a:spcPts val="1000"/>
        </a:spcBef>
        <a:buFont typeface="Wingdings" panose="05000000000000000000" pitchFamily="2" charset="2"/>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800" i="1"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150000"/>
        </a:lnSpc>
        <a:spcBef>
          <a:spcPts val="500"/>
        </a:spcBef>
        <a:buFont typeface="Wingdings" panose="05000000000000000000" pitchFamily="2" charset="2"/>
        <a:buChar char="ü"/>
        <a:defRPr sz="2800" i="1"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9.jf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jfi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jfi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9.webp"/><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9.jfi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4.xml"/><Relationship Id="rId4" Type="http://schemas.openxmlformats.org/officeDocument/2006/relationships/image" Target="../media/image32.jfif"/></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9.jfif"/><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webp"/><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172690" y="180109"/>
            <a:ext cx="8908473" cy="4779819"/>
          </a:xfrm>
        </p:spPr>
        <p:txBody>
          <a:bodyPr/>
          <a:lstStyle/>
          <a:p>
            <a:pPr algn="ctr"/>
            <a:r>
              <a:rPr lang="en-US" sz="2800" dirty="0">
                <a:solidFill>
                  <a:srgbClr val="0070C0"/>
                </a:solidFill>
              </a:rPr>
              <a:t>TRƯỜNG CAO ĐẲNG LÝ TỰ TRỌNG TPHCM</a:t>
            </a:r>
            <a:br>
              <a:rPr lang="en-US" sz="2800" dirty="0">
                <a:solidFill>
                  <a:srgbClr val="0070C0"/>
                </a:solidFill>
              </a:rPr>
            </a:br>
            <a:r>
              <a:rPr lang="en-US" sz="2800" dirty="0">
                <a:solidFill>
                  <a:srgbClr val="0070C0"/>
                </a:solidFill>
              </a:rPr>
              <a:t>KHOA KINH TẾ</a:t>
            </a:r>
            <a:br>
              <a:rPr lang="en-US" sz="2800" dirty="0">
                <a:solidFill>
                  <a:srgbClr val="0070C0"/>
                </a:solidFill>
              </a:rPr>
            </a:br>
            <a:br>
              <a:rPr lang="en-US" dirty="0">
                <a:solidFill>
                  <a:schemeClr val="tx1"/>
                </a:solidFill>
              </a:rPr>
            </a:br>
            <a:r>
              <a:rPr lang="en-US" sz="3600" dirty="0">
                <a:solidFill>
                  <a:srgbClr val="FF0000"/>
                </a:solidFill>
              </a:rPr>
              <a:t>BÀI GIẢNG MÔN</a:t>
            </a:r>
            <a:br>
              <a:rPr lang="en-US" sz="3600" dirty="0">
                <a:solidFill>
                  <a:srgbClr val="FF0000"/>
                </a:solidFill>
              </a:rPr>
            </a:br>
            <a:r>
              <a:rPr lang="en-US" sz="3600" dirty="0">
                <a:solidFill>
                  <a:srgbClr val="FF0000"/>
                </a:solidFill>
              </a:rPr>
              <a:t>NGHIỆP VỤ TỔ CHỨC HỘI HỌP, HỘI NGHỊ, HỘI THẢO</a:t>
            </a:r>
            <a:br>
              <a:rPr lang="en-US" sz="3600" dirty="0">
                <a:solidFill>
                  <a:srgbClr val="FF0000"/>
                </a:solidFill>
              </a:rPr>
            </a:br>
            <a:br>
              <a:rPr lang="en-US" sz="3600" dirty="0">
                <a:solidFill>
                  <a:schemeClr val="tx1"/>
                </a:solidFill>
              </a:rPr>
            </a:br>
            <a:r>
              <a:rPr lang="en-US" dirty="0">
                <a:solidFill>
                  <a:schemeClr val="tx1"/>
                </a:solidFill>
              </a:rPr>
              <a:t>                                         </a:t>
            </a:r>
            <a:r>
              <a:rPr lang="en-US" dirty="0" err="1">
                <a:solidFill>
                  <a:schemeClr val="tx1"/>
                </a:solidFill>
              </a:rPr>
              <a:t>Th.S</a:t>
            </a:r>
            <a:r>
              <a:rPr lang="en-US" dirty="0">
                <a:solidFill>
                  <a:schemeClr val="tx1"/>
                </a:solidFill>
              </a:rPr>
              <a:t> </a:t>
            </a:r>
            <a:r>
              <a:rPr lang="en-US" dirty="0" err="1">
                <a:solidFill>
                  <a:schemeClr val="tx1"/>
                </a:solidFill>
              </a:rPr>
              <a:t>Võ</a:t>
            </a:r>
            <a:r>
              <a:rPr lang="en-US" dirty="0">
                <a:solidFill>
                  <a:schemeClr val="tx1"/>
                </a:solidFill>
              </a:rPr>
              <a:t> </a:t>
            </a:r>
            <a:r>
              <a:rPr lang="en-US" dirty="0" err="1">
                <a:solidFill>
                  <a:schemeClr val="tx1"/>
                </a:solidFill>
              </a:rPr>
              <a:t>Thị</a:t>
            </a:r>
            <a:r>
              <a:rPr lang="en-US" dirty="0">
                <a:solidFill>
                  <a:schemeClr val="tx1"/>
                </a:solidFill>
              </a:rPr>
              <a:t> Kim </a:t>
            </a:r>
            <a:r>
              <a:rPr lang="en-US" dirty="0" err="1">
                <a:solidFill>
                  <a:schemeClr val="tx1"/>
                </a:solidFill>
              </a:rPr>
              <a:t>Thư</a:t>
            </a:r>
            <a:endParaRPr lang="en-US" dirty="0">
              <a:solidFill>
                <a:schemeClr val="tx1"/>
              </a:solidFill>
            </a:endParaRPr>
          </a:p>
        </p:txBody>
      </p:sp>
      <p:sp>
        <p:nvSpPr>
          <p:cNvPr id="2" name="Date Placeholder 1"/>
          <p:cNvSpPr>
            <a:spLocks noGrp="1"/>
          </p:cNvSpPr>
          <p:nvPr>
            <p:ph type="dt" sz="half" idx="10"/>
          </p:nvPr>
        </p:nvSpPr>
        <p:spPr/>
        <p:txBody>
          <a:bodyPr/>
          <a:lstStyle/>
          <a:p>
            <a:r>
              <a:rPr lang="en-US"/>
              <a:t>2020</a:t>
            </a:r>
          </a:p>
        </p:txBody>
      </p:sp>
      <p:sp>
        <p:nvSpPr>
          <p:cNvPr id="3" name="Slide Number Placeholder 2"/>
          <p:cNvSpPr>
            <a:spLocks noGrp="1"/>
          </p:cNvSpPr>
          <p:nvPr>
            <p:ph type="sldNum" sz="quarter" idx="12"/>
          </p:nvPr>
        </p:nvSpPr>
        <p:spPr/>
        <p:txBody>
          <a:bodyPr/>
          <a:lstStyle/>
          <a:p>
            <a:fld id="{E028A6FB-2223-4D25-977F-C6FE794272EE}" type="slidenum">
              <a:rPr lang="en-US" smtClean="0"/>
              <a:t>1</a:t>
            </a:fld>
            <a:endParaRPr lang="en-US"/>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956"/>
            <a:ext cx="3443288" cy="2176607"/>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82" y="3352799"/>
            <a:ext cx="5964382" cy="3368675"/>
          </a:xfrm>
          <a:prstGeom prst="rect">
            <a:avLst/>
          </a:prstGeom>
        </p:spPr>
      </p:pic>
    </p:spTree>
    <p:extLst>
      <p:ext uri="{BB962C8B-B14F-4D97-AF65-F5344CB8AC3E}">
        <p14:creationId xmlns:p14="http://schemas.microsoft.com/office/powerpoint/2010/main" val="2873887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204538" y="1980673"/>
            <a:ext cx="6376736" cy="4740802"/>
          </a:xfrm>
        </p:spPr>
        <p:txBody>
          <a:bodyPr>
            <a:normAutofit fontScale="85000" lnSpcReduction="20000"/>
          </a:bodyPr>
          <a:lstStyle/>
          <a:p>
            <a:pPr marL="0" marR="0" indent="0" algn="just">
              <a:lnSpc>
                <a:spcPct val="120000"/>
              </a:lnSpc>
              <a:spcBef>
                <a:spcPts val="200"/>
              </a:spcBef>
              <a:spcAft>
                <a:spcPts val="200"/>
              </a:spcAft>
              <a:buNone/>
            </a:pPr>
            <a:r>
              <a:rPr lang="en-US" sz="3000" b="1" i="1" dirty="0" err="1">
                <a:solidFill>
                  <a:srgbClr val="002060"/>
                </a:solidFill>
                <a:effectLst/>
                <a:latin typeface="Times New Roman" panose="02020603050405020304" pitchFamily="18" charset="0"/>
                <a:ea typeface="Times New Roman" panose="02020603050405020304" pitchFamily="18" charset="0"/>
              </a:rPr>
              <a:t>Các</a:t>
            </a:r>
            <a:r>
              <a:rPr lang="en-US" sz="3000" b="1" i="1" dirty="0">
                <a:solidFill>
                  <a:srgbClr val="002060"/>
                </a:solidFill>
                <a:effectLst/>
                <a:latin typeface="Times New Roman" panose="02020603050405020304" pitchFamily="18" charset="0"/>
                <a:ea typeface="Times New Roman" panose="02020603050405020304" pitchFamily="18" charset="0"/>
              </a:rPr>
              <a:t> </a:t>
            </a:r>
            <a:r>
              <a:rPr lang="en-US" sz="3000" b="1" i="1" dirty="0" err="1">
                <a:solidFill>
                  <a:srgbClr val="002060"/>
                </a:solidFill>
                <a:effectLst/>
                <a:latin typeface="Times New Roman" panose="02020603050405020304" pitchFamily="18" charset="0"/>
                <a:ea typeface="Times New Roman" panose="02020603050405020304" pitchFamily="18" charset="0"/>
              </a:rPr>
              <a:t>cuộc</a:t>
            </a:r>
            <a:r>
              <a:rPr lang="en-US" sz="3000" b="1" i="1" dirty="0">
                <a:solidFill>
                  <a:srgbClr val="002060"/>
                </a:solidFill>
                <a:effectLst/>
                <a:latin typeface="Times New Roman" panose="02020603050405020304" pitchFamily="18" charset="0"/>
                <a:ea typeface="Times New Roman" panose="02020603050405020304" pitchFamily="18" charset="0"/>
              </a:rPr>
              <a:t> </a:t>
            </a:r>
            <a:r>
              <a:rPr lang="en-US" sz="3000" b="1" i="1" dirty="0" err="1">
                <a:solidFill>
                  <a:srgbClr val="002060"/>
                </a:solidFill>
                <a:effectLst/>
                <a:latin typeface="Times New Roman" panose="02020603050405020304" pitchFamily="18" charset="0"/>
                <a:ea typeface="Times New Roman" panose="02020603050405020304" pitchFamily="18" charset="0"/>
              </a:rPr>
              <a:t>họp</a:t>
            </a:r>
            <a:r>
              <a:rPr lang="en-US" sz="3000" b="1" i="1" dirty="0">
                <a:solidFill>
                  <a:srgbClr val="002060"/>
                </a:solidFill>
                <a:effectLst/>
                <a:latin typeface="Times New Roman" panose="02020603050405020304" pitchFamily="18" charset="0"/>
                <a:ea typeface="Times New Roman" panose="02020603050405020304" pitchFamily="18" charset="0"/>
              </a:rPr>
              <a:t> </a:t>
            </a:r>
            <a:r>
              <a:rPr lang="en-US" sz="3000" b="1" i="1" dirty="0" err="1">
                <a:solidFill>
                  <a:srgbClr val="002060"/>
                </a:solidFill>
                <a:effectLst/>
                <a:latin typeface="Times New Roman" panose="02020603050405020304" pitchFamily="18" charset="0"/>
                <a:ea typeface="Times New Roman" panose="02020603050405020304" pitchFamily="18" charset="0"/>
              </a:rPr>
              <a:t>phổ</a:t>
            </a:r>
            <a:r>
              <a:rPr lang="en-US" sz="3000" b="1" i="1" dirty="0">
                <a:solidFill>
                  <a:srgbClr val="002060"/>
                </a:solidFill>
                <a:effectLst/>
                <a:latin typeface="Times New Roman" panose="02020603050405020304" pitchFamily="18" charset="0"/>
                <a:ea typeface="Times New Roman" panose="02020603050405020304" pitchFamily="18" charset="0"/>
              </a:rPr>
              <a:t> </a:t>
            </a:r>
            <a:r>
              <a:rPr lang="en-US" sz="3000" b="1" i="1" dirty="0" err="1">
                <a:solidFill>
                  <a:srgbClr val="002060"/>
                </a:solidFill>
                <a:effectLst/>
                <a:latin typeface="Times New Roman" panose="02020603050405020304" pitchFamily="18" charset="0"/>
                <a:ea typeface="Times New Roman" panose="02020603050405020304" pitchFamily="18" charset="0"/>
              </a:rPr>
              <a:t>biến</a:t>
            </a:r>
            <a:r>
              <a:rPr lang="en-US" sz="3000" b="1" i="1" dirty="0">
                <a:solidFill>
                  <a:srgbClr val="002060"/>
                </a:solidFill>
                <a:effectLst/>
                <a:latin typeface="Times New Roman" panose="02020603050405020304" pitchFamily="18" charset="0"/>
                <a:ea typeface="Times New Roman" panose="02020603050405020304" pitchFamily="18" charset="0"/>
              </a:rPr>
              <a:t>:</a:t>
            </a:r>
            <a:endParaRPr lang="en-US" sz="3000" b="1" dirty="0">
              <a:solidFill>
                <a:srgbClr val="002060"/>
              </a:solidFill>
              <a:effectLst/>
              <a:latin typeface="Times New Roman" panose="02020603050405020304" pitchFamily="18" charset="0"/>
              <a:ea typeface="Calibri" panose="020F0502020204030204" pitchFamily="34" charset="0"/>
            </a:endParaRPr>
          </a:p>
          <a:p>
            <a:pPr>
              <a:lnSpc>
                <a:spcPct val="120000"/>
              </a:lnSpc>
            </a:pPr>
            <a:r>
              <a:rPr lang="en-US" sz="3000" dirty="0">
                <a:solidFill>
                  <a:srgbClr val="002060"/>
                </a:solidFill>
                <a:effectLst/>
                <a:latin typeface="Times New Roman" panose="02020603050405020304" pitchFamily="18" charset="0"/>
                <a:ea typeface="Times New Roman" panose="02020603050405020304" pitchFamily="18" charset="0"/>
              </a:rPr>
              <a:t> </a:t>
            </a:r>
            <a:r>
              <a:rPr lang="vi-VN" sz="3000" dirty="0">
                <a:solidFill>
                  <a:srgbClr val="002060"/>
                </a:solidFill>
                <a:effectLst/>
                <a:latin typeface="Times New Roman" panose="02020603050405020304" pitchFamily="18" charset="0"/>
                <a:ea typeface="Times New Roman" panose="02020603050405020304" pitchFamily="18" charset="0"/>
              </a:rPr>
              <a:t>Họp giao ban</a:t>
            </a:r>
            <a:endParaRPr lang="en-US" sz="3000" dirty="0">
              <a:solidFill>
                <a:srgbClr val="002060"/>
              </a:solidFill>
              <a:ea typeface="Times New Roman" panose="02020603050405020304" pitchFamily="18" charset="0"/>
            </a:endParaRPr>
          </a:p>
          <a:p>
            <a:pPr>
              <a:lnSpc>
                <a:spcPct val="120000"/>
              </a:lnSpc>
            </a:pPr>
            <a:r>
              <a:rPr lang="vi-VN" sz="3000" dirty="0">
                <a:solidFill>
                  <a:srgbClr val="002060"/>
                </a:solidFill>
                <a:effectLst/>
                <a:latin typeface="Times New Roman" panose="02020603050405020304" pitchFamily="18" charset="0"/>
                <a:ea typeface="Times New Roman" panose="02020603050405020304" pitchFamily="18" charset="0"/>
              </a:rPr>
              <a:t>Họp của quản lý cấp trên và các quản lý hoặc nhân viên cấp dưới</a:t>
            </a:r>
            <a:endParaRPr lang="en-US" sz="3000" dirty="0">
              <a:solidFill>
                <a:srgbClr val="002060"/>
              </a:solidFill>
              <a:ea typeface="Times New Roman" panose="02020603050405020304" pitchFamily="18" charset="0"/>
            </a:endParaRPr>
          </a:p>
          <a:p>
            <a:pPr>
              <a:lnSpc>
                <a:spcPct val="120000"/>
              </a:lnSpc>
            </a:pPr>
            <a:r>
              <a:rPr lang="vi-VN" sz="3000" dirty="0">
                <a:solidFill>
                  <a:srgbClr val="002060"/>
                </a:solidFill>
                <a:effectLst/>
                <a:latin typeface="Times New Roman" panose="02020603050405020304" pitchFamily="18" charset="0"/>
                <a:ea typeface="Times New Roman" panose="02020603050405020304" pitchFamily="18" charset="0"/>
              </a:rPr>
              <a:t>Họp của giám đốc với toàn thể nhân viên</a:t>
            </a:r>
            <a:endParaRPr lang="en-US" sz="3000" dirty="0">
              <a:solidFill>
                <a:srgbClr val="002060"/>
              </a:solidFill>
              <a:effectLst/>
              <a:latin typeface="Times New Roman" panose="02020603050405020304" pitchFamily="18" charset="0"/>
              <a:ea typeface="Times New Roman" panose="02020603050405020304" pitchFamily="18" charset="0"/>
            </a:endParaRPr>
          </a:p>
          <a:p>
            <a:pPr>
              <a:lnSpc>
                <a:spcPct val="120000"/>
              </a:lnSpc>
            </a:pPr>
            <a:r>
              <a:rPr lang="vi-VN" sz="3000" dirty="0">
                <a:solidFill>
                  <a:srgbClr val="002060"/>
                </a:solidFill>
                <a:effectLst/>
                <a:latin typeface="Times New Roman" panose="02020603050405020304" pitchFamily="18" charset="0"/>
                <a:ea typeface="Times New Roman" panose="02020603050405020304" pitchFamily="18" charset="0"/>
              </a:rPr>
              <a:t>Họp tham mưu, tư vấn</a:t>
            </a:r>
            <a:endParaRPr lang="en-US" sz="3000" dirty="0">
              <a:solidFill>
                <a:srgbClr val="002060"/>
              </a:solidFill>
              <a:ea typeface="Times New Roman" panose="02020603050405020304" pitchFamily="18" charset="0"/>
            </a:endParaRPr>
          </a:p>
          <a:p>
            <a:pPr>
              <a:lnSpc>
                <a:spcPct val="120000"/>
              </a:lnSpc>
            </a:pPr>
            <a:r>
              <a:rPr lang="vi-VN" sz="3000" dirty="0">
                <a:solidFill>
                  <a:srgbClr val="002060"/>
                </a:solidFill>
                <a:effectLst/>
                <a:latin typeface="Times New Roman" panose="02020603050405020304" pitchFamily="18" charset="0"/>
                <a:ea typeface="Times New Roman" panose="02020603050405020304" pitchFamily="18" charset="0"/>
              </a:rPr>
              <a:t>Họp chuyên môn</a:t>
            </a:r>
            <a:endParaRPr lang="en-US" sz="3000" dirty="0">
              <a:solidFill>
                <a:srgbClr val="002060"/>
              </a:solidFill>
              <a:effectLst/>
              <a:latin typeface="Times New Roman" panose="02020603050405020304" pitchFamily="18" charset="0"/>
              <a:ea typeface="Times New Roman" panose="02020603050405020304" pitchFamily="18" charset="0"/>
            </a:endParaRPr>
          </a:p>
          <a:p>
            <a:pPr>
              <a:lnSpc>
                <a:spcPct val="120000"/>
              </a:lnSpc>
            </a:pPr>
            <a:r>
              <a:rPr lang="vi-VN" sz="3000" dirty="0">
                <a:solidFill>
                  <a:srgbClr val="002060"/>
                </a:solidFill>
                <a:effectLst/>
                <a:latin typeface="Times New Roman" panose="02020603050405020304" pitchFamily="18" charset="0"/>
                <a:ea typeface="Times New Roman" panose="02020603050405020304" pitchFamily="18" charset="0"/>
              </a:rPr>
              <a:t>Họp triển khai của các quản lý với nhân viên</a:t>
            </a:r>
            <a:endParaRPr lang="en-US" sz="3000" dirty="0">
              <a:solidFill>
                <a:srgbClr val="002060"/>
              </a:solidFill>
              <a:effectLst/>
              <a:latin typeface="Times New Roman" panose="02020603050405020304" pitchFamily="18" charset="0"/>
              <a:ea typeface="Times New Roman" panose="02020603050405020304" pitchFamily="18" charset="0"/>
            </a:endParaRPr>
          </a:p>
          <a:p>
            <a:pPr>
              <a:lnSpc>
                <a:spcPct val="120000"/>
              </a:lnSpc>
            </a:pPr>
            <a:r>
              <a:rPr lang="vi-VN" sz="3000" dirty="0">
                <a:solidFill>
                  <a:srgbClr val="002060"/>
                </a:solidFill>
                <a:effectLst/>
                <a:latin typeface="Times New Roman" panose="02020603050405020304" pitchFamily="18" charset="0"/>
                <a:ea typeface="Times New Roman" panose="02020603050405020304" pitchFamily="18" charset="0"/>
              </a:rPr>
              <a:t>Họp tổng kết</a:t>
            </a:r>
            <a:endParaRPr lang="en-US" sz="30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10</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dirty="0">
                <a:solidFill>
                  <a:srgbClr val="002060"/>
                </a:solidFill>
                <a:effectLst/>
                <a:latin typeface="Times New Roman" panose="02020603050405020304" pitchFamily="18" charset="0"/>
                <a:ea typeface="Times New Roman" panose="02020603050405020304" pitchFamily="18" charset="0"/>
              </a:rPr>
              <a:t>1.1.1. Khái niệm  họp </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60623851-E3FD-414F-AEBD-779A2B1F64BB}"/>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06126" y="2141621"/>
            <a:ext cx="4150895" cy="3934326"/>
          </a:xfrm>
        </p:spPr>
      </p:pic>
    </p:spTree>
    <p:extLst>
      <p:ext uri="{BB962C8B-B14F-4D97-AF65-F5344CB8AC3E}">
        <p14:creationId xmlns:p14="http://schemas.microsoft.com/office/powerpoint/2010/main" val="2370648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5787188" y="1980673"/>
            <a:ext cx="6112043" cy="3313222"/>
          </a:xfrm>
        </p:spPr>
        <p:txBody>
          <a:bodyPr>
            <a:noAutofit/>
          </a:bodyPr>
          <a:lstStyle/>
          <a:p>
            <a:pPr algn="just"/>
            <a:r>
              <a:rPr lang="vi-VN" dirty="0">
                <a:solidFill>
                  <a:srgbClr val="002060"/>
                </a:solidFill>
                <a:effectLst/>
                <a:latin typeface="Times New Roman" panose="02020603050405020304" pitchFamily="18" charset="0"/>
                <a:ea typeface="Times New Roman" panose="02020603050405020304" pitchFamily="18" charset="0"/>
              </a:rPr>
              <a:t>Hội nghị được coi như là một cuộc họp được tổ chức với quy mô lớn hoành tráng. Tổ chức hội nghị để bàn bạc về những vấn đề lớn, có tổ chức, có chủ đề cụ thể nhằm tổng kết tình hình hoạt động đã qua, chỉ ra những ưu điểm và nhược điểm của tổ chức, doanh nghiệp. </a:t>
            </a:r>
            <a:endParaRPr lang="en-US" dirty="0">
              <a:solidFill>
                <a:srgbClr val="002060"/>
              </a:solidFill>
              <a:effectLst/>
              <a:latin typeface="Times New Roman" panose="02020603050405020304" pitchFamily="18" charset="0"/>
              <a:ea typeface="Times New Roman" panose="02020603050405020304" pitchFamily="18" charset="0"/>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11</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1.1.2. Khái niệm hội nghị</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0" name="Picture 9">
            <a:extLst>
              <a:ext uri="{FF2B5EF4-FFF2-40B4-BE49-F238E27FC236}">
                <a16:creationId xmlns:a16="http://schemas.microsoft.com/office/drawing/2014/main" id="{C2A87460-A0BB-48D6-AC55-458DC1E8A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641" y="2201779"/>
            <a:ext cx="4944980" cy="4291095"/>
          </a:xfrm>
          <a:prstGeom prst="rect">
            <a:avLst/>
          </a:prstGeom>
        </p:spPr>
      </p:pic>
    </p:spTree>
    <p:extLst>
      <p:ext uri="{BB962C8B-B14F-4D97-AF65-F5344CB8AC3E}">
        <p14:creationId xmlns:p14="http://schemas.microsoft.com/office/powerpoint/2010/main" val="7377488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288759" y="2269807"/>
            <a:ext cx="5101388" cy="3313222"/>
          </a:xfrm>
        </p:spPr>
        <p:txBody>
          <a:bodyPr>
            <a:noAutofit/>
          </a:bodyPr>
          <a:lstStyle/>
          <a:p>
            <a:pPr algn="just"/>
            <a:r>
              <a:rPr lang="vi-VN" dirty="0">
                <a:solidFill>
                  <a:srgbClr val="002060"/>
                </a:solidFill>
                <a:effectLst/>
                <a:latin typeface="Times New Roman" panose="02020603050405020304" pitchFamily="18" charset="0"/>
                <a:ea typeface="Times New Roman" panose="02020603050405020304" pitchFamily="18" charset="0"/>
              </a:rPr>
              <a:t>Sau khi đánh giá được những ưu điểm và nhược điểm đó các thành viên trong hội nghị sẽ đưa ra ý kiến và rút kinh nghiệm cho tổ chức, doanh nghiệp hoàn thiện và phát triển hơn</a:t>
            </a:r>
            <a:endParaRPr lang="en-US" dirty="0">
              <a:solidFill>
                <a:srgbClr val="002060"/>
              </a:solidFill>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12</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1.1.2. Khái niệm hội nghị</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54169093-10FA-40B3-AAA6-83E1DA0E9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2923" y="1747356"/>
            <a:ext cx="6096000" cy="4974119"/>
          </a:xfrm>
          <a:prstGeom prst="rect">
            <a:avLst/>
          </a:prstGeom>
        </p:spPr>
      </p:pic>
    </p:spTree>
    <p:extLst>
      <p:ext uri="{BB962C8B-B14F-4D97-AF65-F5344CB8AC3E}">
        <p14:creationId xmlns:p14="http://schemas.microsoft.com/office/powerpoint/2010/main" val="2755403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204538" y="1980673"/>
            <a:ext cx="6557209" cy="3313222"/>
          </a:xfrm>
        </p:spPr>
        <p:txBody>
          <a:bodyPr>
            <a:noAutofit/>
          </a:bodyPr>
          <a:lstStyle/>
          <a:p>
            <a:pPr marL="0" marR="0" indent="467995" algn="just">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Hội thảo là khái niệm chỉ cuộc gặp gỡ của những người có cùng mối quan tâm tại cùng một địa điểm để cùng nhau tranh luận về một chủ đề mà họ cùng quan tâm. Những hội thảo phổ biến nhất sẽ dựa vào những ngành nghề, nghề nghiệp và hâm mộ chung.</a:t>
            </a:r>
            <a:endParaRPr lang="en-US"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13</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a:t>
            </a:r>
            <a:r>
              <a:rPr lang="en-US" sz="11200" b="1" dirty="0">
                <a:solidFill>
                  <a:srgbClr val="002060"/>
                </a:solidFill>
                <a:effectLst/>
                <a:latin typeface="Times New Roman" panose="02020603050405020304" pitchFamily="18" charset="0"/>
                <a:ea typeface="Times New Roman" panose="02020603050405020304" pitchFamily="18" charset="0"/>
              </a:rPr>
              <a:t>3.</a:t>
            </a:r>
            <a:r>
              <a:rPr lang="vi-VN" sz="1800" b="1" dirty="0">
                <a:effectLst/>
                <a:latin typeface="Times New Roman" panose="02020603050405020304" pitchFamily="18" charset="0"/>
                <a:ea typeface="Times New Roman" panose="02020603050405020304" pitchFamily="18" charset="0"/>
              </a:rPr>
              <a:t> </a:t>
            </a:r>
            <a:r>
              <a:rPr lang="vi-VN" sz="11200" b="1" dirty="0">
                <a:solidFill>
                  <a:srgbClr val="002060"/>
                </a:solidFill>
                <a:effectLst/>
                <a:latin typeface="Times New Roman" panose="02020603050405020304" pitchFamily="18" charset="0"/>
                <a:ea typeface="Times New Roman" panose="02020603050405020304" pitchFamily="18" charset="0"/>
              </a:rPr>
              <a:t>Khái niệm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DCB52FD4-C2C9-4B9A-B5AD-BC1520C001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7074" y="2175877"/>
            <a:ext cx="4403558" cy="3748423"/>
          </a:xfrm>
          <a:prstGeom prst="rect">
            <a:avLst/>
          </a:prstGeom>
        </p:spPr>
      </p:pic>
    </p:spTree>
    <p:extLst>
      <p:ext uri="{BB962C8B-B14F-4D97-AF65-F5344CB8AC3E}">
        <p14:creationId xmlns:p14="http://schemas.microsoft.com/office/powerpoint/2010/main" val="33208134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204539" y="1980673"/>
            <a:ext cx="6930188" cy="3313222"/>
          </a:xfrm>
        </p:spPr>
        <p:txBody>
          <a:bodyPr>
            <a:noAutofit/>
          </a:bodyPr>
          <a:lstStyle/>
          <a:p>
            <a:pPr marL="0" marR="0" indent="467995" algn="just">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Các cuộc hội thảo thường thảo luận về các vấn đề mang tính khoa học, lý luận và thực tiễn đang xảy ra. Mục đích của các buổi hội thảo là làm sáng tỏ các cơ sở lý luận, các cơ sở thực tiễn của vấn đề, …</a:t>
            </a:r>
            <a:endParaRPr lang="en-US"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14</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a:t>
            </a:r>
            <a:r>
              <a:rPr lang="en-US" sz="11200" b="1" dirty="0">
                <a:solidFill>
                  <a:srgbClr val="002060"/>
                </a:solidFill>
                <a:effectLst/>
                <a:latin typeface="Times New Roman" panose="02020603050405020304" pitchFamily="18" charset="0"/>
                <a:ea typeface="Times New Roman" panose="02020603050405020304" pitchFamily="18" charset="0"/>
              </a:rPr>
              <a:t>3.</a:t>
            </a:r>
            <a:r>
              <a:rPr lang="vi-VN" sz="1800" b="1" dirty="0">
                <a:effectLst/>
                <a:latin typeface="Times New Roman" panose="02020603050405020304" pitchFamily="18" charset="0"/>
                <a:ea typeface="Times New Roman" panose="02020603050405020304" pitchFamily="18" charset="0"/>
              </a:rPr>
              <a:t> </a:t>
            </a:r>
            <a:r>
              <a:rPr lang="vi-VN" sz="11200" b="1" dirty="0">
                <a:solidFill>
                  <a:srgbClr val="002060"/>
                </a:solidFill>
                <a:effectLst/>
                <a:latin typeface="Times New Roman" panose="02020603050405020304" pitchFamily="18" charset="0"/>
                <a:ea typeface="Times New Roman" panose="02020603050405020304" pitchFamily="18" charset="0"/>
              </a:rPr>
              <a:t>Khái niệm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E3005E8D-57AA-46C3-8C85-09E0F206C6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5516" y="1980673"/>
            <a:ext cx="4186989" cy="4130507"/>
          </a:xfrm>
          <a:prstGeom prst="rect">
            <a:avLst/>
          </a:prstGeom>
        </p:spPr>
      </p:pic>
    </p:spTree>
    <p:extLst>
      <p:ext uri="{BB962C8B-B14F-4D97-AF65-F5344CB8AC3E}">
        <p14:creationId xmlns:p14="http://schemas.microsoft.com/office/powerpoint/2010/main" val="307732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4824665" y="2477448"/>
            <a:ext cx="6930188" cy="3313222"/>
          </a:xfrm>
        </p:spPr>
        <p:txBody>
          <a:bodyPr>
            <a:noAutofit/>
          </a:bodyPr>
          <a:lstStyle/>
          <a:p>
            <a:pPr algn="just">
              <a:lnSpc>
                <a:spcPct val="100000"/>
              </a:lnSpc>
            </a:pPr>
            <a:r>
              <a:rPr lang="vi-VN" b="1" dirty="0">
                <a:solidFill>
                  <a:srgbClr val="002060"/>
                </a:solidFill>
                <a:effectLst/>
                <a:latin typeface="Times New Roman" panose="02020603050405020304" pitchFamily="18" charset="0"/>
                <a:ea typeface="Times New Roman" panose="02020603050405020304" pitchFamily="18" charset="0"/>
              </a:rPr>
              <a:t>Alacarte</a:t>
            </a:r>
            <a:r>
              <a:rPr lang="vi-VN" dirty="0">
                <a:solidFill>
                  <a:srgbClr val="002060"/>
                </a:solidFill>
                <a:effectLst/>
                <a:latin typeface="Times New Roman" panose="02020603050405020304" pitchFamily="18" charset="0"/>
                <a:ea typeface="Times New Roman" panose="02020603050405020304" pitchFamily="18" charset="0"/>
              </a:rPr>
              <a:t> - Thuật ngữ tiếng Pháp, là một trong những kiểu thực đơn dành cho bữa ăn gọi món lẻ (đặt món). </a:t>
            </a:r>
            <a:endParaRPr lang="en-US" dirty="0">
              <a:solidFill>
                <a:srgbClr val="002060"/>
              </a:solidFill>
              <a:effectLst/>
              <a:latin typeface="Times New Roman" panose="02020603050405020304" pitchFamily="18" charset="0"/>
              <a:ea typeface="Times New Roman" panose="02020603050405020304" pitchFamily="18" charset="0"/>
            </a:endParaRPr>
          </a:p>
          <a:p>
            <a:pPr algn="just">
              <a:lnSpc>
                <a:spcPct val="100000"/>
              </a:lnSpc>
            </a:pPr>
            <a:r>
              <a:rPr lang="vi-VN" b="1" dirty="0">
                <a:solidFill>
                  <a:srgbClr val="002060"/>
                </a:solidFill>
                <a:effectLst/>
                <a:latin typeface="Times New Roman" panose="02020603050405020304" pitchFamily="18" charset="0"/>
                <a:ea typeface="Times New Roman" panose="02020603050405020304" pitchFamily="18" charset="0"/>
              </a:rPr>
              <a:t>Conference Pack</a:t>
            </a:r>
            <a:r>
              <a:rPr lang="vi-VN" dirty="0">
                <a:solidFill>
                  <a:srgbClr val="002060"/>
                </a:solidFill>
                <a:effectLst/>
                <a:latin typeface="Times New Roman" panose="02020603050405020304" pitchFamily="18" charset="0"/>
                <a:ea typeface="Times New Roman" panose="02020603050405020304" pitchFamily="18" charset="0"/>
              </a:rPr>
              <a:t> - Thông tin của buổi họp, hội thảo</a:t>
            </a:r>
            <a:endParaRPr lang="en-US" dirty="0">
              <a:solidFill>
                <a:srgbClr val="002060"/>
              </a:solidFill>
              <a:ea typeface="Times New Roman" panose="02020603050405020304" pitchFamily="18" charset="0"/>
            </a:endParaRPr>
          </a:p>
          <a:p>
            <a:pPr marL="0" marR="0" indent="467995" algn="just">
              <a:lnSpc>
                <a:spcPct val="100000"/>
              </a:lnSpc>
              <a:spcBef>
                <a:spcPts val="200"/>
              </a:spcBef>
              <a:spcAft>
                <a:spcPts val="200"/>
              </a:spcAft>
            </a:pPr>
            <a:r>
              <a:rPr lang="vi-VN" b="1" dirty="0">
                <a:solidFill>
                  <a:srgbClr val="002060"/>
                </a:solidFill>
                <a:effectLst/>
                <a:latin typeface="Times New Roman" panose="02020603050405020304" pitchFamily="18" charset="0"/>
                <a:ea typeface="Times New Roman" panose="02020603050405020304" pitchFamily="18" charset="0"/>
              </a:rPr>
              <a:t>Check list</a:t>
            </a:r>
            <a:r>
              <a:rPr lang="vi-VN" dirty="0">
                <a:solidFill>
                  <a:srgbClr val="002060"/>
                </a:solidFill>
                <a:effectLst/>
                <a:latin typeface="Times New Roman" panose="02020603050405020304" pitchFamily="18" charset="0"/>
                <a:ea typeface="Times New Roman" panose="02020603050405020304" pitchFamily="18" charset="0"/>
              </a:rPr>
              <a:t> - Danh sách các hạng mục, đầu việc cần thực hiện trong chương trình</a:t>
            </a:r>
            <a:endParaRPr lang="en-US" dirty="0">
              <a:solidFill>
                <a:srgbClr val="002060"/>
              </a:solidFill>
              <a:effectLst/>
              <a:latin typeface="Times New Roman" panose="02020603050405020304" pitchFamily="18" charset="0"/>
              <a:ea typeface="Calibri" panose="020F0502020204030204" pitchFamily="34" charset="0"/>
            </a:endParaRPr>
          </a:p>
          <a:p>
            <a:pPr marL="0" marR="0" indent="467995" algn="just">
              <a:lnSpc>
                <a:spcPct val="100000"/>
              </a:lnSpc>
              <a:spcBef>
                <a:spcPts val="200"/>
              </a:spcBef>
              <a:spcAft>
                <a:spcPts val="200"/>
              </a:spcAft>
            </a:pPr>
            <a:r>
              <a:rPr lang="vi-VN" b="1" dirty="0">
                <a:solidFill>
                  <a:srgbClr val="002060"/>
                </a:solidFill>
                <a:effectLst/>
                <a:latin typeface="Times New Roman" panose="02020603050405020304" pitchFamily="18" charset="0"/>
                <a:ea typeface="Times New Roman" panose="02020603050405020304" pitchFamily="18" charset="0"/>
              </a:rPr>
              <a:t>Delegate</a:t>
            </a:r>
            <a:r>
              <a:rPr lang="vi-VN" dirty="0">
                <a:solidFill>
                  <a:srgbClr val="002060"/>
                </a:solidFill>
                <a:effectLst/>
                <a:latin typeface="Times New Roman" panose="02020603050405020304" pitchFamily="18" charset="0"/>
                <a:ea typeface="Times New Roman" panose="02020603050405020304" pitchFamily="18" charset="0"/>
              </a:rPr>
              <a:t> - Đại biểu, khách VIP</a:t>
            </a:r>
            <a:endParaRPr lang="en-US"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15</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a:t>
            </a:r>
            <a:r>
              <a:rPr lang="en-US" sz="11200" dirty="0">
                <a:solidFill>
                  <a:srgbClr val="002060"/>
                </a:solidFill>
                <a:ea typeface="Times New Roman" panose="02020603050405020304" pitchFamily="18" charset="0"/>
              </a:rPr>
              <a:t>4. </a:t>
            </a:r>
            <a:r>
              <a:rPr lang="en-US" sz="11200" dirty="0" err="1">
                <a:solidFill>
                  <a:srgbClr val="002060"/>
                </a:solidFill>
                <a:ea typeface="Times New Roman" panose="02020603050405020304" pitchFamily="18" charset="0"/>
              </a:rPr>
              <a:t>Một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số</a:t>
            </a:r>
            <a:r>
              <a:rPr lang="vi-VN" sz="11200" b="1" dirty="0">
                <a:solidFill>
                  <a:srgbClr val="002060"/>
                </a:solidFill>
                <a:effectLst/>
                <a:latin typeface="Times New Roman" panose="02020603050405020304" pitchFamily="18" charset="0"/>
                <a:ea typeface="Times New Roman" panose="02020603050405020304" pitchFamily="18" charset="0"/>
              </a:rPr>
              <a:t> thuật ngữ sử dụng trong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2" name="Picture 11">
            <a:extLst>
              <a:ext uri="{FF2B5EF4-FFF2-40B4-BE49-F238E27FC236}">
                <a16:creationId xmlns:a16="http://schemas.microsoft.com/office/drawing/2014/main" id="{1B2041AD-391A-4EDB-830C-1DDA9343B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489" y="2313576"/>
            <a:ext cx="4249152" cy="4311647"/>
          </a:xfrm>
          <a:prstGeom prst="rect">
            <a:avLst/>
          </a:prstGeom>
        </p:spPr>
      </p:pic>
    </p:spTree>
    <p:extLst>
      <p:ext uri="{BB962C8B-B14F-4D97-AF65-F5344CB8AC3E}">
        <p14:creationId xmlns:p14="http://schemas.microsoft.com/office/powerpoint/2010/main" val="3048135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204539" y="1980673"/>
            <a:ext cx="7146756" cy="3313222"/>
          </a:xfrm>
        </p:spPr>
        <p:txBody>
          <a:bodyPr>
            <a:noAutofit/>
          </a:bodyPr>
          <a:lstStyle/>
          <a:p>
            <a:pPr marL="0" marR="0" indent="467995" algn="just">
              <a:lnSpc>
                <a:spcPct val="100000"/>
              </a:lnSpc>
              <a:spcBef>
                <a:spcPts val="200"/>
              </a:spcBef>
              <a:spcAft>
                <a:spcPts val="200"/>
              </a:spcAft>
            </a:pPr>
            <a:r>
              <a:rPr lang="vi-VN" b="1" dirty="0">
                <a:solidFill>
                  <a:srgbClr val="002060"/>
                </a:solidFill>
                <a:effectLst/>
                <a:latin typeface="Times New Roman" panose="02020603050405020304" pitchFamily="18" charset="0"/>
                <a:ea typeface="Times New Roman" panose="02020603050405020304" pitchFamily="18" charset="0"/>
              </a:rPr>
              <a:t>Emergency action plan</a:t>
            </a:r>
            <a:r>
              <a:rPr lang="vi-VN" dirty="0">
                <a:solidFill>
                  <a:srgbClr val="002060"/>
                </a:solidFill>
                <a:effectLst/>
                <a:latin typeface="Times New Roman" panose="02020603050405020304" pitchFamily="18" charset="0"/>
                <a:ea typeface="Times New Roman" panose="02020603050405020304" pitchFamily="18" charset="0"/>
              </a:rPr>
              <a:t>: Kế hoạch hành động khẩn cấp, hay kế hoạch đối phó rủi ro, chỉ ra những gì cần làm khi có các tình huống rủi ro như cháy, ngộ độc thực phẩm, bị đánh bom…</a:t>
            </a:r>
            <a:endParaRPr lang="en-US" dirty="0">
              <a:solidFill>
                <a:srgbClr val="002060"/>
              </a:solidFill>
              <a:effectLst/>
              <a:latin typeface="Times New Roman" panose="02020603050405020304" pitchFamily="18" charset="0"/>
              <a:ea typeface="Calibri" panose="020F0502020204030204" pitchFamily="34" charset="0"/>
            </a:endParaRPr>
          </a:p>
          <a:p>
            <a:pPr marL="0" marR="0" indent="467995" algn="just">
              <a:lnSpc>
                <a:spcPct val="100000"/>
              </a:lnSpc>
              <a:spcBef>
                <a:spcPts val="200"/>
              </a:spcBef>
              <a:spcAft>
                <a:spcPts val="200"/>
              </a:spcAft>
            </a:pPr>
            <a:r>
              <a:rPr lang="vi-VN" b="1" dirty="0">
                <a:solidFill>
                  <a:srgbClr val="002060"/>
                </a:solidFill>
                <a:effectLst/>
                <a:latin typeface="Times New Roman" panose="02020603050405020304" pitchFamily="18" charset="0"/>
                <a:ea typeface="Times New Roman" panose="02020603050405020304" pitchFamily="18" charset="0"/>
              </a:rPr>
              <a:t>Event Agenda</a:t>
            </a:r>
            <a:r>
              <a:rPr lang="vi-VN" dirty="0">
                <a:solidFill>
                  <a:srgbClr val="002060"/>
                </a:solidFill>
                <a:effectLst/>
                <a:latin typeface="Times New Roman" panose="02020603050405020304" pitchFamily="18" charset="0"/>
                <a:ea typeface="Times New Roman" panose="02020603050405020304" pitchFamily="18" charset="0"/>
              </a:rPr>
              <a:t> - Kịch bản chương trình</a:t>
            </a:r>
            <a:endParaRPr lang="en-US" dirty="0">
              <a:solidFill>
                <a:srgbClr val="002060"/>
              </a:solidFill>
              <a:effectLst/>
              <a:latin typeface="Times New Roman" panose="02020603050405020304" pitchFamily="18" charset="0"/>
              <a:ea typeface="Calibri" panose="020F0502020204030204" pitchFamily="34" charset="0"/>
            </a:endParaRPr>
          </a:p>
          <a:p>
            <a:pPr marL="0" marR="0" indent="467995" algn="just">
              <a:lnSpc>
                <a:spcPct val="100000"/>
              </a:lnSpc>
              <a:spcBef>
                <a:spcPts val="200"/>
              </a:spcBef>
              <a:spcAft>
                <a:spcPts val="200"/>
              </a:spcAft>
            </a:pPr>
            <a:r>
              <a:rPr lang="vi-VN" b="1" dirty="0">
                <a:solidFill>
                  <a:srgbClr val="002060"/>
                </a:solidFill>
                <a:effectLst/>
                <a:latin typeface="Times New Roman" panose="02020603050405020304" pitchFamily="18" charset="0"/>
                <a:ea typeface="Times New Roman" panose="02020603050405020304" pitchFamily="18" charset="0"/>
              </a:rPr>
              <a:t>F&amp;B</a:t>
            </a:r>
            <a:r>
              <a:rPr lang="vi-VN" dirty="0">
                <a:solidFill>
                  <a:srgbClr val="002060"/>
                </a:solidFill>
                <a:effectLst/>
                <a:latin typeface="Times New Roman" panose="02020603050405020304" pitchFamily="18" charset="0"/>
                <a:ea typeface="Times New Roman" panose="02020603050405020304" pitchFamily="18" charset="0"/>
              </a:rPr>
              <a:t> (Food &amp; Beverage) - Đồ ăn, thức uống</a:t>
            </a:r>
            <a:endParaRPr lang="en-US" dirty="0">
              <a:solidFill>
                <a:srgbClr val="002060"/>
              </a:solidFill>
              <a:effectLst/>
              <a:latin typeface="Times New Roman" panose="02020603050405020304" pitchFamily="18" charset="0"/>
              <a:ea typeface="Calibri" panose="020F0502020204030204" pitchFamily="34" charset="0"/>
            </a:endParaRPr>
          </a:p>
          <a:p>
            <a:pPr marL="0" marR="0" indent="467995" algn="just">
              <a:lnSpc>
                <a:spcPct val="100000"/>
              </a:lnSpc>
              <a:spcBef>
                <a:spcPts val="200"/>
              </a:spcBef>
              <a:spcAft>
                <a:spcPts val="200"/>
              </a:spcAft>
            </a:pPr>
            <a:r>
              <a:rPr lang="vi-VN" b="1" dirty="0">
                <a:solidFill>
                  <a:srgbClr val="002060"/>
                </a:solidFill>
                <a:effectLst/>
                <a:latin typeface="Times New Roman" panose="02020603050405020304" pitchFamily="18" charset="0"/>
                <a:ea typeface="Times New Roman" panose="02020603050405020304" pitchFamily="18" charset="0"/>
              </a:rPr>
              <a:t>Feedback</a:t>
            </a:r>
            <a:r>
              <a:rPr lang="vi-VN" dirty="0">
                <a:solidFill>
                  <a:srgbClr val="002060"/>
                </a:solidFill>
                <a:effectLst/>
                <a:latin typeface="Times New Roman" panose="02020603050405020304" pitchFamily="18" charset="0"/>
                <a:ea typeface="Times New Roman" panose="02020603050405020304" pitchFamily="18" charset="0"/>
              </a:rPr>
              <a:t> - Thông tin phản hồi, hoặc trong kỹ thuật âm thanh ánh sáng khi âm thanh bị chói do micro tác động đến loa</a:t>
            </a:r>
            <a:r>
              <a:rPr lang="en-US"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endParaRPr>
          </a:p>
          <a:p>
            <a:pPr algn="just"/>
            <a:endParaRPr lang="en-US" dirty="0">
              <a:solidFill>
                <a:srgbClr val="002060"/>
              </a:solidFill>
            </a:endParaRPr>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16</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a:t>
            </a:r>
            <a:r>
              <a:rPr lang="en-US" sz="11200" dirty="0">
                <a:solidFill>
                  <a:srgbClr val="002060"/>
                </a:solidFill>
                <a:ea typeface="Times New Roman" panose="02020603050405020304" pitchFamily="18" charset="0"/>
              </a:rPr>
              <a:t>4. </a:t>
            </a:r>
            <a:r>
              <a:rPr lang="en-US" sz="11200" dirty="0" err="1">
                <a:solidFill>
                  <a:srgbClr val="002060"/>
                </a:solidFill>
                <a:ea typeface="Times New Roman" panose="02020603050405020304" pitchFamily="18" charset="0"/>
              </a:rPr>
              <a:t>Một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số</a:t>
            </a:r>
            <a:r>
              <a:rPr lang="vi-VN" sz="11200" b="1" dirty="0">
                <a:solidFill>
                  <a:srgbClr val="002060"/>
                </a:solidFill>
                <a:effectLst/>
                <a:latin typeface="Times New Roman" panose="02020603050405020304" pitchFamily="18" charset="0"/>
                <a:ea typeface="Times New Roman" panose="02020603050405020304" pitchFamily="18" charset="0"/>
              </a:rPr>
              <a:t> thuật ngữ sử dụng trong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9" name="Picture 8">
            <a:extLst>
              <a:ext uri="{FF2B5EF4-FFF2-40B4-BE49-F238E27FC236}">
                <a16:creationId xmlns:a16="http://schemas.microsoft.com/office/drawing/2014/main" id="{FD86710E-A4D0-451F-B9B1-1A8333DBB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1674" y="2044703"/>
            <a:ext cx="4155306" cy="4311647"/>
          </a:xfrm>
          <a:prstGeom prst="rect">
            <a:avLst/>
          </a:prstGeom>
        </p:spPr>
      </p:pic>
    </p:spTree>
    <p:extLst>
      <p:ext uri="{BB962C8B-B14F-4D97-AF65-F5344CB8AC3E}">
        <p14:creationId xmlns:p14="http://schemas.microsoft.com/office/powerpoint/2010/main" val="41598305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pic>
        <p:nvPicPr>
          <p:cNvPr id="8" name="Content Placeholder 7">
            <a:extLst>
              <a:ext uri="{FF2B5EF4-FFF2-40B4-BE49-F238E27FC236}">
                <a16:creationId xmlns:a16="http://schemas.microsoft.com/office/drawing/2014/main" id="{FDCFF917-B4DE-4711-994F-803214720B8A}"/>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88756" y="2238404"/>
            <a:ext cx="4383506" cy="4483071"/>
          </a:xfrm>
        </p:spPr>
      </p:pic>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17</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a:t>
            </a:r>
            <a:r>
              <a:rPr lang="en-US" sz="11200" dirty="0">
                <a:solidFill>
                  <a:srgbClr val="002060"/>
                </a:solidFill>
                <a:ea typeface="Times New Roman" panose="02020603050405020304" pitchFamily="18" charset="0"/>
              </a:rPr>
              <a:t>4. </a:t>
            </a:r>
            <a:r>
              <a:rPr lang="en-US" sz="11200" dirty="0" err="1">
                <a:solidFill>
                  <a:srgbClr val="002060"/>
                </a:solidFill>
                <a:ea typeface="Times New Roman" panose="02020603050405020304" pitchFamily="18" charset="0"/>
              </a:rPr>
              <a:t>Một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số</a:t>
            </a:r>
            <a:r>
              <a:rPr lang="vi-VN" sz="11200" b="1" dirty="0">
                <a:solidFill>
                  <a:srgbClr val="002060"/>
                </a:solidFill>
                <a:effectLst/>
                <a:latin typeface="Times New Roman" panose="02020603050405020304" pitchFamily="18" charset="0"/>
                <a:ea typeface="Times New Roman" panose="02020603050405020304" pitchFamily="18" charset="0"/>
              </a:rPr>
              <a:t> thuật ngữ sử dụng trong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A23FC688-4D2F-4FF5-9372-6644EFDF1D58}"/>
              </a:ext>
            </a:extLst>
          </p:cNvPr>
          <p:cNvSpPr txBox="1"/>
          <p:nvPr/>
        </p:nvSpPr>
        <p:spPr>
          <a:xfrm>
            <a:off x="4724400" y="2166382"/>
            <a:ext cx="7339264" cy="4555093"/>
          </a:xfrm>
          <a:prstGeom prst="rect">
            <a:avLst/>
          </a:prstGeom>
          <a:noFill/>
        </p:spPr>
        <p:txBody>
          <a:bodyPr wrap="square">
            <a:spAutoFit/>
          </a:bodyPr>
          <a:lstStyle/>
          <a:p>
            <a:pPr marL="285750" marR="0" indent="-285750" algn="just">
              <a:spcBef>
                <a:spcPts val="200"/>
              </a:spcBef>
              <a:spcAft>
                <a:spcPts val="200"/>
              </a:spcAft>
              <a:buFont typeface="Wingdings" panose="05000000000000000000" pitchFamily="2" charset="2"/>
              <a:buChar char="§"/>
            </a:pPr>
            <a:r>
              <a:rPr lang="en-US" sz="2800" b="1" dirty="0">
                <a:solidFill>
                  <a:srgbClr val="002060"/>
                </a:solidFill>
                <a:effectLst/>
                <a:latin typeface="Times New Roman" panose="02020603050405020304" pitchFamily="18" charset="0"/>
                <a:ea typeface="Times New Roman" panose="02020603050405020304" pitchFamily="18" charset="0"/>
              </a:rPr>
              <a:t>Follow-up</a:t>
            </a:r>
            <a:r>
              <a:rPr lang="en-US" sz="2800" dirty="0">
                <a:solidFill>
                  <a:srgbClr val="002060"/>
                </a:solidFill>
                <a:effectLst/>
                <a:latin typeface="Times New Roman" panose="02020603050405020304" pitchFamily="18" charset="0"/>
                <a:ea typeface="Times New Roman" panose="02020603050405020304" pitchFamily="18" charset="0"/>
              </a:rPr>
              <a:t> - </a:t>
            </a: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hoạt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động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xảy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ra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sau</a:t>
            </a:r>
            <a:r>
              <a:rPr lang="en-US" sz="2800" dirty="0">
                <a:solidFill>
                  <a:srgbClr val="002060"/>
                </a:solidFill>
                <a:effectLst/>
                <a:latin typeface="Times New Roman" panose="02020603050405020304" pitchFamily="18" charset="0"/>
                <a:ea typeface="Times New Roman" panose="02020603050405020304" pitchFamily="18" charset="0"/>
              </a:rPr>
              <a:t> event, </a:t>
            </a:r>
            <a:r>
              <a:rPr lang="en-US" sz="2800" dirty="0" err="1">
                <a:solidFill>
                  <a:srgbClr val="002060"/>
                </a:solidFill>
                <a:effectLst/>
                <a:latin typeface="Times New Roman" panose="02020603050405020304" pitchFamily="18" charset="0"/>
                <a:ea typeface="Times New Roman" panose="02020603050405020304" pitchFamily="18" charset="0"/>
              </a:rPr>
              <a:t>phân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biệt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với</a:t>
            </a:r>
            <a:r>
              <a:rPr lang="en-US" sz="2800" dirty="0">
                <a:solidFill>
                  <a:srgbClr val="002060"/>
                </a:solidFill>
                <a:effectLst/>
                <a:latin typeface="Times New Roman" panose="02020603050405020304" pitchFamily="18" charset="0"/>
                <a:ea typeface="Times New Roman" panose="02020603050405020304" pitchFamily="18" charset="0"/>
              </a:rPr>
              <a:t> Evaluation </a:t>
            </a:r>
            <a:r>
              <a:rPr lang="en-US" sz="2800" dirty="0" err="1">
                <a:solidFill>
                  <a:srgbClr val="002060"/>
                </a:solidFill>
                <a:effectLst/>
                <a:latin typeface="Times New Roman" panose="02020603050405020304" pitchFamily="18" charset="0"/>
                <a:ea typeface="Times New Roman" panose="02020603050405020304" pitchFamily="18" charset="0"/>
              </a:rPr>
              <a:t>nghĩa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rút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nghiệm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đánh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giá</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sau</a:t>
            </a:r>
            <a:r>
              <a:rPr lang="en-US" sz="2800" dirty="0">
                <a:solidFill>
                  <a:srgbClr val="002060"/>
                </a:solidFill>
                <a:effectLst/>
                <a:latin typeface="Times New Roman" panose="02020603050405020304" pitchFamily="18" charset="0"/>
                <a:ea typeface="Times New Roman" panose="02020603050405020304" pitchFamily="18" charset="0"/>
              </a:rPr>
              <a:t> event.</a:t>
            </a:r>
            <a:endParaRPr lang="en-US" sz="2800" dirty="0">
              <a:solidFill>
                <a:srgbClr val="002060"/>
              </a:solidFill>
              <a:effectLst/>
              <a:latin typeface="Times New Roman" panose="02020603050405020304" pitchFamily="18" charset="0"/>
              <a:ea typeface="Calibri" panose="020F0502020204030204" pitchFamily="34" charset="0"/>
            </a:endParaRPr>
          </a:p>
          <a:p>
            <a:pPr marL="285750" marR="0" indent="-285750" algn="just">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Gala dinner</a:t>
            </a:r>
            <a:r>
              <a:rPr lang="vi-VN" sz="2800" dirty="0">
                <a:solidFill>
                  <a:srgbClr val="002060"/>
                </a:solidFill>
                <a:effectLst/>
                <a:latin typeface="Times New Roman" panose="02020603050405020304" pitchFamily="18" charset="0"/>
                <a:ea typeface="Times New Roman" panose="02020603050405020304" pitchFamily="18" charset="0"/>
              </a:rPr>
              <a:t> - Tiệc liên hoan, ăn uống vào buổi tối</a:t>
            </a:r>
            <a:endParaRPr lang="en-US" sz="2800" dirty="0">
              <a:solidFill>
                <a:srgbClr val="002060"/>
              </a:solidFill>
              <a:effectLst/>
              <a:latin typeface="Times New Roman" panose="02020603050405020304" pitchFamily="18" charset="0"/>
              <a:ea typeface="Calibri" panose="020F0502020204030204" pitchFamily="34" charset="0"/>
            </a:endParaRPr>
          </a:p>
          <a:p>
            <a:pPr marL="285750" marR="0" indent="-285750" algn="just">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Hollow Square Style</a:t>
            </a:r>
            <a:r>
              <a:rPr lang="vi-VN" sz="2800" dirty="0">
                <a:solidFill>
                  <a:srgbClr val="002060"/>
                </a:solidFill>
                <a:effectLst/>
                <a:latin typeface="Times New Roman" panose="02020603050405020304" pitchFamily="18" charset="0"/>
                <a:ea typeface="Times New Roman" panose="02020603050405020304" pitchFamily="18" charset="0"/>
              </a:rPr>
              <a:t> - Cách sắp xếp bàn ghế hình vuông, với ghế ở bên ngoài, rỗng bên trong (Hay dùng họp hội nghị)</a:t>
            </a:r>
            <a:endParaRPr lang="en-US" sz="2800" dirty="0">
              <a:solidFill>
                <a:srgbClr val="002060"/>
              </a:solidFill>
              <a:effectLst/>
              <a:latin typeface="Times New Roman" panose="02020603050405020304" pitchFamily="18" charset="0"/>
              <a:ea typeface="Calibri" panose="020F0502020204030204" pitchFamily="34" charset="0"/>
            </a:endParaRPr>
          </a:p>
          <a:p>
            <a:pPr marL="285750" marR="0" indent="-285750" algn="just">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In house</a:t>
            </a:r>
            <a:r>
              <a:rPr lang="vi-VN" sz="2800" dirty="0">
                <a:solidFill>
                  <a:srgbClr val="002060"/>
                </a:solidFill>
                <a:effectLst/>
                <a:latin typeface="Times New Roman" panose="02020603050405020304" pitchFamily="18" charset="0"/>
                <a:ea typeface="Times New Roman" panose="02020603050405020304" pitchFamily="18" charset="0"/>
              </a:rPr>
              <a:t> hoặc </a:t>
            </a:r>
            <a:r>
              <a:rPr lang="vi-VN" sz="2800" b="1" dirty="0">
                <a:solidFill>
                  <a:srgbClr val="002060"/>
                </a:solidFill>
                <a:effectLst/>
                <a:latin typeface="Times New Roman" panose="02020603050405020304" pitchFamily="18" charset="0"/>
                <a:ea typeface="Times New Roman" panose="02020603050405020304" pitchFamily="18" charset="0"/>
              </a:rPr>
              <a:t>in door event</a:t>
            </a:r>
            <a:r>
              <a:rPr lang="vi-VN" sz="2800" dirty="0">
                <a:solidFill>
                  <a:srgbClr val="002060"/>
                </a:solidFill>
                <a:effectLst/>
                <a:latin typeface="Times New Roman" panose="02020603050405020304" pitchFamily="18" charset="0"/>
                <a:ea typeface="Times New Roman" panose="02020603050405020304" pitchFamily="18" charset="0"/>
              </a:rPr>
              <a:t> - Sự kiện trong nhà</a:t>
            </a:r>
            <a:endParaRPr lang="en-US" sz="2800" dirty="0">
              <a:solidFill>
                <a:srgbClr val="00206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0879419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18</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a:t>
            </a:r>
            <a:r>
              <a:rPr lang="en-US" sz="11200" dirty="0">
                <a:solidFill>
                  <a:srgbClr val="002060"/>
                </a:solidFill>
                <a:ea typeface="Times New Roman" panose="02020603050405020304" pitchFamily="18" charset="0"/>
              </a:rPr>
              <a:t>4. </a:t>
            </a:r>
            <a:r>
              <a:rPr lang="en-US" sz="11200" dirty="0" err="1">
                <a:solidFill>
                  <a:srgbClr val="002060"/>
                </a:solidFill>
                <a:ea typeface="Times New Roman" panose="02020603050405020304" pitchFamily="18" charset="0"/>
              </a:rPr>
              <a:t>Một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số</a:t>
            </a:r>
            <a:r>
              <a:rPr lang="vi-VN" sz="11200" b="1" dirty="0">
                <a:solidFill>
                  <a:srgbClr val="002060"/>
                </a:solidFill>
                <a:effectLst/>
                <a:latin typeface="Times New Roman" panose="02020603050405020304" pitchFamily="18" charset="0"/>
                <a:ea typeface="Times New Roman" panose="02020603050405020304" pitchFamily="18" charset="0"/>
              </a:rPr>
              <a:t> thuật ngữ sử dụng trong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A23FC688-4D2F-4FF5-9372-6644EFDF1D58}"/>
              </a:ext>
            </a:extLst>
          </p:cNvPr>
          <p:cNvSpPr txBox="1"/>
          <p:nvPr/>
        </p:nvSpPr>
        <p:spPr>
          <a:xfrm>
            <a:off x="144379" y="2004903"/>
            <a:ext cx="7174834" cy="6432530"/>
          </a:xfrm>
          <a:prstGeom prst="rect">
            <a:avLst/>
          </a:prstGeom>
          <a:noFill/>
        </p:spPr>
        <p:txBody>
          <a:bodyPr wrap="square">
            <a:spAutoFit/>
          </a:bodyPr>
          <a:lstStyle/>
          <a:p>
            <a:pPr marL="285750" marR="0" indent="-285750" algn="just">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Out house</a:t>
            </a:r>
            <a:r>
              <a:rPr lang="vi-VN" sz="2800" dirty="0">
                <a:solidFill>
                  <a:srgbClr val="002060"/>
                </a:solidFill>
                <a:effectLst/>
                <a:latin typeface="Times New Roman" panose="02020603050405020304" pitchFamily="18" charset="0"/>
                <a:ea typeface="Times New Roman" panose="02020603050405020304" pitchFamily="18" charset="0"/>
              </a:rPr>
              <a:t> hoặc </a:t>
            </a:r>
            <a:r>
              <a:rPr lang="vi-VN" sz="2800" b="1" dirty="0">
                <a:solidFill>
                  <a:srgbClr val="002060"/>
                </a:solidFill>
                <a:effectLst/>
                <a:latin typeface="Times New Roman" panose="02020603050405020304" pitchFamily="18" charset="0"/>
                <a:ea typeface="Times New Roman" panose="02020603050405020304" pitchFamily="18" charset="0"/>
              </a:rPr>
              <a:t>outdoor event</a:t>
            </a:r>
            <a:r>
              <a:rPr lang="vi-VN" sz="2800" dirty="0">
                <a:solidFill>
                  <a:srgbClr val="002060"/>
                </a:solidFill>
                <a:effectLst/>
                <a:latin typeface="Times New Roman" panose="02020603050405020304" pitchFamily="18" charset="0"/>
                <a:ea typeface="Times New Roman" panose="02020603050405020304" pitchFamily="18" charset="0"/>
              </a:rPr>
              <a:t> - Sự kiện ngoài trời</a:t>
            </a:r>
            <a:endParaRPr lang="en-US" sz="2800" dirty="0">
              <a:solidFill>
                <a:srgbClr val="002060"/>
              </a:solidFill>
              <a:effectLst/>
              <a:latin typeface="Times New Roman" panose="02020603050405020304" pitchFamily="18" charset="0"/>
              <a:ea typeface="Times New Roman" panose="02020603050405020304" pitchFamily="18" charset="0"/>
            </a:endParaRPr>
          </a:p>
          <a:p>
            <a:pPr marL="285750" marR="0" indent="-285750" algn="just">
              <a:lnSpc>
                <a:spcPct val="150000"/>
              </a:lnSpc>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Key Moment</a:t>
            </a:r>
            <a:r>
              <a:rPr lang="vi-VN" sz="2800" dirty="0">
                <a:solidFill>
                  <a:srgbClr val="002060"/>
                </a:solidFill>
                <a:effectLst/>
                <a:latin typeface="Times New Roman" panose="02020603050405020304" pitchFamily="18" charset="0"/>
                <a:ea typeface="Times New Roman" panose="02020603050405020304" pitchFamily="18" charset="0"/>
              </a:rPr>
              <a:t> - Khoảnh khắc chính của chương trình</a:t>
            </a:r>
            <a:endParaRPr lang="en-US" sz="2800" dirty="0">
              <a:solidFill>
                <a:srgbClr val="002060"/>
              </a:solidFill>
              <a:effectLst/>
              <a:latin typeface="Times New Roman" panose="02020603050405020304" pitchFamily="18" charset="0"/>
              <a:ea typeface="Calibri" panose="020F0502020204030204" pitchFamily="34" charset="0"/>
            </a:endParaRPr>
          </a:p>
          <a:p>
            <a:pPr marL="285750" marR="0" indent="-285750" algn="just">
              <a:lnSpc>
                <a:spcPct val="150000"/>
              </a:lnSpc>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Liability</a:t>
            </a:r>
            <a:r>
              <a:rPr lang="vi-VN" sz="2800" dirty="0">
                <a:solidFill>
                  <a:srgbClr val="002060"/>
                </a:solidFill>
                <a:effectLst/>
                <a:latin typeface="Times New Roman" panose="02020603050405020304" pitchFamily="18" charset="0"/>
                <a:ea typeface="Times New Roman" panose="02020603050405020304" pitchFamily="18" charset="0"/>
              </a:rPr>
              <a:t> - Trách nhiệm pháp lý, liên quan đến các thiệt hại hay thương vong trong 1 sự kiện</a:t>
            </a:r>
            <a:endParaRPr lang="en-US" sz="2800" dirty="0">
              <a:solidFill>
                <a:srgbClr val="002060"/>
              </a:solidFill>
              <a:effectLst/>
              <a:latin typeface="Times New Roman" panose="02020603050405020304" pitchFamily="18" charset="0"/>
              <a:ea typeface="Calibri" panose="020F0502020204030204" pitchFamily="34" charset="0"/>
            </a:endParaRPr>
          </a:p>
          <a:p>
            <a:pPr marL="285750" marR="0" indent="-285750" algn="just">
              <a:lnSpc>
                <a:spcPct val="150000"/>
              </a:lnSpc>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Master of the Ceremonies </a:t>
            </a:r>
            <a:r>
              <a:rPr lang="vi-VN" sz="2800" dirty="0">
                <a:solidFill>
                  <a:srgbClr val="002060"/>
                </a:solidFill>
                <a:effectLst/>
                <a:latin typeface="Times New Roman" panose="02020603050405020304" pitchFamily="18" charset="0"/>
                <a:ea typeface="Times New Roman" panose="02020603050405020304" pitchFamily="18" charset="0"/>
              </a:rPr>
              <a:t>- MC - Người dẫn chương trình</a:t>
            </a:r>
            <a:endParaRPr lang="en-US" sz="2800" dirty="0">
              <a:solidFill>
                <a:srgbClr val="002060"/>
              </a:solidFill>
              <a:effectLst/>
              <a:latin typeface="Times New Roman" panose="02020603050405020304" pitchFamily="18" charset="0"/>
              <a:ea typeface="Calibri" panose="020F0502020204030204" pitchFamily="34" charset="0"/>
            </a:endParaRPr>
          </a:p>
          <a:p>
            <a:pPr marL="457200" marR="0" indent="-457200" algn="just">
              <a:spcBef>
                <a:spcPts val="200"/>
              </a:spcBef>
              <a:spcAft>
                <a:spcPts val="200"/>
              </a:spcAft>
              <a:buFont typeface="Wingdings" panose="05000000000000000000" pitchFamily="2" charset="2"/>
              <a:buChar char="§"/>
            </a:pPr>
            <a:endParaRPr lang="en-US" sz="2800" dirty="0">
              <a:solidFill>
                <a:srgbClr val="002060"/>
              </a:solidFill>
              <a:effectLst/>
              <a:latin typeface="Times New Roman" panose="02020603050405020304" pitchFamily="18" charset="0"/>
              <a:ea typeface="Times New Roman" panose="02020603050405020304" pitchFamily="18" charset="0"/>
            </a:endParaRPr>
          </a:p>
          <a:p>
            <a:pPr marL="285750" marR="0" indent="-285750" algn="just">
              <a:spcBef>
                <a:spcPts val="200"/>
              </a:spcBef>
              <a:spcAft>
                <a:spcPts val="200"/>
              </a:spcAft>
              <a:buFont typeface="Wingdings" panose="05000000000000000000" pitchFamily="2" charset="2"/>
              <a:buChar char="§"/>
            </a:pPr>
            <a:endParaRPr lang="en-US" sz="2800" dirty="0">
              <a:solidFill>
                <a:srgbClr val="002060"/>
              </a:solidFill>
              <a:effectLst/>
              <a:latin typeface="Times New Roman" panose="02020603050405020304" pitchFamily="18" charset="0"/>
              <a:ea typeface="Times New Roman" panose="02020603050405020304" pitchFamily="18" charset="0"/>
            </a:endParaRPr>
          </a:p>
          <a:p>
            <a:pPr marL="285750" marR="0" indent="-285750" algn="just">
              <a:spcBef>
                <a:spcPts val="200"/>
              </a:spcBef>
              <a:spcAft>
                <a:spcPts val="200"/>
              </a:spcAft>
              <a:buFont typeface="Wingdings" panose="05000000000000000000" pitchFamily="2" charset="2"/>
              <a:buChar char="§"/>
            </a:pP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13" name="Picture 12">
            <a:extLst>
              <a:ext uri="{FF2B5EF4-FFF2-40B4-BE49-F238E27FC236}">
                <a16:creationId xmlns:a16="http://schemas.microsoft.com/office/drawing/2014/main" id="{1D595E51-8F19-44F7-A0D1-5883FCC6BB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2850" y="2358189"/>
            <a:ext cx="4484771" cy="3998161"/>
          </a:xfrm>
          <a:prstGeom prst="rect">
            <a:avLst/>
          </a:prstGeom>
        </p:spPr>
      </p:pic>
    </p:spTree>
    <p:extLst>
      <p:ext uri="{BB962C8B-B14F-4D97-AF65-F5344CB8AC3E}">
        <p14:creationId xmlns:p14="http://schemas.microsoft.com/office/powerpoint/2010/main" val="1645090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19</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a:t>
            </a:r>
            <a:r>
              <a:rPr lang="en-US" sz="11200" dirty="0">
                <a:solidFill>
                  <a:srgbClr val="002060"/>
                </a:solidFill>
                <a:ea typeface="Times New Roman" panose="02020603050405020304" pitchFamily="18" charset="0"/>
              </a:rPr>
              <a:t>4. </a:t>
            </a:r>
            <a:r>
              <a:rPr lang="en-US" sz="11200" dirty="0" err="1">
                <a:solidFill>
                  <a:srgbClr val="002060"/>
                </a:solidFill>
                <a:ea typeface="Times New Roman" panose="02020603050405020304" pitchFamily="18" charset="0"/>
              </a:rPr>
              <a:t>Một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số</a:t>
            </a:r>
            <a:r>
              <a:rPr lang="vi-VN" sz="11200" b="1" dirty="0">
                <a:solidFill>
                  <a:srgbClr val="002060"/>
                </a:solidFill>
                <a:effectLst/>
                <a:latin typeface="Times New Roman" panose="02020603050405020304" pitchFamily="18" charset="0"/>
                <a:ea typeface="Times New Roman" panose="02020603050405020304" pitchFamily="18" charset="0"/>
              </a:rPr>
              <a:t> thuật ngữ sử dụng trong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A23FC688-4D2F-4FF5-9372-6644EFDF1D58}"/>
              </a:ext>
            </a:extLst>
          </p:cNvPr>
          <p:cNvSpPr txBox="1"/>
          <p:nvPr/>
        </p:nvSpPr>
        <p:spPr>
          <a:xfrm>
            <a:off x="256674" y="1933801"/>
            <a:ext cx="6974305" cy="4714432"/>
          </a:xfrm>
          <a:prstGeom prst="rect">
            <a:avLst/>
          </a:prstGeom>
          <a:noFill/>
        </p:spPr>
        <p:txBody>
          <a:bodyPr wrap="square">
            <a:spAutoFit/>
          </a:bodyPr>
          <a:lstStyle/>
          <a:p>
            <a:pPr marL="0" marR="0" indent="467995" algn="just">
              <a:lnSpc>
                <a:spcPct val="150000"/>
              </a:lnSpc>
              <a:spcBef>
                <a:spcPts val="200"/>
              </a:spcBef>
              <a:spcAft>
                <a:spcPts val="200"/>
              </a:spcAft>
            </a:pPr>
            <a:r>
              <a:rPr lang="vi-VN" sz="2400" b="1" dirty="0">
                <a:solidFill>
                  <a:srgbClr val="002060"/>
                </a:solidFill>
                <a:effectLst/>
                <a:latin typeface="Times New Roman" panose="02020603050405020304" pitchFamily="18" charset="0"/>
                <a:ea typeface="Times New Roman" panose="02020603050405020304" pitchFamily="18" charset="0"/>
              </a:rPr>
              <a:t>MICE</a:t>
            </a:r>
            <a:r>
              <a:rPr lang="vi-VN" sz="2400" dirty="0">
                <a:solidFill>
                  <a:srgbClr val="002060"/>
                </a:solidFill>
                <a:effectLst/>
                <a:latin typeface="Times New Roman" panose="02020603050405020304" pitchFamily="18" charset="0"/>
                <a:ea typeface="Times New Roman" panose="02020603050405020304" pitchFamily="18" charset="0"/>
              </a:rPr>
              <a:t> </a:t>
            </a:r>
            <a:r>
              <a:rPr lang="en-US" sz="2400" dirty="0">
                <a:solidFill>
                  <a:srgbClr val="002060"/>
                </a:solidFill>
                <a:effectLst/>
                <a:latin typeface="Times New Roman" panose="02020603050405020304" pitchFamily="18" charset="0"/>
                <a:ea typeface="Times New Roman" panose="02020603050405020304" pitchFamily="18" charset="0"/>
              </a:rPr>
              <a:t>- </a:t>
            </a:r>
            <a:r>
              <a:rPr lang="vi-VN" sz="2400" dirty="0">
                <a:solidFill>
                  <a:srgbClr val="002060"/>
                </a:solidFill>
                <a:effectLst/>
                <a:latin typeface="Times New Roman" panose="02020603050405020304" pitchFamily="18" charset="0"/>
                <a:ea typeface="Times New Roman" panose="02020603050405020304" pitchFamily="18" charset="0"/>
              </a:rPr>
              <a:t>là từ viết tắt của các tổ hợp từ tiếng Anh là:</a:t>
            </a:r>
            <a:endParaRPr lang="en-US" sz="2400" dirty="0">
              <a:solidFill>
                <a:srgbClr val="002060"/>
              </a:solidFill>
              <a:effectLst/>
              <a:latin typeface="Times New Roman" panose="02020603050405020304" pitchFamily="18" charset="0"/>
              <a:ea typeface="Times New Roman" panose="02020603050405020304" pitchFamily="18" charset="0"/>
            </a:endParaRPr>
          </a:p>
          <a:p>
            <a:pPr marL="457200" marR="0" indent="-457200" algn="just">
              <a:lnSpc>
                <a:spcPct val="150000"/>
              </a:lnSpc>
              <a:spcBef>
                <a:spcPts val="200"/>
              </a:spcBef>
              <a:spcAft>
                <a:spcPts val="200"/>
              </a:spcAft>
              <a:buFont typeface="Wingdings" panose="05000000000000000000" pitchFamily="2" charset="2"/>
              <a:buChar char="§"/>
            </a:pPr>
            <a:r>
              <a:rPr lang="vi-VN" sz="2400" dirty="0">
                <a:solidFill>
                  <a:srgbClr val="002060"/>
                </a:solidFill>
                <a:effectLst/>
                <a:latin typeface="Times New Roman" panose="02020603050405020304" pitchFamily="18" charset="0"/>
                <a:ea typeface="Times New Roman" panose="02020603050405020304" pitchFamily="18" charset="0"/>
              </a:rPr>
              <a:t>Meeting (gặp gỡ, hội họp) </a:t>
            </a:r>
            <a:endParaRPr lang="en-US" sz="2400" dirty="0">
              <a:solidFill>
                <a:srgbClr val="002060"/>
              </a:solidFill>
              <a:effectLst/>
              <a:latin typeface="Times New Roman" panose="02020603050405020304" pitchFamily="18" charset="0"/>
              <a:ea typeface="Times New Roman" panose="02020603050405020304" pitchFamily="18" charset="0"/>
            </a:endParaRPr>
          </a:p>
          <a:p>
            <a:pPr marL="457200" marR="0" indent="-457200" algn="just">
              <a:lnSpc>
                <a:spcPct val="150000"/>
              </a:lnSpc>
              <a:spcBef>
                <a:spcPts val="200"/>
              </a:spcBef>
              <a:spcAft>
                <a:spcPts val="200"/>
              </a:spcAft>
              <a:buFont typeface="Wingdings" panose="05000000000000000000" pitchFamily="2" charset="2"/>
              <a:buChar char="§"/>
            </a:pPr>
            <a:r>
              <a:rPr lang="vi-VN" sz="2400" dirty="0">
                <a:solidFill>
                  <a:srgbClr val="002060"/>
                </a:solidFill>
                <a:effectLst/>
                <a:latin typeface="Times New Roman" panose="02020603050405020304" pitchFamily="18" charset="0"/>
                <a:ea typeface="Times New Roman" panose="02020603050405020304" pitchFamily="18" charset="0"/>
              </a:rPr>
              <a:t>Incentive (khen thưởng) </a:t>
            </a:r>
            <a:endParaRPr lang="en-US" sz="2400" dirty="0">
              <a:solidFill>
                <a:srgbClr val="002060"/>
              </a:solidFill>
              <a:effectLst/>
              <a:latin typeface="Times New Roman" panose="02020603050405020304" pitchFamily="18" charset="0"/>
              <a:ea typeface="Times New Roman" panose="02020603050405020304" pitchFamily="18" charset="0"/>
            </a:endParaRPr>
          </a:p>
          <a:p>
            <a:pPr marL="457200" marR="0" indent="-457200" algn="just">
              <a:lnSpc>
                <a:spcPct val="150000"/>
              </a:lnSpc>
              <a:spcBef>
                <a:spcPts val="200"/>
              </a:spcBef>
              <a:spcAft>
                <a:spcPts val="200"/>
              </a:spcAft>
              <a:buFont typeface="Wingdings" panose="05000000000000000000" pitchFamily="2" charset="2"/>
              <a:buChar char="§"/>
            </a:pPr>
            <a:r>
              <a:rPr lang="vi-VN" sz="2400" dirty="0">
                <a:solidFill>
                  <a:srgbClr val="002060"/>
                </a:solidFill>
                <a:effectLst/>
                <a:latin typeface="Times New Roman" panose="02020603050405020304" pitchFamily="18" charset="0"/>
                <a:ea typeface="Times New Roman" panose="02020603050405020304" pitchFamily="18" charset="0"/>
              </a:rPr>
              <a:t>Conference (hội nghị, hội thảo)</a:t>
            </a:r>
            <a:endParaRPr lang="en-US" sz="2400" dirty="0">
              <a:solidFill>
                <a:srgbClr val="002060"/>
              </a:solidFill>
              <a:effectLst/>
              <a:latin typeface="Times New Roman" panose="02020603050405020304" pitchFamily="18" charset="0"/>
              <a:ea typeface="Times New Roman" panose="02020603050405020304" pitchFamily="18" charset="0"/>
            </a:endParaRPr>
          </a:p>
          <a:p>
            <a:pPr marL="457200" marR="0" indent="-457200" algn="just">
              <a:lnSpc>
                <a:spcPct val="150000"/>
              </a:lnSpc>
              <a:spcBef>
                <a:spcPts val="200"/>
              </a:spcBef>
              <a:spcAft>
                <a:spcPts val="200"/>
              </a:spcAft>
              <a:buFont typeface="Wingdings" panose="05000000000000000000" pitchFamily="2" charset="2"/>
              <a:buChar char="§"/>
            </a:pPr>
            <a:r>
              <a:rPr lang="vi-VN" sz="2400" dirty="0">
                <a:solidFill>
                  <a:srgbClr val="002060"/>
                </a:solidFill>
                <a:effectLst/>
                <a:latin typeface="Times New Roman" panose="02020603050405020304" pitchFamily="18" charset="0"/>
                <a:ea typeface="Times New Roman" panose="02020603050405020304" pitchFamily="18" charset="0"/>
              </a:rPr>
              <a:t>Event (sự kiện, triển lãm). </a:t>
            </a:r>
            <a:endParaRPr lang="en-US" sz="2400" dirty="0">
              <a:solidFill>
                <a:srgbClr val="002060"/>
              </a:solidFill>
              <a:effectLst/>
              <a:latin typeface="Times New Roman" panose="02020603050405020304" pitchFamily="18" charset="0"/>
              <a:ea typeface="Times New Roman" panose="02020603050405020304" pitchFamily="18" charset="0"/>
            </a:endParaRPr>
          </a:p>
          <a:p>
            <a:pPr marL="0" marR="0" indent="467995" algn="just">
              <a:lnSpc>
                <a:spcPct val="150000"/>
              </a:lnSpc>
              <a:spcBef>
                <a:spcPts val="200"/>
              </a:spcBef>
              <a:spcAft>
                <a:spcPts val="200"/>
              </a:spcAft>
            </a:pPr>
            <a:r>
              <a:rPr lang="vi-VN" sz="2400" dirty="0">
                <a:solidFill>
                  <a:srgbClr val="002060"/>
                </a:solidFill>
                <a:effectLst/>
                <a:latin typeface="Times New Roman" panose="02020603050405020304" pitchFamily="18" charset="0"/>
                <a:ea typeface="Times New Roman" panose="02020603050405020304" pitchFamily="18" charset="0"/>
              </a:rPr>
              <a:t>Như vậy, du lịch MICE tức là hoạt động du lịch kết hợp với hội thảo, hội nghị, khen thưởng, sự kiện</a:t>
            </a:r>
            <a:endParaRPr lang="en-US" sz="2400" dirty="0">
              <a:solidFill>
                <a:srgbClr val="002060"/>
              </a:solidFill>
              <a:effectLst/>
              <a:latin typeface="Times New Roman" panose="02020603050405020304" pitchFamily="18" charset="0"/>
              <a:ea typeface="Calibri" panose="020F0502020204030204" pitchFamily="34" charset="0"/>
            </a:endParaRPr>
          </a:p>
        </p:txBody>
      </p:sp>
      <p:pic>
        <p:nvPicPr>
          <p:cNvPr id="8" name="Picture 7">
            <a:extLst>
              <a:ext uri="{FF2B5EF4-FFF2-40B4-BE49-F238E27FC236}">
                <a16:creationId xmlns:a16="http://schemas.microsoft.com/office/drawing/2014/main" id="{DCA410A2-F884-4971-95E1-24722CE1C0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800" y="2201779"/>
            <a:ext cx="4391526" cy="4312446"/>
          </a:xfrm>
          <a:prstGeom prst="rect">
            <a:avLst/>
          </a:prstGeom>
        </p:spPr>
      </p:pic>
    </p:spTree>
    <p:extLst>
      <p:ext uri="{BB962C8B-B14F-4D97-AF65-F5344CB8AC3E}">
        <p14:creationId xmlns:p14="http://schemas.microsoft.com/office/powerpoint/2010/main" val="1980773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07507"/>
            <a:ext cx="11485418" cy="5379575"/>
          </a:xfrm>
        </p:spPr>
        <p:txBody>
          <a:bodyPr>
            <a:noAutofit/>
          </a:bodyPr>
          <a:lstStyle/>
          <a:p>
            <a:pPr algn="just">
              <a:buFont typeface="Wingdings" panose="05000000000000000000" pitchFamily="2" charset="2"/>
              <a:buChar char="v"/>
            </a:pPr>
            <a:r>
              <a:rPr lang="en-US" sz="3600" b="1" i="1" u="sng" dirty="0" err="1">
                <a:solidFill>
                  <a:srgbClr val="002060"/>
                </a:solidFill>
              </a:rPr>
              <a:t>Về</a:t>
            </a:r>
            <a:r>
              <a:rPr lang="en-US" sz="3600" b="1" i="1" u="sng" dirty="0">
                <a:solidFill>
                  <a:srgbClr val="002060"/>
                </a:solidFill>
              </a:rPr>
              <a:t> </a:t>
            </a:r>
            <a:r>
              <a:rPr lang="en-US" sz="3600" b="1" i="1" u="sng" dirty="0" err="1">
                <a:solidFill>
                  <a:srgbClr val="002060"/>
                </a:solidFill>
              </a:rPr>
              <a:t>kiến</a:t>
            </a:r>
            <a:r>
              <a:rPr lang="en-US" sz="3600" b="1" i="1" u="sng" dirty="0">
                <a:solidFill>
                  <a:srgbClr val="002060"/>
                </a:solidFill>
              </a:rPr>
              <a:t> </a:t>
            </a:r>
            <a:r>
              <a:rPr lang="en-US" sz="3600" b="1" i="1" u="sng" dirty="0" err="1">
                <a:solidFill>
                  <a:srgbClr val="002060"/>
                </a:solidFill>
              </a:rPr>
              <a:t>thức</a:t>
            </a:r>
            <a:r>
              <a:rPr lang="en-US" sz="3600" b="1" i="1" u="sng" dirty="0">
                <a:solidFill>
                  <a:srgbClr val="002060"/>
                </a:solidFill>
              </a:rPr>
              <a:t>:</a:t>
            </a:r>
          </a:p>
          <a:p>
            <a:pPr marL="0" marR="0" indent="228600" algn="just">
              <a:lnSpc>
                <a:spcPct val="110000"/>
              </a:lnSpc>
              <a:spcBef>
                <a:spcPts val="200"/>
              </a:spcBef>
              <a:spcAft>
                <a:spcPts val="200"/>
              </a:spcAft>
            </a:pPr>
            <a:r>
              <a:rPr lang="vi-VN" sz="4000" dirty="0">
                <a:solidFill>
                  <a:srgbClr val="002060"/>
                </a:solidFill>
                <a:effectLst/>
                <a:latin typeface="Times New Roman" panose="02020603050405020304" pitchFamily="18" charset="0"/>
                <a:ea typeface="Times New Roman" panose="02020603050405020304" pitchFamily="18" charset="0"/>
              </a:rPr>
              <a:t>Giải thích được thuật ngữ du lịch MICE và vai trò của dịch vụ tổ chức họp, hội nghị hội thảo trong kinh doanh du lịch.</a:t>
            </a:r>
            <a:endParaRPr lang="en-US" sz="4000" dirty="0">
              <a:solidFill>
                <a:srgbClr val="002060"/>
              </a:solidFill>
              <a:effectLst/>
              <a:latin typeface="Times New Roman" panose="02020603050405020304" pitchFamily="18" charset="0"/>
              <a:ea typeface="Calibri" panose="020F0502020204030204" pitchFamily="34" charset="0"/>
            </a:endParaRPr>
          </a:p>
          <a:p>
            <a:pPr marL="0" marR="0" indent="228600" algn="just">
              <a:lnSpc>
                <a:spcPct val="110000"/>
              </a:lnSpc>
              <a:spcBef>
                <a:spcPts val="200"/>
              </a:spcBef>
              <a:spcAft>
                <a:spcPts val="200"/>
              </a:spcAft>
            </a:pPr>
            <a:r>
              <a:rPr lang="vi-VN" sz="4000" dirty="0">
                <a:solidFill>
                  <a:srgbClr val="002060"/>
                </a:solidFill>
                <a:effectLst/>
                <a:latin typeface="Times New Roman" panose="02020603050405020304" pitchFamily="18" charset="0"/>
                <a:ea typeface="Times New Roman" panose="02020603050405020304" pitchFamily="18" charset="0"/>
              </a:rPr>
              <a:t>Khảo sát được nhu cầu và khả năng của các nhà cung cấp để xây dựng kế hoạch kinh doanh hàng năm của đơn vị.</a:t>
            </a:r>
            <a:endParaRPr lang="en-US" sz="4000" dirty="0">
              <a:solidFill>
                <a:srgbClr val="002060"/>
              </a:solidFill>
              <a:effectLst/>
              <a:latin typeface="Times New Roman" panose="02020603050405020304" pitchFamily="18" charset="0"/>
              <a:ea typeface="Calibri" panose="020F0502020204030204" pitchFamily="34" charset="0"/>
            </a:endParaRPr>
          </a:p>
          <a:p>
            <a:pPr algn="just"/>
            <a:endParaRPr lang="en-US" sz="4000" dirty="0">
              <a:solidFill>
                <a:schemeClr val="tx1"/>
              </a:solidFill>
            </a:endParaRPr>
          </a:p>
        </p:txBody>
      </p:sp>
      <p:sp>
        <p:nvSpPr>
          <p:cNvPr id="2" name="Slide Number Placeholder 1"/>
          <p:cNvSpPr>
            <a:spLocks noGrp="1"/>
          </p:cNvSpPr>
          <p:nvPr>
            <p:ph type="sldNum" sz="quarter" idx="12"/>
          </p:nvPr>
        </p:nvSpPr>
        <p:spPr/>
        <p:txBody>
          <a:bodyPr/>
          <a:lstStyle/>
          <a:p>
            <a:fld id="{165D116D-0906-4D98-BB11-2E821E141193}" type="slidenum">
              <a:rPr lang="en-US" sz="2000">
                <a:solidFill>
                  <a:srgbClr val="002060"/>
                </a:solidFill>
                <a:latin typeface="Times New Roman" panose="02020603050405020304" pitchFamily="18" charset="0"/>
                <a:cs typeface="Times New Roman" panose="02020603050405020304" pitchFamily="18" charset="0"/>
              </a:rPr>
              <a:pPr/>
              <a:t>2</a:t>
            </a:fld>
            <a:endParaRPr lang="en-US" sz="2000" dirty="0">
              <a:solidFill>
                <a:srgbClr val="002060"/>
              </a:solidFill>
              <a:latin typeface="Times New Roman" panose="02020603050405020304" pitchFamily="18" charset="0"/>
              <a:cs typeface="Times New Roman" panose="02020603050405020304" pitchFamily="18" charset="0"/>
            </a:endParaRPr>
          </a:p>
        </p:txBody>
      </p:sp>
      <p:sp>
        <p:nvSpPr>
          <p:cNvPr id="14" name="Title 1"/>
          <p:cNvSpPr txBox="1">
            <a:spLocks/>
          </p:cNvSpPr>
          <p:nvPr/>
        </p:nvSpPr>
        <p:spPr>
          <a:xfrm>
            <a:off x="1890279" y="293107"/>
            <a:ext cx="8420100" cy="914400"/>
          </a:xfrm>
          <a:prstGeom prst="rect">
            <a:avLst/>
          </a:prstGeom>
        </p:spPr>
        <p:txBody>
          <a:bodyPr vert="horz" lIns="91440" tIns="45720" rIns="91440" bIns="45720" rtlCol="0" anchor="ctr">
            <a:normAutofit fontScale="97500"/>
          </a:bodyPr>
          <a:lstStyle/>
          <a:p>
            <a:pPr lvl="0" algn="ctr">
              <a:spcBef>
                <a:spcPct val="0"/>
              </a:spcBef>
              <a:defRPr/>
            </a:pPr>
            <a:r>
              <a:rPr lang="en-US" sz="3600" b="1" dirty="0" err="1">
                <a:solidFill>
                  <a:srgbClr val="C00000"/>
                </a:solidFill>
                <a:latin typeface="Times New Roman" pitchFamily="18" charset="0"/>
                <a:cs typeface="Times New Roman" pitchFamily="18" charset="0"/>
              </a:rPr>
              <a:t>MỤC</a:t>
            </a:r>
            <a:r>
              <a:rPr lang="en-US" sz="3600" b="1" dirty="0">
                <a:solidFill>
                  <a:srgbClr val="C00000"/>
                </a:solidFill>
                <a:latin typeface="Times New Roman" pitchFamily="18" charset="0"/>
                <a:cs typeface="Times New Roman" pitchFamily="18" charset="0"/>
              </a:rPr>
              <a:t> </a:t>
            </a:r>
            <a:r>
              <a:rPr lang="en-US" sz="3600" b="1" dirty="0" err="1">
                <a:solidFill>
                  <a:srgbClr val="C00000"/>
                </a:solidFill>
                <a:latin typeface="Times New Roman" pitchFamily="18" charset="0"/>
                <a:cs typeface="Times New Roman" pitchFamily="18" charset="0"/>
              </a:rPr>
              <a:t>TIÊU</a:t>
            </a:r>
            <a:r>
              <a:rPr lang="en-US" sz="3600" b="1" dirty="0">
                <a:solidFill>
                  <a:srgbClr val="C00000"/>
                </a:solidFill>
                <a:latin typeface="Times New Roman" pitchFamily="18" charset="0"/>
                <a:cs typeface="Times New Roman" pitchFamily="18" charset="0"/>
              </a:rPr>
              <a:t> </a:t>
            </a:r>
            <a:r>
              <a:rPr lang="en-US" sz="3600" b="1" dirty="0" err="1">
                <a:solidFill>
                  <a:srgbClr val="C00000"/>
                </a:solidFill>
                <a:latin typeface="Times New Roman" pitchFamily="18" charset="0"/>
                <a:cs typeface="Times New Roman" pitchFamily="18" charset="0"/>
              </a:rPr>
              <a:t>MÔN</a:t>
            </a:r>
            <a:r>
              <a:rPr lang="en-US" sz="3600" b="1" dirty="0">
                <a:solidFill>
                  <a:srgbClr val="C00000"/>
                </a:solidFill>
                <a:latin typeface="Times New Roman" pitchFamily="18" charset="0"/>
                <a:cs typeface="Times New Roman" pitchFamily="18" charset="0"/>
              </a:rPr>
              <a:t> </a:t>
            </a:r>
            <a:r>
              <a:rPr lang="en-US" sz="3600" b="1" dirty="0" err="1">
                <a:solidFill>
                  <a:srgbClr val="C00000"/>
                </a:solidFill>
                <a:latin typeface="Times New Roman" pitchFamily="18" charset="0"/>
                <a:cs typeface="Times New Roman" pitchFamily="18" charset="0"/>
              </a:rPr>
              <a:t>HỌC</a:t>
            </a:r>
            <a:endParaRPr lang="en-US" sz="3600" b="1" dirty="0">
              <a:solidFill>
                <a:srgbClr val="C00000"/>
              </a:solidFill>
              <a:latin typeface="+mj-lt"/>
              <a:ea typeface="+mj-ea"/>
              <a:cs typeface="+mj-cs"/>
            </a:endParaRPr>
          </a:p>
        </p:txBody>
      </p:sp>
    </p:spTree>
    <p:extLst>
      <p:ext uri="{BB962C8B-B14F-4D97-AF65-F5344CB8AC3E}">
        <p14:creationId xmlns:p14="http://schemas.microsoft.com/office/powerpoint/2010/main" val="15156919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20</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a:t>
            </a:r>
            <a:r>
              <a:rPr lang="en-US" sz="11200" dirty="0">
                <a:solidFill>
                  <a:srgbClr val="002060"/>
                </a:solidFill>
                <a:ea typeface="Times New Roman" panose="02020603050405020304" pitchFamily="18" charset="0"/>
              </a:rPr>
              <a:t>4. </a:t>
            </a:r>
            <a:r>
              <a:rPr lang="en-US" sz="11200" dirty="0" err="1">
                <a:solidFill>
                  <a:srgbClr val="002060"/>
                </a:solidFill>
                <a:ea typeface="Times New Roman" panose="02020603050405020304" pitchFamily="18" charset="0"/>
              </a:rPr>
              <a:t>Một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số</a:t>
            </a:r>
            <a:r>
              <a:rPr lang="vi-VN" sz="11200" b="1" dirty="0">
                <a:solidFill>
                  <a:srgbClr val="002060"/>
                </a:solidFill>
                <a:effectLst/>
                <a:latin typeface="Times New Roman" panose="02020603050405020304" pitchFamily="18" charset="0"/>
                <a:ea typeface="Times New Roman" panose="02020603050405020304" pitchFamily="18" charset="0"/>
              </a:rPr>
              <a:t> thuật ngữ sử dụng trong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A23FC688-4D2F-4FF5-9372-6644EFDF1D58}"/>
              </a:ext>
            </a:extLst>
          </p:cNvPr>
          <p:cNvSpPr txBox="1"/>
          <p:nvPr/>
        </p:nvSpPr>
        <p:spPr>
          <a:xfrm>
            <a:off x="4337385" y="1812397"/>
            <a:ext cx="7597942" cy="5206875"/>
          </a:xfrm>
          <a:prstGeom prst="rect">
            <a:avLst/>
          </a:prstGeom>
          <a:noFill/>
        </p:spPr>
        <p:txBody>
          <a:bodyPr wrap="square">
            <a:spAutoFit/>
          </a:bodyPr>
          <a:lstStyle/>
          <a:p>
            <a:pPr marL="457200" marR="0" indent="-457200" algn="just">
              <a:lnSpc>
                <a:spcPct val="150000"/>
              </a:lnSpc>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Onsite registration</a:t>
            </a:r>
            <a:r>
              <a:rPr lang="vi-VN" sz="2800" dirty="0">
                <a:solidFill>
                  <a:srgbClr val="002060"/>
                </a:solidFill>
                <a:effectLst/>
                <a:latin typeface="Times New Roman" panose="02020603050405020304" pitchFamily="18" charset="0"/>
                <a:ea typeface="Times New Roman" panose="02020603050405020304" pitchFamily="18" charset="0"/>
              </a:rPr>
              <a:t> - Đăng ký ngay tại chỗ tại nơi diễn ra event hoặc ngày diễn ra event, khác với </a:t>
            </a:r>
            <a:r>
              <a:rPr lang="vi-VN" sz="2800" b="1" dirty="0">
                <a:solidFill>
                  <a:srgbClr val="002060"/>
                </a:solidFill>
                <a:effectLst/>
                <a:latin typeface="Times New Roman" panose="02020603050405020304" pitchFamily="18" charset="0"/>
                <a:ea typeface="Times New Roman" panose="02020603050405020304" pitchFamily="18" charset="0"/>
              </a:rPr>
              <a:t>pre registration</a:t>
            </a:r>
            <a:r>
              <a:rPr lang="vi-VN" sz="2800" dirty="0">
                <a:solidFill>
                  <a:srgbClr val="002060"/>
                </a:solidFill>
                <a:effectLst/>
                <a:latin typeface="Times New Roman" panose="02020603050405020304" pitchFamily="18" charset="0"/>
                <a:ea typeface="Times New Roman" panose="02020603050405020304" pitchFamily="18" charset="0"/>
              </a:rPr>
              <a:t> - Đăng ký trước</a:t>
            </a:r>
            <a:endParaRPr lang="en-US" sz="2800" dirty="0">
              <a:solidFill>
                <a:srgbClr val="002060"/>
              </a:solidFill>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Press Kit</a:t>
            </a:r>
            <a:r>
              <a:rPr lang="vi-VN" sz="2800" dirty="0">
                <a:solidFill>
                  <a:srgbClr val="002060"/>
                </a:solidFill>
                <a:effectLst/>
                <a:latin typeface="Times New Roman" panose="02020603050405020304" pitchFamily="18" charset="0"/>
                <a:ea typeface="Times New Roman" panose="02020603050405020304" pitchFamily="18" charset="0"/>
              </a:rPr>
              <a:t> hoặc Media Kit - Bộ tài liệu sử dụng trong các buổi họp báo dành cho các phóng viên, nhà báo, bao gồm các tài liệu như: thông cáo báo chí, thông tin sản phẩm, thương hiệu….</a:t>
            </a:r>
            <a:endParaRPr lang="en-US" sz="2800" dirty="0">
              <a:solidFill>
                <a:srgbClr val="002060"/>
              </a:solidFill>
              <a:effectLst/>
              <a:latin typeface="Times New Roman" panose="02020603050405020304" pitchFamily="18" charset="0"/>
              <a:ea typeface="Calibri" panose="020F0502020204030204" pitchFamily="34" charset="0"/>
            </a:endParaRPr>
          </a:p>
          <a:p>
            <a:pPr marL="0" marR="0" indent="467995" algn="just">
              <a:lnSpc>
                <a:spcPct val="150000"/>
              </a:lnSpc>
              <a:spcBef>
                <a:spcPts val="200"/>
              </a:spcBef>
              <a:spcAft>
                <a:spcPts val="200"/>
              </a:spcAft>
            </a:pPr>
            <a:endParaRPr lang="en-US" sz="2400" dirty="0">
              <a:solidFill>
                <a:srgbClr val="002060"/>
              </a:solidFill>
              <a:effectLst/>
              <a:latin typeface="Times New Roman" panose="02020603050405020304" pitchFamily="18" charset="0"/>
              <a:ea typeface="Calibri" panose="020F0502020204030204" pitchFamily="34" charset="0"/>
            </a:endParaRPr>
          </a:p>
        </p:txBody>
      </p:sp>
      <p:pic>
        <p:nvPicPr>
          <p:cNvPr id="4" name="Picture 3">
            <a:extLst>
              <a:ext uri="{FF2B5EF4-FFF2-40B4-BE49-F238E27FC236}">
                <a16:creationId xmlns:a16="http://schemas.microsoft.com/office/drawing/2014/main" id="{BCF0D3BA-E52E-46FC-B48F-427CEE51E8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16" y="2237874"/>
            <a:ext cx="4255168" cy="4255000"/>
          </a:xfrm>
          <a:prstGeom prst="rect">
            <a:avLst/>
          </a:prstGeom>
        </p:spPr>
      </p:pic>
    </p:spTree>
    <p:extLst>
      <p:ext uri="{BB962C8B-B14F-4D97-AF65-F5344CB8AC3E}">
        <p14:creationId xmlns:p14="http://schemas.microsoft.com/office/powerpoint/2010/main" val="3535147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21</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a:t>
            </a:r>
            <a:r>
              <a:rPr lang="en-US" sz="11200" dirty="0">
                <a:solidFill>
                  <a:srgbClr val="002060"/>
                </a:solidFill>
                <a:ea typeface="Times New Roman" panose="02020603050405020304" pitchFamily="18" charset="0"/>
              </a:rPr>
              <a:t>4. </a:t>
            </a:r>
            <a:r>
              <a:rPr lang="en-US" sz="11200" dirty="0" err="1">
                <a:solidFill>
                  <a:srgbClr val="002060"/>
                </a:solidFill>
                <a:ea typeface="Times New Roman" panose="02020603050405020304" pitchFamily="18" charset="0"/>
              </a:rPr>
              <a:t>Một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số</a:t>
            </a:r>
            <a:r>
              <a:rPr lang="vi-VN" sz="11200" b="1" dirty="0">
                <a:solidFill>
                  <a:srgbClr val="002060"/>
                </a:solidFill>
                <a:effectLst/>
                <a:latin typeface="Times New Roman" panose="02020603050405020304" pitchFamily="18" charset="0"/>
                <a:ea typeface="Times New Roman" panose="02020603050405020304" pitchFamily="18" charset="0"/>
              </a:rPr>
              <a:t> thuật ngữ sử dụng trong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B72DE97C-A18E-4877-AC0F-E58A0B69F5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4926" y="4186990"/>
            <a:ext cx="3305175" cy="2534485"/>
          </a:xfrm>
          <a:prstGeom prst="rect">
            <a:avLst/>
          </a:prstGeom>
        </p:spPr>
      </p:pic>
      <p:sp>
        <p:nvSpPr>
          <p:cNvPr id="12" name="TextBox 11">
            <a:extLst>
              <a:ext uri="{FF2B5EF4-FFF2-40B4-BE49-F238E27FC236}">
                <a16:creationId xmlns:a16="http://schemas.microsoft.com/office/drawing/2014/main" id="{FC4BA285-B0AE-4BA4-AA5D-D1F05E98BA63}"/>
              </a:ext>
            </a:extLst>
          </p:cNvPr>
          <p:cNvSpPr txBox="1"/>
          <p:nvPr/>
        </p:nvSpPr>
        <p:spPr>
          <a:xfrm>
            <a:off x="151899" y="2028395"/>
            <a:ext cx="8742948" cy="3349122"/>
          </a:xfrm>
          <a:prstGeom prst="rect">
            <a:avLst/>
          </a:prstGeom>
          <a:noFill/>
        </p:spPr>
        <p:txBody>
          <a:bodyPr wrap="square">
            <a:spAutoFit/>
          </a:bodyPr>
          <a:lstStyle/>
          <a:p>
            <a:pPr marL="457200" marR="0" indent="-457200" algn="just">
              <a:lnSpc>
                <a:spcPct val="150000"/>
              </a:lnSpc>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Press Release</a:t>
            </a:r>
            <a:r>
              <a:rPr lang="vi-VN" sz="2800" dirty="0">
                <a:solidFill>
                  <a:srgbClr val="002060"/>
                </a:solidFill>
                <a:effectLst/>
                <a:latin typeface="Times New Roman" panose="02020603050405020304" pitchFamily="18" charset="0"/>
                <a:ea typeface="Times New Roman" panose="02020603050405020304" pitchFamily="18" charset="0"/>
              </a:rPr>
              <a:t> hoặc Media Release - Thông cáo báo chí</a:t>
            </a:r>
            <a:endParaRPr lang="en-US" sz="2800" dirty="0">
              <a:solidFill>
                <a:srgbClr val="002060"/>
              </a:solidFill>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Q&amp;A</a:t>
            </a:r>
            <a:r>
              <a:rPr lang="vi-VN" sz="2800" dirty="0">
                <a:solidFill>
                  <a:srgbClr val="002060"/>
                </a:solidFill>
                <a:effectLst/>
                <a:latin typeface="Times New Roman" panose="02020603050405020304" pitchFamily="18" charset="0"/>
                <a:ea typeface="Times New Roman" panose="02020603050405020304" pitchFamily="18" charset="0"/>
              </a:rPr>
              <a:t> (Question &amp; Answers) - Hỏi đáp</a:t>
            </a:r>
            <a:endParaRPr lang="en-US" sz="2800" dirty="0">
              <a:solidFill>
                <a:srgbClr val="002060"/>
              </a:solidFill>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Turnover</a:t>
            </a:r>
            <a:r>
              <a:rPr lang="vi-VN" sz="2800" dirty="0">
                <a:solidFill>
                  <a:srgbClr val="002060"/>
                </a:solidFill>
                <a:effectLst/>
                <a:latin typeface="Times New Roman" panose="02020603050405020304" pitchFamily="18" charset="0"/>
                <a:ea typeface="Times New Roman" panose="02020603050405020304" pitchFamily="18" charset="0"/>
              </a:rPr>
              <a:t> - Tái setup lại căn phòng theo 1 kiểu khác. Ví dụ khách họp xong thì set up phòng họp theo kiểu khác để làm phòng tiệc.</a:t>
            </a:r>
            <a:endParaRPr lang="en-US" sz="2800" dirty="0">
              <a:solidFill>
                <a:srgbClr val="00206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564550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22</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1.1.</a:t>
            </a:r>
            <a:r>
              <a:rPr lang="en-US" sz="11200" dirty="0">
                <a:solidFill>
                  <a:srgbClr val="002060"/>
                </a:solidFill>
                <a:ea typeface="Times New Roman" panose="02020603050405020304" pitchFamily="18" charset="0"/>
              </a:rPr>
              <a:t>4. </a:t>
            </a:r>
            <a:r>
              <a:rPr lang="en-US" sz="11200" dirty="0" err="1">
                <a:solidFill>
                  <a:srgbClr val="002060"/>
                </a:solidFill>
                <a:ea typeface="Times New Roman" panose="02020603050405020304" pitchFamily="18" charset="0"/>
              </a:rPr>
              <a:t>Một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số</a:t>
            </a:r>
            <a:r>
              <a:rPr lang="vi-VN" sz="11200" b="1" dirty="0">
                <a:solidFill>
                  <a:srgbClr val="002060"/>
                </a:solidFill>
                <a:effectLst/>
                <a:latin typeface="Times New Roman" panose="02020603050405020304" pitchFamily="18" charset="0"/>
                <a:ea typeface="Times New Roman" panose="02020603050405020304" pitchFamily="18" charset="0"/>
              </a:rPr>
              <a:t> thuật ngữ sử dụng trong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3773404" y="2150943"/>
            <a:ext cx="7921290" cy="5108578"/>
          </a:xfrm>
          <a:prstGeom prst="rect">
            <a:avLst/>
          </a:prstGeom>
          <a:noFill/>
        </p:spPr>
        <p:txBody>
          <a:bodyPr wrap="square">
            <a:spAutoFit/>
          </a:bodyPr>
          <a:lstStyle/>
          <a:p>
            <a:pPr marL="457200" indent="-457200" algn="just">
              <a:lnSpc>
                <a:spcPct val="150000"/>
              </a:lnSpc>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Roadshow</a:t>
            </a:r>
            <a:r>
              <a:rPr lang="en-US" sz="2800" dirty="0">
                <a:solidFill>
                  <a:srgbClr val="002060"/>
                </a:solidFill>
                <a:effectLst/>
                <a:latin typeface="Times New Roman" panose="02020603050405020304" pitchFamily="18" charset="0"/>
                <a:ea typeface="Times New Roman" panose="02020603050405020304" pitchFamily="18" charset="0"/>
              </a:rPr>
              <a:t> – </a:t>
            </a:r>
            <a:r>
              <a:rPr lang="vi-VN" sz="2800" dirty="0">
                <a:solidFill>
                  <a:srgbClr val="002060"/>
                </a:solidFill>
                <a:effectLst/>
                <a:latin typeface="Times New Roman" panose="02020603050405020304" pitchFamily="18" charset="0"/>
                <a:ea typeface="Times New Roman" panose="02020603050405020304" pitchFamily="18" charset="0"/>
              </a:rPr>
              <a:t>Là hoạt động tổ chức sự kiện lưu động, tổ chức show trên đường đi, các điểm công cộng trong thời gian ngắn và liên tục thay đổi về mặt địa điểm.</a:t>
            </a:r>
            <a:endParaRPr lang="en-US" sz="2800" dirty="0">
              <a:solidFill>
                <a:srgbClr val="002060"/>
              </a:solidFill>
              <a:effectLst/>
              <a:latin typeface="Times New Roman" panose="02020603050405020304" pitchFamily="18" charset="0"/>
              <a:ea typeface="Times New Roman" panose="02020603050405020304" pitchFamily="18" charset="0"/>
            </a:endParaRPr>
          </a:p>
          <a:p>
            <a:pPr marL="457200" indent="-457200" algn="just">
              <a:lnSpc>
                <a:spcPct val="150000"/>
              </a:lnSpc>
              <a:spcBef>
                <a:spcPts val="200"/>
              </a:spcBef>
              <a:spcAft>
                <a:spcPts val="200"/>
              </a:spcAft>
              <a:buFont typeface="Wingdings" panose="05000000000000000000" pitchFamily="2" charset="2"/>
              <a:buChar char="§"/>
            </a:pPr>
            <a:r>
              <a:rPr lang="vi-VN" sz="2800" b="1" dirty="0">
                <a:solidFill>
                  <a:srgbClr val="002060"/>
                </a:solidFill>
                <a:effectLst/>
                <a:latin typeface="Times New Roman" panose="02020603050405020304" pitchFamily="18" charset="0"/>
                <a:ea typeface="Times New Roman" panose="02020603050405020304" pitchFamily="18" charset="0"/>
              </a:rPr>
              <a:t>Theme event</a:t>
            </a:r>
            <a:r>
              <a:rPr lang="vi-VN" sz="2800" dirty="0">
                <a:solidFill>
                  <a:srgbClr val="002060"/>
                </a:solidFill>
                <a:effectLst/>
                <a:latin typeface="Times New Roman" panose="02020603050405020304" pitchFamily="18" charset="0"/>
                <a:ea typeface="Times New Roman" panose="02020603050405020304" pitchFamily="18" charset="0"/>
              </a:rPr>
              <a:t> –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kiện</a:t>
            </a:r>
            <a:r>
              <a:rPr lang="vi-VN" sz="2800" dirty="0">
                <a:solidFill>
                  <a:srgbClr val="002060"/>
                </a:solidFill>
                <a:effectLst/>
                <a:latin typeface="Times New Roman" panose="02020603050405020304" pitchFamily="18" charset="0"/>
                <a:ea typeface="Times New Roman" panose="02020603050405020304" pitchFamily="18" charset="0"/>
              </a:rPr>
              <a:t> có chủ đề, trong đó đồ ăn, </a:t>
            </a:r>
            <a:r>
              <a:rPr lang="en-US" sz="2800" dirty="0" err="1">
                <a:solidFill>
                  <a:srgbClr val="002060"/>
                </a:solidFill>
                <a:effectLst/>
                <a:latin typeface="Times New Roman" panose="02020603050405020304" pitchFamily="18" charset="0"/>
                <a:ea typeface="Times New Roman" panose="02020603050405020304" pitchFamily="18" charset="0"/>
              </a:rPr>
              <a:t>trang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trí</a:t>
            </a:r>
            <a:r>
              <a:rPr lang="vi-VN" sz="2800" dirty="0">
                <a:solidFill>
                  <a:srgbClr val="002060"/>
                </a:solidFill>
                <a:effectLst/>
                <a:latin typeface="Times New Roman" panose="02020603050405020304" pitchFamily="18" charset="0"/>
                <a:ea typeface="Times New Roman" panose="02020603050405020304" pitchFamily="18" charset="0"/>
              </a:rPr>
              <a:t>, giải trí đều theo 1 mô típ riêng</a:t>
            </a:r>
            <a:endParaRPr lang="en-US" sz="2800" dirty="0">
              <a:solidFill>
                <a:srgbClr val="002060"/>
              </a:solidFill>
              <a:effectLst/>
              <a:latin typeface="Times New Roman" panose="02020603050405020304" pitchFamily="18" charset="0"/>
              <a:ea typeface="Calibri" panose="020F0502020204030204" pitchFamily="34" charset="0"/>
            </a:endParaRPr>
          </a:p>
          <a:p>
            <a:pPr algn="just">
              <a:lnSpc>
                <a:spcPct val="150000"/>
              </a:lnSpc>
              <a:spcBef>
                <a:spcPts val="200"/>
              </a:spcBef>
              <a:spcAft>
                <a:spcPts val="200"/>
              </a:spcAft>
            </a:pPr>
            <a:endParaRPr lang="en-US" sz="1800" dirty="0">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
            </a:pP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4" name="Picture 3">
            <a:extLst>
              <a:ext uri="{FF2B5EF4-FFF2-40B4-BE49-F238E27FC236}">
                <a16:creationId xmlns:a16="http://schemas.microsoft.com/office/drawing/2014/main" id="{FE3110D2-D0C1-460A-BEFF-D544F6A9E7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45313"/>
            <a:ext cx="3878179" cy="4054642"/>
          </a:xfrm>
          <a:prstGeom prst="rect">
            <a:avLst/>
          </a:prstGeom>
        </p:spPr>
      </p:pic>
    </p:spTree>
    <p:extLst>
      <p:ext uri="{BB962C8B-B14F-4D97-AF65-F5344CB8AC3E}">
        <p14:creationId xmlns:p14="http://schemas.microsoft.com/office/powerpoint/2010/main" val="1791838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23</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b="1" dirty="0">
                <a:solidFill>
                  <a:srgbClr val="002060"/>
                </a:solidFill>
                <a:effectLst/>
                <a:latin typeface="Times New Roman" panose="02020603050405020304" pitchFamily="18" charset="0"/>
                <a:ea typeface="Times New Roman" panose="02020603050405020304" pitchFamily="18" charset="0"/>
              </a:rPr>
              <a:t>1</a:t>
            </a:r>
            <a:r>
              <a:rPr lang="en-US" sz="11200" dirty="0">
                <a:solidFill>
                  <a:srgbClr val="002060"/>
                </a:solidFill>
                <a:ea typeface="Times New Roman" panose="02020603050405020304" pitchFamily="18" charset="0"/>
              </a:rPr>
              <a:t>.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quy</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mô</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4102767" y="2004902"/>
            <a:ext cx="7988969" cy="5847242"/>
          </a:xfrm>
          <a:prstGeom prst="rect">
            <a:avLst/>
          </a:prstGeom>
          <a:noFill/>
        </p:spPr>
        <p:txBody>
          <a:bodyPr wrap="square">
            <a:spAutoFit/>
          </a:bodyPr>
          <a:lstStyle/>
          <a:p>
            <a:pPr marL="0" marR="0" algn="just">
              <a:spcBef>
                <a:spcPts val="200"/>
              </a:spcBef>
              <a:spcAft>
                <a:spcPts val="200"/>
              </a:spcAft>
            </a:pPr>
            <a:r>
              <a:rPr lang="vi-VN" sz="2800" b="1" i="1" dirty="0">
                <a:solidFill>
                  <a:srgbClr val="002060"/>
                </a:solidFill>
                <a:effectLst/>
                <a:latin typeface="Times New Roman" panose="02020603050405020304" pitchFamily="18" charset="0"/>
                <a:ea typeface="Times New Roman" panose="02020603050405020304" pitchFamily="18" charset="0"/>
              </a:rPr>
              <a:t>a. Hội nghị</a:t>
            </a:r>
            <a:endParaRPr lang="en-US" sz="2800" b="1"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Thuộc loại này gồm có:</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nghị của một ngành do cơ quan đầu ngành triệu tập</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nghị của cơ quan do thủ trưởng cơ quan triệu tập</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nghị chuyên đề do cơ quan làm chủ đề án triệu tập</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nghị khoa học do cơ quan chủ đề tài triệu tập</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nghị khách hàng</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nghị tổng kết năm…</a:t>
            </a:r>
            <a:endParaRPr lang="en-US" sz="2800" dirty="0">
              <a:solidFill>
                <a:srgbClr val="002060"/>
              </a:solidFill>
              <a:effectLst/>
              <a:latin typeface="Times New Roman" panose="02020603050405020304" pitchFamily="18" charset="0"/>
              <a:ea typeface="Calibri" panose="020F0502020204030204" pitchFamily="34" charset="0"/>
            </a:endParaRPr>
          </a:p>
          <a:p>
            <a:pPr algn="just">
              <a:lnSpc>
                <a:spcPct val="150000"/>
              </a:lnSpc>
              <a:spcBef>
                <a:spcPts val="200"/>
              </a:spcBef>
              <a:spcAft>
                <a:spcPts val="200"/>
              </a:spcAft>
            </a:pPr>
            <a:endParaRPr lang="en-US" sz="1800" dirty="0">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
            </a:pP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8" name="Picture 7">
            <a:extLst>
              <a:ext uri="{FF2B5EF4-FFF2-40B4-BE49-F238E27FC236}">
                <a16:creationId xmlns:a16="http://schemas.microsoft.com/office/drawing/2014/main" id="{DE07D375-CFA9-49F5-B40D-98FD048FFA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272" y="2141620"/>
            <a:ext cx="3356811" cy="4495633"/>
          </a:xfrm>
          <a:prstGeom prst="rect">
            <a:avLst/>
          </a:prstGeom>
        </p:spPr>
      </p:pic>
    </p:spTree>
    <p:extLst>
      <p:ext uri="{BB962C8B-B14F-4D97-AF65-F5344CB8AC3E}">
        <p14:creationId xmlns:p14="http://schemas.microsoft.com/office/powerpoint/2010/main" val="36882802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24</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b="1" dirty="0">
                <a:solidFill>
                  <a:srgbClr val="002060"/>
                </a:solidFill>
                <a:effectLst/>
                <a:latin typeface="Times New Roman" panose="02020603050405020304" pitchFamily="18" charset="0"/>
                <a:ea typeface="Times New Roman" panose="02020603050405020304" pitchFamily="18" charset="0"/>
              </a:rPr>
              <a:t>1</a:t>
            </a:r>
            <a:r>
              <a:rPr lang="en-US" sz="11200" dirty="0">
                <a:solidFill>
                  <a:srgbClr val="002060"/>
                </a:solidFill>
                <a:ea typeface="Times New Roman" panose="02020603050405020304" pitchFamily="18" charset="0"/>
              </a:rPr>
              <a:t>.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quy</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mô</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144379" y="1825742"/>
            <a:ext cx="9011653" cy="5760038"/>
          </a:xfrm>
          <a:prstGeom prst="rect">
            <a:avLst/>
          </a:prstGeom>
          <a:noFill/>
        </p:spPr>
        <p:txBody>
          <a:bodyPr wrap="square">
            <a:spAutoFit/>
          </a:bodyPr>
          <a:lstStyle/>
          <a:p>
            <a:pPr marL="0" marR="0" algn="just">
              <a:spcBef>
                <a:spcPts val="200"/>
              </a:spcBef>
              <a:spcAft>
                <a:spcPts val="200"/>
              </a:spcAft>
            </a:pPr>
            <a:r>
              <a:rPr lang="vi-VN" sz="2800" b="1" i="1" dirty="0">
                <a:solidFill>
                  <a:srgbClr val="002060"/>
                </a:solidFill>
                <a:effectLst/>
                <a:latin typeface="Times New Roman" panose="02020603050405020304" pitchFamily="18" charset="0"/>
                <a:ea typeface="Times New Roman" panose="02020603050405020304" pitchFamily="18" charset="0"/>
              </a:rPr>
              <a:t>b. Cuộc họp</a:t>
            </a:r>
            <a:endParaRPr lang="en-US" sz="2800" b="1"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Thuộc loại này thường có:</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-Các cuộc họp thường kì của các đồng chí lãnh đạo cơ quan</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-Các cuộc họp của các lãnh đạo cơ quan đơn vị trong cơ quan</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-Các cuộc làm việc của lãnh đạo cơ quan với khách ngoài cơ quan</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-Họp giao ban</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-Họp giữa lãnh đạo và các quản lý hoặc nhân viên cấp dưới</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-Họp tham mưu, tư vấn</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-Họp chuyên môn…</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endParaRPr lang="en-US" sz="1800" b="1" dirty="0">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
            </a:pP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4" name="Picture 3">
            <a:extLst>
              <a:ext uri="{FF2B5EF4-FFF2-40B4-BE49-F238E27FC236}">
                <a16:creationId xmlns:a16="http://schemas.microsoft.com/office/drawing/2014/main" id="{EB89C97D-33E8-4AFE-A691-A8A65A2510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56032" y="2263477"/>
            <a:ext cx="3035967" cy="4617748"/>
          </a:xfrm>
          <a:prstGeom prst="rect">
            <a:avLst/>
          </a:prstGeom>
        </p:spPr>
      </p:pic>
    </p:spTree>
    <p:extLst>
      <p:ext uri="{BB962C8B-B14F-4D97-AF65-F5344CB8AC3E}">
        <p14:creationId xmlns:p14="http://schemas.microsoft.com/office/powerpoint/2010/main" val="1025033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25</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2.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hình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thức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4620127" y="1850858"/>
            <a:ext cx="7373352" cy="5667705"/>
          </a:xfrm>
          <a:prstGeom prst="rect">
            <a:avLst/>
          </a:prstGeom>
          <a:noFill/>
        </p:spPr>
        <p:txBody>
          <a:bodyPr wrap="square">
            <a:spAutoFit/>
          </a:bodyPr>
          <a:lstStyle/>
          <a:p>
            <a:pPr marL="0" marR="0" algn="just">
              <a:lnSpc>
                <a:spcPct val="150000"/>
              </a:lnSpc>
              <a:spcBef>
                <a:spcPts val="200"/>
              </a:spcBef>
              <a:spcAft>
                <a:spcPts val="200"/>
              </a:spcAft>
            </a:pPr>
            <a:r>
              <a:rPr lang="en-US" sz="2800" b="1" i="1" dirty="0">
                <a:solidFill>
                  <a:srgbClr val="002060"/>
                </a:solidFill>
                <a:effectLst/>
                <a:latin typeface="Times New Roman" panose="02020603050405020304" pitchFamily="18" charset="0"/>
                <a:ea typeface="Times New Roman" panose="02020603050405020304" pitchFamily="18" charset="0"/>
              </a:rPr>
              <a:t>a. </a:t>
            </a:r>
            <a:r>
              <a:rPr lang="en-US" sz="2800" b="1" i="1" dirty="0" err="1">
                <a:solidFill>
                  <a:srgbClr val="002060"/>
                </a:solidFill>
                <a:effectLst/>
                <a:latin typeface="Times New Roman" panose="02020603050405020304" pitchFamily="18" charset="0"/>
                <a:ea typeface="Times New Roman" panose="02020603050405020304" pitchFamily="18" charset="0"/>
              </a:rPr>
              <a:t>Cuộc</a:t>
            </a:r>
            <a:r>
              <a:rPr lang="en-US" sz="2800" b="1" i="1" dirty="0">
                <a:solidFill>
                  <a:srgbClr val="002060"/>
                </a:solidFill>
                <a:effectLst/>
                <a:latin typeface="Times New Roman" panose="02020603050405020304" pitchFamily="18" charset="0"/>
                <a:ea typeface="Times New Roman" panose="02020603050405020304" pitchFamily="18" charset="0"/>
              </a:rPr>
              <a:t> </a:t>
            </a:r>
            <a:r>
              <a:rPr lang="en-US" sz="2800" b="1" i="1" dirty="0" err="1">
                <a:solidFill>
                  <a:srgbClr val="002060"/>
                </a:solidFill>
                <a:effectLst/>
                <a:latin typeface="Times New Roman" panose="02020603050405020304" pitchFamily="18" charset="0"/>
                <a:ea typeface="Times New Roman" panose="02020603050405020304" pitchFamily="18" charset="0"/>
              </a:rPr>
              <a:t>họp</a:t>
            </a:r>
            <a:endParaRPr lang="en-US" sz="2800" b="1"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họp chính thức: được tổ chức công khai, theo quyết định của lãnh đạo</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họp không chính thức: được tổ chức trong diện hẹp, không công khai hoặc mang tính nội bộ nhằm bàn bạc những vấn đề quan trọng có nội dung bí mật hoặc chưa cần phổ biến rộng rãi.</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spcBef>
                <a:spcPts val="200"/>
              </a:spcBef>
              <a:spcAft>
                <a:spcPts val="200"/>
              </a:spcAft>
            </a:pPr>
            <a:endParaRPr lang="en-US" sz="1800" b="1" dirty="0">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
            </a:pP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8" name="Picture 7">
            <a:extLst>
              <a:ext uri="{FF2B5EF4-FFF2-40B4-BE49-F238E27FC236}">
                <a16:creationId xmlns:a16="http://schemas.microsoft.com/office/drawing/2014/main" id="{985A0417-3275-4D9F-9301-D6B7E181E3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950" y="2374611"/>
            <a:ext cx="3958390" cy="3544004"/>
          </a:xfrm>
          <a:prstGeom prst="rect">
            <a:avLst/>
          </a:prstGeom>
        </p:spPr>
      </p:pic>
    </p:spTree>
    <p:extLst>
      <p:ext uri="{BB962C8B-B14F-4D97-AF65-F5344CB8AC3E}">
        <p14:creationId xmlns:p14="http://schemas.microsoft.com/office/powerpoint/2010/main" val="41374035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26</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2.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hình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thức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4969041" y="1736981"/>
            <a:ext cx="6954254" cy="6098593"/>
          </a:xfrm>
          <a:prstGeom prst="rect">
            <a:avLst/>
          </a:prstGeom>
          <a:noFill/>
        </p:spPr>
        <p:txBody>
          <a:bodyPr wrap="square">
            <a:spAutoFit/>
          </a:bodyPr>
          <a:lstStyle/>
          <a:p>
            <a:pPr marL="0" marR="0" algn="just">
              <a:lnSpc>
                <a:spcPct val="150000"/>
              </a:lnSpc>
              <a:spcBef>
                <a:spcPts val="200"/>
              </a:spcBef>
              <a:spcAft>
                <a:spcPts val="200"/>
              </a:spcAft>
            </a:pPr>
            <a:r>
              <a:rPr lang="en-US" sz="2800" b="1" i="1" dirty="0">
                <a:solidFill>
                  <a:srgbClr val="002060"/>
                </a:solidFill>
                <a:effectLst/>
                <a:latin typeface="Times New Roman" panose="02020603050405020304" pitchFamily="18" charset="0"/>
                <a:ea typeface="Times New Roman" panose="02020603050405020304" pitchFamily="18" charset="0"/>
              </a:rPr>
              <a:t>b. </a:t>
            </a:r>
            <a:r>
              <a:rPr lang="en-US" sz="2800" b="1" i="1" dirty="0" err="1">
                <a:solidFill>
                  <a:srgbClr val="002060"/>
                </a:solidFill>
                <a:effectLst/>
                <a:latin typeface="Times New Roman" panose="02020603050405020304" pitchFamily="18" charset="0"/>
                <a:ea typeface="Times New Roman" panose="02020603050405020304" pitchFamily="18" charset="0"/>
              </a:rPr>
              <a:t>Hội</a:t>
            </a:r>
            <a:r>
              <a:rPr lang="en-US" sz="2800" b="1" i="1" dirty="0">
                <a:solidFill>
                  <a:srgbClr val="002060"/>
                </a:solidFill>
                <a:effectLst/>
                <a:latin typeface="Times New Roman" panose="02020603050405020304" pitchFamily="18" charset="0"/>
                <a:ea typeface="Times New Roman" panose="02020603050405020304" pitchFamily="18" charset="0"/>
              </a:rPr>
              <a:t> </a:t>
            </a:r>
            <a:r>
              <a:rPr lang="en-US" sz="2800" b="1" i="1" dirty="0" err="1">
                <a:solidFill>
                  <a:srgbClr val="002060"/>
                </a:solidFill>
                <a:effectLst/>
                <a:latin typeface="Times New Roman" panose="02020603050405020304" pitchFamily="18" charset="0"/>
                <a:ea typeface="Times New Roman" panose="02020603050405020304" pitchFamily="18" charset="0"/>
              </a:rPr>
              <a:t>nghị</a:t>
            </a:r>
            <a:endParaRPr lang="en-US" sz="2800" b="1" dirty="0">
              <a:solidFill>
                <a:srgbClr val="002060"/>
              </a:solidFill>
              <a:effectLst/>
              <a:latin typeface="Times New Roman" panose="02020603050405020304" pitchFamily="18" charset="0"/>
              <a:ea typeface="Calibri" panose="020F0502020204030204" pitchFamily="34" charset="0"/>
            </a:endParaRPr>
          </a:p>
          <a:p>
            <a:pPr marL="457200" indent="-457200">
              <a:buFont typeface="Wingdings" panose="05000000000000000000" pitchFamily="2" charset="2"/>
              <a:buChar char="Ø"/>
            </a:pPr>
            <a:r>
              <a:rPr lang="en-US" sz="2800" dirty="0" err="1">
                <a:solidFill>
                  <a:srgbClr val="002060"/>
                </a:solidFill>
                <a:effectLst/>
                <a:latin typeface="Times New Roman" panose="02020603050405020304" pitchFamily="18" charset="0"/>
                <a:ea typeface="Times New Roman" panose="02020603050405020304" pitchFamily="18" charset="0"/>
              </a:rPr>
              <a:t>Hình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khoa </a:t>
            </a:r>
            <a:r>
              <a:rPr lang="en-US" sz="2800" dirty="0" err="1">
                <a:solidFill>
                  <a:srgbClr val="002060"/>
                </a:solidFill>
                <a:effectLst/>
                <a:latin typeface="Times New Roman" panose="02020603050405020304" pitchFamily="18" charset="0"/>
                <a:ea typeface="Times New Roman" panose="02020603050405020304" pitchFamily="18" charset="0"/>
              </a:rPr>
              <a:t>học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Đây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hình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nhằm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luận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hoặc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công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bố</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kết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quả</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cứu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của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cá</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nhân</a:t>
            </a:r>
            <a:endParaRPr lang="en-US" sz="2800" dirty="0">
              <a:solidFill>
                <a:srgbClr val="002060"/>
              </a:solidFill>
              <a:effectLst/>
              <a:latin typeface="Times New Roman" panose="02020603050405020304" pitchFamily="18" charset="0"/>
              <a:ea typeface="Times New Roman" panose="02020603050405020304" pitchFamily="18" charset="0"/>
            </a:endParaRPr>
          </a:p>
          <a:p>
            <a:pPr marL="457200" indent="-457200" algn="just">
              <a:buFont typeface="Wingdings" panose="05000000000000000000" pitchFamily="2" charset="2"/>
              <a:buChar char="Ø"/>
            </a:pPr>
            <a:r>
              <a:rPr lang="en-US" sz="2800" dirty="0" err="1">
                <a:solidFill>
                  <a:srgbClr val="002060"/>
                </a:solidFill>
                <a:effectLst/>
                <a:latin typeface="Times New Roman" panose="02020603050405020304" pitchFamily="18" charset="0"/>
                <a:ea typeface="Times New Roman" panose="02020603050405020304" pitchFamily="18" charset="0"/>
              </a:rPr>
              <a:t>Tại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latin typeface="Times New Roman" panose="02020603050405020304" pitchFamily="18" charset="0"/>
                <a:ea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chuyên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diễn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giả</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sẽ</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trình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bày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vấn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đề</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cùng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nhau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luận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người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chuyên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môn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hiểu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biết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về</a:t>
            </a:r>
            <a:r>
              <a:rPr lang="en-US" sz="2800" dirty="0">
                <a:solidFill>
                  <a:srgbClr val="002060"/>
                </a:solidFill>
                <a:effectLst/>
                <a:latin typeface="Times New Roman" panose="02020603050405020304" pitchFamily="18" charset="0"/>
                <a:ea typeface="Times New Roman" panose="02020603050405020304" pitchFamily="18" charset="0"/>
              </a:rPr>
              <a:t> khoa </a:t>
            </a:r>
            <a:r>
              <a:rPr lang="en-US" sz="2800" dirty="0" err="1">
                <a:solidFill>
                  <a:srgbClr val="002060"/>
                </a:solidFill>
                <a:effectLst/>
                <a:latin typeface="Times New Roman" panose="02020603050405020304" pitchFamily="18" charset="0"/>
                <a:ea typeface="Times New Roman" panose="02020603050405020304" pitchFamily="18" charset="0"/>
              </a:rPr>
              <a:t>học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Vì</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vậy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hình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này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không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thiên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về</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mục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đích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quảng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bá</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hình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ảnh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thương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hiệu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doanh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nghiệp</a:t>
            </a:r>
            <a:r>
              <a:rPr lang="en-US" sz="2800" dirty="0">
                <a:solidFill>
                  <a:srgbClr val="002060"/>
                </a:solidFill>
                <a:effectLst/>
                <a:latin typeface="Times New Roman" panose="02020603050405020304" pitchFamily="18" charset="0"/>
                <a:ea typeface="Times New Roman" panose="02020603050405020304" pitchFamily="18" charset="0"/>
              </a:rPr>
              <a:t>.</a:t>
            </a:r>
            <a:endParaRPr lang="en-US" sz="2800" dirty="0">
              <a:solidFill>
                <a:srgbClr val="002060"/>
              </a:solidFill>
              <a:effectLst/>
              <a:latin typeface="Times New Roman" panose="02020603050405020304" pitchFamily="18" charset="0"/>
              <a:ea typeface="Calibri" panose="020F0502020204030204" pitchFamily="34" charset="0"/>
            </a:endParaRPr>
          </a:p>
          <a:p>
            <a:pPr algn="just"/>
            <a:endParaRPr lang="en-US" sz="2800" b="1" dirty="0">
              <a:solidFill>
                <a:srgbClr val="002060"/>
              </a:solidFill>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
            </a:pP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10" name="Picture 9">
            <a:extLst>
              <a:ext uri="{FF2B5EF4-FFF2-40B4-BE49-F238E27FC236}">
                <a16:creationId xmlns:a16="http://schemas.microsoft.com/office/drawing/2014/main" id="{ECA2C271-0E05-49F2-9071-8869E4871E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159" y="2190382"/>
            <a:ext cx="3914032" cy="3977640"/>
          </a:xfrm>
          <a:prstGeom prst="rect">
            <a:avLst/>
          </a:prstGeom>
        </p:spPr>
      </p:pic>
    </p:spTree>
    <p:extLst>
      <p:ext uri="{BB962C8B-B14F-4D97-AF65-F5344CB8AC3E}">
        <p14:creationId xmlns:p14="http://schemas.microsoft.com/office/powerpoint/2010/main" val="5777954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27</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2.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hình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thức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104273" y="1621182"/>
            <a:ext cx="6954254" cy="5236818"/>
          </a:xfrm>
          <a:prstGeom prst="rect">
            <a:avLst/>
          </a:prstGeom>
          <a:noFill/>
        </p:spPr>
        <p:txBody>
          <a:bodyPr wrap="square">
            <a:spAutoFit/>
          </a:bodyPr>
          <a:lstStyle/>
          <a:p>
            <a:pPr marL="0" marR="0" algn="just">
              <a:lnSpc>
                <a:spcPct val="150000"/>
              </a:lnSpc>
              <a:spcBef>
                <a:spcPts val="200"/>
              </a:spcBef>
              <a:spcAft>
                <a:spcPts val="200"/>
              </a:spcAft>
            </a:pPr>
            <a:r>
              <a:rPr lang="en-US" sz="2800" b="1" i="1" dirty="0">
                <a:solidFill>
                  <a:srgbClr val="002060"/>
                </a:solidFill>
                <a:effectLst/>
                <a:latin typeface="Times New Roman" panose="02020603050405020304" pitchFamily="18" charset="0"/>
                <a:ea typeface="Times New Roman" panose="02020603050405020304" pitchFamily="18" charset="0"/>
              </a:rPr>
              <a:t>b. </a:t>
            </a:r>
            <a:r>
              <a:rPr lang="en-US" sz="2800" b="1" i="1" dirty="0" err="1">
                <a:solidFill>
                  <a:srgbClr val="002060"/>
                </a:solidFill>
                <a:effectLst/>
                <a:latin typeface="Times New Roman" panose="02020603050405020304" pitchFamily="18" charset="0"/>
                <a:ea typeface="Times New Roman" panose="02020603050405020304" pitchFamily="18" charset="0"/>
              </a:rPr>
              <a:t>Hội</a:t>
            </a:r>
            <a:r>
              <a:rPr lang="en-US" sz="2800" b="1" i="1" dirty="0">
                <a:solidFill>
                  <a:srgbClr val="002060"/>
                </a:solidFill>
                <a:effectLst/>
                <a:latin typeface="Times New Roman" panose="02020603050405020304" pitchFamily="18" charset="0"/>
                <a:ea typeface="Times New Roman" panose="02020603050405020304" pitchFamily="18" charset="0"/>
              </a:rPr>
              <a:t> </a:t>
            </a:r>
            <a:r>
              <a:rPr lang="en-US" sz="2800" b="1" i="1" dirty="0" err="1">
                <a:solidFill>
                  <a:srgbClr val="002060"/>
                </a:solidFill>
                <a:effectLst/>
                <a:latin typeface="Times New Roman" panose="02020603050405020304" pitchFamily="18" charset="0"/>
                <a:ea typeface="Times New Roman" panose="02020603050405020304" pitchFamily="18" charset="0"/>
              </a:rPr>
              <a:t>nghị</a:t>
            </a:r>
            <a:endParaRPr lang="en-US" sz="2800" b="1" dirty="0">
              <a:solidFill>
                <a:srgbClr val="002060"/>
              </a:solidFill>
              <a:effectLst/>
              <a:latin typeface="Times New Roman" panose="02020603050405020304" pitchFamily="18" charset="0"/>
              <a:ea typeface="Calibri" panose="020F0502020204030204" pitchFamily="34" charset="0"/>
            </a:endParaRPr>
          </a:p>
          <a:p>
            <a:pPr marL="457200" indent="-457200" algn="just">
              <a:buFont typeface="Wingdings" panose="05000000000000000000" pitchFamily="2" charset="2"/>
              <a:buChar char="Ø"/>
            </a:pPr>
            <a:r>
              <a:rPr lang="en-US" sz="2800" dirty="0" err="1">
                <a:solidFill>
                  <a:srgbClr val="002060"/>
                </a:solidFill>
                <a:effectLst/>
                <a:latin typeface="Times New Roman" panose="02020603050405020304" pitchFamily="18" charset="0"/>
                <a:ea typeface="Times New Roman" panose="02020603050405020304" pitchFamily="18" charset="0"/>
              </a:rPr>
              <a:t>Hình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ra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mắt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sản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phẩm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Mục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đích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của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này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nhằm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công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bố</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thiệu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quảng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bá</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sản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phẩm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doanh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nghiệp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chuẩn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chính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đưa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ra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bày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bán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trường</a:t>
            </a:r>
            <a:r>
              <a:rPr lang="en-US" sz="2800" dirty="0">
                <a:solidFill>
                  <a:srgbClr val="002060"/>
                </a:solidFill>
                <a:effectLst/>
                <a:latin typeface="Times New Roman" panose="02020603050405020304" pitchFamily="18" charset="0"/>
                <a:ea typeface="Times New Roman" panose="02020603050405020304" pitchFamily="18" charset="0"/>
              </a:rPr>
              <a:t>.</a:t>
            </a:r>
          </a:p>
          <a:p>
            <a:pPr marL="457200" indent="-457200" algn="just">
              <a:buFont typeface="Wingdings" panose="05000000000000000000" pitchFamily="2" charset="2"/>
              <a:buChar char="Ø"/>
            </a:pP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Đây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bước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đệm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quan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trọng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giúp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doanh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nghiệp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khẳng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định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thương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hiệu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chuẩn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kỹ</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càng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trước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trình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sản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phẩm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tay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khách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hàng</a:t>
            </a:r>
            <a:r>
              <a:rPr lang="en-US" sz="2800" dirty="0">
                <a:solidFill>
                  <a:srgbClr val="002060"/>
                </a:solidFill>
                <a:effectLst/>
                <a:latin typeface="Times New Roman" panose="02020603050405020304" pitchFamily="18" charset="0"/>
                <a:ea typeface="Times New Roman" panose="02020603050405020304" pitchFamily="18" charset="0"/>
              </a:rPr>
              <a:t>. </a:t>
            </a:r>
            <a:endParaRPr lang="en-US" sz="2800" b="1" dirty="0">
              <a:solidFill>
                <a:srgbClr val="002060"/>
              </a:solidFill>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
            </a:pP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4" name="Picture 3">
            <a:extLst>
              <a:ext uri="{FF2B5EF4-FFF2-40B4-BE49-F238E27FC236}">
                <a16:creationId xmlns:a16="http://schemas.microsoft.com/office/drawing/2014/main" id="{EBB8EF66-5A79-42E3-A30F-C93E603CE1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0828" y="1932737"/>
            <a:ext cx="4392255" cy="4191000"/>
          </a:xfrm>
          <a:prstGeom prst="rect">
            <a:avLst/>
          </a:prstGeom>
        </p:spPr>
      </p:pic>
    </p:spTree>
    <p:extLst>
      <p:ext uri="{BB962C8B-B14F-4D97-AF65-F5344CB8AC3E}">
        <p14:creationId xmlns:p14="http://schemas.microsoft.com/office/powerpoint/2010/main" val="28137150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28</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2.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hình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thức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4259179" y="1948425"/>
            <a:ext cx="7736305" cy="4590487"/>
          </a:xfrm>
          <a:prstGeom prst="rect">
            <a:avLst/>
          </a:prstGeom>
          <a:noFill/>
        </p:spPr>
        <p:txBody>
          <a:bodyPr wrap="square">
            <a:spAutoFit/>
          </a:bodyPr>
          <a:lstStyle/>
          <a:p>
            <a:pPr marL="0" marR="0" algn="just">
              <a:lnSpc>
                <a:spcPct val="150000"/>
              </a:lnSpc>
              <a:spcBef>
                <a:spcPts val="200"/>
              </a:spcBef>
              <a:spcAft>
                <a:spcPts val="200"/>
              </a:spcAft>
            </a:pPr>
            <a:r>
              <a:rPr lang="en-US" sz="2800" b="1" i="1" dirty="0">
                <a:solidFill>
                  <a:srgbClr val="002060"/>
                </a:solidFill>
                <a:effectLst/>
                <a:latin typeface="Times New Roman" panose="02020603050405020304" pitchFamily="18" charset="0"/>
                <a:ea typeface="Times New Roman" panose="02020603050405020304" pitchFamily="18" charset="0"/>
              </a:rPr>
              <a:t>b. </a:t>
            </a:r>
            <a:r>
              <a:rPr lang="en-US" sz="2800" b="1" i="1" dirty="0" err="1">
                <a:solidFill>
                  <a:srgbClr val="002060"/>
                </a:solidFill>
                <a:effectLst/>
                <a:latin typeface="Times New Roman" panose="02020603050405020304" pitchFamily="18" charset="0"/>
                <a:ea typeface="Times New Roman" panose="02020603050405020304" pitchFamily="18" charset="0"/>
              </a:rPr>
              <a:t>Hội</a:t>
            </a:r>
            <a:r>
              <a:rPr lang="en-US" sz="2800" b="1" i="1" dirty="0">
                <a:solidFill>
                  <a:srgbClr val="002060"/>
                </a:solidFill>
                <a:effectLst/>
                <a:latin typeface="Times New Roman" panose="02020603050405020304" pitchFamily="18" charset="0"/>
                <a:ea typeface="Times New Roman" panose="02020603050405020304" pitchFamily="18" charset="0"/>
              </a:rPr>
              <a:t> </a:t>
            </a:r>
            <a:r>
              <a:rPr lang="en-US" sz="2800" b="1" i="1" dirty="0" err="1">
                <a:solidFill>
                  <a:srgbClr val="002060"/>
                </a:solidFill>
                <a:effectLst/>
                <a:latin typeface="Times New Roman" panose="02020603050405020304" pitchFamily="18" charset="0"/>
                <a:ea typeface="Times New Roman" panose="02020603050405020304" pitchFamily="18" charset="0"/>
              </a:rPr>
              <a:t>nghị</a:t>
            </a:r>
            <a:endParaRPr lang="en-US" sz="2800" b="1" dirty="0">
              <a:solidFill>
                <a:srgbClr val="002060"/>
              </a:solidFill>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
            </a:pPr>
            <a:r>
              <a:rPr lang="en-US" sz="2800" dirty="0" err="1">
                <a:solidFill>
                  <a:srgbClr val="002060"/>
                </a:solidFill>
                <a:effectLst/>
                <a:latin typeface="Times New Roman" panose="02020603050405020304" pitchFamily="18" charset="0"/>
                <a:ea typeface="Times New Roman" panose="02020603050405020304" pitchFamily="18" charset="0"/>
              </a:rPr>
              <a:t>Hình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tri </a:t>
            </a:r>
            <a:r>
              <a:rPr lang="en-US" sz="2800" dirty="0" err="1">
                <a:solidFill>
                  <a:srgbClr val="002060"/>
                </a:solidFill>
                <a:effectLst/>
                <a:latin typeface="Times New Roman" panose="02020603050405020304" pitchFamily="18" charset="0"/>
                <a:ea typeface="Times New Roman" panose="02020603050405020304" pitchFamily="18" charset="0"/>
              </a:rPr>
              <a:t>ân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khách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hàng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Đây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hoạt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động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không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thể</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thiếu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trong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mỗi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doanh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nghiệp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lớn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nhỏ</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kiện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này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thường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được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hàng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năm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thường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vào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cuối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năm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nhằm</a:t>
            </a:r>
            <a:r>
              <a:rPr lang="en-US" sz="2800" dirty="0">
                <a:solidFill>
                  <a:srgbClr val="002060"/>
                </a:solidFill>
                <a:effectLst/>
                <a:latin typeface="Times New Roman" panose="02020603050405020304" pitchFamily="18" charset="0"/>
                <a:ea typeface="Times New Roman" panose="02020603050405020304" pitchFamily="18" charset="0"/>
              </a:rPr>
              <a:t> tri </a:t>
            </a:r>
            <a:r>
              <a:rPr lang="en-US" sz="2800" dirty="0" err="1">
                <a:solidFill>
                  <a:srgbClr val="002060"/>
                </a:solidFill>
                <a:effectLst/>
                <a:latin typeface="Times New Roman" panose="02020603050405020304" pitchFamily="18" charset="0"/>
                <a:ea typeface="Times New Roman" panose="02020603050405020304" pitchFamily="18" charset="0"/>
              </a:rPr>
              <a:t>ân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khách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hàng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đối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quan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trọng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đã</a:t>
            </a:r>
            <a:r>
              <a:rPr lang="en-US" sz="2800" dirty="0">
                <a:solidFill>
                  <a:srgbClr val="002060"/>
                </a:solidFill>
                <a:effectLst/>
                <a:latin typeface="Times New Roman" panose="02020603050405020304" pitchFamily="18" charset="0"/>
                <a:ea typeface="Times New Roman" panose="02020603050405020304" pitchFamily="18" charset="0"/>
              </a:rPr>
              <a:t> tin </a:t>
            </a:r>
            <a:r>
              <a:rPr lang="en-US" sz="2800" dirty="0" err="1">
                <a:solidFill>
                  <a:srgbClr val="002060"/>
                </a:solidFill>
                <a:effectLst/>
                <a:latin typeface="Times New Roman" panose="02020603050405020304" pitchFamily="18" charset="0"/>
                <a:ea typeface="Times New Roman" panose="02020603050405020304" pitchFamily="18" charset="0"/>
              </a:rPr>
              <a:t>tưởng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đồng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hành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cùng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doanh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nghiệp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trong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năm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vừa</a:t>
            </a:r>
            <a:r>
              <a:rPr lang="en-US" sz="2800" dirty="0">
                <a:solidFill>
                  <a:srgbClr val="002060"/>
                </a:solidFill>
                <a:effectLst/>
                <a:latin typeface="Times New Roman" panose="02020603050405020304" pitchFamily="18" charset="0"/>
                <a:ea typeface="Times New Roman" panose="02020603050405020304" pitchFamily="18" charset="0"/>
              </a:rPr>
              <a:t> qua.</a:t>
            </a: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8" name="Picture 7">
            <a:extLst>
              <a:ext uri="{FF2B5EF4-FFF2-40B4-BE49-F238E27FC236}">
                <a16:creationId xmlns:a16="http://schemas.microsoft.com/office/drawing/2014/main" id="{E71AFF59-6302-47D6-B006-FE4ADF0A07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516" y="2273969"/>
            <a:ext cx="3810000" cy="4264944"/>
          </a:xfrm>
          <a:prstGeom prst="rect">
            <a:avLst/>
          </a:prstGeom>
        </p:spPr>
      </p:pic>
    </p:spTree>
    <p:extLst>
      <p:ext uri="{BB962C8B-B14F-4D97-AF65-F5344CB8AC3E}">
        <p14:creationId xmlns:p14="http://schemas.microsoft.com/office/powerpoint/2010/main" val="33938220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29</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2.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hình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thức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308810" y="1556507"/>
            <a:ext cx="6545179" cy="5236818"/>
          </a:xfrm>
          <a:prstGeom prst="rect">
            <a:avLst/>
          </a:prstGeom>
          <a:noFill/>
        </p:spPr>
        <p:txBody>
          <a:bodyPr wrap="square">
            <a:spAutoFit/>
          </a:bodyPr>
          <a:lstStyle/>
          <a:p>
            <a:pPr marL="0" marR="0" algn="just">
              <a:lnSpc>
                <a:spcPct val="150000"/>
              </a:lnSpc>
              <a:spcBef>
                <a:spcPts val="200"/>
              </a:spcBef>
              <a:spcAft>
                <a:spcPts val="200"/>
              </a:spcAft>
            </a:pPr>
            <a:r>
              <a:rPr lang="en-US" sz="2800" b="1" i="1" dirty="0">
                <a:solidFill>
                  <a:srgbClr val="002060"/>
                </a:solidFill>
                <a:effectLst/>
                <a:latin typeface="Times New Roman" panose="02020603050405020304" pitchFamily="18" charset="0"/>
                <a:ea typeface="Times New Roman" panose="02020603050405020304" pitchFamily="18" charset="0"/>
              </a:rPr>
              <a:t>b. </a:t>
            </a:r>
            <a:r>
              <a:rPr lang="en-US" sz="2800" b="1" i="1" dirty="0" err="1">
                <a:solidFill>
                  <a:srgbClr val="002060"/>
                </a:solidFill>
                <a:effectLst/>
                <a:latin typeface="Times New Roman" panose="02020603050405020304" pitchFamily="18" charset="0"/>
                <a:ea typeface="Times New Roman" panose="02020603050405020304" pitchFamily="18" charset="0"/>
              </a:rPr>
              <a:t>Hội</a:t>
            </a:r>
            <a:r>
              <a:rPr lang="en-US" sz="2800" b="1" i="1" dirty="0">
                <a:solidFill>
                  <a:srgbClr val="002060"/>
                </a:solidFill>
                <a:effectLst/>
                <a:latin typeface="Times New Roman" panose="02020603050405020304" pitchFamily="18" charset="0"/>
                <a:ea typeface="Times New Roman" panose="02020603050405020304" pitchFamily="18" charset="0"/>
              </a:rPr>
              <a:t> </a:t>
            </a:r>
            <a:r>
              <a:rPr lang="en-US" sz="2800" b="1" i="1" dirty="0" err="1">
                <a:solidFill>
                  <a:srgbClr val="002060"/>
                </a:solidFill>
                <a:effectLst/>
                <a:latin typeface="Times New Roman" panose="02020603050405020304" pitchFamily="18" charset="0"/>
                <a:ea typeface="Times New Roman" panose="02020603050405020304" pitchFamily="18" charset="0"/>
              </a:rPr>
              <a:t>nghị</a:t>
            </a:r>
            <a:endParaRPr lang="en-US" sz="2800" b="1" i="1" dirty="0">
              <a:solidFill>
                <a:srgbClr val="002060"/>
              </a:solidFill>
              <a:effectLst/>
              <a:latin typeface="Times New Roman" panose="02020603050405020304" pitchFamily="18" charset="0"/>
              <a:ea typeface="Times New Roman" panose="02020603050405020304" pitchFamily="18" charset="0"/>
            </a:endParaRPr>
          </a:p>
          <a:p>
            <a:pPr marL="0" marR="0" algn="just">
              <a:lnSpc>
                <a:spcPct val="150000"/>
              </a:lnSpc>
              <a:spcBef>
                <a:spcPts val="200"/>
              </a:spcBef>
              <a:spcAft>
                <a:spcPts val="200"/>
              </a:spcAft>
            </a:pPr>
            <a:r>
              <a:rPr lang="en-US" sz="2800" dirty="0" err="1">
                <a:solidFill>
                  <a:srgbClr val="002060"/>
                </a:solidFill>
                <a:effectLst/>
                <a:latin typeface="Times New Roman" panose="02020603050405020304" pitchFamily="18" charset="0"/>
                <a:ea typeface="Times New Roman" panose="02020603050405020304" pitchFamily="18" charset="0"/>
              </a:rPr>
              <a:t>Hình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Workshop: </a:t>
            </a:r>
            <a:r>
              <a:rPr lang="en-US" sz="2800" dirty="0" err="1">
                <a:solidFill>
                  <a:srgbClr val="002060"/>
                </a:solidFill>
                <a:effectLst/>
                <a:latin typeface="Times New Roman" panose="02020603050405020304" pitchFamily="18" charset="0"/>
                <a:ea typeface="Times New Roman" panose="02020603050405020304" pitchFamily="18" charset="0"/>
              </a:rPr>
              <a:t>Mục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đích</a:t>
            </a:r>
            <a:r>
              <a:rPr lang="en-US" sz="2800" dirty="0">
                <a:solidFill>
                  <a:srgbClr val="002060"/>
                </a:solidFill>
                <a:effectLst/>
                <a:latin typeface="Times New Roman" panose="02020603050405020304" pitchFamily="18" charset="0"/>
                <a:ea typeface="Times New Roman" panose="02020603050405020304" pitchFamily="18" charset="0"/>
              </a:rPr>
              <a:t> chia </a:t>
            </a:r>
            <a:r>
              <a:rPr lang="en-US" sz="2800" dirty="0" err="1">
                <a:solidFill>
                  <a:srgbClr val="002060"/>
                </a:solidFill>
                <a:effectLst/>
                <a:latin typeface="Times New Roman" panose="02020603050405020304" pitchFamily="18" charset="0"/>
                <a:ea typeface="Times New Roman" panose="02020603050405020304" pitchFamily="18" charset="0"/>
              </a:rPr>
              <a:t>sẽ</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kiến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trong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một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lĩnh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vực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cụ</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thể</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nhất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định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như</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tài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chính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ngân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hàng</a:t>
            </a:r>
            <a:r>
              <a:rPr lang="en-US" sz="2800" dirty="0">
                <a:solidFill>
                  <a:srgbClr val="002060"/>
                </a:solidFill>
                <a:effectLst/>
                <a:latin typeface="Times New Roman" panose="02020603050405020304" pitchFamily="18" charset="0"/>
                <a:ea typeface="Times New Roman" panose="02020603050405020304" pitchFamily="18" charset="0"/>
              </a:rPr>
              <a:t>, marketing…</a:t>
            </a:r>
            <a:r>
              <a:rPr lang="en-US" sz="2800" dirty="0" err="1">
                <a:solidFill>
                  <a:srgbClr val="002060"/>
                </a:solidFill>
                <a:effectLst/>
                <a:latin typeface="Times New Roman" panose="02020603050405020304" pitchFamily="18" charset="0"/>
                <a:ea typeface="Times New Roman" panose="02020603050405020304" pitchFamily="18" charset="0"/>
              </a:rPr>
              <a:t>Bên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cạnh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người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tham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còn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được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lĩnh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kiến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thức</a:t>
            </a:r>
            <a:r>
              <a:rPr lang="en-US" sz="2800" dirty="0">
                <a:solidFill>
                  <a:srgbClr val="002060"/>
                </a:solidFill>
                <a:effectLst/>
                <a:latin typeface="Times New Roman" panose="02020603050405020304" pitchFamily="18" charset="0"/>
                <a:ea typeface="Times New Roman" panose="02020603050405020304" pitchFamily="18" charset="0"/>
              </a:rPr>
              <a:t>, chia </a:t>
            </a:r>
            <a:r>
              <a:rPr lang="en-US" sz="2800" dirty="0" err="1">
                <a:solidFill>
                  <a:srgbClr val="002060"/>
                </a:solidFill>
                <a:effectLst/>
                <a:latin typeface="Times New Roman" panose="02020603050405020304" pitchFamily="18" charset="0"/>
                <a:ea typeface="Times New Roman" panose="02020603050405020304" pitchFamily="18" charset="0"/>
              </a:rPr>
              <a:t>sẽ</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kỹ</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năng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điểu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mình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trải</a:t>
            </a:r>
            <a:r>
              <a:rPr lang="en-US" sz="2800" dirty="0">
                <a:solidFill>
                  <a:srgbClr val="002060"/>
                </a:solidFill>
                <a:effectLst/>
                <a:latin typeface="Times New Roman" panose="02020603050405020304" pitchFamily="18" charset="0"/>
                <a:ea typeface="Times New Roman" panose="02020603050405020304" pitchFamily="18" charset="0"/>
              </a:rPr>
              <a:t> qua </a:t>
            </a:r>
            <a:r>
              <a:rPr lang="en-US" sz="2800" dirty="0" err="1">
                <a:solidFill>
                  <a:srgbClr val="002060"/>
                </a:solidFill>
                <a:effectLst/>
                <a:latin typeface="Times New Roman" panose="02020603050405020304" pitchFamily="18" charset="0"/>
                <a:ea typeface="Times New Roman" panose="02020603050405020304" pitchFamily="18" charset="0"/>
              </a:rPr>
              <a:t>với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người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tham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khác</a:t>
            </a:r>
            <a:r>
              <a:rPr lang="en-US" sz="2800" dirty="0">
                <a:solidFill>
                  <a:srgbClr val="002060"/>
                </a:solidFill>
                <a:effectLst/>
                <a:latin typeface="Times New Roman" panose="02020603050405020304" pitchFamily="18" charset="0"/>
                <a:ea typeface="Times New Roman" panose="02020603050405020304" pitchFamily="18" charset="0"/>
              </a:rPr>
              <a:t>.</a:t>
            </a:r>
            <a:endParaRPr lang="en-US" sz="2800" b="1" dirty="0">
              <a:solidFill>
                <a:srgbClr val="002060"/>
              </a:solidFill>
              <a:effectLst/>
              <a:latin typeface="Times New Roman" panose="02020603050405020304" pitchFamily="18" charset="0"/>
              <a:ea typeface="Calibri" panose="020F0502020204030204" pitchFamily="34" charset="0"/>
            </a:endParaRPr>
          </a:p>
        </p:txBody>
      </p:sp>
      <p:pic>
        <p:nvPicPr>
          <p:cNvPr id="4" name="Picture 3">
            <a:extLst>
              <a:ext uri="{FF2B5EF4-FFF2-40B4-BE49-F238E27FC236}">
                <a16:creationId xmlns:a16="http://schemas.microsoft.com/office/drawing/2014/main" id="{5913B557-5685-4EB5-9BD6-0D8032457F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0979" y="1960620"/>
            <a:ext cx="4736432" cy="4532254"/>
          </a:xfrm>
          <a:prstGeom prst="rect">
            <a:avLst/>
          </a:prstGeom>
        </p:spPr>
      </p:pic>
    </p:spTree>
    <p:extLst>
      <p:ext uri="{BB962C8B-B14F-4D97-AF65-F5344CB8AC3E}">
        <p14:creationId xmlns:p14="http://schemas.microsoft.com/office/powerpoint/2010/main" val="1045013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0261" y="374901"/>
            <a:ext cx="8382305" cy="763525"/>
          </a:xfrm>
        </p:spPr>
        <p:txBody>
          <a:bodyPr>
            <a:noAutofit/>
          </a:bodyPr>
          <a:lstStyle/>
          <a:p>
            <a:pPr lvl="0" algn="ctr"/>
            <a:r>
              <a:rPr lang="en-US" b="1" dirty="0">
                <a:solidFill>
                  <a:srgbClr val="C00000"/>
                </a:solidFill>
                <a:latin typeface="Times New Roman" pitchFamily="18" charset="0"/>
                <a:cs typeface="Times New Roman" pitchFamily="18" charset="0"/>
              </a:rPr>
              <a:t>MỤC TIÊU MÔN HỌC</a:t>
            </a:r>
            <a:br>
              <a:rPr lang="en-US" b="1" dirty="0">
                <a:solidFill>
                  <a:srgbClr val="C00000"/>
                </a:solidFill>
              </a:rPr>
            </a:br>
            <a:endParaRPr lang="en-US" dirty="0"/>
          </a:p>
        </p:txBody>
      </p:sp>
      <p:sp>
        <p:nvSpPr>
          <p:cNvPr id="3" name="Content Placeholder 2"/>
          <p:cNvSpPr>
            <a:spLocks noGrp="1"/>
          </p:cNvSpPr>
          <p:nvPr>
            <p:ph idx="1"/>
          </p:nvPr>
        </p:nvSpPr>
        <p:spPr>
          <a:xfrm>
            <a:off x="304800" y="1138425"/>
            <a:ext cx="11693236" cy="5497901"/>
          </a:xfrm>
        </p:spPr>
        <p:txBody>
          <a:bodyPr>
            <a:normAutofit/>
          </a:bodyPr>
          <a:lstStyle/>
          <a:p>
            <a:pPr algn="just">
              <a:buFont typeface="Wingdings" panose="05000000000000000000" pitchFamily="2" charset="2"/>
              <a:buChar char="v"/>
            </a:pPr>
            <a:r>
              <a:rPr lang="en-US" sz="3600" b="1" i="1" u="sng" dirty="0" err="1">
                <a:solidFill>
                  <a:srgbClr val="002060"/>
                </a:solidFill>
              </a:rPr>
              <a:t>Về</a:t>
            </a:r>
            <a:r>
              <a:rPr lang="en-US" sz="3600" b="1" i="1" u="sng" dirty="0">
                <a:solidFill>
                  <a:srgbClr val="002060"/>
                </a:solidFill>
              </a:rPr>
              <a:t> </a:t>
            </a:r>
            <a:r>
              <a:rPr lang="en-US" sz="3600" b="1" i="1" u="sng" dirty="0" err="1">
                <a:solidFill>
                  <a:srgbClr val="002060"/>
                </a:solidFill>
              </a:rPr>
              <a:t>kỹ</a:t>
            </a:r>
            <a:r>
              <a:rPr lang="en-US" sz="3600" b="1" i="1" u="sng" dirty="0">
                <a:solidFill>
                  <a:srgbClr val="002060"/>
                </a:solidFill>
              </a:rPr>
              <a:t> </a:t>
            </a:r>
            <a:r>
              <a:rPr lang="en-US" sz="3600" b="1" i="1" u="sng" dirty="0" err="1">
                <a:solidFill>
                  <a:srgbClr val="002060"/>
                </a:solidFill>
              </a:rPr>
              <a:t>năng</a:t>
            </a:r>
            <a:r>
              <a:rPr lang="en-US" sz="3600" b="1" i="1" u="sng" dirty="0">
                <a:solidFill>
                  <a:srgbClr val="002060"/>
                </a:solidFill>
              </a:rPr>
              <a:t>:</a:t>
            </a:r>
          </a:p>
          <a:p>
            <a:pPr marL="0" marR="0" indent="228600" algn="just">
              <a:lnSpc>
                <a:spcPct val="110000"/>
              </a:lnSpc>
              <a:spcBef>
                <a:spcPts val="200"/>
              </a:spcBef>
              <a:spcAft>
                <a:spcPts val="200"/>
              </a:spcAft>
            </a:pPr>
            <a:r>
              <a:rPr lang="vi-VN" sz="3600" dirty="0">
                <a:solidFill>
                  <a:srgbClr val="002060"/>
                </a:solidFill>
                <a:effectLst/>
                <a:latin typeface="Times New Roman" panose="02020603050405020304" pitchFamily="18" charset="0"/>
                <a:ea typeface="Times New Roman" panose="02020603050405020304" pitchFamily="18" charset="0"/>
              </a:rPr>
              <a:t>Trình bày được các vị trí công việc và nhiệm vụ của công việc tổ chức họp; hội nghị hội thảo.</a:t>
            </a:r>
            <a:endParaRPr lang="en-US" sz="3600" dirty="0">
              <a:solidFill>
                <a:srgbClr val="002060"/>
              </a:solidFill>
              <a:effectLst/>
              <a:latin typeface="Times New Roman" panose="02020603050405020304" pitchFamily="18" charset="0"/>
              <a:ea typeface="Calibri" panose="020F0502020204030204" pitchFamily="34" charset="0"/>
            </a:endParaRPr>
          </a:p>
          <a:p>
            <a:pPr marL="0" marR="0" indent="228600" algn="just">
              <a:lnSpc>
                <a:spcPct val="110000"/>
              </a:lnSpc>
              <a:spcBef>
                <a:spcPts val="200"/>
              </a:spcBef>
              <a:spcAft>
                <a:spcPts val="200"/>
              </a:spcAft>
            </a:pPr>
            <a:r>
              <a:rPr lang="vi-VN" sz="3600" dirty="0">
                <a:solidFill>
                  <a:srgbClr val="002060"/>
                </a:solidFill>
                <a:effectLst/>
                <a:latin typeface="Times New Roman" panose="02020603050405020304" pitchFamily="18" charset="0"/>
                <a:ea typeface="Times New Roman" panose="02020603050405020304" pitchFamily="18" charset="0"/>
              </a:rPr>
              <a:t>Trình bày được quy trình tổ chức họp, hội nghị hội thảo.</a:t>
            </a:r>
            <a:endParaRPr lang="en-US" sz="3600" dirty="0">
              <a:solidFill>
                <a:srgbClr val="002060"/>
              </a:solidFill>
              <a:effectLst/>
              <a:latin typeface="Times New Roman" panose="02020603050405020304" pitchFamily="18" charset="0"/>
              <a:ea typeface="Calibri" panose="020F0502020204030204" pitchFamily="34" charset="0"/>
            </a:endParaRPr>
          </a:p>
          <a:p>
            <a:pPr marL="0" indent="0" algn="just">
              <a:buNone/>
            </a:pPr>
            <a:endParaRPr lang="en-US" sz="5900" b="1" i="1" u="sng" dirty="0">
              <a:solidFill>
                <a:srgbClr val="002060"/>
              </a:solidFill>
            </a:endParaRPr>
          </a:p>
        </p:txBody>
      </p:sp>
    </p:spTree>
    <p:extLst>
      <p:ext uri="{BB962C8B-B14F-4D97-AF65-F5344CB8AC3E}">
        <p14:creationId xmlns:p14="http://schemas.microsoft.com/office/powerpoint/2010/main" val="22574983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30</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2.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nội</a:t>
            </a:r>
            <a:r>
              <a:rPr lang="en-US" sz="11200" dirty="0">
                <a:solidFill>
                  <a:srgbClr val="002060"/>
                </a:solidFill>
                <a:ea typeface="Times New Roman" panose="02020603050405020304" pitchFamily="18" charset="0"/>
              </a:rPr>
              <a:t> dung</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328863" y="1604633"/>
            <a:ext cx="6841958" cy="5339410"/>
          </a:xfrm>
          <a:prstGeom prst="rect">
            <a:avLst/>
          </a:prstGeom>
          <a:noFill/>
        </p:spPr>
        <p:txBody>
          <a:bodyPr wrap="square">
            <a:spAutoFit/>
          </a:bodyPr>
          <a:lstStyle/>
          <a:p>
            <a:pPr marL="0" marR="0" algn="just">
              <a:lnSpc>
                <a:spcPct val="150000"/>
              </a:lnSpc>
              <a:spcBef>
                <a:spcPts val="200"/>
              </a:spcBef>
              <a:spcAft>
                <a:spcPts val="200"/>
              </a:spcAft>
            </a:pPr>
            <a:r>
              <a:rPr lang="en-US" sz="2800" b="1" i="1" dirty="0">
                <a:solidFill>
                  <a:srgbClr val="002060"/>
                </a:solidFill>
                <a:effectLst/>
                <a:latin typeface="Times New Roman" panose="02020603050405020304" pitchFamily="18" charset="0"/>
                <a:ea typeface="Times New Roman" panose="02020603050405020304" pitchFamily="18" charset="0"/>
              </a:rPr>
              <a:t>a. </a:t>
            </a:r>
            <a:r>
              <a:rPr lang="en-US" sz="2800" b="1" i="1" dirty="0" err="1">
                <a:solidFill>
                  <a:srgbClr val="002060"/>
                </a:solidFill>
                <a:effectLst/>
                <a:latin typeface="Times New Roman" panose="02020603050405020304" pitchFamily="18" charset="0"/>
                <a:ea typeface="Times New Roman" panose="02020603050405020304" pitchFamily="18" charset="0"/>
              </a:rPr>
              <a:t>Cuộc</a:t>
            </a:r>
            <a:r>
              <a:rPr lang="en-US" sz="2800" b="1" i="1" dirty="0">
                <a:solidFill>
                  <a:srgbClr val="002060"/>
                </a:solidFill>
                <a:effectLst/>
                <a:latin typeface="Times New Roman" panose="02020603050405020304" pitchFamily="18" charset="0"/>
                <a:ea typeface="Times New Roman" panose="02020603050405020304" pitchFamily="18" charset="0"/>
              </a:rPr>
              <a:t> </a:t>
            </a:r>
            <a:r>
              <a:rPr lang="en-US" sz="2800" b="1" i="1" dirty="0" err="1">
                <a:solidFill>
                  <a:srgbClr val="002060"/>
                </a:solidFill>
                <a:effectLst/>
                <a:latin typeface="Times New Roman" panose="02020603050405020304" pitchFamily="18" charset="0"/>
                <a:ea typeface="Times New Roman" panose="02020603050405020304" pitchFamily="18" charset="0"/>
              </a:rPr>
              <a:t>họp</a:t>
            </a:r>
            <a:endParaRPr lang="en-US" sz="2800" b="1"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họp bàn bạc, ra quyết định</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họp phổ biến triển khai nhằm mục đích quán triệt những tư tưởng quan điểm, chủ trương, giải pháp đã đề ra, xây dựng kế hoạch, chương trình hành động để triển khai những quyết định đã thông qua.</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sz="2800" b="1" dirty="0">
              <a:solidFill>
                <a:srgbClr val="002060"/>
              </a:solidFill>
              <a:effectLst/>
              <a:latin typeface="Times New Roman" panose="02020603050405020304" pitchFamily="18" charset="0"/>
              <a:ea typeface="Calibri" panose="020F0502020204030204" pitchFamily="34" charset="0"/>
            </a:endParaRPr>
          </a:p>
        </p:txBody>
      </p:sp>
      <p:pic>
        <p:nvPicPr>
          <p:cNvPr id="8" name="Picture 7">
            <a:extLst>
              <a:ext uri="{FF2B5EF4-FFF2-40B4-BE49-F238E27FC236}">
                <a16:creationId xmlns:a16="http://schemas.microsoft.com/office/drawing/2014/main" id="{B0743A37-5038-4F5F-B3CE-3D6A18B911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9421" y="2021305"/>
            <a:ext cx="4463716" cy="4086558"/>
          </a:xfrm>
          <a:prstGeom prst="rect">
            <a:avLst/>
          </a:prstGeom>
        </p:spPr>
      </p:pic>
    </p:spTree>
    <p:extLst>
      <p:ext uri="{BB962C8B-B14F-4D97-AF65-F5344CB8AC3E}">
        <p14:creationId xmlns:p14="http://schemas.microsoft.com/office/powerpoint/2010/main" val="1614865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31</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2.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nội</a:t>
            </a:r>
            <a:r>
              <a:rPr lang="en-US" sz="11200" dirty="0">
                <a:solidFill>
                  <a:srgbClr val="002060"/>
                </a:solidFill>
                <a:ea typeface="Times New Roman" panose="02020603050405020304" pitchFamily="18" charset="0"/>
              </a:rPr>
              <a:t> dung</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4247147" y="1604633"/>
            <a:ext cx="7760369" cy="5339410"/>
          </a:xfrm>
          <a:prstGeom prst="rect">
            <a:avLst/>
          </a:prstGeom>
          <a:noFill/>
        </p:spPr>
        <p:txBody>
          <a:bodyPr wrap="square">
            <a:spAutoFit/>
          </a:bodyPr>
          <a:lstStyle/>
          <a:p>
            <a:pPr marL="0" marR="0" algn="just">
              <a:lnSpc>
                <a:spcPct val="150000"/>
              </a:lnSpc>
              <a:spcBef>
                <a:spcPts val="200"/>
              </a:spcBef>
              <a:spcAft>
                <a:spcPts val="200"/>
              </a:spcAft>
            </a:pPr>
            <a:r>
              <a:rPr lang="en-US" sz="2800" b="1" i="1" dirty="0">
                <a:solidFill>
                  <a:srgbClr val="002060"/>
                </a:solidFill>
                <a:effectLst/>
                <a:latin typeface="Times New Roman" panose="02020603050405020304" pitchFamily="18" charset="0"/>
                <a:ea typeface="Times New Roman" panose="02020603050405020304" pitchFamily="18" charset="0"/>
              </a:rPr>
              <a:t>a. </a:t>
            </a:r>
            <a:r>
              <a:rPr lang="en-US" sz="2800" b="1" i="1" dirty="0" err="1">
                <a:solidFill>
                  <a:srgbClr val="002060"/>
                </a:solidFill>
                <a:effectLst/>
                <a:latin typeface="Times New Roman" panose="02020603050405020304" pitchFamily="18" charset="0"/>
                <a:ea typeface="Times New Roman" panose="02020603050405020304" pitchFamily="18" charset="0"/>
              </a:rPr>
              <a:t>Cuộc</a:t>
            </a:r>
            <a:r>
              <a:rPr lang="en-US" sz="2800" b="1" i="1" dirty="0">
                <a:solidFill>
                  <a:srgbClr val="002060"/>
                </a:solidFill>
                <a:effectLst/>
                <a:latin typeface="Times New Roman" panose="02020603050405020304" pitchFamily="18" charset="0"/>
                <a:ea typeface="Times New Roman" panose="02020603050405020304" pitchFamily="18" charset="0"/>
              </a:rPr>
              <a:t> </a:t>
            </a:r>
            <a:r>
              <a:rPr lang="en-US" sz="2800" b="1" i="1" dirty="0" err="1">
                <a:solidFill>
                  <a:srgbClr val="002060"/>
                </a:solidFill>
                <a:effectLst/>
                <a:latin typeface="Times New Roman" panose="02020603050405020304" pitchFamily="18" charset="0"/>
                <a:ea typeface="Times New Roman" panose="02020603050405020304" pitchFamily="18" charset="0"/>
              </a:rPr>
              <a:t>họp</a:t>
            </a:r>
            <a:endParaRPr lang="en-US" sz="2800" b="1"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họp đôn đốc, kiểm tra: nhằm đánh giá kịp thời việc triển khai chương trình, kế hoạch công tác và chỉ đạo, uốn nắn kịp thời những lệch lạc, nếu có</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-Hội họp sơ, tổng kết nhằm đánh giá, rút kinh nghiệm đối với những hoạt động vừa qua và đưa ra những phương hướng cho hoạt động tiếp theo.</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sz="2800" b="1" dirty="0">
              <a:solidFill>
                <a:srgbClr val="002060"/>
              </a:solidFill>
              <a:effectLst/>
              <a:latin typeface="Times New Roman" panose="02020603050405020304" pitchFamily="18" charset="0"/>
              <a:ea typeface="Calibri" panose="020F0502020204030204" pitchFamily="34" charset="0"/>
            </a:endParaRPr>
          </a:p>
        </p:txBody>
      </p:sp>
      <p:pic>
        <p:nvPicPr>
          <p:cNvPr id="4" name="Picture 3">
            <a:extLst>
              <a:ext uri="{FF2B5EF4-FFF2-40B4-BE49-F238E27FC236}">
                <a16:creationId xmlns:a16="http://schemas.microsoft.com/office/drawing/2014/main" id="{A5BCFCD6-662D-407E-B3C0-96C34BC268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987" y="1978944"/>
            <a:ext cx="3378868" cy="4559968"/>
          </a:xfrm>
          <a:prstGeom prst="rect">
            <a:avLst/>
          </a:prstGeom>
        </p:spPr>
      </p:pic>
    </p:spTree>
    <p:extLst>
      <p:ext uri="{BB962C8B-B14F-4D97-AF65-F5344CB8AC3E}">
        <p14:creationId xmlns:p14="http://schemas.microsoft.com/office/powerpoint/2010/main" val="17416415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32</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2.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nội</a:t>
            </a:r>
            <a:r>
              <a:rPr lang="en-US" sz="11200" dirty="0">
                <a:solidFill>
                  <a:srgbClr val="002060"/>
                </a:solidFill>
                <a:ea typeface="Times New Roman" panose="02020603050405020304" pitchFamily="18" charset="0"/>
              </a:rPr>
              <a:t> dung</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4776537" y="1960791"/>
            <a:ext cx="7198895" cy="4211409"/>
          </a:xfrm>
          <a:prstGeom prst="rect">
            <a:avLst/>
          </a:prstGeom>
          <a:noFill/>
        </p:spPr>
        <p:txBody>
          <a:bodyPr wrap="square">
            <a:spAutoFit/>
          </a:bodyPr>
          <a:lstStyle/>
          <a:p>
            <a:pPr marL="0" marR="0" algn="just">
              <a:lnSpc>
                <a:spcPct val="150000"/>
              </a:lnSpc>
              <a:spcBef>
                <a:spcPts val="200"/>
              </a:spcBef>
              <a:spcAft>
                <a:spcPts val="200"/>
              </a:spcAft>
            </a:pPr>
            <a:r>
              <a:rPr lang="en-US" sz="2800" i="1" dirty="0">
                <a:solidFill>
                  <a:srgbClr val="002060"/>
                </a:solidFill>
                <a:effectLst/>
                <a:latin typeface="Times New Roman" panose="02020603050405020304" pitchFamily="18" charset="0"/>
                <a:ea typeface="Times New Roman" panose="02020603050405020304" pitchFamily="18" charset="0"/>
              </a:rPr>
              <a:t>b. </a:t>
            </a:r>
            <a:r>
              <a:rPr lang="en-US" sz="2800" i="1" dirty="0" err="1">
                <a:solidFill>
                  <a:srgbClr val="002060"/>
                </a:solidFill>
                <a:effectLst/>
                <a:latin typeface="Times New Roman" panose="02020603050405020304" pitchFamily="18" charset="0"/>
                <a:ea typeface="Times New Roman" panose="02020603050405020304" pitchFamily="18" charset="0"/>
              </a:rPr>
              <a:t>Hội</a:t>
            </a:r>
            <a:r>
              <a:rPr lang="en-US" sz="2800" i="1" dirty="0">
                <a:solidFill>
                  <a:srgbClr val="002060"/>
                </a:solidFill>
                <a:effectLst/>
                <a:latin typeface="Times New Roman" panose="02020603050405020304" pitchFamily="18" charset="0"/>
                <a:ea typeface="Times New Roman" panose="02020603050405020304" pitchFamily="18" charset="0"/>
              </a:rPr>
              <a:t> </a:t>
            </a:r>
            <a:r>
              <a:rPr lang="en-US" sz="2800" i="1" dirty="0" err="1">
                <a:solidFill>
                  <a:srgbClr val="002060"/>
                </a:solidFill>
                <a:effectLst/>
                <a:latin typeface="Times New Roman" panose="02020603050405020304" pitchFamily="18" charset="0"/>
                <a:ea typeface="Times New Roman" panose="02020603050405020304" pitchFamily="18" charset="0"/>
              </a:rPr>
              <a:t>thảo</a:t>
            </a:r>
            <a:endParaRPr lang="en-US" sz="2800" dirty="0">
              <a:solidFill>
                <a:srgbClr val="002060"/>
              </a:solidFill>
              <a:effectLst/>
              <a:latin typeface="Times New Roman" panose="02020603050405020304" pitchFamily="18" charset="0"/>
              <a:ea typeface="Calibri" panose="020F0502020204030204" pitchFamily="34" charset="0"/>
            </a:endParaRPr>
          </a:p>
          <a:p>
            <a:pPr algn="just"/>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thiệu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sản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phẩm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Đúng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như</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gọi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này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được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để</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thiệu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quảng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bá</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sản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phẩm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của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doanh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nghiệp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người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quan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tâm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khách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hàng</a:t>
            </a:r>
            <a:r>
              <a:rPr lang="en-US" sz="2800" dirty="0">
                <a:solidFill>
                  <a:srgbClr val="002060"/>
                </a:solidFill>
                <a:effectLst/>
                <a:latin typeface="Times New Roman" panose="02020603050405020304" pitchFamily="18" charset="0"/>
                <a:ea typeface="Times New Roman" panose="02020603050405020304" pitchFamily="18" charset="0"/>
              </a:rPr>
              <a:t>.</a:t>
            </a:r>
          </a:p>
          <a:p>
            <a:pPr algn="just"/>
            <a:r>
              <a:rPr lang="en-US" sz="2800" dirty="0">
                <a:solidFill>
                  <a:srgbClr val="002060"/>
                </a:solidFill>
                <a:latin typeface="Times New Roman" panose="02020603050405020304" pitchFamily="18" charset="0"/>
                <a:ea typeface="Times New Roman" panose="02020603050405020304" pitchFamily="18" charset="0"/>
              </a:rPr>
              <a: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Thông</a:t>
            </a:r>
            <a:r>
              <a:rPr lang="en-US" sz="2800" dirty="0">
                <a:solidFill>
                  <a:srgbClr val="002060"/>
                </a:solidFill>
                <a:effectLst/>
                <a:latin typeface="Times New Roman" panose="02020603050405020304" pitchFamily="18" charset="0"/>
                <a:ea typeface="Times New Roman" panose="02020603050405020304" pitchFamily="18" charset="0"/>
              </a:rPr>
              <a:t> qua </a:t>
            </a:r>
            <a:r>
              <a:rPr lang="en-US" sz="2800" dirty="0" err="1">
                <a:solidFill>
                  <a:srgbClr val="002060"/>
                </a:solidFill>
                <a:effectLst/>
                <a:latin typeface="Times New Roman" panose="02020603050405020304" pitchFamily="18" charset="0"/>
                <a:ea typeface="Times New Roman" panose="02020603050405020304" pitchFamily="18" charset="0"/>
              </a:rPr>
              <a:t>đây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người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tham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sẽ</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nhận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được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thông</a:t>
            </a:r>
            <a:r>
              <a:rPr lang="en-US" sz="2800" dirty="0">
                <a:solidFill>
                  <a:srgbClr val="002060"/>
                </a:solidFill>
                <a:effectLst/>
                <a:latin typeface="Times New Roman" panose="02020603050405020304" pitchFamily="18" charset="0"/>
                <a:ea typeface="Times New Roman" panose="02020603050405020304" pitchFamily="18" charset="0"/>
              </a:rPr>
              <a:t> tin </a:t>
            </a:r>
            <a:r>
              <a:rPr lang="en-US" sz="2800" dirty="0" err="1">
                <a:solidFill>
                  <a:srgbClr val="002060"/>
                </a:solidFill>
                <a:effectLst/>
                <a:latin typeface="Times New Roman" panose="02020603050405020304" pitchFamily="18" charset="0"/>
                <a:ea typeface="Times New Roman" panose="02020603050405020304" pitchFamily="18" charset="0"/>
              </a:rPr>
              <a:t>mới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thú</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về</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sản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phẩm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Ngoài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ra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khách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hàng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thể</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đưa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ra</a:t>
            </a:r>
            <a:r>
              <a:rPr lang="en-US" sz="2800" dirty="0">
                <a:solidFill>
                  <a:srgbClr val="002060"/>
                </a:solidFill>
                <a:effectLst/>
                <a:latin typeface="Times New Roman" panose="02020603050405020304" pitchFamily="18" charset="0"/>
                <a:ea typeface="Times New Roman" panose="02020603050405020304" pitchFamily="18" charset="0"/>
              </a:rPr>
              <a:t> ý </a:t>
            </a:r>
            <a:r>
              <a:rPr lang="en-US" sz="2800" dirty="0" err="1">
                <a:solidFill>
                  <a:srgbClr val="002060"/>
                </a:solidFill>
                <a:effectLst/>
                <a:latin typeface="Times New Roman" panose="02020603050405020304" pitchFamily="18" charset="0"/>
                <a:ea typeface="Times New Roman" panose="02020603050405020304" pitchFamily="18" charset="0"/>
              </a:rPr>
              <a:t>kiến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thắc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mắc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để</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doanh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nghiệp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phản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hồi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trực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tiếp</a:t>
            </a:r>
            <a:endParaRPr lang="en-US" sz="2800" b="1" dirty="0">
              <a:solidFill>
                <a:srgbClr val="002060"/>
              </a:solidFill>
              <a:effectLst/>
              <a:latin typeface="Times New Roman" panose="02020603050405020304" pitchFamily="18" charset="0"/>
              <a:ea typeface="Calibri" panose="020F0502020204030204" pitchFamily="34" charset="0"/>
            </a:endParaRPr>
          </a:p>
        </p:txBody>
      </p:sp>
      <p:pic>
        <p:nvPicPr>
          <p:cNvPr id="8" name="Picture 7">
            <a:extLst>
              <a:ext uri="{FF2B5EF4-FFF2-40B4-BE49-F238E27FC236}">
                <a16:creationId xmlns:a16="http://schemas.microsoft.com/office/drawing/2014/main" id="{34BDC067-EC89-466F-AA59-1C58C4E84E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568" y="2334126"/>
            <a:ext cx="4162927" cy="4022224"/>
          </a:xfrm>
          <a:prstGeom prst="rect">
            <a:avLst/>
          </a:prstGeom>
        </p:spPr>
      </p:pic>
    </p:spTree>
    <p:extLst>
      <p:ext uri="{BB962C8B-B14F-4D97-AF65-F5344CB8AC3E}">
        <p14:creationId xmlns:p14="http://schemas.microsoft.com/office/powerpoint/2010/main" val="39372679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33</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2.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nội</a:t>
            </a:r>
            <a:r>
              <a:rPr lang="en-US" sz="11200" dirty="0">
                <a:solidFill>
                  <a:srgbClr val="002060"/>
                </a:solidFill>
                <a:ea typeface="Times New Roman" panose="02020603050405020304" pitchFamily="18" charset="0"/>
              </a:rPr>
              <a:t> dung</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264695" y="1784816"/>
            <a:ext cx="7198895" cy="5073184"/>
          </a:xfrm>
          <a:prstGeom prst="rect">
            <a:avLst/>
          </a:prstGeom>
          <a:noFill/>
        </p:spPr>
        <p:txBody>
          <a:bodyPr wrap="square">
            <a:spAutoFit/>
          </a:bodyPr>
          <a:lstStyle/>
          <a:p>
            <a:pPr marL="0" marR="0" algn="just">
              <a:lnSpc>
                <a:spcPct val="150000"/>
              </a:lnSpc>
              <a:spcBef>
                <a:spcPts val="200"/>
              </a:spcBef>
              <a:spcAft>
                <a:spcPts val="200"/>
              </a:spcAft>
            </a:pPr>
            <a:r>
              <a:rPr lang="en-US" sz="2800" b="1" i="1" dirty="0">
                <a:solidFill>
                  <a:srgbClr val="002060"/>
                </a:solidFill>
                <a:effectLst/>
                <a:latin typeface="Times New Roman" panose="02020603050405020304" pitchFamily="18" charset="0"/>
                <a:ea typeface="Times New Roman" panose="02020603050405020304" pitchFamily="18" charset="0"/>
              </a:rPr>
              <a:t>b. </a:t>
            </a:r>
            <a:r>
              <a:rPr lang="en-US" sz="2800" b="1" i="1" dirty="0" err="1">
                <a:solidFill>
                  <a:srgbClr val="002060"/>
                </a:solidFill>
                <a:effectLst/>
                <a:latin typeface="Times New Roman" panose="02020603050405020304" pitchFamily="18" charset="0"/>
                <a:ea typeface="Times New Roman" panose="02020603050405020304" pitchFamily="18" charset="0"/>
              </a:rPr>
              <a:t>Hội</a:t>
            </a:r>
            <a:r>
              <a:rPr lang="en-US" sz="2800" b="1" i="1" dirty="0">
                <a:solidFill>
                  <a:srgbClr val="002060"/>
                </a:solidFill>
                <a:effectLst/>
                <a:latin typeface="Times New Roman" panose="02020603050405020304" pitchFamily="18" charset="0"/>
                <a:ea typeface="Times New Roman" panose="02020603050405020304" pitchFamily="18" charset="0"/>
              </a:rPr>
              <a:t> </a:t>
            </a:r>
            <a:r>
              <a:rPr lang="en-US" sz="2800" b="1" i="1" dirty="0" err="1">
                <a:solidFill>
                  <a:srgbClr val="002060"/>
                </a:solidFill>
                <a:effectLst/>
                <a:latin typeface="Times New Roman" panose="02020603050405020304" pitchFamily="18" charset="0"/>
                <a:ea typeface="Times New Roman" panose="02020603050405020304" pitchFamily="18" charset="0"/>
              </a:rPr>
              <a:t>thảo</a:t>
            </a:r>
            <a:endParaRPr lang="en-US" sz="2800" b="1" dirty="0">
              <a:solidFill>
                <a:srgbClr val="002060"/>
              </a:solidFill>
              <a:effectLst/>
              <a:latin typeface="Times New Roman" panose="02020603050405020304" pitchFamily="18" charset="0"/>
              <a:ea typeface="Calibri" panose="020F0502020204030204" pitchFamily="34" charset="0"/>
            </a:endParaRPr>
          </a:p>
          <a:p>
            <a:pPr algn="just"/>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chuyên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ngành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được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mặt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của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một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nhóm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người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cùng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trong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một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lĩnh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vực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cụ</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thể</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Hoặc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thể</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họ</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không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trong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cùng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lĩnh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vực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nhưng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chung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một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mối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quan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tâm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một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vấn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đề</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nào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Từ</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cùng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nhau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bàn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luận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phân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tích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vấn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đề</a:t>
            </a:r>
            <a:r>
              <a:rPr lang="en-US" sz="2800" dirty="0">
                <a:solidFill>
                  <a:srgbClr val="002060"/>
                </a:solidFill>
                <a:effectLst/>
                <a:latin typeface="Times New Roman" panose="02020603050405020304" pitchFamily="18" charset="0"/>
                <a:ea typeface="Times New Roman" panose="02020603050405020304" pitchFamily="18" charset="0"/>
              </a:rPr>
              <a:t>. </a:t>
            </a:r>
          </a:p>
          <a:p>
            <a:pPr algn="just"/>
            <a:r>
              <a:rPr lang="en-US" sz="2800" dirty="0">
                <a:solidFill>
                  <a:srgbClr val="002060"/>
                </a:solidFill>
                <a:latin typeface="Times New Roman" panose="02020603050405020304" pitchFamily="18" charset="0"/>
                <a:ea typeface="Times New Roman" panose="02020603050405020304" pitchFamily="18" charset="0"/>
              </a:rPr>
              <a:t>-</a:t>
            </a: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chuyên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về</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vấn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đề</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bàn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luận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được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coi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chủ</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tọa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Còn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khách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tham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thì</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nghe</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đưa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ra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câu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hỏi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để</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được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giải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đáp</a:t>
            </a:r>
            <a:r>
              <a:rPr lang="en-US" sz="2800" dirty="0">
                <a:solidFill>
                  <a:srgbClr val="002060"/>
                </a:solidFill>
                <a:effectLst/>
                <a:latin typeface="Times New Roman" panose="02020603050405020304" pitchFamily="18" charset="0"/>
                <a:ea typeface="Times New Roman" panose="02020603050405020304" pitchFamily="18" charset="0"/>
              </a:rPr>
              <a:t>.</a:t>
            </a:r>
            <a:endParaRPr lang="en-US" sz="2800" dirty="0">
              <a:solidFill>
                <a:srgbClr val="002060"/>
              </a:solidFill>
              <a:effectLst/>
              <a:latin typeface="Times New Roman" panose="02020603050405020304" pitchFamily="18" charset="0"/>
              <a:ea typeface="Calibri" panose="020F0502020204030204" pitchFamily="34" charset="0"/>
            </a:endParaRPr>
          </a:p>
          <a:p>
            <a:pPr algn="just"/>
            <a:endParaRPr lang="en-US" sz="2800" b="1" dirty="0">
              <a:solidFill>
                <a:srgbClr val="002060"/>
              </a:solidFill>
              <a:effectLst/>
              <a:latin typeface="Times New Roman" panose="02020603050405020304" pitchFamily="18" charset="0"/>
              <a:ea typeface="Calibri" panose="020F0502020204030204" pitchFamily="34" charset="0"/>
            </a:endParaRPr>
          </a:p>
        </p:txBody>
      </p:sp>
      <p:pic>
        <p:nvPicPr>
          <p:cNvPr id="4" name="Picture 3">
            <a:extLst>
              <a:ext uri="{FF2B5EF4-FFF2-40B4-BE49-F238E27FC236}">
                <a16:creationId xmlns:a16="http://schemas.microsoft.com/office/drawing/2014/main" id="{63CFF92F-13BA-47A4-AA91-413BDEC281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2399" y="2225842"/>
            <a:ext cx="3982453" cy="4130974"/>
          </a:xfrm>
          <a:prstGeom prst="rect">
            <a:avLst/>
          </a:prstGeom>
        </p:spPr>
      </p:pic>
    </p:spTree>
    <p:extLst>
      <p:ext uri="{BB962C8B-B14F-4D97-AF65-F5344CB8AC3E}">
        <p14:creationId xmlns:p14="http://schemas.microsoft.com/office/powerpoint/2010/main" val="38760924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34</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1.2.</a:t>
            </a:r>
            <a:r>
              <a:rPr lang="vi-VN"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Phân</a:t>
            </a:r>
            <a:r>
              <a:rPr lang="en-US" sz="11200"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ffectLst/>
                <a:latin typeface="Times New Roman" panose="02020603050405020304" pitchFamily="18" charset="0"/>
                <a:ea typeface="Times New Roman" panose="02020603050405020304" pitchFamily="18" charset="0"/>
              </a:rPr>
              <a:t>loại</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b="1" dirty="0">
                <a:solidFill>
                  <a:srgbClr val="002060"/>
                </a:solidFill>
                <a:effectLst/>
                <a:latin typeface="Times New Roman" panose="02020603050405020304" pitchFamily="18" charset="0"/>
                <a:ea typeface="Times New Roman" panose="02020603050405020304" pitchFamily="18" charset="0"/>
              </a:rPr>
              <a:t>2</a:t>
            </a:r>
            <a:r>
              <a:rPr lang="vi-VN" sz="11200" b="1" dirty="0">
                <a:solidFill>
                  <a:srgbClr val="002060"/>
                </a:solidFill>
                <a:effectLst/>
                <a:latin typeface="Times New Roman" panose="02020603050405020304" pitchFamily="18" charset="0"/>
                <a:ea typeface="Times New Roman" panose="02020603050405020304" pitchFamily="18" charset="0"/>
              </a:rPr>
              <a:t>.</a:t>
            </a:r>
            <a:r>
              <a:rPr lang="en-US" sz="11200" dirty="0">
                <a:solidFill>
                  <a:srgbClr val="002060"/>
                </a:solidFill>
                <a:ea typeface="Times New Roman" panose="02020603050405020304" pitchFamily="18" charset="0"/>
              </a:rPr>
              <a:t>2. Theo </a:t>
            </a:r>
            <a:r>
              <a:rPr lang="en-US" sz="11200" dirty="0" err="1">
                <a:solidFill>
                  <a:srgbClr val="002060"/>
                </a:solidFill>
                <a:ea typeface="Times New Roman" panose="02020603050405020304" pitchFamily="18" charset="0"/>
              </a:rPr>
              <a:t>tiêu</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chí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nội</a:t>
            </a:r>
            <a:r>
              <a:rPr lang="en-US" sz="11200" dirty="0">
                <a:solidFill>
                  <a:srgbClr val="002060"/>
                </a:solidFill>
                <a:ea typeface="Times New Roman" panose="02020603050405020304" pitchFamily="18" charset="0"/>
              </a:rPr>
              <a:t> dung</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4626143" y="1853276"/>
            <a:ext cx="6563226" cy="3780522"/>
          </a:xfrm>
          <a:prstGeom prst="rect">
            <a:avLst/>
          </a:prstGeom>
          <a:noFill/>
        </p:spPr>
        <p:txBody>
          <a:bodyPr wrap="square">
            <a:spAutoFit/>
          </a:bodyPr>
          <a:lstStyle/>
          <a:p>
            <a:pPr marL="0" marR="0" algn="just">
              <a:lnSpc>
                <a:spcPct val="150000"/>
              </a:lnSpc>
              <a:spcBef>
                <a:spcPts val="200"/>
              </a:spcBef>
              <a:spcAft>
                <a:spcPts val="200"/>
              </a:spcAft>
            </a:pPr>
            <a:r>
              <a:rPr lang="en-US" sz="2800" b="1" i="1" dirty="0">
                <a:solidFill>
                  <a:srgbClr val="002060"/>
                </a:solidFill>
                <a:effectLst/>
                <a:latin typeface="Times New Roman" panose="02020603050405020304" pitchFamily="18" charset="0"/>
                <a:ea typeface="Times New Roman" panose="02020603050405020304" pitchFamily="18" charset="0"/>
              </a:rPr>
              <a:t>b. </a:t>
            </a:r>
            <a:r>
              <a:rPr lang="en-US" sz="2800" b="1" i="1" dirty="0" err="1">
                <a:solidFill>
                  <a:srgbClr val="002060"/>
                </a:solidFill>
                <a:effectLst/>
                <a:latin typeface="Times New Roman" panose="02020603050405020304" pitchFamily="18" charset="0"/>
                <a:ea typeface="Times New Roman" panose="02020603050405020304" pitchFamily="18" charset="0"/>
              </a:rPr>
              <a:t>Hội</a:t>
            </a:r>
            <a:r>
              <a:rPr lang="en-US" sz="2800" b="1" i="1" dirty="0">
                <a:solidFill>
                  <a:srgbClr val="002060"/>
                </a:solidFill>
                <a:effectLst/>
                <a:latin typeface="Times New Roman" panose="02020603050405020304" pitchFamily="18" charset="0"/>
                <a:ea typeface="Times New Roman" panose="02020603050405020304" pitchFamily="18" charset="0"/>
              </a:rPr>
              <a:t> </a:t>
            </a:r>
            <a:r>
              <a:rPr lang="en-US" sz="2800" b="1" i="1" dirty="0" err="1">
                <a:solidFill>
                  <a:srgbClr val="002060"/>
                </a:solidFill>
                <a:effectLst/>
                <a:latin typeface="Times New Roman" panose="02020603050405020304" pitchFamily="18" charset="0"/>
                <a:ea typeface="Times New Roman" panose="02020603050405020304" pitchFamily="18" charset="0"/>
              </a:rPr>
              <a:t>thảo</a:t>
            </a:r>
            <a:endParaRPr lang="en-US" sz="2800" b="1" dirty="0">
              <a:solidFill>
                <a:srgbClr val="002060"/>
              </a:solidFill>
              <a:effectLst/>
              <a:latin typeface="Times New Roman" panose="02020603050405020304" pitchFamily="18" charset="0"/>
              <a:ea typeface="Calibri" panose="020F0502020204030204" pitchFamily="34" charset="0"/>
            </a:endParaRPr>
          </a:p>
          <a:p>
            <a:pPr algn="just"/>
            <a:r>
              <a:rPr lang="en-US" sz="2800" dirty="0">
                <a:solidFill>
                  <a:srgbClr val="002060"/>
                </a:solidFill>
                <a:effectLst/>
                <a:latin typeface="Times New Roman" panose="02020603050405020304" pitchFamily="18" charset="0"/>
                <a:ea typeface="Times New Roman" panose="02020603050405020304" pitchFamily="18" charset="0"/>
              </a:rPr>
              <a:t>-</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 chia </a:t>
            </a:r>
            <a:r>
              <a:rPr lang="en-US" sz="2800" dirty="0" err="1">
                <a:solidFill>
                  <a:srgbClr val="002060"/>
                </a:solidFill>
                <a:effectLst/>
                <a:latin typeface="Times New Roman" panose="02020603050405020304" pitchFamily="18" charset="0"/>
                <a:ea typeface="Times New Roman" panose="02020603050405020304" pitchFamily="18" charset="0"/>
              </a:rPr>
              <a:t>sẻ</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nghiệm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này</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được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triển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khai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cả</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trong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ngoài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doanh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nghiệp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mục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đích</a:t>
            </a:r>
            <a:r>
              <a:rPr lang="en-US" sz="2800" dirty="0">
                <a:solidFill>
                  <a:srgbClr val="002060"/>
                </a:solidFill>
                <a:effectLst/>
                <a:latin typeface="Times New Roman" panose="02020603050405020304" pitchFamily="18" charset="0"/>
                <a:ea typeface="Times New Roman" panose="02020603050405020304" pitchFamily="18" charset="0"/>
              </a:rPr>
              <a:t> chia </a:t>
            </a:r>
            <a:r>
              <a:rPr lang="en-US" sz="2800" dirty="0" err="1">
                <a:solidFill>
                  <a:srgbClr val="002060"/>
                </a:solidFill>
                <a:effectLst/>
                <a:latin typeface="Times New Roman" panose="02020603050405020304" pitchFamily="18" charset="0"/>
                <a:ea typeface="Times New Roman" panose="02020603050405020304" pitchFamily="18" charset="0"/>
              </a:rPr>
              <a:t>sẻ</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nghiệm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giữa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cá</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nhân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với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nhau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Từ</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mở</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mang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kiến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trau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dồi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khả</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năng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quản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lý</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lãnh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đạo</a:t>
            </a:r>
            <a:r>
              <a:rPr lang="en-US" sz="2800" dirty="0">
                <a:solidFill>
                  <a:srgbClr val="002060"/>
                </a:solidFill>
                <a:effectLst/>
                <a:latin typeface="Times New Roman" panose="02020603050405020304" pitchFamily="18" charset="0"/>
                <a:ea typeface="Times New Roman" panose="02020603050405020304" pitchFamily="18" charset="0"/>
              </a:rPr>
              <a:t>…</a:t>
            </a:r>
            <a:endParaRPr lang="en-US" sz="2800" dirty="0">
              <a:solidFill>
                <a:srgbClr val="002060"/>
              </a:solidFill>
              <a:effectLst/>
              <a:latin typeface="Times New Roman" panose="02020603050405020304" pitchFamily="18" charset="0"/>
              <a:ea typeface="Calibri" panose="020F0502020204030204" pitchFamily="34" charset="0"/>
            </a:endParaRPr>
          </a:p>
          <a:p>
            <a:pPr algn="just"/>
            <a:endParaRPr lang="en-US" sz="2800" b="1" dirty="0">
              <a:solidFill>
                <a:srgbClr val="002060"/>
              </a:solidFill>
              <a:effectLst/>
              <a:latin typeface="Times New Roman" panose="02020603050405020304" pitchFamily="18" charset="0"/>
              <a:ea typeface="Calibri" panose="020F0502020204030204" pitchFamily="34" charset="0"/>
            </a:endParaRPr>
          </a:p>
        </p:txBody>
      </p:sp>
      <p:pic>
        <p:nvPicPr>
          <p:cNvPr id="8" name="Picture 7">
            <a:extLst>
              <a:ext uri="{FF2B5EF4-FFF2-40B4-BE49-F238E27FC236}">
                <a16:creationId xmlns:a16="http://schemas.microsoft.com/office/drawing/2014/main" id="{65530582-5FD4-49A8-BF41-38DA2C05D9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632" y="3514936"/>
            <a:ext cx="3810000" cy="2977938"/>
          </a:xfrm>
          <a:prstGeom prst="rect">
            <a:avLst/>
          </a:prstGeom>
        </p:spPr>
      </p:pic>
    </p:spTree>
    <p:extLst>
      <p:ext uri="{BB962C8B-B14F-4D97-AF65-F5344CB8AC3E}">
        <p14:creationId xmlns:p14="http://schemas.microsoft.com/office/powerpoint/2010/main" val="15244034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35</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a:t>
            </a:r>
            <a:r>
              <a:rPr lang="vi-VN" sz="11200" b="1" dirty="0">
                <a:effectLst/>
                <a:latin typeface="Times New Roman" panose="02020603050405020304" pitchFamily="18" charset="0"/>
                <a:ea typeface="Times New Roman" panose="02020603050405020304" pitchFamily="18" charset="0"/>
              </a:rPr>
              <a:t> </a:t>
            </a:r>
            <a:r>
              <a:rPr lang="en-US" sz="11200" b="1" dirty="0">
                <a:effectLst/>
                <a:latin typeface="Times New Roman" panose="02020603050405020304" pitchFamily="18" charset="0"/>
                <a:ea typeface="Times New Roman" panose="02020603050405020304" pitchFamily="18" charset="0"/>
              </a:rPr>
              <a:t>3.</a:t>
            </a:r>
            <a:r>
              <a:rPr lang="vi-VN" sz="11200" b="1" dirty="0">
                <a:solidFill>
                  <a:srgbClr val="002060"/>
                </a:solidFill>
                <a:effectLst/>
                <a:latin typeface="Times New Roman" panose="02020603050405020304" pitchFamily="18" charset="0"/>
                <a:ea typeface="Times New Roman" panose="02020603050405020304" pitchFamily="18" charset="0"/>
              </a:rPr>
              <a:t>Những nhân tố tác động đến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dirty="0">
                <a:solidFill>
                  <a:srgbClr val="002060"/>
                </a:solidFill>
                <a:ea typeface="Times New Roman" panose="02020603050405020304" pitchFamily="18" charset="0"/>
              </a:rPr>
              <a:t>3.1.</a:t>
            </a:r>
            <a:r>
              <a:rPr lang="vi-VN" sz="11200" b="1" dirty="0">
                <a:solidFill>
                  <a:srgbClr val="002060"/>
                </a:solidFill>
                <a:effectLst/>
                <a:latin typeface="Times New Roman" panose="02020603050405020304" pitchFamily="18" charset="0"/>
                <a:ea typeface="Times New Roman" panose="02020603050405020304" pitchFamily="18" charset="0"/>
              </a:rPr>
              <a:t> Nhóm nhân tố khách quan </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730004" y="1861580"/>
            <a:ext cx="2541103" cy="1358834"/>
          </a:xfrm>
          <a:prstGeom prst="rect">
            <a:avLst/>
          </a:prstGeom>
          <a:noFill/>
        </p:spPr>
        <p:txBody>
          <a:bodyPr wrap="square">
            <a:spAutoFit/>
          </a:bodyPr>
          <a:lstStyle/>
          <a:p>
            <a:pPr marL="285750" indent="-285750" algn="just">
              <a:lnSpc>
                <a:spcPct val="150000"/>
              </a:lnSpc>
              <a:spcBef>
                <a:spcPts val="200"/>
              </a:spcBef>
              <a:spcAft>
                <a:spcPts val="200"/>
              </a:spcAft>
              <a:buFont typeface="Wingdings" panose="05000000000000000000" pitchFamily="2" charset="2"/>
              <a:buChar char="Ø"/>
            </a:pPr>
            <a:r>
              <a:rPr lang="en-US" sz="2800" i="1" dirty="0">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tiết</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sz="2800" b="1" dirty="0">
              <a:solidFill>
                <a:srgbClr val="002060"/>
              </a:solidFill>
              <a:effectLst/>
              <a:latin typeface="Times New Roman" panose="02020603050405020304" pitchFamily="18" charset="0"/>
              <a:ea typeface="Calibri" panose="020F0502020204030204" pitchFamily="34" charset="0"/>
            </a:endParaRPr>
          </a:p>
        </p:txBody>
      </p:sp>
      <p:pic>
        <p:nvPicPr>
          <p:cNvPr id="4" name="Picture 3">
            <a:extLst>
              <a:ext uri="{FF2B5EF4-FFF2-40B4-BE49-F238E27FC236}">
                <a16:creationId xmlns:a16="http://schemas.microsoft.com/office/drawing/2014/main" id="{98369B23-6640-4B14-B29F-11DE1E6C66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9662" y="1908798"/>
            <a:ext cx="3388394" cy="1647266"/>
          </a:xfrm>
          <a:prstGeom prst="rect">
            <a:avLst/>
          </a:prstGeom>
        </p:spPr>
      </p:pic>
      <p:pic>
        <p:nvPicPr>
          <p:cNvPr id="10" name="Picture 9">
            <a:extLst>
              <a:ext uri="{FF2B5EF4-FFF2-40B4-BE49-F238E27FC236}">
                <a16:creationId xmlns:a16="http://schemas.microsoft.com/office/drawing/2014/main" id="{1C64AB2C-1FC8-454B-9DD2-2BB27690F6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6032" y="2462794"/>
            <a:ext cx="3618247" cy="1932412"/>
          </a:xfrm>
          <a:prstGeom prst="rect">
            <a:avLst/>
          </a:prstGeom>
        </p:spPr>
      </p:pic>
      <p:sp>
        <p:nvSpPr>
          <p:cNvPr id="13" name="TextBox 12">
            <a:extLst>
              <a:ext uri="{FF2B5EF4-FFF2-40B4-BE49-F238E27FC236}">
                <a16:creationId xmlns:a16="http://schemas.microsoft.com/office/drawing/2014/main" id="{EF3FA3EC-5CC2-4266-9ABC-AD96743CCFE6}"/>
              </a:ext>
            </a:extLst>
          </p:cNvPr>
          <p:cNvSpPr txBox="1"/>
          <p:nvPr/>
        </p:nvSpPr>
        <p:spPr>
          <a:xfrm>
            <a:off x="8400647" y="1683986"/>
            <a:ext cx="2584110" cy="1451166"/>
          </a:xfrm>
          <a:prstGeom prst="rect">
            <a:avLst/>
          </a:prstGeom>
          <a:noFill/>
        </p:spPr>
        <p:txBody>
          <a:bodyPr wrap="square">
            <a:spAutoFit/>
          </a:bodyPr>
          <a:lstStyle/>
          <a:p>
            <a:pPr marL="457200" indent="-457200" algn="just">
              <a:lnSpc>
                <a:spcPct val="150000"/>
              </a:lnSpc>
              <a:spcBef>
                <a:spcPts val="200"/>
              </a:spcBef>
              <a:spcAft>
                <a:spcPts val="200"/>
              </a:spcAft>
              <a:buFont typeface="Wingdings" panose="05000000000000000000" pitchFamily="2" charset="2"/>
              <a:buChar char="Ø"/>
            </a:pPr>
            <a:r>
              <a:rPr lang="en-US" sz="3200" dirty="0" err="1">
                <a:solidFill>
                  <a:srgbClr val="002060"/>
                </a:solidFill>
                <a:effectLst/>
                <a:latin typeface="Times New Roman" panose="02020603050405020304" pitchFamily="18" charset="0"/>
                <a:ea typeface="Times New Roman" panose="02020603050405020304" pitchFamily="18" charset="0"/>
              </a:rPr>
              <a:t>Cháy</a:t>
            </a:r>
            <a:r>
              <a:rPr lang="en-US" sz="3200" dirty="0">
                <a:solidFill>
                  <a:srgbClr val="002060"/>
                </a:solidFill>
                <a:effectLst/>
                <a:latin typeface="Times New Roman" panose="02020603050405020304" pitchFamily="18" charset="0"/>
                <a:ea typeface="Times New Roman" panose="02020603050405020304" pitchFamily="18" charset="0"/>
              </a:rPr>
              <a:t> </a:t>
            </a:r>
            <a:r>
              <a:rPr lang="en-US" sz="3200" dirty="0" err="1">
                <a:solidFill>
                  <a:srgbClr val="002060"/>
                </a:solidFill>
                <a:effectLst/>
                <a:latin typeface="Times New Roman" panose="02020603050405020304" pitchFamily="18" charset="0"/>
                <a:ea typeface="Times New Roman" panose="02020603050405020304" pitchFamily="18" charset="0"/>
              </a:rPr>
              <a:t>nổ</a:t>
            </a:r>
            <a:endParaRPr lang="en-US" sz="32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sz="2800" b="1" dirty="0">
              <a:solidFill>
                <a:srgbClr val="002060"/>
              </a:solidFill>
              <a:effectLst/>
              <a:latin typeface="Times New Roman" panose="02020603050405020304" pitchFamily="18" charset="0"/>
              <a:ea typeface="Calibri" panose="020F0502020204030204" pitchFamily="34" charset="0"/>
            </a:endParaRPr>
          </a:p>
        </p:txBody>
      </p:sp>
      <p:sp>
        <p:nvSpPr>
          <p:cNvPr id="14" name="TextBox 13">
            <a:extLst>
              <a:ext uri="{FF2B5EF4-FFF2-40B4-BE49-F238E27FC236}">
                <a16:creationId xmlns:a16="http://schemas.microsoft.com/office/drawing/2014/main" id="{0EABDFED-8DD2-419D-B8EA-C3039BC92113}"/>
              </a:ext>
            </a:extLst>
          </p:cNvPr>
          <p:cNvSpPr txBox="1"/>
          <p:nvPr/>
        </p:nvSpPr>
        <p:spPr>
          <a:xfrm>
            <a:off x="2669662" y="3575887"/>
            <a:ext cx="4631293" cy="1451166"/>
          </a:xfrm>
          <a:prstGeom prst="rect">
            <a:avLst/>
          </a:prstGeom>
          <a:noFill/>
        </p:spPr>
        <p:txBody>
          <a:bodyPr wrap="square">
            <a:spAutoFit/>
          </a:bodyPr>
          <a:lstStyle/>
          <a:p>
            <a:pPr algn="just">
              <a:lnSpc>
                <a:spcPct val="150000"/>
              </a:lnSpc>
              <a:spcBef>
                <a:spcPts val="200"/>
              </a:spcBef>
              <a:spcAft>
                <a:spcPts val="200"/>
              </a:spcAft>
            </a:pPr>
            <a:r>
              <a:rPr lang="en-US" sz="3200" dirty="0">
                <a:solidFill>
                  <a:srgbClr val="002060"/>
                </a:solidFill>
                <a:effectLst/>
                <a:latin typeface="Times New Roman" panose="02020603050405020304" pitchFamily="18" charset="0"/>
                <a:ea typeface="Times New Roman" panose="02020603050405020304" pitchFamily="18" charset="0"/>
              </a:rPr>
              <a:t>Y </a:t>
            </a:r>
            <a:r>
              <a:rPr lang="en-US" sz="3200" dirty="0" err="1">
                <a:solidFill>
                  <a:srgbClr val="002060"/>
                </a:solidFill>
                <a:effectLst/>
                <a:latin typeface="Times New Roman" panose="02020603050405020304" pitchFamily="18" charset="0"/>
                <a:ea typeface="Times New Roman" panose="02020603050405020304" pitchFamily="18" charset="0"/>
              </a:rPr>
              <a:t>tế</a:t>
            </a:r>
            <a:r>
              <a:rPr lang="en-US" sz="3200" dirty="0">
                <a:solidFill>
                  <a:srgbClr val="002060"/>
                </a:solidFill>
                <a:effectLst/>
                <a:latin typeface="Times New Roman" panose="02020603050405020304" pitchFamily="18" charset="0"/>
                <a:ea typeface="Times New Roman" panose="02020603050405020304" pitchFamily="18" charset="0"/>
              </a:rPr>
              <a:t>/an </a:t>
            </a:r>
            <a:r>
              <a:rPr lang="en-US" sz="3200" dirty="0" err="1">
                <a:solidFill>
                  <a:srgbClr val="002060"/>
                </a:solidFill>
                <a:effectLst/>
                <a:latin typeface="Times New Roman" panose="02020603050405020304" pitchFamily="18" charset="0"/>
                <a:ea typeface="Times New Roman" panose="02020603050405020304" pitchFamily="18" charset="0"/>
              </a:rPr>
              <a:t>toàn</a:t>
            </a:r>
            <a:r>
              <a:rPr lang="en-US" sz="3200" dirty="0">
                <a:solidFill>
                  <a:srgbClr val="002060"/>
                </a:solidFill>
                <a:effectLst/>
                <a:latin typeface="Times New Roman" panose="02020603050405020304" pitchFamily="18" charset="0"/>
                <a:ea typeface="Times New Roman" panose="02020603050405020304" pitchFamily="18" charset="0"/>
              </a:rPr>
              <a:t> </a:t>
            </a:r>
            <a:r>
              <a:rPr lang="en-US" sz="3200" dirty="0" err="1">
                <a:solidFill>
                  <a:srgbClr val="002060"/>
                </a:solidFill>
                <a:effectLst/>
                <a:latin typeface="Times New Roman" panose="02020603050405020304" pitchFamily="18" charset="0"/>
                <a:ea typeface="Times New Roman" panose="02020603050405020304" pitchFamily="18" charset="0"/>
              </a:rPr>
              <a:t>thực</a:t>
            </a:r>
            <a:r>
              <a:rPr lang="en-US" sz="3200" dirty="0">
                <a:solidFill>
                  <a:srgbClr val="002060"/>
                </a:solidFill>
                <a:effectLst/>
                <a:latin typeface="Times New Roman" panose="02020603050405020304" pitchFamily="18" charset="0"/>
                <a:ea typeface="Times New Roman" panose="02020603050405020304" pitchFamily="18" charset="0"/>
              </a:rPr>
              <a:t> </a:t>
            </a:r>
            <a:r>
              <a:rPr lang="en-US" sz="3200" dirty="0" err="1">
                <a:solidFill>
                  <a:srgbClr val="002060"/>
                </a:solidFill>
                <a:effectLst/>
                <a:latin typeface="Times New Roman" panose="02020603050405020304" pitchFamily="18" charset="0"/>
                <a:ea typeface="Times New Roman" panose="02020603050405020304" pitchFamily="18" charset="0"/>
              </a:rPr>
              <a:t>phẩm</a:t>
            </a:r>
            <a:endParaRPr lang="en-US" sz="32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sz="2800" b="1" dirty="0">
              <a:solidFill>
                <a:srgbClr val="002060"/>
              </a:solidFill>
              <a:effectLst/>
              <a:latin typeface="Times New Roman" panose="02020603050405020304" pitchFamily="18" charset="0"/>
              <a:ea typeface="Calibri" panose="020F0502020204030204" pitchFamily="34" charset="0"/>
            </a:endParaRPr>
          </a:p>
        </p:txBody>
      </p:sp>
      <p:pic>
        <p:nvPicPr>
          <p:cNvPr id="15" name="Picture 14">
            <a:extLst>
              <a:ext uri="{FF2B5EF4-FFF2-40B4-BE49-F238E27FC236}">
                <a16:creationId xmlns:a16="http://schemas.microsoft.com/office/drawing/2014/main" id="{2D43E528-46B1-4470-A432-353E742A09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639" y="4334872"/>
            <a:ext cx="7574691" cy="2373660"/>
          </a:xfrm>
          <a:prstGeom prst="rect">
            <a:avLst/>
          </a:prstGeom>
        </p:spPr>
      </p:pic>
    </p:spTree>
    <p:extLst>
      <p:ext uri="{BB962C8B-B14F-4D97-AF65-F5344CB8AC3E}">
        <p14:creationId xmlns:p14="http://schemas.microsoft.com/office/powerpoint/2010/main" val="378095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36</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553091"/>
            <a:ext cx="9774382" cy="815451"/>
          </a:xfrm>
        </p:spPr>
        <p:txBody>
          <a:bodyPr>
            <a:normAutofit fontScale="25000" lnSpcReduction="20000"/>
          </a:bodyPr>
          <a:lstStyle/>
          <a:p>
            <a:r>
              <a:rPr lang="en-US" sz="11200" dirty="0">
                <a:solidFill>
                  <a:srgbClr val="002060"/>
                </a:solidFill>
              </a:rPr>
              <a:t>1.</a:t>
            </a:r>
            <a:r>
              <a:rPr lang="vi-VN" sz="11200" b="1" dirty="0">
                <a:effectLst/>
                <a:latin typeface="Times New Roman" panose="02020603050405020304" pitchFamily="18" charset="0"/>
                <a:ea typeface="Times New Roman" panose="02020603050405020304" pitchFamily="18" charset="0"/>
              </a:rPr>
              <a:t> </a:t>
            </a:r>
            <a:r>
              <a:rPr lang="en-US" sz="11200" b="1" dirty="0">
                <a:effectLst/>
                <a:latin typeface="Times New Roman" panose="02020603050405020304" pitchFamily="18" charset="0"/>
                <a:ea typeface="Times New Roman" panose="02020603050405020304" pitchFamily="18" charset="0"/>
              </a:rPr>
              <a:t>3.</a:t>
            </a:r>
            <a:r>
              <a:rPr lang="vi-VN" sz="11200" b="1" dirty="0">
                <a:solidFill>
                  <a:srgbClr val="002060"/>
                </a:solidFill>
                <a:effectLst/>
                <a:latin typeface="Times New Roman" panose="02020603050405020304" pitchFamily="18" charset="0"/>
                <a:ea typeface="Times New Roman" panose="02020603050405020304" pitchFamily="18" charset="0"/>
              </a:rPr>
              <a:t>Những nhân tố tác động đến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b="1" dirty="0">
                <a:solidFill>
                  <a:srgbClr val="002060"/>
                </a:solidFill>
                <a:effectLst/>
                <a:latin typeface="Times New Roman" panose="02020603050405020304" pitchFamily="18" charset="0"/>
                <a:ea typeface="Times New Roman" panose="02020603050405020304" pitchFamily="18" charset="0"/>
              </a:rPr>
              <a:t>1.</a:t>
            </a:r>
            <a:r>
              <a:rPr lang="en-US" sz="11200" dirty="0">
                <a:solidFill>
                  <a:srgbClr val="002060"/>
                </a:solidFill>
                <a:ea typeface="Times New Roman" panose="02020603050405020304" pitchFamily="18" charset="0"/>
              </a:rPr>
              <a:t>3.1.</a:t>
            </a:r>
            <a:r>
              <a:rPr lang="vi-VN" sz="11200" b="1" dirty="0">
                <a:solidFill>
                  <a:srgbClr val="002060"/>
                </a:solidFill>
                <a:effectLst/>
                <a:latin typeface="Times New Roman" panose="02020603050405020304" pitchFamily="18" charset="0"/>
                <a:ea typeface="Times New Roman" panose="02020603050405020304" pitchFamily="18" charset="0"/>
              </a:rPr>
              <a:t> Nhóm nhân tố </a:t>
            </a:r>
            <a:r>
              <a:rPr lang="en-US" sz="11200" b="1" dirty="0" err="1">
                <a:solidFill>
                  <a:srgbClr val="002060"/>
                </a:solidFill>
                <a:effectLst/>
                <a:latin typeface="Times New Roman" panose="02020603050405020304" pitchFamily="18" charset="0"/>
                <a:ea typeface="Times New Roman" panose="02020603050405020304" pitchFamily="18" charset="0"/>
              </a:rPr>
              <a:t>chủ</a:t>
            </a:r>
            <a:r>
              <a:rPr lang="vi-VN" sz="11200" b="1" dirty="0">
                <a:solidFill>
                  <a:srgbClr val="002060"/>
                </a:solidFill>
                <a:effectLst/>
                <a:latin typeface="Times New Roman" panose="02020603050405020304" pitchFamily="18" charset="0"/>
                <a:ea typeface="Times New Roman" panose="02020603050405020304" pitchFamily="18" charset="0"/>
              </a:rPr>
              <a:t> quan </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730004" y="1861580"/>
            <a:ext cx="9400585" cy="7955511"/>
          </a:xfrm>
          <a:prstGeom prst="rect">
            <a:avLst/>
          </a:prstGeom>
          <a:noFill/>
        </p:spPr>
        <p:txBody>
          <a:bodyPr wrap="square">
            <a:spAutoFit/>
          </a:bodyPr>
          <a:lstStyle/>
          <a:p>
            <a:pPr marL="285750" indent="-285750" algn="just">
              <a:lnSpc>
                <a:spcPct val="150000"/>
              </a:lnSpc>
              <a:spcBef>
                <a:spcPts val="200"/>
              </a:spcBef>
              <a:spcAft>
                <a:spcPts val="200"/>
              </a:spcAft>
              <a:buFont typeface="Wingdings" panose="05000000000000000000" pitchFamily="2" charset="2"/>
              <a:buChar char="Ø"/>
            </a:pPr>
            <a:r>
              <a:rPr lang="en-US" sz="2800" dirty="0" err="1">
                <a:solidFill>
                  <a:srgbClr val="002060"/>
                </a:solidFill>
                <a:effectLst/>
                <a:latin typeface="Times New Roman" panose="02020603050405020304" pitchFamily="18" charset="0"/>
                <a:ea typeface="Times New Roman" panose="02020603050405020304" pitchFamily="18" charset="0"/>
              </a:rPr>
              <a:t>Nhân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endParaRPr lang="en-US" sz="2800" dirty="0">
              <a:solidFill>
                <a:srgbClr val="002060"/>
              </a:solidFill>
              <a:effectLst/>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Ø"/>
            </a:pPr>
            <a:r>
              <a:rPr lang="en-US" sz="2800" dirty="0">
                <a:solidFill>
                  <a:srgbClr val="002060"/>
                </a:solidFill>
                <a:effectLst/>
                <a:latin typeface="Times New Roman" panose="02020603050405020304" pitchFamily="18" charset="0"/>
                <a:ea typeface="Times New Roman" panose="02020603050405020304" pitchFamily="18" charset="0"/>
              </a:rPr>
              <a:t>Outsource: </a:t>
            </a:r>
            <a:r>
              <a:rPr lang="en-US" sz="2800" dirty="0" err="1">
                <a:solidFill>
                  <a:srgbClr val="002060"/>
                </a:solidFill>
                <a:effectLst/>
                <a:latin typeface="Times New Roman" panose="02020603050405020304" pitchFamily="18" charset="0"/>
                <a:ea typeface="Times New Roman" panose="02020603050405020304" pitchFamily="18" charset="0"/>
              </a:rPr>
              <a:t>Một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cuộc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họp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kiện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muốn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thành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công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có</a:t>
            </a:r>
            <a:r>
              <a:rPr lang="en-US" sz="2800" dirty="0">
                <a:solidFill>
                  <a:srgbClr val="002060"/>
                </a:solidFill>
                <a:effectLst/>
                <a:latin typeface="Times New Roman" panose="02020603050405020304" pitchFamily="18" charset="0"/>
                <a:ea typeface="Times New Roman" panose="02020603050405020304" pitchFamily="18" charset="0"/>
              </a:rPr>
              <a:t> outsource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MC, ca </a:t>
            </a:r>
            <a:r>
              <a:rPr lang="en-US" sz="2800" dirty="0" err="1">
                <a:solidFill>
                  <a:srgbClr val="002060"/>
                </a:solidFill>
                <a:effectLst/>
                <a:latin typeface="Times New Roman" panose="02020603050405020304" pitchFamily="18" charset="0"/>
                <a:ea typeface="Times New Roman" panose="02020603050405020304" pitchFamily="18" charset="0"/>
              </a:rPr>
              <a:t>sĩ</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diễn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viên</a:t>
            </a:r>
            <a:r>
              <a:rPr lang="en-US" sz="2800" dirty="0">
                <a:solidFill>
                  <a:srgbClr val="002060"/>
                </a:solidFill>
                <a:effectLst/>
                <a:latin typeface="Times New Roman" panose="02020603050405020304" pitchFamily="18" charset="0"/>
                <a:ea typeface="Times New Roman" panose="02020603050405020304" pitchFamily="18" charset="0"/>
              </a:rPr>
              <a:t>,… </a:t>
            </a:r>
          </a:p>
          <a:p>
            <a:pPr marL="285750" indent="-285750" algn="just">
              <a:lnSpc>
                <a:spcPct val="150000"/>
              </a:lnSpc>
              <a:spcBef>
                <a:spcPts val="200"/>
              </a:spcBef>
              <a:spcAft>
                <a:spcPts val="200"/>
              </a:spcAft>
              <a:buFont typeface="Wingdings" panose="05000000000000000000" pitchFamily="2" charset="2"/>
              <a:buChar char="Ø"/>
            </a:pPr>
            <a:r>
              <a:rPr lang="en-US" sz="2800" dirty="0" err="1">
                <a:solidFill>
                  <a:srgbClr val="002060"/>
                </a:solidFill>
                <a:effectLst/>
                <a:latin typeface="Times New Roman" panose="02020603050405020304" pitchFamily="18" charset="0"/>
                <a:ea typeface="Times New Roman" panose="02020603050405020304" pitchFamily="18" charset="0"/>
              </a:rPr>
              <a:t>Nội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bộ</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phòng</a:t>
            </a:r>
            <a:r>
              <a:rPr lang="en-US" sz="2800" dirty="0">
                <a:solidFill>
                  <a:srgbClr val="002060"/>
                </a:solidFill>
                <a:effectLst/>
                <a:latin typeface="Times New Roman" panose="02020603050405020304" pitchFamily="18" charset="0"/>
                <a:ea typeface="Times New Roman" panose="02020603050405020304" pitchFamily="18" charset="0"/>
              </a:rPr>
              <a:t> ban</a:t>
            </a:r>
          </a:p>
          <a:p>
            <a:pPr marL="285750" indent="-285750" algn="just">
              <a:lnSpc>
                <a:spcPct val="150000"/>
              </a:lnSpc>
              <a:spcBef>
                <a:spcPts val="200"/>
              </a:spcBef>
              <a:spcAft>
                <a:spcPts val="200"/>
              </a:spcAft>
              <a:buFont typeface="Wingdings" panose="05000000000000000000" pitchFamily="2" charset="2"/>
              <a:buChar char="Ø"/>
            </a:pPr>
            <a:r>
              <a:rPr lang="en-US" sz="2800" dirty="0" err="1">
                <a:solidFill>
                  <a:srgbClr val="002060"/>
                </a:solidFill>
                <a:effectLst/>
                <a:latin typeface="Times New Roman" panose="02020603050405020304" pitchFamily="18" charset="0"/>
                <a:ea typeface="Times New Roman" panose="02020603050405020304" pitchFamily="18" charset="0"/>
              </a:rPr>
              <a:t>Kế</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hoạch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endParaRPr lang="en-US" sz="2800" dirty="0">
              <a:solidFill>
                <a:srgbClr val="002060"/>
              </a:solidFill>
              <a:effectLst/>
              <a:latin typeface="Times New Roman" panose="02020603050405020304" pitchFamily="18" charset="0"/>
              <a:ea typeface="Calibri" panose="020F0502020204030204" pitchFamily="34" charset="0"/>
            </a:endParaRPr>
          </a:p>
          <a:p>
            <a:pPr marL="285750" indent="-285750" algn="just">
              <a:lnSpc>
                <a:spcPct val="150000"/>
              </a:lnSpc>
              <a:spcBef>
                <a:spcPts val="200"/>
              </a:spcBef>
              <a:spcAft>
                <a:spcPts val="200"/>
              </a:spcAft>
              <a:buFont typeface="Wingdings" panose="05000000000000000000" pitchFamily="2" charset="2"/>
              <a:buChar char="Ø"/>
            </a:pPr>
            <a:r>
              <a:rPr lang="en-US" sz="2800" dirty="0" err="1">
                <a:solidFill>
                  <a:srgbClr val="002060"/>
                </a:solidFill>
                <a:effectLst/>
                <a:latin typeface="Times New Roman" panose="02020603050405020304" pitchFamily="18" charset="0"/>
                <a:ea typeface="Times New Roman" panose="02020603050405020304" pitchFamily="18" charset="0"/>
              </a:rPr>
              <a:t>Địa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điểm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endParaRPr lang="en-US" sz="2800" dirty="0">
              <a:solidFill>
                <a:srgbClr val="002060"/>
              </a:solidFill>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Ø"/>
            </a:pPr>
            <a:r>
              <a:rPr lang="en-US" sz="2800" dirty="0" err="1">
                <a:solidFill>
                  <a:srgbClr val="002060"/>
                </a:solidFill>
                <a:effectLst/>
                <a:latin typeface="Times New Roman" panose="02020603050405020304" pitchFamily="18" charset="0"/>
                <a:ea typeface="Times New Roman" panose="02020603050405020304" pitchFamily="18" charset="0"/>
              </a:rPr>
              <a:t>Hệ</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thống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âm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thanh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ánh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sáng</a:t>
            </a:r>
            <a:endParaRPr lang="en-US" sz="2800" dirty="0">
              <a:solidFill>
                <a:srgbClr val="002060"/>
              </a:solidFill>
              <a:effectLst/>
              <a:latin typeface="Times New Roman" panose="02020603050405020304" pitchFamily="18" charset="0"/>
              <a:ea typeface="Calibri" panose="020F0502020204030204" pitchFamily="34" charset="0"/>
            </a:endParaRPr>
          </a:p>
          <a:p>
            <a:pPr marL="285750" indent="-285750" algn="just">
              <a:lnSpc>
                <a:spcPct val="150000"/>
              </a:lnSpc>
              <a:spcBef>
                <a:spcPts val="200"/>
              </a:spcBef>
              <a:spcAft>
                <a:spcPts val="200"/>
              </a:spcAft>
              <a:buFont typeface="Wingdings" panose="05000000000000000000" pitchFamily="2" charset="2"/>
              <a:buChar char="Ø"/>
            </a:pPr>
            <a:endParaRPr lang="en-US" sz="4400" dirty="0">
              <a:solidFill>
                <a:srgbClr val="002060"/>
              </a:solidFill>
              <a:effectLst/>
              <a:latin typeface="Times New Roman" panose="02020603050405020304" pitchFamily="18" charset="0"/>
              <a:ea typeface="Calibri" panose="020F0502020204030204" pitchFamily="34" charset="0"/>
            </a:endParaRPr>
          </a:p>
          <a:p>
            <a:pPr marL="285750" indent="-285750" algn="just">
              <a:lnSpc>
                <a:spcPct val="150000"/>
              </a:lnSpc>
              <a:spcBef>
                <a:spcPts val="200"/>
              </a:spcBef>
              <a:spcAft>
                <a:spcPts val="200"/>
              </a:spcAft>
              <a:buFont typeface="Wingdings" panose="05000000000000000000" pitchFamily="2" charset="2"/>
              <a:buChar char="Ø"/>
            </a:pPr>
            <a:endParaRPr lang="en-US" sz="2800" i="1" dirty="0">
              <a:effectLst/>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Ø"/>
            </a:pP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sz="2800" b="1" dirty="0">
              <a:solidFill>
                <a:srgbClr val="002060"/>
              </a:solidFill>
              <a:effectLst/>
              <a:latin typeface="Times New Roman" panose="02020603050405020304" pitchFamily="18" charset="0"/>
              <a:ea typeface="Calibri" panose="020F0502020204030204" pitchFamily="34" charset="0"/>
            </a:endParaRPr>
          </a:p>
        </p:txBody>
      </p:sp>
      <p:pic>
        <p:nvPicPr>
          <p:cNvPr id="18" name="Picture 17">
            <a:extLst>
              <a:ext uri="{FF2B5EF4-FFF2-40B4-BE49-F238E27FC236}">
                <a16:creationId xmlns:a16="http://schemas.microsoft.com/office/drawing/2014/main" id="{81F82656-9C08-4C65-888E-20CD4D87DB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5516" y="3838074"/>
            <a:ext cx="4463716" cy="3019926"/>
          </a:xfrm>
          <a:prstGeom prst="rect">
            <a:avLst/>
          </a:prstGeom>
        </p:spPr>
      </p:pic>
    </p:spTree>
    <p:extLst>
      <p:ext uri="{BB962C8B-B14F-4D97-AF65-F5344CB8AC3E}">
        <p14:creationId xmlns:p14="http://schemas.microsoft.com/office/powerpoint/2010/main" val="20657378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effectLst/>
                <a:latin typeface="Times New Roman" panose="02020603050405020304" pitchFamily="18" charset="0"/>
                <a:ea typeface="Times New Roman" panose="02020603050405020304" pitchFamily="18" charset="0"/>
              </a:rPr>
              <a:t>2. </a:t>
            </a:r>
            <a:r>
              <a:rPr lang="en-US" sz="2800" dirty="0">
                <a:ea typeface="Times New Roman" panose="02020603050405020304" pitchFamily="18" charset="0"/>
              </a:rPr>
              <a:t>C</a:t>
            </a:r>
            <a:r>
              <a:rPr lang="vi-VN" sz="2800" dirty="0">
                <a:effectLst/>
                <a:latin typeface="Times New Roman" panose="02020603050405020304" pitchFamily="18" charset="0"/>
                <a:ea typeface="Times New Roman" panose="02020603050405020304" pitchFamily="18" charset="0"/>
              </a:rPr>
              <a:t>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37</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870250"/>
            <a:ext cx="9774382" cy="1308489"/>
          </a:xfrm>
        </p:spPr>
        <p:txBody>
          <a:bodyPr>
            <a:normAutofit fontScale="25000" lnSpcReduction="20000"/>
          </a:bodyPr>
          <a:lstStyle/>
          <a:p>
            <a:r>
              <a:rPr lang="en-US" sz="11200" b="1" dirty="0">
                <a:solidFill>
                  <a:srgbClr val="002060"/>
                </a:solidFill>
                <a:effectLst/>
                <a:latin typeface="Times New Roman" panose="02020603050405020304" pitchFamily="18" charset="0"/>
                <a:ea typeface="Times New Roman" panose="02020603050405020304" pitchFamily="18" charset="0"/>
              </a:rPr>
              <a:t>2.1. </a:t>
            </a:r>
            <a:r>
              <a:rPr lang="en-US" sz="11200" dirty="0" err="1">
                <a:solidFill>
                  <a:srgbClr val="002060"/>
                </a:solidFill>
                <a:ea typeface="Times New Roman" panose="02020603050405020304" pitchFamily="18" charset="0"/>
              </a:rPr>
              <a:t>Các</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vị</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trí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công</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việc</a:t>
            </a:r>
            <a:endParaRPr lang="en-US" sz="11200" b="1"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ffectLst/>
                <a:latin typeface="Times New Roman" panose="02020603050405020304" pitchFamily="18" charset="0"/>
                <a:ea typeface="Calibri" panose="020F0502020204030204" pitchFamily="34" charset="0"/>
              </a:rPr>
              <a:t>  2.1.1.Sơ </a:t>
            </a:r>
            <a:r>
              <a:rPr lang="en-US" sz="11200" dirty="0" err="1">
                <a:solidFill>
                  <a:srgbClr val="002060"/>
                </a:solidFill>
                <a:effectLst/>
                <a:latin typeface="Times New Roman" panose="02020603050405020304" pitchFamily="18" charset="0"/>
                <a:ea typeface="Calibri" panose="020F0502020204030204" pitchFamily="34" charset="0"/>
              </a:rPr>
              <a:t>đồ</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tổ</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chức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826301" y="1867290"/>
            <a:ext cx="9400585" cy="3123419"/>
          </a:xfrm>
          <a:prstGeom prst="rect">
            <a:avLst/>
          </a:prstGeom>
          <a:noFill/>
        </p:spPr>
        <p:txBody>
          <a:bodyPr wrap="square">
            <a:spAutoFit/>
          </a:bodyPr>
          <a:lstStyle/>
          <a:p>
            <a:pPr marL="285750" indent="-285750" algn="just">
              <a:lnSpc>
                <a:spcPct val="150000"/>
              </a:lnSpc>
              <a:spcBef>
                <a:spcPts val="200"/>
              </a:spcBef>
              <a:spcAft>
                <a:spcPts val="200"/>
              </a:spcAft>
              <a:buFont typeface="Wingdings" panose="05000000000000000000" pitchFamily="2" charset="2"/>
              <a:buChar char="Ø"/>
            </a:pPr>
            <a:endParaRPr lang="en-US" sz="4400" dirty="0">
              <a:solidFill>
                <a:srgbClr val="002060"/>
              </a:solidFill>
              <a:effectLst/>
              <a:latin typeface="Times New Roman" panose="02020603050405020304" pitchFamily="18" charset="0"/>
              <a:ea typeface="Calibri" panose="020F0502020204030204" pitchFamily="34" charset="0"/>
            </a:endParaRPr>
          </a:p>
          <a:p>
            <a:pPr marL="285750" indent="-285750" algn="just">
              <a:lnSpc>
                <a:spcPct val="150000"/>
              </a:lnSpc>
              <a:spcBef>
                <a:spcPts val="200"/>
              </a:spcBef>
              <a:spcAft>
                <a:spcPts val="200"/>
              </a:spcAft>
              <a:buFont typeface="Wingdings" panose="05000000000000000000" pitchFamily="2" charset="2"/>
              <a:buChar char="Ø"/>
            </a:pPr>
            <a:endParaRPr lang="en-US" sz="2800" i="1" dirty="0">
              <a:effectLst/>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Ø"/>
            </a:pP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sz="2800" b="1" dirty="0">
              <a:solidFill>
                <a:srgbClr val="002060"/>
              </a:solidFill>
              <a:effectLst/>
              <a:latin typeface="Times New Roman" panose="02020603050405020304" pitchFamily="18" charset="0"/>
              <a:ea typeface="Calibri" panose="020F0502020204030204" pitchFamily="34" charset="0"/>
            </a:endParaRPr>
          </a:p>
        </p:txBody>
      </p:sp>
      <p:pic>
        <p:nvPicPr>
          <p:cNvPr id="18" name="Picture 17">
            <a:extLst>
              <a:ext uri="{FF2B5EF4-FFF2-40B4-BE49-F238E27FC236}">
                <a16:creationId xmlns:a16="http://schemas.microsoft.com/office/drawing/2014/main" id="{81F82656-9C08-4C65-888E-20CD4D87DB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9000" y="3336424"/>
            <a:ext cx="4796590" cy="3019926"/>
          </a:xfrm>
          <a:prstGeom prst="rect">
            <a:avLst/>
          </a:prstGeom>
        </p:spPr>
      </p:pic>
    </p:spTree>
    <p:extLst>
      <p:ext uri="{BB962C8B-B14F-4D97-AF65-F5344CB8AC3E}">
        <p14:creationId xmlns:p14="http://schemas.microsoft.com/office/powerpoint/2010/main" val="40761647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C80AA-872C-48BD-8C4E-3E3D93135D1E}"/>
              </a:ext>
            </a:extLst>
          </p:cNvPr>
          <p:cNvSpPr>
            <a:spLocks noGrp="1"/>
          </p:cNvSpPr>
          <p:nvPr>
            <p:ph type="title"/>
          </p:nvPr>
        </p:nvSpPr>
        <p:spPr/>
        <p:txBody>
          <a:bodyPr/>
          <a:lstStyle/>
          <a:p>
            <a:endParaRPr lang="en-US"/>
          </a:p>
        </p:txBody>
      </p:sp>
      <p:sp>
        <p:nvSpPr>
          <p:cNvPr id="4" name="Content Placeholder 3">
            <a:extLst>
              <a:ext uri="{FF2B5EF4-FFF2-40B4-BE49-F238E27FC236}">
                <a16:creationId xmlns:a16="http://schemas.microsoft.com/office/drawing/2014/main" id="{98588A01-4725-4E80-9684-84C624AE0C6D}"/>
              </a:ext>
            </a:extLst>
          </p:cNvPr>
          <p:cNvSpPr>
            <a:spLocks noGrp="1"/>
          </p:cNvSpPr>
          <p:nvPr>
            <p:ph sz="half" idx="2"/>
          </p:nvPr>
        </p:nvSpPr>
        <p:spPr/>
        <p:txBody>
          <a:bodyPr/>
          <a:lstStyle/>
          <a:p>
            <a:endParaRPr lang="en-US"/>
          </a:p>
        </p:txBody>
      </p:sp>
      <p:sp>
        <p:nvSpPr>
          <p:cNvPr id="5" name="Date Placeholder 4">
            <a:extLst>
              <a:ext uri="{FF2B5EF4-FFF2-40B4-BE49-F238E27FC236}">
                <a16:creationId xmlns:a16="http://schemas.microsoft.com/office/drawing/2014/main" id="{982AFFCF-6C44-4F05-9662-1E0A7C6D3768}"/>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D411FC05-655F-4CAB-8527-3588FE677352}"/>
              </a:ext>
            </a:extLst>
          </p:cNvPr>
          <p:cNvSpPr>
            <a:spLocks noGrp="1"/>
          </p:cNvSpPr>
          <p:nvPr>
            <p:ph type="sldNum" sz="quarter" idx="12"/>
          </p:nvPr>
        </p:nvSpPr>
        <p:spPr/>
        <p:txBody>
          <a:bodyPr/>
          <a:lstStyle/>
          <a:p>
            <a:fld id="{E028A6FB-2223-4D25-977F-C6FE794272EE}" type="slidenum">
              <a:rPr lang="en-US" smtClean="0"/>
              <a:t>38</a:t>
            </a:fld>
            <a:endParaRPr lang="en-US"/>
          </a:p>
        </p:txBody>
      </p:sp>
      <p:sp>
        <p:nvSpPr>
          <p:cNvPr id="7" name="Text Placeholder 6">
            <a:extLst>
              <a:ext uri="{FF2B5EF4-FFF2-40B4-BE49-F238E27FC236}">
                <a16:creationId xmlns:a16="http://schemas.microsoft.com/office/drawing/2014/main" id="{1C5CBE10-DB15-4A85-AF1F-E57CF3E3CD6A}"/>
              </a:ext>
            </a:extLst>
          </p:cNvPr>
          <p:cNvSpPr>
            <a:spLocks noGrp="1"/>
          </p:cNvSpPr>
          <p:nvPr>
            <p:ph type="body" sz="quarter" idx="13"/>
          </p:nvPr>
        </p:nvSpPr>
        <p:spPr/>
        <p:txBody>
          <a:bodyPr>
            <a:normAutofit fontScale="77500" lnSpcReduction="20000"/>
          </a:bodyPr>
          <a:lstStyle/>
          <a:p>
            <a:endParaRPr lang="en-US"/>
          </a:p>
        </p:txBody>
      </p:sp>
      <p:pic>
        <p:nvPicPr>
          <p:cNvPr id="8" name="Content Placeholder 7" descr="Quy trình thực hiện đại hội cổ đông - Vietnam Finance and Investment">
            <a:extLst>
              <a:ext uri="{FF2B5EF4-FFF2-40B4-BE49-F238E27FC236}">
                <a16:creationId xmlns:a16="http://schemas.microsoft.com/office/drawing/2014/main" id="{173B02AF-15F7-4C74-94E7-9259F611FFEC}"/>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6254" y="-1"/>
            <a:ext cx="11947358" cy="6721476"/>
          </a:xfrm>
          <a:prstGeom prst="rect">
            <a:avLst/>
          </a:prstGeom>
          <a:noFill/>
          <a:ln>
            <a:noFill/>
          </a:ln>
        </p:spPr>
      </p:pic>
    </p:spTree>
    <p:extLst>
      <p:ext uri="{BB962C8B-B14F-4D97-AF65-F5344CB8AC3E}">
        <p14:creationId xmlns:p14="http://schemas.microsoft.com/office/powerpoint/2010/main" val="23048416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effectLst/>
                <a:latin typeface="Times New Roman" panose="02020603050405020304" pitchFamily="18" charset="0"/>
                <a:ea typeface="Times New Roman" panose="02020603050405020304" pitchFamily="18" charset="0"/>
              </a:rPr>
              <a:t>2. </a:t>
            </a:r>
            <a:r>
              <a:rPr lang="vi-VN" sz="2800" dirty="0">
                <a:effectLst/>
                <a:latin typeface="Times New Roman" panose="02020603050405020304" pitchFamily="18" charset="0"/>
                <a:ea typeface="Times New Roman" panose="02020603050405020304" pitchFamily="18" charset="0"/>
              </a:rPr>
              <a:t>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39</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870250"/>
            <a:ext cx="9774382" cy="1308489"/>
          </a:xfrm>
        </p:spPr>
        <p:txBody>
          <a:bodyPr>
            <a:normAutofit fontScale="25000" lnSpcReduction="20000"/>
          </a:bodyPr>
          <a:lstStyle/>
          <a:p>
            <a:r>
              <a:rPr lang="en-US" sz="11200" b="1" dirty="0">
                <a:solidFill>
                  <a:srgbClr val="002060"/>
                </a:solidFill>
                <a:effectLst/>
                <a:latin typeface="Times New Roman" panose="02020603050405020304" pitchFamily="18" charset="0"/>
                <a:ea typeface="Times New Roman" panose="02020603050405020304" pitchFamily="18" charset="0"/>
              </a:rPr>
              <a:t>2.1. </a:t>
            </a:r>
            <a:r>
              <a:rPr lang="en-US" sz="11200" dirty="0" err="1">
                <a:solidFill>
                  <a:srgbClr val="002060"/>
                </a:solidFill>
                <a:ea typeface="Times New Roman" panose="02020603050405020304" pitchFamily="18" charset="0"/>
              </a:rPr>
              <a:t>Các</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vị</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trí</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công</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việc</a:t>
            </a:r>
            <a:endParaRPr lang="en-US" sz="11200" b="1"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ffectLst/>
                <a:latin typeface="Times New Roman" panose="02020603050405020304" pitchFamily="18" charset="0"/>
                <a:ea typeface="Calibri" panose="020F0502020204030204" pitchFamily="34" charset="0"/>
              </a:rPr>
              <a:t>  2.1.2. </a:t>
            </a:r>
            <a:r>
              <a:rPr lang="en-US" sz="11200" dirty="0" err="1">
                <a:solidFill>
                  <a:srgbClr val="002060"/>
                </a:solidFill>
                <a:effectLst/>
                <a:latin typeface="Times New Roman" panose="02020603050405020304" pitchFamily="18" charset="0"/>
                <a:ea typeface="Calibri" panose="020F0502020204030204" pitchFamily="34" charset="0"/>
              </a:rPr>
              <a:t>Vị</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trí</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công</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việc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423178" y="2113624"/>
            <a:ext cx="9917898" cy="4744376"/>
          </a:xfrm>
          <a:prstGeom prst="rect">
            <a:avLst/>
          </a:prstGeom>
          <a:noFill/>
        </p:spPr>
        <p:txBody>
          <a:bodyPr wrap="square">
            <a:spAutoFit/>
          </a:bodyPr>
          <a:lstStyle/>
          <a:p>
            <a:pPr marL="0" marR="0" algn="just">
              <a:lnSpc>
                <a:spcPct val="150000"/>
              </a:lnSpc>
              <a:spcBef>
                <a:spcPts val="200"/>
              </a:spcBef>
              <a:spcAft>
                <a:spcPts val="200"/>
              </a:spcAft>
            </a:pPr>
            <a:r>
              <a:rPr lang="en-US" sz="2800" dirty="0" err="1">
                <a:solidFill>
                  <a:srgbClr val="002060"/>
                </a:solidFill>
                <a:effectLst/>
                <a:latin typeface="Times New Roman" panose="02020603050405020304" pitchFamily="18" charset="0"/>
                <a:ea typeface="Times New Roman" panose="02020603050405020304" pitchFamily="18" charset="0"/>
              </a:rPr>
              <a:t>Công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họp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a:t>
            </a:r>
            <a:r>
              <a:rPr lang="en-US" sz="2800" dirty="0" err="1">
                <a:solidFill>
                  <a:srgbClr val="002060"/>
                </a:solidFill>
                <a:effectLst/>
                <a:latin typeface="Times New Roman" panose="02020603050405020304" pitchFamily="18" charset="0"/>
                <a:ea typeface="Times New Roman" panose="02020603050405020304" pitchFamily="18" charset="0"/>
              </a:rPr>
              <a:t>được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gọi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chung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một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kiện</a:t>
            </a:r>
            <a:r>
              <a:rPr lang="en-US" sz="2800" dirty="0">
                <a:solidFill>
                  <a:srgbClr val="002060"/>
                </a:solidFill>
                <a:effectLst/>
                <a:latin typeface="Times New Roman" panose="02020603050405020304" pitchFamily="18" charset="0"/>
                <a:ea typeface="Times New Roman" panose="02020603050405020304" pitchFamily="18" charset="0"/>
              </a:rPr>
              <a:t>. </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Bộ</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Phận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Trong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một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Ekip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kiện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thông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thường</a:t>
            </a:r>
            <a:r>
              <a:rPr lang="en-US" sz="2800" dirty="0">
                <a:solidFill>
                  <a:srgbClr val="002060"/>
                </a:solidFill>
                <a:effectLst/>
                <a:latin typeface="Times New Roman" panose="02020603050405020304" pitchFamily="18" charset="0"/>
                <a:ea typeface="Times New Roman" panose="02020603050405020304" pitchFamily="18" charset="0"/>
              </a:rPr>
              <a:t> bao </a:t>
            </a:r>
            <a:r>
              <a:rPr lang="en-US" sz="2800" dirty="0" err="1">
                <a:solidFill>
                  <a:srgbClr val="002060"/>
                </a:solidFill>
                <a:effectLst/>
                <a:latin typeface="Times New Roman" panose="02020603050405020304" pitchFamily="18" charset="0"/>
                <a:ea typeface="Times New Roman" panose="02020603050405020304" pitchFamily="18" charset="0"/>
              </a:rPr>
              <a:t>gồm</a:t>
            </a:r>
            <a:r>
              <a:rPr lang="en-US" sz="2800" dirty="0">
                <a:solidFill>
                  <a:srgbClr val="002060"/>
                </a:solidFill>
                <a:effectLst/>
                <a:latin typeface="Times New Roman" panose="02020603050405020304" pitchFamily="18" charset="0"/>
                <a:ea typeface="Times New Roman" panose="02020603050405020304" pitchFamily="18" charset="0"/>
              </a:rPr>
              <a:t>: </a:t>
            </a:r>
            <a:endParaRPr lang="en-US" sz="2800" dirty="0">
              <a:solidFill>
                <a:srgbClr val="002060"/>
              </a:solidFill>
              <a:effectLst/>
              <a:latin typeface="Times New Roman" panose="02020603050405020304" pitchFamily="18" charset="0"/>
              <a:ea typeface="Calibri" panose="020F0502020204030204" pitchFamily="34"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en-US" sz="2800" dirty="0" err="1">
                <a:solidFill>
                  <a:srgbClr val="002060"/>
                </a:solidFill>
                <a:effectLst/>
                <a:latin typeface="Times New Roman" panose="02020603050405020304" pitchFamily="18" charset="0"/>
                <a:ea typeface="Times New Roman" panose="02020603050405020304" pitchFamily="18" charset="0"/>
              </a:rPr>
              <a:t>Trưởng</a:t>
            </a:r>
            <a:r>
              <a:rPr lang="en-US" sz="2800" dirty="0">
                <a:solidFill>
                  <a:srgbClr val="002060"/>
                </a:solidFill>
                <a:effectLst/>
                <a:latin typeface="Times New Roman" panose="02020603050405020304" pitchFamily="18" charset="0"/>
                <a:ea typeface="Times New Roman" panose="02020603050405020304" pitchFamily="18" charset="0"/>
              </a:rPr>
              <a:t> Ban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endParaRPr lang="en-US" sz="28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en-US" sz="2800" dirty="0" err="1">
                <a:solidFill>
                  <a:srgbClr val="002060"/>
                </a:solidFill>
                <a:effectLst/>
                <a:latin typeface="Times New Roman" panose="02020603050405020304" pitchFamily="18" charset="0"/>
                <a:ea typeface="Times New Roman" panose="02020603050405020304" pitchFamily="18" charset="0"/>
              </a:rPr>
              <a:t>Trưởng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nhóm</a:t>
            </a:r>
            <a:endParaRPr lang="en-US" sz="2800" dirty="0">
              <a:solidFill>
                <a:srgbClr val="002060"/>
              </a:solidFill>
              <a:effectLst/>
              <a:latin typeface="Times New Roman" panose="02020603050405020304" pitchFamily="18" charset="0"/>
              <a:ea typeface="Times New Roman" panose="02020603050405020304" pitchFamily="18" charset="0"/>
            </a:endParaRPr>
          </a:p>
          <a:p>
            <a:pPr marL="342900" marR="0" lvl="0" indent="-342900" algn="just">
              <a:lnSpc>
                <a:spcPct val="150000"/>
              </a:lnSpc>
              <a:spcBef>
                <a:spcPts val="200"/>
              </a:spcBef>
              <a:spcAft>
                <a:spcPts val="200"/>
              </a:spcAft>
              <a:buFont typeface="Times New Roman" panose="02020603050405020304" pitchFamily="18" charset="0"/>
              <a:buChar char="-"/>
            </a:pP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trí</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nhân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viên</a:t>
            </a:r>
            <a:endParaRPr lang="en-US" sz="2800" dirty="0">
              <a:solidFill>
                <a:srgbClr val="002060"/>
              </a:solidFill>
              <a:effectLst/>
              <a:latin typeface="Times New Roman" panose="02020603050405020304" pitchFamily="18" charset="0"/>
              <a:ea typeface="Times New Roman" panose="02020603050405020304" pitchFamily="18" charset="0"/>
            </a:endParaRPr>
          </a:p>
        </p:txBody>
      </p:sp>
      <p:pic>
        <p:nvPicPr>
          <p:cNvPr id="8" name="Picture 7">
            <a:extLst>
              <a:ext uri="{FF2B5EF4-FFF2-40B4-BE49-F238E27FC236}">
                <a16:creationId xmlns:a16="http://schemas.microsoft.com/office/drawing/2014/main" id="{BC1A4733-8666-46C5-8144-38E3E4DC16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6632" y="4283242"/>
            <a:ext cx="5855368" cy="2574758"/>
          </a:xfrm>
          <a:prstGeom prst="rect">
            <a:avLst/>
          </a:prstGeom>
        </p:spPr>
      </p:pic>
    </p:spTree>
    <p:extLst>
      <p:ext uri="{BB962C8B-B14F-4D97-AF65-F5344CB8AC3E}">
        <p14:creationId xmlns:p14="http://schemas.microsoft.com/office/powerpoint/2010/main" val="12657575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0261" y="374901"/>
            <a:ext cx="8382305" cy="763525"/>
          </a:xfrm>
        </p:spPr>
        <p:txBody>
          <a:bodyPr>
            <a:noAutofit/>
          </a:bodyPr>
          <a:lstStyle/>
          <a:p>
            <a:pPr lvl="0" algn="ctr"/>
            <a:r>
              <a:rPr lang="en-US" b="1" dirty="0">
                <a:solidFill>
                  <a:srgbClr val="C00000"/>
                </a:solidFill>
                <a:latin typeface="Times New Roman" pitchFamily="18" charset="0"/>
                <a:cs typeface="Times New Roman" pitchFamily="18" charset="0"/>
              </a:rPr>
              <a:t>MỤC TIÊU MÔN HỌC</a:t>
            </a:r>
            <a:br>
              <a:rPr lang="en-US" b="1" dirty="0">
                <a:solidFill>
                  <a:srgbClr val="C00000"/>
                </a:solidFill>
              </a:rPr>
            </a:br>
            <a:endParaRPr lang="en-US" dirty="0"/>
          </a:p>
        </p:txBody>
      </p:sp>
      <p:sp>
        <p:nvSpPr>
          <p:cNvPr id="3" name="Content Placeholder 2"/>
          <p:cNvSpPr>
            <a:spLocks noGrp="1"/>
          </p:cNvSpPr>
          <p:nvPr>
            <p:ph idx="1"/>
          </p:nvPr>
        </p:nvSpPr>
        <p:spPr>
          <a:xfrm>
            <a:off x="484909" y="1138426"/>
            <a:ext cx="11166764" cy="5191970"/>
          </a:xfrm>
        </p:spPr>
        <p:txBody>
          <a:bodyPr>
            <a:normAutofit/>
          </a:bodyPr>
          <a:lstStyle/>
          <a:p>
            <a:pPr algn="just">
              <a:buFont typeface="Wingdings" panose="05000000000000000000" pitchFamily="2" charset="2"/>
              <a:buChar char="v"/>
            </a:pPr>
            <a:r>
              <a:rPr lang="it-IT" sz="3600" b="1" u="sng" dirty="0">
                <a:solidFill>
                  <a:srgbClr val="002060"/>
                </a:solidFill>
              </a:rPr>
              <a:t>Năng lực tự chủ và trách nhiệm:</a:t>
            </a:r>
          </a:p>
          <a:p>
            <a:pPr marL="0" marR="0" indent="228600" algn="just">
              <a:lnSpc>
                <a:spcPct val="110000"/>
              </a:lnSpc>
              <a:spcBef>
                <a:spcPts val="200"/>
              </a:spcBef>
              <a:spcAft>
                <a:spcPts val="200"/>
              </a:spcAft>
            </a:pPr>
            <a:r>
              <a:rPr lang="vi-VN" sz="3600" dirty="0">
                <a:solidFill>
                  <a:srgbClr val="002060"/>
                </a:solidFill>
                <a:effectLst/>
                <a:latin typeface="Times New Roman" panose="02020603050405020304" pitchFamily="18" charset="0"/>
                <a:ea typeface="Times New Roman" panose="02020603050405020304" pitchFamily="18" charset="0"/>
              </a:rPr>
              <a:t>Thực hiện được các công việc chuẩn bị và phục vụ họp, hội nghị hội thảo.</a:t>
            </a:r>
            <a:endParaRPr lang="en-US" sz="3600" dirty="0">
              <a:solidFill>
                <a:srgbClr val="002060"/>
              </a:solidFill>
              <a:effectLst/>
              <a:latin typeface="Times New Roman" panose="02020603050405020304" pitchFamily="18" charset="0"/>
              <a:ea typeface="Calibri" panose="020F0502020204030204" pitchFamily="34" charset="0"/>
            </a:endParaRPr>
          </a:p>
          <a:p>
            <a:pPr marL="0" marR="0" indent="228600" algn="just">
              <a:lnSpc>
                <a:spcPct val="110000"/>
              </a:lnSpc>
              <a:spcBef>
                <a:spcPts val="200"/>
              </a:spcBef>
              <a:spcAft>
                <a:spcPts val="200"/>
              </a:spcAft>
            </a:pPr>
            <a:r>
              <a:rPr lang="vi-VN" sz="3600" dirty="0">
                <a:solidFill>
                  <a:srgbClr val="002060"/>
                </a:solidFill>
                <a:effectLst/>
                <a:latin typeface="Times New Roman" panose="02020603050405020304" pitchFamily="18" charset="0"/>
                <a:ea typeface="Times New Roman" panose="02020603050405020304" pitchFamily="18" charset="0"/>
              </a:rPr>
              <a:t>Có thái độ và nhận thức đúng về nghề, nhiệt tình, say mê với nghề nghiệp.</a:t>
            </a:r>
            <a:endParaRPr lang="en-US" sz="3600" dirty="0">
              <a:solidFill>
                <a:srgbClr val="002060"/>
              </a:solidFill>
              <a:effectLst/>
              <a:latin typeface="Times New Roman" panose="02020603050405020304" pitchFamily="18" charset="0"/>
              <a:ea typeface="Calibri" panose="020F0502020204030204" pitchFamily="34" charset="0"/>
            </a:endParaRPr>
          </a:p>
          <a:p>
            <a:pPr marL="0" indent="0" algn="just">
              <a:buNone/>
            </a:pPr>
            <a:r>
              <a:rPr lang="it-IT" sz="3600" b="1" u="sng" dirty="0">
                <a:solidFill>
                  <a:srgbClr val="002060"/>
                </a:solidFill>
              </a:rPr>
              <a:t> </a:t>
            </a:r>
          </a:p>
        </p:txBody>
      </p:sp>
    </p:spTree>
    <p:extLst>
      <p:ext uri="{BB962C8B-B14F-4D97-AF65-F5344CB8AC3E}">
        <p14:creationId xmlns:p14="http://schemas.microsoft.com/office/powerpoint/2010/main" val="21581599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effectLst/>
                <a:latin typeface="Times New Roman" panose="02020603050405020304" pitchFamily="18" charset="0"/>
                <a:ea typeface="Times New Roman" panose="02020603050405020304" pitchFamily="18" charset="0"/>
              </a:rPr>
              <a:t>2. </a:t>
            </a:r>
            <a:r>
              <a:rPr lang="vi-VN" sz="2800" dirty="0">
                <a:effectLst/>
                <a:latin typeface="Times New Roman" panose="02020603050405020304" pitchFamily="18" charset="0"/>
                <a:ea typeface="Times New Roman" panose="02020603050405020304" pitchFamily="18" charset="0"/>
              </a:rPr>
              <a:t>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40</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870250"/>
            <a:ext cx="9774382" cy="1308489"/>
          </a:xfrm>
        </p:spPr>
        <p:txBody>
          <a:bodyPr>
            <a:normAutofit fontScale="25000" lnSpcReduction="20000"/>
          </a:bodyPr>
          <a:lstStyle/>
          <a:p>
            <a:r>
              <a:rPr lang="en-US" sz="11200" b="1" dirty="0">
                <a:solidFill>
                  <a:srgbClr val="002060"/>
                </a:solidFill>
                <a:effectLst/>
                <a:latin typeface="Times New Roman" panose="02020603050405020304" pitchFamily="18" charset="0"/>
                <a:ea typeface="Times New Roman" panose="02020603050405020304" pitchFamily="18" charset="0"/>
              </a:rPr>
              <a:t>2.2. </a:t>
            </a:r>
            <a:r>
              <a:rPr lang="en-US" sz="11200" b="1" dirty="0" err="1">
                <a:solidFill>
                  <a:srgbClr val="002060"/>
                </a:solidFill>
                <a:effectLst/>
                <a:latin typeface="Times New Roman" panose="02020603050405020304" pitchFamily="18" charset="0"/>
                <a:ea typeface="Times New Roman" panose="02020603050405020304" pitchFamily="18" charset="0"/>
              </a:rPr>
              <a:t>Nhiệm</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vụ</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các</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chức</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danh</a:t>
            </a:r>
            <a:endParaRPr lang="en-US" sz="11200" b="1"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ffectLst/>
                <a:latin typeface="Times New Roman" panose="02020603050405020304" pitchFamily="18" charset="0"/>
                <a:ea typeface="Calibri" panose="020F0502020204030204" pitchFamily="34" charset="0"/>
              </a:rPr>
              <a:t>  2.2.1. </a:t>
            </a:r>
            <a:r>
              <a:rPr lang="en-US" sz="11200" dirty="0" err="1">
                <a:solidFill>
                  <a:srgbClr val="002060"/>
                </a:solidFill>
                <a:effectLst/>
                <a:latin typeface="Times New Roman" panose="02020603050405020304" pitchFamily="18" charset="0"/>
                <a:ea typeface="Calibri" panose="020F0502020204030204" pitchFamily="34" charset="0"/>
              </a:rPr>
              <a:t>Nhiệm</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vụ</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trưởng</a:t>
            </a:r>
            <a:r>
              <a:rPr lang="en-US" sz="11200" dirty="0">
                <a:solidFill>
                  <a:srgbClr val="002060"/>
                </a:solidFill>
                <a:effectLst/>
                <a:latin typeface="Times New Roman" panose="02020603050405020304" pitchFamily="18" charset="0"/>
                <a:ea typeface="Calibri" panose="020F0502020204030204" pitchFamily="34" charset="0"/>
              </a:rPr>
              <a:t> ban </a:t>
            </a:r>
            <a:r>
              <a:rPr lang="en-US" sz="11200" dirty="0" err="1">
                <a:solidFill>
                  <a:srgbClr val="002060"/>
                </a:solidFill>
                <a:effectLst/>
                <a:latin typeface="Times New Roman" panose="02020603050405020304" pitchFamily="18" charset="0"/>
                <a:ea typeface="Calibri" panose="020F0502020204030204" pitchFamily="34" charset="0"/>
              </a:rPr>
              <a:t>tổ</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chức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2" name="TextBox 11">
            <a:extLst>
              <a:ext uri="{FF2B5EF4-FFF2-40B4-BE49-F238E27FC236}">
                <a16:creationId xmlns:a16="http://schemas.microsoft.com/office/drawing/2014/main" id="{FC4BA285-B0AE-4BA4-AA5D-D1F05E98BA63}"/>
              </a:ext>
            </a:extLst>
          </p:cNvPr>
          <p:cNvSpPr txBox="1"/>
          <p:nvPr/>
        </p:nvSpPr>
        <p:spPr>
          <a:xfrm>
            <a:off x="4932947" y="2178739"/>
            <a:ext cx="7050506" cy="5236818"/>
          </a:xfrm>
          <a:prstGeom prst="rect">
            <a:avLst/>
          </a:prstGeom>
          <a:noFill/>
        </p:spPr>
        <p:txBody>
          <a:bodyPr wrap="square">
            <a:spAutoFit/>
          </a:bodyPr>
          <a:lstStyle/>
          <a:p>
            <a:pPr algn="just">
              <a:lnSpc>
                <a:spcPct val="150000"/>
              </a:lnSpc>
              <a:spcBef>
                <a:spcPts val="200"/>
              </a:spcBef>
              <a:spcAft>
                <a:spcPts val="200"/>
              </a:spcAft>
            </a:pPr>
            <a:r>
              <a:rPr lang="vi-VN" sz="2800" dirty="0">
                <a:solidFill>
                  <a:srgbClr val="002060"/>
                </a:solidFill>
                <a:effectLst/>
                <a:latin typeface="Times New Roman" panose="02020603050405020304" pitchFamily="18" charset="0"/>
                <a:ea typeface="Times New Roman" panose="02020603050405020304" pitchFamily="18" charset="0"/>
              </a:rPr>
              <a:t>Là người chịu trách nhiệm cao nhất cho chính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cuộc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họp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a:t>
            </a:r>
            <a:r>
              <a:rPr lang="vi-VN" sz="2800" dirty="0">
                <a:solidFill>
                  <a:srgbClr val="002060"/>
                </a:solidFill>
                <a:effectLst/>
                <a:latin typeface="Times New Roman" panose="02020603050405020304" pitchFamily="18" charset="0"/>
                <a:ea typeface="Times New Roman" panose="02020603050405020304" pitchFamily="18" charset="0"/>
              </a:rPr>
              <a:t> sự kiện mà mình tổ chức. Trưởng ban tổ chức sẽ chịu trách nhiệm lập bản kế hoạch hoàn thiện, phân công trách nhiệm cho từng nhân sự và thống nhất các vấn đề dựa trên ý kiến được thảo luận từ trước của các nhóm, các cộng sự.</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sz="2800" dirty="0">
              <a:solidFill>
                <a:srgbClr val="002060"/>
              </a:solidFill>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44D2FCFF-F662-4506-AD75-0B862807FA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242" y="2546350"/>
            <a:ext cx="4094747" cy="3810000"/>
          </a:xfrm>
          <a:prstGeom prst="rect">
            <a:avLst/>
          </a:prstGeom>
        </p:spPr>
      </p:pic>
    </p:spTree>
    <p:extLst>
      <p:ext uri="{BB962C8B-B14F-4D97-AF65-F5344CB8AC3E}">
        <p14:creationId xmlns:p14="http://schemas.microsoft.com/office/powerpoint/2010/main" val="23452244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effectLst/>
                <a:latin typeface="Times New Roman" panose="02020603050405020304" pitchFamily="18" charset="0"/>
                <a:ea typeface="Times New Roman" panose="02020603050405020304" pitchFamily="18" charset="0"/>
              </a:rPr>
              <a:t>2. </a:t>
            </a:r>
            <a:r>
              <a:rPr lang="vi-VN" sz="2800" dirty="0">
                <a:effectLst/>
                <a:latin typeface="Times New Roman" panose="02020603050405020304" pitchFamily="18" charset="0"/>
                <a:ea typeface="Times New Roman" panose="02020603050405020304" pitchFamily="18" charset="0"/>
              </a:rPr>
              <a:t>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41</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870250"/>
            <a:ext cx="9774382" cy="1308489"/>
          </a:xfrm>
        </p:spPr>
        <p:txBody>
          <a:bodyPr>
            <a:normAutofit fontScale="25000" lnSpcReduction="20000"/>
          </a:bodyPr>
          <a:lstStyle/>
          <a:p>
            <a:r>
              <a:rPr lang="en-US" sz="11200" b="1" dirty="0">
                <a:solidFill>
                  <a:srgbClr val="002060"/>
                </a:solidFill>
                <a:effectLst/>
                <a:latin typeface="Times New Roman" panose="02020603050405020304" pitchFamily="18" charset="0"/>
                <a:ea typeface="Times New Roman" panose="02020603050405020304" pitchFamily="18" charset="0"/>
              </a:rPr>
              <a:t>2.2. </a:t>
            </a:r>
            <a:r>
              <a:rPr lang="en-US" sz="11200" b="1" dirty="0" err="1">
                <a:solidFill>
                  <a:srgbClr val="002060"/>
                </a:solidFill>
                <a:effectLst/>
                <a:latin typeface="Times New Roman" panose="02020603050405020304" pitchFamily="18" charset="0"/>
                <a:ea typeface="Times New Roman" panose="02020603050405020304" pitchFamily="18" charset="0"/>
              </a:rPr>
              <a:t>Nhiệm</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vụ</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các</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chức</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danh</a:t>
            </a:r>
            <a:endParaRPr lang="en-US" sz="11200" b="1"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ffectLst/>
                <a:latin typeface="Times New Roman" panose="02020603050405020304" pitchFamily="18" charset="0"/>
                <a:ea typeface="Calibri" panose="020F0502020204030204" pitchFamily="34" charset="0"/>
              </a:rPr>
              <a:t>  2.2.2. </a:t>
            </a:r>
            <a:r>
              <a:rPr lang="en-US" sz="11200" dirty="0" err="1">
                <a:solidFill>
                  <a:srgbClr val="002060"/>
                </a:solidFill>
                <a:effectLst/>
                <a:latin typeface="Times New Roman" panose="02020603050405020304" pitchFamily="18" charset="0"/>
                <a:ea typeface="Calibri" panose="020F0502020204030204" pitchFamily="34" charset="0"/>
              </a:rPr>
              <a:t>Nhiệm</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vụ</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trưởng</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đại</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diện</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các</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nhóm</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9" name="TextBox 8">
            <a:extLst>
              <a:ext uri="{FF2B5EF4-FFF2-40B4-BE49-F238E27FC236}">
                <a16:creationId xmlns:a16="http://schemas.microsoft.com/office/drawing/2014/main" id="{F8461B91-59CD-4928-A9E3-53A055223819}"/>
              </a:ext>
            </a:extLst>
          </p:cNvPr>
          <p:cNvSpPr txBox="1"/>
          <p:nvPr/>
        </p:nvSpPr>
        <p:spPr>
          <a:xfrm>
            <a:off x="272534" y="2282385"/>
            <a:ext cx="6617732" cy="3970318"/>
          </a:xfrm>
          <a:prstGeom prst="rect">
            <a:avLst/>
          </a:prstGeom>
          <a:noFill/>
        </p:spPr>
        <p:txBody>
          <a:bodyPr wrap="square">
            <a:spAutoFit/>
          </a:bodyPr>
          <a:lstStyle/>
          <a:p>
            <a:pPr marL="457200" indent="-457200" algn="just">
              <a:buFont typeface="Wingdings" panose="05000000000000000000" pitchFamily="2" charset="2"/>
              <a:buChar char="Ø"/>
            </a:pPr>
            <a:r>
              <a:rPr lang="vi-VN" sz="2800" dirty="0">
                <a:solidFill>
                  <a:srgbClr val="002060"/>
                </a:solidFill>
                <a:effectLst/>
                <a:latin typeface="Times New Roman" panose="02020603050405020304" pitchFamily="18" charset="0"/>
                <a:ea typeface="Times New Roman" panose="02020603050405020304" pitchFamily="18" charset="0"/>
              </a:rPr>
              <a:t>Nếu Trưởng ban tổ chức chịu trách nhiệm tổng quan, thì trưởng đại diện các nhóm sẽ phụ trách giám sát từng hạng mục cụ thể trong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cuộc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họp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a:t>
            </a:r>
            <a:r>
              <a:rPr lang="vi-VN" sz="2800" dirty="0">
                <a:solidFill>
                  <a:srgbClr val="002060"/>
                </a:solidFill>
                <a:effectLst/>
                <a:latin typeface="Times New Roman" panose="02020603050405020304" pitchFamily="18" charset="0"/>
                <a:ea typeface="Times New Roman" panose="02020603050405020304" pitchFamily="18" charset="0"/>
              </a:rPr>
              <a:t> sự kiện. </a:t>
            </a:r>
            <a:endParaRPr lang="en-US" sz="2800" dirty="0">
              <a:solidFill>
                <a:srgbClr val="002060"/>
              </a:solidFill>
              <a:effectLst/>
              <a:latin typeface="Times New Roman" panose="02020603050405020304" pitchFamily="18" charset="0"/>
              <a:ea typeface="Times New Roman" panose="02020603050405020304" pitchFamily="18" charset="0"/>
            </a:endParaRPr>
          </a:p>
          <a:p>
            <a:pPr marL="457200" indent="-457200" algn="just">
              <a:buFont typeface="Wingdings" panose="05000000000000000000" pitchFamily="2" charset="2"/>
              <a:buChar char="Ø"/>
            </a:pPr>
            <a:r>
              <a:rPr lang="vi-VN" sz="2800" dirty="0">
                <a:solidFill>
                  <a:srgbClr val="002060"/>
                </a:solidFill>
                <a:effectLst/>
                <a:latin typeface="Times New Roman" panose="02020603050405020304" pitchFamily="18" charset="0"/>
                <a:ea typeface="Times New Roman" panose="02020603050405020304" pitchFamily="18" charset="0"/>
              </a:rPr>
              <a:t>Trong tổ chức sự kiện có vô số mảng cần phụ trách mảng truyền thông, quản lý cộng tác viên (PG, PB, MC…), tổ chức tiếp đón khách mời nổi tiếng…</a:t>
            </a:r>
            <a:endParaRPr lang="en-US" sz="2800" dirty="0">
              <a:solidFill>
                <a:srgbClr val="002060"/>
              </a:solidFill>
            </a:endParaRPr>
          </a:p>
        </p:txBody>
      </p:sp>
      <p:pic>
        <p:nvPicPr>
          <p:cNvPr id="10" name="Picture 9">
            <a:extLst>
              <a:ext uri="{FF2B5EF4-FFF2-40B4-BE49-F238E27FC236}">
                <a16:creationId xmlns:a16="http://schemas.microsoft.com/office/drawing/2014/main" id="{750262A0-B353-453A-88D3-018129CD32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4884" y="2550696"/>
            <a:ext cx="4295456" cy="3805654"/>
          </a:xfrm>
          <a:prstGeom prst="rect">
            <a:avLst/>
          </a:prstGeom>
        </p:spPr>
      </p:pic>
    </p:spTree>
    <p:extLst>
      <p:ext uri="{BB962C8B-B14F-4D97-AF65-F5344CB8AC3E}">
        <p14:creationId xmlns:p14="http://schemas.microsoft.com/office/powerpoint/2010/main" val="23408066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effectLst/>
                <a:latin typeface="Times New Roman" panose="02020603050405020304" pitchFamily="18" charset="0"/>
                <a:ea typeface="Times New Roman" panose="02020603050405020304" pitchFamily="18" charset="0"/>
              </a:rPr>
              <a:t>2. </a:t>
            </a:r>
            <a:r>
              <a:rPr lang="vi-VN" sz="2800" dirty="0">
                <a:effectLst/>
                <a:latin typeface="Times New Roman" panose="02020603050405020304" pitchFamily="18" charset="0"/>
                <a:ea typeface="Times New Roman" panose="02020603050405020304" pitchFamily="18" charset="0"/>
              </a:rPr>
              <a:t>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42</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870250"/>
            <a:ext cx="9774382" cy="1308489"/>
          </a:xfrm>
        </p:spPr>
        <p:txBody>
          <a:bodyPr>
            <a:normAutofit fontScale="25000" lnSpcReduction="20000"/>
          </a:bodyPr>
          <a:lstStyle/>
          <a:p>
            <a:r>
              <a:rPr lang="en-US" sz="11200" b="1" dirty="0">
                <a:solidFill>
                  <a:srgbClr val="002060"/>
                </a:solidFill>
                <a:effectLst/>
                <a:latin typeface="Times New Roman" panose="02020603050405020304" pitchFamily="18" charset="0"/>
                <a:ea typeface="Times New Roman" panose="02020603050405020304" pitchFamily="18" charset="0"/>
              </a:rPr>
              <a:t>2.2. </a:t>
            </a:r>
            <a:r>
              <a:rPr lang="en-US" sz="11200" b="1" dirty="0" err="1">
                <a:solidFill>
                  <a:srgbClr val="002060"/>
                </a:solidFill>
                <a:effectLst/>
                <a:latin typeface="Times New Roman" panose="02020603050405020304" pitchFamily="18" charset="0"/>
                <a:ea typeface="Times New Roman" panose="02020603050405020304" pitchFamily="18" charset="0"/>
              </a:rPr>
              <a:t>Nhiệm</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vụ</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các</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chức</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danh</a:t>
            </a:r>
            <a:endParaRPr lang="en-US" sz="11200" b="1"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ffectLst/>
                <a:latin typeface="Times New Roman" panose="02020603050405020304" pitchFamily="18" charset="0"/>
                <a:ea typeface="Calibri" panose="020F0502020204030204" pitchFamily="34" charset="0"/>
              </a:rPr>
              <a:t>  2.2.3. </a:t>
            </a:r>
            <a:r>
              <a:rPr lang="en-US" sz="11200" dirty="0" err="1">
                <a:solidFill>
                  <a:srgbClr val="002060"/>
                </a:solidFill>
                <a:effectLst/>
                <a:latin typeface="Times New Roman" panose="02020603050405020304" pitchFamily="18" charset="0"/>
                <a:ea typeface="Calibri" panose="020F0502020204030204" pitchFamily="34" charset="0"/>
              </a:rPr>
              <a:t>Nhiệm</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vụ</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các</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thành</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viên</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khác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9" name="TextBox 8">
            <a:extLst>
              <a:ext uri="{FF2B5EF4-FFF2-40B4-BE49-F238E27FC236}">
                <a16:creationId xmlns:a16="http://schemas.microsoft.com/office/drawing/2014/main" id="{F8461B91-59CD-4928-A9E3-53A055223819}"/>
              </a:ext>
            </a:extLst>
          </p:cNvPr>
          <p:cNvSpPr txBox="1"/>
          <p:nvPr/>
        </p:nvSpPr>
        <p:spPr>
          <a:xfrm>
            <a:off x="272533" y="2282385"/>
            <a:ext cx="7933003" cy="5124480"/>
          </a:xfrm>
          <a:prstGeom prst="rect">
            <a:avLst/>
          </a:prstGeom>
          <a:noFill/>
        </p:spPr>
        <p:txBody>
          <a:bodyPr wrap="square">
            <a:spAutoFit/>
          </a:bodyPr>
          <a:lstStyle/>
          <a:p>
            <a:pPr marL="0" marR="0" algn="just">
              <a:lnSpc>
                <a:spcPct val="150000"/>
              </a:lnSpc>
              <a:spcBef>
                <a:spcPts val="200"/>
              </a:spcBef>
              <a:spcAft>
                <a:spcPts val="200"/>
              </a:spcAft>
            </a:pPr>
            <a:r>
              <a:rPr lang="en-US" sz="1800" dirty="0">
                <a:effectLst/>
                <a:latin typeface="Times New Roman" panose="02020603050405020304" pitchFamily="18" charset="0"/>
                <a:ea typeface="Times New Roman" panose="02020603050405020304" pitchFamily="18" charset="0"/>
              </a:rPr>
              <a:t>-</a:t>
            </a:r>
            <a:r>
              <a:rPr lang="vi-VN" sz="2800" dirty="0">
                <a:solidFill>
                  <a:srgbClr val="002060"/>
                </a:solidFill>
                <a:effectLst/>
                <a:latin typeface="Times New Roman" panose="02020603050405020304" pitchFamily="18" charset="0"/>
                <a:ea typeface="Times New Roman" panose="02020603050405020304" pitchFamily="18" charset="0"/>
              </a:rPr>
              <a:t>Nhân viên: Là người thực hiện các công việc theo sự phân công của </a:t>
            </a:r>
            <a:r>
              <a:rPr lang="en-US" sz="2800" dirty="0" err="1">
                <a:solidFill>
                  <a:srgbClr val="002060"/>
                </a:solidFill>
                <a:effectLst/>
                <a:latin typeface="Times New Roman" panose="02020603050405020304" pitchFamily="18" charset="0"/>
                <a:ea typeface="Times New Roman" panose="02020603050405020304" pitchFamily="18" charset="0"/>
              </a:rPr>
              <a:t>trưởng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nhóm</a:t>
            </a:r>
            <a:r>
              <a:rPr lang="en-US" sz="2800" dirty="0">
                <a:solidFill>
                  <a:srgbClr val="002060"/>
                </a:solidFill>
                <a:effectLst/>
                <a:latin typeface="Times New Roman" panose="02020603050405020304" pitchFamily="18" charset="0"/>
                <a:ea typeface="Times New Roman" panose="02020603050405020304" pitchFamily="18" charset="0"/>
              </a:rPr>
              <a:t>.</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en-US" sz="2800" dirty="0">
                <a:solidFill>
                  <a:srgbClr val="002060"/>
                </a:solidFill>
                <a:effectLst/>
                <a:latin typeface="Times New Roman" panose="02020603050405020304" pitchFamily="18" charset="0"/>
                <a:ea typeface="Times New Roman" panose="02020603050405020304" pitchFamily="18" charset="0"/>
              </a:rPr>
              <a:t>-</a:t>
            </a:r>
            <a:r>
              <a:rPr lang="en-US" sz="2800" dirty="0" err="1">
                <a:solidFill>
                  <a:srgbClr val="002060"/>
                </a:solidFill>
                <a:effectLst/>
                <a:latin typeface="Times New Roman" panose="02020603050405020304" pitchFamily="18" charset="0"/>
                <a:ea typeface="Times New Roman" panose="02020603050405020304" pitchFamily="18" charset="0"/>
              </a:rPr>
              <a:t>Thư</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ký</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Thư</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ký</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trong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cuộc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họp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người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ghi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văn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bản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sẽ</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phải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trách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nhiệm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điểm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danh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số</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người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tham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số</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người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mặt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tại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cuộc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họp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đồng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ghi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lại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toàn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bộ</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thông</a:t>
            </a:r>
            <a:r>
              <a:rPr lang="en-US" sz="2800" dirty="0">
                <a:solidFill>
                  <a:srgbClr val="002060"/>
                </a:solidFill>
                <a:effectLst/>
                <a:latin typeface="Times New Roman" panose="02020603050405020304" pitchFamily="18" charset="0"/>
                <a:ea typeface="Times New Roman" panose="02020603050405020304" pitchFamily="18" charset="0"/>
              </a:rPr>
              <a:t> tin </a:t>
            </a:r>
            <a:r>
              <a:rPr lang="en-US" sz="2800" dirty="0" err="1">
                <a:solidFill>
                  <a:srgbClr val="002060"/>
                </a:solidFill>
                <a:effectLst/>
                <a:latin typeface="Times New Roman" panose="02020603050405020304" pitchFamily="18" charset="0"/>
                <a:ea typeface="Times New Roman" panose="02020603050405020304" pitchFamily="18" charset="0"/>
              </a:rPr>
              <a:t>quan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trọng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theo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diễn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biến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của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cuộc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họp</a:t>
            </a:r>
            <a:r>
              <a:rPr lang="en-US" sz="2800" dirty="0">
                <a:solidFill>
                  <a:srgbClr val="002060"/>
                </a:solidFill>
                <a:effectLst/>
                <a:latin typeface="Times New Roman" panose="02020603050405020304" pitchFamily="18" charset="0"/>
                <a:ea typeface="Times New Roman" panose="02020603050405020304" pitchFamily="18" charset="0"/>
              </a:rPr>
              <a:t>.</a:t>
            </a:r>
            <a:endParaRPr lang="en-US" sz="2800" dirty="0">
              <a:solidFill>
                <a:srgbClr val="002060"/>
              </a:solidFill>
              <a:effectLst/>
              <a:latin typeface="Times New Roman" panose="02020603050405020304" pitchFamily="18" charset="0"/>
              <a:ea typeface="Calibri" panose="020F0502020204030204" pitchFamily="34" charset="0"/>
            </a:endParaRPr>
          </a:p>
          <a:p>
            <a:pPr marL="457200" indent="-457200" algn="just">
              <a:buFont typeface="Wingdings" panose="05000000000000000000" pitchFamily="2" charset="2"/>
              <a:buChar char="Ø"/>
            </a:pPr>
            <a:endParaRPr lang="en-US" sz="2800" dirty="0">
              <a:solidFill>
                <a:srgbClr val="002060"/>
              </a:solidFill>
            </a:endParaRPr>
          </a:p>
        </p:txBody>
      </p:sp>
      <p:pic>
        <p:nvPicPr>
          <p:cNvPr id="4" name="Picture 3">
            <a:extLst>
              <a:ext uri="{FF2B5EF4-FFF2-40B4-BE49-F238E27FC236}">
                <a16:creationId xmlns:a16="http://schemas.microsoft.com/office/drawing/2014/main" id="{97204228-CD0F-4081-A0ED-CCC9F2C85F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4163" y="2178739"/>
            <a:ext cx="3076074" cy="4105275"/>
          </a:xfrm>
          <a:prstGeom prst="rect">
            <a:avLst/>
          </a:prstGeom>
        </p:spPr>
      </p:pic>
    </p:spTree>
    <p:extLst>
      <p:ext uri="{BB962C8B-B14F-4D97-AF65-F5344CB8AC3E}">
        <p14:creationId xmlns:p14="http://schemas.microsoft.com/office/powerpoint/2010/main" val="3763399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effectLst/>
                <a:latin typeface="Times New Roman" panose="02020603050405020304" pitchFamily="18" charset="0"/>
                <a:ea typeface="Times New Roman" panose="02020603050405020304" pitchFamily="18" charset="0"/>
              </a:rPr>
              <a:t>2. </a:t>
            </a:r>
            <a:r>
              <a:rPr lang="vi-VN" sz="2800" dirty="0">
                <a:effectLst/>
                <a:latin typeface="Times New Roman" panose="02020603050405020304" pitchFamily="18" charset="0"/>
                <a:ea typeface="Times New Roman" panose="02020603050405020304" pitchFamily="18" charset="0"/>
              </a:rPr>
              <a:t>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43</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870250"/>
            <a:ext cx="9774382" cy="1308489"/>
          </a:xfrm>
        </p:spPr>
        <p:txBody>
          <a:bodyPr>
            <a:normAutofit fontScale="25000" lnSpcReduction="20000"/>
          </a:bodyPr>
          <a:lstStyle/>
          <a:p>
            <a:r>
              <a:rPr lang="en-US" sz="11200" b="1" dirty="0">
                <a:solidFill>
                  <a:srgbClr val="002060"/>
                </a:solidFill>
                <a:effectLst/>
                <a:latin typeface="Times New Roman" panose="02020603050405020304" pitchFamily="18" charset="0"/>
                <a:ea typeface="Times New Roman" panose="02020603050405020304" pitchFamily="18" charset="0"/>
              </a:rPr>
              <a:t>2.2. </a:t>
            </a:r>
            <a:r>
              <a:rPr lang="en-US" sz="11200" b="1" dirty="0" err="1">
                <a:solidFill>
                  <a:srgbClr val="002060"/>
                </a:solidFill>
                <a:effectLst/>
                <a:latin typeface="Times New Roman" panose="02020603050405020304" pitchFamily="18" charset="0"/>
                <a:ea typeface="Times New Roman" panose="02020603050405020304" pitchFamily="18" charset="0"/>
              </a:rPr>
              <a:t>Nhiệm</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vụ</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các</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chức</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b="1" dirty="0" err="1">
                <a:solidFill>
                  <a:srgbClr val="002060"/>
                </a:solidFill>
                <a:effectLst/>
                <a:latin typeface="Times New Roman" panose="02020603050405020304" pitchFamily="18" charset="0"/>
                <a:ea typeface="Times New Roman" panose="02020603050405020304" pitchFamily="18" charset="0"/>
              </a:rPr>
              <a:t>danh</a:t>
            </a:r>
            <a:endParaRPr lang="en-US" sz="11200" b="1"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ffectLst/>
                <a:latin typeface="Times New Roman" panose="02020603050405020304" pitchFamily="18" charset="0"/>
                <a:ea typeface="Calibri" panose="020F0502020204030204" pitchFamily="34" charset="0"/>
              </a:rPr>
              <a:t>  2.2.3. </a:t>
            </a:r>
            <a:r>
              <a:rPr lang="en-US" sz="11200" dirty="0" err="1">
                <a:solidFill>
                  <a:srgbClr val="002060"/>
                </a:solidFill>
                <a:effectLst/>
                <a:latin typeface="Times New Roman" panose="02020603050405020304" pitchFamily="18" charset="0"/>
                <a:ea typeface="Calibri" panose="020F0502020204030204" pitchFamily="34" charset="0"/>
              </a:rPr>
              <a:t>Nhiệm</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vụ</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các</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thành</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viên</a:t>
            </a:r>
            <a:r>
              <a:rPr lang="en-US" sz="11200" dirty="0">
                <a:solidFill>
                  <a:srgbClr val="002060"/>
                </a:solidFill>
                <a:effectLst/>
                <a:latin typeface="Times New Roman" panose="02020603050405020304" pitchFamily="18" charset="0"/>
                <a:ea typeface="Calibri" panose="020F0502020204030204" pitchFamily="34" charset="0"/>
              </a:rPr>
              <a:t> </a:t>
            </a:r>
            <a:r>
              <a:rPr lang="en-US" sz="11200" dirty="0" err="1">
                <a:solidFill>
                  <a:srgbClr val="002060"/>
                </a:solidFill>
                <a:effectLst/>
                <a:latin typeface="Times New Roman" panose="02020603050405020304" pitchFamily="18" charset="0"/>
                <a:ea typeface="Calibri" panose="020F0502020204030204" pitchFamily="34" charset="0"/>
              </a:rPr>
              <a:t>khác</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9" name="TextBox 8">
            <a:extLst>
              <a:ext uri="{FF2B5EF4-FFF2-40B4-BE49-F238E27FC236}">
                <a16:creationId xmlns:a16="http://schemas.microsoft.com/office/drawing/2014/main" id="{F8461B91-59CD-4928-A9E3-53A055223819}"/>
              </a:ext>
            </a:extLst>
          </p:cNvPr>
          <p:cNvSpPr txBox="1"/>
          <p:nvPr/>
        </p:nvSpPr>
        <p:spPr>
          <a:xfrm>
            <a:off x="3184175" y="2178739"/>
            <a:ext cx="8811309" cy="3952492"/>
          </a:xfrm>
          <a:prstGeom prst="rect">
            <a:avLst/>
          </a:prstGeom>
          <a:noFill/>
        </p:spPr>
        <p:txBody>
          <a:bodyPr wrap="square">
            <a:spAutoFit/>
          </a:bodyPr>
          <a:lstStyle/>
          <a:p>
            <a:pPr marL="457200" marR="0" indent="-457200" algn="just">
              <a:lnSpc>
                <a:spcPct val="150000"/>
              </a:lnSpc>
              <a:spcBef>
                <a:spcPts val="200"/>
              </a:spcBef>
              <a:spcAft>
                <a:spcPts val="200"/>
              </a:spcAft>
              <a:buFont typeface="Wingdings" panose="05000000000000000000" pitchFamily="2" charset="2"/>
              <a:buChar char="Ø"/>
            </a:pPr>
            <a:r>
              <a:rPr lang="en-US" sz="2800" dirty="0" err="1">
                <a:solidFill>
                  <a:srgbClr val="002060"/>
                </a:solidFill>
                <a:effectLst/>
                <a:latin typeface="Times New Roman" panose="02020603050405020304" pitchFamily="18" charset="0"/>
                <a:ea typeface="Times New Roman" panose="02020603050405020304" pitchFamily="18" charset="0"/>
              </a:rPr>
              <a:t>Thủ</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quỹ</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người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trực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tiếp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giám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sát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tiền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mặt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của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một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kiện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quản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lý</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vấn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đề</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tài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chính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đảm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minh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bạch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trong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hoạt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động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tài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chính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của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kiện</a:t>
            </a:r>
            <a:endParaRPr lang="en-US" sz="2800" dirty="0">
              <a:solidFill>
                <a:srgbClr val="002060"/>
              </a:solidFill>
              <a:effectLst/>
              <a:latin typeface="Times New Roman" panose="02020603050405020304" pitchFamily="18" charset="0"/>
              <a:ea typeface="Times New Roman" panose="02020603050405020304" pitchFamily="18" charset="0"/>
            </a:endParaRPr>
          </a:p>
          <a:p>
            <a:pPr marL="457200" marR="0" indent="-457200" algn="just">
              <a:lnSpc>
                <a:spcPct val="150000"/>
              </a:lnSpc>
              <a:spcBef>
                <a:spcPts val="200"/>
              </a:spcBef>
              <a:spcAft>
                <a:spcPts val="200"/>
              </a:spcAft>
              <a:buFont typeface="Wingdings" panose="05000000000000000000" pitchFamily="2" charset="2"/>
              <a:buChar char="Ø"/>
            </a:pPr>
            <a:r>
              <a:rPr lang="en-US" sz="2800" dirty="0" err="1">
                <a:solidFill>
                  <a:srgbClr val="002060"/>
                </a:solidFill>
                <a:effectLst/>
                <a:latin typeface="Times New Roman" panose="02020603050405020304" pitchFamily="18" charset="0"/>
                <a:ea typeface="Times New Roman" panose="02020603050405020304" pitchFamily="18" charset="0"/>
              </a:rPr>
              <a:t>Cộng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tác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viên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bạn</a:t>
            </a:r>
            <a:r>
              <a:rPr lang="en-US" sz="2800" dirty="0">
                <a:solidFill>
                  <a:srgbClr val="002060"/>
                </a:solidFill>
                <a:effectLst/>
                <a:latin typeface="Times New Roman" panose="02020603050405020304" pitchFamily="18" charset="0"/>
                <a:ea typeface="Times New Roman" panose="02020603050405020304" pitchFamily="18" charset="0"/>
              </a:rPr>
              <a:t> part-time, </a:t>
            </a:r>
            <a:r>
              <a:rPr lang="en-US" sz="2800" dirty="0" err="1">
                <a:solidFill>
                  <a:srgbClr val="002060"/>
                </a:solidFill>
                <a:effectLst/>
                <a:latin typeface="Times New Roman" panose="02020603050405020304" pitchFamily="18" charset="0"/>
                <a:ea typeface="Times New Roman" panose="02020603050405020304" pitchFamily="18" charset="0"/>
              </a:rPr>
              <a:t>được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thuê</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để</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thời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vụ</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theo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dự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án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nghị</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hội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hỗ</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trợ</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thực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hiện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công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việc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không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đòi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hỏi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nhiều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kỹ</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năng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lắm</a:t>
            </a:r>
            <a:r>
              <a:rPr lang="en-US" sz="2800" dirty="0">
                <a:solidFill>
                  <a:srgbClr val="002060"/>
                </a:solidFill>
                <a:effectLst/>
                <a:latin typeface="Times New Roman" panose="02020603050405020304" pitchFamily="18" charset="0"/>
                <a:ea typeface="Times New Roman" panose="02020603050405020304" pitchFamily="18" charset="0"/>
              </a:rPr>
              <a:t>. </a:t>
            </a:r>
            <a:endParaRPr lang="en-US" sz="2800" dirty="0">
              <a:solidFill>
                <a:srgbClr val="002060"/>
              </a:solidFill>
            </a:endParaRPr>
          </a:p>
        </p:txBody>
      </p:sp>
      <p:pic>
        <p:nvPicPr>
          <p:cNvPr id="8" name="Picture 7">
            <a:extLst>
              <a:ext uri="{FF2B5EF4-FFF2-40B4-BE49-F238E27FC236}">
                <a16:creationId xmlns:a16="http://schemas.microsoft.com/office/drawing/2014/main" id="{FDF95080-6F7F-4BEB-8324-0712A4FBD3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516" y="2455262"/>
            <a:ext cx="2743200" cy="4037612"/>
          </a:xfrm>
          <a:prstGeom prst="rect">
            <a:avLst/>
          </a:prstGeom>
        </p:spPr>
      </p:pic>
    </p:spTree>
    <p:extLst>
      <p:ext uri="{BB962C8B-B14F-4D97-AF65-F5344CB8AC3E}">
        <p14:creationId xmlns:p14="http://schemas.microsoft.com/office/powerpoint/2010/main" val="26843913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ea typeface="Times New Roman" panose="02020603050405020304" pitchFamily="18" charset="0"/>
              </a:rPr>
              <a:t>3</a:t>
            </a:r>
            <a:r>
              <a:rPr lang="en-US" sz="2800" dirty="0">
                <a:effectLst/>
                <a:latin typeface="Times New Roman" panose="02020603050405020304" pitchFamily="18" charset="0"/>
                <a:ea typeface="Times New Roman" panose="02020603050405020304" pitchFamily="18" charset="0"/>
              </a:rPr>
              <a:t>. </a:t>
            </a:r>
            <a:r>
              <a:rPr lang="en-US" sz="2800" dirty="0" err="1">
                <a:ea typeface="Times New Roman" panose="02020603050405020304" pitchFamily="18" charset="0"/>
              </a:rPr>
              <a:t>Vị</a:t>
            </a:r>
            <a:r>
              <a:rPr lang="en-US" sz="2800" dirty="0">
                <a:ea typeface="Times New Roman" panose="02020603050405020304" pitchFamily="18" charset="0"/>
              </a:rPr>
              <a:t> </a:t>
            </a:r>
            <a:r>
              <a:rPr lang="en-US" sz="2800" dirty="0" err="1">
                <a:ea typeface="Times New Roman" panose="02020603050405020304" pitchFamily="18" charset="0"/>
              </a:rPr>
              <a:t>trí</a:t>
            </a:r>
            <a:r>
              <a:rPr lang="en-US" sz="2800" dirty="0">
                <a:ea typeface="Times New Roman" panose="02020603050405020304" pitchFamily="18" charset="0"/>
              </a:rPr>
              <a:t>, </a:t>
            </a:r>
            <a:r>
              <a:rPr lang="en-US" sz="2800" dirty="0" err="1">
                <a:ea typeface="Times New Roman" panose="02020603050405020304" pitchFamily="18" charset="0"/>
              </a:rPr>
              <a:t>vai</a:t>
            </a:r>
            <a:r>
              <a:rPr lang="en-US" sz="2800" dirty="0">
                <a:ea typeface="Times New Roman" panose="02020603050405020304" pitchFamily="18" charset="0"/>
              </a:rPr>
              <a:t> </a:t>
            </a:r>
            <a:r>
              <a:rPr lang="en-US" sz="2800" dirty="0" err="1">
                <a:ea typeface="Times New Roman" panose="02020603050405020304" pitchFamily="18" charset="0"/>
              </a:rPr>
              <a:t>trò</a:t>
            </a:r>
            <a:r>
              <a:rPr lang="en-US" sz="2800" dirty="0">
                <a:ea typeface="Times New Roman" panose="02020603050405020304" pitchFamily="18" charset="0"/>
              </a:rPr>
              <a:t> </a:t>
            </a:r>
            <a:r>
              <a:rPr lang="en-US" sz="2800" dirty="0" err="1">
                <a:ea typeface="Times New Roman" panose="02020603050405020304" pitchFamily="18" charset="0"/>
              </a:rPr>
              <a:t>tầm</a:t>
            </a:r>
            <a:r>
              <a:rPr lang="en-US" sz="2800" dirty="0">
                <a:ea typeface="Times New Roman" panose="02020603050405020304" pitchFamily="18" charset="0"/>
              </a:rPr>
              <a:t> </a:t>
            </a:r>
            <a:r>
              <a:rPr lang="en-US" sz="2800" dirty="0" err="1">
                <a:ea typeface="Times New Roman" panose="02020603050405020304" pitchFamily="18" charset="0"/>
              </a:rPr>
              <a:t>quan</a:t>
            </a:r>
            <a:r>
              <a:rPr lang="en-US" sz="2800" dirty="0">
                <a:ea typeface="Times New Roman" panose="02020603050405020304" pitchFamily="18" charset="0"/>
              </a:rPr>
              <a:t> </a:t>
            </a:r>
            <a:r>
              <a:rPr lang="en-US" sz="2800" dirty="0" err="1">
                <a:ea typeface="Times New Roman" panose="02020603050405020304" pitchFamily="18" charset="0"/>
              </a:rPr>
              <a:t>trọng</a:t>
            </a:r>
            <a:r>
              <a:rPr lang="en-US" sz="2800" dirty="0">
                <a:ea typeface="Times New Roman" panose="02020603050405020304" pitchFamily="18" charset="0"/>
              </a:rPr>
              <a:t> </a:t>
            </a:r>
            <a:r>
              <a:rPr lang="en-US" sz="2800" dirty="0" err="1">
                <a:ea typeface="Times New Roman" panose="02020603050405020304" pitchFamily="18" charset="0"/>
              </a:rPr>
              <a:t>của</a:t>
            </a:r>
            <a:r>
              <a:rPr lang="en-US" sz="2800" dirty="0">
                <a:ea typeface="Times New Roman" panose="02020603050405020304" pitchFamily="18" charset="0"/>
              </a:rPr>
              <a:t> </a:t>
            </a:r>
            <a:r>
              <a:rPr lang="en-US" sz="2800" dirty="0" err="1">
                <a:ea typeface="Times New Roman" panose="02020603050405020304" pitchFamily="18" charset="0"/>
              </a:rPr>
              <a:t>hội</a:t>
            </a:r>
            <a:r>
              <a:rPr lang="vi-VN" sz="2800" dirty="0">
                <a:effectLst/>
                <a:latin typeface="Times New Roman" panose="02020603050405020304" pitchFamily="18" charset="0"/>
                <a:ea typeface="Times New Roman" panose="02020603050405020304" pitchFamily="18" charset="0"/>
              </a:rPr>
              <a:t> họp, hội nghị</a:t>
            </a:r>
            <a:r>
              <a:rPr lang="en-US" sz="2800" dirty="0">
                <a:effectLst/>
                <a:latin typeface="Times New Roman" panose="02020603050405020304" pitchFamily="18" charset="0"/>
                <a:ea typeface="Times New Roman" panose="02020603050405020304" pitchFamily="18" charset="0"/>
              </a:rPr>
              <a:t>,</a:t>
            </a:r>
            <a:r>
              <a:rPr lang="vi-VN" sz="2800" dirty="0">
                <a:effectLst/>
                <a:latin typeface="Times New Roman" panose="02020603050405020304" pitchFamily="18" charset="0"/>
                <a:ea typeface="Times New Roman" panose="02020603050405020304" pitchFamily="18" charset="0"/>
              </a:rPr>
              <a:t>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44</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870250"/>
            <a:ext cx="9774382" cy="1308489"/>
          </a:xfrm>
        </p:spPr>
        <p:txBody>
          <a:bodyPr>
            <a:normAutofit fontScale="25000" lnSpcReduction="20000"/>
          </a:bodyPr>
          <a:lstStyle/>
          <a:p>
            <a:r>
              <a:rPr lang="en-US" sz="11200" dirty="0">
                <a:solidFill>
                  <a:srgbClr val="002060"/>
                </a:solidFill>
                <a:ea typeface="Times New Roman" panose="02020603050405020304" pitchFamily="18" charset="0"/>
              </a:rPr>
              <a:t>3.1</a:t>
            </a:r>
            <a:r>
              <a:rPr lang="en-US" sz="11200" b="1" dirty="0">
                <a:solidFill>
                  <a:srgbClr val="002060"/>
                </a:solidFill>
                <a:effectLst/>
                <a:latin typeface="Times New Roman" panose="02020603050405020304" pitchFamily="18" charset="0"/>
                <a:ea typeface="Times New Roman" panose="02020603050405020304" pitchFamily="18" charset="0"/>
              </a:rPr>
              <a:t>. </a:t>
            </a:r>
            <a:r>
              <a:rPr lang="en-US" sz="11200" dirty="0" err="1">
                <a:solidFill>
                  <a:srgbClr val="002060"/>
                </a:solidFill>
                <a:ea typeface="Times New Roman" panose="02020603050405020304" pitchFamily="18" charset="0"/>
              </a:rPr>
              <a:t>Trong</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hoạt</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động</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xã</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hội</a:t>
            </a:r>
            <a:endParaRPr lang="en-US" sz="11200" b="1"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ffectLst/>
                <a:latin typeface="Times New Roman" panose="02020603050405020304" pitchFamily="18" charset="0"/>
                <a:ea typeface="Calibri" panose="020F0502020204030204" pitchFamily="34" charset="0"/>
              </a:rPr>
              <a:t>  </a:t>
            </a: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9" name="TextBox 8">
            <a:extLst>
              <a:ext uri="{FF2B5EF4-FFF2-40B4-BE49-F238E27FC236}">
                <a16:creationId xmlns:a16="http://schemas.microsoft.com/office/drawing/2014/main" id="{F8461B91-59CD-4928-A9E3-53A055223819}"/>
              </a:ext>
            </a:extLst>
          </p:cNvPr>
          <p:cNvSpPr txBox="1"/>
          <p:nvPr/>
        </p:nvSpPr>
        <p:spPr>
          <a:xfrm>
            <a:off x="433136" y="1495695"/>
            <a:ext cx="5775158" cy="5193858"/>
          </a:xfrm>
          <a:prstGeom prst="rect">
            <a:avLst/>
          </a:prstGeom>
          <a:noFill/>
        </p:spPr>
        <p:txBody>
          <a:bodyPr wrap="square">
            <a:spAutoFit/>
          </a:bodyPr>
          <a:lstStyle/>
          <a:p>
            <a:pPr marL="457200" marR="0" indent="-457200" algn="just">
              <a:lnSpc>
                <a:spcPct val="150000"/>
              </a:lnSpc>
              <a:spcBef>
                <a:spcPts val="200"/>
              </a:spcBef>
              <a:spcAft>
                <a:spcPts val="200"/>
              </a:spcAft>
              <a:buFont typeface="Wingdings" panose="05000000000000000000" pitchFamily="2" charset="2"/>
              <a:buChar char="Ø"/>
            </a:pPr>
            <a:r>
              <a:rPr lang="vi-VN" sz="2800" dirty="0">
                <a:solidFill>
                  <a:srgbClr val="002060"/>
                </a:solidFill>
                <a:effectLst/>
                <a:latin typeface="Times New Roman" panose="02020603050405020304" pitchFamily="18" charset="0"/>
                <a:ea typeface="Times New Roman" panose="02020603050405020304" pitchFamily="18" charset="0"/>
              </a:rPr>
              <a:t>Tổ chức hội nghị, hội thảo nhằm quảng bá hình ảnh, các tổ chức, tổ chức các sự kiện với mục đích khác nhau tuy nhiên mục đích chính là để quảng bá hình ảnh. Với những sự kiện lớn mang tính quốc gia, hội nghị chính là cơ hội để quảng bá hình ảnh, thu hút vốn đầu tư</a:t>
            </a:r>
            <a:endParaRPr lang="en-US" sz="2800" dirty="0">
              <a:solidFill>
                <a:srgbClr val="002060"/>
              </a:solidFill>
            </a:endParaRPr>
          </a:p>
        </p:txBody>
      </p:sp>
      <p:pic>
        <p:nvPicPr>
          <p:cNvPr id="4" name="Picture 3">
            <a:extLst>
              <a:ext uri="{FF2B5EF4-FFF2-40B4-BE49-F238E27FC236}">
                <a16:creationId xmlns:a16="http://schemas.microsoft.com/office/drawing/2014/main" id="{6F5D14EA-1F7C-43EB-B70B-0F5262C23B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97843" y="1828801"/>
            <a:ext cx="4555958" cy="4283242"/>
          </a:xfrm>
          <a:prstGeom prst="rect">
            <a:avLst/>
          </a:prstGeom>
        </p:spPr>
      </p:pic>
    </p:spTree>
    <p:extLst>
      <p:ext uri="{BB962C8B-B14F-4D97-AF65-F5344CB8AC3E}">
        <p14:creationId xmlns:p14="http://schemas.microsoft.com/office/powerpoint/2010/main" val="24060460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ea typeface="Times New Roman" panose="02020603050405020304" pitchFamily="18" charset="0"/>
              </a:rPr>
              <a:t>3</a:t>
            </a:r>
            <a:r>
              <a:rPr lang="en-US" sz="2800" dirty="0">
                <a:effectLst/>
                <a:latin typeface="Times New Roman" panose="02020603050405020304" pitchFamily="18" charset="0"/>
                <a:ea typeface="Times New Roman" panose="02020603050405020304" pitchFamily="18" charset="0"/>
              </a:rPr>
              <a:t>. </a:t>
            </a:r>
            <a:r>
              <a:rPr lang="en-US" sz="2800" dirty="0" err="1">
                <a:ea typeface="Times New Roman" panose="02020603050405020304" pitchFamily="18" charset="0"/>
              </a:rPr>
              <a:t>Vị</a:t>
            </a:r>
            <a:r>
              <a:rPr lang="en-US" sz="2800" dirty="0">
                <a:ea typeface="Times New Roman" panose="02020603050405020304" pitchFamily="18" charset="0"/>
              </a:rPr>
              <a:t> </a:t>
            </a:r>
            <a:r>
              <a:rPr lang="en-US" sz="2800" dirty="0" err="1">
                <a:ea typeface="Times New Roman" panose="02020603050405020304" pitchFamily="18" charset="0"/>
              </a:rPr>
              <a:t>trí</a:t>
            </a:r>
            <a:r>
              <a:rPr lang="en-US" sz="2800" dirty="0">
                <a:ea typeface="Times New Roman" panose="02020603050405020304" pitchFamily="18" charset="0"/>
              </a:rPr>
              <a:t>, </a:t>
            </a:r>
            <a:r>
              <a:rPr lang="en-US" sz="2800" dirty="0" err="1">
                <a:ea typeface="Times New Roman" panose="02020603050405020304" pitchFamily="18" charset="0"/>
              </a:rPr>
              <a:t>vai</a:t>
            </a:r>
            <a:r>
              <a:rPr lang="en-US" sz="2800" dirty="0">
                <a:ea typeface="Times New Roman" panose="02020603050405020304" pitchFamily="18" charset="0"/>
              </a:rPr>
              <a:t> </a:t>
            </a:r>
            <a:r>
              <a:rPr lang="en-US" sz="2800" dirty="0" err="1">
                <a:ea typeface="Times New Roman" panose="02020603050405020304" pitchFamily="18" charset="0"/>
              </a:rPr>
              <a:t>trò</a:t>
            </a:r>
            <a:r>
              <a:rPr lang="en-US" sz="2800" dirty="0">
                <a:ea typeface="Times New Roman" panose="02020603050405020304" pitchFamily="18" charset="0"/>
              </a:rPr>
              <a:t> </a:t>
            </a:r>
            <a:r>
              <a:rPr lang="en-US" sz="2800" dirty="0" err="1">
                <a:ea typeface="Times New Roman" panose="02020603050405020304" pitchFamily="18" charset="0"/>
              </a:rPr>
              <a:t>tầm</a:t>
            </a:r>
            <a:r>
              <a:rPr lang="en-US" sz="2800" dirty="0">
                <a:ea typeface="Times New Roman" panose="02020603050405020304" pitchFamily="18" charset="0"/>
              </a:rPr>
              <a:t> </a:t>
            </a:r>
            <a:r>
              <a:rPr lang="en-US" sz="2800" dirty="0" err="1">
                <a:ea typeface="Times New Roman" panose="02020603050405020304" pitchFamily="18" charset="0"/>
              </a:rPr>
              <a:t>quan</a:t>
            </a:r>
            <a:r>
              <a:rPr lang="en-US" sz="2800" dirty="0">
                <a:ea typeface="Times New Roman" panose="02020603050405020304" pitchFamily="18" charset="0"/>
              </a:rPr>
              <a:t> </a:t>
            </a:r>
            <a:r>
              <a:rPr lang="en-US" sz="2800" dirty="0" err="1">
                <a:ea typeface="Times New Roman" panose="02020603050405020304" pitchFamily="18" charset="0"/>
              </a:rPr>
              <a:t>trọng</a:t>
            </a:r>
            <a:r>
              <a:rPr lang="en-US" sz="2800" dirty="0">
                <a:ea typeface="Times New Roman" panose="02020603050405020304" pitchFamily="18" charset="0"/>
              </a:rPr>
              <a:t> </a:t>
            </a:r>
            <a:r>
              <a:rPr lang="en-US" sz="2800" dirty="0" err="1">
                <a:ea typeface="Times New Roman" panose="02020603050405020304" pitchFamily="18" charset="0"/>
              </a:rPr>
              <a:t>của</a:t>
            </a:r>
            <a:r>
              <a:rPr lang="en-US" sz="2800" dirty="0">
                <a:ea typeface="Times New Roman" panose="02020603050405020304" pitchFamily="18" charset="0"/>
              </a:rPr>
              <a:t> </a:t>
            </a:r>
            <a:r>
              <a:rPr lang="en-US" sz="2800" dirty="0" err="1">
                <a:ea typeface="Times New Roman" panose="02020603050405020304" pitchFamily="18" charset="0"/>
              </a:rPr>
              <a:t>hội</a:t>
            </a:r>
            <a:r>
              <a:rPr lang="vi-VN" sz="2800" dirty="0">
                <a:effectLst/>
                <a:latin typeface="Times New Roman" panose="02020603050405020304" pitchFamily="18" charset="0"/>
                <a:ea typeface="Times New Roman" panose="02020603050405020304" pitchFamily="18" charset="0"/>
              </a:rPr>
              <a:t> họp, hội nghị</a:t>
            </a:r>
            <a:r>
              <a:rPr lang="en-US" sz="2800" dirty="0">
                <a:effectLst/>
                <a:latin typeface="Times New Roman" panose="02020603050405020304" pitchFamily="18" charset="0"/>
                <a:ea typeface="Times New Roman" panose="02020603050405020304" pitchFamily="18" charset="0"/>
              </a:rPr>
              <a:t>,</a:t>
            </a:r>
            <a:r>
              <a:rPr lang="vi-VN" sz="2800" dirty="0">
                <a:effectLst/>
                <a:latin typeface="Times New Roman" panose="02020603050405020304" pitchFamily="18" charset="0"/>
                <a:ea typeface="Times New Roman" panose="02020603050405020304" pitchFamily="18" charset="0"/>
              </a:rPr>
              <a:t>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45</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870250"/>
            <a:ext cx="9774382" cy="1308489"/>
          </a:xfrm>
        </p:spPr>
        <p:txBody>
          <a:bodyPr>
            <a:normAutofit fontScale="25000" lnSpcReduction="20000"/>
          </a:bodyPr>
          <a:lstStyle/>
          <a:p>
            <a:r>
              <a:rPr lang="en-US" sz="11200" dirty="0">
                <a:solidFill>
                  <a:srgbClr val="002060"/>
                </a:solidFill>
                <a:ea typeface="Times New Roman" panose="02020603050405020304" pitchFamily="18" charset="0"/>
              </a:rPr>
              <a:t>3.2.Trong </a:t>
            </a:r>
            <a:r>
              <a:rPr lang="en-US" sz="11200" dirty="0" err="1">
                <a:solidFill>
                  <a:srgbClr val="002060"/>
                </a:solidFill>
                <a:ea typeface="Times New Roman" panose="02020603050405020304" pitchFamily="18" charset="0"/>
              </a:rPr>
              <a:t>kinh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doanh</a:t>
            </a:r>
            <a:endParaRPr lang="en-US" sz="11200" b="1"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ffectLst/>
                <a:latin typeface="Times New Roman" panose="02020603050405020304" pitchFamily="18" charset="0"/>
                <a:ea typeface="Calibri" panose="020F0502020204030204" pitchFamily="34" charset="0"/>
              </a:rPr>
              <a:t>  </a:t>
            </a: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9" name="TextBox 8">
            <a:extLst>
              <a:ext uri="{FF2B5EF4-FFF2-40B4-BE49-F238E27FC236}">
                <a16:creationId xmlns:a16="http://schemas.microsoft.com/office/drawing/2014/main" id="{F8461B91-59CD-4928-A9E3-53A055223819}"/>
              </a:ext>
            </a:extLst>
          </p:cNvPr>
          <p:cNvSpPr txBox="1"/>
          <p:nvPr/>
        </p:nvSpPr>
        <p:spPr>
          <a:xfrm>
            <a:off x="4118811" y="1475061"/>
            <a:ext cx="7940842" cy="5945089"/>
          </a:xfrm>
          <a:prstGeom prst="rect">
            <a:avLst/>
          </a:prstGeom>
          <a:noFill/>
        </p:spPr>
        <p:txBody>
          <a:bodyPr wrap="square">
            <a:spAutoFit/>
          </a:bodyPr>
          <a:lstStyle/>
          <a:p>
            <a:pPr marL="457200" indent="-457200" algn="just">
              <a:lnSpc>
                <a:spcPct val="150000"/>
              </a:lnSpc>
              <a:spcBef>
                <a:spcPts val="200"/>
              </a:spcBef>
              <a:spcAft>
                <a:spcPts val="200"/>
              </a:spcAft>
              <a:buFont typeface="Wingdings" panose="05000000000000000000" pitchFamily="2" charset="2"/>
              <a:buChar char="Ø"/>
            </a:pPr>
            <a:r>
              <a:rPr lang="vi-VN" sz="2800" dirty="0">
                <a:solidFill>
                  <a:srgbClr val="002060"/>
                </a:solidFill>
                <a:effectLst/>
                <a:latin typeface="Times New Roman" panose="02020603050405020304" pitchFamily="18" charset="0"/>
                <a:ea typeface="Times New Roman" panose="02020603050405020304" pitchFamily="18" charset="0"/>
              </a:rPr>
              <a:t>Tổ chức hội nghị, hội thảo là cơ hội để các doanh nghiệp ra mắt các sản phẩm mới đến khách hàng để khách hàng biết thêm về sản phẩm của doanh nghiệp mình.</a:t>
            </a:r>
            <a:endParaRPr lang="en-US" sz="2800" dirty="0">
              <a:solidFill>
                <a:srgbClr val="002060"/>
              </a:solidFill>
              <a:effectLst/>
              <a:latin typeface="Times New Roman" panose="02020603050405020304" pitchFamily="18" charset="0"/>
              <a:ea typeface="Times New Roman" panose="02020603050405020304" pitchFamily="18" charset="0"/>
            </a:endParaRPr>
          </a:p>
          <a:p>
            <a:pPr marL="457200" indent="-457200" algn="just">
              <a:lnSpc>
                <a:spcPct val="150000"/>
              </a:lnSpc>
              <a:spcBef>
                <a:spcPts val="200"/>
              </a:spcBef>
              <a:spcAft>
                <a:spcPts val="200"/>
              </a:spcAft>
              <a:buFont typeface="Wingdings" panose="05000000000000000000" pitchFamily="2" charset="2"/>
              <a:buChar char="Ø"/>
            </a:pPr>
            <a:r>
              <a:rPr lang="vi-VN" sz="2800" dirty="0">
                <a:solidFill>
                  <a:srgbClr val="002060"/>
                </a:solidFill>
                <a:effectLst/>
                <a:latin typeface="Times New Roman" panose="02020603050405020304" pitchFamily="18" charset="0"/>
                <a:ea typeface="Times New Roman" panose="02020603050405020304" pitchFamily="18" charset="0"/>
              </a:rPr>
              <a:t> Đây là một cách tinh tế để doanh nghiệp đưa sản phẩm mới ra thị trường, kết nối doanh nghiệp với khách hàng tiềm năng kích thích nhu cầu của khách hàng với các sản phẩm dịch vụ của công ty.</a:t>
            </a:r>
            <a:endParaRPr lang="en-US" sz="2800" dirty="0">
              <a:solidFill>
                <a:srgbClr val="002060"/>
              </a:solidFill>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Ø"/>
            </a:pPr>
            <a:endParaRPr lang="en-US" sz="2800" dirty="0">
              <a:solidFill>
                <a:srgbClr val="002060"/>
              </a:solidFill>
            </a:endParaRPr>
          </a:p>
        </p:txBody>
      </p:sp>
      <p:pic>
        <p:nvPicPr>
          <p:cNvPr id="8" name="Picture 7">
            <a:extLst>
              <a:ext uri="{FF2B5EF4-FFF2-40B4-BE49-F238E27FC236}">
                <a16:creationId xmlns:a16="http://schemas.microsoft.com/office/drawing/2014/main" id="{E5B9395D-59BB-48BE-8063-5DEC368D53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347" y="1748092"/>
            <a:ext cx="3801979" cy="4968380"/>
          </a:xfrm>
          <a:prstGeom prst="rect">
            <a:avLst/>
          </a:prstGeom>
        </p:spPr>
      </p:pic>
    </p:spTree>
    <p:extLst>
      <p:ext uri="{BB962C8B-B14F-4D97-AF65-F5344CB8AC3E}">
        <p14:creationId xmlns:p14="http://schemas.microsoft.com/office/powerpoint/2010/main" val="22528838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ea typeface="Times New Roman" panose="02020603050405020304" pitchFamily="18" charset="0"/>
              </a:rPr>
              <a:t>3</a:t>
            </a:r>
            <a:r>
              <a:rPr lang="en-US" sz="2800" dirty="0">
                <a:effectLst/>
                <a:latin typeface="Times New Roman" panose="02020603050405020304" pitchFamily="18" charset="0"/>
                <a:ea typeface="Times New Roman" panose="02020603050405020304" pitchFamily="18" charset="0"/>
              </a:rPr>
              <a:t>. </a:t>
            </a:r>
            <a:r>
              <a:rPr lang="en-US" sz="2800" dirty="0" err="1">
                <a:ea typeface="Times New Roman" panose="02020603050405020304" pitchFamily="18" charset="0"/>
              </a:rPr>
              <a:t>Vị</a:t>
            </a:r>
            <a:r>
              <a:rPr lang="en-US" sz="2800" dirty="0">
                <a:ea typeface="Times New Roman" panose="02020603050405020304" pitchFamily="18" charset="0"/>
              </a:rPr>
              <a:t> </a:t>
            </a:r>
            <a:r>
              <a:rPr lang="en-US" sz="2800" dirty="0" err="1">
                <a:ea typeface="Times New Roman" panose="02020603050405020304" pitchFamily="18" charset="0"/>
              </a:rPr>
              <a:t>trí</a:t>
            </a:r>
            <a:r>
              <a:rPr lang="en-US" sz="2800" dirty="0">
                <a:ea typeface="Times New Roman" panose="02020603050405020304" pitchFamily="18" charset="0"/>
              </a:rPr>
              <a:t>, </a:t>
            </a:r>
            <a:r>
              <a:rPr lang="en-US" sz="2800" dirty="0" err="1">
                <a:ea typeface="Times New Roman" panose="02020603050405020304" pitchFamily="18" charset="0"/>
              </a:rPr>
              <a:t>vai</a:t>
            </a:r>
            <a:r>
              <a:rPr lang="en-US" sz="2800" dirty="0">
                <a:ea typeface="Times New Roman" panose="02020603050405020304" pitchFamily="18" charset="0"/>
              </a:rPr>
              <a:t> </a:t>
            </a:r>
            <a:r>
              <a:rPr lang="en-US" sz="2800" dirty="0" err="1">
                <a:ea typeface="Times New Roman" panose="02020603050405020304" pitchFamily="18" charset="0"/>
              </a:rPr>
              <a:t>trò</a:t>
            </a:r>
            <a:r>
              <a:rPr lang="en-US" sz="2800" dirty="0">
                <a:ea typeface="Times New Roman" panose="02020603050405020304" pitchFamily="18" charset="0"/>
              </a:rPr>
              <a:t> </a:t>
            </a:r>
            <a:r>
              <a:rPr lang="en-US" sz="2800" dirty="0" err="1">
                <a:ea typeface="Times New Roman" panose="02020603050405020304" pitchFamily="18" charset="0"/>
              </a:rPr>
              <a:t>tầm</a:t>
            </a:r>
            <a:r>
              <a:rPr lang="en-US" sz="2800" dirty="0">
                <a:ea typeface="Times New Roman" panose="02020603050405020304" pitchFamily="18" charset="0"/>
              </a:rPr>
              <a:t> </a:t>
            </a:r>
            <a:r>
              <a:rPr lang="en-US" sz="2800" dirty="0" err="1">
                <a:ea typeface="Times New Roman" panose="02020603050405020304" pitchFamily="18" charset="0"/>
              </a:rPr>
              <a:t>quan</a:t>
            </a:r>
            <a:r>
              <a:rPr lang="en-US" sz="2800" dirty="0">
                <a:ea typeface="Times New Roman" panose="02020603050405020304" pitchFamily="18" charset="0"/>
              </a:rPr>
              <a:t> </a:t>
            </a:r>
            <a:r>
              <a:rPr lang="en-US" sz="2800" dirty="0" err="1">
                <a:ea typeface="Times New Roman" panose="02020603050405020304" pitchFamily="18" charset="0"/>
              </a:rPr>
              <a:t>trọng</a:t>
            </a:r>
            <a:r>
              <a:rPr lang="en-US" sz="2800" dirty="0">
                <a:ea typeface="Times New Roman" panose="02020603050405020304" pitchFamily="18" charset="0"/>
              </a:rPr>
              <a:t> </a:t>
            </a:r>
            <a:r>
              <a:rPr lang="en-US" sz="2800" dirty="0" err="1">
                <a:ea typeface="Times New Roman" panose="02020603050405020304" pitchFamily="18" charset="0"/>
              </a:rPr>
              <a:t>của</a:t>
            </a:r>
            <a:r>
              <a:rPr lang="en-US" sz="2800" dirty="0">
                <a:ea typeface="Times New Roman" panose="02020603050405020304" pitchFamily="18" charset="0"/>
              </a:rPr>
              <a:t> </a:t>
            </a:r>
            <a:r>
              <a:rPr lang="en-US" sz="2800" dirty="0" err="1">
                <a:ea typeface="Times New Roman" panose="02020603050405020304" pitchFamily="18" charset="0"/>
              </a:rPr>
              <a:t>hội</a:t>
            </a:r>
            <a:r>
              <a:rPr lang="vi-VN" sz="2800" dirty="0">
                <a:effectLst/>
                <a:latin typeface="Times New Roman" panose="02020603050405020304" pitchFamily="18" charset="0"/>
                <a:ea typeface="Times New Roman" panose="02020603050405020304" pitchFamily="18" charset="0"/>
              </a:rPr>
              <a:t> họp, hội nghị</a:t>
            </a:r>
            <a:r>
              <a:rPr lang="en-US" sz="2800" dirty="0">
                <a:effectLst/>
                <a:latin typeface="Times New Roman" panose="02020603050405020304" pitchFamily="18" charset="0"/>
                <a:ea typeface="Times New Roman" panose="02020603050405020304" pitchFamily="18" charset="0"/>
              </a:rPr>
              <a:t>,</a:t>
            </a:r>
            <a:r>
              <a:rPr lang="vi-VN" sz="2800" dirty="0">
                <a:effectLst/>
                <a:latin typeface="Times New Roman" panose="02020603050405020304" pitchFamily="18" charset="0"/>
                <a:ea typeface="Times New Roman" panose="02020603050405020304" pitchFamily="18" charset="0"/>
              </a:rPr>
              <a:t>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dirty="0"/>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46</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870250"/>
            <a:ext cx="9774382" cy="1308489"/>
          </a:xfrm>
        </p:spPr>
        <p:txBody>
          <a:bodyPr>
            <a:normAutofit fontScale="25000" lnSpcReduction="20000"/>
          </a:bodyPr>
          <a:lstStyle/>
          <a:p>
            <a:r>
              <a:rPr lang="en-US" sz="11200" dirty="0">
                <a:solidFill>
                  <a:srgbClr val="002060"/>
                </a:solidFill>
                <a:ea typeface="Times New Roman" panose="02020603050405020304" pitchFamily="18" charset="0"/>
              </a:rPr>
              <a:t>3.3.Trong </a:t>
            </a:r>
            <a:r>
              <a:rPr lang="en-US" sz="11200" dirty="0" err="1">
                <a:solidFill>
                  <a:srgbClr val="002060"/>
                </a:solidFill>
                <a:ea typeface="Times New Roman" panose="02020603050405020304" pitchFamily="18" charset="0"/>
              </a:rPr>
              <a:t>kinh</a:t>
            </a:r>
            <a:r>
              <a:rPr lang="en-US" sz="11200" dirty="0">
                <a:solidFill>
                  <a:srgbClr val="002060"/>
                </a:solidFill>
                <a:ea typeface="Times New Roman" panose="02020603050405020304" pitchFamily="18" charset="0"/>
              </a:rPr>
              <a:t> </a:t>
            </a:r>
            <a:r>
              <a:rPr lang="en-US" sz="11200" dirty="0" err="1">
                <a:solidFill>
                  <a:srgbClr val="002060"/>
                </a:solidFill>
                <a:ea typeface="Times New Roman" panose="02020603050405020304" pitchFamily="18" charset="0"/>
              </a:rPr>
              <a:t>doanh</a:t>
            </a:r>
            <a:r>
              <a:rPr lang="en-US" sz="11200" dirty="0">
                <a:solidFill>
                  <a:srgbClr val="002060"/>
                </a:solidFill>
                <a:ea typeface="Times New Roman" panose="02020603050405020304" pitchFamily="18" charset="0"/>
              </a:rPr>
              <a:t> du </a:t>
            </a:r>
            <a:r>
              <a:rPr lang="en-US" sz="11200" dirty="0" err="1">
                <a:solidFill>
                  <a:srgbClr val="002060"/>
                </a:solidFill>
                <a:ea typeface="Times New Roman" panose="02020603050405020304" pitchFamily="18" charset="0"/>
              </a:rPr>
              <a:t>lịch</a:t>
            </a:r>
            <a:endParaRPr lang="en-US" sz="11200" b="1" dirty="0">
              <a:solidFill>
                <a:srgbClr val="002060"/>
              </a:solidFill>
              <a:effectLst/>
              <a:latin typeface="Times New Roman" panose="02020603050405020304" pitchFamily="18" charset="0"/>
              <a:ea typeface="Times New Roman" panose="02020603050405020304" pitchFamily="18" charset="0"/>
            </a:endParaRPr>
          </a:p>
          <a:p>
            <a:r>
              <a:rPr lang="en-US" sz="11200" dirty="0">
                <a:solidFill>
                  <a:srgbClr val="002060"/>
                </a:solidFill>
                <a:effectLst/>
                <a:latin typeface="Times New Roman" panose="02020603050405020304" pitchFamily="18" charset="0"/>
                <a:ea typeface="Calibri" panose="020F0502020204030204" pitchFamily="34" charset="0"/>
              </a:rPr>
              <a:t>  </a:t>
            </a:r>
          </a:p>
          <a:p>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9" name="TextBox 8">
            <a:extLst>
              <a:ext uri="{FF2B5EF4-FFF2-40B4-BE49-F238E27FC236}">
                <a16:creationId xmlns:a16="http://schemas.microsoft.com/office/drawing/2014/main" id="{F8461B91-59CD-4928-A9E3-53A055223819}"/>
              </a:ext>
            </a:extLst>
          </p:cNvPr>
          <p:cNvSpPr txBox="1"/>
          <p:nvPr/>
        </p:nvSpPr>
        <p:spPr>
          <a:xfrm>
            <a:off x="4118811" y="1685375"/>
            <a:ext cx="7940842" cy="5524461"/>
          </a:xfrm>
          <a:prstGeom prst="rect">
            <a:avLst/>
          </a:prstGeom>
          <a:noFill/>
        </p:spPr>
        <p:txBody>
          <a:bodyPr wrap="square">
            <a:spAutoFit/>
          </a:bodyPr>
          <a:lstStyle/>
          <a:p>
            <a:pPr marL="457200" indent="-457200" algn="just">
              <a:lnSpc>
                <a:spcPct val="150000"/>
              </a:lnSpc>
              <a:spcBef>
                <a:spcPts val="200"/>
              </a:spcBef>
              <a:spcAft>
                <a:spcPts val="200"/>
              </a:spcAft>
              <a:buFont typeface="Wingdings" panose="05000000000000000000" pitchFamily="2" charset="2"/>
              <a:buChar char="Ø"/>
            </a:pPr>
            <a:r>
              <a:rPr lang="vi-VN" sz="2600" dirty="0">
                <a:solidFill>
                  <a:srgbClr val="002060"/>
                </a:solidFill>
                <a:effectLst/>
                <a:latin typeface="Times New Roman" panose="02020603050405020304" pitchFamily="18" charset="0"/>
                <a:ea typeface="Times New Roman" panose="02020603050405020304" pitchFamily="18" charset="0"/>
              </a:rPr>
              <a:t>Du lịch hội thảo – MICE là một hoạt động kết hợp giữa hội họp, khen thưởng, sự kiện được các doanh nghiệp, công ty tổ chức cho nhân viên, khách hàng.</a:t>
            </a:r>
            <a:endParaRPr lang="en-US" sz="2600" dirty="0">
              <a:solidFill>
                <a:srgbClr val="002060"/>
              </a:solidFill>
              <a:effectLst/>
              <a:latin typeface="Times New Roman" panose="02020603050405020304" pitchFamily="18" charset="0"/>
              <a:ea typeface="Times New Roman" panose="02020603050405020304" pitchFamily="18" charset="0"/>
            </a:endParaRPr>
          </a:p>
          <a:p>
            <a:pPr marL="457200" indent="-457200" algn="just">
              <a:lnSpc>
                <a:spcPct val="150000"/>
              </a:lnSpc>
              <a:spcBef>
                <a:spcPts val="200"/>
              </a:spcBef>
              <a:spcAft>
                <a:spcPts val="200"/>
              </a:spcAft>
              <a:buFont typeface="Wingdings" panose="05000000000000000000" pitchFamily="2" charset="2"/>
              <a:buChar char="Ø"/>
            </a:pPr>
            <a:r>
              <a:rPr lang="vi-VN" sz="2600" dirty="0">
                <a:solidFill>
                  <a:srgbClr val="002060"/>
                </a:solidFill>
                <a:effectLst/>
                <a:latin typeface="Times New Roman" panose="02020603050405020304" pitchFamily="18" charset="0"/>
                <a:ea typeface="Times New Roman" panose="02020603050405020304" pitchFamily="18" charset="0"/>
              </a:rPr>
              <a:t> Nếu tổ chức thành công du lịch hội nghị, doanh nghiệp không những thúc đẩy sự đoàn kết, gắn bó giữa các thành viên trong tổ chức; gia tăng khả năng hiệu quả công việc mà còn có cơ hội tìm thấy sự hợp tác, đầu tư giữa doanh nghiệp và khách mới</a:t>
            </a:r>
            <a:endParaRPr lang="en-US" sz="2600" dirty="0">
              <a:solidFill>
                <a:srgbClr val="002060"/>
              </a:solidFill>
              <a:effectLst/>
              <a:latin typeface="Times New Roman" panose="02020603050405020304" pitchFamily="18" charset="0"/>
              <a:ea typeface="Calibri" panose="020F0502020204030204" pitchFamily="34" charset="0"/>
            </a:endParaRPr>
          </a:p>
          <a:p>
            <a:pPr marL="457200" marR="0" indent="-457200" algn="just">
              <a:lnSpc>
                <a:spcPct val="150000"/>
              </a:lnSpc>
              <a:spcBef>
                <a:spcPts val="200"/>
              </a:spcBef>
              <a:spcAft>
                <a:spcPts val="200"/>
              </a:spcAft>
              <a:buFont typeface="Wingdings" panose="05000000000000000000" pitchFamily="2" charset="2"/>
              <a:buChar char="Ø"/>
            </a:pPr>
            <a:endParaRPr lang="en-US" sz="2800" dirty="0">
              <a:solidFill>
                <a:srgbClr val="002060"/>
              </a:solidFill>
            </a:endParaRPr>
          </a:p>
        </p:txBody>
      </p:sp>
      <p:pic>
        <p:nvPicPr>
          <p:cNvPr id="11" name="Picture 10">
            <a:extLst>
              <a:ext uri="{FF2B5EF4-FFF2-40B4-BE49-F238E27FC236}">
                <a16:creationId xmlns:a16="http://schemas.microsoft.com/office/drawing/2014/main" id="{07C46115-636A-4C04-967B-D1E3E86D58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821" y="2033337"/>
            <a:ext cx="3782929" cy="4572000"/>
          </a:xfrm>
          <a:prstGeom prst="rect">
            <a:avLst/>
          </a:prstGeom>
        </p:spPr>
      </p:pic>
    </p:spTree>
    <p:extLst>
      <p:ext uri="{BB962C8B-B14F-4D97-AF65-F5344CB8AC3E}">
        <p14:creationId xmlns:p14="http://schemas.microsoft.com/office/powerpoint/2010/main" val="22417318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E52A4F80-FB42-4ACB-B5AE-090106AA24E2}"/>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FF1BA0D2-8E06-415B-AC70-AAF13ADC18D3}"/>
              </a:ext>
            </a:extLst>
          </p:cNvPr>
          <p:cNvSpPr>
            <a:spLocks noGrp="1"/>
          </p:cNvSpPr>
          <p:nvPr>
            <p:ph type="sldNum" sz="quarter" idx="12"/>
          </p:nvPr>
        </p:nvSpPr>
        <p:spPr/>
        <p:txBody>
          <a:bodyPr/>
          <a:lstStyle/>
          <a:p>
            <a:fld id="{E028A6FB-2223-4D25-977F-C6FE794272EE}" type="slidenum">
              <a:rPr lang="en-US" smtClean="0"/>
              <a:t>47</a:t>
            </a:fld>
            <a:endParaRPr lang="en-US"/>
          </a:p>
        </p:txBody>
      </p:sp>
      <p:pic>
        <p:nvPicPr>
          <p:cNvPr id="9" name="Picture 8">
            <a:extLst>
              <a:ext uri="{FF2B5EF4-FFF2-40B4-BE49-F238E27FC236}">
                <a16:creationId xmlns:a16="http://schemas.microsoft.com/office/drawing/2014/main" id="{32C21302-4786-4D5D-B152-99FC2CC318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623222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2965" y="1"/>
            <a:ext cx="8229600" cy="1138425"/>
          </a:xfrm>
        </p:spPr>
        <p:txBody>
          <a:bodyPr>
            <a:normAutofit/>
          </a:bodyPr>
          <a:lstStyle/>
          <a:p>
            <a:pPr algn="ctr"/>
            <a:r>
              <a:rPr lang="en-US" b="1" dirty="0">
                <a:solidFill>
                  <a:srgbClr val="C00000"/>
                </a:solidFill>
                <a:latin typeface="Times New Roman" panose="02020603050405020304" pitchFamily="18" charset="0"/>
                <a:cs typeface="Times New Roman" panose="02020603050405020304" pitchFamily="18" charset="0"/>
              </a:rPr>
              <a:t>NỘI DUNG CHI TIẾT</a:t>
            </a:r>
          </a:p>
        </p:txBody>
      </p:sp>
      <p:sp>
        <p:nvSpPr>
          <p:cNvPr id="3" name="Content Placeholder 2"/>
          <p:cNvSpPr>
            <a:spLocks noGrp="1"/>
          </p:cNvSpPr>
          <p:nvPr>
            <p:ph idx="1"/>
          </p:nvPr>
        </p:nvSpPr>
        <p:spPr>
          <a:xfrm>
            <a:off x="216568" y="745958"/>
            <a:ext cx="11875169" cy="5568700"/>
          </a:xfrm>
        </p:spPr>
        <p:txBody>
          <a:bodyPr>
            <a:noAutofit/>
          </a:bodyPr>
          <a:lstStyle/>
          <a:p>
            <a:pPr>
              <a:lnSpc>
                <a:spcPct val="100000"/>
              </a:lnSpc>
              <a:buFont typeface="Wingdings" panose="05000000000000000000" pitchFamily="2" charset="2"/>
              <a:buChar char="v"/>
            </a:pPr>
            <a:r>
              <a:rPr lang="en-US" dirty="0">
                <a:solidFill>
                  <a:srgbClr val="002060"/>
                </a:solidFill>
              </a:rPr>
              <a:t> </a:t>
            </a:r>
            <a:r>
              <a:rPr lang="en-US" b="1" dirty="0" err="1">
                <a:solidFill>
                  <a:srgbClr val="002060"/>
                </a:solidFill>
              </a:rPr>
              <a:t>Chương</a:t>
            </a:r>
            <a:r>
              <a:rPr lang="en-US" b="1" dirty="0">
                <a:solidFill>
                  <a:srgbClr val="002060"/>
                </a:solidFill>
              </a:rPr>
              <a:t> I:</a:t>
            </a:r>
            <a:r>
              <a:rPr lang="vi-VN" dirty="0">
                <a:solidFill>
                  <a:srgbClr val="002060"/>
                </a:solidFill>
                <a:effectLst/>
                <a:latin typeface="Times New Roman" panose="02020603050405020304" pitchFamily="18" charset="0"/>
                <a:ea typeface="Times New Roman" panose="02020603050405020304" pitchFamily="18" charset="0"/>
              </a:rPr>
              <a:t>Tổng quan về công tác phục vụ  họp, hội nghị hội thảo</a:t>
            </a:r>
            <a:endParaRPr lang="en-US" dirty="0">
              <a:solidFill>
                <a:srgbClr val="002060"/>
              </a:solidFill>
            </a:endParaRPr>
          </a:p>
          <a:p>
            <a:pPr>
              <a:lnSpc>
                <a:spcPct val="100000"/>
              </a:lnSpc>
              <a:buFont typeface="Wingdings" panose="05000000000000000000" pitchFamily="2" charset="2"/>
              <a:buChar char="v"/>
            </a:pPr>
            <a:r>
              <a:rPr lang="en-US" b="1" dirty="0">
                <a:solidFill>
                  <a:srgbClr val="002060"/>
                </a:solidFill>
              </a:rPr>
              <a:t> </a:t>
            </a:r>
            <a:r>
              <a:rPr lang="en-US" b="1" dirty="0" err="1">
                <a:solidFill>
                  <a:srgbClr val="002060"/>
                </a:solidFill>
              </a:rPr>
              <a:t>Chương</a:t>
            </a:r>
            <a:r>
              <a:rPr lang="en-US" b="1" dirty="0">
                <a:solidFill>
                  <a:srgbClr val="002060"/>
                </a:solidFill>
              </a:rPr>
              <a:t> II: </a:t>
            </a:r>
            <a:r>
              <a:rPr lang="vi-VN" dirty="0">
                <a:solidFill>
                  <a:srgbClr val="002060"/>
                </a:solidFill>
                <a:effectLst/>
                <a:latin typeface="Times New Roman" panose="02020603050405020304" pitchFamily="18" charset="0"/>
                <a:ea typeface="Times New Roman" panose="02020603050405020304" pitchFamily="18" charset="0"/>
              </a:rPr>
              <a:t>: Khảo sát nhu cầu và khả năng tổ chức phục vụ hội họp, hội nghị, hội thảo</a:t>
            </a:r>
            <a:endParaRPr lang="en-US" dirty="0">
              <a:solidFill>
                <a:srgbClr val="002060"/>
              </a:solidFill>
            </a:endParaRPr>
          </a:p>
          <a:p>
            <a:pPr>
              <a:lnSpc>
                <a:spcPct val="100000"/>
              </a:lnSpc>
              <a:buFont typeface="Wingdings" panose="05000000000000000000" pitchFamily="2" charset="2"/>
              <a:buChar char="v"/>
            </a:pPr>
            <a:r>
              <a:rPr lang="en-US" dirty="0">
                <a:solidFill>
                  <a:srgbClr val="002060"/>
                </a:solidFill>
              </a:rPr>
              <a:t> </a:t>
            </a:r>
            <a:r>
              <a:rPr lang="en-US" b="1" dirty="0" err="1">
                <a:solidFill>
                  <a:srgbClr val="002060"/>
                </a:solidFill>
              </a:rPr>
              <a:t>Chương</a:t>
            </a:r>
            <a:r>
              <a:rPr lang="en-US" b="1" dirty="0">
                <a:solidFill>
                  <a:srgbClr val="002060"/>
                </a:solidFill>
              </a:rPr>
              <a:t> III:</a:t>
            </a:r>
            <a:r>
              <a:rPr lang="vi-VN" dirty="0">
                <a:solidFill>
                  <a:srgbClr val="002060"/>
                </a:solidFill>
                <a:effectLst/>
                <a:latin typeface="Times New Roman" panose="02020603050405020304" pitchFamily="18" charset="0"/>
                <a:ea typeface="Times New Roman" panose="02020603050405020304" pitchFamily="18" charset="0"/>
              </a:rPr>
              <a:t>Xây dựng kế hoạch tổ chức hội họp, hội nghị hội thảo.</a:t>
            </a:r>
            <a:endParaRPr lang="en-US" dirty="0">
              <a:solidFill>
                <a:srgbClr val="002060"/>
              </a:solidFill>
            </a:endParaRPr>
          </a:p>
          <a:p>
            <a:pPr>
              <a:lnSpc>
                <a:spcPct val="100000"/>
              </a:lnSpc>
              <a:buFont typeface="Wingdings" panose="05000000000000000000" pitchFamily="2" charset="2"/>
              <a:buChar char="v"/>
            </a:pPr>
            <a:r>
              <a:rPr lang="en-US" dirty="0">
                <a:solidFill>
                  <a:srgbClr val="002060"/>
                </a:solidFill>
              </a:rPr>
              <a:t> </a:t>
            </a:r>
            <a:r>
              <a:rPr lang="en-US" b="1" dirty="0" err="1">
                <a:solidFill>
                  <a:srgbClr val="002060"/>
                </a:solidFill>
              </a:rPr>
              <a:t>Chương</a:t>
            </a:r>
            <a:r>
              <a:rPr lang="en-US" b="1" dirty="0">
                <a:solidFill>
                  <a:srgbClr val="002060"/>
                </a:solidFill>
              </a:rPr>
              <a:t> IV</a:t>
            </a:r>
            <a:r>
              <a:rPr lang="en-US" dirty="0">
                <a:solidFill>
                  <a:srgbClr val="002060"/>
                </a:solidFill>
              </a:rPr>
              <a:t>:</a:t>
            </a:r>
            <a:r>
              <a:rPr lang="vi-VN" dirty="0">
                <a:solidFill>
                  <a:srgbClr val="002060"/>
                </a:solidFill>
                <a:effectLst/>
                <a:latin typeface="Times New Roman" panose="02020603050405020304" pitchFamily="18" charset="0"/>
                <a:ea typeface="Times New Roman" panose="02020603050405020304" pitchFamily="18" charset="0"/>
              </a:rPr>
              <a:t>Chuẩn bị  hội họp, hội nghị, hội thảo</a:t>
            </a:r>
            <a:endParaRPr lang="pt-BR" b="1" dirty="0">
              <a:solidFill>
                <a:srgbClr val="002060"/>
              </a:solidFill>
            </a:endParaRPr>
          </a:p>
          <a:p>
            <a:pPr>
              <a:lnSpc>
                <a:spcPct val="100000"/>
              </a:lnSpc>
              <a:buFont typeface="Wingdings" panose="05000000000000000000" pitchFamily="2" charset="2"/>
              <a:buChar char="v"/>
            </a:pPr>
            <a:r>
              <a:rPr lang="pt-BR" b="1" dirty="0">
                <a:solidFill>
                  <a:srgbClr val="002060"/>
                </a:solidFill>
              </a:rPr>
              <a:t> Chương V:</a:t>
            </a:r>
            <a:r>
              <a:rPr lang="vi-VN" dirty="0">
                <a:solidFill>
                  <a:srgbClr val="002060"/>
                </a:solidFill>
                <a:effectLst/>
                <a:latin typeface="Times New Roman" panose="02020603050405020304" pitchFamily="18" charset="0"/>
                <a:ea typeface="Times New Roman" panose="02020603050405020304" pitchFamily="18" charset="0"/>
              </a:rPr>
              <a:t>Công tác tổ chức phục vụ hội họp, hội nghị, hội thảo</a:t>
            </a:r>
            <a:endParaRPr lang="en-US" dirty="0">
              <a:solidFill>
                <a:srgbClr val="002060"/>
              </a:solidFill>
              <a:effectLst/>
              <a:latin typeface="Times New Roman" panose="02020603050405020304" pitchFamily="18" charset="0"/>
              <a:ea typeface="Calibri" panose="020F0502020204030204" pitchFamily="34" charset="0"/>
            </a:endParaRPr>
          </a:p>
          <a:p>
            <a:pPr>
              <a:lnSpc>
                <a:spcPct val="100000"/>
              </a:lnSpc>
              <a:buFont typeface="Wingdings" panose="05000000000000000000" pitchFamily="2" charset="2"/>
              <a:buChar char="v"/>
            </a:pPr>
            <a:r>
              <a:rPr lang="pt-BR" b="1" dirty="0">
                <a:solidFill>
                  <a:srgbClr val="002060"/>
                </a:solidFill>
              </a:rPr>
              <a:t>Chương VI:</a:t>
            </a:r>
            <a:r>
              <a:rPr lang="vi-VN" dirty="0">
                <a:solidFill>
                  <a:srgbClr val="002060"/>
                </a:solidFill>
                <a:effectLst/>
                <a:latin typeface="Times New Roman" panose="02020603050405020304" pitchFamily="18" charset="0"/>
                <a:ea typeface="Times New Roman" panose="02020603050405020304" pitchFamily="18" charset="0"/>
              </a:rPr>
              <a:t>Công việc sau hội nghị, hội thảo</a:t>
            </a:r>
            <a:endParaRPr lang="en-US" dirty="0">
              <a:solidFill>
                <a:srgbClr val="002060"/>
              </a:solidFill>
              <a:effectLst/>
              <a:latin typeface="Times New Roman" panose="02020603050405020304" pitchFamily="18" charset="0"/>
              <a:ea typeface="Times New Roman" panose="02020603050405020304" pitchFamily="18" charset="0"/>
            </a:endParaRPr>
          </a:p>
          <a:p>
            <a:pPr>
              <a:lnSpc>
                <a:spcPct val="100000"/>
              </a:lnSpc>
              <a:buFont typeface="Wingdings" panose="05000000000000000000" pitchFamily="2" charset="2"/>
              <a:buChar char="v"/>
            </a:pPr>
            <a:r>
              <a:rPr lang="en-US" b="1" dirty="0" err="1">
                <a:solidFill>
                  <a:srgbClr val="002060"/>
                </a:solidFill>
              </a:rPr>
              <a:t>Chương</a:t>
            </a:r>
            <a:r>
              <a:rPr lang="en-US" b="1" dirty="0">
                <a:solidFill>
                  <a:srgbClr val="002060"/>
                </a:solidFill>
              </a:rPr>
              <a:t> VII: </a:t>
            </a:r>
            <a:r>
              <a:rPr lang="vi-VN" dirty="0">
                <a:solidFill>
                  <a:srgbClr val="002060"/>
                </a:solidFill>
                <a:effectLst/>
                <a:latin typeface="Times New Roman" panose="02020603050405020304" pitchFamily="18" charset="0"/>
                <a:ea typeface="Times New Roman" panose="02020603050405020304" pitchFamily="18" charset="0"/>
              </a:rPr>
              <a:t>Tổng kết đánh giá</a:t>
            </a:r>
            <a:endParaRPr lang="en-US" dirty="0">
              <a:solidFill>
                <a:srgbClr val="002060"/>
              </a:solidFill>
              <a:effectLst/>
              <a:latin typeface="Times New Roman" panose="02020603050405020304" pitchFamily="18" charset="0"/>
              <a:ea typeface="Calibri" panose="020F0502020204030204" pitchFamily="34" charset="0"/>
            </a:endParaRPr>
          </a:p>
          <a:p>
            <a:pPr>
              <a:lnSpc>
                <a:spcPct val="100000"/>
              </a:lnSpc>
              <a:buFont typeface="Wingdings" panose="05000000000000000000" pitchFamily="2" charset="2"/>
              <a:buChar char="v"/>
            </a:pPr>
            <a:r>
              <a:rPr lang="pt-BR" b="1" dirty="0">
                <a:solidFill>
                  <a:srgbClr val="002060"/>
                </a:solidFill>
              </a:rPr>
              <a:t>Chương VIII:</a:t>
            </a:r>
            <a:r>
              <a:rPr lang="vi-VN" dirty="0">
                <a:solidFill>
                  <a:srgbClr val="002060"/>
                </a:solidFill>
                <a:effectLst/>
                <a:latin typeface="Times New Roman" panose="02020603050405020304" pitchFamily="18" charset="0"/>
                <a:ea typeface="Times New Roman" panose="02020603050405020304" pitchFamily="18" charset="0"/>
              </a:rPr>
              <a:t>Thực hành tổng hợp</a:t>
            </a:r>
            <a:endParaRPr lang="en-US" dirty="0">
              <a:solidFill>
                <a:srgbClr val="002060"/>
              </a:solidFill>
              <a:effectLst/>
              <a:latin typeface="Times New Roman" panose="02020603050405020304" pitchFamily="18" charset="0"/>
              <a:ea typeface="Calibri" panose="020F0502020204030204" pitchFamily="34" charset="0"/>
            </a:endParaRPr>
          </a:p>
          <a:p>
            <a:pPr marL="0" indent="0">
              <a:lnSpc>
                <a:spcPct val="100000"/>
              </a:lnSpc>
              <a:buNone/>
            </a:pPr>
            <a:endParaRPr lang="pt-BR" b="1" dirty="0">
              <a:solidFill>
                <a:srgbClr val="002060"/>
              </a:solidFill>
            </a:endParaRPr>
          </a:p>
          <a:p>
            <a:pPr>
              <a:lnSpc>
                <a:spcPct val="100000"/>
              </a:lnSpc>
              <a:buFont typeface="Wingdings" panose="05000000000000000000" pitchFamily="2" charset="2"/>
              <a:buChar char="v"/>
            </a:pPr>
            <a:endParaRPr lang="en-US" sz="3600" dirty="0">
              <a:solidFill>
                <a:srgbClr val="002060"/>
              </a:solidFill>
            </a:endParaRPr>
          </a:p>
          <a:p>
            <a:pPr marL="0" indent="0">
              <a:buNone/>
            </a:pPr>
            <a:endParaRPr lang="en-US" dirty="0"/>
          </a:p>
          <a:p>
            <a:pPr>
              <a:buFont typeface="Wingdings" panose="05000000000000000000" pitchFamily="2" charset="2"/>
              <a:buChar char="v"/>
            </a:pPr>
            <a:endParaRPr lang="en-US" sz="2400" dirty="0">
              <a:solidFill>
                <a:srgbClr val="002060"/>
              </a:solidFill>
            </a:endParaRPr>
          </a:p>
          <a:p>
            <a:pPr marL="0" indent="0">
              <a:buNone/>
            </a:pPr>
            <a:endParaRPr lang="en-US" sz="2400" dirty="0">
              <a:solidFill>
                <a:srgbClr val="002060"/>
              </a:solidFill>
            </a:endParaRPr>
          </a:p>
        </p:txBody>
      </p:sp>
    </p:spTree>
    <p:extLst>
      <p:ext uri="{BB962C8B-B14F-4D97-AF65-F5344CB8AC3E}">
        <p14:creationId xmlns:p14="http://schemas.microsoft.com/office/powerpoint/2010/main" val="1364216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510066"/>
            <a:ext cx="10058401" cy="2202873"/>
          </a:xfrm>
        </p:spPr>
        <p:txBody>
          <a:bodyPr>
            <a:normAutofit fontScale="90000"/>
          </a:bodyPr>
          <a:lstStyle/>
          <a:p>
            <a:pPr algn="ctr"/>
            <a:r>
              <a:rPr lang="en-US" dirty="0">
                <a:solidFill>
                  <a:srgbClr val="002060"/>
                </a:solidFill>
              </a:rPr>
              <a:t> </a:t>
            </a:r>
            <a:r>
              <a:rPr lang="en-US" sz="4800" dirty="0" err="1">
                <a:solidFill>
                  <a:srgbClr val="FF0000"/>
                </a:solidFill>
              </a:rPr>
              <a:t>Chương</a:t>
            </a:r>
            <a:r>
              <a:rPr lang="en-US" sz="4800" dirty="0">
                <a:solidFill>
                  <a:srgbClr val="FF0000"/>
                </a:solidFill>
              </a:rPr>
              <a:t> I:</a:t>
            </a:r>
            <a:r>
              <a:rPr lang="vi-VN" sz="4000" dirty="0">
                <a:solidFill>
                  <a:srgbClr val="FF0000"/>
                </a:solidFill>
                <a:effectLst/>
                <a:latin typeface="Times New Roman" panose="02020603050405020304" pitchFamily="18" charset="0"/>
                <a:ea typeface="Times New Roman" panose="02020603050405020304" pitchFamily="18" charset="0"/>
              </a:rPr>
              <a:t> </a:t>
            </a:r>
            <a:br>
              <a:rPr lang="en-US" sz="4000" dirty="0">
                <a:solidFill>
                  <a:srgbClr val="FF0000"/>
                </a:solidFill>
                <a:effectLst/>
                <a:latin typeface="Times New Roman" panose="02020603050405020304" pitchFamily="18" charset="0"/>
                <a:ea typeface="Times New Roman" panose="02020603050405020304" pitchFamily="18" charset="0"/>
              </a:rPr>
            </a:br>
            <a:r>
              <a:rPr lang="vi-VN" sz="4000" dirty="0">
                <a:solidFill>
                  <a:srgbClr val="FF0000"/>
                </a:solidFill>
                <a:effectLst/>
                <a:latin typeface="Times New Roman" panose="02020603050405020304" pitchFamily="18" charset="0"/>
                <a:ea typeface="Times New Roman" panose="02020603050405020304" pitchFamily="18" charset="0"/>
              </a:rPr>
              <a:t>Tổng quan về công tác phục vụ  họp, </a:t>
            </a:r>
            <a:br>
              <a:rPr lang="en-US" sz="4000" dirty="0">
                <a:solidFill>
                  <a:srgbClr val="FF0000"/>
                </a:solidFill>
                <a:effectLst/>
                <a:latin typeface="Times New Roman" panose="02020603050405020304" pitchFamily="18" charset="0"/>
                <a:ea typeface="Times New Roman" panose="02020603050405020304" pitchFamily="18" charset="0"/>
              </a:rPr>
            </a:br>
            <a:r>
              <a:rPr lang="vi-VN" sz="4000" dirty="0">
                <a:solidFill>
                  <a:srgbClr val="FF0000"/>
                </a:solidFill>
                <a:effectLst/>
                <a:latin typeface="Times New Roman" panose="02020603050405020304" pitchFamily="18" charset="0"/>
                <a:ea typeface="Times New Roman" panose="02020603050405020304" pitchFamily="18" charset="0"/>
              </a:rPr>
              <a:t>hội nghị hội thảo</a:t>
            </a:r>
            <a:br>
              <a:rPr lang="en-US" sz="4800" dirty="0">
                <a:solidFill>
                  <a:srgbClr val="FF0000"/>
                </a:solidFill>
              </a:rPr>
            </a:br>
            <a:endParaRPr lang="en-US" sz="4800" dirty="0">
              <a:solidFill>
                <a:srgbClr val="FF0000"/>
              </a:solidFill>
            </a:endParaRPr>
          </a:p>
        </p:txBody>
      </p:sp>
      <p:sp>
        <p:nvSpPr>
          <p:cNvPr id="4" name="Date Placeholder 3"/>
          <p:cNvSpPr>
            <a:spLocks noGrp="1"/>
          </p:cNvSpPr>
          <p:nvPr>
            <p:ph type="dt" sz="half" idx="10"/>
          </p:nvPr>
        </p:nvSpPr>
        <p:spPr/>
        <p:txBody>
          <a:bodyPr/>
          <a:lstStyle/>
          <a:p>
            <a:fld id="{83093DDB-818B-4CEB-8807-7BC029BD27DF}" type="datetime1">
              <a:rPr lang="en-US" smtClean="0"/>
              <a:t>3/29/2023</a:t>
            </a:fld>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6</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31127"/>
            <a:ext cx="6123709" cy="3590348"/>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3708" y="3131127"/>
            <a:ext cx="6068292" cy="3590348"/>
          </a:xfrm>
          <a:prstGeom prst="rect">
            <a:avLst/>
          </a:prstGeom>
        </p:spPr>
      </p:pic>
    </p:spTree>
    <p:extLst>
      <p:ext uri="{BB962C8B-B14F-4D97-AF65-F5344CB8AC3E}">
        <p14:creationId xmlns:p14="http://schemas.microsoft.com/office/powerpoint/2010/main" val="3056658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3A5652-6662-4FA4-8817-2774A1AF3372}"/>
              </a:ext>
            </a:extLst>
          </p:cNvPr>
          <p:cNvSpPr>
            <a:spLocks noGrp="1"/>
          </p:cNvSpPr>
          <p:nvPr>
            <p:ph type="dt" sz="half" idx="10"/>
          </p:nvPr>
        </p:nvSpPr>
        <p:spPr/>
        <p:txBody>
          <a:bodyPr/>
          <a:lstStyle/>
          <a:p>
            <a:r>
              <a:rPr lang="en-US"/>
              <a:t>2020</a:t>
            </a:r>
          </a:p>
        </p:txBody>
      </p:sp>
      <p:sp>
        <p:nvSpPr>
          <p:cNvPr id="3" name="Slide Number Placeholder 2">
            <a:extLst>
              <a:ext uri="{FF2B5EF4-FFF2-40B4-BE49-F238E27FC236}">
                <a16:creationId xmlns:a16="http://schemas.microsoft.com/office/drawing/2014/main" id="{C552F9C1-0482-4C87-933B-849C8C0ABF81}"/>
              </a:ext>
            </a:extLst>
          </p:cNvPr>
          <p:cNvSpPr>
            <a:spLocks noGrp="1"/>
          </p:cNvSpPr>
          <p:nvPr>
            <p:ph type="sldNum" sz="quarter" idx="12"/>
          </p:nvPr>
        </p:nvSpPr>
        <p:spPr/>
        <p:txBody>
          <a:bodyPr/>
          <a:lstStyle/>
          <a:p>
            <a:fld id="{E028A6FB-2223-4D25-977F-C6FE794272EE}" type="slidenum">
              <a:rPr lang="en-US" smtClean="0"/>
              <a:t>7</a:t>
            </a:fld>
            <a:endParaRPr lang="en-US"/>
          </a:p>
        </p:txBody>
      </p:sp>
      <p:sp>
        <p:nvSpPr>
          <p:cNvPr id="4" name="Text Placeholder 3">
            <a:extLst>
              <a:ext uri="{FF2B5EF4-FFF2-40B4-BE49-F238E27FC236}">
                <a16:creationId xmlns:a16="http://schemas.microsoft.com/office/drawing/2014/main" id="{09A00E5F-EE39-4D8A-A162-8C2400FBA0B9}"/>
              </a:ext>
            </a:extLst>
          </p:cNvPr>
          <p:cNvSpPr>
            <a:spLocks noGrp="1"/>
          </p:cNvSpPr>
          <p:nvPr>
            <p:ph type="body" sz="quarter" idx="13"/>
          </p:nvPr>
        </p:nvSpPr>
        <p:spPr>
          <a:xfrm>
            <a:off x="2815389" y="1082194"/>
            <a:ext cx="9182647" cy="5274156"/>
          </a:xfrm>
        </p:spPr>
        <p:txBody>
          <a:bodyPr>
            <a:noAutofit/>
          </a:bodyPr>
          <a:lstStyle/>
          <a:p>
            <a:pPr marL="0" marR="0" algn="just">
              <a:lnSpc>
                <a:spcPct val="110000"/>
              </a:lnSpc>
              <a:spcBef>
                <a:spcPts val="200"/>
              </a:spcBef>
              <a:spcAft>
                <a:spcPts val="200"/>
              </a:spcAft>
            </a:pPr>
            <a:r>
              <a:rPr lang="en-US" dirty="0"/>
              <a:t> </a:t>
            </a:r>
            <a:r>
              <a:rPr lang="vi-VN" sz="3200" dirty="0">
                <a:solidFill>
                  <a:srgbClr val="002060"/>
                </a:solidFill>
                <a:effectLst/>
                <a:latin typeface="Times New Roman" panose="02020603050405020304" pitchFamily="18" charset="0"/>
                <a:ea typeface="Times New Roman" panose="02020603050405020304" pitchFamily="18" charset="0"/>
              </a:rPr>
              <a:t>Trình bày được khái niệm về họp, hội nghị hội thảo, phân biệt được các loại  họp, hội nghị hội thảo, vai trò của  họp, hội nghị hội thảo.</a:t>
            </a:r>
            <a:endParaRPr lang="en-US" sz="3200" dirty="0">
              <a:solidFill>
                <a:srgbClr val="002060"/>
              </a:solidFill>
              <a:effectLst/>
              <a:latin typeface="Times New Roman" panose="02020603050405020304" pitchFamily="18" charset="0"/>
              <a:ea typeface="Calibri" panose="020F0502020204030204" pitchFamily="34" charset="0"/>
            </a:endParaRPr>
          </a:p>
          <a:p>
            <a:pPr marL="0" marR="0" algn="just">
              <a:lnSpc>
                <a:spcPct val="110000"/>
              </a:lnSpc>
              <a:spcBef>
                <a:spcPts val="200"/>
              </a:spcBef>
              <a:spcAft>
                <a:spcPts val="200"/>
              </a:spcAft>
            </a:pPr>
            <a:r>
              <a:rPr lang="vi-VN" sz="3200" dirty="0">
                <a:solidFill>
                  <a:srgbClr val="002060"/>
                </a:solidFill>
                <a:effectLst/>
                <a:latin typeface="Times New Roman" panose="02020603050405020304" pitchFamily="18" charset="0"/>
                <a:ea typeface="Times New Roman" panose="02020603050405020304" pitchFamily="18" charset="0"/>
              </a:rPr>
              <a:t>Liệt kê được các vị trí công việc của bộ phận tổ chức họp, hội nghị hội thảo và nhiệm vụ liên quan.</a:t>
            </a:r>
            <a:endParaRPr lang="en-US" sz="3200" dirty="0">
              <a:solidFill>
                <a:srgbClr val="002060"/>
              </a:solidFill>
              <a:effectLst/>
              <a:latin typeface="Times New Roman" panose="02020603050405020304" pitchFamily="18" charset="0"/>
              <a:ea typeface="Calibri" panose="020F0502020204030204" pitchFamily="34" charset="0"/>
            </a:endParaRPr>
          </a:p>
          <a:p>
            <a:pPr algn="just"/>
            <a:r>
              <a:rPr lang="vi-VN" sz="3200" dirty="0">
                <a:solidFill>
                  <a:srgbClr val="002060"/>
                </a:solidFill>
                <a:effectLst/>
                <a:latin typeface="Times New Roman" panose="02020603050405020304" pitchFamily="18" charset="0"/>
                <a:ea typeface="Times New Roman" panose="02020603050405020304" pitchFamily="18" charset="0"/>
              </a:rPr>
              <a:t>Có thái độ và nhận thức đúng về nghề, nhiệt tình, say mê với nghề nghiệp.</a:t>
            </a:r>
            <a:r>
              <a:rPr lang="vi-VN" sz="3200" i="1" dirty="0">
                <a:solidFill>
                  <a:srgbClr val="002060"/>
                </a:solidFill>
                <a:effectLst/>
                <a:latin typeface="Times New Roman" panose="02020603050405020304" pitchFamily="18" charset="0"/>
                <a:ea typeface="Times New Roman" panose="02020603050405020304" pitchFamily="18" charset="0"/>
              </a:rPr>
              <a:t>	</a:t>
            </a:r>
            <a:endParaRPr lang="en-US" sz="3200" dirty="0">
              <a:solidFill>
                <a:srgbClr val="002060"/>
              </a:solidFill>
            </a:endParaRPr>
          </a:p>
        </p:txBody>
      </p:sp>
    </p:spTree>
    <p:extLst>
      <p:ext uri="{BB962C8B-B14F-4D97-AF65-F5344CB8AC3E}">
        <p14:creationId xmlns:p14="http://schemas.microsoft.com/office/powerpoint/2010/main" val="1254440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9AF742-5B69-4DAF-9697-270D2EB2807E}"/>
              </a:ext>
            </a:extLst>
          </p:cNvPr>
          <p:cNvSpPr>
            <a:spLocks noGrp="1"/>
          </p:cNvSpPr>
          <p:nvPr>
            <p:ph type="dt" sz="half" idx="10"/>
          </p:nvPr>
        </p:nvSpPr>
        <p:spPr/>
        <p:txBody>
          <a:bodyPr/>
          <a:lstStyle/>
          <a:p>
            <a:r>
              <a:rPr lang="en-US"/>
              <a:t>2020</a:t>
            </a:r>
          </a:p>
        </p:txBody>
      </p:sp>
      <p:sp>
        <p:nvSpPr>
          <p:cNvPr id="3" name="Slide Number Placeholder 2">
            <a:extLst>
              <a:ext uri="{FF2B5EF4-FFF2-40B4-BE49-F238E27FC236}">
                <a16:creationId xmlns:a16="http://schemas.microsoft.com/office/drawing/2014/main" id="{F589B820-EEE9-478B-92CD-F17D6430F28F}"/>
              </a:ext>
            </a:extLst>
          </p:cNvPr>
          <p:cNvSpPr>
            <a:spLocks noGrp="1"/>
          </p:cNvSpPr>
          <p:nvPr>
            <p:ph type="sldNum" sz="quarter" idx="12"/>
          </p:nvPr>
        </p:nvSpPr>
        <p:spPr/>
        <p:txBody>
          <a:bodyPr/>
          <a:lstStyle/>
          <a:p>
            <a:fld id="{E028A6FB-2223-4D25-977F-C6FE794272EE}" type="slidenum">
              <a:rPr lang="en-US" smtClean="0"/>
              <a:t>8</a:t>
            </a:fld>
            <a:endParaRPr lang="en-US"/>
          </a:p>
        </p:txBody>
      </p:sp>
      <p:sp>
        <p:nvSpPr>
          <p:cNvPr id="4" name="Text Placeholder 3">
            <a:extLst>
              <a:ext uri="{FF2B5EF4-FFF2-40B4-BE49-F238E27FC236}">
                <a16:creationId xmlns:a16="http://schemas.microsoft.com/office/drawing/2014/main" id="{736A2336-116B-4FEC-8166-194056140450}"/>
              </a:ext>
            </a:extLst>
          </p:cNvPr>
          <p:cNvSpPr>
            <a:spLocks noGrp="1"/>
          </p:cNvSpPr>
          <p:nvPr>
            <p:ph type="body" sz="quarter" idx="13"/>
          </p:nvPr>
        </p:nvSpPr>
        <p:spPr>
          <a:xfrm>
            <a:off x="304800" y="1076326"/>
            <a:ext cx="11582399" cy="5187950"/>
          </a:xfrm>
        </p:spPr>
        <p:txBody>
          <a:bodyPr>
            <a:normAutofit/>
          </a:bodyPr>
          <a:lstStyle/>
          <a:p>
            <a:pPr marL="0" marR="0">
              <a:lnSpc>
                <a:spcPct val="110000"/>
              </a:lnSpc>
              <a:spcBef>
                <a:spcPts val="200"/>
              </a:spcBef>
              <a:spcAft>
                <a:spcPts val="200"/>
              </a:spcAft>
            </a:pPr>
            <a:r>
              <a:rPr lang="vi-VN" sz="3600" dirty="0">
                <a:effectLst/>
                <a:latin typeface="Times New Roman" panose="02020603050405020304" pitchFamily="18" charset="0"/>
                <a:ea typeface="Times New Roman" panose="02020603050405020304" pitchFamily="18" charset="0"/>
              </a:rPr>
              <a:t>1. </a:t>
            </a:r>
            <a:r>
              <a:rPr lang="vi-VN" sz="3600" dirty="0">
                <a:solidFill>
                  <a:srgbClr val="002060"/>
                </a:solidFill>
                <a:effectLst/>
                <a:latin typeface="Times New Roman" panose="02020603050405020304" pitchFamily="18" charset="0"/>
                <a:ea typeface="Times New Roman" panose="02020603050405020304" pitchFamily="18" charset="0"/>
              </a:rPr>
              <a:t>Tổng quan về công tác phục vụ  họp, hội nghị  hội thảo </a:t>
            </a:r>
            <a:endParaRPr lang="en-US" sz="3600" dirty="0">
              <a:solidFill>
                <a:srgbClr val="002060"/>
              </a:solidFill>
              <a:effectLst/>
              <a:latin typeface="Times New Roman" panose="02020603050405020304" pitchFamily="18" charset="0"/>
              <a:ea typeface="Calibri" panose="020F0502020204030204" pitchFamily="34" charset="0"/>
            </a:endParaRPr>
          </a:p>
          <a:p>
            <a:pPr marL="0" marR="0" algn="just">
              <a:lnSpc>
                <a:spcPct val="110000"/>
              </a:lnSpc>
              <a:spcBef>
                <a:spcPts val="200"/>
              </a:spcBef>
              <a:spcAft>
                <a:spcPts val="200"/>
              </a:spcAft>
            </a:pPr>
            <a:r>
              <a:rPr lang="vi-VN" sz="3600" dirty="0">
                <a:solidFill>
                  <a:srgbClr val="002060"/>
                </a:solidFill>
                <a:effectLst/>
                <a:latin typeface="Times New Roman" panose="02020603050405020304" pitchFamily="18" charset="0"/>
                <a:ea typeface="Times New Roman" panose="02020603050405020304" pitchFamily="18" charset="0"/>
              </a:rPr>
              <a:t>2. Công tác tổ chức họp hội nghị, hội thảo </a:t>
            </a:r>
            <a:endParaRPr lang="en-US" sz="3600" dirty="0">
              <a:solidFill>
                <a:srgbClr val="002060"/>
              </a:solidFill>
              <a:effectLst/>
              <a:latin typeface="Times New Roman" panose="02020603050405020304" pitchFamily="18" charset="0"/>
              <a:ea typeface="Calibri" panose="020F0502020204030204" pitchFamily="34" charset="0"/>
            </a:endParaRPr>
          </a:p>
          <a:p>
            <a:pPr marL="0" marR="0" algn="just">
              <a:lnSpc>
                <a:spcPct val="110000"/>
              </a:lnSpc>
              <a:spcBef>
                <a:spcPts val="200"/>
              </a:spcBef>
              <a:spcAft>
                <a:spcPts val="200"/>
              </a:spcAft>
            </a:pPr>
            <a:r>
              <a:rPr lang="vi-VN" sz="3600" dirty="0">
                <a:solidFill>
                  <a:srgbClr val="002060"/>
                </a:solidFill>
                <a:effectLst/>
                <a:latin typeface="Times New Roman" panose="02020603050405020304" pitchFamily="18" charset="0"/>
                <a:ea typeface="Times New Roman" panose="02020603050405020304" pitchFamily="18" charset="0"/>
              </a:rPr>
              <a:t>3. Vị trí, vai trò, tầm quan trọng của họp, hội nghị hội thảo </a:t>
            </a:r>
            <a:endParaRPr lang="en-US" sz="3600" dirty="0">
              <a:solidFill>
                <a:srgbClr val="002060"/>
              </a:solidFill>
              <a:effectLst/>
              <a:latin typeface="Times New Roman" panose="02020603050405020304" pitchFamily="18" charset="0"/>
              <a:ea typeface="Calibri" panose="020F0502020204030204" pitchFamily="34" charset="0"/>
            </a:endParaRPr>
          </a:p>
          <a:p>
            <a:pPr marL="1262063" indent="-514350">
              <a:buAutoNum type="arabicPeriod"/>
            </a:pPr>
            <a:endParaRPr lang="en-US" sz="3600" dirty="0">
              <a:solidFill>
                <a:srgbClr val="002060"/>
              </a:solidFill>
            </a:endParaRPr>
          </a:p>
        </p:txBody>
      </p:sp>
      <p:pic>
        <p:nvPicPr>
          <p:cNvPr id="6" name="Picture 5">
            <a:extLst>
              <a:ext uri="{FF2B5EF4-FFF2-40B4-BE49-F238E27FC236}">
                <a16:creationId xmlns:a16="http://schemas.microsoft.com/office/drawing/2014/main" id="{F5C2236E-3E0F-4152-B140-4ADB02F3BD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97442"/>
            <a:ext cx="12192000" cy="3216107"/>
          </a:xfrm>
          <a:prstGeom prst="rect">
            <a:avLst/>
          </a:prstGeom>
        </p:spPr>
      </p:pic>
    </p:spTree>
    <p:extLst>
      <p:ext uri="{BB962C8B-B14F-4D97-AF65-F5344CB8AC3E}">
        <p14:creationId xmlns:p14="http://schemas.microsoft.com/office/powerpoint/2010/main" val="4236686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sz="2800" dirty="0"/>
              <a:t>1. </a:t>
            </a:r>
            <a:r>
              <a:rPr lang="vi-VN" sz="2800" dirty="0">
                <a:effectLst/>
                <a:latin typeface="Times New Roman" panose="02020603050405020304" pitchFamily="18" charset="0"/>
                <a:ea typeface="Times New Roman" panose="02020603050405020304" pitchFamily="18" charset="0"/>
              </a:rPr>
              <a:t>Tổng quan về công tác phục vụ  họp, hội nghị  hội thảo </a:t>
            </a:r>
            <a:br>
              <a:rPr lang="en-US" sz="2800" dirty="0">
                <a:effectLst/>
                <a:latin typeface="Times New Roman" panose="02020603050405020304" pitchFamily="18" charset="0"/>
                <a:ea typeface="Calibri" panose="020F0502020204030204" pitchFamily="34" charset="0"/>
              </a:rPr>
            </a:br>
            <a:endParaRPr lang="en-US" sz="28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204537" y="1980673"/>
            <a:ext cx="6184487" cy="4740802"/>
          </a:xfrm>
        </p:spPr>
        <p:txBody>
          <a:bodyPr>
            <a:normAutofit fontScale="85000" lnSpcReduction="10000"/>
          </a:bodyPr>
          <a:lstStyle/>
          <a:p>
            <a:r>
              <a:rPr lang="vi-VN" dirty="0">
                <a:solidFill>
                  <a:srgbClr val="002060"/>
                </a:solidFill>
                <a:effectLst/>
                <a:latin typeface="Times New Roman" panose="02020603050405020304" pitchFamily="18" charset="0"/>
                <a:ea typeface="Times New Roman" panose="02020603050405020304" pitchFamily="18" charset="0"/>
              </a:rPr>
              <a:t>Họp là quá trình tập hợp, thảo luận của một số người để giải quyết các vấn đề hoặc quyết định điều gì đó, từ đó xác định những hành động cần phải thực hiện.</a:t>
            </a:r>
            <a:endParaRPr lang="en-US" dirty="0">
              <a:solidFill>
                <a:srgbClr val="002060"/>
              </a:solidFill>
              <a:effectLst/>
              <a:latin typeface="Times New Roman" panose="02020603050405020304" pitchFamily="18" charset="0"/>
              <a:ea typeface="Times New Roman" panose="02020603050405020304" pitchFamily="18" charset="0"/>
            </a:endParaRPr>
          </a:p>
          <a:p>
            <a:r>
              <a:rPr lang="vi-VN" dirty="0">
                <a:solidFill>
                  <a:srgbClr val="002060"/>
                </a:solidFill>
                <a:effectLst/>
                <a:latin typeface="Times New Roman" panose="02020603050405020304" pitchFamily="18" charset="0"/>
                <a:ea typeface="Times New Roman" panose="02020603050405020304" pitchFamily="18" charset="0"/>
              </a:rPr>
              <a:t> Một cuộc họp điển hình là cuộc họp có mục đích rõ ràng, có bản tóm tắt chương trình cuộc họp, danh sách những vấn đề sẽ được thảo luận và được gửi trước cho các thành viên tham dự.</a:t>
            </a:r>
            <a:endParaRPr lang="en-US"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9</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579418" y="681036"/>
            <a:ext cx="9774382" cy="815451"/>
          </a:xfrm>
        </p:spPr>
        <p:txBody>
          <a:bodyPr>
            <a:normAutofit fontScale="25000" lnSpcReduction="20000"/>
          </a:bodyPr>
          <a:lstStyle/>
          <a:p>
            <a:r>
              <a:rPr lang="en-US" sz="11200" dirty="0">
                <a:solidFill>
                  <a:srgbClr val="002060"/>
                </a:solidFill>
              </a:rPr>
              <a:t>1.1.</a:t>
            </a:r>
            <a:r>
              <a:rPr lang="vi-VN" sz="11200" dirty="0">
                <a:solidFill>
                  <a:srgbClr val="002060"/>
                </a:solidFill>
                <a:effectLst/>
                <a:latin typeface="Times New Roman" panose="02020603050405020304" pitchFamily="18" charset="0"/>
                <a:ea typeface="Times New Roman" panose="02020603050405020304" pitchFamily="18" charset="0"/>
              </a:rPr>
              <a:t>  Khái niệm  họp, hội nghị, hội thảo</a:t>
            </a:r>
            <a:endParaRPr lang="en-US" sz="11200" dirty="0">
              <a:solidFill>
                <a:srgbClr val="002060"/>
              </a:solidFill>
              <a:effectLst/>
              <a:latin typeface="Times New Roman" panose="02020603050405020304" pitchFamily="18" charset="0"/>
              <a:ea typeface="Calibri" panose="020F0502020204030204" pitchFamily="34" charset="0"/>
            </a:endParaRPr>
          </a:p>
          <a:p>
            <a:r>
              <a:rPr lang="en-US" sz="11200" dirty="0">
                <a:solidFill>
                  <a:srgbClr val="002060"/>
                </a:solidFill>
              </a:rPr>
              <a:t> </a:t>
            </a:r>
            <a:r>
              <a:rPr lang="vi-VN" sz="11200" dirty="0">
                <a:solidFill>
                  <a:srgbClr val="002060"/>
                </a:solidFill>
                <a:effectLst/>
                <a:latin typeface="Times New Roman" panose="02020603050405020304" pitchFamily="18" charset="0"/>
                <a:ea typeface="Times New Roman" panose="02020603050405020304" pitchFamily="18" charset="0"/>
              </a:rPr>
              <a:t>1.1.1. Khái niệm  họp </a:t>
            </a:r>
            <a:endParaRPr lang="en-US" sz="112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8" name="Content Placeholder 17">
            <a:extLst>
              <a:ext uri="{FF2B5EF4-FFF2-40B4-BE49-F238E27FC236}">
                <a16:creationId xmlns:a16="http://schemas.microsoft.com/office/drawing/2014/main" id="{CF17C701-35C3-4D7C-B2D3-30308A599D0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89024" y="2527890"/>
            <a:ext cx="4964776" cy="2797057"/>
          </a:xfrm>
        </p:spPr>
      </p:pic>
    </p:spTree>
    <p:extLst>
      <p:ext uri="{BB962C8B-B14F-4D97-AF65-F5344CB8AC3E}">
        <p14:creationId xmlns:p14="http://schemas.microsoft.com/office/powerpoint/2010/main" val="2114200997"/>
      </p:ext>
    </p:extLst>
  </p:cSld>
  <p:clrMapOvr>
    <a:masterClrMapping/>
  </p:clrMapOvr>
</p:sld>
</file>

<file path=ppt/theme/theme1.xml><?xml version="1.0" encoding="utf-8"?>
<a:theme xmlns:a="http://schemas.openxmlformats.org/drawingml/2006/main" name="Office Theme">
  <a:themeElements>
    <a:clrScheme name="Tú Nguyễn">
      <a:dk1>
        <a:srgbClr val="262626"/>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ương 1" id="{82026DFA-0C9F-4EED-B2DE-709539A7C6C9}" vid="{74AAEA73-B8F9-4FDD-B3C2-C4A2FAEAA1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1943</TotalTime>
  <Words>4262</Words>
  <Application>Microsoft Office PowerPoint</Application>
  <PresentationFormat>Widescreen</PresentationFormat>
  <Paragraphs>349</Paragraphs>
  <Slides>47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vt:lpstr>
      <vt:lpstr>Calibri</vt:lpstr>
      <vt:lpstr>Calibri Light</vt:lpstr>
      <vt:lpstr>Times New Roman</vt:lpstr>
      <vt:lpstr>Wingdings</vt:lpstr>
      <vt:lpstr>Office Theme</vt:lpstr>
      <vt:lpstr>TRƯỜNG CAO ĐẲNG LÝ TỰ TRỌNG TPHCM KHOA KINH TẾ  BÀI GIẢNG MÔN NGHIỆP VỤ TỔ CHỨC HỘI HỌP, HỘI NGHỊ, HỘI THẢO                                           Th.S Võ Thị Kim Thư</vt:lpstr>
      <vt:lpstr>PowerPoint Presentation</vt:lpstr>
      <vt:lpstr>MỤC TIÊU MÔN HỌC </vt:lpstr>
      <vt:lpstr>MỤC TIÊU MÔN HỌC </vt:lpstr>
      <vt:lpstr>NỘI DUNG CHI TIẾT</vt:lpstr>
      <vt:lpstr> Chương I:  Tổng quan về công tác phục vụ  họp,  hội nghị hội thảo </vt:lpstr>
      <vt:lpstr>PowerPoint Presentation</vt:lpstr>
      <vt:lpstr>PowerPoint Presentation</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1. Tổng quan về công tác phục vụ  họp, hội nghị  hội thảo  </vt:lpstr>
      <vt:lpstr>2. Công tác phục vụ  họp, hội nghị  hội thảo  </vt:lpstr>
      <vt:lpstr>PowerPoint Presentation</vt:lpstr>
      <vt:lpstr>2. công tác phục vụ  họp, hội nghị  hội thảo  </vt:lpstr>
      <vt:lpstr>2. công tác phục vụ  họp, hội nghị  hội thảo  </vt:lpstr>
      <vt:lpstr>2. công tác phục vụ  họp, hội nghị  hội thảo  </vt:lpstr>
      <vt:lpstr>2. công tác phục vụ  họp, hội nghị  hội thảo  </vt:lpstr>
      <vt:lpstr>2. công tác phục vụ  họp, hội nghị  hội thảo  </vt:lpstr>
      <vt:lpstr>3. Vị trí, vai trò tầm quan trọng của hội họp, hội nghị, hội thảo  </vt:lpstr>
      <vt:lpstr>3. Vị trí, vai trò tầm quan trọng của hội họp, hội nghị, hội thảo  </vt:lpstr>
      <vt:lpstr>3. Vị trí, vai trò tầm quan trọng của hội họp, hội nghị, hội thảo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Thanh Tú Nguyễn</dc:creator>
  <cp:lastModifiedBy>KimThu</cp:lastModifiedBy>
  <cp:revision>186</cp:revision>
  <dcterms:created xsi:type="dcterms:W3CDTF">2019-12-25T06:46:53Z</dcterms:created>
  <dcterms:modified xsi:type="dcterms:W3CDTF">2023-03-29T07:33:13Z</dcterms:modified>
</cp:coreProperties>
</file>