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91" r:id="rId2"/>
    <p:sldId id="300" r:id="rId3"/>
    <p:sldId id="292" r:id="rId4"/>
    <p:sldId id="258" r:id="rId5"/>
    <p:sldId id="259" r:id="rId6"/>
    <p:sldId id="341" r:id="rId7"/>
    <p:sldId id="342" r:id="rId8"/>
    <p:sldId id="343" r:id="rId9"/>
    <p:sldId id="344" r:id="rId10"/>
    <p:sldId id="345" r:id="rId11"/>
    <p:sldId id="346" r:id="rId12"/>
    <p:sldId id="347" r:id="rId13"/>
    <p:sldId id="348" r:id="rId14"/>
    <p:sldId id="349" r:id="rId15"/>
    <p:sldId id="350" r:id="rId16"/>
    <p:sldId id="351" r:id="rId17"/>
    <p:sldId id="352" r:id="rId18"/>
    <p:sldId id="353" r:id="rId19"/>
    <p:sldId id="354" r:id="rId20"/>
    <p:sldId id="355" r:id="rId21"/>
    <p:sldId id="356" r:id="rId22"/>
    <p:sldId id="357" r:id="rId23"/>
    <p:sldId id="358" r:id="rId24"/>
    <p:sldId id="360" r:id="rId25"/>
    <p:sldId id="361" r:id="rId26"/>
    <p:sldId id="362" r:id="rId27"/>
    <p:sldId id="363" r:id="rId28"/>
    <p:sldId id="364" r:id="rId29"/>
    <p:sldId id="365" r:id="rId30"/>
    <p:sldId id="366" r:id="rId31"/>
    <p:sldId id="367" r:id="rId32"/>
    <p:sldId id="368" r:id="rId33"/>
    <p:sldId id="34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0" d="100"/>
          <a:sy n="80" d="100"/>
        </p:scale>
        <p:origin x="354" y="96"/>
      </p:cViewPr>
      <p:guideLst>
        <p:guide orient="horz" pos="2160"/>
        <p:guide pos="3864"/>
      </p:guideLst>
    </p:cSldViewPr>
  </p:slideViewPr>
  <p:notesTextViewPr>
    <p:cViewPr>
      <p:scale>
        <a:sx n="3" d="2"/>
        <a:sy n="3" d="2"/>
      </p:scale>
      <p:origin x="0" y="0"/>
    </p:cViewPr>
  </p:notesTextViewPr>
  <p:notesViewPr>
    <p:cSldViewPr snapToGrid="0" showGuides="1">
      <p:cViewPr varScale="1">
        <p:scale>
          <a:sx n="85" d="100"/>
          <a:sy n="85" d="100"/>
        </p:scale>
        <p:origin x="876"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D6A812D-8C71-4828-8069-23F5134A8C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AE8FAD1-4B35-49FC-AB2C-E8F2A5FE0C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D07ECB-9DBC-4F50-A5B5-8D8CFC7BB85E}" type="datetimeFigureOut">
              <a:rPr lang="en-US" smtClean="0"/>
              <a:t>6/28/2023</a:t>
            </a:fld>
            <a:endParaRPr lang="en-US"/>
          </a:p>
        </p:txBody>
      </p:sp>
      <p:sp>
        <p:nvSpPr>
          <p:cNvPr id="4" name="Footer Placeholder 3">
            <a:extLst>
              <a:ext uri="{FF2B5EF4-FFF2-40B4-BE49-F238E27FC236}">
                <a16:creationId xmlns:a16="http://schemas.microsoft.com/office/drawing/2014/main" id="{BA7A6F0D-BFF7-45F4-96CB-90CB1FAB11D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08F89F7-232D-4B2D-80D4-F5442E32D38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6795926-77D2-434B-807B-295235C77A6C}" type="slidenum">
              <a:rPr lang="en-US" smtClean="0"/>
              <a:t>‹#›</a:t>
            </a:fld>
            <a:endParaRPr lang="en-US"/>
          </a:p>
        </p:txBody>
      </p:sp>
    </p:spTree>
    <p:extLst>
      <p:ext uri="{BB962C8B-B14F-4D97-AF65-F5344CB8AC3E}">
        <p14:creationId xmlns:p14="http://schemas.microsoft.com/office/powerpoint/2010/main" val="1166204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636981-5591-427A-94DE-F267962677D5}" type="datetimeFigureOut">
              <a:rPr lang="en-US" smtClean="0"/>
              <a:t>6/28/2023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BC525-E999-4F73-9042-216A2946ECEF}" type="slidenum">
              <a:rPr lang="en-US" smtClean="0"/>
              <a:t>‹#›</a:t>
            </a:fld>
            <a:endParaRPr lang="en-US"/>
          </a:p>
        </p:txBody>
      </p:sp>
    </p:spTree>
    <p:extLst>
      <p:ext uri="{BB962C8B-B14F-4D97-AF65-F5344CB8AC3E}">
        <p14:creationId xmlns:p14="http://schemas.microsoft.com/office/powerpoint/2010/main" val="4270618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CC20F-F474-4BC9-A6EC-93DE22BA8A6F}"/>
              </a:ext>
            </a:extLst>
          </p:cNvPr>
          <p:cNvSpPr>
            <a:spLocks noGrp="1"/>
          </p:cNvSpPr>
          <p:nvPr>
            <p:ph type="title"/>
          </p:nvPr>
        </p:nvSpPr>
        <p:spPr>
          <a:xfrm>
            <a:off x="2029688" y="3819028"/>
            <a:ext cx="8132624" cy="1792816"/>
          </a:xfrm>
        </p:spPr>
        <p:txBody>
          <a:bodyPr>
            <a:normAutofit/>
          </a:bodyPr>
          <a:lstStyle>
            <a:lvl1pPr algn="ctr">
              <a:defRPr sz="5400">
                <a:solidFill>
                  <a:srgbClr val="FF0000"/>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5D25C028-3644-486E-83F7-302C3E303530}"/>
              </a:ext>
            </a:extLst>
          </p:cNvPr>
          <p:cNvSpPr>
            <a:spLocks noGrp="1"/>
          </p:cNvSpPr>
          <p:nvPr>
            <p:ph type="dt" sz="half" idx="10"/>
          </p:nvPr>
        </p:nvSpPr>
        <p:spPr/>
        <p:txBody>
          <a:bodyPr/>
          <a:lstStyle/>
          <a:p>
            <a:r>
              <a:rPr lang="en-US"/>
              <a:t>2020</a:t>
            </a:r>
            <a:endParaRPr lang="en-US" dirty="0"/>
          </a:p>
        </p:txBody>
      </p:sp>
      <p:sp>
        <p:nvSpPr>
          <p:cNvPr id="4" name="Footer Placeholder 3">
            <a:extLst>
              <a:ext uri="{FF2B5EF4-FFF2-40B4-BE49-F238E27FC236}">
                <a16:creationId xmlns:a16="http://schemas.microsoft.com/office/drawing/2014/main" id="{B3FE8263-1771-466B-877D-64F051A0FA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71F59B-AB8E-4F42-8CB5-0FE53CF5AD08}"/>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6" name="TextBox 5">
            <a:extLst>
              <a:ext uri="{FF2B5EF4-FFF2-40B4-BE49-F238E27FC236}">
                <a16:creationId xmlns:a16="http://schemas.microsoft.com/office/drawing/2014/main" id="{D2F8A6D7-62D6-44B6-9FC0-0D3AB53E7A17}"/>
              </a:ext>
            </a:extLst>
          </p:cNvPr>
          <p:cNvSpPr txBox="1"/>
          <p:nvPr userDrawn="1"/>
        </p:nvSpPr>
        <p:spPr>
          <a:xfrm>
            <a:off x="4533899" y="569309"/>
            <a:ext cx="5812368" cy="1477328"/>
          </a:xfrm>
          <a:prstGeom prst="rect">
            <a:avLst/>
          </a:prstGeom>
          <a:noFill/>
        </p:spPr>
        <p:txBody>
          <a:bodyPr wrap="square" rtlCol="0">
            <a:spAutoFit/>
          </a:bodyPr>
          <a:lstStyle/>
          <a:p>
            <a:pPr algn="ctr">
              <a:spcAft>
                <a:spcPts val="600"/>
              </a:spcAft>
            </a:pPr>
            <a:r>
              <a:rPr lang="en-US" sz="2000" b="1" dirty="0">
                <a:latin typeface="Times New Roman" panose="02020603050405020304" pitchFamily="18" charset="0"/>
                <a:cs typeface="Times New Roman" panose="02020603050405020304" pitchFamily="18" charset="0"/>
              </a:rPr>
              <a:t>BỘ TÀI CHÍNH</a:t>
            </a:r>
          </a:p>
          <a:p>
            <a:pPr algn="ctr"/>
            <a:r>
              <a:rPr lang="en-US" sz="2000" b="1" dirty="0">
                <a:latin typeface="Times New Roman" panose="02020603050405020304" pitchFamily="18" charset="0"/>
                <a:cs typeface="Times New Roman" panose="02020603050405020304" pitchFamily="18" charset="0"/>
              </a:rPr>
              <a:t>TRƯỜNG ĐẠI HỌC TÀI CHÍNH – MARKETING</a:t>
            </a:r>
          </a:p>
          <a:p>
            <a:pPr algn="ctr">
              <a:spcAft>
                <a:spcPts val="600"/>
              </a:spcAft>
            </a:pPr>
            <a:r>
              <a:rPr lang="en-US" sz="2000" b="1" dirty="0">
                <a:latin typeface="Times New Roman" panose="02020603050405020304" pitchFamily="18" charset="0"/>
                <a:cs typeface="Times New Roman" panose="02020603050405020304" pitchFamily="18" charset="0"/>
              </a:rPr>
              <a:t>KHOA QUẢN TRỊ KINH DOANH</a:t>
            </a:r>
          </a:p>
          <a:p>
            <a:pPr algn="ctr"/>
            <a:r>
              <a:rPr lang="en-US" sz="2000" b="1" dirty="0">
                <a:latin typeface="Times New Roman" panose="02020603050405020304" pitchFamily="18" charset="0"/>
                <a:cs typeface="Times New Roman" panose="02020603050405020304" pitchFamily="18" charset="0"/>
                <a:sym typeface="Wingdings" panose="05000000000000000000" pitchFamily="2" charset="2"/>
              </a:rPr>
              <a:t></a:t>
            </a:r>
          </a:p>
        </p:txBody>
      </p:sp>
      <p:sp>
        <p:nvSpPr>
          <p:cNvPr id="7" name="TextBox 6">
            <a:extLst>
              <a:ext uri="{FF2B5EF4-FFF2-40B4-BE49-F238E27FC236}">
                <a16:creationId xmlns:a16="http://schemas.microsoft.com/office/drawing/2014/main" id="{8A750DC0-D655-4026-9299-21BA9380E4D5}"/>
              </a:ext>
            </a:extLst>
          </p:cNvPr>
          <p:cNvSpPr txBox="1"/>
          <p:nvPr userDrawn="1"/>
        </p:nvSpPr>
        <p:spPr>
          <a:xfrm>
            <a:off x="4533899" y="1869420"/>
            <a:ext cx="5812368" cy="1169551"/>
          </a:xfrm>
          <a:prstGeom prst="rect">
            <a:avLst/>
          </a:prstGeom>
          <a:noFill/>
        </p:spPr>
        <p:txBody>
          <a:bodyPr wrap="square" rtlCol="0">
            <a:spAutoFit/>
          </a:bodyPr>
          <a:lstStyle/>
          <a:p>
            <a:pPr algn="ctr">
              <a:lnSpc>
                <a:spcPct val="150000"/>
              </a:lnSpc>
            </a:pPr>
            <a:r>
              <a:rPr lang="en-US" sz="2800" b="1" dirty="0">
                <a:solidFill>
                  <a:srgbClr val="C00000"/>
                </a:solidFill>
                <a:latin typeface="Times New Roman" panose="02020603050405020304" pitchFamily="18" charset="0"/>
                <a:cs typeface="Times New Roman" panose="02020603050405020304" pitchFamily="18" charset="0"/>
              </a:rPr>
              <a:t>BÀI GIẢNG MÔN</a:t>
            </a:r>
          </a:p>
          <a:p>
            <a:pPr algn="ctr"/>
            <a:r>
              <a:rPr lang="en-US" sz="2800" b="1" dirty="0">
                <a:solidFill>
                  <a:schemeClr val="accent5">
                    <a:lumMod val="50000"/>
                  </a:schemeClr>
                </a:solidFill>
                <a:latin typeface="Times New Roman" panose="02020603050405020304" pitchFamily="18" charset="0"/>
                <a:cs typeface="Times New Roman" panose="02020603050405020304" pitchFamily="18" charset="0"/>
              </a:rPr>
              <a:t>QUẢN TRỊ HỌC</a:t>
            </a:r>
          </a:p>
        </p:txBody>
      </p:sp>
      <p:sp>
        <p:nvSpPr>
          <p:cNvPr id="8" name="TextBox 7">
            <a:extLst>
              <a:ext uri="{FF2B5EF4-FFF2-40B4-BE49-F238E27FC236}">
                <a16:creationId xmlns:a16="http://schemas.microsoft.com/office/drawing/2014/main" id="{0BFE051D-AA02-455A-A798-0DD50EB54965}"/>
              </a:ext>
            </a:extLst>
          </p:cNvPr>
          <p:cNvSpPr txBox="1"/>
          <p:nvPr userDrawn="1"/>
        </p:nvSpPr>
        <p:spPr>
          <a:xfrm>
            <a:off x="3450167" y="5611844"/>
            <a:ext cx="529166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latin typeface="Times New Roman" panose="02020603050405020304" pitchFamily="18" charset="0"/>
                <a:cs typeface="Times New Roman" panose="02020603050405020304" pitchFamily="18" charset="0"/>
              </a:rPr>
              <a:t>GVHD: </a:t>
            </a:r>
            <a:r>
              <a:rPr lang="en-US" sz="2800" dirty="0" err="1">
                <a:latin typeface="Times New Roman" panose="02020603050405020304" pitchFamily="18" charset="0"/>
                <a:cs typeface="Times New Roman" panose="02020603050405020304" pitchFamily="18" charset="0"/>
              </a:rPr>
              <a:t>Ths</a:t>
            </a:r>
            <a:r>
              <a:rPr lang="en-US" sz="2800" dirty="0">
                <a:latin typeface="Times New Roman" panose="02020603050405020304" pitchFamily="18" charset="0"/>
                <a:cs typeface="Times New Roman" panose="02020603050405020304" pitchFamily="18" charset="0"/>
              </a:rPr>
              <a:t>. GVC LÊ VĂN QUÝ</a:t>
            </a:r>
          </a:p>
        </p:txBody>
      </p:sp>
      <p:pic>
        <p:nvPicPr>
          <p:cNvPr id="9" name="Picture 8">
            <a:extLst>
              <a:ext uri="{FF2B5EF4-FFF2-40B4-BE49-F238E27FC236}">
                <a16:creationId xmlns:a16="http://schemas.microsoft.com/office/drawing/2014/main" id="{8349BD1F-F8A6-4952-8D30-0E2E251121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3643" y="569309"/>
            <a:ext cx="1971952" cy="1958286"/>
          </a:xfrm>
          <a:prstGeom prst="rect">
            <a:avLst/>
          </a:prstGeom>
        </p:spPr>
      </p:pic>
      <p:sp>
        <p:nvSpPr>
          <p:cNvPr id="11" name="Text Placeholder 10">
            <a:extLst>
              <a:ext uri="{FF2B5EF4-FFF2-40B4-BE49-F238E27FC236}">
                <a16:creationId xmlns:a16="http://schemas.microsoft.com/office/drawing/2014/main" id="{91A5B336-9293-49D8-A6DD-F06D56DC79BE}"/>
              </a:ext>
            </a:extLst>
          </p:cNvPr>
          <p:cNvSpPr>
            <a:spLocks noGrp="1"/>
          </p:cNvSpPr>
          <p:nvPr>
            <p:ph type="body" sz="quarter" idx="13" hasCustomPrompt="1"/>
          </p:nvPr>
        </p:nvSpPr>
        <p:spPr>
          <a:xfrm>
            <a:off x="4908550" y="3120540"/>
            <a:ext cx="2374900" cy="616919"/>
          </a:xfrm>
        </p:spPr>
        <p:txBody>
          <a:bodyPr/>
          <a:lstStyle>
            <a:lvl1pPr marL="0" indent="0" algn="ctr">
              <a:buNone/>
              <a:defRPr b="1"/>
            </a:lvl1pPr>
          </a:lstStyle>
          <a:p>
            <a:pPr lvl="0"/>
            <a:r>
              <a:rPr lang="en-US" dirty="0"/>
              <a:t>CHƯƠNG </a:t>
            </a:r>
          </a:p>
        </p:txBody>
      </p:sp>
    </p:spTree>
    <p:extLst>
      <p:ext uri="{BB962C8B-B14F-4D97-AF65-F5344CB8AC3E}">
        <p14:creationId xmlns:p14="http://schemas.microsoft.com/office/powerpoint/2010/main" val="3383849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680310"/>
            <a:ext cx="10972800" cy="458115"/>
          </a:xfrm>
        </p:spPr>
        <p:txBody>
          <a:bodyPr>
            <a:normAutofit/>
          </a:bodyPr>
          <a:lstStyle>
            <a:lvl1pPr algn="l">
              <a:defRPr sz="3600">
                <a:solidFill>
                  <a:schemeClr val="accent1">
                    <a:lumMod val="50000"/>
                  </a:schemeClr>
                </a:solidFill>
              </a:defRPr>
            </a:lvl1pPr>
          </a:lstStyle>
          <a:p>
            <a:r>
              <a:rPr lang="en-US" dirty="0"/>
              <a:t>Click to edit Master title style</a:t>
            </a:r>
          </a:p>
        </p:txBody>
      </p:sp>
      <p:sp>
        <p:nvSpPr>
          <p:cNvPr id="3" name="Content Placeholder 2"/>
          <p:cNvSpPr>
            <a:spLocks noGrp="1"/>
          </p:cNvSpPr>
          <p:nvPr>
            <p:ph idx="1"/>
          </p:nvPr>
        </p:nvSpPr>
        <p:spPr>
          <a:xfrm>
            <a:off x="598620" y="1291131"/>
            <a:ext cx="10972800" cy="3918803"/>
          </a:xfrm>
        </p:spPr>
        <p:txBody>
          <a:bodyPr/>
          <a:lstStyle>
            <a:lvl1pPr>
              <a:defRPr sz="2800">
                <a:solidFill>
                  <a:srgbClr val="018ACF"/>
                </a:solidFill>
              </a:defRPr>
            </a:lvl1pPr>
            <a:lvl2pPr>
              <a:defRPr>
                <a:solidFill>
                  <a:srgbClr val="018ACF"/>
                </a:solidFill>
              </a:defRPr>
            </a:lvl2pPr>
            <a:lvl3pPr>
              <a:defRPr>
                <a:solidFill>
                  <a:srgbClr val="018ACF"/>
                </a:solidFill>
              </a:defRPr>
            </a:lvl3pPr>
            <a:lvl4pPr>
              <a:defRPr>
                <a:solidFill>
                  <a:srgbClr val="018ACF"/>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306566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9FC68CD-AEAA-435B-B864-CE0B35E0012F}"/>
              </a:ext>
            </a:extLst>
          </p:cNvPr>
          <p:cNvSpPr>
            <a:spLocks noGrp="1"/>
          </p:cNvSpPr>
          <p:nvPr>
            <p:ph type="dt" sz="half" idx="10"/>
          </p:nvPr>
        </p:nvSpPr>
        <p:spPr/>
        <p:txBody>
          <a:bodyPr/>
          <a:lstStyle/>
          <a:p>
            <a:r>
              <a:rPr lang="en-US"/>
              <a:t>2020</a:t>
            </a:r>
          </a:p>
        </p:txBody>
      </p:sp>
      <p:sp>
        <p:nvSpPr>
          <p:cNvPr id="5" name="Footer Placeholder 4">
            <a:extLst>
              <a:ext uri="{FF2B5EF4-FFF2-40B4-BE49-F238E27FC236}">
                <a16:creationId xmlns:a16="http://schemas.microsoft.com/office/drawing/2014/main" id="{8B9C9284-3C38-4A53-ACB1-3B14DA7E00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C7C6A0-420E-4C42-AF01-4B43F451F16F}"/>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8" name="Text Placeholder 7">
            <a:extLst>
              <a:ext uri="{FF2B5EF4-FFF2-40B4-BE49-F238E27FC236}">
                <a16:creationId xmlns:a16="http://schemas.microsoft.com/office/drawing/2014/main" id="{3B75164B-1E4C-408D-89F4-C7AC36AA1298}"/>
              </a:ext>
            </a:extLst>
          </p:cNvPr>
          <p:cNvSpPr>
            <a:spLocks noGrp="1"/>
          </p:cNvSpPr>
          <p:nvPr>
            <p:ph type="body" sz="quarter" idx="13" hasCustomPrompt="1"/>
          </p:nvPr>
        </p:nvSpPr>
        <p:spPr>
          <a:xfrm>
            <a:off x="3128423" y="1456266"/>
            <a:ext cx="7010400" cy="4900083"/>
          </a:xfrm>
        </p:spPr>
        <p:txBody>
          <a:bodyPr/>
          <a:lstStyle>
            <a:lvl1pPr marL="228600" indent="-228600">
              <a:buFont typeface="Wingdings" panose="05000000000000000000" pitchFamily="2" charset="2"/>
              <a:buChar char="Ø"/>
              <a:defRPr/>
            </a:lvl1pPr>
          </a:lstStyle>
          <a:p>
            <a:pPr lvl="0"/>
            <a:r>
              <a:rPr lang="en-US" dirty="0"/>
              <a:t>Mục tiêu</a:t>
            </a:r>
          </a:p>
        </p:txBody>
      </p:sp>
      <p:sp>
        <p:nvSpPr>
          <p:cNvPr id="9" name="TextBox 8">
            <a:extLst>
              <a:ext uri="{FF2B5EF4-FFF2-40B4-BE49-F238E27FC236}">
                <a16:creationId xmlns:a16="http://schemas.microsoft.com/office/drawing/2014/main" id="{7F4D0B77-7A8E-47A8-8F5D-C7938C43A30E}"/>
              </a:ext>
            </a:extLst>
          </p:cNvPr>
          <p:cNvSpPr txBox="1"/>
          <p:nvPr userDrawn="1"/>
        </p:nvSpPr>
        <p:spPr>
          <a:xfrm>
            <a:off x="2590800" y="348157"/>
            <a:ext cx="7010400" cy="769441"/>
          </a:xfrm>
          <a:prstGeom prst="rect">
            <a:avLst/>
          </a:prstGeom>
          <a:noFill/>
        </p:spPr>
        <p:txBody>
          <a:bodyPr wrap="square" rtlCol="0">
            <a:spAutoFit/>
          </a:bodyPr>
          <a:lstStyle/>
          <a:p>
            <a:pPr algn="ctr"/>
            <a:r>
              <a:rPr lang="en-US" sz="4400" b="1" i="0" dirty="0">
                <a:solidFill>
                  <a:srgbClr val="FF0000"/>
                </a:solidFill>
                <a:latin typeface="Times New Roman" panose="02020603050405020304" pitchFamily="18" charset="0"/>
                <a:cs typeface="Times New Roman" panose="02020603050405020304" pitchFamily="18" charset="0"/>
              </a:rPr>
              <a:t>MỤC TIÊU CH</a:t>
            </a:r>
            <a:r>
              <a:rPr lang="vi-VN" sz="4400" b="1" i="0" dirty="0">
                <a:solidFill>
                  <a:srgbClr val="FF0000"/>
                </a:solidFill>
                <a:latin typeface="Times New Roman" panose="02020603050405020304" pitchFamily="18" charset="0"/>
                <a:cs typeface="Times New Roman" panose="02020603050405020304" pitchFamily="18" charset="0"/>
              </a:rPr>
              <a:t>Ư</a:t>
            </a:r>
            <a:r>
              <a:rPr lang="en-US" sz="4400" b="1" i="0" dirty="0">
                <a:solidFill>
                  <a:srgbClr val="FF0000"/>
                </a:solidFill>
                <a:latin typeface="Times New Roman" panose="02020603050405020304" pitchFamily="18" charset="0"/>
                <a:cs typeface="Times New Roman" panose="02020603050405020304" pitchFamily="18" charset="0"/>
              </a:rPr>
              <a:t>ƠNG</a:t>
            </a:r>
          </a:p>
        </p:txBody>
      </p:sp>
      <p:pic>
        <p:nvPicPr>
          <p:cNvPr id="10" name="Content Placeholder 3">
            <a:extLst>
              <a:ext uri="{FF2B5EF4-FFF2-40B4-BE49-F238E27FC236}">
                <a16:creationId xmlns:a16="http://schemas.microsoft.com/office/drawing/2014/main" id="{F4409AB4-8A1F-4266-A0BB-F3550475CA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280422"/>
            <a:ext cx="2290223" cy="2177144"/>
          </a:xfrm>
          <a:prstGeom prst="rect">
            <a:avLst/>
          </a:prstGeom>
        </p:spPr>
      </p:pic>
    </p:spTree>
    <p:extLst>
      <p:ext uri="{BB962C8B-B14F-4D97-AF65-F5344CB8AC3E}">
        <p14:creationId xmlns:p14="http://schemas.microsoft.com/office/powerpoint/2010/main" val="3878185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F4BBE7E-2D39-494C-9751-D614DB7F2310}"/>
              </a:ext>
            </a:extLst>
          </p:cNvPr>
          <p:cNvSpPr>
            <a:spLocks noGrp="1"/>
          </p:cNvSpPr>
          <p:nvPr>
            <p:ph type="dt" sz="half" idx="10"/>
          </p:nvPr>
        </p:nvSpPr>
        <p:spPr/>
        <p:txBody>
          <a:bodyPr/>
          <a:lstStyle/>
          <a:p>
            <a:r>
              <a:rPr lang="en-US"/>
              <a:t>2020</a:t>
            </a:r>
          </a:p>
        </p:txBody>
      </p:sp>
      <p:sp>
        <p:nvSpPr>
          <p:cNvPr id="4" name="Footer Placeholder 3">
            <a:extLst>
              <a:ext uri="{FF2B5EF4-FFF2-40B4-BE49-F238E27FC236}">
                <a16:creationId xmlns:a16="http://schemas.microsoft.com/office/drawing/2014/main" id="{D95179DC-26EB-4537-9D03-11EBB6FB7B1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554BB7-E5F7-40EF-8D7A-A0DAD964A091}"/>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7" name="Text Placeholder 6">
            <a:extLst>
              <a:ext uri="{FF2B5EF4-FFF2-40B4-BE49-F238E27FC236}">
                <a16:creationId xmlns:a16="http://schemas.microsoft.com/office/drawing/2014/main" id="{234D079F-06A8-490A-864A-B8FBD9EF63E8}"/>
              </a:ext>
            </a:extLst>
          </p:cNvPr>
          <p:cNvSpPr>
            <a:spLocks noGrp="1"/>
          </p:cNvSpPr>
          <p:nvPr>
            <p:ph type="body" sz="quarter" idx="13" hasCustomPrompt="1"/>
          </p:nvPr>
        </p:nvSpPr>
        <p:spPr>
          <a:xfrm>
            <a:off x="838200" y="1168400"/>
            <a:ext cx="10515600" cy="5187950"/>
          </a:xfrm>
        </p:spPr>
        <p:txBody>
          <a:bodyPr/>
          <a:lstStyle>
            <a:lvl1pPr marL="0" indent="0">
              <a:buNone/>
              <a:defRPr b="1">
                <a:solidFill>
                  <a:schemeClr val="tx1">
                    <a:lumMod val="85000"/>
                    <a:lumOff val="15000"/>
                  </a:schemeClr>
                </a:solidFill>
              </a:defRPr>
            </a:lvl1pPr>
            <a:lvl2pPr marL="457200" indent="0">
              <a:buNone/>
              <a:defRPr b="1">
                <a:solidFill>
                  <a:schemeClr val="tx1">
                    <a:lumMod val="85000"/>
                    <a:lumOff val="15000"/>
                  </a:schemeClr>
                </a:solidFill>
              </a:defRPr>
            </a:lvl2pPr>
            <a:lvl3pPr marL="914400" indent="0">
              <a:buNone/>
              <a:defRPr>
                <a:solidFill>
                  <a:schemeClr val="tx1">
                    <a:lumMod val="85000"/>
                    <a:lumOff val="15000"/>
                  </a:schemeClr>
                </a:solidFill>
              </a:defRPr>
            </a:lvl3pPr>
            <a:lvl4pPr marL="1371600" indent="0">
              <a:buNone/>
              <a:defRPr>
                <a:solidFill>
                  <a:schemeClr val="tx1">
                    <a:lumMod val="85000"/>
                    <a:lumOff val="15000"/>
                  </a:schemeClr>
                </a:solidFill>
              </a:defRPr>
            </a:lvl4pPr>
            <a:lvl5pPr marL="1828800" indent="0">
              <a:buNone/>
              <a:defRPr/>
            </a:lvl5pPr>
          </a:lstStyle>
          <a:p>
            <a:pPr lvl="0"/>
            <a:r>
              <a:rPr lang="en-US" dirty="0"/>
              <a:t>I.  Click to edit Master text styles</a:t>
            </a:r>
          </a:p>
          <a:p>
            <a:pPr lvl="1"/>
            <a:r>
              <a:rPr lang="en-US" dirty="0"/>
              <a:t>1.1. Second level</a:t>
            </a:r>
          </a:p>
          <a:p>
            <a:pPr lvl="2"/>
            <a:r>
              <a:rPr lang="en-US" dirty="0"/>
              <a:t>1.1.1. Third level</a:t>
            </a:r>
          </a:p>
          <a:p>
            <a:pPr lvl="3"/>
            <a:r>
              <a:rPr lang="en-US" dirty="0"/>
              <a:t>1.1.1.1. Fourth level</a:t>
            </a:r>
          </a:p>
        </p:txBody>
      </p:sp>
      <p:sp>
        <p:nvSpPr>
          <p:cNvPr id="6" name="TextBox 5">
            <a:extLst>
              <a:ext uri="{FF2B5EF4-FFF2-40B4-BE49-F238E27FC236}">
                <a16:creationId xmlns:a16="http://schemas.microsoft.com/office/drawing/2014/main" id="{764B6B50-C8CD-47CA-8B35-89E3CA754EBB}"/>
              </a:ext>
            </a:extLst>
          </p:cNvPr>
          <p:cNvSpPr txBox="1"/>
          <p:nvPr userDrawn="1"/>
        </p:nvSpPr>
        <p:spPr>
          <a:xfrm>
            <a:off x="838200" y="358923"/>
            <a:ext cx="10515599" cy="769441"/>
          </a:xfrm>
          <a:prstGeom prst="rect">
            <a:avLst/>
          </a:prstGeom>
          <a:noFill/>
        </p:spPr>
        <p:txBody>
          <a:bodyPr wrap="square" rtlCol="0">
            <a:spAutoFit/>
          </a:bodyPr>
          <a:lstStyle/>
          <a:p>
            <a:pPr algn="ctr"/>
            <a:r>
              <a:rPr lang="en-US" sz="4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BỐ CỤC CHƯƠNG</a:t>
            </a:r>
          </a:p>
        </p:txBody>
      </p:sp>
    </p:spTree>
    <p:extLst>
      <p:ext uri="{BB962C8B-B14F-4D97-AF65-F5344CB8AC3E}">
        <p14:creationId xmlns:p14="http://schemas.microsoft.com/office/powerpoint/2010/main" val="366213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62545" y="930807"/>
            <a:ext cx="9691255"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039609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864251"/>
            <a:ext cx="5181600"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864252"/>
            <a:ext cx="5181600" cy="431271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79170" y="930807"/>
            <a:ext cx="9674629"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43694" y="1418699"/>
            <a:ext cx="881010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3347320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10515600" cy="31739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838200" y="4610100"/>
            <a:ext cx="10515600" cy="1566863"/>
          </a:xfrm>
        </p:spPr>
        <p:txBody>
          <a:bodyPr/>
          <a:lstStyle>
            <a:lvl1pPr marL="0" indent="0">
              <a:buNone/>
              <a:defRPr/>
            </a:lvl1pPr>
          </a:lstStyle>
          <a:p>
            <a:pPr lvl="0"/>
            <a:endParaRPr lang="en-US" dirty="0"/>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404938" y="930807"/>
            <a:ext cx="9948862"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414555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199" y="1864251"/>
            <a:ext cx="10515599"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95796" y="930807"/>
            <a:ext cx="9658004"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76944" y="1418699"/>
            <a:ext cx="877685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1832411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A7A7-5D80-4BC8-8EBC-B1FDC8171A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AF4684-B49D-4AB0-8506-63B2E5DEA3CC}"/>
              </a:ext>
            </a:extLst>
          </p:cNvPr>
          <p:cNvSpPr>
            <a:spLocks noGrp="1"/>
          </p:cNvSpPr>
          <p:nvPr>
            <p:ph type="dt" sz="half" idx="10"/>
          </p:nvPr>
        </p:nvSpPr>
        <p:spPr/>
        <p:txBody>
          <a:bodyPr/>
          <a:lstStyle/>
          <a:p>
            <a:r>
              <a:rPr lang="en-US"/>
              <a:t>2020</a:t>
            </a:r>
          </a:p>
        </p:txBody>
      </p:sp>
      <p:sp>
        <p:nvSpPr>
          <p:cNvPr id="4" name="Footer Placeholder 3">
            <a:extLst>
              <a:ext uri="{FF2B5EF4-FFF2-40B4-BE49-F238E27FC236}">
                <a16:creationId xmlns:a16="http://schemas.microsoft.com/office/drawing/2014/main" id="{DBE18E34-96CD-4074-B98E-E0868CE323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1368A10-61E2-4C61-A113-A9B08D316545}"/>
              </a:ext>
            </a:extLst>
          </p:cNvPr>
          <p:cNvSpPr>
            <a:spLocks noGrp="1"/>
          </p:cNvSpPr>
          <p:nvPr>
            <p:ph type="sldNum" sz="quarter" idx="12"/>
          </p:nvPr>
        </p:nvSpPr>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4288395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99F09D-950E-416A-B61A-8B657B93F393}"/>
              </a:ext>
            </a:extLst>
          </p:cNvPr>
          <p:cNvSpPr>
            <a:spLocks noGrp="1"/>
          </p:cNvSpPr>
          <p:nvPr>
            <p:ph type="dt" sz="half" idx="10"/>
          </p:nvPr>
        </p:nvSpPr>
        <p:spPr/>
        <p:txBody>
          <a:bodyPr/>
          <a:lstStyle/>
          <a:p>
            <a:r>
              <a:rPr lang="en-US"/>
              <a:t>2020</a:t>
            </a:r>
          </a:p>
        </p:txBody>
      </p:sp>
      <p:sp>
        <p:nvSpPr>
          <p:cNvPr id="3" name="Footer Placeholder 2">
            <a:extLst>
              <a:ext uri="{FF2B5EF4-FFF2-40B4-BE49-F238E27FC236}">
                <a16:creationId xmlns:a16="http://schemas.microsoft.com/office/drawing/2014/main" id="{F3718969-C767-4870-B016-5DEE6531C8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E6EA80-68E9-4C90-8992-6494962D987A}"/>
              </a:ext>
            </a:extLst>
          </p:cNvPr>
          <p:cNvSpPr>
            <a:spLocks noGrp="1"/>
          </p:cNvSpPr>
          <p:nvPr>
            <p:ph type="sldNum" sz="quarter" idx="12"/>
          </p:nvPr>
        </p:nvSpPr>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178387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6E27B4-0096-4256-A6FE-F9213B86DD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82F51CD-34B4-488A-8355-5A7663E399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61FDA91-7311-4D72-8D78-805439CDE1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2020</a:t>
            </a:r>
          </a:p>
        </p:txBody>
      </p:sp>
      <p:sp>
        <p:nvSpPr>
          <p:cNvPr id="5" name="Footer Placeholder 4">
            <a:extLst>
              <a:ext uri="{FF2B5EF4-FFF2-40B4-BE49-F238E27FC236}">
                <a16:creationId xmlns:a16="http://schemas.microsoft.com/office/drawing/2014/main" id="{44BE5056-BFA8-453B-9862-EE21855C92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0BF7DA3-CDD9-4568-BF6C-6887E14EFC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28A6FB-2223-4D25-977F-C6FE794272EE}" type="slidenum">
              <a:rPr lang="en-US" smtClean="0"/>
              <a:t>‹#›</a:t>
            </a:fld>
            <a:endParaRPr lang="en-US"/>
          </a:p>
        </p:txBody>
      </p:sp>
    </p:spTree>
    <p:extLst>
      <p:ext uri="{BB962C8B-B14F-4D97-AF65-F5344CB8AC3E}">
        <p14:creationId xmlns:p14="http://schemas.microsoft.com/office/powerpoint/2010/main" val="4047278099"/>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3" r:id="rId3"/>
    <p:sldLayoutId id="2147483652" r:id="rId4"/>
    <p:sldLayoutId id="2147483661" r:id="rId5"/>
    <p:sldLayoutId id="2147483660" r:id="rId6"/>
    <p:sldLayoutId id="2147483662" r:id="rId7"/>
    <p:sldLayoutId id="2147483654" r:id="rId8"/>
    <p:sldLayoutId id="2147483655" r:id="rId9"/>
    <p:sldLayoutId id="2147483666" r:id="rId10"/>
  </p:sldLayoutIdLst>
  <p:hf hdr="0" ftr="0"/>
  <p:txStyles>
    <p:titleStyle>
      <a:lvl1pPr algn="l" defTabSz="914400" rtl="0" eaLnBrk="1" latinLnBrk="0" hangingPunct="1">
        <a:lnSpc>
          <a:spcPct val="90000"/>
        </a:lnSpc>
        <a:spcBef>
          <a:spcPct val="0"/>
        </a:spcBef>
        <a:buNone/>
        <a:defRPr sz="3200" b="1" kern="1200">
          <a:solidFill>
            <a:srgbClr val="C00000"/>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5.jf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f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webp"/><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fi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fif"/><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2.webp"/><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25.jfif"/><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webp"/><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72690" y="180109"/>
            <a:ext cx="8908473" cy="4779819"/>
          </a:xfrm>
        </p:spPr>
        <p:txBody>
          <a:bodyPr/>
          <a:lstStyle/>
          <a:p>
            <a:pPr algn="ctr"/>
            <a:r>
              <a:rPr lang="en-US" sz="2800" dirty="0">
                <a:solidFill>
                  <a:srgbClr val="0070C0"/>
                </a:solidFill>
              </a:rPr>
              <a:t>TRƯỜNG CAO ĐẲNG LÝ TỰ TRỌNG TPHCM</a:t>
            </a:r>
            <a:br>
              <a:rPr lang="en-US" sz="2800" dirty="0">
                <a:solidFill>
                  <a:srgbClr val="0070C0"/>
                </a:solidFill>
              </a:rPr>
            </a:br>
            <a:r>
              <a:rPr lang="en-US" sz="2800" dirty="0">
                <a:solidFill>
                  <a:srgbClr val="0070C0"/>
                </a:solidFill>
              </a:rPr>
              <a:t>KHOA KINH TẾ</a:t>
            </a:r>
            <a:br>
              <a:rPr lang="en-US" sz="2800" dirty="0">
                <a:solidFill>
                  <a:srgbClr val="0070C0"/>
                </a:solidFill>
              </a:rPr>
            </a:br>
            <a:br>
              <a:rPr lang="en-US" dirty="0">
                <a:solidFill>
                  <a:schemeClr val="tx1"/>
                </a:solidFill>
              </a:rPr>
            </a:br>
            <a:r>
              <a:rPr lang="en-US" sz="3600" dirty="0">
                <a:solidFill>
                  <a:srgbClr val="FF0000"/>
                </a:solidFill>
              </a:rPr>
              <a:t>BÀI GIẢNG MÔN</a:t>
            </a:r>
            <a:br>
              <a:rPr lang="en-US" sz="3600" dirty="0">
                <a:solidFill>
                  <a:srgbClr val="FF0000"/>
                </a:solidFill>
              </a:rPr>
            </a:br>
            <a:r>
              <a:rPr lang="en-US" sz="3600" dirty="0">
                <a:solidFill>
                  <a:srgbClr val="FF0000"/>
                </a:solidFill>
              </a:rPr>
              <a:t>NGHIỆP VỤ TỔ CHỨC HỘI HỌP, HỘI NGHỊ, HỘI THẢO</a:t>
            </a:r>
            <a:br>
              <a:rPr lang="en-US" sz="3600" dirty="0">
                <a:solidFill>
                  <a:srgbClr val="FF0000"/>
                </a:solidFill>
              </a:rPr>
            </a:br>
            <a:br>
              <a:rPr lang="en-US" sz="3600" dirty="0">
                <a:solidFill>
                  <a:schemeClr val="tx1"/>
                </a:solidFill>
              </a:rPr>
            </a:br>
            <a:r>
              <a:rPr lang="en-US" dirty="0">
                <a:solidFill>
                  <a:schemeClr val="tx1"/>
                </a:solidFill>
              </a:rPr>
              <a:t>                                         </a:t>
            </a:r>
            <a:r>
              <a:rPr lang="en-US" dirty="0" err="1">
                <a:solidFill>
                  <a:schemeClr val="tx1"/>
                </a:solidFill>
              </a:rPr>
              <a:t>Th.S</a:t>
            </a:r>
            <a:r>
              <a:rPr lang="en-US" dirty="0">
                <a:solidFill>
                  <a:schemeClr val="tx1"/>
                </a:solidFill>
              </a:rPr>
              <a:t> </a:t>
            </a:r>
            <a:r>
              <a:rPr lang="en-US" dirty="0" err="1">
                <a:solidFill>
                  <a:schemeClr val="tx1"/>
                </a:solidFill>
              </a:rPr>
              <a:t>Võ</a:t>
            </a:r>
            <a:r>
              <a:rPr lang="en-US" dirty="0">
                <a:solidFill>
                  <a:schemeClr val="tx1"/>
                </a:solidFill>
              </a:rPr>
              <a:t> </a:t>
            </a:r>
            <a:r>
              <a:rPr lang="en-US" dirty="0" err="1">
                <a:solidFill>
                  <a:schemeClr val="tx1"/>
                </a:solidFill>
              </a:rPr>
              <a:t>Thị</a:t>
            </a:r>
            <a:r>
              <a:rPr lang="en-US" dirty="0">
                <a:solidFill>
                  <a:schemeClr val="tx1"/>
                </a:solidFill>
              </a:rPr>
              <a:t> Kim </a:t>
            </a:r>
            <a:r>
              <a:rPr lang="en-US" dirty="0" err="1">
                <a:solidFill>
                  <a:schemeClr val="tx1"/>
                </a:solidFill>
              </a:rPr>
              <a:t>Thư</a:t>
            </a:r>
            <a:endParaRPr lang="en-US" dirty="0">
              <a:solidFill>
                <a:schemeClr val="tx1"/>
              </a:solidFill>
            </a:endParaRPr>
          </a:p>
        </p:txBody>
      </p:sp>
      <p:sp>
        <p:nvSpPr>
          <p:cNvPr id="2" name="Date Placeholder 1"/>
          <p:cNvSpPr>
            <a:spLocks noGrp="1"/>
          </p:cNvSpPr>
          <p:nvPr>
            <p:ph type="dt" sz="half" idx="10"/>
          </p:nvPr>
        </p:nvSpPr>
        <p:spPr/>
        <p:txBody>
          <a:bodyPr/>
          <a:lstStyle/>
          <a:p>
            <a:r>
              <a:rPr lang="en-US"/>
              <a:t>2020</a:t>
            </a:r>
          </a:p>
        </p:txBody>
      </p:sp>
      <p:sp>
        <p:nvSpPr>
          <p:cNvPr id="3" name="Slide Number Placeholder 2"/>
          <p:cNvSpPr>
            <a:spLocks noGrp="1"/>
          </p:cNvSpPr>
          <p:nvPr>
            <p:ph type="sldNum" sz="quarter" idx="12"/>
          </p:nvPr>
        </p:nvSpPr>
        <p:spPr/>
        <p:txBody>
          <a:bodyPr/>
          <a:lstStyle/>
          <a:p>
            <a:fld id="{E028A6FB-2223-4D25-977F-C6FE794272EE}" type="slidenum">
              <a:rPr lang="en-US" smtClean="0"/>
              <a:t>1</a:t>
            </a:fld>
            <a:endParaRPr lang="en-US"/>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56"/>
            <a:ext cx="3443288" cy="2176607"/>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82" y="3352799"/>
            <a:ext cx="5964382" cy="3368675"/>
          </a:xfrm>
          <a:prstGeom prst="rect">
            <a:avLst/>
          </a:prstGeom>
        </p:spPr>
      </p:pic>
    </p:spTree>
    <p:extLst>
      <p:ext uri="{BB962C8B-B14F-4D97-AF65-F5344CB8AC3E}">
        <p14:creationId xmlns:p14="http://schemas.microsoft.com/office/powerpoint/2010/main" val="2873887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446451"/>
            <a:ext cx="10515600"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457200" y="2277644"/>
            <a:ext cx="6003757" cy="4078706"/>
          </a:xfrm>
        </p:spPr>
        <p:txBody>
          <a:bodyPr>
            <a:noAutofit/>
          </a:bodyPr>
          <a:lstStyle/>
          <a:p>
            <a:pPr marL="0" marR="0" algn="just">
              <a:lnSpc>
                <a:spcPct val="150000"/>
              </a:lnSpc>
              <a:spcBef>
                <a:spcPts val="200"/>
              </a:spcBef>
              <a:spcAft>
                <a:spcPts val="200"/>
              </a:spcAft>
            </a:pPr>
            <a:r>
              <a:rPr lang="en-US" dirty="0" err="1">
                <a:solidFill>
                  <a:srgbClr val="002060"/>
                </a:solidFill>
                <a:effectLst/>
                <a:latin typeface="Times New Roman" panose="02020603050405020304" pitchFamily="18" charset="0"/>
                <a:ea typeface="Times New Roman" panose="02020603050405020304" pitchFamily="18" charset="0"/>
              </a:rPr>
              <a:t>Quy</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mô</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trang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trí</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của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cuộc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họp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nghị</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thảo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sự</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kiện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nhau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tùy</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vào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cầu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mục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của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khách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hàng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sự</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kiện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thể</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một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bữa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tiệc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nhỏ</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hoặc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một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hoạt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động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quảng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bá</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rầm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rộ</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thường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đóng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vai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trò</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kết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nối</a:t>
            </a:r>
            <a:r>
              <a:rPr lang="en-US" dirty="0">
                <a:solidFill>
                  <a:srgbClr val="002060"/>
                </a:solidFill>
                <a:effectLst/>
                <a:latin typeface="Times New Roman" panose="02020603050405020304" pitchFamily="18" charset="0"/>
                <a:ea typeface="Times New Roman" panose="02020603050405020304" pitchFamily="18" charset="0"/>
              </a:rPr>
              <a:t> con </a:t>
            </a:r>
            <a:r>
              <a:rPr lang="en-US" dirty="0" err="1">
                <a:solidFill>
                  <a:srgbClr val="002060"/>
                </a:solidFill>
                <a:effectLst/>
                <a:latin typeface="Times New Roman" panose="02020603050405020304" pitchFamily="18" charset="0"/>
                <a:ea typeface="Times New Roman" panose="02020603050405020304" pitchFamily="18" charset="0"/>
              </a:rPr>
              <a:t>người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cộng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đồng</a:t>
            </a:r>
            <a:r>
              <a:rPr lang="en-US" dirty="0">
                <a:solidFill>
                  <a:srgbClr val="002060"/>
                </a:solidFill>
                <a:effectLst/>
                <a:latin typeface="Times New Roman" panose="02020603050405020304" pitchFamily="18" charset="0"/>
                <a:ea typeface="Times New Roman" panose="02020603050405020304" pitchFamily="18" charset="0"/>
              </a:rPr>
              <a:t>. </a:t>
            </a:r>
          </a:p>
          <a:p>
            <a:pPr marL="0" marR="0" algn="just">
              <a:lnSpc>
                <a:spcPct val="150000"/>
              </a:lnSpc>
              <a:spcBef>
                <a:spcPts val="200"/>
              </a:spcBef>
              <a:spcAft>
                <a:spcPts val="200"/>
              </a:spcAft>
            </a:pPr>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10</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166334" y="867656"/>
            <a:ext cx="10187466"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1.</a:t>
            </a:r>
            <a:r>
              <a:rPr lang="vi-VN" sz="11200" dirty="0">
                <a:solidFill>
                  <a:srgbClr val="002060"/>
                </a:solidFill>
                <a:effectLst/>
                <a:latin typeface="Times New Roman" panose="02020603050405020304" pitchFamily="18" charset="0"/>
                <a:ea typeface="Times New Roman" panose="02020603050405020304" pitchFamily="18" charset="0"/>
              </a:rPr>
              <a:t>Khảo sát yêu cầu phục vụ họp, hội nghị hội thảo</a:t>
            </a:r>
            <a:endParaRPr lang="en-US" sz="11200"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a typeface="Times New Roman" panose="02020603050405020304" pitchFamily="18" charset="0"/>
              </a:rPr>
              <a:t>  2.1.1</a:t>
            </a:r>
            <a:r>
              <a:rPr lang="vi-VN" sz="11200" dirty="0">
                <a:solidFill>
                  <a:srgbClr val="002060"/>
                </a:solidFill>
                <a:effectLst/>
                <a:latin typeface="Times New Roman" panose="02020603050405020304" pitchFamily="18" charset="0"/>
                <a:ea typeface="Times New Roman" panose="02020603050405020304" pitchFamily="18" charset="0"/>
              </a:rPr>
              <a:t>. Yêu cầu về quy mô, trang trí phòng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9" name="Picture 8">
            <a:extLst>
              <a:ext uri="{FF2B5EF4-FFF2-40B4-BE49-F238E27FC236}">
                <a16:creationId xmlns:a16="http://schemas.microsoft.com/office/drawing/2014/main" id="{5C47B89E-C669-4A43-8406-0B9B4FABA9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1905" y="2463416"/>
            <a:ext cx="4531895" cy="3708784"/>
          </a:xfrm>
          <a:prstGeom prst="rect">
            <a:avLst/>
          </a:prstGeom>
        </p:spPr>
      </p:pic>
    </p:spTree>
    <p:extLst>
      <p:ext uri="{BB962C8B-B14F-4D97-AF65-F5344CB8AC3E}">
        <p14:creationId xmlns:p14="http://schemas.microsoft.com/office/powerpoint/2010/main" val="39631563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446451"/>
            <a:ext cx="10515600"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5763125" y="2277644"/>
            <a:ext cx="6280485" cy="4078706"/>
          </a:xfrm>
        </p:spPr>
        <p:txBody>
          <a:bodyPr>
            <a:noAutofit/>
          </a:bodyPr>
          <a:lstStyle/>
          <a:p>
            <a:pPr marL="0" marR="0" algn="just">
              <a:lnSpc>
                <a:spcPct val="150000"/>
              </a:lnSpc>
              <a:spcBef>
                <a:spcPts val="200"/>
              </a:spcBef>
              <a:spcAft>
                <a:spcPts val="200"/>
              </a:spcAft>
            </a:pPr>
            <a:r>
              <a:rPr lang="en-US" dirty="0" err="1">
                <a:solidFill>
                  <a:srgbClr val="002060"/>
                </a:solidFill>
                <a:effectLst/>
                <a:latin typeface="Times New Roman" panose="02020603050405020304" pitchFamily="18" charset="0"/>
                <a:ea typeface="Times New Roman" panose="02020603050405020304" pitchFamily="18" charset="0"/>
              </a:rPr>
              <a:t>Một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sự</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kiện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thể</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được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mô</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tả</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như</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hoạt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động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được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tổ</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chức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công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khai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nhằm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mục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đích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kỷ</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niệm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giáo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dục</a:t>
            </a:r>
            <a:r>
              <a:rPr lang="en-US" dirty="0">
                <a:solidFill>
                  <a:srgbClr val="002060"/>
                </a:solidFill>
                <a:effectLst/>
                <a:latin typeface="Times New Roman" panose="02020603050405020304" pitchFamily="18" charset="0"/>
                <a:ea typeface="Times New Roman" panose="02020603050405020304" pitchFamily="18" charset="0"/>
              </a:rPr>
              <a:t>, marketing </a:t>
            </a:r>
            <a:r>
              <a:rPr lang="en-US" dirty="0" err="1">
                <a:solidFill>
                  <a:srgbClr val="002060"/>
                </a:solidFill>
                <a:effectLst/>
                <a:latin typeface="Times New Roman" panose="02020603050405020304" pitchFamily="18" charset="0"/>
                <a:ea typeface="Times New Roman" panose="02020603050405020304" pitchFamily="18" charset="0"/>
              </a:rPr>
              <a:t>hoặc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đoàn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Sự</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kiện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thường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được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phân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loại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thành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thông</a:t>
            </a:r>
            <a:r>
              <a:rPr lang="en-US" dirty="0">
                <a:solidFill>
                  <a:srgbClr val="002060"/>
                </a:solidFill>
                <a:effectLst/>
                <a:latin typeface="Times New Roman" panose="02020603050405020304" pitchFamily="18" charset="0"/>
                <a:ea typeface="Times New Roman" panose="02020603050405020304" pitchFamily="18" charset="0"/>
              </a:rPr>
              <a:t> qua </a:t>
            </a:r>
            <a:r>
              <a:rPr lang="en-US" dirty="0" err="1">
                <a:solidFill>
                  <a:srgbClr val="002060"/>
                </a:solidFill>
                <a:effectLst/>
                <a:latin typeface="Times New Roman" panose="02020603050405020304" pitchFamily="18" charset="0"/>
                <a:ea typeface="Times New Roman" panose="02020603050405020304" pitchFamily="18" charset="0"/>
              </a:rPr>
              <a:t>những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tiêu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chí</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cơ</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bản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theo</a:t>
            </a:r>
            <a:r>
              <a:rPr lang="en-US" dirty="0">
                <a:solidFill>
                  <a:srgbClr val="002060"/>
                </a:solidFill>
                <a:effectLst/>
                <a:latin typeface="Times New Roman" panose="02020603050405020304" pitchFamily="18" charset="0"/>
                <a:ea typeface="Times New Roman" panose="02020603050405020304" pitchFamily="18" charset="0"/>
              </a:rPr>
              <a:t> qui </a:t>
            </a:r>
            <a:r>
              <a:rPr lang="en-US" dirty="0" err="1">
                <a:solidFill>
                  <a:srgbClr val="002060"/>
                </a:solidFill>
                <a:effectLst/>
                <a:latin typeface="Times New Roman" panose="02020603050405020304" pitchFamily="18" charset="0"/>
                <a:ea typeface="Times New Roman" panose="02020603050405020304" pitchFamily="18" charset="0"/>
              </a:rPr>
              <a:t>mô</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loại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hình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bối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cảnh</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11</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166334" y="867656"/>
            <a:ext cx="10187466"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1.</a:t>
            </a:r>
            <a:r>
              <a:rPr lang="vi-VN" sz="11200" dirty="0">
                <a:solidFill>
                  <a:srgbClr val="002060"/>
                </a:solidFill>
                <a:effectLst/>
                <a:latin typeface="Times New Roman" panose="02020603050405020304" pitchFamily="18" charset="0"/>
                <a:ea typeface="Times New Roman" panose="02020603050405020304" pitchFamily="18" charset="0"/>
              </a:rPr>
              <a:t>Khảo sát yêu cầu phục vụ họp, hội nghị hội thảo</a:t>
            </a:r>
            <a:endParaRPr lang="en-US" sz="11200"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a typeface="Times New Roman" panose="02020603050405020304" pitchFamily="18" charset="0"/>
              </a:rPr>
              <a:t>  2.1.1</a:t>
            </a:r>
            <a:r>
              <a:rPr lang="vi-VN" sz="11200" dirty="0">
                <a:solidFill>
                  <a:srgbClr val="002060"/>
                </a:solidFill>
                <a:effectLst/>
                <a:latin typeface="Times New Roman" panose="02020603050405020304" pitchFamily="18" charset="0"/>
                <a:ea typeface="Times New Roman" panose="02020603050405020304" pitchFamily="18" charset="0"/>
              </a:rPr>
              <a:t>. Yêu cầu về quy mô, trang trí phòng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62681C56-6D45-4ECB-A464-4AAAD173EC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05" y="2716080"/>
            <a:ext cx="4728410" cy="3395962"/>
          </a:xfrm>
          <a:prstGeom prst="rect">
            <a:avLst/>
          </a:prstGeom>
        </p:spPr>
      </p:pic>
    </p:spTree>
    <p:extLst>
      <p:ext uri="{BB962C8B-B14F-4D97-AF65-F5344CB8AC3E}">
        <p14:creationId xmlns:p14="http://schemas.microsoft.com/office/powerpoint/2010/main" val="233911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446451"/>
            <a:ext cx="10515600"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16569" y="2277644"/>
            <a:ext cx="5763126" cy="4078706"/>
          </a:xfrm>
        </p:spPr>
        <p:txBody>
          <a:bodyPr>
            <a:noAutofit/>
          </a:bodyPr>
          <a:lstStyle/>
          <a:p>
            <a:pPr marL="0" marR="0" algn="just">
              <a:lnSpc>
                <a:spcPct val="150000"/>
              </a:lnSpc>
              <a:spcBef>
                <a:spcPts val="200"/>
              </a:spcBef>
              <a:spcAft>
                <a:spcPts val="200"/>
              </a:spcAft>
            </a:pPr>
            <a:r>
              <a:rPr lang="en-US" dirty="0" err="1">
                <a:solidFill>
                  <a:srgbClr val="002060"/>
                </a:solidFill>
                <a:effectLst/>
                <a:latin typeface="Times New Roman" panose="02020603050405020304" pitchFamily="18" charset="0"/>
                <a:ea typeface="Times New Roman" panose="02020603050405020304" pitchFamily="18" charset="0"/>
              </a:rPr>
              <a:t>Thông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thường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sự</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kiện</a:t>
            </a:r>
            <a:r>
              <a:rPr lang="en-US" dirty="0">
                <a:solidFill>
                  <a:srgbClr val="002060"/>
                </a:solidFill>
                <a:effectLst/>
                <a:latin typeface="Times New Roman" panose="02020603050405020304" pitchFamily="18" charset="0"/>
                <a:ea typeface="Times New Roman" panose="02020603050405020304" pitchFamily="18" charset="0"/>
              </a:rPr>
              <a:t> bao </a:t>
            </a:r>
            <a:r>
              <a:rPr lang="en-US" dirty="0" err="1">
                <a:solidFill>
                  <a:srgbClr val="002060"/>
                </a:solidFill>
                <a:effectLst/>
                <a:latin typeface="Times New Roman" panose="02020603050405020304" pitchFamily="18" charset="0"/>
                <a:ea typeface="Times New Roman" panose="02020603050405020304" pitchFamily="18" charset="0"/>
              </a:rPr>
              <a:t>gồm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bốn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nhóm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chính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riêng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tư</a:t>
            </a:r>
            <a:r>
              <a:rPr lang="en-US" dirty="0">
                <a:solidFill>
                  <a:srgbClr val="002060"/>
                </a:solidFill>
                <a:effectLst/>
                <a:latin typeface="Times New Roman" panose="02020603050405020304" pitchFamily="18" charset="0"/>
                <a:ea typeface="Times New Roman" panose="02020603050405020304" pitchFamily="18" charset="0"/>
              </a:rPr>
              <a:t> (Private), </a:t>
            </a:r>
            <a:r>
              <a:rPr lang="en-US" dirty="0" err="1">
                <a:solidFill>
                  <a:srgbClr val="002060"/>
                </a:solidFill>
                <a:effectLst/>
                <a:latin typeface="Times New Roman" panose="02020603050405020304" pitchFamily="18" charset="0"/>
                <a:ea typeface="Times New Roman" panose="02020603050405020304" pitchFamily="18" charset="0"/>
              </a:rPr>
              <a:t>doanh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nghiệp</a:t>
            </a:r>
            <a:r>
              <a:rPr lang="en-US" dirty="0">
                <a:solidFill>
                  <a:srgbClr val="002060"/>
                </a:solidFill>
                <a:effectLst/>
                <a:latin typeface="Times New Roman" panose="02020603050405020304" pitchFamily="18" charset="0"/>
                <a:ea typeface="Times New Roman" panose="02020603050405020304" pitchFamily="18" charset="0"/>
              </a:rPr>
              <a:t> (Corporate), </a:t>
            </a:r>
            <a:r>
              <a:rPr lang="en-US" dirty="0" err="1">
                <a:solidFill>
                  <a:srgbClr val="002060"/>
                </a:solidFill>
                <a:effectLst/>
                <a:latin typeface="Times New Roman" panose="02020603050405020304" pitchFamily="18" charset="0"/>
                <a:ea typeface="Times New Roman" panose="02020603050405020304" pitchFamily="18" charset="0"/>
              </a:rPr>
              <a:t>từ</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thiện</a:t>
            </a:r>
            <a:r>
              <a:rPr lang="en-US" dirty="0">
                <a:solidFill>
                  <a:srgbClr val="002060"/>
                </a:solidFill>
                <a:effectLst/>
                <a:latin typeface="Times New Roman" panose="02020603050405020304" pitchFamily="18" charset="0"/>
                <a:ea typeface="Times New Roman" panose="02020603050405020304" pitchFamily="18" charset="0"/>
              </a:rPr>
              <a:t> (Charity), </a:t>
            </a:r>
            <a:r>
              <a:rPr lang="en-US" dirty="0" err="1">
                <a:solidFill>
                  <a:srgbClr val="002060"/>
                </a:solidFill>
                <a:effectLst/>
                <a:latin typeface="Times New Roman" panose="02020603050405020304" pitchFamily="18" charset="0"/>
                <a:ea typeface="Times New Roman" panose="02020603050405020304" pitchFamily="18" charset="0"/>
              </a:rPr>
              <a:t>kinh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doanh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vé</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bán</a:t>
            </a:r>
            <a:r>
              <a:rPr lang="en-US" dirty="0">
                <a:solidFill>
                  <a:srgbClr val="002060"/>
                </a:solidFill>
                <a:effectLst/>
                <a:latin typeface="Times New Roman" panose="02020603050405020304" pitchFamily="18" charset="0"/>
                <a:ea typeface="Times New Roman" panose="02020603050405020304" pitchFamily="18" charset="0"/>
              </a:rPr>
              <a:t> (Ticket Business), </a:t>
            </a:r>
            <a:r>
              <a:rPr lang="en-US" dirty="0" err="1">
                <a:solidFill>
                  <a:srgbClr val="002060"/>
                </a:solidFill>
                <a:effectLst/>
                <a:latin typeface="Times New Roman" panose="02020603050405020304" pitchFamily="18" charset="0"/>
                <a:ea typeface="Times New Roman" panose="02020603050405020304" pitchFamily="18" charset="0"/>
              </a:rPr>
              <a:t>được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phân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định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theo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tính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mục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đích</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12</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166334" y="867656"/>
            <a:ext cx="10187466"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1.</a:t>
            </a:r>
            <a:r>
              <a:rPr lang="vi-VN" sz="11200" dirty="0">
                <a:solidFill>
                  <a:srgbClr val="002060"/>
                </a:solidFill>
                <a:effectLst/>
                <a:latin typeface="Times New Roman" panose="02020603050405020304" pitchFamily="18" charset="0"/>
                <a:ea typeface="Times New Roman" panose="02020603050405020304" pitchFamily="18" charset="0"/>
              </a:rPr>
              <a:t>Khảo sát yêu cầu phục vụ họp, hội nghị hội thảo</a:t>
            </a:r>
            <a:endParaRPr lang="en-US" sz="11200"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a typeface="Times New Roman" panose="02020603050405020304" pitchFamily="18" charset="0"/>
              </a:rPr>
              <a:t>  2.1.1</a:t>
            </a:r>
            <a:r>
              <a:rPr lang="vi-VN" sz="11200" dirty="0">
                <a:solidFill>
                  <a:srgbClr val="002060"/>
                </a:solidFill>
                <a:effectLst/>
                <a:latin typeface="Times New Roman" panose="02020603050405020304" pitchFamily="18" charset="0"/>
                <a:ea typeface="Times New Roman" panose="02020603050405020304" pitchFamily="18" charset="0"/>
              </a:rPr>
              <a:t>. Yêu cầu về quy mô, trang trí phòng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8AC62503-AED6-4885-9A75-EB682ACF96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778" y="2332842"/>
            <a:ext cx="4868779" cy="4078707"/>
          </a:xfrm>
          <a:prstGeom prst="rect">
            <a:avLst/>
          </a:prstGeom>
        </p:spPr>
      </p:pic>
    </p:spTree>
    <p:extLst>
      <p:ext uri="{BB962C8B-B14F-4D97-AF65-F5344CB8AC3E}">
        <p14:creationId xmlns:p14="http://schemas.microsoft.com/office/powerpoint/2010/main" val="2199148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446451"/>
            <a:ext cx="10515600"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4511842" y="2332843"/>
            <a:ext cx="7423485" cy="4078706"/>
          </a:xfrm>
        </p:spPr>
        <p:txBody>
          <a:bodyPr>
            <a:noAutofit/>
          </a:bodyPr>
          <a:lstStyle/>
          <a:p>
            <a:pPr marR="0" algn="just">
              <a:lnSpc>
                <a:spcPct val="150000"/>
              </a:lnSpc>
              <a:spcBef>
                <a:spcPts val="200"/>
              </a:spcBef>
              <a:spcAft>
                <a:spcPts val="200"/>
              </a:spcAft>
              <a:buFont typeface="Wingdings" panose="05000000000000000000" pitchFamily="2" charset="2"/>
              <a:buChar char="Ø"/>
            </a:pPr>
            <a:r>
              <a:rPr lang="en-US" dirty="0">
                <a:solidFill>
                  <a:srgbClr val="002060"/>
                </a:solidFill>
                <a:ea typeface="Times New Roman" panose="02020603050405020304" pitchFamily="18" charset="0"/>
              </a:rPr>
              <a:t>P</a:t>
            </a:r>
            <a:r>
              <a:rPr lang="vi-VN" dirty="0">
                <a:solidFill>
                  <a:srgbClr val="002060"/>
                </a:solidFill>
                <a:effectLst/>
                <a:latin typeface="Times New Roman" panose="02020603050405020304" pitchFamily="18" charset="0"/>
                <a:ea typeface="Times New Roman" panose="02020603050405020304" pitchFamily="18" charset="0"/>
              </a:rPr>
              <a:t>hòng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họp</a:t>
            </a:r>
            <a:r>
              <a:rPr lang="en-US" dirty="0">
                <a:solidFill>
                  <a:srgbClr val="002060"/>
                </a:solidFill>
                <a:effectLst/>
                <a:latin typeface="Times New Roman" panose="02020603050405020304" pitchFamily="18" charset="0"/>
                <a:ea typeface="Times New Roman" panose="02020603050405020304" pitchFamily="18" charset="0"/>
              </a:rPr>
              <a:t>-HN-HT </a:t>
            </a:r>
            <a:r>
              <a:rPr lang="vi-VN" dirty="0">
                <a:solidFill>
                  <a:srgbClr val="002060"/>
                </a:solidFill>
                <a:effectLst/>
                <a:latin typeface="Times New Roman" panose="02020603050405020304" pitchFamily="18" charset="0"/>
                <a:ea typeface="Times New Roman" panose="02020603050405020304" pitchFamily="18" charset="0"/>
              </a:rPr>
              <a:t>là không gian tương đối kín và chỉ những người có phận sự (theo phân công, theo thư mời hoặc có chức trách, hoặc các nhân viên phục vụ được phân công) mới có thể ra vào để bảo đảm việc bảo mật tương đối những nội dung của cuộc họp hay hội nghị (có tính chất nội bộ).</a:t>
            </a:r>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13</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166334" y="867656"/>
            <a:ext cx="10187466"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1.</a:t>
            </a:r>
            <a:r>
              <a:rPr lang="vi-VN" sz="11200" dirty="0">
                <a:solidFill>
                  <a:srgbClr val="002060"/>
                </a:solidFill>
                <a:effectLst/>
                <a:latin typeface="Times New Roman" panose="02020603050405020304" pitchFamily="18" charset="0"/>
                <a:ea typeface="Times New Roman" panose="02020603050405020304" pitchFamily="18" charset="0"/>
              </a:rPr>
              <a:t>Khảo sát yêu cầu phục vụ họp, hội nghị hội thảo</a:t>
            </a:r>
            <a:endParaRPr lang="en-US" sz="11200"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a typeface="Times New Roman" panose="02020603050405020304" pitchFamily="18" charset="0"/>
              </a:rPr>
              <a:t>  2.1.2</a:t>
            </a:r>
            <a:r>
              <a:rPr lang="vi-VN" sz="11200" dirty="0">
                <a:solidFill>
                  <a:srgbClr val="002060"/>
                </a:solidFill>
                <a:effectLst/>
                <a:latin typeface="Times New Roman" panose="02020603050405020304" pitchFamily="18" charset="0"/>
                <a:ea typeface="Times New Roman" panose="02020603050405020304" pitchFamily="18" charset="0"/>
              </a:rPr>
              <a:t>. Yêu cầu về </a:t>
            </a:r>
            <a:r>
              <a:rPr lang="en-US" sz="11200" dirty="0" err="1">
                <a:solidFill>
                  <a:srgbClr val="002060"/>
                </a:solidFill>
                <a:effectLst/>
                <a:latin typeface="Times New Roman" panose="02020603050405020304" pitchFamily="18" charset="0"/>
                <a:ea typeface="Times New Roman" panose="02020603050405020304" pitchFamily="18" charset="0"/>
              </a:rPr>
              <a:t>chất</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lượng</a:t>
            </a:r>
            <a:r>
              <a:rPr lang="vi-VN" sz="11200" dirty="0">
                <a:solidFill>
                  <a:srgbClr val="002060"/>
                </a:solidFill>
                <a:effectLst/>
                <a:latin typeface="Times New Roman" panose="02020603050405020304" pitchFamily="18" charset="0"/>
                <a:ea typeface="Times New Roman" panose="02020603050405020304" pitchFamily="18" charset="0"/>
              </a:rPr>
              <a:t> phòng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1" name="Picture 10">
            <a:extLst>
              <a:ext uri="{FF2B5EF4-FFF2-40B4-BE49-F238E27FC236}">
                <a16:creationId xmlns:a16="http://schemas.microsoft.com/office/drawing/2014/main" id="{D7D9E07A-E752-45BC-A373-A501C794BE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73" y="2588878"/>
            <a:ext cx="3929648" cy="3950034"/>
          </a:xfrm>
          <a:prstGeom prst="rect">
            <a:avLst/>
          </a:prstGeom>
        </p:spPr>
      </p:pic>
    </p:spTree>
    <p:extLst>
      <p:ext uri="{BB962C8B-B14F-4D97-AF65-F5344CB8AC3E}">
        <p14:creationId xmlns:p14="http://schemas.microsoft.com/office/powerpoint/2010/main" val="1369357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446451"/>
            <a:ext cx="10515600"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16568" y="2277644"/>
            <a:ext cx="6557209" cy="4078706"/>
          </a:xfrm>
        </p:spPr>
        <p:txBody>
          <a:bodyPr>
            <a:noAutofit/>
          </a:bodyPr>
          <a:lstStyle/>
          <a:p>
            <a:pPr algn="just"/>
            <a:r>
              <a:rPr lang="vi-VN" dirty="0">
                <a:solidFill>
                  <a:srgbClr val="002060"/>
                </a:solidFill>
                <a:effectLst/>
                <a:latin typeface="Times New Roman" panose="02020603050405020304" pitchFamily="18" charset="0"/>
                <a:ea typeface="Times New Roman" panose="02020603050405020304" pitchFamily="18" charset="0"/>
              </a:rPr>
              <a:t>Phòng </a:t>
            </a:r>
            <a:r>
              <a:rPr lang="en-US" dirty="0" err="1">
                <a:solidFill>
                  <a:srgbClr val="002060"/>
                </a:solidFill>
                <a:effectLst/>
                <a:latin typeface="Times New Roman" panose="02020603050405020304" pitchFamily="18" charset="0"/>
                <a:ea typeface="Times New Roman" panose="02020603050405020304" pitchFamily="18" charset="0"/>
              </a:rPr>
              <a:t>họp</a:t>
            </a:r>
            <a:r>
              <a:rPr lang="en-US" dirty="0">
                <a:solidFill>
                  <a:srgbClr val="002060"/>
                </a:solidFill>
                <a:effectLst/>
                <a:latin typeface="Times New Roman" panose="02020603050405020304" pitchFamily="18" charset="0"/>
                <a:ea typeface="Times New Roman" panose="02020603050405020304" pitchFamily="18" charset="0"/>
              </a:rPr>
              <a:t>-HN-HT </a:t>
            </a:r>
            <a:r>
              <a:rPr lang="vi-VN" dirty="0">
                <a:solidFill>
                  <a:srgbClr val="002060"/>
                </a:solidFill>
                <a:effectLst/>
                <a:latin typeface="Times New Roman" panose="02020603050405020304" pitchFamily="18" charset="0"/>
                <a:ea typeface="Times New Roman" panose="02020603050405020304" pitchFamily="18" charset="0"/>
              </a:rPr>
              <a:t>được trang bị đồ nội thất tiện nghi và thường đơn giản hơn so với các phòng có chức năng trang trí khác. Một yếu tố cơ bản không thể thiếu là các bàn ghế dành cho việc hội họp (gồm bàn hội nghị các loại), ngoài ra còn các nội thất khác như bản đồ, bảng, tủ tài liệu</a:t>
            </a:r>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14</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166334" y="867656"/>
            <a:ext cx="10187466"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1.</a:t>
            </a:r>
            <a:r>
              <a:rPr lang="vi-VN" sz="11200" dirty="0">
                <a:solidFill>
                  <a:srgbClr val="002060"/>
                </a:solidFill>
                <a:effectLst/>
                <a:latin typeface="Times New Roman" panose="02020603050405020304" pitchFamily="18" charset="0"/>
                <a:ea typeface="Times New Roman" panose="02020603050405020304" pitchFamily="18" charset="0"/>
              </a:rPr>
              <a:t>Khảo sát yêu cầu phục vụ họp, hội nghị hội thảo</a:t>
            </a:r>
            <a:endParaRPr lang="en-US" sz="11200"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a typeface="Times New Roman" panose="02020603050405020304" pitchFamily="18" charset="0"/>
              </a:rPr>
              <a:t>  2.1.2</a:t>
            </a:r>
            <a:r>
              <a:rPr lang="vi-VN" sz="11200" dirty="0">
                <a:solidFill>
                  <a:srgbClr val="002060"/>
                </a:solidFill>
                <a:effectLst/>
                <a:latin typeface="Times New Roman" panose="02020603050405020304" pitchFamily="18" charset="0"/>
                <a:ea typeface="Times New Roman" panose="02020603050405020304" pitchFamily="18" charset="0"/>
              </a:rPr>
              <a:t>. Yêu cầu về </a:t>
            </a:r>
            <a:r>
              <a:rPr lang="en-US" sz="11200" dirty="0" err="1">
                <a:solidFill>
                  <a:srgbClr val="002060"/>
                </a:solidFill>
                <a:effectLst/>
                <a:latin typeface="Times New Roman" panose="02020603050405020304" pitchFamily="18" charset="0"/>
                <a:ea typeface="Times New Roman" panose="02020603050405020304" pitchFamily="18" charset="0"/>
              </a:rPr>
              <a:t>chất</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lượng</a:t>
            </a:r>
            <a:r>
              <a:rPr lang="vi-VN" sz="11200" dirty="0">
                <a:solidFill>
                  <a:srgbClr val="002060"/>
                </a:solidFill>
                <a:effectLst/>
                <a:latin typeface="Times New Roman" panose="02020603050405020304" pitchFamily="18" charset="0"/>
                <a:ea typeface="Times New Roman" panose="02020603050405020304" pitchFamily="18" charset="0"/>
              </a:rPr>
              <a:t> phòng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9" name="Picture 8">
            <a:extLst>
              <a:ext uri="{FF2B5EF4-FFF2-40B4-BE49-F238E27FC236}">
                <a16:creationId xmlns:a16="http://schemas.microsoft.com/office/drawing/2014/main" id="{ADE99F92-AC39-4608-A447-E05A8E502F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4568" y="2545629"/>
            <a:ext cx="4752474" cy="3307302"/>
          </a:xfrm>
          <a:prstGeom prst="rect">
            <a:avLst/>
          </a:prstGeom>
        </p:spPr>
      </p:pic>
    </p:spTree>
    <p:extLst>
      <p:ext uri="{BB962C8B-B14F-4D97-AF65-F5344CB8AC3E}">
        <p14:creationId xmlns:p14="http://schemas.microsoft.com/office/powerpoint/2010/main" val="9384062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5149515" y="2332843"/>
            <a:ext cx="6557209" cy="4078706"/>
          </a:xfrm>
        </p:spPr>
        <p:txBody>
          <a:bodyPr>
            <a:noAutofit/>
          </a:bodyPr>
          <a:lstStyle/>
          <a:p>
            <a:pPr marL="0" indent="0" algn="just">
              <a:lnSpc>
                <a:spcPct val="100000"/>
              </a:lnSpc>
              <a:buNone/>
            </a:pPr>
            <a:r>
              <a:rPr lang="vi-VN" sz="2400" b="1" dirty="0">
                <a:solidFill>
                  <a:srgbClr val="002060"/>
                </a:solidFill>
                <a:effectLst/>
                <a:latin typeface="Times New Roman" panose="02020603050405020304" pitchFamily="18" charset="0"/>
                <a:ea typeface="Times New Roman" panose="02020603050405020304" pitchFamily="18" charset="0"/>
              </a:rPr>
              <a:t>Về cơ sở hạ tầng, vật chất và kỹ thuật</a:t>
            </a:r>
            <a:endParaRPr lang="en-US" sz="2400" dirty="0">
              <a:solidFill>
                <a:srgbClr val="002060"/>
              </a:solidFill>
              <a:effectLst/>
              <a:latin typeface="Times New Roman" panose="02020603050405020304" pitchFamily="18" charset="0"/>
              <a:ea typeface="Times New Roman" panose="02020603050405020304" pitchFamily="18" charset="0"/>
            </a:endParaRPr>
          </a:p>
          <a:p>
            <a:pPr algn="just">
              <a:lnSpc>
                <a:spcPct val="100000"/>
              </a:lnSpc>
            </a:pPr>
            <a:r>
              <a:rPr lang="vi-VN" dirty="0">
                <a:solidFill>
                  <a:srgbClr val="002060"/>
                </a:solidFill>
                <a:effectLst/>
                <a:latin typeface="Times New Roman" panose="02020603050405020304" pitchFamily="18" charset="0"/>
                <a:ea typeface="Times New Roman" panose="02020603050405020304" pitchFamily="18" charset="0"/>
              </a:rPr>
              <a:t>Những địa điểm tổ chức Mice phải là những địa điểm trung tâm hoặc gần trung tâm. Giao thông xung quanh khu vực phải thuận tiện nhất cho việc di chuyển. Đặc biệt, những địa điểm này nên đáp ứng được cả nhu cầu về giải trí khi có địa điểm tham quan trải nghiệm, nghỉ dưỡng.</a:t>
            </a: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15</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9600" dirty="0">
                <a:solidFill>
                  <a:srgbClr val="002060"/>
                </a:solidFill>
                <a:ea typeface="Times New Roman" panose="02020603050405020304" pitchFamily="18" charset="0"/>
              </a:rPr>
              <a:t>2</a:t>
            </a:r>
            <a:r>
              <a:rPr lang="vi-VN" sz="9600" dirty="0">
                <a:solidFill>
                  <a:srgbClr val="002060"/>
                </a:solidFill>
                <a:effectLst/>
                <a:latin typeface="Times New Roman" panose="02020603050405020304" pitchFamily="18" charset="0"/>
                <a:ea typeface="Times New Roman" panose="02020603050405020304" pitchFamily="18" charset="0"/>
              </a:rPr>
              <a:t>.</a:t>
            </a:r>
            <a:r>
              <a:rPr lang="en-US" sz="9600" dirty="0">
                <a:solidFill>
                  <a:srgbClr val="002060"/>
                </a:solidFill>
                <a:ea typeface="Times New Roman" panose="02020603050405020304" pitchFamily="18" charset="0"/>
              </a:rPr>
              <a:t>1</a:t>
            </a:r>
            <a:r>
              <a:rPr lang="en-US" sz="11200" dirty="0">
                <a:solidFill>
                  <a:srgbClr val="002060"/>
                </a:solidFill>
                <a:ea typeface="Times New Roman" panose="02020603050405020304" pitchFamily="18" charset="0"/>
              </a:rPr>
              <a:t>.</a:t>
            </a:r>
            <a:r>
              <a:rPr lang="vi-VN" sz="9600" dirty="0">
                <a:solidFill>
                  <a:srgbClr val="002060"/>
                </a:solidFill>
                <a:effectLst/>
                <a:latin typeface="Times New Roman" panose="02020603050405020304" pitchFamily="18" charset="0"/>
                <a:ea typeface="Times New Roman" panose="02020603050405020304" pitchFamily="18" charset="0"/>
              </a:rPr>
              <a:t>Khảo sát yêu cầu phục vụ họp, hội nghị hội thảo</a:t>
            </a:r>
            <a:endParaRPr lang="en-US" sz="9600" dirty="0">
              <a:solidFill>
                <a:srgbClr val="002060"/>
              </a:solidFill>
              <a:effectLst/>
              <a:latin typeface="Times New Roman" panose="02020603050405020304" pitchFamily="18" charset="0"/>
              <a:ea typeface="Times New Roman" panose="02020603050405020304" pitchFamily="18" charset="0"/>
            </a:endParaRPr>
          </a:p>
          <a:p>
            <a:r>
              <a:rPr lang="en-US" sz="9600" dirty="0">
                <a:solidFill>
                  <a:srgbClr val="002060"/>
                </a:solidFill>
                <a:ea typeface="Times New Roman" panose="02020603050405020304" pitchFamily="18" charset="0"/>
              </a:rPr>
              <a:t>  2.1.3</a:t>
            </a:r>
            <a:r>
              <a:rPr lang="vi-VN" sz="9600" dirty="0">
                <a:solidFill>
                  <a:srgbClr val="002060"/>
                </a:solidFill>
                <a:effectLst/>
                <a:latin typeface="Times New Roman" panose="02020603050405020304" pitchFamily="18" charset="0"/>
                <a:ea typeface="Times New Roman" panose="02020603050405020304" pitchFamily="18" charset="0"/>
              </a:rPr>
              <a:t>. Yêu cầu về </a:t>
            </a:r>
            <a:r>
              <a:rPr lang="en-US" sz="9600" dirty="0" err="1">
                <a:solidFill>
                  <a:srgbClr val="002060"/>
                </a:solidFill>
                <a:ea typeface="Times New Roman" panose="02020603050405020304" pitchFamily="18" charset="0"/>
              </a:rPr>
              <a:t>địa</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điểm</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tham</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quan</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khảo</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sát</a:t>
            </a:r>
            <a:r>
              <a:rPr lang="en-US" sz="9600" dirty="0">
                <a:solidFill>
                  <a:srgbClr val="002060"/>
                </a:solidFill>
                <a:ea typeface="Times New Roman" panose="02020603050405020304" pitchFamily="18" charset="0"/>
              </a:rPr>
              <a:t> du </a:t>
            </a:r>
            <a:r>
              <a:rPr lang="en-US" sz="9600" dirty="0" err="1">
                <a:solidFill>
                  <a:srgbClr val="002060"/>
                </a:solidFill>
                <a:ea typeface="Times New Roman" panose="02020603050405020304" pitchFamily="18" charset="0"/>
              </a:rPr>
              <a:t>lịch</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theo</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chủ</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đề</a:t>
            </a:r>
            <a:r>
              <a:rPr lang="vi-VN" sz="9600" dirty="0">
                <a:solidFill>
                  <a:srgbClr val="002060"/>
                </a:solidFill>
                <a:effectLst/>
                <a:latin typeface="Times New Roman" panose="02020603050405020304" pitchFamily="18" charset="0"/>
                <a:ea typeface="Times New Roman" panose="02020603050405020304" pitchFamily="18" charset="0"/>
              </a:rPr>
              <a:t> </a:t>
            </a:r>
            <a:r>
              <a:rPr lang="en-US" sz="9600" dirty="0" err="1">
                <a:solidFill>
                  <a:srgbClr val="002060"/>
                </a:solidFill>
                <a:effectLst/>
                <a:latin typeface="Times New Roman" panose="02020603050405020304" pitchFamily="18" charset="0"/>
                <a:ea typeface="Times New Roman" panose="02020603050405020304" pitchFamily="18" charset="0"/>
              </a:rPr>
              <a:t>Họp</a:t>
            </a:r>
            <a:r>
              <a:rPr lang="en-US" sz="9600" dirty="0">
                <a:solidFill>
                  <a:srgbClr val="002060"/>
                </a:solidFill>
                <a:effectLst/>
                <a:latin typeface="Times New Roman" panose="02020603050405020304" pitchFamily="18" charset="0"/>
                <a:ea typeface="Times New Roman" panose="02020603050405020304" pitchFamily="18" charset="0"/>
              </a:rPr>
              <a:t>-HN-HT</a:t>
            </a:r>
            <a:endParaRPr lang="en-US" sz="96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44740998-D0EC-4E92-B5D2-182FEE7E89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611" y="2403262"/>
            <a:ext cx="4295274" cy="3575759"/>
          </a:xfrm>
          <a:prstGeom prst="rect">
            <a:avLst/>
          </a:prstGeom>
        </p:spPr>
      </p:pic>
    </p:spTree>
    <p:extLst>
      <p:ext uri="{BB962C8B-B14F-4D97-AF65-F5344CB8AC3E}">
        <p14:creationId xmlns:p14="http://schemas.microsoft.com/office/powerpoint/2010/main" val="3089520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64958" y="1946342"/>
            <a:ext cx="11510210" cy="4078706"/>
          </a:xfrm>
        </p:spPr>
        <p:txBody>
          <a:bodyPr>
            <a:noAutofit/>
          </a:bodyPr>
          <a:lstStyle/>
          <a:p>
            <a:pPr marL="0" marR="0" lvl="0" indent="0" algn="just">
              <a:lnSpc>
                <a:spcPct val="150000"/>
              </a:lnSpc>
              <a:spcBef>
                <a:spcPts val="200"/>
              </a:spcBef>
              <a:spcAft>
                <a:spcPts val="200"/>
              </a:spcAft>
              <a:buNone/>
            </a:pPr>
            <a:r>
              <a:rPr lang="vi-VN" sz="2400" b="1" dirty="0">
                <a:solidFill>
                  <a:srgbClr val="002060"/>
                </a:solidFill>
                <a:effectLst/>
                <a:latin typeface="Times New Roman" panose="02020603050405020304" pitchFamily="18" charset="0"/>
                <a:ea typeface="Times New Roman" panose="02020603050405020304" pitchFamily="18" charset="0"/>
              </a:rPr>
              <a:t>Về môi trường xã hội, kinh tế</a:t>
            </a:r>
            <a:endParaRPr lang="en-US" sz="2400" dirty="0">
              <a:solidFill>
                <a:srgbClr val="002060"/>
              </a:solidFill>
              <a:effectLst/>
              <a:latin typeface="Times New Roman" panose="02020603050405020304" pitchFamily="18" charset="0"/>
              <a:ea typeface="Times New Roman" panose="02020603050405020304" pitchFamily="18" charset="0"/>
            </a:endParaRPr>
          </a:p>
          <a:p>
            <a:pPr marL="0" marR="0" algn="just">
              <a:lnSpc>
                <a:spcPct val="150000"/>
              </a:lnSpc>
              <a:spcBef>
                <a:spcPts val="200"/>
              </a:spcBef>
              <a:spcAft>
                <a:spcPts val="200"/>
              </a:spcAft>
            </a:pPr>
            <a:r>
              <a:rPr lang="vi-VN" sz="2400" dirty="0">
                <a:solidFill>
                  <a:srgbClr val="002060"/>
                </a:solidFill>
                <a:effectLst/>
                <a:latin typeface="Times New Roman" panose="02020603050405020304" pitchFamily="18" charset="0"/>
                <a:ea typeface="Times New Roman" panose="02020603050405020304" pitchFamily="18" charset="0"/>
              </a:rPr>
              <a:t>Một điểm tương đồng trong việc lựa chọn địa điểm giữa du lịch Mice với các loại hình khác chính là độ an toàn, an ninh của địa điểm. Bất kỳ ai cũng không thể yên tâm công tác, họp hành, trải nghiệm, nghỉ dưỡng tại một nơi mà an ninh luôn bị đe dọa. Vì thế, yếu tố trị an của địa phương, sự ổn định về chính trị là vô cùng quan trọng.</a:t>
            </a:r>
            <a:endParaRPr lang="en-US" sz="2400"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16</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9600" dirty="0">
                <a:solidFill>
                  <a:srgbClr val="002060"/>
                </a:solidFill>
                <a:ea typeface="Times New Roman" panose="02020603050405020304" pitchFamily="18" charset="0"/>
              </a:rPr>
              <a:t>2</a:t>
            </a:r>
            <a:r>
              <a:rPr lang="vi-VN" sz="9600" dirty="0">
                <a:solidFill>
                  <a:srgbClr val="002060"/>
                </a:solidFill>
                <a:effectLst/>
                <a:latin typeface="Times New Roman" panose="02020603050405020304" pitchFamily="18" charset="0"/>
                <a:ea typeface="Times New Roman" panose="02020603050405020304" pitchFamily="18" charset="0"/>
              </a:rPr>
              <a:t>.</a:t>
            </a:r>
            <a:r>
              <a:rPr lang="en-US" sz="9600" dirty="0">
                <a:solidFill>
                  <a:srgbClr val="002060"/>
                </a:solidFill>
                <a:ea typeface="Times New Roman" panose="02020603050405020304" pitchFamily="18" charset="0"/>
              </a:rPr>
              <a:t>1</a:t>
            </a:r>
            <a:r>
              <a:rPr lang="en-US" sz="11200" dirty="0">
                <a:solidFill>
                  <a:srgbClr val="002060"/>
                </a:solidFill>
                <a:ea typeface="Times New Roman" panose="02020603050405020304" pitchFamily="18" charset="0"/>
              </a:rPr>
              <a:t>.</a:t>
            </a:r>
            <a:r>
              <a:rPr lang="vi-VN" sz="9600" dirty="0">
                <a:solidFill>
                  <a:srgbClr val="002060"/>
                </a:solidFill>
                <a:effectLst/>
                <a:latin typeface="Times New Roman" panose="02020603050405020304" pitchFamily="18" charset="0"/>
                <a:ea typeface="Times New Roman" panose="02020603050405020304" pitchFamily="18" charset="0"/>
              </a:rPr>
              <a:t>Khảo sát yêu cầu phục vụ họp, hội nghị hội thảo</a:t>
            </a:r>
            <a:endParaRPr lang="en-US" sz="9600" dirty="0">
              <a:solidFill>
                <a:srgbClr val="002060"/>
              </a:solidFill>
              <a:effectLst/>
              <a:latin typeface="Times New Roman" panose="02020603050405020304" pitchFamily="18" charset="0"/>
              <a:ea typeface="Times New Roman" panose="02020603050405020304" pitchFamily="18" charset="0"/>
            </a:endParaRPr>
          </a:p>
          <a:p>
            <a:r>
              <a:rPr lang="en-US" sz="9600" dirty="0">
                <a:solidFill>
                  <a:srgbClr val="002060"/>
                </a:solidFill>
                <a:ea typeface="Times New Roman" panose="02020603050405020304" pitchFamily="18" charset="0"/>
              </a:rPr>
              <a:t>  2.1.3</a:t>
            </a:r>
            <a:r>
              <a:rPr lang="vi-VN" sz="9600" dirty="0">
                <a:solidFill>
                  <a:srgbClr val="002060"/>
                </a:solidFill>
                <a:effectLst/>
                <a:latin typeface="Times New Roman" panose="02020603050405020304" pitchFamily="18" charset="0"/>
                <a:ea typeface="Times New Roman" panose="02020603050405020304" pitchFamily="18" charset="0"/>
              </a:rPr>
              <a:t>. Yêu cầu về </a:t>
            </a:r>
            <a:r>
              <a:rPr lang="en-US" sz="9600" dirty="0" err="1">
                <a:solidFill>
                  <a:srgbClr val="002060"/>
                </a:solidFill>
                <a:ea typeface="Times New Roman" panose="02020603050405020304" pitchFamily="18" charset="0"/>
              </a:rPr>
              <a:t>địa</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điểm</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tham</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quan</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khảo</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sát</a:t>
            </a:r>
            <a:r>
              <a:rPr lang="en-US" sz="9600" dirty="0">
                <a:solidFill>
                  <a:srgbClr val="002060"/>
                </a:solidFill>
                <a:ea typeface="Times New Roman" panose="02020603050405020304" pitchFamily="18" charset="0"/>
              </a:rPr>
              <a:t> du </a:t>
            </a:r>
            <a:r>
              <a:rPr lang="en-US" sz="9600" dirty="0" err="1">
                <a:solidFill>
                  <a:srgbClr val="002060"/>
                </a:solidFill>
                <a:ea typeface="Times New Roman" panose="02020603050405020304" pitchFamily="18" charset="0"/>
              </a:rPr>
              <a:t>lịch</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theo</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chủ</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đề</a:t>
            </a:r>
            <a:r>
              <a:rPr lang="vi-VN" sz="9600" dirty="0">
                <a:solidFill>
                  <a:srgbClr val="002060"/>
                </a:solidFill>
                <a:effectLst/>
                <a:latin typeface="Times New Roman" panose="02020603050405020304" pitchFamily="18" charset="0"/>
                <a:ea typeface="Times New Roman" panose="02020603050405020304" pitchFamily="18" charset="0"/>
              </a:rPr>
              <a:t> </a:t>
            </a:r>
            <a:r>
              <a:rPr lang="en-US" sz="9600" dirty="0" err="1">
                <a:solidFill>
                  <a:srgbClr val="002060"/>
                </a:solidFill>
                <a:effectLst/>
                <a:latin typeface="Times New Roman" panose="02020603050405020304" pitchFamily="18" charset="0"/>
                <a:ea typeface="Times New Roman" panose="02020603050405020304" pitchFamily="18" charset="0"/>
              </a:rPr>
              <a:t>Họp</a:t>
            </a:r>
            <a:r>
              <a:rPr lang="en-US" sz="9600" dirty="0">
                <a:solidFill>
                  <a:srgbClr val="002060"/>
                </a:solidFill>
                <a:effectLst/>
                <a:latin typeface="Times New Roman" panose="02020603050405020304" pitchFamily="18" charset="0"/>
                <a:ea typeface="Times New Roman" panose="02020603050405020304" pitchFamily="18" charset="0"/>
              </a:rPr>
              <a:t>-HN-HT</a:t>
            </a:r>
            <a:endParaRPr lang="en-US" sz="96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9" name="Picture 8">
            <a:extLst>
              <a:ext uri="{FF2B5EF4-FFF2-40B4-BE49-F238E27FC236}">
                <a16:creationId xmlns:a16="http://schemas.microsoft.com/office/drawing/2014/main" id="{ECE6A9C5-0C50-429D-A7B7-FEA1DC6EA5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833" y="4832067"/>
            <a:ext cx="11702714" cy="1889408"/>
          </a:xfrm>
          <a:prstGeom prst="rect">
            <a:avLst/>
          </a:prstGeom>
        </p:spPr>
      </p:pic>
    </p:spTree>
    <p:extLst>
      <p:ext uri="{BB962C8B-B14F-4D97-AF65-F5344CB8AC3E}">
        <p14:creationId xmlns:p14="http://schemas.microsoft.com/office/powerpoint/2010/main" val="39246295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6392779" y="2182828"/>
            <a:ext cx="5229726" cy="3594186"/>
          </a:xfrm>
        </p:spPr>
        <p:txBody>
          <a:bodyPr>
            <a:noAutofit/>
          </a:bodyPr>
          <a:lstStyle/>
          <a:p>
            <a:pPr marL="0" marR="0" lvl="0" indent="0" algn="just">
              <a:lnSpc>
                <a:spcPct val="150000"/>
              </a:lnSpc>
              <a:spcBef>
                <a:spcPts val="200"/>
              </a:spcBef>
              <a:spcAft>
                <a:spcPts val="200"/>
              </a:spcAft>
              <a:buNone/>
            </a:pPr>
            <a:r>
              <a:rPr lang="vi-VN" sz="2400" b="1" dirty="0">
                <a:solidFill>
                  <a:srgbClr val="002060"/>
                </a:solidFill>
                <a:effectLst/>
                <a:latin typeface="Times New Roman" panose="02020603050405020304" pitchFamily="18" charset="0"/>
                <a:ea typeface="Times New Roman" panose="02020603050405020304" pitchFamily="18" charset="0"/>
              </a:rPr>
              <a:t>Về tài nguyên du lịch</a:t>
            </a:r>
            <a:endParaRPr lang="en-US" sz="2400" dirty="0">
              <a:solidFill>
                <a:srgbClr val="002060"/>
              </a:solidFill>
              <a:effectLst/>
              <a:latin typeface="Times New Roman" panose="02020603050405020304" pitchFamily="18" charset="0"/>
              <a:ea typeface="Times New Roman" panose="02020603050405020304" pitchFamily="18" charset="0"/>
            </a:endParaRPr>
          </a:p>
          <a:p>
            <a:pPr marL="0" marR="0" algn="just">
              <a:lnSpc>
                <a:spcPct val="150000"/>
              </a:lnSpc>
              <a:spcBef>
                <a:spcPts val="200"/>
              </a:spcBef>
              <a:spcAft>
                <a:spcPts val="200"/>
              </a:spcAft>
            </a:pPr>
            <a:r>
              <a:rPr lang="vi-VN" sz="2400" dirty="0">
                <a:solidFill>
                  <a:srgbClr val="002060"/>
                </a:solidFill>
                <a:effectLst/>
                <a:latin typeface="Times New Roman" panose="02020603050405020304" pitchFamily="18" charset="0"/>
                <a:ea typeface="Times New Roman" panose="02020603050405020304" pitchFamily="18" charset="0"/>
              </a:rPr>
              <a:t>Tài nguyên du lịch đối với  Mice yêu cầu cả về tự nhiên và nhân tạo. Đó phải là nơi vừa đáp ứng được yêu cầu về cảnh quan thiên nhiên, có giá trị văn hóa, xã hội,… Vừa là nơi có những loại hình giải trí hiện đại như khu vui chơi, mua sắm, trung tâm thương mại hiện đại.</a:t>
            </a:r>
            <a:endParaRPr lang="en-US" sz="2400"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17</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9600" dirty="0">
                <a:solidFill>
                  <a:srgbClr val="002060"/>
                </a:solidFill>
                <a:ea typeface="Times New Roman" panose="02020603050405020304" pitchFamily="18" charset="0"/>
              </a:rPr>
              <a:t>2</a:t>
            </a:r>
            <a:r>
              <a:rPr lang="vi-VN" sz="9600" dirty="0">
                <a:solidFill>
                  <a:srgbClr val="002060"/>
                </a:solidFill>
                <a:effectLst/>
                <a:latin typeface="Times New Roman" panose="02020603050405020304" pitchFamily="18" charset="0"/>
                <a:ea typeface="Times New Roman" panose="02020603050405020304" pitchFamily="18" charset="0"/>
              </a:rPr>
              <a:t>.</a:t>
            </a:r>
            <a:r>
              <a:rPr lang="en-US" sz="9600" dirty="0">
                <a:solidFill>
                  <a:srgbClr val="002060"/>
                </a:solidFill>
                <a:ea typeface="Times New Roman" panose="02020603050405020304" pitchFamily="18" charset="0"/>
              </a:rPr>
              <a:t>1</a:t>
            </a:r>
            <a:r>
              <a:rPr lang="en-US" sz="11200" dirty="0">
                <a:solidFill>
                  <a:srgbClr val="002060"/>
                </a:solidFill>
                <a:ea typeface="Times New Roman" panose="02020603050405020304" pitchFamily="18" charset="0"/>
              </a:rPr>
              <a:t>.</a:t>
            </a:r>
            <a:r>
              <a:rPr lang="vi-VN" sz="9600" dirty="0">
                <a:solidFill>
                  <a:srgbClr val="002060"/>
                </a:solidFill>
                <a:effectLst/>
                <a:latin typeface="Times New Roman" panose="02020603050405020304" pitchFamily="18" charset="0"/>
                <a:ea typeface="Times New Roman" panose="02020603050405020304" pitchFamily="18" charset="0"/>
              </a:rPr>
              <a:t>Khảo sát yêu cầu phục vụ họp, hội nghị hội thảo</a:t>
            </a:r>
            <a:endParaRPr lang="en-US" sz="9600" dirty="0">
              <a:solidFill>
                <a:srgbClr val="002060"/>
              </a:solidFill>
              <a:effectLst/>
              <a:latin typeface="Times New Roman" panose="02020603050405020304" pitchFamily="18" charset="0"/>
              <a:ea typeface="Times New Roman" panose="02020603050405020304" pitchFamily="18" charset="0"/>
            </a:endParaRPr>
          </a:p>
          <a:p>
            <a:r>
              <a:rPr lang="en-US" sz="9600" dirty="0">
                <a:solidFill>
                  <a:srgbClr val="002060"/>
                </a:solidFill>
                <a:ea typeface="Times New Roman" panose="02020603050405020304" pitchFamily="18" charset="0"/>
              </a:rPr>
              <a:t>  2.1.3</a:t>
            </a:r>
            <a:r>
              <a:rPr lang="vi-VN" sz="9600" dirty="0">
                <a:solidFill>
                  <a:srgbClr val="002060"/>
                </a:solidFill>
                <a:effectLst/>
                <a:latin typeface="Times New Roman" panose="02020603050405020304" pitchFamily="18" charset="0"/>
                <a:ea typeface="Times New Roman" panose="02020603050405020304" pitchFamily="18" charset="0"/>
              </a:rPr>
              <a:t>. Yêu cầu về </a:t>
            </a:r>
            <a:r>
              <a:rPr lang="en-US" sz="9600" dirty="0" err="1">
                <a:solidFill>
                  <a:srgbClr val="002060"/>
                </a:solidFill>
                <a:ea typeface="Times New Roman" panose="02020603050405020304" pitchFamily="18" charset="0"/>
              </a:rPr>
              <a:t>địa</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điểm</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tham</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quan</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khảo</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sát</a:t>
            </a:r>
            <a:r>
              <a:rPr lang="en-US" sz="9600" dirty="0">
                <a:solidFill>
                  <a:srgbClr val="002060"/>
                </a:solidFill>
                <a:ea typeface="Times New Roman" panose="02020603050405020304" pitchFamily="18" charset="0"/>
              </a:rPr>
              <a:t> du </a:t>
            </a:r>
            <a:r>
              <a:rPr lang="en-US" sz="9600" dirty="0" err="1">
                <a:solidFill>
                  <a:srgbClr val="002060"/>
                </a:solidFill>
                <a:ea typeface="Times New Roman" panose="02020603050405020304" pitchFamily="18" charset="0"/>
              </a:rPr>
              <a:t>lịch</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theo</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chủ</a:t>
            </a:r>
            <a:r>
              <a:rPr lang="en-US" sz="9600" dirty="0">
                <a:solidFill>
                  <a:srgbClr val="002060"/>
                </a:solidFill>
                <a:ea typeface="Times New Roman" panose="02020603050405020304" pitchFamily="18" charset="0"/>
              </a:rPr>
              <a:t> </a:t>
            </a:r>
            <a:r>
              <a:rPr lang="en-US" sz="9600" dirty="0" err="1">
                <a:solidFill>
                  <a:srgbClr val="002060"/>
                </a:solidFill>
                <a:ea typeface="Times New Roman" panose="02020603050405020304" pitchFamily="18" charset="0"/>
              </a:rPr>
              <a:t>đề</a:t>
            </a:r>
            <a:r>
              <a:rPr lang="vi-VN" sz="9600" dirty="0">
                <a:solidFill>
                  <a:srgbClr val="002060"/>
                </a:solidFill>
                <a:effectLst/>
                <a:latin typeface="Times New Roman" panose="02020603050405020304" pitchFamily="18" charset="0"/>
                <a:ea typeface="Times New Roman" panose="02020603050405020304" pitchFamily="18" charset="0"/>
              </a:rPr>
              <a:t> </a:t>
            </a:r>
            <a:r>
              <a:rPr lang="en-US" sz="9600" dirty="0" err="1">
                <a:solidFill>
                  <a:srgbClr val="002060"/>
                </a:solidFill>
                <a:effectLst/>
                <a:latin typeface="Times New Roman" panose="02020603050405020304" pitchFamily="18" charset="0"/>
                <a:ea typeface="Times New Roman" panose="02020603050405020304" pitchFamily="18" charset="0"/>
              </a:rPr>
              <a:t>Họp</a:t>
            </a:r>
            <a:r>
              <a:rPr lang="en-US" sz="9600" dirty="0">
                <a:solidFill>
                  <a:srgbClr val="002060"/>
                </a:solidFill>
                <a:effectLst/>
                <a:latin typeface="Times New Roman" panose="02020603050405020304" pitchFamily="18" charset="0"/>
                <a:ea typeface="Times New Roman" panose="02020603050405020304" pitchFamily="18" charset="0"/>
              </a:rPr>
              <a:t>-HN-HT</a:t>
            </a:r>
            <a:endParaRPr lang="en-US" sz="96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C1BB4686-BF66-4678-8C02-7AA19B5A25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2434746"/>
            <a:ext cx="5586663" cy="3571875"/>
          </a:xfrm>
          <a:prstGeom prst="rect">
            <a:avLst/>
          </a:prstGeom>
        </p:spPr>
      </p:pic>
    </p:spTree>
    <p:extLst>
      <p:ext uri="{BB962C8B-B14F-4D97-AF65-F5344CB8AC3E}">
        <p14:creationId xmlns:p14="http://schemas.microsoft.com/office/powerpoint/2010/main" val="3692524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64958" y="2182828"/>
            <a:ext cx="5939589" cy="3594186"/>
          </a:xfrm>
        </p:spPr>
        <p:txBody>
          <a:bodyPr>
            <a:noAutofit/>
          </a:bodyPr>
          <a:lstStyle/>
          <a:p>
            <a:pPr marL="0" marR="0" indent="0" algn="just">
              <a:lnSpc>
                <a:spcPct val="150000"/>
              </a:lnSpc>
              <a:spcBef>
                <a:spcPts val="200"/>
              </a:spcBef>
              <a:spcAft>
                <a:spcPts val="200"/>
              </a:spcAft>
              <a:buNone/>
            </a:pPr>
            <a:r>
              <a:rPr lang="en-US" dirty="0">
                <a:solidFill>
                  <a:srgbClr val="002060"/>
                </a:solidFill>
                <a:ea typeface="Times New Roman" panose="02020603050405020304" pitchFamily="18" charset="0"/>
              </a:rPr>
              <a:t>C</a:t>
            </a:r>
            <a:r>
              <a:rPr lang="vi-VN" dirty="0">
                <a:solidFill>
                  <a:srgbClr val="002060"/>
                </a:solidFill>
                <a:effectLst/>
                <a:latin typeface="Times New Roman" panose="02020603050405020304" pitchFamily="18" charset="0"/>
                <a:ea typeface="Times New Roman" panose="02020603050405020304" pitchFamily="18" charset="0"/>
              </a:rPr>
              <a:t>ó hai loại khách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cầu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sử</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dụng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lưu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trú</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kết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hợp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họp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nghị</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thảo</a:t>
            </a:r>
            <a:r>
              <a:rPr lang="vi-VN"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Times New Roman" panose="02020603050405020304" pitchFamily="18" charset="0"/>
            </a:endParaRPr>
          </a:p>
          <a:p>
            <a:pPr marL="0" marR="0" algn="just">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 </a:t>
            </a:r>
            <a:r>
              <a:rPr lang="en-US" dirty="0">
                <a:solidFill>
                  <a:srgbClr val="002060"/>
                </a:solidFill>
                <a:effectLst/>
                <a:latin typeface="Times New Roman" panose="02020603050405020304" pitchFamily="18" charset="0"/>
                <a:ea typeface="Times New Roman" panose="02020603050405020304" pitchFamily="18" charset="0"/>
              </a:rPr>
              <a:t>K</a:t>
            </a:r>
            <a:r>
              <a:rPr lang="vi-VN" dirty="0">
                <a:solidFill>
                  <a:srgbClr val="002060"/>
                </a:solidFill>
                <a:effectLst/>
                <a:latin typeface="Times New Roman" panose="02020603050405020304" pitchFamily="18" charset="0"/>
                <a:ea typeface="Times New Roman" panose="02020603050405020304" pitchFamily="18" charset="0"/>
              </a:rPr>
              <a:t>hách tổ chức hội nghị ngắn ngày và có lưu trú</a:t>
            </a:r>
            <a:endParaRPr lang="en-US" dirty="0">
              <a:solidFill>
                <a:srgbClr val="002060"/>
              </a:solidFill>
              <a:effectLst/>
              <a:latin typeface="Times New Roman" panose="02020603050405020304" pitchFamily="18" charset="0"/>
              <a:ea typeface="Times New Roman" panose="02020603050405020304" pitchFamily="18" charset="0"/>
            </a:endParaRPr>
          </a:p>
          <a:p>
            <a:pPr marL="0" marR="0" algn="just">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 </a:t>
            </a:r>
            <a:r>
              <a:rPr lang="en-US" dirty="0">
                <a:solidFill>
                  <a:srgbClr val="002060"/>
                </a:solidFill>
                <a:effectLst/>
                <a:latin typeface="Times New Roman" panose="02020603050405020304" pitchFamily="18" charset="0"/>
                <a:ea typeface="Times New Roman" panose="02020603050405020304" pitchFamily="18" charset="0"/>
              </a:rPr>
              <a:t>K</a:t>
            </a:r>
            <a:r>
              <a:rPr lang="vi-VN" dirty="0">
                <a:solidFill>
                  <a:srgbClr val="002060"/>
                </a:solidFill>
                <a:effectLst/>
                <a:latin typeface="Times New Roman" panose="02020603050405020304" pitchFamily="18" charset="0"/>
                <a:ea typeface="Times New Roman" panose="02020603050405020304" pitchFamily="18" charset="0"/>
              </a:rPr>
              <a:t>hách tổ chức hội nghị dài ngày và có lưu trú tại khách sạn.</a:t>
            </a:r>
            <a:endParaRPr lang="en-US" dirty="0">
              <a:solidFill>
                <a:srgbClr val="002060"/>
              </a:solidFill>
              <a:effectLst/>
              <a:latin typeface="Times New Roman" panose="02020603050405020304" pitchFamily="18" charset="0"/>
              <a:ea typeface="Calibri" panose="020F0502020204030204" pitchFamily="34" charset="0"/>
            </a:endParaRPr>
          </a:p>
          <a:p>
            <a:pPr marL="0" indent="0" algn="just">
              <a:buNone/>
            </a:pPr>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18</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ffectLst/>
                <a:latin typeface="Times New Roman" panose="02020603050405020304" pitchFamily="18" charset="0"/>
                <a:ea typeface="Times New Roman" panose="02020603050405020304" pitchFamily="18" charset="0"/>
              </a:rPr>
              <a:t>2</a:t>
            </a:r>
            <a:r>
              <a:rPr lang="en-US" sz="11200" dirty="0">
                <a:solidFill>
                  <a:srgbClr val="002060"/>
                </a:solidFill>
                <a:ea typeface="Times New Roman" panose="02020603050405020304" pitchFamily="18" charset="0"/>
              </a:rPr>
              <a:t>.</a:t>
            </a:r>
            <a:r>
              <a:rPr lang="vi-VN" sz="11200" dirty="0">
                <a:solidFill>
                  <a:srgbClr val="002060"/>
                </a:solidFill>
                <a:effectLst/>
                <a:latin typeface="Times New Roman" panose="02020603050405020304" pitchFamily="18" charset="0"/>
                <a:ea typeface="Times New Roman" panose="02020603050405020304" pitchFamily="18" charset="0"/>
              </a:rPr>
              <a:t>Khảo sát </a:t>
            </a:r>
            <a:r>
              <a:rPr lang="en-US" sz="11200" dirty="0" err="1">
                <a:solidFill>
                  <a:srgbClr val="002060"/>
                </a:solidFill>
                <a:ea typeface="Times New Roman" panose="02020603050405020304" pitchFamily="18" charset="0"/>
              </a:rPr>
              <a:t>nhu</a:t>
            </a:r>
            <a:r>
              <a:rPr lang="vi-VN" sz="11200" dirty="0">
                <a:solidFill>
                  <a:srgbClr val="002060"/>
                </a:solidFill>
                <a:effectLst/>
                <a:latin typeface="Times New Roman" panose="02020603050405020304" pitchFamily="18" charset="0"/>
                <a:ea typeface="Times New Roman" panose="02020603050405020304" pitchFamily="18" charset="0"/>
              </a:rPr>
              <a:t> cầu </a:t>
            </a:r>
            <a:r>
              <a:rPr lang="en-US" sz="11200" dirty="0" err="1">
                <a:solidFill>
                  <a:srgbClr val="002060"/>
                </a:solidFill>
                <a:effectLst/>
                <a:latin typeface="Times New Roman" panose="02020603050405020304" pitchFamily="18" charset="0"/>
                <a:ea typeface="Times New Roman" panose="02020603050405020304" pitchFamily="18" charset="0"/>
              </a:rPr>
              <a:t>sử</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dụng</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dịch</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vụ</a:t>
            </a:r>
            <a:r>
              <a:rPr lang="en-US" sz="11200" dirty="0">
                <a:solidFill>
                  <a:srgbClr val="002060"/>
                </a:solidFill>
                <a:effectLst/>
                <a:latin typeface="Times New Roman" panose="02020603050405020304" pitchFamily="18" charset="0"/>
                <a:ea typeface="Times New Roman" panose="02020603050405020304" pitchFamily="18" charset="0"/>
              </a:rPr>
              <a:t> du </a:t>
            </a:r>
            <a:r>
              <a:rPr lang="en-US" sz="11200" dirty="0" err="1">
                <a:solidFill>
                  <a:srgbClr val="002060"/>
                </a:solidFill>
                <a:effectLst/>
                <a:latin typeface="Times New Roman" panose="02020603050405020304" pitchFamily="18" charset="0"/>
                <a:ea typeface="Times New Roman" panose="02020603050405020304" pitchFamily="18" charset="0"/>
              </a:rPr>
              <a:t>lịch</a:t>
            </a:r>
            <a:r>
              <a:rPr lang="en-US" sz="11200" dirty="0">
                <a:solidFill>
                  <a:srgbClr val="002060"/>
                </a:solidFill>
                <a:effectLst/>
                <a:latin typeface="Times New Roman" panose="02020603050405020304" pitchFamily="18" charset="0"/>
                <a:ea typeface="Times New Roman" panose="02020603050405020304" pitchFamily="18" charset="0"/>
              </a:rPr>
              <a:t> </a:t>
            </a:r>
          </a:p>
          <a:p>
            <a:r>
              <a:rPr lang="en-US" sz="11200" dirty="0">
                <a:solidFill>
                  <a:srgbClr val="002060"/>
                </a:solidFill>
                <a:ea typeface="Times New Roman" panose="02020603050405020304" pitchFamily="18" charset="0"/>
              </a:rPr>
              <a:t>  2.2.1</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K</a:t>
            </a:r>
            <a:r>
              <a:rPr lang="en-US" sz="11200" dirty="0" err="1">
                <a:solidFill>
                  <a:srgbClr val="002060"/>
                </a:solidFill>
                <a:ea typeface="Times New Roman" panose="02020603050405020304" pitchFamily="18" charset="0"/>
              </a:rPr>
              <a:t>hảo</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sát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nhu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cầu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dụng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dịch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vụ</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lưu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trú</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9" name="Picture 8">
            <a:extLst>
              <a:ext uri="{FF2B5EF4-FFF2-40B4-BE49-F238E27FC236}">
                <a16:creationId xmlns:a16="http://schemas.microsoft.com/office/drawing/2014/main" id="{920406AB-59B1-4C49-912C-9BFF175844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9979" y="2182828"/>
            <a:ext cx="4977063" cy="4503209"/>
          </a:xfrm>
          <a:prstGeom prst="rect">
            <a:avLst/>
          </a:prstGeom>
        </p:spPr>
      </p:pic>
    </p:spTree>
    <p:extLst>
      <p:ext uri="{BB962C8B-B14F-4D97-AF65-F5344CB8AC3E}">
        <p14:creationId xmlns:p14="http://schemas.microsoft.com/office/powerpoint/2010/main" val="3664323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6096000" y="2686649"/>
            <a:ext cx="5086865" cy="3594186"/>
          </a:xfrm>
        </p:spPr>
        <p:txBody>
          <a:bodyPr>
            <a:noAutofit/>
          </a:bodyPr>
          <a:lstStyle/>
          <a:p>
            <a:pPr marL="0" marR="0" algn="just">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Khách tổ chức hội nghị ngắn ngày và có lưu trú: đặc điểm của loại này là du lịch khen thưởng, sự kiện hoặc triển lãm vì vậy thường được tổ chức trong một hoặc hai ngày. </a:t>
            </a: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19</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ffectLst/>
                <a:latin typeface="Times New Roman" panose="02020603050405020304" pitchFamily="18" charset="0"/>
                <a:ea typeface="Times New Roman" panose="02020603050405020304" pitchFamily="18" charset="0"/>
              </a:rPr>
              <a:t>2</a:t>
            </a:r>
            <a:r>
              <a:rPr lang="en-US" sz="11200" dirty="0">
                <a:solidFill>
                  <a:srgbClr val="002060"/>
                </a:solidFill>
                <a:ea typeface="Times New Roman" panose="02020603050405020304" pitchFamily="18" charset="0"/>
              </a:rPr>
              <a:t>.</a:t>
            </a:r>
            <a:r>
              <a:rPr lang="vi-VN" sz="11200" dirty="0">
                <a:solidFill>
                  <a:srgbClr val="002060"/>
                </a:solidFill>
                <a:effectLst/>
                <a:latin typeface="Times New Roman" panose="02020603050405020304" pitchFamily="18" charset="0"/>
                <a:ea typeface="Times New Roman" panose="02020603050405020304" pitchFamily="18" charset="0"/>
              </a:rPr>
              <a:t>Khảo sát </a:t>
            </a:r>
            <a:r>
              <a:rPr lang="en-US" sz="11200" dirty="0" err="1">
                <a:solidFill>
                  <a:srgbClr val="002060"/>
                </a:solidFill>
                <a:ea typeface="Times New Roman" panose="02020603050405020304" pitchFamily="18" charset="0"/>
              </a:rPr>
              <a:t>nhu</a:t>
            </a:r>
            <a:r>
              <a:rPr lang="vi-VN" sz="11200" dirty="0">
                <a:solidFill>
                  <a:srgbClr val="002060"/>
                </a:solidFill>
                <a:effectLst/>
                <a:latin typeface="Times New Roman" panose="02020603050405020304" pitchFamily="18" charset="0"/>
                <a:ea typeface="Times New Roman" panose="02020603050405020304" pitchFamily="18" charset="0"/>
              </a:rPr>
              <a:t> cầu </a:t>
            </a:r>
            <a:r>
              <a:rPr lang="en-US" sz="11200" dirty="0" err="1">
                <a:solidFill>
                  <a:srgbClr val="002060"/>
                </a:solidFill>
                <a:effectLst/>
                <a:latin typeface="Times New Roman" panose="02020603050405020304" pitchFamily="18" charset="0"/>
                <a:ea typeface="Times New Roman" panose="02020603050405020304" pitchFamily="18" charset="0"/>
              </a:rPr>
              <a:t>sử</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dụng</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dịch</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vụ</a:t>
            </a:r>
            <a:r>
              <a:rPr lang="en-US" sz="11200" dirty="0">
                <a:solidFill>
                  <a:srgbClr val="002060"/>
                </a:solidFill>
                <a:effectLst/>
                <a:latin typeface="Times New Roman" panose="02020603050405020304" pitchFamily="18" charset="0"/>
                <a:ea typeface="Times New Roman" panose="02020603050405020304" pitchFamily="18" charset="0"/>
              </a:rPr>
              <a:t> du </a:t>
            </a:r>
            <a:r>
              <a:rPr lang="en-US" sz="11200" dirty="0" err="1">
                <a:solidFill>
                  <a:srgbClr val="002060"/>
                </a:solidFill>
                <a:effectLst/>
                <a:latin typeface="Times New Roman" panose="02020603050405020304" pitchFamily="18" charset="0"/>
                <a:ea typeface="Times New Roman" panose="02020603050405020304" pitchFamily="18" charset="0"/>
              </a:rPr>
              <a:t>lịch</a:t>
            </a:r>
            <a:r>
              <a:rPr lang="en-US" sz="11200" dirty="0">
                <a:solidFill>
                  <a:srgbClr val="002060"/>
                </a:solidFill>
                <a:effectLst/>
                <a:latin typeface="Times New Roman" panose="02020603050405020304" pitchFamily="18" charset="0"/>
                <a:ea typeface="Times New Roman" panose="02020603050405020304" pitchFamily="18" charset="0"/>
              </a:rPr>
              <a:t> </a:t>
            </a:r>
          </a:p>
          <a:p>
            <a:r>
              <a:rPr lang="en-US" sz="11200" dirty="0">
                <a:solidFill>
                  <a:srgbClr val="002060"/>
                </a:solidFill>
                <a:ea typeface="Times New Roman" panose="02020603050405020304" pitchFamily="18" charset="0"/>
              </a:rPr>
              <a:t>  2.2.1</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K</a:t>
            </a:r>
            <a:r>
              <a:rPr lang="en-US" sz="11200" dirty="0" err="1">
                <a:solidFill>
                  <a:srgbClr val="002060"/>
                </a:solidFill>
                <a:ea typeface="Times New Roman" panose="02020603050405020304" pitchFamily="18" charset="0"/>
              </a:rPr>
              <a:t>hảo</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sát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nhu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cầu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dụng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dịch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vụ</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lưu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trú</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7B638187-0D66-4717-A053-07CFF4D3F2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442" y="2430862"/>
            <a:ext cx="4652210" cy="4085456"/>
          </a:xfrm>
          <a:prstGeom prst="rect">
            <a:avLst/>
          </a:prstGeom>
        </p:spPr>
      </p:pic>
    </p:spTree>
    <p:extLst>
      <p:ext uri="{BB962C8B-B14F-4D97-AF65-F5344CB8AC3E}">
        <p14:creationId xmlns:p14="http://schemas.microsoft.com/office/powerpoint/2010/main" val="1410070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618351"/>
            <a:ext cx="10058401" cy="2202873"/>
          </a:xfrm>
        </p:spPr>
        <p:txBody>
          <a:bodyPr>
            <a:normAutofit fontScale="90000"/>
          </a:bodyPr>
          <a:lstStyle/>
          <a:p>
            <a:pPr algn="ctr"/>
            <a:r>
              <a:rPr lang="en-US" dirty="0">
                <a:solidFill>
                  <a:srgbClr val="002060"/>
                </a:solidFill>
              </a:rPr>
              <a:t> </a:t>
            </a:r>
            <a:r>
              <a:rPr lang="en-US" sz="4800" dirty="0" err="1">
                <a:solidFill>
                  <a:srgbClr val="FF0000"/>
                </a:solidFill>
              </a:rPr>
              <a:t>Chương</a:t>
            </a:r>
            <a:r>
              <a:rPr lang="en-US" sz="4800" dirty="0">
                <a:solidFill>
                  <a:srgbClr val="FF0000"/>
                </a:solidFill>
              </a:rPr>
              <a:t> II:</a:t>
            </a:r>
            <a:r>
              <a:rPr lang="vi-VN" sz="4000" dirty="0">
                <a:solidFill>
                  <a:srgbClr val="FF0000"/>
                </a:solidFill>
                <a:effectLst/>
                <a:latin typeface="Times New Roman" panose="02020603050405020304" pitchFamily="18" charset="0"/>
                <a:ea typeface="Times New Roman" panose="02020603050405020304" pitchFamily="18" charset="0"/>
              </a:rPr>
              <a:t> </a:t>
            </a:r>
            <a:br>
              <a:rPr lang="en-US" sz="4000" dirty="0">
                <a:solidFill>
                  <a:srgbClr val="FF0000"/>
                </a:solidFill>
                <a:effectLst/>
                <a:latin typeface="Times New Roman" panose="02020603050405020304" pitchFamily="18" charset="0"/>
                <a:ea typeface="Times New Roman" panose="02020603050405020304" pitchFamily="18" charset="0"/>
              </a:rPr>
            </a:br>
            <a:r>
              <a:rPr lang="vi-VN" sz="4400" b="1" dirty="0">
                <a:solidFill>
                  <a:srgbClr val="FF0000"/>
                </a:solidFill>
                <a:effectLst/>
                <a:latin typeface="Times New Roman" panose="02020603050405020304" pitchFamily="18" charset="0"/>
                <a:ea typeface="Times New Roman" panose="02020603050405020304" pitchFamily="18" charset="0"/>
              </a:rPr>
              <a:t>Khảo sát nhu cầu và khả năng tổ chức </a:t>
            </a:r>
            <a:r>
              <a:rPr lang="vi-VN" sz="4400" b="1" i="1" dirty="0">
                <a:solidFill>
                  <a:srgbClr val="FF0000"/>
                </a:solidFill>
                <a:effectLst/>
                <a:latin typeface="Times New Roman" panose="02020603050405020304" pitchFamily="18" charset="0"/>
                <a:ea typeface="Times New Roman" panose="02020603050405020304" pitchFamily="18" charset="0"/>
              </a:rPr>
              <a:t> </a:t>
            </a:r>
            <a:r>
              <a:rPr lang="vi-VN" sz="4400" b="1" dirty="0">
                <a:solidFill>
                  <a:srgbClr val="FF0000"/>
                </a:solidFill>
                <a:effectLst/>
                <a:latin typeface="Times New Roman" panose="02020603050405020304" pitchFamily="18" charset="0"/>
                <a:ea typeface="Times New Roman" panose="02020603050405020304" pitchFamily="18" charset="0"/>
              </a:rPr>
              <a:t>phục vụ họp, hội nghị</a:t>
            </a:r>
            <a:r>
              <a:rPr lang="en-US" sz="4400" b="1" dirty="0">
                <a:solidFill>
                  <a:srgbClr val="FF0000"/>
                </a:solidFill>
                <a:effectLst/>
                <a:latin typeface="Times New Roman" panose="02020603050405020304" pitchFamily="18" charset="0"/>
                <a:ea typeface="Times New Roman" panose="02020603050405020304" pitchFamily="18" charset="0"/>
              </a:rPr>
              <a:t>,</a:t>
            </a:r>
            <a:r>
              <a:rPr lang="vi-VN" sz="4400" b="1" dirty="0">
                <a:solidFill>
                  <a:srgbClr val="FF0000"/>
                </a:solidFill>
                <a:effectLst/>
                <a:latin typeface="Times New Roman" panose="02020603050405020304" pitchFamily="18" charset="0"/>
                <a:ea typeface="Times New Roman" panose="02020603050405020304" pitchFamily="18" charset="0"/>
              </a:rPr>
              <a:t> hội thảo</a:t>
            </a:r>
            <a:br>
              <a:rPr lang="en-US" sz="4400" dirty="0">
                <a:solidFill>
                  <a:srgbClr val="FF0000"/>
                </a:solidFill>
              </a:rPr>
            </a:br>
            <a:endParaRPr lang="en-US" sz="4400" dirty="0">
              <a:solidFill>
                <a:srgbClr val="FF0000"/>
              </a:solidFill>
            </a:endParaRPr>
          </a:p>
        </p:txBody>
      </p:sp>
      <p:sp>
        <p:nvSpPr>
          <p:cNvPr id="4" name="Date Placeholder 3"/>
          <p:cNvSpPr>
            <a:spLocks noGrp="1"/>
          </p:cNvSpPr>
          <p:nvPr>
            <p:ph type="dt" sz="half" idx="10"/>
          </p:nvPr>
        </p:nvSpPr>
        <p:spPr/>
        <p:txBody>
          <a:bodyPr/>
          <a:lstStyle/>
          <a:p>
            <a:fld id="{83093DDB-818B-4CEB-8807-7BC029BD27DF}" type="datetime1">
              <a:rPr lang="en-US" smtClean="0"/>
              <a:t>6/28/2023</a:t>
            </a:fld>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2</a:t>
            </a:fld>
            <a:endParaRPr lang="en-US"/>
          </a:p>
        </p:txBody>
      </p:sp>
      <p:pic>
        <p:nvPicPr>
          <p:cNvPr id="8" name="Picture 7">
            <a:extLst>
              <a:ext uri="{FF2B5EF4-FFF2-40B4-BE49-F238E27FC236}">
                <a16:creationId xmlns:a16="http://schemas.microsoft.com/office/drawing/2014/main" id="{C0EE4E12-90D5-4537-B10F-47AFFE5B70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26632"/>
            <a:ext cx="12192000" cy="4331368"/>
          </a:xfrm>
          <a:prstGeom prst="rect">
            <a:avLst/>
          </a:prstGeom>
        </p:spPr>
      </p:pic>
    </p:spTree>
    <p:extLst>
      <p:ext uri="{BB962C8B-B14F-4D97-AF65-F5344CB8AC3E}">
        <p14:creationId xmlns:p14="http://schemas.microsoft.com/office/powerpoint/2010/main" val="3056658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64958" y="2182828"/>
            <a:ext cx="5949345" cy="3594186"/>
          </a:xfrm>
        </p:spPr>
        <p:txBody>
          <a:bodyPr>
            <a:noAutofit/>
          </a:bodyPr>
          <a:lstStyle/>
          <a:p>
            <a:pPr marL="0" marR="0" algn="just">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 Đối với khách tổ chức dài ngày và có lưu trú: đặc điểm của loại hình này là các hội nghị hội thảo. Thường diễn ra trong khoảng thời gian trong vòng một tuần đến một tháng. Số người than gia là lớn và thường lưu trú tại khách sạn. </a:t>
            </a:r>
            <a:endParaRPr lang="en-US" dirty="0">
              <a:solidFill>
                <a:srgbClr val="002060"/>
              </a:solidFill>
              <a:effectLst/>
              <a:latin typeface="Times New Roman" panose="02020603050405020304" pitchFamily="18" charset="0"/>
              <a:ea typeface="Calibri" panose="020F0502020204030204" pitchFamily="34" charset="0"/>
            </a:endParaRPr>
          </a:p>
          <a:p>
            <a:pPr marL="0" marR="0" lvl="0" indent="0" algn="just">
              <a:lnSpc>
                <a:spcPct val="150000"/>
              </a:lnSpc>
              <a:spcBef>
                <a:spcPts val="200"/>
              </a:spcBef>
              <a:spcAft>
                <a:spcPts val="200"/>
              </a:spcAft>
              <a:buNone/>
            </a:pPr>
            <a:r>
              <a:rPr lang="vi-VN"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20</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ffectLst/>
                <a:latin typeface="Times New Roman" panose="02020603050405020304" pitchFamily="18" charset="0"/>
                <a:ea typeface="Times New Roman" panose="02020603050405020304" pitchFamily="18" charset="0"/>
              </a:rPr>
              <a:t>2</a:t>
            </a:r>
            <a:r>
              <a:rPr lang="en-US" sz="11200" dirty="0">
                <a:solidFill>
                  <a:srgbClr val="002060"/>
                </a:solidFill>
                <a:ea typeface="Times New Roman" panose="02020603050405020304" pitchFamily="18" charset="0"/>
              </a:rPr>
              <a:t>.</a:t>
            </a:r>
            <a:r>
              <a:rPr lang="vi-VN" sz="11200" dirty="0">
                <a:solidFill>
                  <a:srgbClr val="002060"/>
                </a:solidFill>
                <a:effectLst/>
                <a:latin typeface="Times New Roman" panose="02020603050405020304" pitchFamily="18" charset="0"/>
                <a:ea typeface="Times New Roman" panose="02020603050405020304" pitchFamily="18" charset="0"/>
              </a:rPr>
              <a:t>Khảo sát </a:t>
            </a:r>
            <a:r>
              <a:rPr lang="en-US" sz="11200" dirty="0" err="1">
                <a:solidFill>
                  <a:srgbClr val="002060"/>
                </a:solidFill>
                <a:ea typeface="Times New Roman" panose="02020603050405020304" pitchFamily="18" charset="0"/>
              </a:rPr>
              <a:t>nhu</a:t>
            </a:r>
            <a:r>
              <a:rPr lang="vi-VN" sz="11200" dirty="0">
                <a:solidFill>
                  <a:srgbClr val="002060"/>
                </a:solidFill>
                <a:effectLst/>
                <a:latin typeface="Times New Roman" panose="02020603050405020304" pitchFamily="18" charset="0"/>
                <a:ea typeface="Times New Roman" panose="02020603050405020304" pitchFamily="18" charset="0"/>
              </a:rPr>
              <a:t> cầu </a:t>
            </a:r>
            <a:r>
              <a:rPr lang="en-US" sz="11200" dirty="0" err="1">
                <a:solidFill>
                  <a:srgbClr val="002060"/>
                </a:solidFill>
                <a:effectLst/>
                <a:latin typeface="Times New Roman" panose="02020603050405020304" pitchFamily="18" charset="0"/>
                <a:ea typeface="Times New Roman" panose="02020603050405020304" pitchFamily="18" charset="0"/>
              </a:rPr>
              <a:t>sử</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dụng</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dịch</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vụ</a:t>
            </a:r>
            <a:r>
              <a:rPr lang="en-US" sz="11200" dirty="0">
                <a:solidFill>
                  <a:srgbClr val="002060"/>
                </a:solidFill>
                <a:effectLst/>
                <a:latin typeface="Times New Roman" panose="02020603050405020304" pitchFamily="18" charset="0"/>
                <a:ea typeface="Times New Roman" panose="02020603050405020304" pitchFamily="18" charset="0"/>
              </a:rPr>
              <a:t> du </a:t>
            </a:r>
            <a:r>
              <a:rPr lang="en-US" sz="11200" dirty="0" err="1">
                <a:solidFill>
                  <a:srgbClr val="002060"/>
                </a:solidFill>
                <a:effectLst/>
                <a:latin typeface="Times New Roman" panose="02020603050405020304" pitchFamily="18" charset="0"/>
                <a:ea typeface="Times New Roman" panose="02020603050405020304" pitchFamily="18" charset="0"/>
              </a:rPr>
              <a:t>lịch</a:t>
            </a:r>
            <a:r>
              <a:rPr lang="en-US" sz="11200" dirty="0">
                <a:solidFill>
                  <a:srgbClr val="002060"/>
                </a:solidFill>
                <a:effectLst/>
                <a:latin typeface="Times New Roman" panose="02020603050405020304" pitchFamily="18" charset="0"/>
                <a:ea typeface="Times New Roman" panose="02020603050405020304" pitchFamily="18" charset="0"/>
              </a:rPr>
              <a:t> </a:t>
            </a:r>
          </a:p>
          <a:p>
            <a:r>
              <a:rPr lang="en-US" sz="11200" dirty="0">
                <a:solidFill>
                  <a:srgbClr val="002060"/>
                </a:solidFill>
                <a:ea typeface="Times New Roman" panose="02020603050405020304" pitchFamily="18" charset="0"/>
              </a:rPr>
              <a:t>  2.2.1</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K</a:t>
            </a:r>
            <a:r>
              <a:rPr lang="en-US" sz="11200" dirty="0" err="1">
                <a:solidFill>
                  <a:srgbClr val="002060"/>
                </a:solidFill>
                <a:ea typeface="Times New Roman" panose="02020603050405020304" pitchFamily="18" charset="0"/>
              </a:rPr>
              <a:t>hảo</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sát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nhu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cầu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dụng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dịch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vụ</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lưu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trú</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24F6C69C-1418-409D-8B75-E6C9224B8D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2714" y="2379249"/>
            <a:ext cx="4559643" cy="4032300"/>
          </a:xfrm>
          <a:prstGeom prst="rect">
            <a:avLst/>
          </a:prstGeom>
        </p:spPr>
      </p:pic>
    </p:spTree>
    <p:extLst>
      <p:ext uri="{BB962C8B-B14F-4D97-AF65-F5344CB8AC3E}">
        <p14:creationId xmlns:p14="http://schemas.microsoft.com/office/powerpoint/2010/main" val="39470120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64958" y="2182828"/>
            <a:ext cx="7611979" cy="3594186"/>
          </a:xfrm>
        </p:spPr>
        <p:txBody>
          <a:bodyPr>
            <a:noAutofit/>
          </a:bodyPr>
          <a:lstStyle/>
          <a:p>
            <a:pPr marL="0" algn="just">
              <a:spcBef>
                <a:spcPts val="200"/>
              </a:spcBef>
              <a:spcAft>
                <a:spcPts val="200"/>
              </a:spcAft>
            </a:pPr>
            <a:r>
              <a:rPr lang="vi-VN" sz="1800" dirty="0">
                <a:effectLst/>
                <a:latin typeface="Times New Roman" panose="02020603050405020304" pitchFamily="18" charset="0"/>
                <a:ea typeface="Times New Roman" panose="02020603050405020304" pitchFamily="18" charset="0"/>
              </a:rPr>
              <a:t> </a:t>
            </a:r>
            <a:r>
              <a:rPr lang="vi-VN" dirty="0">
                <a:solidFill>
                  <a:srgbClr val="002060"/>
                </a:solidFill>
                <a:effectLst/>
                <a:latin typeface="Times New Roman" panose="02020603050405020304" pitchFamily="18" charset="0"/>
                <a:ea typeface="Times New Roman" panose="02020603050405020304" pitchFamily="18" charset="0"/>
              </a:rPr>
              <a:t>Doanh nghiệp có thể cân nhắc dựa trên nhiều tiêu chí đánh giá khác nhau để quyết định lên một thực đơn phù hợp, cũng như có những kế hoạch dự phòng để xử lý những tình huống phát sinh không đáng có. Càng có nhiều thông tin về khách mời, thì doanh nghiệp có thể chuẩn bị những phương án tốt nhất cho buổi sự kiện ăn uống.</a:t>
            </a:r>
            <a:endParaRPr lang="en-US"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 </a:t>
            </a:r>
            <a:endParaRPr lang="en-US" dirty="0">
              <a:solidFill>
                <a:srgbClr val="002060"/>
              </a:solidFill>
              <a:effectLst/>
              <a:latin typeface="Times New Roman" panose="02020603050405020304" pitchFamily="18" charset="0"/>
              <a:ea typeface="Calibri" panose="020F0502020204030204" pitchFamily="34" charset="0"/>
            </a:endParaRPr>
          </a:p>
          <a:p>
            <a:pPr marL="0" marR="0" lvl="0" indent="0" algn="just">
              <a:lnSpc>
                <a:spcPct val="150000"/>
              </a:lnSpc>
              <a:spcBef>
                <a:spcPts val="200"/>
              </a:spcBef>
              <a:spcAft>
                <a:spcPts val="200"/>
              </a:spcAft>
              <a:buNone/>
            </a:pPr>
            <a:r>
              <a:rPr lang="vi-VN"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21</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ffectLst/>
                <a:latin typeface="Times New Roman" panose="02020603050405020304" pitchFamily="18" charset="0"/>
                <a:ea typeface="Times New Roman" panose="02020603050405020304" pitchFamily="18" charset="0"/>
              </a:rPr>
              <a:t>2</a:t>
            </a:r>
            <a:r>
              <a:rPr lang="en-US" sz="11200" dirty="0">
                <a:solidFill>
                  <a:srgbClr val="002060"/>
                </a:solidFill>
                <a:ea typeface="Times New Roman" panose="02020603050405020304" pitchFamily="18" charset="0"/>
              </a:rPr>
              <a:t>.</a:t>
            </a:r>
            <a:r>
              <a:rPr lang="vi-VN" sz="11200" dirty="0">
                <a:solidFill>
                  <a:srgbClr val="002060"/>
                </a:solidFill>
                <a:effectLst/>
                <a:latin typeface="Times New Roman" panose="02020603050405020304" pitchFamily="18" charset="0"/>
                <a:ea typeface="Times New Roman" panose="02020603050405020304" pitchFamily="18" charset="0"/>
              </a:rPr>
              <a:t>Khảo sát </a:t>
            </a:r>
            <a:r>
              <a:rPr lang="en-US" sz="11200" dirty="0" err="1">
                <a:solidFill>
                  <a:srgbClr val="002060"/>
                </a:solidFill>
                <a:ea typeface="Times New Roman" panose="02020603050405020304" pitchFamily="18" charset="0"/>
              </a:rPr>
              <a:t>nhu</a:t>
            </a:r>
            <a:r>
              <a:rPr lang="vi-VN" sz="11200" dirty="0">
                <a:solidFill>
                  <a:srgbClr val="002060"/>
                </a:solidFill>
                <a:effectLst/>
                <a:latin typeface="Times New Roman" panose="02020603050405020304" pitchFamily="18" charset="0"/>
                <a:ea typeface="Times New Roman" panose="02020603050405020304" pitchFamily="18" charset="0"/>
              </a:rPr>
              <a:t> cầu </a:t>
            </a:r>
            <a:r>
              <a:rPr lang="en-US" sz="11200" dirty="0" err="1">
                <a:solidFill>
                  <a:srgbClr val="002060"/>
                </a:solidFill>
                <a:effectLst/>
                <a:latin typeface="Times New Roman" panose="02020603050405020304" pitchFamily="18" charset="0"/>
                <a:ea typeface="Times New Roman" panose="02020603050405020304" pitchFamily="18" charset="0"/>
              </a:rPr>
              <a:t>sử</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dụng</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dịch</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vụ</a:t>
            </a:r>
            <a:r>
              <a:rPr lang="en-US" sz="11200" dirty="0">
                <a:solidFill>
                  <a:srgbClr val="002060"/>
                </a:solidFill>
                <a:effectLst/>
                <a:latin typeface="Times New Roman" panose="02020603050405020304" pitchFamily="18" charset="0"/>
                <a:ea typeface="Times New Roman" panose="02020603050405020304" pitchFamily="18" charset="0"/>
              </a:rPr>
              <a:t> du </a:t>
            </a:r>
            <a:r>
              <a:rPr lang="en-US" sz="11200" dirty="0" err="1">
                <a:solidFill>
                  <a:srgbClr val="002060"/>
                </a:solidFill>
                <a:effectLst/>
                <a:latin typeface="Times New Roman" panose="02020603050405020304" pitchFamily="18" charset="0"/>
                <a:ea typeface="Times New Roman" panose="02020603050405020304" pitchFamily="18" charset="0"/>
              </a:rPr>
              <a:t>lịch</a:t>
            </a:r>
            <a:r>
              <a:rPr lang="en-US" sz="11200" dirty="0">
                <a:solidFill>
                  <a:srgbClr val="002060"/>
                </a:solidFill>
                <a:effectLst/>
                <a:latin typeface="Times New Roman" panose="02020603050405020304" pitchFamily="18" charset="0"/>
                <a:ea typeface="Times New Roman" panose="02020603050405020304" pitchFamily="18" charset="0"/>
              </a:rPr>
              <a:t> </a:t>
            </a:r>
          </a:p>
          <a:p>
            <a:r>
              <a:rPr lang="en-US" sz="11200" dirty="0">
                <a:solidFill>
                  <a:srgbClr val="002060"/>
                </a:solidFill>
                <a:ea typeface="Times New Roman" panose="02020603050405020304" pitchFamily="18" charset="0"/>
              </a:rPr>
              <a:t>  2.2.2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K</a:t>
            </a:r>
            <a:r>
              <a:rPr lang="en-US" sz="11200" dirty="0" err="1">
                <a:solidFill>
                  <a:srgbClr val="002060"/>
                </a:solidFill>
                <a:ea typeface="Times New Roman" panose="02020603050405020304" pitchFamily="18" charset="0"/>
              </a:rPr>
              <a:t>hảo</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sát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nhu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cầu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dụng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dịch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vụ</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ăn</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uống</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9" name="Picture 8">
            <a:extLst>
              <a:ext uri="{FF2B5EF4-FFF2-40B4-BE49-F238E27FC236}">
                <a16:creationId xmlns:a16="http://schemas.microsoft.com/office/drawing/2014/main" id="{D64AA877-A794-4AB8-8196-9F1984A94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5379" y="2219575"/>
            <a:ext cx="3850105" cy="4319337"/>
          </a:xfrm>
          <a:prstGeom prst="rect">
            <a:avLst/>
          </a:prstGeom>
        </p:spPr>
      </p:pic>
    </p:spTree>
    <p:extLst>
      <p:ext uri="{BB962C8B-B14F-4D97-AF65-F5344CB8AC3E}">
        <p14:creationId xmlns:p14="http://schemas.microsoft.com/office/powerpoint/2010/main" val="1057270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6472989" y="2394049"/>
            <a:ext cx="5245769" cy="3594186"/>
          </a:xfrm>
        </p:spPr>
        <p:txBody>
          <a:bodyPr>
            <a:noAutofit/>
          </a:bodyPr>
          <a:lstStyle/>
          <a:p>
            <a:pPr marL="0" algn="just">
              <a:spcBef>
                <a:spcPts val="200"/>
              </a:spcBef>
              <a:spcAft>
                <a:spcPts val="200"/>
              </a:spcAft>
            </a:pPr>
            <a:r>
              <a:rPr lang="vi-VN" sz="1800" dirty="0">
                <a:effectLst/>
                <a:latin typeface="Times New Roman" panose="02020603050405020304" pitchFamily="18" charset="0"/>
                <a:ea typeface="Times New Roman" panose="02020603050405020304" pitchFamily="18" charset="0"/>
              </a:rPr>
              <a:t> </a:t>
            </a:r>
            <a:r>
              <a:rPr lang="vi-VN"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a typeface="Times New Roman" panose="02020603050405020304" pitchFamily="18" charset="0"/>
              </a:rPr>
              <a:t>C</a:t>
            </a:r>
            <a:r>
              <a:rPr lang="en-US" dirty="0" err="1">
                <a:solidFill>
                  <a:srgbClr val="002060"/>
                </a:solidFill>
                <a:effectLst/>
                <a:latin typeface="Times New Roman" panose="02020603050405020304" pitchFamily="18" charset="0"/>
                <a:ea typeface="Times New Roman" panose="02020603050405020304" pitchFamily="18" charset="0"/>
              </a:rPr>
              <a:t>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đơn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vị</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cung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ứng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còn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cung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cấp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đón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tiếp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khách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kỹ</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thuật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viên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trợ</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giúp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về</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âm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thanh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ánh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sáng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trong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suốt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quá</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trình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diễn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ra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nghị</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phục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cầu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liên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của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khách</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a:p>
            <a:pPr marL="0" marR="0" lvl="0" indent="0" algn="just">
              <a:lnSpc>
                <a:spcPct val="150000"/>
              </a:lnSpc>
              <a:spcBef>
                <a:spcPts val="200"/>
              </a:spcBef>
              <a:spcAft>
                <a:spcPts val="200"/>
              </a:spcAft>
              <a:buNone/>
            </a:pP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22</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ffectLst/>
                <a:latin typeface="Times New Roman" panose="02020603050405020304" pitchFamily="18" charset="0"/>
                <a:ea typeface="Times New Roman" panose="02020603050405020304" pitchFamily="18" charset="0"/>
              </a:rPr>
              <a:t>2</a:t>
            </a:r>
            <a:r>
              <a:rPr lang="en-US" sz="11200" dirty="0">
                <a:solidFill>
                  <a:srgbClr val="002060"/>
                </a:solidFill>
                <a:ea typeface="Times New Roman" panose="02020603050405020304" pitchFamily="18" charset="0"/>
              </a:rPr>
              <a:t>.</a:t>
            </a:r>
            <a:r>
              <a:rPr lang="vi-VN" sz="11200" dirty="0">
                <a:solidFill>
                  <a:srgbClr val="002060"/>
                </a:solidFill>
                <a:effectLst/>
                <a:latin typeface="Times New Roman" panose="02020603050405020304" pitchFamily="18" charset="0"/>
                <a:ea typeface="Times New Roman" panose="02020603050405020304" pitchFamily="18" charset="0"/>
              </a:rPr>
              <a:t>Khảo sát </a:t>
            </a:r>
            <a:r>
              <a:rPr lang="en-US" sz="11200" dirty="0" err="1">
                <a:solidFill>
                  <a:srgbClr val="002060"/>
                </a:solidFill>
                <a:ea typeface="Times New Roman" panose="02020603050405020304" pitchFamily="18" charset="0"/>
              </a:rPr>
              <a:t>nhu</a:t>
            </a:r>
            <a:r>
              <a:rPr lang="vi-VN" sz="11200" dirty="0">
                <a:solidFill>
                  <a:srgbClr val="002060"/>
                </a:solidFill>
                <a:effectLst/>
                <a:latin typeface="Times New Roman" panose="02020603050405020304" pitchFamily="18" charset="0"/>
                <a:ea typeface="Times New Roman" panose="02020603050405020304" pitchFamily="18" charset="0"/>
              </a:rPr>
              <a:t> cầu </a:t>
            </a:r>
            <a:r>
              <a:rPr lang="en-US" sz="11200" dirty="0" err="1">
                <a:solidFill>
                  <a:srgbClr val="002060"/>
                </a:solidFill>
                <a:effectLst/>
                <a:latin typeface="Times New Roman" panose="02020603050405020304" pitchFamily="18" charset="0"/>
                <a:ea typeface="Times New Roman" panose="02020603050405020304" pitchFamily="18" charset="0"/>
              </a:rPr>
              <a:t>sử</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dụng</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dịch</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vụ</a:t>
            </a:r>
            <a:r>
              <a:rPr lang="en-US" sz="11200" dirty="0">
                <a:solidFill>
                  <a:srgbClr val="002060"/>
                </a:solidFill>
                <a:effectLst/>
                <a:latin typeface="Times New Roman" panose="02020603050405020304" pitchFamily="18" charset="0"/>
                <a:ea typeface="Times New Roman" panose="02020603050405020304" pitchFamily="18" charset="0"/>
              </a:rPr>
              <a:t> du </a:t>
            </a:r>
            <a:r>
              <a:rPr lang="en-US" sz="11200" dirty="0" err="1">
                <a:solidFill>
                  <a:srgbClr val="002060"/>
                </a:solidFill>
                <a:effectLst/>
                <a:latin typeface="Times New Roman" panose="02020603050405020304" pitchFamily="18" charset="0"/>
                <a:ea typeface="Times New Roman" panose="02020603050405020304" pitchFamily="18" charset="0"/>
              </a:rPr>
              <a:t>lịch</a:t>
            </a:r>
            <a:r>
              <a:rPr lang="en-US" sz="11200" dirty="0">
                <a:solidFill>
                  <a:srgbClr val="002060"/>
                </a:solidFill>
                <a:effectLst/>
                <a:latin typeface="Times New Roman" panose="02020603050405020304" pitchFamily="18" charset="0"/>
                <a:ea typeface="Times New Roman" panose="02020603050405020304" pitchFamily="18" charset="0"/>
              </a:rPr>
              <a:t> </a:t>
            </a:r>
          </a:p>
          <a:p>
            <a:r>
              <a:rPr lang="en-US" sz="11200" dirty="0">
                <a:solidFill>
                  <a:srgbClr val="002060"/>
                </a:solidFill>
                <a:ea typeface="Times New Roman" panose="02020603050405020304" pitchFamily="18" charset="0"/>
              </a:rPr>
              <a:t>  2.2.3</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K</a:t>
            </a:r>
            <a:r>
              <a:rPr lang="en-US" sz="11200" dirty="0" err="1">
                <a:solidFill>
                  <a:srgbClr val="002060"/>
                </a:solidFill>
                <a:ea typeface="Times New Roman" panose="02020603050405020304" pitchFamily="18" charset="0"/>
              </a:rPr>
              <a:t>hảo</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sát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nhu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cầu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dụng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dịch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vụ</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thông</a:t>
            </a:r>
            <a:r>
              <a:rPr lang="en-US" sz="11200" dirty="0">
                <a:solidFill>
                  <a:srgbClr val="002060"/>
                </a:solidFill>
                <a:ea typeface="Times New Roman" panose="02020603050405020304" pitchFamily="18" charset="0"/>
              </a:rPr>
              <a:t> tin </a:t>
            </a:r>
            <a:r>
              <a:rPr lang="en-US" sz="11200" dirty="0" err="1">
                <a:solidFill>
                  <a:srgbClr val="002060"/>
                </a:solidFill>
                <a:ea typeface="Times New Roman" panose="02020603050405020304" pitchFamily="18" charset="0"/>
              </a:rPr>
              <a:t>liên</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lạc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697D593A-0BAA-4DC7-BD74-7F1D091748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285" y="2316706"/>
            <a:ext cx="4500796" cy="1721268"/>
          </a:xfrm>
          <a:prstGeom prst="rect">
            <a:avLst/>
          </a:prstGeom>
        </p:spPr>
      </p:pic>
      <p:pic>
        <p:nvPicPr>
          <p:cNvPr id="11" name="Picture 10">
            <a:extLst>
              <a:ext uri="{FF2B5EF4-FFF2-40B4-BE49-F238E27FC236}">
                <a16:creationId xmlns:a16="http://schemas.microsoft.com/office/drawing/2014/main" id="{2BB3BE95-E51A-4E75-86DA-BFFF9FF3E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284" y="4385616"/>
            <a:ext cx="4500797" cy="2025933"/>
          </a:xfrm>
          <a:prstGeom prst="rect">
            <a:avLst/>
          </a:prstGeom>
        </p:spPr>
      </p:pic>
    </p:spTree>
    <p:extLst>
      <p:ext uri="{BB962C8B-B14F-4D97-AF65-F5344CB8AC3E}">
        <p14:creationId xmlns:p14="http://schemas.microsoft.com/office/powerpoint/2010/main" val="39008076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64958" y="2134219"/>
            <a:ext cx="7135218" cy="3594186"/>
          </a:xfrm>
        </p:spPr>
        <p:txBody>
          <a:bodyPr>
            <a:noAutofit/>
          </a:bodyPr>
          <a:lstStyle/>
          <a:p>
            <a:pPr marL="0" marR="0" lvl="0" indent="0" algn="just">
              <a:lnSpc>
                <a:spcPct val="150000"/>
              </a:lnSpc>
              <a:spcBef>
                <a:spcPts val="200"/>
              </a:spcBef>
              <a:spcAft>
                <a:spcPts val="200"/>
              </a:spcAft>
              <a:buNone/>
            </a:pP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bổ</a:t>
            </a:r>
            <a:r>
              <a:rPr lang="en-US" dirty="0">
                <a:solidFill>
                  <a:srgbClr val="002060"/>
                </a:solidFill>
                <a:effectLst/>
                <a:latin typeface="Times New Roman" panose="02020603050405020304" pitchFamily="18" charset="0"/>
                <a:ea typeface="Times New Roman" panose="02020603050405020304" pitchFamily="18" charset="0"/>
              </a:rPr>
              <a:t> sung </a:t>
            </a:r>
            <a:r>
              <a:rPr lang="en-US" dirty="0" err="1">
                <a:solidFill>
                  <a:srgbClr val="002060"/>
                </a:solidFill>
                <a:effectLst/>
                <a:latin typeface="Times New Roman" panose="02020603050405020304" pitchFamily="18" charset="0"/>
                <a:ea typeface="Times New Roman" panose="02020603050405020304" pitchFamily="18" charset="0"/>
              </a:rPr>
              <a:t>là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những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phụ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cung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cấp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khách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hàng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nhằm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thỏa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mãn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cầu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không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bắt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buộc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như</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cơ</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bản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nhưng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phải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trong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doanh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Bản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chất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của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bổ</a:t>
            </a:r>
            <a:r>
              <a:rPr lang="en-US" dirty="0">
                <a:solidFill>
                  <a:srgbClr val="002060"/>
                </a:solidFill>
                <a:effectLst/>
                <a:latin typeface="Times New Roman" panose="02020603050405020304" pitchFamily="18" charset="0"/>
                <a:ea typeface="Times New Roman" panose="02020603050405020304" pitchFamily="18" charset="0"/>
              </a:rPr>
              <a:t> sung </a:t>
            </a:r>
            <a:r>
              <a:rPr lang="en-US" dirty="0" err="1">
                <a:solidFill>
                  <a:srgbClr val="002060"/>
                </a:solidFill>
                <a:effectLst/>
                <a:latin typeface="Times New Roman" panose="02020603050405020304" pitchFamily="18" charset="0"/>
                <a:ea typeface="Times New Roman" panose="02020603050405020304" pitchFamily="18" charset="0"/>
              </a:rPr>
              <a:t>là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làm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tăng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giá</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trị</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cơ</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bản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tạo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điều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kiện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thuận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lợi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khách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sử</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dụng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cơ</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bản</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23</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11200" dirty="0">
                <a:solidFill>
                  <a:srgbClr val="002060"/>
                </a:solidFill>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ffectLst/>
                <a:latin typeface="Times New Roman" panose="02020603050405020304" pitchFamily="18" charset="0"/>
                <a:ea typeface="Times New Roman" panose="02020603050405020304" pitchFamily="18" charset="0"/>
              </a:rPr>
              <a:t>2</a:t>
            </a:r>
            <a:r>
              <a:rPr lang="en-US" sz="11200" dirty="0">
                <a:solidFill>
                  <a:srgbClr val="002060"/>
                </a:solidFill>
                <a:ea typeface="Times New Roman" panose="02020603050405020304" pitchFamily="18" charset="0"/>
              </a:rPr>
              <a:t>.</a:t>
            </a:r>
            <a:r>
              <a:rPr lang="vi-VN" sz="11200" dirty="0">
                <a:solidFill>
                  <a:srgbClr val="002060"/>
                </a:solidFill>
                <a:effectLst/>
                <a:latin typeface="Times New Roman" panose="02020603050405020304" pitchFamily="18" charset="0"/>
                <a:ea typeface="Times New Roman" panose="02020603050405020304" pitchFamily="18" charset="0"/>
              </a:rPr>
              <a:t>Khảo sát </a:t>
            </a:r>
            <a:r>
              <a:rPr lang="en-US" sz="11200" dirty="0" err="1">
                <a:solidFill>
                  <a:srgbClr val="002060"/>
                </a:solidFill>
                <a:ea typeface="Times New Roman" panose="02020603050405020304" pitchFamily="18" charset="0"/>
              </a:rPr>
              <a:t>nhu</a:t>
            </a:r>
            <a:r>
              <a:rPr lang="vi-VN" sz="11200" dirty="0">
                <a:solidFill>
                  <a:srgbClr val="002060"/>
                </a:solidFill>
                <a:effectLst/>
                <a:latin typeface="Times New Roman" panose="02020603050405020304" pitchFamily="18" charset="0"/>
                <a:ea typeface="Times New Roman" panose="02020603050405020304" pitchFamily="18" charset="0"/>
              </a:rPr>
              <a:t> cầu </a:t>
            </a:r>
            <a:r>
              <a:rPr lang="en-US" sz="11200" dirty="0" err="1">
                <a:solidFill>
                  <a:srgbClr val="002060"/>
                </a:solidFill>
                <a:effectLst/>
                <a:latin typeface="Times New Roman" panose="02020603050405020304" pitchFamily="18" charset="0"/>
                <a:ea typeface="Times New Roman" panose="02020603050405020304" pitchFamily="18" charset="0"/>
              </a:rPr>
              <a:t>sử</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dụng</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dịch</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vụ</a:t>
            </a:r>
            <a:r>
              <a:rPr lang="en-US" sz="11200" dirty="0">
                <a:solidFill>
                  <a:srgbClr val="002060"/>
                </a:solidFill>
                <a:effectLst/>
                <a:latin typeface="Times New Roman" panose="02020603050405020304" pitchFamily="18" charset="0"/>
                <a:ea typeface="Times New Roman" panose="02020603050405020304" pitchFamily="18" charset="0"/>
              </a:rPr>
              <a:t> du </a:t>
            </a:r>
            <a:r>
              <a:rPr lang="en-US" sz="11200" dirty="0" err="1">
                <a:solidFill>
                  <a:srgbClr val="002060"/>
                </a:solidFill>
                <a:effectLst/>
                <a:latin typeface="Times New Roman" panose="02020603050405020304" pitchFamily="18" charset="0"/>
                <a:ea typeface="Times New Roman" panose="02020603050405020304" pitchFamily="18" charset="0"/>
              </a:rPr>
              <a:t>lịch</a:t>
            </a:r>
            <a:r>
              <a:rPr lang="en-US" sz="11200" dirty="0">
                <a:solidFill>
                  <a:srgbClr val="002060"/>
                </a:solidFill>
                <a:effectLst/>
                <a:latin typeface="Times New Roman" panose="02020603050405020304" pitchFamily="18" charset="0"/>
                <a:ea typeface="Times New Roman" panose="02020603050405020304" pitchFamily="18" charset="0"/>
              </a:rPr>
              <a:t> </a:t>
            </a:r>
          </a:p>
          <a:p>
            <a:r>
              <a:rPr lang="en-US" sz="11200" dirty="0">
                <a:solidFill>
                  <a:srgbClr val="002060"/>
                </a:solidFill>
                <a:ea typeface="Times New Roman" panose="02020603050405020304" pitchFamily="18" charset="0"/>
              </a:rPr>
              <a:t>  2.2.4</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K</a:t>
            </a:r>
            <a:r>
              <a:rPr lang="en-US" sz="11200" dirty="0" err="1">
                <a:solidFill>
                  <a:srgbClr val="002060"/>
                </a:solidFill>
                <a:ea typeface="Times New Roman" panose="02020603050405020304" pitchFamily="18" charset="0"/>
              </a:rPr>
              <a:t>hảo</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sát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nhu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cầu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dụng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dịch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vụ</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khác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2" name="Picture 11">
            <a:extLst>
              <a:ext uri="{FF2B5EF4-FFF2-40B4-BE49-F238E27FC236}">
                <a16:creationId xmlns:a16="http://schemas.microsoft.com/office/drawing/2014/main" id="{727793A2-1BEF-43B0-AF6B-8617254FD0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8338" y="2134219"/>
            <a:ext cx="3802304" cy="4032300"/>
          </a:xfrm>
          <a:prstGeom prst="rect">
            <a:avLst/>
          </a:prstGeom>
        </p:spPr>
      </p:pic>
    </p:spTree>
    <p:extLst>
      <p:ext uri="{BB962C8B-B14F-4D97-AF65-F5344CB8AC3E}">
        <p14:creationId xmlns:p14="http://schemas.microsoft.com/office/powerpoint/2010/main" val="3357039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2. </a:t>
            </a:r>
            <a:r>
              <a:rPr lang="vi-VN" sz="2800" dirty="0">
                <a:effectLst/>
                <a:latin typeface="Times New Roman" panose="02020603050405020304" pitchFamily="18" charset="0"/>
                <a:ea typeface="Times New Roman" panose="02020603050405020304" pitchFamily="18" charset="0"/>
              </a:rPr>
              <a:t>Khảo sát yêu cầu phục vụ và sử dụng dịch vụ phục vụ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pic>
        <p:nvPicPr>
          <p:cNvPr id="8" name="Content Placeholder 7">
            <a:extLst>
              <a:ext uri="{FF2B5EF4-FFF2-40B4-BE49-F238E27FC236}">
                <a16:creationId xmlns:a16="http://schemas.microsoft.com/office/drawing/2014/main" id="{AC49F72F-BA35-4794-9D0A-8B26B603DF7B}"/>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31089" y="2637307"/>
            <a:ext cx="4486079" cy="3594100"/>
          </a:xfrm>
        </p:spPr>
      </p:pic>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24</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9600" dirty="0">
                <a:solidFill>
                  <a:srgbClr val="002060"/>
                </a:solidFill>
                <a:ea typeface="Times New Roman" panose="02020603050405020304" pitchFamily="18" charset="0"/>
              </a:rPr>
              <a:t>2</a:t>
            </a:r>
            <a:r>
              <a:rPr lang="vi-VN" sz="9600" dirty="0">
                <a:solidFill>
                  <a:srgbClr val="002060"/>
                </a:solidFill>
                <a:effectLst/>
                <a:latin typeface="Times New Roman" panose="02020603050405020304" pitchFamily="18" charset="0"/>
                <a:ea typeface="Times New Roman" panose="02020603050405020304" pitchFamily="18" charset="0"/>
              </a:rPr>
              <a:t>.</a:t>
            </a:r>
            <a:r>
              <a:rPr lang="en-US" sz="9600" dirty="0">
                <a:solidFill>
                  <a:srgbClr val="002060"/>
                </a:solidFill>
                <a:effectLst/>
                <a:latin typeface="Times New Roman" panose="02020603050405020304" pitchFamily="18" charset="0"/>
                <a:ea typeface="Times New Roman" panose="02020603050405020304" pitchFamily="18" charset="0"/>
              </a:rPr>
              <a:t>2</a:t>
            </a:r>
            <a:r>
              <a:rPr lang="en-US" sz="9600" dirty="0">
                <a:solidFill>
                  <a:srgbClr val="002060"/>
                </a:solidFill>
                <a:ea typeface="Times New Roman" panose="02020603050405020304" pitchFamily="18" charset="0"/>
              </a:rPr>
              <a:t>.</a:t>
            </a:r>
            <a:r>
              <a:rPr lang="vi-VN" sz="9600" dirty="0">
                <a:solidFill>
                  <a:srgbClr val="002060"/>
                </a:solidFill>
                <a:effectLst/>
                <a:latin typeface="Times New Roman" panose="02020603050405020304" pitchFamily="18" charset="0"/>
                <a:ea typeface="Times New Roman" panose="02020603050405020304" pitchFamily="18" charset="0"/>
              </a:rPr>
              <a:t>Khảo sát </a:t>
            </a:r>
            <a:r>
              <a:rPr lang="en-US" sz="9600" dirty="0" err="1">
                <a:solidFill>
                  <a:srgbClr val="002060"/>
                </a:solidFill>
                <a:ea typeface="Times New Roman" panose="02020603050405020304" pitchFamily="18" charset="0"/>
              </a:rPr>
              <a:t>nhu</a:t>
            </a:r>
            <a:r>
              <a:rPr lang="vi-VN" sz="9600" dirty="0">
                <a:solidFill>
                  <a:srgbClr val="002060"/>
                </a:solidFill>
                <a:effectLst/>
                <a:latin typeface="Times New Roman" panose="02020603050405020304" pitchFamily="18" charset="0"/>
                <a:ea typeface="Times New Roman" panose="02020603050405020304" pitchFamily="18" charset="0"/>
              </a:rPr>
              <a:t> cầu </a:t>
            </a:r>
            <a:r>
              <a:rPr lang="en-US" sz="9600" dirty="0" err="1">
                <a:solidFill>
                  <a:srgbClr val="002060"/>
                </a:solidFill>
                <a:effectLst/>
                <a:latin typeface="Times New Roman" panose="02020603050405020304" pitchFamily="18" charset="0"/>
                <a:ea typeface="Times New Roman" panose="02020603050405020304" pitchFamily="18" charset="0"/>
              </a:rPr>
              <a:t>sử</a:t>
            </a:r>
            <a:r>
              <a:rPr lang="en-US" sz="9600" dirty="0">
                <a:solidFill>
                  <a:srgbClr val="002060"/>
                </a:solidFill>
                <a:effectLst/>
                <a:latin typeface="Times New Roman" panose="02020603050405020304" pitchFamily="18" charset="0"/>
                <a:ea typeface="Times New Roman" panose="02020603050405020304" pitchFamily="18" charset="0"/>
              </a:rPr>
              <a:t> </a:t>
            </a:r>
            <a:r>
              <a:rPr lang="en-US" sz="9600" dirty="0" err="1">
                <a:solidFill>
                  <a:srgbClr val="002060"/>
                </a:solidFill>
                <a:effectLst/>
                <a:latin typeface="Times New Roman" panose="02020603050405020304" pitchFamily="18" charset="0"/>
                <a:ea typeface="Times New Roman" panose="02020603050405020304" pitchFamily="18" charset="0"/>
              </a:rPr>
              <a:t>dụng</a:t>
            </a:r>
            <a:r>
              <a:rPr lang="en-US" sz="9600" dirty="0">
                <a:solidFill>
                  <a:srgbClr val="002060"/>
                </a:solidFill>
                <a:effectLst/>
                <a:latin typeface="Times New Roman" panose="02020603050405020304" pitchFamily="18" charset="0"/>
                <a:ea typeface="Times New Roman" panose="02020603050405020304" pitchFamily="18" charset="0"/>
              </a:rPr>
              <a:t> </a:t>
            </a:r>
            <a:r>
              <a:rPr lang="en-US" sz="9600" dirty="0" err="1">
                <a:solidFill>
                  <a:srgbClr val="002060"/>
                </a:solidFill>
                <a:effectLst/>
                <a:latin typeface="Times New Roman" panose="02020603050405020304" pitchFamily="18" charset="0"/>
                <a:ea typeface="Times New Roman" panose="02020603050405020304" pitchFamily="18" charset="0"/>
              </a:rPr>
              <a:t>dịch</a:t>
            </a:r>
            <a:r>
              <a:rPr lang="en-US" sz="9600" dirty="0">
                <a:solidFill>
                  <a:srgbClr val="002060"/>
                </a:solidFill>
                <a:effectLst/>
                <a:latin typeface="Times New Roman" panose="02020603050405020304" pitchFamily="18" charset="0"/>
                <a:ea typeface="Times New Roman" panose="02020603050405020304" pitchFamily="18" charset="0"/>
              </a:rPr>
              <a:t> </a:t>
            </a:r>
            <a:r>
              <a:rPr lang="en-US" sz="9600" dirty="0" err="1">
                <a:solidFill>
                  <a:srgbClr val="002060"/>
                </a:solidFill>
                <a:effectLst/>
                <a:latin typeface="Times New Roman" panose="02020603050405020304" pitchFamily="18" charset="0"/>
                <a:ea typeface="Times New Roman" panose="02020603050405020304" pitchFamily="18" charset="0"/>
              </a:rPr>
              <a:t>vụ</a:t>
            </a:r>
            <a:r>
              <a:rPr lang="en-US" sz="9600" dirty="0">
                <a:solidFill>
                  <a:srgbClr val="002060"/>
                </a:solidFill>
                <a:effectLst/>
                <a:latin typeface="Times New Roman" panose="02020603050405020304" pitchFamily="18" charset="0"/>
                <a:ea typeface="Times New Roman" panose="02020603050405020304" pitchFamily="18" charset="0"/>
              </a:rPr>
              <a:t> du </a:t>
            </a:r>
            <a:r>
              <a:rPr lang="en-US" sz="9600" dirty="0" err="1">
                <a:solidFill>
                  <a:srgbClr val="002060"/>
                </a:solidFill>
                <a:effectLst/>
                <a:latin typeface="Times New Roman" panose="02020603050405020304" pitchFamily="18" charset="0"/>
                <a:ea typeface="Times New Roman" panose="02020603050405020304" pitchFamily="18" charset="0"/>
              </a:rPr>
              <a:t>lịch</a:t>
            </a:r>
            <a:r>
              <a:rPr lang="en-US" sz="9600" dirty="0">
                <a:solidFill>
                  <a:srgbClr val="002060"/>
                </a:solidFill>
                <a:effectLst/>
                <a:latin typeface="Times New Roman" panose="02020603050405020304" pitchFamily="18" charset="0"/>
                <a:ea typeface="Times New Roman" panose="02020603050405020304" pitchFamily="18" charset="0"/>
              </a:rPr>
              <a:t> </a:t>
            </a:r>
          </a:p>
          <a:p>
            <a:r>
              <a:rPr lang="en-US" sz="9600" dirty="0">
                <a:solidFill>
                  <a:srgbClr val="002060"/>
                </a:solidFill>
                <a:ea typeface="Times New Roman" panose="02020603050405020304" pitchFamily="18" charset="0"/>
              </a:rPr>
              <a:t>  2.2.5</a:t>
            </a:r>
            <a:r>
              <a:rPr lang="vi-VN" sz="9600" dirty="0">
                <a:solidFill>
                  <a:srgbClr val="002060"/>
                </a:solidFill>
                <a:effectLst/>
                <a:latin typeface="Times New Roman" panose="02020603050405020304" pitchFamily="18" charset="0"/>
                <a:ea typeface="Times New Roman" panose="02020603050405020304" pitchFamily="18" charset="0"/>
              </a:rPr>
              <a:t>. </a:t>
            </a:r>
            <a:r>
              <a:rPr lang="vi-VN" sz="9600" b="1" dirty="0">
                <a:solidFill>
                  <a:srgbClr val="002060"/>
                </a:solidFill>
                <a:effectLst/>
                <a:latin typeface="Times New Roman" panose="02020603050405020304" pitchFamily="18" charset="0"/>
                <a:ea typeface="Times New Roman" panose="02020603050405020304" pitchFamily="18" charset="0"/>
              </a:rPr>
              <a:t>Khảo sát nhu cầu tham quan du lịch theo các chuyên đề chuyên môn hoặc vui chơi giải trí </a:t>
            </a:r>
            <a:endParaRPr lang="en-US" sz="9600" dirty="0">
              <a:solidFill>
                <a:srgbClr val="002060"/>
              </a:solidFill>
              <a:effectLst/>
              <a:latin typeface="Times New Roman" panose="02020603050405020304" pitchFamily="18" charset="0"/>
              <a:ea typeface="Calibri" panose="020F0502020204030204" pitchFamily="34" charset="0"/>
            </a:endParaRPr>
          </a:p>
          <a:p>
            <a:endParaRPr lang="en-US" b="0" dirty="0"/>
          </a:p>
        </p:txBody>
      </p:sp>
      <p:sp>
        <p:nvSpPr>
          <p:cNvPr id="11" name="TextBox 10">
            <a:extLst>
              <a:ext uri="{FF2B5EF4-FFF2-40B4-BE49-F238E27FC236}">
                <a16:creationId xmlns:a16="http://schemas.microsoft.com/office/drawing/2014/main" id="{A9AD8AD9-CEA0-4C90-9280-862581C3EB45}"/>
              </a:ext>
            </a:extLst>
          </p:cNvPr>
          <p:cNvSpPr txBox="1"/>
          <p:nvPr/>
        </p:nvSpPr>
        <p:spPr>
          <a:xfrm>
            <a:off x="5017168" y="2025934"/>
            <a:ext cx="6643743" cy="4509248"/>
          </a:xfrm>
          <a:prstGeom prst="rect">
            <a:avLst/>
          </a:prstGeom>
          <a:noFill/>
        </p:spPr>
        <p:txBody>
          <a:bodyPr wrap="square">
            <a:spAutoFit/>
          </a:bodyPr>
          <a:lstStyle/>
          <a:p>
            <a:pPr marL="457200" marR="0" indent="-457200" algn="just">
              <a:lnSpc>
                <a:spcPct val="150000"/>
              </a:lnSpc>
              <a:spcBef>
                <a:spcPts val="200"/>
              </a:spcBef>
              <a:spcAft>
                <a:spcPts val="200"/>
              </a:spcAft>
              <a:buFont typeface="Wingdings" panose="05000000000000000000" pitchFamily="2" charset="2"/>
              <a:buChar char="§"/>
            </a:pPr>
            <a:r>
              <a:rPr lang="vi-VN" sz="2400" dirty="0">
                <a:solidFill>
                  <a:srgbClr val="002060"/>
                </a:solidFill>
                <a:effectLst/>
                <a:latin typeface="Times New Roman" panose="02020603050405020304" pitchFamily="18" charset="0"/>
                <a:ea typeface="Times New Roman" panose="02020603050405020304" pitchFamily="18" charset="0"/>
              </a:rPr>
              <a:t>Sản phẩm MICE của</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các</a:t>
            </a:r>
            <a:r>
              <a:rPr lang="vi-VN" sz="2400" dirty="0">
                <a:solidFill>
                  <a:srgbClr val="002060"/>
                </a:solidFill>
                <a:effectLst/>
                <a:latin typeface="Times New Roman" panose="02020603050405020304" pitchFamily="18" charset="0"/>
                <a:ea typeface="Times New Roman" panose="02020603050405020304" pitchFamily="18" charset="0"/>
              </a:rPr>
              <a:t> khách sạn không phong phú như sản phẩm của các công ty lữ hành mà chủ yếu tập trung vào ba dịch vụ chính là lưu trú, ăn uống và tổ chức hội nghị, hội thảo trong khách sạn.</a:t>
            </a:r>
            <a:endParaRPr lang="en-US" sz="2400" dirty="0">
              <a:solidFill>
                <a:srgbClr val="002060"/>
              </a:solidFill>
              <a:effectLst/>
              <a:latin typeface="Times New Roman" panose="02020603050405020304" pitchFamily="18" charset="0"/>
              <a:ea typeface="Times New Roman" panose="02020603050405020304" pitchFamily="18" charset="0"/>
            </a:endParaRPr>
          </a:p>
          <a:p>
            <a:pPr marL="457200" marR="0" indent="-457200" algn="just">
              <a:lnSpc>
                <a:spcPct val="150000"/>
              </a:lnSpc>
              <a:spcBef>
                <a:spcPts val="200"/>
              </a:spcBef>
              <a:spcAft>
                <a:spcPts val="200"/>
              </a:spcAft>
              <a:buFont typeface="Wingdings" panose="05000000000000000000" pitchFamily="2" charset="2"/>
              <a:buChar char="§"/>
            </a:pPr>
            <a:r>
              <a:rPr lang="vi-VN" sz="2400" dirty="0">
                <a:solidFill>
                  <a:srgbClr val="002060"/>
                </a:solidFill>
                <a:effectLst/>
                <a:latin typeface="Times New Roman" panose="02020603050405020304" pitchFamily="18" charset="0"/>
                <a:ea typeface="Times New Roman" panose="02020603050405020304" pitchFamily="18" charset="0"/>
              </a:rPr>
              <a:t> Chính vì vậy, để nâng cao khả năng cạnh tranh, các khách sạn đã và đang từng bước tăng thêm các dịch vụ bổ trợ khác để thu hút khách. </a:t>
            </a:r>
            <a:endParaRPr lang="en-US" sz="2400" dirty="0">
              <a:solidFill>
                <a:srgbClr val="00206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3697272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3. </a:t>
            </a:r>
            <a:r>
              <a:rPr lang="vi-VN" sz="2800" b="1" dirty="0">
                <a:effectLst/>
                <a:latin typeface="Times New Roman" panose="02020603050405020304" pitchFamily="18" charset="0"/>
                <a:ea typeface="Times New Roman" panose="02020603050405020304" pitchFamily="18" charset="0"/>
              </a:rPr>
              <a:t>Khảo sát khả năng cung ứng của các nhà cung cấp dịch vụ tổ chức họp, hội nghị hội thảo</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25</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11200" dirty="0">
                <a:solidFill>
                  <a:srgbClr val="002060"/>
                </a:solidFill>
                <a:effectLst/>
                <a:latin typeface="Times New Roman" panose="02020603050405020304" pitchFamily="18" charset="0"/>
                <a:ea typeface="Times New Roman" panose="02020603050405020304" pitchFamily="18" charset="0"/>
              </a:rPr>
              <a:t>3.1.</a:t>
            </a:r>
            <a:r>
              <a:rPr lang="vi-VN" sz="11200" b="1" dirty="0">
                <a:solidFill>
                  <a:srgbClr val="002060"/>
                </a:solidFill>
                <a:effectLst/>
                <a:latin typeface="Times New Roman" panose="02020603050405020304" pitchFamily="18" charset="0"/>
                <a:ea typeface="Times New Roman" panose="02020603050405020304" pitchFamily="18" charset="0"/>
              </a:rPr>
              <a:t> Khảo sát điều kiện vật chất và năng lực cung cấp dịch vụ của các nhà cung cấp</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9600" dirty="0">
              <a:solidFill>
                <a:srgbClr val="002060"/>
              </a:solidFill>
              <a:effectLst/>
              <a:latin typeface="Times New Roman" panose="02020603050405020304" pitchFamily="18" charset="0"/>
              <a:ea typeface="Times New Roman" panose="02020603050405020304" pitchFamily="18" charset="0"/>
            </a:endParaRPr>
          </a:p>
          <a:p>
            <a:r>
              <a:rPr lang="en-US" sz="9600" dirty="0">
                <a:solidFill>
                  <a:srgbClr val="002060"/>
                </a:solidFill>
                <a:ea typeface="Times New Roman" panose="02020603050405020304" pitchFamily="18" charset="0"/>
              </a:rPr>
              <a:t>  </a:t>
            </a:r>
            <a:endParaRPr lang="en-US" b="0" dirty="0"/>
          </a:p>
        </p:txBody>
      </p:sp>
      <p:sp>
        <p:nvSpPr>
          <p:cNvPr id="11" name="TextBox 10">
            <a:extLst>
              <a:ext uri="{FF2B5EF4-FFF2-40B4-BE49-F238E27FC236}">
                <a16:creationId xmlns:a16="http://schemas.microsoft.com/office/drawing/2014/main" id="{A9AD8AD9-CEA0-4C90-9280-862581C3EB45}"/>
              </a:ext>
            </a:extLst>
          </p:cNvPr>
          <p:cNvSpPr txBox="1"/>
          <p:nvPr/>
        </p:nvSpPr>
        <p:spPr>
          <a:xfrm>
            <a:off x="120009" y="1798110"/>
            <a:ext cx="7355305" cy="5155579"/>
          </a:xfrm>
          <a:prstGeom prst="rect">
            <a:avLst/>
          </a:prstGeom>
          <a:noFill/>
        </p:spPr>
        <p:txBody>
          <a:bodyPr wrap="square">
            <a:spAutoFit/>
          </a:bodyPr>
          <a:lstStyle/>
          <a:p>
            <a:pPr marL="457200" indent="-457200" algn="just">
              <a:lnSpc>
                <a:spcPct val="150000"/>
              </a:lnSpc>
              <a:spcBef>
                <a:spcPts val="200"/>
              </a:spcBef>
              <a:spcAft>
                <a:spcPts val="200"/>
              </a:spcAft>
              <a:buFont typeface="Wingdings" panose="05000000000000000000" pitchFamily="2" charset="2"/>
              <a:buChar char="§"/>
            </a:pPr>
            <a:r>
              <a:rPr lang="en-US" sz="2800" dirty="0" err="1">
                <a:solidFill>
                  <a:srgbClr val="002060"/>
                </a:solidFill>
                <a:effectLst/>
                <a:latin typeface="Times New Roman" panose="02020603050405020304" pitchFamily="18" charset="0"/>
                <a:ea typeface="Times New Roman" panose="02020603050405020304" pitchFamily="18" charset="0"/>
              </a:rPr>
              <a:t>Có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nhiều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phương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pháp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sát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điều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vật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chất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năng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lực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cấp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dịch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vụ</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cấp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đến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như</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sát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thực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tế</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tại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đơn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cấp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sạn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trung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tâm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công</a:t>
            </a:r>
            <a:r>
              <a:rPr lang="en-US" sz="2800" dirty="0">
                <a:solidFill>
                  <a:srgbClr val="002060"/>
                </a:solidFill>
                <a:effectLst/>
                <a:latin typeface="Times New Roman" panose="02020603050405020304" pitchFamily="18" charset="0"/>
                <a:ea typeface="Times New Roman" panose="02020603050405020304" pitchFamily="18" charset="0"/>
              </a:rPr>
              <a:t> ty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Tham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Hồ</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sơ</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năng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lực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cấp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Tham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khảo</a:t>
            </a:r>
            <a:r>
              <a:rPr lang="en-US" sz="2800" dirty="0">
                <a:solidFill>
                  <a:srgbClr val="002060"/>
                </a:solidFill>
                <a:effectLst/>
                <a:latin typeface="Times New Roman" panose="02020603050405020304" pitchFamily="18" charset="0"/>
                <a:ea typeface="Times New Roman" panose="02020603050405020304" pitchFamily="18" charset="0"/>
              </a:rPr>
              <a:t> ý </a:t>
            </a:r>
            <a:r>
              <a:rPr lang="en-US" sz="2800" dirty="0" err="1">
                <a:solidFill>
                  <a:srgbClr val="002060"/>
                </a:solidFill>
                <a:effectLst/>
                <a:latin typeface="Times New Roman" panose="02020603050405020304" pitchFamily="18" charset="0"/>
                <a:ea typeface="Times New Roman" panose="02020603050405020304" pitchFamily="18" charset="0"/>
              </a:rPr>
              <a:t>kiến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chuyên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lĩnh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vực</a:t>
            </a:r>
            <a:r>
              <a:rPr lang="en-US" sz="2800" dirty="0">
                <a:solidFill>
                  <a:srgbClr val="002060"/>
                </a:solidFill>
                <a:effectLst/>
                <a:latin typeface="Times New Roman" panose="02020603050405020304" pitchFamily="18" charset="0"/>
                <a:ea typeface="Times New Roman" panose="02020603050405020304" pitchFamily="18" charset="0"/>
              </a:rPr>
              <a:t>,…</a:t>
            </a:r>
            <a:endParaRPr lang="en-US" sz="2800" dirty="0">
              <a:solidFill>
                <a:srgbClr val="002060"/>
              </a:solidFill>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endParaRPr lang="en-US" sz="2400" dirty="0">
              <a:solidFill>
                <a:srgbClr val="002060"/>
              </a:solidFill>
              <a:effectLst/>
              <a:latin typeface="Times New Roman" panose="02020603050405020304" pitchFamily="18" charset="0"/>
              <a:ea typeface="Calibri" panose="020F0502020204030204" pitchFamily="34" charset="0"/>
            </a:endParaRPr>
          </a:p>
        </p:txBody>
      </p:sp>
      <p:pic>
        <p:nvPicPr>
          <p:cNvPr id="10" name="Content Placeholder 9">
            <a:extLst>
              <a:ext uri="{FF2B5EF4-FFF2-40B4-BE49-F238E27FC236}">
                <a16:creationId xmlns:a16="http://schemas.microsoft.com/office/drawing/2014/main" id="{593DED93-5FF0-40DD-AA32-46A12B4B1545}"/>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712075" y="2025934"/>
            <a:ext cx="4214813" cy="3980687"/>
          </a:xfrm>
          <a:prstGeom prst="rect">
            <a:avLst/>
          </a:prstGeom>
        </p:spPr>
      </p:pic>
    </p:spTree>
    <p:extLst>
      <p:ext uri="{BB962C8B-B14F-4D97-AF65-F5344CB8AC3E}">
        <p14:creationId xmlns:p14="http://schemas.microsoft.com/office/powerpoint/2010/main" val="15690457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3. </a:t>
            </a:r>
            <a:r>
              <a:rPr lang="vi-VN" sz="2800" b="1" dirty="0">
                <a:effectLst/>
                <a:latin typeface="Times New Roman" panose="02020603050405020304" pitchFamily="18" charset="0"/>
                <a:ea typeface="Times New Roman" panose="02020603050405020304" pitchFamily="18" charset="0"/>
              </a:rPr>
              <a:t>Khảo sát khả năng cung ứng của các nhà cung cấp dịch vụ tổ chức họp, hội nghị hội thảo</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26</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7937" y="851379"/>
            <a:ext cx="11642558" cy="1174555"/>
          </a:xfrm>
        </p:spPr>
        <p:txBody>
          <a:bodyPr>
            <a:normAutofit fontScale="25000" lnSpcReduction="20000"/>
          </a:bodyPr>
          <a:lstStyle/>
          <a:p>
            <a:r>
              <a:rPr lang="en-US" sz="11200" dirty="0">
                <a:solidFill>
                  <a:srgbClr val="002060"/>
                </a:solidFill>
                <a:effectLst/>
                <a:latin typeface="Times New Roman" panose="02020603050405020304" pitchFamily="18" charset="0"/>
                <a:ea typeface="Times New Roman" panose="02020603050405020304" pitchFamily="18" charset="0"/>
              </a:rPr>
              <a:t>3.2.</a:t>
            </a:r>
            <a:r>
              <a:rPr lang="vi-VN" sz="11200" b="1" dirty="0">
                <a:solidFill>
                  <a:srgbClr val="002060"/>
                </a:solidFill>
                <a:effectLst/>
                <a:latin typeface="Times New Roman" panose="02020603050405020304" pitchFamily="18" charset="0"/>
                <a:ea typeface="Times New Roman" panose="02020603050405020304" pitchFamily="18" charset="0"/>
              </a:rPr>
              <a:t> Khảo sát </a:t>
            </a:r>
            <a:r>
              <a:rPr lang="en-US" sz="11200" b="1" dirty="0" err="1">
                <a:solidFill>
                  <a:srgbClr val="002060"/>
                </a:solidFill>
                <a:effectLst/>
                <a:latin typeface="Times New Roman" panose="02020603050405020304" pitchFamily="18" charset="0"/>
                <a:ea typeface="Times New Roman" panose="02020603050405020304" pitchFamily="18" charset="0"/>
              </a:rPr>
              <a:t>chất</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lượng</a:t>
            </a:r>
            <a:r>
              <a:rPr lang="vi-VN" sz="11200" b="1" dirty="0">
                <a:solidFill>
                  <a:srgbClr val="002060"/>
                </a:solidFill>
                <a:effectLst/>
                <a:latin typeface="Times New Roman" panose="02020603050405020304" pitchFamily="18" charset="0"/>
                <a:ea typeface="Times New Roman" panose="02020603050405020304" pitchFamily="18" charset="0"/>
              </a:rPr>
              <a:t> dịch vụ của các nhà cung cấp</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9600" dirty="0">
              <a:solidFill>
                <a:srgbClr val="002060"/>
              </a:solidFill>
              <a:effectLst/>
              <a:latin typeface="Times New Roman" panose="02020603050405020304" pitchFamily="18" charset="0"/>
              <a:ea typeface="Times New Roman" panose="02020603050405020304" pitchFamily="18" charset="0"/>
            </a:endParaRPr>
          </a:p>
          <a:p>
            <a:r>
              <a:rPr lang="en-US" sz="9600" dirty="0">
                <a:solidFill>
                  <a:srgbClr val="002060"/>
                </a:solidFill>
                <a:ea typeface="Times New Roman" panose="02020603050405020304" pitchFamily="18" charset="0"/>
              </a:rPr>
              <a:t>  </a:t>
            </a:r>
            <a:endParaRPr lang="en-US" b="0" dirty="0"/>
          </a:p>
        </p:txBody>
      </p:sp>
      <p:sp>
        <p:nvSpPr>
          <p:cNvPr id="9" name="TextBox 8">
            <a:extLst>
              <a:ext uri="{FF2B5EF4-FFF2-40B4-BE49-F238E27FC236}">
                <a16:creationId xmlns:a16="http://schemas.microsoft.com/office/drawing/2014/main" id="{362D994D-DB12-403E-99FA-9564E03C2C15}"/>
              </a:ext>
            </a:extLst>
          </p:cNvPr>
          <p:cNvSpPr txBox="1"/>
          <p:nvPr/>
        </p:nvSpPr>
        <p:spPr>
          <a:xfrm>
            <a:off x="265112" y="1339268"/>
            <a:ext cx="7098213" cy="5442003"/>
          </a:xfrm>
          <a:prstGeom prst="rect">
            <a:avLst/>
          </a:prstGeom>
          <a:noFill/>
        </p:spPr>
        <p:txBody>
          <a:bodyPr wrap="square">
            <a:spAutoFit/>
          </a:bodyPr>
          <a:lstStyle/>
          <a:p>
            <a:pPr marL="0" marR="0" algn="just">
              <a:lnSpc>
                <a:spcPct val="150000"/>
              </a:lnSpc>
              <a:spcBef>
                <a:spcPts val="200"/>
              </a:spcBef>
              <a:spcAft>
                <a:spcPts val="200"/>
              </a:spcAft>
            </a:pP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số</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tiêu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chí</a:t>
            </a:r>
            <a:r>
              <a:rPr lang="vi-VN" sz="2800" dirty="0">
                <a:solidFill>
                  <a:srgbClr val="002060"/>
                </a:solidFill>
                <a:effectLst/>
                <a:latin typeface="Times New Roman" panose="02020603050405020304" pitchFamily="18" charset="0"/>
                <a:ea typeface="Times New Roman" panose="02020603050405020304" pitchFamily="18" charset="0"/>
              </a:rPr>
              <a:t> lựa chọn, đánh giá các công ty tổ chức sự kiện chất lượng và uy tín dựa trên một vài yếu tố sau:</a:t>
            </a:r>
            <a:endParaRPr lang="en-US" sz="2800" dirty="0">
              <a:solidFill>
                <a:srgbClr val="002060"/>
              </a:solidFill>
              <a:effectLst/>
              <a:latin typeface="Times New Roman" panose="02020603050405020304" pitchFamily="18" charset="0"/>
              <a:ea typeface="Times New Roman" panose="02020603050405020304" pitchFamily="18" charset="0"/>
            </a:endParaRPr>
          </a:p>
          <a:p>
            <a:pPr marL="0" marR="0" algn="just">
              <a:lnSpc>
                <a:spcPct val="150000"/>
              </a:lnSpc>
              <a:spcBef>
                <a:spcPts val="200"/>
              </a:spcBef>
              <a:spcAft>
                <a:spcPts val="200"/>
              </a:spcAft>
            </a:pPr>
            <a:r>
              <a:rPr lang="en-US" sz="2800" dirty="0">
                <a:solidFill>
                  <a:srgbClr val="002060"/>
                </a:solidFill>
                <a:effectLst/>
                <a:latin typeface="Times New Roman" panose="02020603050405020304" pitchFamily="18" charset="0"/>
                <a:ea typeface="Times New Roman" panose="02020603050405020304" pitchFamily="18" charset="0"/>
              </a:rPr>
              <a:t>- LỊCH SỬ THÀNH LẬP</a:t>
            </a:r>
            <a:endParaRPr lang="en-US" sz="2800" dirty="0">
              <a:solidFill>
                <a:srgbClr val="002060"/>
              </a:solidFill>
              <a:latin typeface="Times New Roman" panose="02020603050405020304" pitchFamily="18" charset="0"/>
              <a:ea typeface="Times New Roman" panose="02020603050405020304" pitchFamily="18" charset="0"/>
            </a:endParaRPr>
          </a:p>
          <a:p>
            <a:pPr marL="285750" marR="0" indent="-285750" algn="just">
              <a:lnSpc>
                <a:spcPct val="150000"/>
              </a:lnSpc>
              <a:spcBef>
                <a:spcPts val="200"/>
              </a:spcBef>
              <a:spcAft>
                <a:spcPts val="200"/>
              </a:spcAft>
              <a:buFontTx/>
              <a:buChar char="-"/>
            </a:pPr>
            <a:r>
              <a:rPr lang="en-US" sz="2800" dirty="0">
                <a:solidFill>
                  <a:srgbClr val="002060"/>
                </a:solidFill>
                <a:effectLst/>
                <a:latin typeface="Times New Roman" panose="02020603050405020304" pitchFamily="18" charset="0"/>
                <a:ea typeface="Times New Roman" panose="02020603050405020304" pitchFamily="18" charset="0"/>
              </a:rPr>
              <a:t>NGUỒN NHÂN LỰC</a:t>
            </a:r>
          </a:p>
          <a:p>
            <a:pPr marR="0" algn="just">
              <a:lnSpc>
                <a:spcPct val="150000"/>
              </a:lnSpc>
              <a:spcBef>
                <a:spcPts val="200"/>
              </a:spcBef>
              <a:spcAft>
                <a:spcPts val="200"/>
              </a:spcAft>
            </a:pPr>
            <a:r>
              <a:rPr lang="en-US" sz="2800" dirty="0">
                <a:solidFill>
                  <a:srgbClr val="002060"/>
                </a:solidFill>
                <a:latin typeface="Times New Roman" panose="02020603050405020304" pitchFamily="18" charset="0"/>
                <a:ea typeface="Times New Roman" panose="02020603050405020304" pitchFamily="18" charset="0"/>
              </a:rPr>
              <a:t>- </a:t>
            </a:r>
            <a:r>
              <a:rPr lang="en-US" sz="2800" dirty="0">
                <a:solidFill>
                  <a:srgbClr val="002060"/>
                </a:solidFill>
                <a:effectLst/>
                <a:latin typeface="Times New Roman" panose="02020603050405020304" pitchFamily="18" charset="0"/>
                <a:ea typeface="Times New Roman" panose="02020603050405020304" pitchFamily="18" charset="0"/>
              </a:rPr>
              <a:t>TRANG THIẾT BỊ</a:t>
            </a:r>
          </a:p>
          <a:p>
            <a:pPr marL="285750" marR="0" indent="-285750" algn="just">
              <a:lnSpc>
                <a:spcPct val="150000"/>
              </a:lnSpc>
              <a:spcBef>
                <a:spcPts val="200"/>
              </a:spcBef>
              <a:spcAft>
                <a:spcPts val="200"/>
              </a:spcAft>
              <a:buFontTx/>
              <a:buChar char="-"/>
            </a:pPr>
            <a:r>
              <a:rPr lang="en-US" sz="2800" dirty="0">
                <a:solidFill>
                  <a:srgbClr val="002060"/>
                </a:solidFill>
                <a:effectLst/>
                <a:latin typeface="Times New Roman" panose="02020603050405020304" pitchFamily="18" charset="0"/>
                <a:ea typeface="Times New Roman" panose="02020603050405020304" pitchFamily="18" charset="0"/>
              </a:rPr>
              <a:t>QUÁ TRÌNH QUẢN LÝ SỰ KIỆN</a:t>
            </a:r>
          </a:p>
          <a:p>
            <a:pPr marL="285750" marR="0" indent="-285750" algn="just">
              <a:lnSpc>
                <a:spcPct val="150000"/>
              </a:lnSpc>
              <a:spcBef>
                <a:spcPts val="200"/>
              </a:spcBef>
              <a:spcAft>
                <a:spcPts val="200"/>
              </a:spcAft>
              <a:buFontTx/>
              <a:buChar char="-"/>
            </a:pPr>
            <a:r>
              <a:rPr lang="en-US" sz="2800" dirty="0">
                <a:solidFill>
                  <a:srgbClr val="002060"/>
                </a:solidFill>
                <a:effectLst/>
                <a:latin typeface="Times New Roman" panose="02020603050405020304" pitchFamily="18" charset="0"/>
                <a:ea typeface="Times New Roman" panose="02020603050405020304" pitchFamily="18" charset="0"/>
              </a:rPr>
              <a:t>CHI PHÍ HỢP LÝ</a:t>
            </a: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13" name="Content Placeholder 12">
            <a:extLst>
              <a:ext uri="{FF2B5EF4-FFF2-40B4-BE49-F238E27FC236}">
                <a16:creationId xmlns:a16="http://schemas.microsoft.com/office/drawing/2014/main" id="{A1AB44BC-6050-48A8-8AA1-389DF6E5E3DC}"/>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920998" y="2971800"/>
            <a:ext cx="5005890" cy="3567112"/>
          </a:xfrm>
        </p:spPr>
      </p:pic>
    </p:spTree>
    <p:extLst>
      <p:ext uri="{BB962C8B-B14F-4D97-AF65-F5344CB8AC3E}">
        <p14:creationId xmlns:p14="http://schemas.microsoft.com/office/powerpoint/2010/main" val="36431015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3. </a:t>
            </a:r>
            <a:r>
              <a:rPr lang="vi-VN" sz="2800" b="1" dirty="0">
                <a:effectLst/>
                <a:latin typeface="Times New Roman" panose="02020603050405020304" pitchFamily="18" charset="0"/>
                <a:ea typeface="Times New Roman" panose="02020603050405020304" pitchFamily="18" charset="0"/>
              </a:rPr>
              <a:t>Khảo sát khả năng cung ứng của các nhà cung cấp dịch vụ tổ chức họp, hội nghị hội thảo</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27</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364958" y="806118"/>
            <a:ext cx="11642558" cy="1174555"/>
          </a:xfrm>
        </p:spPr>
        <p:txBody>
          <a:bodyPr>
            <a:normAutofit fontScale="25000" lnSpcReduction="20000"/>
          </a:bodyPr>
          <a:lstStyle/>
          <a:p>
            <a:r>
              <a:rPr lang="en-US" sz="11200" dirty="0">
                <a:solidFill>
                  <a:srgbClr val="002060"/>
                </a:solidFill>
                <a:effectLst/>
                <a:latin typeface="Times New Roman" panose="02020603050405020304" pitchFamily="18" charset="0"/>
                <a:ea typeface="Times New Roman" panose="02020603050405020304" pitchFamily="18" charset="0"/>
              </a:rPr>
              <a:t>3.3.</a:t>
            </a:r>
            <a:r>
              <a:rPr lang="vi-VN" sz="11200" b="1" dirty="0">
                <a:solidFill>
                  <a:srgbClr val="002060"/>
                </a:solidFill>
                <a:effectLst/>
                <a:latin typeface="Times New Roman" panose="02020603050405020304" pitchFamily="18" charset="0"/>
                <a:ea typeface="Times New Roman" panose="02020603050405020304" pitchFamily="18" charset="0"/>
              </a:rPr>
              <a:t> Lập hồ sơ các nhà cung cấp đáp ứng yêu cầu của đơn vị chủ trì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9600" dirty="0">
              <a:solidFill>
                <a:srgbClr val="002060"/>
              </a:solidFill>
              <a:effectLst/>
              <a:latin typeface="Times New Roman" panose="02020603050405020304" pitchFamily="18" charset="0"/>
              <a:ea typeface="Times New Roman" panose="02020603050405020304" pitchFamily="18" charset="0"/>
            </a:endParaRPr>
          </a:p>
          <a:p>
            <a:r>
              <a:rPr lang="en-US" sz="9600" dirty="0">
                <a:solidFill>
                  <a:srgbClr val="002060"/>
                </a:solidFill>
                <a:ea typeface="Times New Roman" panose="02020603050405020304" pitchFamily="18" charset="0"/>
              </a:rPr>
              <a:t>  </a:t>
            </a:r>
            <a:endParaRPr lang="en-US" b="0" dirty="0"/>
          </a:p>
        </p:txBody>
      </p:sp>
      <p:sp>
        <p:nvSpPr>
          <p:cNvPr id="4" name="Content Placeholder 3">
            <a:extLst>
              <a:ext uri="{FF2B5EF4-FFF2-40B4-BE49-F238E27FC236}">
                <a16:creationId xmlns:a16="http://schemas.microsoft.com/office/drawing/2014/main" id="{51F5CE8A-797C-4CC2-AC08-A5B419D79903}"/>
              </a:ext>
            </a:extLst>
          </p:cNvPr>
          <p:cNvSpPr>
            <a:spLocks noGrp="1"/>
          </p:cNvSpPr>
          <p:nvPr>
            <p:ph sz="half" idx="1"/>
          </p:nvPr>
        </p:nvSpPr>
        <p:spPr>
          <a:xfrm>
            <a:off x="4802605" y="1798110"/>
            <a:ext cx="7204911" cy="4740802"/>
          </a:xfrm>
        </p:spPr>
        <p:txBody>
          <a:bodyPr>
            <a:normAutofit fontScale="92500" lnSpcReduction="10000"/>
          </a:bodyPr>
          <a:lstStyle/>
          <a:p>
            <a:pPr marL="0" marR="0">
              <a:lnSpc>
                <a:spcPct val="150000"/>
              </a:lnSpc>
              <a:spcBef>
                <a:spcPts val="300"/>
              </a:spcBef>
              <a:spcAft>
                <a:spcPts val="300"/>
              </a:spcAft>
            </a:pPr>
            <a:r>
              <a:rPr lang="vi-VN" sz="2400" dirty="0">
                <a:solidFill>
                  <a:srgbClr val="002060"/>
                </a:solidFill>
                <a:effectLst/>
                <a:latin typeface="Times New Roman" panose="02020603050405020304" pitchFamily="18" charset="0"/>
                <a:ea typeface="Times New Roman" panose="02020603050405020304" pitchFamily="18" charset="0"/>
              </a:rPr>
              <a:t>Lên danh sách các nhà cung cấp tiềm năng </a:t>
            </a:r>
            <a:r>
              <a:rPr lang="en-US" sz="2400" dirty="0" err="1">
                <a:solidFill>
                  <a:srgbClr val="002060"/>
                </a:solidFill>
                <a:effectLst/>
                <a:latin typeface="Times New Roman" panose="02020603050405020304" pitchFamily="18" charset="0"/>
                <a:ea typeface="Times New Roman" panose="02020603050405020304" pitchFamily="18" charset="0"/>
              </a:rPr>
              <a:t>đáp</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ứng</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yêu</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cầu</a:t>
            </a:r>
            <a:r>
              <a:rPr lang="en-US" sz="2400" dirty="0">
                <a:solidFill>
                  <a:srgbClr val="002060"/>
                </a:solidFill>
                <a:effectLst/>
                <a:latin typeface="Times New Roman" panose="02020603050405020304" pitchFamily="18" charset="0"/>
                <a:ea typeface="Times New Roman" panose="02020603050405020304" pitchFamily="18" charset="0"/>
              </a:rPr>
              <a:t> </a:t>
            </a:r>
            <a:r>
              <a:rPr lang="vi-VN" sz="2400" dirty="0">
                <a:solidFill>
                  <a:srgbClr val="002060"/>
                </a:solidFill>
                <a:effectLst/>
                <a:latin typeface="Times New Roman" panose="02020603050405020304" pitchFamily="18" charset="0"/>
                <a:ea typeface="Times New Roman" panose="02020603050405020304" pitchFamily="18" charset="0"/>
              </a:rPr>
              <a:t>với các thông tin cơ bản</a:t>
            </a:r>
            <a:r>
              <a:rPr lang="en-US" sz="2400" dirty="0">
                <a:solidFill>
                  <a:srgbClr val="002060"/>
                </a:solidFill>
                <a:effectLst/>
                <a:latin typeface="Times New Roman" panose="02020603050405020304" pitchFamily="18" charset="0"/>
                <a:ea typeface="Times New Roman" panose="02020603050405020304" pitchFamily="18" charset="0"/>
              </a:rPr>
              <a:t>: </a:t>
            </a:r>
            <a:endParaRPr lang="en-US" sz="2400" dirty="0">
              <a:solidFill>
                <a:srgbClr val="002060"/>
              </a:solidFill>
              <a:effectLst/>
              <a:latin typeface="Times New Roman" panose="02020603050405020304" pitchFamily="18" charset="0"/>
              <a:ea typeface="Calibri" panose="020F0502020204030204" pitchFamily="34"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400" dirty="0">
                <a:solidFill>
                  <a:srgbClr val="002060"/>
                </a:solidFill>
                <a:effectLst/>
                <a:latin typeface="Times New Roman" panose="02020603050405020304" pitchFamily="18" charset="0"/>
                <a:ea typeface="Times New Roman" panose="02020603050405020304" pitchFamily="18" charset="0"/>
              </a:rPr>
              <a:t>Sự uy tín của nhà cung cấp.</a:t>
            </a:r>
            <a:endParaRPr lang="en-US" sz="24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400" dirty="0">
                <a:solidFill>
                  <a:srgbClr val="002060"/>
                </a:solidFill>
                <a:effectLst/>
                <a:latin typeface="Times New Roman" panose="02020603050405020304" pitchFamily="18" charset="0"/>
                <a:ea typeface="Times New Roman" panose="02020603050405020304" pitchFamily="18" charset="0"/>
              </a:rPr>
              <a:t>Chất lượng của sản phẩm/dịch vụ cung cấp.</a:t>
            </a:r>
            <a:endParaRPr lang="en-US" sz="24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400" dirty="0">
                <a:solidFill>
                  <a:srgbClr val="002060"/>
                </a:solidFill>
                <a:effectLst/>
                <a:latin typeface="Times New Roman" panose="02020603050405020304" pitchFamily="18" charset="0"/>
                <a:ea typeface="Times New Roman" panose="02020603050405020304" pitchFamily="18" charset="0"/>
              </a:rPr>
              <a:t>Hiệu suất cung cấp sản phẩm/dịch vụ.</a:t>
            </a:r>
            <a:endParaRPr lang="en-US" sz="24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400" dirty="0">
                <a:solidFill>
                  <a:srgbClr val="002060"/>
                </a:solidFill>
                <a:effectLst/>
                <a:latin typeface="Times New Roman" panose="02020603050405020304" pitchFamily="18" charset="0"/>
                <a:ea typeface="Times New Roman" panose="02020603050405020304" pitchFamily="18" charset="0"/>
              </a:rPr>
              <a:t>Giá cả sản phẩm/dịch vụ và phương thức thanh toán.</a:t>
            </a:r>
            <a:endParaRPr lang="en-US" sz="24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400" dirty="0">
                <a:solidFill>
                  <a:srgbClr val="002060"/>
                </a:solidFill>
                <a:effectLst/>
                <a:latin typeface="Times New Roman" panose="02020603050405020304" pitchFamily="18" charset="0"/>
                <a:ea typeface="Times New Roman" panose="02020603050405020304" pitchFamily="18" charset="0"/>
              </a:rPr>
              <a:t>Dịch vụ khách hàng của nhà cung cấp.</a:t>
            </a:r>
            <a:endParaRPr lang="en-US" sz="24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400" dirty="0">
                <a:solidFill>
                  <a:srgbClr val="002060"/>
                </a:solidFill>
                <a:effectLst/>
                <a:latin typeface="Times New Roman" panose="02020603050405020304" pitchFamily="18" charset="0"/>
                <a:ea typeface="Times New Roman" panose="02020603050405020304" pitchFamily="18" charset="0"/>
              </a:rPr>
              <a:t>Tính lâu dài và bền vững của nhà cung cấp.</a:t>
            </a:r>
            <a:endParaRPr lang="en-US" sz="24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400" dirty="0">
                <a:solidFill>
                  <a:srgbClr val="002060"/>
                </a:solidFill>
                <a:effectLst/>
                <a:latin typeface="Times New Roman" panose="02020603050405020304" pitchFamily="18" charset="0"/>
                <a:ea typeface="Times New Roman" panose="02020603050405020304" pitchFamily="18" charset="0"/>
              </a:rPr>
              <a:t>Rủi ro tài chính của nhà cung cấp.</a:t>
            </a:r>
            <a:endParaRPr lang="en-US" sz="2400" dirty="0">
              <a:solidFill>
                <a:srgbClr val="002060"/>
              </a:solidFill>
              <a:effectLst/>
              <a:latin typeface="Times New Roman" panose="02020603050405020304" pitchFamily="18" charset="0"/>
              <a:ea typeface="Times New Roman" panose="02020603050405020304" pitchFamily="18" charset="0"/>
            </a:endParaRPr>
          </a:p>
          <a:p>
            <a:endParaRPr lang="en-US" dirty="0"/>
          </a:p>
        </p:txBody>
      </p:sp>
      <p:pic>
        <p:nvPicPr>
          <p:cNvPr id="10" name="Picture 9">
            <a:extLst>
              <a:ext uri="{FF2B5EF4-FFF2-40B4-BE49-F238E27FC236}">
                <a16:creationId xmlns:a16="http://schemas.microsoft.com/office/drawing/2014/main" id="{898C95EF-6298-4D2D-AB27-BC7842AFD0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958" y="2152361"/>
            <a:ext cx="3695699" cy="4032300"/>
          </a:xfrm>
          <a:prstGeom prst="rect">
            <a:avLst/>
          </a:prstGeom>
        </p:spPr>
      </p:pic>
    </p:spTree>
    <p:extLst>
      <p:ext uri="{BB962C8B-B14F-4D97-AF65-F5344CB8AC3E}">
        <p14:creationId xmlns:p14="http://schemas.microsoft.com/office/powerpoint/2010/main" val="4919562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3. </a:t>
            </a:r>
            <a:r>
              <a:rPr lang="vi-VN" sz="2800" b="1" dirty="0">
                <a:effectLst/>
                <a:latin typeface="Times New Roman" panose="02020603050405020304" pitchFamily="18" charset="0"/>
                <a:ea typeface="Times New Roman" panose="02020603050405020304" pitchFamily="18" charset="0"/>
              </a:rPr>
              <a:t>Khảo sát khả năng cung ứng của các nhà cung cấp dịch vụ tổ chức họp, hội nghị hội thảo</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28</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838200" y="1028269"/>
            <a:ext cx="11642558" cy="1174555"/>
          </a:xfrm>
        </p:spPr>
        <p:txBody>
          <a:bodyPr>
            <a:normAutofit fontScale="25000" lnSpcReduction="20000"/>
          </a:bodyPr>
          <a:lstStyle/>
          <a:p>
            <a:r>
              <a:rPr lang="en-US" sz="11200" dirty="0">
                <a:solidFill>
                  <a:srgbClr val="002060"/>
                </a:solidFill>
                <a:effectLst/>
                <a:latin typeface="Times New Roman" panose="02020603050405020304" pitchFamily="18" charset="0"/>
                <a:ea typeface="Times New Roman" panose="02020603050405020304" pitchFamily="18" charset="0"/>
              </a:rPr>
              <a:t>3.4.</a:t>
            </a:r>
            <a:r>
              <a:rPr lang="vi-VN" sz="11200" b="1" dirty="0">
                <a:solidFill>
                  <a:srgbClr val="002060"/>
                </a:solidFill>
                <a:effectLst/>
                <a:latin typeface="Times New Roman" panose="02020603050405020304" pitchFamily="18" charset="0"/>
                <a:ea typeface="Times New Roman" panose="02020603050405020304" pitchFamily="18" charset="0"/>
              </a:rPr>
              <a:t>Ký hợp đồng cung ứng dịch vụ</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9600" dirty="0">
              <a:solidFill>
                <a:srgbClr val="002060"/>
              </a:solidFill>
              <a:effectLst/>
              <a:latin typeface="Times New Roman" panose="02020603050405020304" pitchFamily="18" charset="0"/>
              <a:ea typeface="Times New Roman" panose="02020603050405020304" pitchFamily="18" charset="0"/>
            </a:endParaRPr>
          </a:p>
          <a:p>
            <a:r>
              <a:rPr lang="en-US" sz="9600" dirty="0">
                <a:solidFill>
                  <a:srgbClr val="002060"/>
                </a:solidFill>
                <a:ea typeface="Times New Roman" panose="02020603050405020304" pitchFamily="18" charset="0"/>
              </a:rPr>
              <a:t>  </a:t>
            </a:r>
            <a:endParaRPr lang="en-US" b="0" dirty="0"/>
          </a:p>
        </p:txBody>
      </p:sp>
      <p:sp>
        <p:nvSpPr>
          <p:cNvPr id="4" name="Content Placeholder 3">
            <a:extLst>
              <a:ext uri="{FF2B5EF4-FFF2-40B4-BE49-F238E27FC236}">
                <a16:creationId xmlns:a16="http://schemas.microsoft.com/office/drawing/2014/main" id="{51F5CE8A-797C-4CC2-AC08-A5B419D79903}"/>
              </a:ext>
            </a:extLst>
          </p:cNvPr>
          <p:cNvSpPr>
            <a:spLocks noGrp="1"/>
          </p:cNvSpPr>
          <p:nvPr>
            <p:ph sz="half" idx="1"/>
          </p:nvPr>
        </p:nvSpPr>
        <p:spPr>
          <a:xfrm>
            <a:off x="232612" y="1615548"/>
            <a:ext cx="6228345" cy="4740802"/>
          </a:xfrm>
        </p:spPr>
        <p:txBody>
          <a:bodyPr>
            <a:normAutofit fontScale="77500" lnSpcReduction="20000"/>
          </a:bodyPr>
          <a:lstStyle/>
          <a:p>
            <a:pPr marL="0" marR="0" algn="just">
              <a:lnSpc>
                <a:spcPct val="150000"/>
              </a:lnSpc>
              <a:spcBef>
                <a:spcPts val="200"/>
              </a:spcBef>
              <a:spcAft>
                <a:spcPts val="200"/>
              </a:spcAft>
            </a:pPr>
            <a:r>
              <a:rPr lang="vi-VN" sz="2600" b="1" i="1" dirty="0">
                <a:solidFill>
                  <a:srgbClr val="002060"/>
                </a:solidFill>
                <a:effectLst/>
                <a:latin typeface="Times New Roman" panose="02020603050405020304" pitchFamily="18" charset="0"/>
                <a:ea typeface="Times New Roman" panose="02020603050405020304" pitchFamily="18" charset="0"/>
              </a:rPr>
              <a:t>Nội dung hợp đồng tổ chức sự kiện cần phải có</a:t>
            </a:r>
            <a:endParaRPr lang="en-US" sz="26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sz="2600" dirty="0">
                <a:solidFill>
                  <a:srgbClr val="002060"/>
                </a:solidFill>
                <a:effectLst/>
                <a:latin typeface="Times New Roman" panose="02020603050405020304" pitchFamily="18" charset="0"/>
                <a:ea typeface="Times New Roman" panose="02020603050405020304" pitchFamily="18" charset="0"/>
              </a:rPr>
              <a:t>Tại điều 402 Bộ Luật Dân sự quy định: mẫu hợp đồng dịch vụ tổ chức sự kiện có thể thỏa thuận về những nội dung sau:</a:t>
            </a:r>
            <a:endParaRPr lang="en-US" sz="2600" dirty="0">
              <a:solidFill>
                <a:srgbClr val="002060"/>
              </a:solidFill>
              <a:effectLst/>
              <a:latin typeface="Times New Roman" panose="02020603050405020304" pitchFamily="18" charset="0"/>
              <a:ea typeface="Calibri" panose="020F0502020204030204" pitchFamily="34"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Thông tin cá nhân đầy đủ của 2 bên tham gia hợp đồng</a:t>
            </a:r>
            <a:endParaRPr lang="en-US" sz="26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Thông tin về đối tượng hợp đồng, ở đây chính là những công việc được phép làm và không được phép làm trong quá trình tổ chức sự kiện. </a:t>
            </a:r>
            <a:endParaRPr lang="en-US" sz="26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Mức giá và phương thức thanh toán được đồng nhất bởi 2 bên </a:t>
            </a:r>
            <a:endParaRPr lang="en-US" sz="26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Thời gian và địa điểm được phép tổ chức sự kiện</a:t>
            </a:r>
            <a:endParaRPr lang="en-US" sz="2600" dirty="0">
              <a:solidFill>
                <a:srgbClr val="002060"/>
              </a:solidFill>
              <a:effectLst/>
              <a:latin typeface="Times New Roman" panose="02020603050405020304" pitchFamily="18" charset="0"/>
              <a:ea typeface="Times New Roman" panose="02020603050405020304" pitchFamily="18" charset="0"/>
            </a:endParaRPr>
          </a:p>
          <a:p>
            <a:endParaRPr lang="en-US" dirty="0"/>
          </a:p>
        </p:txBody>
      </p:sp>
      <p:sp>
        <p:nvSpPr>
          <p:cNvPr id="8" name="Content Placeholder 3">
            <a:extLst>
              <a:ext uri="{FF2B5EF4-FFF2-40B4-BE49-F238E27FC236}">
                <a16:creationId xmlns:a16="http://schemas.microsoft.com/office/drawing/2014/main" id="{9534A20D-E531-4AAE-99EF-877DB9D2BBEC}"/>
              </a:ext>
            </a:extLst>
          </p:cNvPr>
          <p:cNvSpPr txBox="1">
            <a:spLocks/>
          </p:cNvSpPr>
          <p:nvPr/>
        </p:nvSpPr>
        <p:spPr>
          <a:xfrm>
            <a:off x="6460957" y="1615545"/>
            <a:ext cx="5498431" cy="510592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Mẫu hợp đồng dịch vụ tổ chức sự kiện cần phải nêu rõ phương thức thực hiện hợp đồng của 2 bên</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Liệt kê chi tiết các quyền và nghĩa vụ giữa 2 bên ký kết</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Trách nhiệm cụ thể nếu một trong hai bên vi phạm điều khoản hợp đồng</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Hợp đồng có phạm vi như thế nào?</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Thêm các nội dung thỏa thuận khác nếu có</a:t>
            </a:r>
            <a:endParaRPr lang="en-US" sz="2600" dirty="0">
              <a:solidFill>
                <a:srgbClr val="002060"/>
              </a:solidFill>
              <a:ea typeface="Times New Roman" panose="02020603050405020304" pitchFamily="18" charset="0"/>
            </a:endParaRPr>
          </a:p>
          <a:p>
            <a:endParaRPr lang="en-US" dirty="0"/>
          </a:p>
        </p:txBody>
      </p:sp>
    </p:spTree>
    <p:extLst>
      <p:ext uri="{BB962C8B-B14F-4D97-AF65-F5344CB8AC3E}">
        <p14:creationId xmlns:p14="http://schemas.microsoft.com/office/powerpoint/2010/main" val="4285116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3. </a:t>
            </a:r>
            <a:r>
              <a:rPr lang="vi-VN" sz="2800" b="1" dirty="0">
                <a:effectLst/>
                <a:latin typeface="Times New Roman" panose="02020603050405020304" pitchFamily="18" charset="0"/>
                <a:ea typeface="Times New Roman" panose="02020603050405020304" pitchFamily="18" charset="0"/>
              </a:rPr>
              <a:t>Khảo sát khả năng cung ứng của các nhà cung cấp dịch vụ tổ chức họp, hội nghị hội thảo</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29</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838200" y="1028269"/>
            <a:ext cx="11642558" cy="1174555"/>
          </a:xfrm>
        </p:spPr>
        <p:txBody>
          <a:bodyPr>
            <a:normAutofit fontScale="25000" lnSpcReduction="20000"/>
          </a:bodyPr>
          <a:lstStyle/>
          <a:p>
            <a:r>
              <a:rPr lang="en-US" sz="11200" dirty="0">
                <a:solidFill>
                  <a:srgbClr val="002060"/>
                </a:solidFill>
                <a:effectLst/>
                <a:latin typeface="Times New Roman" panose="02020603050405020304" pitchFamily="18" charset="0"/>
                <a:ea typeface="Times New Roman" panose="02020603050405020304" pitchFamily="18" charset="0"/>
              </a:rPr>
              <a:t>3.4.</a:t>
            </a:r>
            <a:r>
              <a:rPr lang="vi-VN" sz="11200" b="1" dirty="0">
                <a:solidFill>
                  <a:srgbClr val="002060"/>
                </a:solidFill>
                <a:effectLst/>
                <a:latin typeface="Times New Roman" panose="02020603050405020304" pitchFamily="18" charset="0"/>
                <a:ea typeface="Times New Roman" panose="02020603050405020304" pitchFamily="18" charset="0"/>
              </a:rPr>
              <a:t>Ký hợp đồng cung ứng dịch vụ</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9600" dirty="0">
              <a:solidFill>
                <a:srgbClr val="002060"/>
              </a:solidFill>
              <a:effectLst/>
              <a:latin typeface="Times New Roman" panose="02020603050405020304" pitchFamily="18" charset="0"/>
              <a:ea typeface="Times New Roman" panose="02020603050405020304" pitchFamily="18" charset="0"/>
            </a:endParaRPr>
          </a:p>
          <a:p>
            <a:r>
              <a:rPr lang="en-US" sz="9600" dirty="0">
                <a:solidFill>
                  <a:srgbClr val="002060"/>
                </a:solidFill>
                <a:ea typeface="Times New Roman" panose="02020603050405020304" pitchFamily="18" charset="0"/>
              </a:rPr>
              <a:t>  </a:t>
            </a:r>
            <a:endParaRPr lang="en-US" b="0" dirty="0"/>
          </a:p>
        </p:txBody>
      </p:sp>
      <p:sp>
        <p:nvSpPr>
          <p:cNvPr id="4" name="Content Placeholder 3">
            <a:extLst>
              <a:ext uri="{FF2B5EF4-FFF2-40B4-BE49-F238E27FC236}">
                <a16:creationId xmlns:a16="http://schemas.microsoft.com/office/drawing/2014/main" id="{51F5CE8A-797C-4CC2-AC08-A5B419D79903}"/>
              </a:ext>
            </a:extLst>
          </p:cNvPr>
          <p:cNvSpPr>
            <a:spLocks noGrp="1"/>
          </p:cNvSpPr>
          <p:nvPr>
            <p:ph sz="half" idx="1"/>
          </p:nvPr>
        </p:nvSpPr>
        <p:spPr>
          <a:xfrm>
            <a:off x="232612" y="1615548"/>
            <a:ext cx="6228345" cy="4740802"/>
          </a:xfrm>
        </p:spPr>
        <p:txBody>
          <a:bodyPr>
            <a:normAutofit fontScale="77500" lnSpcReduction="20000"/>
          </a:bodyPr>
          <a:lstStyle/>
          <a:p>
            <a:pPr marL="0" marR="0" algn="just">
              <a:lnSpc>
                <a:spcPct val="150000"/>
              </a:lnSpc>
              <a:spcBef>
                <a:spcPts val="200"/>
              </a:spcBef>
              <a:spcAft>
                <a:spcPts val="200"/>
              </a:spcAft>
            </a:pPr>
            <a:r>
              <a:rPr lang="vi-VN" sz="2600" b="1" i="1" dirty="0">
                <a:solidFill>
                  <a:srgbClr val="002060"/>
                </a:solidFill>
                <a:effectLst/>
                <a:latin typeface="Times New Roman" panose="02020603050405020304" pitchFamily="18" charset="0"/>
                <a:ea typeface="Times New Roman" panose="02020603050405020304" pitchFamily="18" charset="0"/>
              </a:rPr>
              <a:t>Nội dung hợp đồng tổ chức sự kiện cần phải có</a:t>
            </a:r>
            <a:endParaRPr lang="en-US" sz="26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sz="2600" dirty="0">
                <a:solidFill>
                  <a:srgbClr val="002060"/>
                </a:solidFill>
                <a:effectLst/>
                <a:latin typeface="Times New Roman" panose="02020603050405020304" pitchFamily="18" charset="0"/>
                <a:ea typeface="Times New Roman" panose="02020603050405020304" pitchFamily="18" charset="0"/>
              </a:rPr>
              <a:t>Tại điều 402 Bộ Luật Dân sự quy định: mẫu hợp đồng dịch vụ tổ chức sự kiện có thể thỏa thuận về những nội dung sau:</a:t>
            </a:r>
            <a:endParaRPr lang="en-US" sz="2600" dirty="0">
              <a:solidFill>
                <a:srgbClr val="002060"/>
              </a:solidFill>
              <a:effectLst/>
              <a:latin typeface="Times New Roman" panose="02020603050405020304" pitchFamily="18" charset="0"/>
              <a:ea typeface="Calibri" panose="020F0502020204030204" pitchFamily="34"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Thông tin cá nhân đầy đủ của 2 bên tham gia hợp đồng</a:t>
            </a:r>
            <a:endParaRPr lang="en-US" sz="26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Thông tin về đối tượng hợp đồng, ở đây chính là những công việc được phép làm và không được phép làm trong quá trình tổ chức sự kiện. </a:t>
            </a:r>
            <a:endParaRPr lang="en-US" sz="26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Mức giá và phương thức thanh toán được đồng nhất bởi 2 bên </a:t>
            </a:r>
            <a:endParaRPr lang="en-US" sz="26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Thời gian và địa điểm được phép tổ chức sự kiện</a:t>
            </a:r>
            <a:endParaRPr lang="en-US" sz="2600" dirty="0">
              <a:solidFill>
                <a:srgbClr val="002060"/>
              </a:solidFill>
              <a:effectLst/>
              <a:latin typeface="Times New Roman" panose="02020603050405020304" pitchFamily="18" charset="0"/>
              <a:ea typeface="Times New Roman" panose="02020603050405020304" pitchFamily="18" charset="0"/>
            </a:endParaRPr>
          </a:p>
          <a:p>
            <a:endParaRPr lang="en-US" dirty="0"/>
          </a:p>
        </p:txBody>
      </p:sp>
      <p:sp>
        <p:nvSpPr>
          <p:cNvPr id="8" name="Content Placeholder 3">
            <a:extLst>
              <a:ext uri="{FF2B5EF4-FFF2-40B4-BE49-F238E27FC236}">
                <a16:creationId xmlns:a16="http://schemas.microsoft.com/office/drawing/2014/main" id="{9534A20D-E531-4AAE-99EF-877DB9D2BBEC}"/>
              </a:ext>
            </a:extLst>
          </p:cNvPr>
          <p:cNvSpPr txBox="1">
            <a:spLocks/>
          </p:cNvSpPr>
          <p:nvPr/>
        </p:nvSpPr>
        <p:spPr>
          <a:xfrm>
            <a:off x="6460957" y="1615545"/>
            <a:ext cx="5498431" cy="510592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Mẫu hợp đồng dịch vụ tổ chức sự kiện cần phải nêu rõ phương thức thực hiện hợp đồng của 2 bên</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Liệt kê chi tiết các quyền và nghĩa vụ giữa 2 bên ký kết</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Trách nhiệm cụ thể nếu một trong hai bên vi phạm điều khoản hợp đồng</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Hợp đồng có phạm vi như thế nào?</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Thêm các nội dung thỏa thuận khác nếu có</a:t>
            </a:r>
            <a:endParaRPr lang="en-US" sz="2600" dirty="0">
              <a:solidFill>
                <a:srgbClr val="002060"/>
              </a:solidFill>
              <a:ea typeface="Times New Roman" panose="02020603050405020304" pitchFamily="18" charset="0"/>
            </a:endParaRPr>
          </a:p>
          <a:p>
            <a:endParaRPr lang="en-US" dirty="0"/>
          </a:p>
        </p:txBody>
      </p:sp>
    </p:spTree>
    <p:extLst>
      <p:ext uri="{BB962C8B-B14F-4D97-AF65-F5344CB8AC3E}">
        <p14:creationId xmlns:p14="http://schemas.microsoft.com/office/powerpoint/2010/main" val="3050636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3A5652-6662-4FA4-8817-2774A1AF3372}"/>
              </a:ext>
            </a:extLst>
          </p:cNvPr>
          <p:cNvSpPr>
            <a:spLocks noGrp="1"/>
          </p:cNvSpPr>
          <p:nvPr>
            <p:ph type="dt" sz="half" idx="10"/>
          </p:nvPr>
        </p:nvSpPr>
        <p:spPr/>
        <p:txBody>
          <a:bodyPr/>
          <a:lstStyle/>
          <a:p>
            <a:r>
              <a:rPr lang="en-US"/>
              <a:t>2020</a:t>
            </a:r>
          </a:p>
        </p:txBody>
      </p:sp>
      <p:sp>
        <p:nvSpPr>
          <p:cNvPr id="3" name="Slide Number Placeholder 2">
            <a:extLst>
              <a:ext uri="{FF2B5EF4-FFF2-40B4-BE49-F238E27FC236}">
                <a16:creationId xmlns:a16="http://schemas.microsoft.com/office/drawing/2014/main" id="{C552F9C1-0482-4C87-933B-849C8C0ABF81}"/>
              </a:ext>
            </a:extLst>
          </p:cNvPr>
          <p:cNvSpPr>
            <a:spLocks noGrp="1"/>
          </p:cNvSpPr>
          <p:nvPr>
            <p:ph type="sldNum" sz="quarter" idx="12"/>
          </p:nvPr>
        </p:nvSpPr>
        <p:spPr/>
        <p:txBody>
          <a:bodyPr/>
          <a:lstStyle/>
          <a:p>
            <a:fld id="{E028A6FB-2223-4D25-977F-C6FE794272EE}" type="slidenum">
              <a:rPr lang="en-US" smtClean="0"/>
              <a:t>3</a:t>
            </a:fld>
            <a:endParaRPr lang="en-US"/>
          </a:p>
        </p:txBody>
      </p:sp>
      <p:sp>
        <p:nvSpPr>
          <p:cNvPr id="4" name="Text Placeholder 3">
            <a:extLst>
              <a:ext uri="{FF2B5EF4-FFF2-40B4-BE49-F238E27FC236}">
                <a16:creationId xmlns:a16="http://schemas.microsoft.com/office/drawing/2014/main" id="{09A00E5F-EE39-4D8A-A162-8C2400FBA0B9}"/>
              </a:ext>
            </a:extLst>
          </p:cNvPr>
          <p:cNvSpPr>
            <a:spLocks noGrp="1"/>
          </p:cNvSpPr>
          <p:nvPr>
            <p:ph type="body" sz="quarter" idx="13"/>
          </p:nvPr>
        </p:nvSpPr>
        <p:spPr>
          <a:xfrm>
            <a:off x="2815389" y="1082194"/>
            <a:ext cx="9059779" cy="5274156"/>
          </a:xfrm>
        </p:spPr>
        <p:txBody>
          <a:bodyPr>
            <a:noAutofit/>
          </a:bodyPr>
          <a:lstStyle/>
          <a:p>
            <a:pPr marL="0" marR="0" algn="just">
              <a:lnSpc>
                <a:spcPct val="110000"/>
              </a:lnSpc>
              <a:spcBef>
                <a:spcPts val="200"/>
              </a:spcBef>
              <a:spcAft>
                <a:spcPts val="200"/>
              </a:spcAft>
            </a:pPr>
            <a:r>
              <a:rPr lang="en-US" dirty="0"/>
              <a:t> </a:t>
            </a:r>
            <a:r>
              <a:rPr lang="vi-VN" dirty="0">
                <a:solidFill>
                  <a:srgbClr val="002060"/>
                </a:solidFill>
                <a:effectLst/>
                <a:latin typeface="Times New Roman" panose="02020603050405020304" pitchFamily="18" charset="0"/>
                <a:ea typeface="Times New Roman" panose="02020603050405020304" pitchFamily="18" charset="0"/>
              </a:rPr>
              <a:t>Xây dựng được các chỉ tiêu khảo sát nhu cầu tham gia, nhu cầu phục vụ và yêu cầu sử dụng các dịch vụ và khả năng thanh toán của các đơn vị chủ trì tổ chức họp, hội nghị hội thảo.</a:t>
            </a:r>
            <a:endParaRPr lang="en-US" dirty="0">
              <a:solidFill>
                <a:srgbClr val="002060"/>
              </a:solidFill>
              <a:effectLst/>
              <a:latin typeface="Times New Roman" panose="02020603050405020304" pitchFamily="18" charset="0"/>
              <a:ea typeface="Calibri" panose="020F0502020204030204" pitchFamily="34" charset="0"/>
            </a:endParaRPr>
          </a:p>
          <a:p>
            <a:pPr marL="0" marR="0" algn="just">
              <a:lnSpc>
                <a:spcPct val="11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Xây dựng được các chỉ tiêu khảo sát khả năng cung ứng của các nhà cung cấp dịch vụ  phục vụ tổ chức họp, hội nghị hội thảo.</a:t>
            </a:r>
            <a:endParaRPr lang="en-US" dirty="0">
              <a:solidFill>
                <a:srgbClr val="002060"/>
              </a:solidFill>
              <a:effectLst/>
              <a:latin typeface="Times New Roman" panose="02020603050405020304" pitchFamily="18" charset="0"/>
              <a:ea typeface="Calibri" panose="020F0502020204030204" pitchFamily="34" charset="0"/>
            </a:endParaRPr>
          </a:p>
          <a:p>
            <a:pPr marL="0" marR="0" algn="just">
              <a:lnSpc>
                <a:spcPct val="11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Có thái độ và nhận thức đúng về nghề, nhiệt tình và say mê với nghề nghiệp.</a:t>
            </a:r>
            <a:endParaRPr lang="en-US" dirty="0">
              <a:solidFill>
                <a:srgbClr val="002060"/>
              </a:solidFill>
              <a:effectLst/>
              <a:latin typeface="Times New Roman" panose="02020603050405020304" pitchFamily="18" charset="0"/>
              <a:ea typeface="Calibri" panose="020F0502020204030204" pitchFamily="34" charset="0"/>
            </a:endParaRPr>
          </a:p>
          <a:p>
            <a:pPr marL="0" marR="0" algn="just">
              <a:lnSpc>
                <a:spcPct val="110000"/>
              </a:lnSpc>
              <a:spcBef>
                <a:spcPts val="200"/>
              </a:spcBef>
              <a:spcAft>
                <a:spcPts val="200"/>
              </a:spcAft>
            </a:pPr>
            <a:endParaRPr lang="en-US" sz="3200" dirty="0">
              <a:solidFill>
                <a:srgbClr val="002060"/>
              </a:solidFill>
            </a:endParaRPr>
          </a:p>
        </p:txBody>
      </p:sp>
    </p:spTree>
    <p:extLst>
      <p:ext uri="{BB962C8B-B14F-4D97-AF65-F5344CB8AC3E}">
        <p14:creationId xmlns:p14="http://schemas.microsoft.com/office/powerpoint/2010/main" val="1254440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E0423C03-CB71-401D-ACAB-0B15843B3144}"/>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38D155E9-E0B1-46DE-8A08-9E443FBA6070}"/>
              </a:ext>
            </a:extLst>
          </p:cNvPr>
          <p:cNvSpPr>
            <a:spLocks noGrp="1"/>
          </p:cNvSpPr>
          <p:nvPr>
            <p:ph type="sldNum" sz="quarter" idx="12"/>
          </p:nvPr>
        </p:nvSpPr>
        <p:spPr/>
        <p:txBody>
          <a:bodyPr/>
          <a:lstStyle/>
          <a:p>
            <a:fld id="{E028A6FB-2223-4D25-977F-C6FE794272EE}" type="slidenum">
              <a:rPr lang="en-US" smtClean="0"/>
              <a:t>30</a:t>
            </a:fld>
            <a:endParaRPr lang="en-US"/>
          </a:p>
        </p:txBody>
      </p:sp>
      <p:pic>
        <p:nvPicPr>
          <p:cNvPr id="8" name="Picture 7">
            <a:extLst>
              <a:ext uri="{FF2B5EF4-FFF2-40B4-BE49-F238E27FC236}">
                <a16:creationId xmlns:a16="http://schemas.microsoft.com/office/drawing/2014/main" id="{8B0F87AF-5ED7-4132-82B3-84D87F7E707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6412" y="48260"/>
            <a:ext cx="11875168" cy="6761480"/>
          </a:xfrm>
          <a:prstGeom prst="rect">
            <a:avLst/>
          </a:prstGeom>
          <a:noFill/>
          <a:ln>
            <a:noFill/>
          </a:ln>
        </p:spPr>
      </p:pic>
    </p:spTree>
    <p:extLst>
      <p:ext uri="{BB962C8B-B14F-4D97-AF65-F5344CB8AC3E}">
        <p14:creationId xmlns:p14="http://schemas.microsoft.com/office/powerpoint/2010/main" val="3968613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364958" y="446451"/>
            <a:ext cx="10988842" cy="565681"/>
          </a:xfrm>
        </p:spPr>
        <p:txBody>
          <a:bodyPr>
            <a:noAutofit/>
          </a:bodyPr>
          <a:lstStyle/>
          <a:p>
            <a:r>
              <a:rPr lang="en-US" sz="2800" dirty="0"/>
              <a:t>3. </a:t>
            </a:r>
            <a:r>
              <a:rPr lang="vi-VN" sz="2800" b="1" dirty="0">
                <a:effectLst/>
                <a:latin typeface="Times New Roman" panose="02020603050405020304" pitchFamily="18" charset="0"/>
                <a:ea typeface="Times New Roman" panose="02020603050405020304" pitchFamily="18" charset="0"/>
              </a:rPr>
              <a:t>Khảo sát khả năng cung ứng của các nhà cung cấp dịch vụ tổ chức họp, hội nghị hội thảo</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31</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838200" y="1028269"/>
            <a:ext cx="11642558" cy="1174555"/>
          </a:xfrm>
        </p:spPr>
        <p:txBody>
          <a:bodyPr>
            <a:normAutofit fontScale="25000" lnSpcReduction="20000"/>
          </a:bodyPr>
          <a:lstStyle/>
          <a:p>
            <a:r>
              <a:rPr lang="en-US" sz="11200" dirty="0">
                <a:solidFill>
                  <a:srgbClr val="002060"/>
                </a:solidFill>
                <a:effectLst/>
                <a:latin typeface="Times New Roman" panose="02020603050405020304" pitchFamily="18" charset="0"/>
                <a:ea typeface="Times New Roman" panose="02020603050405020304" pitchFamily="18" charset="0"/>
              </a:rPr>
              <a:t>3.4.</a:t>
            </a:r>
            <a:r>
              <a:rPr lang="vi-VN" sz="11200" b="1" dirty="0">
                <a:solidFill>
                  <a:srgbClr val="002060"/>
                </a:solidFill>
                <a:effectLst/>
                <a:latin typeface="Times New Roman" panose="02020603050405020304" pitchFamily="18" charset="0"/>
                <a:ea typeface="Times New Roman" panose="02020603050405020304" pitchFamily="18" charset="0"/>
              </a:rPr>
              <a:t>Ký hợp đồng cung ứng dịch vụ</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9600" dirty="0">
              <a:solidFill>
                <a:srgbClr val="002060"/>
              </a:solidFill>
              <a:effectLst/>
              <a:latin typeface="Times New Roman" panose="02020603050405020304" pitchFamily="18" charset="0"/>
              <a:ea typeface="Times New Roman" panose="02020603050405020304" pitchFamily="18" charset="0"/>
            </a:endParaRPr>
          </a:p>
          <a:p>
            <a:r>
              <a:rPr lang="en-US" sz="9600" dirty="0">
                <a:solidFill>
                  <a:srgbClr val="002060"/>
                </a:solidFill>
                <a:ea typeface="Times New Roman" panose="02020603050405020304" pitchFamily="18" charset="0"/>
              </a:rPr>
              <a:t>  </a:t>
            </a:r>
            <a:endParaRPr lang="en-US" b="0" dirty="0"/>
          </a:p>
        </p:txBody>
      </p:sp>
      <p:sp>
        <p:nvSpPr>
          <p:cNvPr id="4" name="Content Placeholder 3">
            <a:extLst>
              <a:ext uri="{FF2B5EF4-FFF2-40B4-BE49-F238E27FC236}">
                <a16:creationId xmlns:a16="http://schemas.microsoft.com/office/drawing/2014/main" id="{51F5CE8A-797C-4CC2-AC08-A5B419D79903}"/>
              </a:ext>
            </a:extLst>
          </p:cNvPr>
          <p:cNvSpPr>
            <a:spLocks noGrp="1"/>
          </p:cNvSpPr>
          <p:nvPr>
            <p:ph sz="half" idx="1"/>
          </p:nvPr>
        </p:nvSpPr>
        <p:spPr>
          <a:xfrm>
            <a:off x="232612" y="1615548"/>
            <a:ext cx="6228345" cy="4740802"/>
          </a:xfrm>
        </p:spPr>
        <p:txBody>
          <a:bodyPr>
            <a:normAutofit fontScale="77500" lnSpcReduction="20000"/>
          </a:bodyPr>
          <a:lstStyle/>
          <a:p>
            <a:pPr marL="0" marR="0" algn="just">
              <a:lnSpc>
                <a:spcPct val="150000"/>
              </a:lnSpc>
              <a:spcBef>
                <a:spcPts val="200"/>
              </a:spcBef>
              <a:spcAft>
                <a:spcPts val="200"/>
              </a:spcAft>
            </a:pPr>
            <a:r>
              <a:rPr lang="vi-VN" sz="2600" b="1" i="1" dirty="0">
                <a:solidFill>
                  <a:srgbClr val="002060"/>
                </a:solidFill>
                <a:effectLst/>
                <a:latin typeface="Times New Roman" panose="02020603050405020304" pitchFamily="18" charset="0"/>
                <a:ea typeface="Times New Roman" panose="02020603050405020304" pitchFamily="18" charset="0"/>
              </a:rPr>
              <a:t>Nội dung hợp đồng tổ chức sự kiện cần phải có</a:t>
            </a:r>
            <a:endParaRPr lang="en-US" sz="26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sz="2600" dirty="0">
                <a:solidFill>
                  <a:srgbClr val="002060"/>
                </a:solidFill>
                <a:effectLst/>
                <a:latin typeface="Times New Roman" panose="02020603050405020304" pitchFamily="18" charset="0"/>
                <a:ea typeface="Times New Roman" panose="02020603050405020304" pitchFamily="18" charset="0"/>
              </a:rPr>
              <a:t>Tại điều 402 Bộ Luật Dân sự quy định: mẫu hợp đồng dịch vụ tổ chức sự kiện có thể thỏa thuận về những nội dung sau:</a:t>
            </a:r>
            <a:endParaRPr lang="en-US" sz="2600" dirty="0">
              <a:solidFill>
                <a:srgbClr val="002060"/>
              </a:solidFill>
              <a:effectLst/>
              <a:latin typeface="Times New Roman" panose="02020603050405020304" pitchFamily="18" charset="0"/>
              <a:ea typeface="Calibri" panose="020F0502020204030204" pitchFamily="34"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Thông tin cá nhân đầy đủ của 2 bên tham gia hợp đồng</a:t>
            </a:r>
            <a:endParaRPr lang="en-US" sz="26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Thông tin về đối tượng hợp đồng, ở đây chính là những công việc được phép làm và không được phép làm trong quá trình tổ chức sự kiện. </a:t>
            </a:r>
            <a:endParaRPr lang="en-US" sz="26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Mức giá và phương thức thanh toán được đồng nhất bởi 2 bên </a:t>
            </a:r>
            <a:endParaRPr lang="en-US" sz="26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vi-VN" sz="2600" dirty="0">
                <a:solidFill>
                  <a:srgbClr val="002060"/>
                </a:solidFill>
                <a:effectLst/>
                <a:latin typeface="Times New Roman" panose="02020603050405020304" pitchFamily="18" charset="0"/>
                <a:ea typeface="Times New Roman" panose="02020603050405020304" pitchFamily="18" charset="0"/>
              </a:rPr>
              <a:t>Thời gian và địa điểm được phép tổ chức sự kiện</a:t>
            </a:r>
            <a:endParaRPr lang="en-US" sz="2600" dirty="0">
              <a:solidFill>
                <a:srgbClr val="002060"/>
              </a:solidFill>
              <a:effectLst/>
              <a:latin typeface="Times New Roman" panose="02020603050405020304" pitchFamily="18" charset="0"/>
              <a:ea typeface="Times New Roman" panose="02020603050405020304" pitchFamily="18" charset="0"/>
            </a:endParaRPr>
          </a:p>
          <a:p>
            <a:endParaRPr lang="en-US" dirty="0"/>
          </a:p>
        </p:txBody>
      </p:sp>
      <p:sp>
        <p:nvSpPr>
          <p:cNvPr id="8" name="Content Placeholder 3">
            <a:extLst>
              <a:ext uri="{FF2B5EF4-FFF2-40B4-BE49-F238E27FC236}">
                <a16:creationId xmlns:a16="http://schemas.microsoft.com/office/drawing/2014/main" id="{9534A20D-E531-4AAE-99EF-877DB9D2BBEC}"/>
              </a:ext>
            </a:extLst>
          </p:cNvPr>
          <p:cNvSpPr txBox="1">
            <a:spLocks/>
          </p:cNvSpPr>
          <p:nvPr/>
        </p:nvSpPr>
        <p:spPr>
          <a:xfrm>
            <a:off x="6460957" y="1615545"/>
            <a:ext cx="5498431" cy="510592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Mẫu hợp đồng dịch vụ tổ chức sự kiện cần phải nêu rõ phương thức thực hiện hợp đồng của 2 bên</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Liệt kê chi tiết các quyền và nghĩa vụ giữa 2 bên ký kết</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Trách nhiệm cụ thể nếu một trong hai bên vi phạm điều khoản hợp đồng</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Hợp đồng có phạm vi như thế nào?</a:t>
            </a:r>
            <a:endParaRPr lang="en-US" sz="2600" dirty="0">
              <a:solidFill>
                <a:srgbClr val="002060"/>
              </a:solidFill>
              <a:ea typeface="Times New Roman" panose="02020603050405020304" pitchFamily="18" charset="0"/>
            </a:endParaRPr>
          </a:p>
          <a:p>
            <a:pPr marL="342900" indent="-342900" algn="just">
              <a:spcBef>
                <a:spcPts val="200"/>
              </a:spcBef>
              <a:spcAft>
                <a:spcPts val="200"/>
              </a:spcAft>
              <a:buFont typeface="Times New Roman" panose="02020603050405020304" pitchFamily="18" charset="0"/>
              <a:buChar char="-"/>
            </a:pPr>
            <a:r>
              <a:rPr lang="vi-VN" sz="2600" dirty="0">
                <a:solidFill>
                  <a:srgbClr val="002060"/>
                </a:solidFill>
                <a:ea typeface="Times New Roman" panose="02020603050405020304" pitchFamily="18" charset="0"/>
              </a:rPr>
              <a:t>Thêm các nội dung thỏa thuận khác nếu có</a:t>
            </a:r>
            <a:endParaRPr lang="en-US" sz="2600" dirty="0">
              <a:solidFill>
                <a:srgbClr val="002060"/>
              </a:solidFill>
              <a:ea typeface="Times New Roman" panose="02020603050405020304" pitchFamily="18" charset="0"/>
            </a:endParaRPr>
          </a:p>
          <a:p>
            <a:endParaRPr lang="en-US" dirty="0"/>
          </a:p>
        </p:txBody>
      </p:sp>
    </p:spTree>
    <p:extLst>
      <p:ext uri="{BB962C8B-B14F-4D97-AF65-F5344CB8AC3E}">
        <p14:creationId xmlns:p14="http://schemas.microsoft.com/office/powerpoint/2010/main" val="38354855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F62B9DF7-8DFD-42D6-ABF0-8638D229A722}"/>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F24EDD0F-CF43-41B8-A9CB-15D578375E4A}"/>
              </a:ext>
            </a:extLst>
          </p:cNvPr>
          <p:cNvSpPr>
            <a:spLocks noGrp="1"/>
          </p:cNvSpPr>
          <p:nvPr>
            <p:ph type="sldNum" sz="quarter" idx="12"/>
          </p:nvPr>
        </p:nvSpPr>
        <p:spPr/>
        <p:txBody>
          <a:bodyPr/>
          <a:lstStyle/>
          <a:p>
            <a:fld id="{E028A6FB-2223-4D25-977F-C6FE794272EE}" type="slidenum">
              <a:rPr lang="en-US" smtClean="0"/>
              <a:t>32</a:t>
            </a:fld>
            <a:endParaRPr lang="en-US"/>
          </a:p>
        </p:txBody>
      </p:sp>
      <p:pic>
        <p:nvPicPr>
          <p:cNvPr id="8" name="Picture 7">
            <a:extLst>
              <a:ext uri="{FF2B5EF4-FFF2-40B4-BE49-F238E27FC236}">
                <a16:creationId xmlns:a16="http://schemas.microsoft.com/office/drawing/2014/main" id="{C3D9404D-29FA-4223-9809-C35AE00AAA1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174" y="878306"/>
            <a:ext cx="11947358" cy="5843169"/>
          </a:xfrm>
          <a:prstGeom prst="rect">
            <a:avLst/>
          </a:prstGeom>
          <a:noFill/>
          <a:ln>
            <a:noFill/>
          </a:ln>
        </p:spPr>
      </p:pic>
      <p:sp>
        <p:nvSpPr>
          <p:cNvPr id="10" name="TextBox 9">
            <a:extLst>
              <a:ext uri="{FF2B5EF4-FFF2-40B4-BE49-F238E27FC236}">
                <a16:creationId xmlns:a16="http://schemas.microsoft.com/office/drawing/2014/main" id="{35E08B98-36C7-4B3C-B1D5-FD3B522B4E83}"/>
              </a:ext>
            </a:extLst>
          </p:cNvPr>
          <p:cNvSpPr txBox="1"/>
          <p:nvPr/>
        </p:nvSpPr>
        <p:spPr>
          <a:xfrm>
            <a:off x="3191376" y="136525"/>
            <a:ext cx="6093994" cy="579967"/>
          </a:xfrm>
          <a:prstGeom prst="rect">
            <a:avLst/>
          </a:prstGeom>
          <a:noFill/>
        </p:spPr>
        <p:txBody>
          <a:bodyPr wrap="square">
            <a:spAutoFit/>
          </a:bodyPr>
          <a:lstStyle/>
          <a:p>
            <a:pPr marL="0" marR="0" algn="ctr">
              <a:lnSpc>
                <a:spcPct val="150000"/>
              </a:lnSpc>
              <a:spcBef>
                <a:spcPts val="200"/>
              </a:spcBef>
              <a:spcAft>
                <a:spcPts val="200"/>
              </a:spcAft>
            </a:pPr>
            <a:r>
              <a:rPr lang="vi-VN" sz="2400" b="1" dirty="0">
                <a:solidFill>
                  <a:srgbClr val="C00000"/>
                </a:solidFill>
                <a:effectLst/>
                <a:latin typeface="Times New Roman" panose="02020603050405020304" pitchFamily="18" charset="0"/>
                <a:ea typeface="Times New Roman" panose="02020603050405020304" pitchFamily="18" charset="0"/>
              </a:rPr>
              <a:t>BÁO GIÁ CÁC HẠNG MỤC SỰ KIỆN</a:t>
            </a:r>
            <a:endParaRPr lang="en-US" sz="2400" dirty="0">
              <a:solidFill>
                <a:srgbClr val="C0000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6618705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E52A4F80-FB42-4ACB-B5AE-090106AA24E2}"/>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FF1BA0D2-8E06-415B-AC70-AAF13ADC18D3}"/>
              </a:ext>
            </a:extLst>
          </p:cNvPr>
          <p:cNvSpPr>
            <a:spLocks noGrp="1"/>
          </p:cNvSpPr>
          <p:nvPr>
            <p:ph type="sldNum" sz="quarter" idx="12"/>
          </p:nvPr>
        </p:nvSpPr>
        <p:spPr/>
        <p:txBody>
          <a:bodyPr/>
          <a:lstStyle/>
          <a:p>
            <a:fld id="{E028A6FB-2223-4D25-977F-C6FE794272EE}" type="slidenum">
              <a:rPr lang="en-US" smtClean="0"/>
              <a:t>33</a:t>
            </a:fld>
            <a:endParaRPr lang="en-US"/>
          </a:p>
        </p:txBody>
      </p:sp>
      <p:pic>
        <p:nvPicPr>
          <p:cNvPr id="9" name="Picture 8">
            <a:extLst>
              <a:ext uri="{FF2B5EF4-FFF2-40B4-BE49-F238E27FC236}">
                <a16:creationId xmlns:a16="http://schemas.microsoft.com/office/drawing/2014/main" id="{32C21302-4786-4D5D-B152-99FC2CC318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623222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9AF742-5B69-4DAF-9697-270D2EB2807E}"/>
              </a:ext>
            </a:extLst>
          </p:cNvPr>
          <p:cNvSpPr>
            <a:spLocks noGrp="1"/>
          </p:cNvSpPr>
          <p:nvPr>
            <p:ph type="dt" sz="half" idx="10"/>
          </p:nvPr>
        </p:nvSpPr>
        <p:spPr/>
        <p:txBody>
          <a:bodyPr/>
          <a:lstStyle/>
          <a:p>
            <a:r>
              <a:rPr lang="en-US"/>
              <a:t>2020</a:t>
            </a:r>
          </a:p>
        </p:txBody>
      </p:sp>
      <p:sp>
        <p:nvSpPr>
          <p:cNvPr id="3" name="Slide Number Placeholder 2">
            <a:extLst>
              <a:ext uri="{FF2B5EF4-FFF2-40B4-BE49-F238E27FC236}">
                <a16:creationId xmlns:a16="http://schemas.microsoft.com/office/drawing/2014/main" id="{F589B820-EEE9-478B-92CD-F17D6430F28F}"/>
              </a:ext>
            </a:extLst>
          </p:cNvPr>
          <p:cNvSpPr>
            <a:spLocks noGrp="1"/>
          </p:cNvSpPr>
          <p:nvPr>
            <p:ph type="sldNum" sz="quarter" idx="12"/>
          </p:nvPr>
        </p:nvSpPr>
        <p:spPr/>
        <p:txBody>
          <a:bodyPr/>
          <a:lstStyle/>
          <a:p>
            <a:fld id="{E028A6FB-2223-4D25-977F-C6FE794272EE}" type="slidenum">
              <a:rPr lang="en-US" smtClean="0"/>
              <a:t>4</a:t>
            </a:fld>
            <a:endParaRPr lang="en-US"/>
          </a:p>
        </p:txBody>
      </p:sp>
      <p:sp>
        <p:nvSpPr>
          <p:cNvPr id="4" name="Text Placeholder 3">
            <a:extLst>
              <a:ext uri="{FF2B5EF4-FFF2-40B4-BE49-F238E27FC236}">
                <a16:creationId xmlns:a16="http://schemas.microsoft.com/office/drawing/2014/main" id="{736A2336-116B-4FEC-8166-194056140450}"/>
              </a:ext>
            </a:extLst>
          </p:cNvPr>
          <p:cNvSpPr>
            <a:spLocks noGrp="1"/>
          </p:cNvSpPr>
          <p:nvPr>
            <p:ph type="body" sz="quarter" idx="13"/>
          </p:nvPr>
        </p:nvSpPr>
        <p:spPr>
          <a:xfrm>
            <a:off x="304800" y="1076326"/>
            <a:ext cx="11582399" cy="5187950"/>
          </a:xfrm>
        </p:spPr>
        <p:txBody>
          <a:bodyPr>
            <a:normAutofit/>
          </a:bodyPr>
          <a:lstStyle/>
          <a:p>
            <a:pPr>
              <a:lnSpc>
                <a:spcPct val="11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1. Khảo sát nhu cầu tham gia họp, hội nghị hội thảo của các đơn vị, doanh nghiệp</a:t>
            </a:r>
            <a:endParaRPr lang="en-US" dirty="0">
              <a:solidFill>
                <a:srgbClr val="002060"/>
              </a:solidFill>
              <a:effectLst/>
              <a:latin typeface="Times New Roman" panose="02020603050405020304" pitchFamily="18" charset="0"/>
              <a:ea typeface="Calibri" panose="020F0502020204030204" pitchFamily="34" charset="0"/>
            </a:endParaRPr>
          </a:p>
          <a:p>
            <a:pPr>
              <a:lnSpc>
                <a:spcPct val="11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2. Khảo sát yêu cầu phục vụ và sử dụng dịch vụ phục vụ họp, hội nghị hội thảo của các đơn vị, doanh nghiệp</a:t>
            </a:r>
            <a:endParaRPr lang="en-US" dirty="0">
              <a:solidFill>
                <a:srgbClr val="002060"/>
              </a:solidFill>
              <a:effectLst/>
              <a:latin typeface="Times New Roman" panose="02020603050405020304" pitchFamily="18" charset="0"/>
              <a:ea typeface="Calibri" panose="020F0502020204030204" pitchFamily="34" charset="0"/>
            </a:endParaRPr>
          </a:p>
          <a:p>
            <a:pPr>
              <a:lnSpc>
                <a:spcPct val="11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3. Khảo sát khả năng cung ứng của các nhà cung cấp dịch vụ tổ chức họp, hội nghị hội thảo</a:t>
            </a:r>
            <a:endParaRPr lang="en-US" dirty="0">
              <a:solidFill>
                <a:srgbClr val="002060"/>
              </a:solidFill>
              <a:effectLst/>
              <a:latin typeface="Times New Roman" panose="02020603050405020304" pitchFamily="18" charset="0"/>
              <a:ea typeface="Calibri" panose="020F0502020204030204" pitchFamily="34" charset="0"/>
            </a:endParaRPr>
          </a:p>
          <a:p>
            <a:pPr marL="0" marR="0">
              <a:lnSpc>
                <a:spcPct val="110000"/>
              </a:lnSpc>
              <a:spcBef>
                <a:spcPts val="200"/>
              </a:spcBef>
              <a:spcAft>
                <a:spcPts val="200"/>
              </a:spcAft>
            </a:pPr>
            <a:endParaRPr lang="en-US" sz="3600" dirty="0">
              <a:solidFill>
                <a:srgbClr val="002060"/>
              </a:solidFill>
            </a:endParaRPr>
          </a:p>
        </p:txBody>
      </p:sp>
      <p:pic>
        <p:nvPicPr>
          <p:cNvPr id="7" name="Picture 6">
            <a:extLst>
              <a:ext uri="{FF2B5EF4-FFF2-40B4-BE49-F238E27FC236}">
                <a16:creationId xmlns:a16="http://schemas.microsoft.com/office/drawing/2014/main" id="{FABDD486-2540-4C92-B489-25C2D5DF2B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38863"/>
            <a:ext cx="12192000" cy="2719137"/>
          </a:xfrm>
          <a:prstGeom prst="rect">
            <a:avLst/>
          </a:prstGeom>
        </p:spPr>
      </p:pic>
    </p:spTree>
    <p:extLst>
      <p:ext uri="{BB962C8B-B14F-4D97-AF65-F5344CB8AC3E}">
        <p14:creationId xmlns:p14="http://schemas.microsoft.com/office/powerpoint/2010/main" val="4236686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531033"/>
            <a:ext cx="10515600" cy="565681"/>
          </a:xfrm>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Khảo sát nhu cầu tham gia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50754" y="1530408"/>
            <a:ext cx="6184487" cy="4740802"/>
          </a:xfrm>
        </p:spPr>
        <p:txBody>
          <a:bodyPr>
            <a:noAutofit/>
          </a:bodyPr>
          <a:lstStyle/>
          <a:p>
            <a:pPr marL="0" marR="0" algn="just">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Nhu cầu của khách hàng là những gì mà khách hàng muốn có để thỏa mãn bản thân, được phát sinh khi có sự chênh lệch giữa những thứ hiện đang sở hữu với những thứ mà khách hàng mong muốn sở hữu. </a:t>
            </a:r>
            <a:endParaRPr lang="en-US" dirty="0">
              <a:solidFill>
                <a:srgbClr val="002060"/>
              </a:solidFill>
              <a:effectLst/>
              <a:latin typeface="Times New Roman" panose="02020603050405020304" pitchFamily="18" charset="0"/>
              <a:ea typeface="Times New Roman" panose="02020603050405020304" pitchFamily="18" charset="0"/>
            </a:endParaRPr>
          </a:p>
          <a:p>
            <a:pPr marL="0" marR="0" algn="just">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Có 2 dạng nhu cầu chính</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5</a:t>
            </a:fld>
            <a:endParaRPr lang="en-US"/>
          </a:p>
        </p:txBody>
      </p:sp>
      <p:pic>
        <p:nvPicPr>
          <p:cNvPr id="10" name="Content Placeholder 9">
            <a:extLst>
              <a:ext uri="{FF2B5EF4-FFF2-40B4-BE49-F238E27FC236}">
                <a16:creationId xmlns:a16="http://schemas.microsoft.com/office/drawing/2014/main" id="{8991CA85-5A07-4DCB-8B66-81437B5F216F}"/>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00015" y="1313840"/>
            <a:ext cx="5181600" cy="4740802"/>
          </a:xfrm>
        </p:spPr>
      </p:pic>
    </p:spTree>
    <p:extLst>
      <p:ext uri="{BB962C8B-B14F-4D97-AF65-F5344CB8AC3E}">
        <p14:creationId xmlns:p14="http://schemas.microsoft.com/office/powerpoint/2010/main" val="2114200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735992"/>
            <a:ext cx="10515600" cy="565681"/>
          </a:xfrm>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Khảo sát nhu cầu tham gia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54311" y="1406474"/>
            <a:ext cx="6184487" cy="4740802"/>
          </a:xfrm>
        </p:spPr>
        <p:txBody>
          <a:bodyPr>
            <a:normAutofit fontScale="85000" lnSpcReduction="20000"/>
          </a:bodyPr>
          <a:lstStyle/>
          <a:p>
            <a:pPr algn="just"/>
            <a:r>
              <a:rPr lang="vi-VN" dirty="0">
                <a:solidFill>
                  <a:srgbClr val="002060"/>
                </a:solidFill>
                <a:effectLst/>
                <a:latin typeface="Times New Roman" panose="02020603050405020304" pitchFamily="18" charset="0"/>
                <a:ea typeface="Times New Roman" panose="02020603050405020304" pitchFamily="18" charset="0"/>
              </a:rPr>
              <a:t>Nhu cầu tiềm ẩn: là nhu cầu mà chính người tiêu dùng cũng không thể nhận thấy. Tuy gặp khó khăn trong việc tìm hiểu dạng nhu cầu này, nhưng doanh nghiệp hoàn toàn có thể biến nó thành nhu cầu hiện hữu bằng cách khơi gợi chúng thông qua hoạt động quảng cáo, khảo sát nhu cầu khách hàng,…</a:t>
            </a:r>
            <a:endParaRPr lang="en-US" dirty="0">
              <a:solidFill>
                <a:srgbClr val="002060"/>
              </a:solidFill>
              <a:effectLst/>
              <a:latin typeface="Times New Roman" panose="02020603050405020304" pitchFamily="18" charset="0"/>
              <a:ea typeface="Times New Roman" panose="02020603050405020304" pitchFamily="18" charset="0"/>
            </a:endParaRPr>
          </a:p>
          <a:p>
            <a:r>
              <a:rPr lang="vi-VN" dirty="0">
                <a:solidFill>
                  <a:srgbClr val="002060"/>
                </a:solidFill>
                <a:effectLst/>
                <a:latin typeface="Times New Roman" panose="02020603050405020304" pitchFamily="18" charset="0"/>
                <a:ea typeface="Times New Roman" panose="02020603050405020304" pitchFamily="18" charset="0"/>
              </a:rPr>
              <a:t>Nhu cầu hiện hữu: là nhu cầu có thể nhìn thấy được, thể hiện cụ thể ra bên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ngoài</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6</a:t>
            </a:fld>
            <a:endParaRPr lang="en-US"/>
          </a:p>
        </p:txBody>
      </p:sp>
      <p:pic>
        <p:nvPicPr>
          <p:cNvPr id="10" name="Content Placeholder 9">
            <a:extLst>
              <a:ext uri="{FF2B5EF4-FFF2-40B4-BE49-F238E27FC236}">
                <a16:creationId xmlns:a16="http://schemas.microsoft.com/office/drawing/2014/main" id="{665AC5BD-EF1F-4779-97A3-73707A9E042F}"/>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98187" y="1406474"/>
            <a:ext cx="4740275" cy="4740275"/>
          </a:xfrm>
        </p:spPr>
      </p:pic>
    </p:spTree>
    <p:extLst>
      <p:ext uri="{BB962C8B-B14F-4D97-AF65-F5344CB8AC3E}">
        <p14:creationId xmlns:p14="http://schemas.microsoft.com/office/powerpoint/2010/main" val="289918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446451"/>
            <a:ext cx="10515600" cy="565681"/>
          </a:xfrm>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Khảo sát nhu cầu tham gia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5037222" y="1812422"/>
            <a:ext cx="7026442" cy="4078706"/>
          </a:xfrm>
        </p:spPr>
        <p:txBody>
          <a:bodyPr>
            <a:noAutofit/>
          </a:bodyPr>
          <a:lstStyle/>
          <a:p>
            <a:pPr marL="0" algn="just">
              <a:spcBef>
                <a:spcPts val="200"/>
              </a:spcBef>
              <a:spcAft>
                <a:spcPts val="200"/>
              </a:spcAft>
            </a:pPr>
            <a:r>
              <a:rPr lang="vi-VN" sz="2400" dirty="0">
                <a:solidFill>
                  <a:srgbClr val="002060"/>
                </a:solidFill>
                <a:effectLst/>
                <a:latin typeface="Times New Roman" panose="02020603050405020304" pitchFamily="18" charset="0"/>
                <a:ea typeface="Times New Roman" panose="02020603050405020304" pitchFamily="18" charset="0"/>
              </a:rPr>
              <a:t>Đầu tiên, cần phải xác định thị trường tiềm năng cho sản phẩm, dịch vụ của mình và một thị trường hoàn hảo phải đủ rộng để có thể bao quát được toàn bộ người tiêu dùng bên trong.</a:t>
            </a:r>
            <a:endParaRPr lang="en-US" sz="2400" dirty="0">
              <a:solidFill>
                <a:srgbClr val="002060"/>
              </a:solidFill>
              <a:effectLst/>
              <a:latin typeface="Times New Roman" panose="02020603050405020304" pitchFamily="18" charset="0"/>
              <a:ea typeface="Times New Roman" panose="02020603050405020304" pitchFamily="18" charset="0"/>
            </a:endParaRPr>
          </a:p>
          <a:p>
            <a:pPr marL="0" algn="just">
              <a:spcBef>
                <a:spcPts val="200"/>
              </a:spcBef>
              <a:spcAft>
                <a:spcPts val="200"/>
              </a:spcAft>
            </a:pPr>
            <a:r>
              <a:rPr lang="vi-VN" sz="2400" dirty="0">
                <a:solidFill>
                  <a:srgbClr val="002060"/>
                </a:solidFill>
                <a:effectLst/>
                <a:latin typeface="Times New Roman" panose="02020603050405020304" pitchFamily="18" charset="0"/>
                <a:ea typeface="Times New Roman" panose="02020603050405020304" pitchFamily="18" charset="0"/>
              </a:rPr>
              <a:t> Khi xác định thị trường, doanh nghiệp cần chú ý đến các sản phẩm thay thế bởi nhu cầu về sản phẩm của khách hàng luôn thay đổi và thường bị tác động bởi giá cả hay tác động xã hội.</a:t>
            </a:r>
            <a:endParaRPr lang="en-US" sz="24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400"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7</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930808"/>
            <a:ext cx="9774382" cy="881614"/>
          </a:xfrm>
        </p:spPr>
        <p:txBody>
          <a:bodyPr>
            <a:normAutofit fontScale="25000" lnSpcReduction="20000"/>
          </a:bodyPr>
          <a:lstStyle/>
          <a:p>
            <a:r>
              <a:rPr lang="vi-VN" sz="11200" dirty="0">
                <a:solidFill>
                  <a:srgbClr val="002060"/>
                </a:solidFill>
                <a:effectLst/>
                <a:latin typeface="Times New Roman" panose="02020603050405020304" pitchFamily="18" charset="0"/>
                <a:ea typeface="Times New Roman" panose="02020603050405020304" pitchFamily="18" charset="0"/>
              </a:rPr>
              <a:t>1.1. Khảo sát nhu cầu tham gia theo địa bàn</a:t>
            </a:r>
            <a:endParaRPr lang="en-US" sz="11200" dirty="0">
              <a:solidFill>
                <a:srgbClr val="002060"/>
              </a:solidFill>
              <a:effectLst/>
              <a:latin typeface="Times New Roman" panose="02020603050405020304" pitchFamily="18" charset="0"/>
              <a:ea typeface="Times New Roman" panose="02020603050405020304" pitchFamily="18" charset="0"/>
            </a:endParaRPr>
          </a:p>
          <a:p>
            <a:r>
              <a:rPr lang="vi-VN" sz="11200" dirty="0">
                <a:solidFill>
                  <a:srgbClr val="002060"/>
                </a:solidFill>
                <a:effectLst/>
                <a:latin typeface="Times New Roman" panose="02020603050405020304" pitchFamily="18" charset="0"/>
                <a:ea typeface="Times New Roman" panose="02020603050405020304" pitchFamily="18" charset="0"/>
              </a:rPr>
              <a:t> </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1" name="Content Placeholder 10">
            <a:extLst>
              <a:ext uri="{FF2B5EF4-FFF2-40B4-BE49-F238E27FC236}">
                <a16:creationId xmlns:a16="http://schemas.microsoft.com/office/drawing/2014/main" id="{ACB8DE17-7ABD-4E3E-A526-285453ACEBD2}"/>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28336" y="1812422"/>
            <a:ext cx="4668253" cy="4323779"/>
          </a:xfrm>
        </p:spPr>
      </p:pic>
    </p:spTree>
    <p:extLst>
      <p:ext uri="{BB962C8B-B14F-4D97-AF65-F5344CB8AC3E}">
        <p14:creationId xmlns:p14="http://schemas.microsoft.com/office/powerpoint/2010/main" val="2480193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446451"/>
            <a:ext cx="10515600" cy="565681"/>
          </a:xfrm>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Khảo sát nhu cầu tham gia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188496" y="1528237"/>
            <a:ext cx="7547809" cy="4078706"/>
          </a:xfrm>
        </p:spPr>
        <p:txBody>
          <a:bodyPr>
            <a:noAutofit/>
          </a:bodyPr>
          <a:lstStyle/>
          <a:p>
            <a:pPr marL="0" marR="0" algn="just">
              <a:lnSpc>
                <a:spcPct val="150000"/>
              </a:lnSpc>
              <a:spcBef>
                <a:spcPts val="200"/>
              </a:spcBef>
              <a:spcAft>
                <a:spcPts val="200"/>
              </a:spcAft>
            </a:pP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thể</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dễ</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dàng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nhận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thấy</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đối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tượng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cầu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tham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họp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tổ</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chức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nghị</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thảo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công</a:t>
            </a:r>
            <a:r>
              <a:rPr lang="en-US" dirty="0">
                <a:solidFill>
                  <a:srgbClr val="002060"/>
                </a:solidFill>
                <a:effectLst/>
                <a:latin typeface="Times New Roman" panose="02020603050405020304" pitchFamily="18" charset="0"/>
                <a:ea typeface="Times New Roman" panose="02020603050405020304" pitchFamily="18" charset="0"/>
              </a:rPr>
              <a:t> ty, </a:t>
            </a:r>
            <a:r>
              <a:rPr lang="en-US" dirty="0" err="1">
                <a:solidFill>
                  <a:srgbClr val="002060"/>
                </a:solidFill>
                <a:effectLst/>
                <a:latin typeface="Times New Roman" panose="02020603050405020304" pitchFamily="18" charset="0"/>
                <a:ea typeface="Times New Roman" panose="02020603050405020304" pitchFamily="18" charset="0"/>
              </a:rPr>
              <a:t>doanh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nghiệp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trường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học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giới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nghiên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cứu</a:t>
            </a:r>
            <a:r>
              <a:rPr lang="en-US" dirty="0">
                <a:solidFill>
                  <a:srgbClr val="002060"/>
                </a:solidFill>
                <a:effectLst/>
                <a:latin typeface="Times New Roman" panose="02020603050405020304" pitchFamily="18" charset="0"/>
                <a:ea typeface="Times New Roman" panose="02020603050405020304" pitchFamily="18" charset="0"/>
              </a:rPr>
              <a:t>, …</a:t>
            </a:r>
            <a:endParaRPr lang="en-US" dirty="0">
              <a:solidFill>
                <a:srgbClr val="002060"/>
              </a:solidFill>
              <a:effectLst/>
              <a:latin typeface="Times New Roman" panose="02020603050405020304" pitchFamily="18" charset="0"/>
              <a:ea typeface="Calibri" panose="020F0502020204030204" pitchFamily="34" charset="0"/>
            </a:endParaRPr>
          </a:p>
          <a:p>
            <a:r>
              <a:rPr lang="en-US" dirty="0" err="1">
                <a:solidFill>
                  <a:srgbClr val="002060"/>
                </a:solidFill>
                <a:effectLst/>
                <a:latin typeface="Times New Roman" panose="02020603050405020304" pitchFamily="18" charset="0"/>
                <a:ea typeface="Times New Roman" panose="02020603050405020304" pitchFamily="18" charset="0"/>
              </a:rPr>
              <a:t>Đặc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biệt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đối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với</a:t>
            </a:r>
            <a:r>
              <a:rPr lang="en-US" dirty="0">
                <a:solidFill>
                  <a:srgbClr val="002060"/>
                </a:solidFill>
                <a:effectLst/>
                <a:latin typeface="Times New Roman" panose="02020603050405020304" pitchFamily="18" charset="0"/>
                <a:ea typeface="Times New Roman" panose="02020603050405020304" pitchFamily="18" charset="0"/>
              </a:rPr>
              <a:t> du </a:t>
            </a:r>
            <a:r>
              <a:rPr lang="en-US" dirty="0" err="1">
                <a:solidFill>
                  <a:srgbClr val="002060"/>
                </a:solidFill>
                <a:effectLst/>
                <a:latin typeface="Times New Roman" panose="02020603050405020304" pitchFamily="18" charset="0"/>
                <a:ea typeface="Times New Roman" panose="02020603050405020304" pitchFamily="18" charset="0"/>
              </a:rPr>
              <a:t>lịch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kết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hợp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nghị</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thảo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thì</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đối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tượng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cầu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tham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phần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quan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chức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những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người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địa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vị</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tiếng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nói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trong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một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ngành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nghề</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lĩnh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vực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nào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đó</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8</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67656"/>
            <a:ext cx="9774382" cy="881614"/>
          </a:xfrm>
        </p:spPr>
        <p:txBody>
          <a:bodyPr>
            <a:normAutofit fontScale="25000" lnSpcReduction="20000"/>
          </a:bodyPr>
          <a:lstStyle/>
          <a:p>
            <a:r>
              <a:rPr lang="vi-VN" sz="11200" dirty="0">
                <a:solidFill>
                  <a:srgbClr val="002060"/>
                </a:solidFill>
                <a:effectLst/>
                <a:latin typeface="Times New Roman" panose="02020603050405020304" pitchFamily="18" charset="0"/>
                <a:ea typeface="Times New Roman" panose="02020603050405020304" pitchFamily="18" charset="0"/>
              </a:rPr>
              <a:t>1.</a:t>
            </a:r>
            <a:r>
              <a:rPr lang="en-US" sz="11200" dirty="0">
                <a:solidFill>
                  <a:srgbClr val="002060"/>
                </a:solidFill>
                <a:effectLst/>
                <a:latin typeface="Times New Roman" panose="02020603050405020304" pitchFamily="18" charset="0"/>
                <a:ea typeface="Times New Roman" panose="02020603050405020304" pitchFamily="18" charset="0"/>
              </a:rPr>
              <a:t>2</a:t>
            </a:r>
            <a:r>
              <a:rPr lang="vi-VN" sz="11200" dirty="0">
                <a:solidFill>
                  <a:srgbClr val="002060"/>
                </a:solidFill>
                <a:effectLst/>
                <a:latin typeface="Times New Roman" panose="02020603050405020304" pitchFamily="18" charset="0"/>
                <a:ea typeface="Times New Roman" panose="02020603050405020304" pitchFamily="18" charset="0"/>
              </a:rPr>
              <a:t>. Khảo sát nhu cầu tham gia theo</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ngành</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nghề</a:t>
            </a:r>
            <a:endParaRPr lang="en-US" sz="11200" dirty="0">
              <a:solidFill>
                <a:srgbClr val="002060"/>
              </a:solidFill>
              <a:effectLst/>
              <a:latin typeface="Times New Roman" panose="02020603050405020304" pitchFamily="18" charset="0"/>
              <a:ea typeface="Times New Roman" panose="02020603050405020304" pitchFamily="18" charset="0"/>
            </a:endParaRPr>
          </a:p>
          <a:p>
            <a:r>
              <a:rPr lang="vi-VN" sz="11200" dirty="0">
                <a:solidFill>
                  <a:srgbClr val="002060"/>
                </a:solidFill>
                <a:effectLst/>
                <a:latin typeface="Times New Roman" panose="02020603050405020304" pitchFamily="18" charset="0"/>
                <a:ea typeface="Times New Roman" panose="02020603050405020304" pitchFamily="18" charset="0"/>
              </a:rPr>
              <a:t> </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0" name="Picture 9">
            <a:extLst>
              <a:ext uri="{FF2B5EF4-FFF2-40B4-BE49-F238E27FC236}">
                <a16:creationId xmlns:a16="http://schemas.microsoft.com/office/drawing/2014/main" id="{B30C3845-F81B-4AE5-96EB-E9B5FD57AA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7336" y="1900989"/>
            <a:ext cx="3976168" cy="4211291"/>
          </a:xfrm>
          <a:prstGeom prst="rect">
            <a:avLst/>
          </a:prstGeom>
        </p:spPr>
      </p:pic>
    </p:spTree>
    <p:extLst>
      <p:ext uri="{BB962C8B-B14F-4D97-AF65-F5344CB8AC3E}">
        <p14:creationId xmlns:p14="http://schemas.microsoft.com/office/powerpoint/2010/main" val="3660716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838200" y="446451"/>
            <a:ext cx="10515600" cy="565681"/>
          </a:xfrm>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Khảo sát nhu cầu tham gia họp, hội nghị hội thảo của các đơn vị, doanh nghiệp</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5859379" y="2042211"/>
            <a:ext cx="6003758" cy="4078706"/>
          </a:xfrm>
        </p:spPr>
        <p:txBody>
          <a:bodyPr>
            <a:noAutofit/>
          </a:bodyPr>
          <a:lstStyle/>
          <a:p>
            <a:pPr marL="0" marR="0" algn="just">
              <a:lnSpc>
                <a:spcPct val="150000"/>
              </a:lnSpc>
              <a:spcBef>
                <a:spcPts val="200"/>
              </a:spcBef>
              <a:spcAft>
                <a:spcPts val="200"/>
              </a:spcAft>
            </a:pPr>
            <a:r>
              <a:rPr lang="en-US" dirty="0" err="1">
                <a:solidFill>
                  <a:srgbClr val="002060"/>
                </a:solidFill>
                <a:effectLst/>
                <a:latin typeface="Times New Roman" panose="02020603050405020304" pitchFamily="18" charset="0"/>
                <a:ea typeface="Times New Roman" panose="02020603050405020304" pitchFamily="18" charset="0"/>
              </a:rPr>
              <a:t>Nhu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cầu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tham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theo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thời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vụ</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trong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lĩnh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vực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tổ</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chức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sự</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kiện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nói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chung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hoạt</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động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họp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nghị</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thảo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nói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riêng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của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khách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hàng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là</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có</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thật</a:t>
            </a:r>
            <a:r>
              <a:rPr lang="en-US" dirty="0">
                <a:solidFill>
                  <a:srgbClr val="002060"/>
                </a:solidFill>
                <a:effectLst/>
                <a:latin typeface="Times New Roman" panose="02020603050405020304" pitchFamily="18" charset="0"/>
                <a:ea typeface="Times New Roman" panose="02020603050405020304" pitchFamily="18" charset="0"/>
              </a:rPr>
              <a:t>. </a:t>
            </a:r>
            <a:endParaRPr lang="en-US" dirty="0">
              <a:solidFill>
                <a:srgbClr val="002060"/>
              </a:solidFill>
              <a:effectLst/>
              <a:latin typeface="Times New Roman" panose="02020603050405020304" pitchFamily="18" charset="0"/>
              <a:ea typeface="Calibri" panose="020F0502020204030204" pitchFamily="34"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9</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67656"/>
            <a:ext cx="9774382" cy="881614"/>
          </a:xfrm>
        </p:spPr>
        <p:txBody>
          <a:bodyPr>
            <a:normAutofit fontScale="25000" lnSpcReduction="20000"/>
          </a:bodyPr>
          <a:lstStyle/>
          <a:p>
            <a:r>
              <a:rPr lang="vi-VN" sz="11200" dirty="0">
                <a:solidFill>
                  <a:srgbClr val="002060"/>
                </a:solidFill>
                <a:effectLst/>
                <a:latin typeface="Times New Roman" panose="02020603050405020304" pitchFamily="18" charset="0"/>
                <a:ea typeface="Times New Roman" panose="02020603050405020304" pitchFamily="18" charset="0"/>
              </a:rPr>
              <a:t>1.</a:t>
            </a:r>
            <a:r>
              <a:rPr lang="en-US" sz="11200" dirty="0">
                <a:solidFill>
                  <a:srgbClr val="002060"/>
                </a:solidFill>
                <a:effectLst/>
                <a:latin typeface="Times New Roman" panose="02020603050405020304" pitchFamily="18" charset="0"/>
                <a:ea typeface="Times New Roman" panose="02020603050405020304" pitchFamily="18" charset="0"/>
              </a:rPr>
              <a:t>3</a:t>
            </a:r>
            <a:r>
              <a:rPr lang="vi-VN" sz="11200" dirty="0">
                <a:solidFill>
                  <a:srgbClr val="002060"/>
                </a:solidFill>
                <a:effectLst/>
                <a:latin typeface="Times New Roman" panose="02020603050405020304" pitchFamily="18" charset="0"/>
                <a:ea typeface="Times New Roman" panose="02020603050405020304" pitchFamily="18" charset="0"/>
              </a:rPr>
              <a:t>. Khảo sát nhu cầu tham gia theo</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thời</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vụ</a:t>
            </a:r>
            <a:endParaRPr lang="en-US" sz="11200" dirty="0">
              <a:solidFill>
                <a:srgbClr val="002060"/>
              </a:solidFill>
              <a:effectLst/>
              <a:latin typeface="Times New Roman" panose="02020603050405020304" pitchFamily="18" charset="0"/>
              <a:ea typeface="Times New Roman" panose="02020603050405020304" pitchFamily="18" charset="0"/>
            </a:endParaRPr>
          </a:p>
          <a:p>
            <a:r>
              <a:rPr lang="vi-VN" sz="11200" dirty="0">
                <a:solidFill>
                  <a:srgbClr val="002060"/>
                </a:solidFill>
                <a:effectLst/>
                <a:latin typeface="Times New Roman" panose="02020603050405020304" pitchFamily="18" charset="0"/>
                <a:ea typeface="Times New Roman" panose="02020603050405020304" pitchFamily="18" charset="0"/>
              </a:rPr>
              <a:t> </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DC3732A1-D49A-4B21-BF06-A8756B8F7B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863" y="1870549"/>
            <a:ext cx="5281863" cy="4364522"/>
          </a:xfrm>
          <a:prstGeom prst="rect">
            <a:avLst/>
          </a:prstGeom>
        </p:spPr>
      </p:pic>
    </p:spTree>
    <p:extLst>
      <p:ext uri="{BB962C8B-B14F-4D97-AF65-F5344CB8AC3E}">
        <p14:creationId xmlns:p14="http://schemas.microsoft.com/office/powerpoint/2010/main" val="3821397860"/>
      </p:ext>
    </p:extLst>
  </p:cSld>
  <p:clrMapOvr>
    <a:masterClrMapping/>
  </p:clrMapOvr>
</p:sld>
</file>

<file path=ppt/theme/theme1.xml><?xml version="1.0" encoding="utf-8"?>
<a:theme xmlns:a="http://schemas.openxmlformats.org/drawingml/2006/main" name="Office Theme">
  <a:themeElements>
    <a:clrScheme name="Tú Nguyễn">
      <a:dk1>
        <a:srgbClr val="262626"/>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ương 1" id="{82026DFA-0C9F-4EED-B2DE-709539A7C6C9}" vid="{74AAEA73-B8F9-4FDD-B3C2-C4A2FAEAA1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1799</TotalTime>
  <Words>3632</Words>
  <Application>Microsoft Office PowerPoint</Application>
  <PresentationFormat>Widescreen</PresentationFormat>
  <Paragraphs>243</Paragraphs>
  <Slides>33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Times New Roman</vt:lpstr>
      <vt:lpstr>Wingdings</vt:lpstr>
      <vt:lpstr>Office Theme</vt:lpstr>
      <vt:lpstr>TRƯỜNG CAO ĐẲNG LÝ TỰ TRỌNG TPHCM KHOA KINH TẾ  BÀI GIẢNG MÔN NGHIỆP VỤ TỔ CHỨC HỘI HỌP, HỘI NGHỊ, HỘI THẢO                                           Th.S Võ Thị Kim Thư</vt:lpstr>
      <vt:lpstr> Chương II:  Khảo sát nhu cầu và khả năng tổ chức  phục vụ họp, hội nghị, hội thảo </vt:lpstr>
      <vt:lpstr>PowerPoint Presentation</vt:lpstr>
      <vt:lpstr>PowerPoint Presentation</vt:lpstr>
      <vt:lpstr>1. Khảo sát nhu cầu tham gia họp, hội nghị hội thảo của các đơn vị, doanh nghiệp </vt:lpstr>
      <vt:lpstr>1. Khảo sát nhu cầu tham gia họp, hội nghị hội thảo của các đơn vị, doanh nghiệp </vt:lpstr>
      <vt:lpstr>1. Khảo sát nhu cầu tham gia họp, hội nghị hội thảo của các đơn vị, doanh nghiệp </vt:lpstr>
      <vt:lpstr>1. Khảo sát nhu cầu tham gia họp, hội nghị hội thảo của các đơn vị, doanh nghiệp </vt:lpstr>
      <vt:lpstr>1. Khảo sát nhu cầu tham gia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2. Khảo sát yêu cầu phục vụ và sử dụng dịch vụ phục vụ họp, hội nghị hội thảo của các đơn vị, doanh nghiệp </vt:lpstr>
      <vt:lpstr>3. Khảo sát khả năng cung ứng của các nhà cung cấp dịch vụ tổ chức họp, hội nghị hội thảo </vt:lpstr>
      <vt:lpstr>3. Khảo sát khả năng cung ứng của các nhà cung cấp dịch vụ tổ chức họp, hội nghị hội thảo </vt:lpstr>
      <vt:lpstr>3. Khảo sát khả năng cung ứng của các nhà cung cấp dịch vụ tổ chức họp, hội nghị hội thảo </vt:lpstr>
      <vt:lpstr>3. Khảo sát khả năng cung ứng của các nhà cung cấp dịch vụ tổ chức họp, hội nghị hội thảo </vt:lpstr>
      <vt:lpstr>3. Khảo sát khả năng cung ứng của các nhà cung cấp dịch vụ tổ chức họp, hội nghị hội thảo </vt:lpstr>
      <vt:lpstr>PowerPoint Presentation</vt:lpstr>
      <vt:lpstr>3. Khảo sát khả năng cung ứng của các nhà cung cấp dịch vụ tổ chức họp, hội nghị hội thảo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Thanh Tú Nguyễn</dc:creator>
  <cp:lastModifiedBy>KimThu</cp:lastModifiedBy>
  <cp:revision>257</cp:revision>
  <dcterms:created xsi:type="dcterms:W3CDTF">2019-12-25T06:46:53Z</dcterms:created>
  <dcterms:modified xsi:type="dcterms:W3CDTF">2023-06-28T07:59:59Z</dcterms:modified>
</cp:coreProperties>
</file>