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339"/>
  </p:notesMasterIdLst>
  <p:sldIdLst>
    <p:sldId id="4775" r:id="rId3"/>
    <p:sldId id="696" r:id="rId4"/>
    <p:sldId id="697" r:id="rId5"/>
    <p:sldId id="698" r:id="rId6"/>
    <p:sldId id="701" r:id="rId7"/>
    <p:sldId id="702" r:id="rId8"/>
    <p:sldId id="703" r:id="rId9"/>
    <p:sldId id="704" r:id="rId10"/>
    <p:sldId id="705" r:id="rId11"/>
    <p:sldId id="706" r:id="rId12"/>
    <p:sldId id="707" r:id="rId13"/>
    <p:sldId id="708" r:id="rId14"/>
    <p:sldId id="709" r:id="rId15"/>
    <p:sldId id="4780" r:id="rId16"/>
    <p:sldId id="711" r:id="rId17"/>
    <p:sldId id="729" r:id="rId18"/>
    <p:sldId id="731" r:id="rId19"/>
    <p:sldId id="732" r:id="rId20"/>
    <p:sldId id="734" r:id="rId21"/>
    <p:sldId id="735" r:id="rId22"/>
    <p:sldId id="736" r:id="rId23"/>
    <p:sldId id="737" r:id="rId24"/>
    <p:sldId id="738" r:id="rId25"/>
    <p:sldId id="739" r:id="rId26"/>
    <p:sldId id="740" r:id="rId27"/>
    <p:sldId id="741" r:id="rId28"/>
    <p:sldId id="742" r:id="rId29"/>
    <p:sldId id="757" r:id="rId30"/>
    <p:sldId id="758" r:id="rId31"/>
    <p:sldId id="759" r:id="rId32"/>
    <p:sldId id="788" r:id="rId33"/>
    <p:sldId id="789" r:id="rId34"/>
    <p:sldId id="790" r:id="rId35"/>
    <p:sldId id="791" r:id="rId36"/>
    <p:sldId id="792" r:id="rId37"/>
    <p:sldId id="793" r:id="rId38"/>
    <p:sldId id="794" r:id="rId39"/>
    <p:sldId id="795" r:id="rId40"/>
    <p:sldId id="796" r:id="rId41"/>
    <p:sldId id="797" r:id="rId42"/>
    <p:sldId id="798" r:id="rId43"/>
    <p:sldId id="799" r:id="rId44"/>
    <p:sldId id="800" r:id="rId45"/>
    <p:sldId id="801" r:id="rId46"/>
    <p:sldId id="802" r:id="rId47"/>
    <p:sldId id="803" r:id="rId48"/>
    <p:sldId id="804" r:id="rId49"/>
    <p:sldId id="805" r:id="rId50"/>
    <p:sldId id="806" r:id="rId51"/>
    <p:sldId id="807" r:id="rId52"/>
    <p:sldId id="808" r:id="rId53"/>
    <p:sldId id="809" r:id="rId54"/>
    <p:sldId id="810" r:id="rId55"/>
    <p:sldId id="811" r:id="rId56"/>
    <p:sldId id="812" r:id="rId57"/>
    <p:sldId id="815" r:id="rId58"/>
    <p:sldId id="816" r:id="rId59"/>
    <p:sldId id="817" r:id="rId60"/>
    <p:sldId id="818" r:id="rId61"/>
    <p:sldId id="819" r:id="rId62"/>
    <p:sldId id="820" r:id="rId63"/>
    <p:sldId id="821" r:id="rId64"/>
    <p:sldId id="822" r:id="rId65"/>
    <p:sldId id="823" r:id="rId66"/>
    <p:sldId id="824" r:id="rId67"/>
    <p:sldId id="826" r:id="rId68"/>
    <p:sldId id="4777" r:id="rId69"/>
    <p:sldId id="4776" r:id="rId70"/>
    <p:sldId id="828" r:id="rId71"/>
    <p:sldId id="829" r:id="rId72"/>
    <p:sldId id="830" r:id="rId73"/>
    <p:sldId id="831" r:id="rId74"/>
    <p:sldId id="832" r:id="rId75"/>
    <p:sldId id="833" r:id="rId76"/>
    <p:sldId id="834" r:id="rId77"/>
    <p:sldId id="835" r:id="rId78"/>
    <p:sldId id="836" r:id="rId79"/>
    <p:sldId id="837" r:id="rId80"/>
    <p:sldId id="838" r:id="rId81"/>
    <p:sldId id="839" r:id="rId82"/>
    <p:sldId id="840" r:id="rId83"/>
    <p:sldId id="841" r:id="rId84"/>
    <p:sldId id="843" r:id="rId85"/>
    <p:sldId id="844" r:id="rId86"/>
    <p:sldId id="845" r:id="rId87"/>
    <p:sldId id="846" r:id="rId88"/>
    <p:sldId id="847" r:id="rId89"/>
    <p:sldId id="848" r:id="rId90"/>
    <p:sldId id="849" r:id="rId91"/>
    <p:sldId id="4778" r:id="rId92"/>
    <p:sldId id="850" r:id="rId93"/>
    <p:sldId id="851" r:id="rId94"/>
    <p:sldId id="857" r:id="rId95"/>
    <p:sldId id="858" r:id="rId96"/>
    <p:sldId id="859" r:id="rId97"/>
    <p:sldId id="860" r:id="rId98"/>
    <p:sldId id="861" r:id="rId99"/>
    <p:sldId id="862" r:id="rId100"/>
    <p:sldId id="863" r:id="rId101"/>
    <p:sldId id="864" r:id="rId102"/>
    <p:sldId id="865" r:id="rId103"/>
    <p:sldId id="866" r:id="rId104"/>
    <p:sldId id="867" r:id="rId105"/>
    <p:sldId id="868" r:id="rId106"/>
    <p:sldId id="869" r:id="rId107"/>
    <p:sldId id="870" r:id="rId108"/>
    <p:sldId id="871" r:id="rId109"/>
    <p:sldId id="872" r:id="rId110"/>
    <p:sldId id="873" r:id="rId111"/>
    <p:sldId id="874" r:id="rId112"/>
    <p:sldId id="875" r:id="rId113"/>
    <p:sldId id="876" r:id="rId114"/>
    <p:sldId id="877" r:id="rId115"/>
    <p:sldId id="878" r:id="rId116"/>
    <p:sldId id="879" r:id="rId117"/>
    <p:sldId id="880" r:id="rId118"/>
    <p:sldId id="881" r:id="rId119"/>
    <p:sldId id="882" r:id="rId120"/>
    <p:sldId id="883" r:id="rId121"/>
    <p:sldId id="884" r:id="rId122"/>
    <p:sldId id="885" r:id="rId123"/>
    <p:sldId id="886" r:id="rId124"/>
    <p:sldId id="887" r:id="rId125"/>
    <p:sldId id="888" r:id="rId126"/>
    <p:sldId id="889" r:id="rId127"/>
    <p:sldId id="890" r:id="rId128"/>
    <p:sldId id="891" r:id="rId129"/>
    <p:sldId id="892" r:id="rId130"/>
    <p:sldId id="893" r:id="rId131"/>
    <p:sldId id="894" r:id="rId132"/>
    <p:sldId id="895" r:id="rId133"/>
    <p:sldId id="896" r:id="rId134"/>
    <p:sldId id="897" r:id="rId135"/>
    <p:sldId id="898" r:id="rId136"/>
    <p:sldId id="899" r:id="rId137"/>
    <p:sldId id="900" r:id="rId138"/>
    <p:sldId id="901" r:id="rId139"/>
    <p:sldId id="902" r:id="rId140"/>
    <p:sldId id="903" r:id="rId141"/>
    <p:sldId id="904" r:id="rId142"/>
    <p:sldId id="905" r:id="rId143"/>
    <p:sldId id="906" r:id="rId144"/>
    <p:sldId id="907" r:id="rId145"/>
    <p:sldId id="908" r:id="rId146"/>
    <p:sldId id="909" r:id="rId147"/>
    <p:sldId id="910" r:id="rId148"/>
    <p:sldId id="911" r:id="rId149"/>
    <p:sldId id="912" r:id="rId150"/>
    <p:sldId id="913" r:id="rId151"/>
    <p:sldId id="914" r:id="rId152"/>
    <p:sldId id="915" r:id="rId153"/>
    <p:sldId id="916" r:id="rId154"/>
    <p:sldId id="917" r:id="rId155"/>
    <p:sldId id="918" r:id="rId156"/>
    <p:sldId id="919" r:id="rId157"/>
    <p:sldId id="920" r:id="rId158"/>
    <p:sldId id="922" r:id="rId159"/>
    <p:sldId id="924" r:id="rId160"/>
    <p:sldId id="925" r:id="rId161"/>
    <p:sldId id="926" r:id="rId162"/>
    <p:sldId id="927" r:id="rId163"/>
    <p:sldId id="928" r:id="rId164"/>
    <p:sldId id="929" r:id="rId165"/>
    <p:sldId id="930" r:id="rId166"/>
    <p:sldId id="931" r:id="rId167"/>
    <p:sldId id="932" r:id="rId168"/>
    <p:sldId id="933" r:id="rId169"/>
    <p:sldId id="935" r:id="rId170"/>
    <p:sldId id="936" r:id="rId171"/>
    <p:sldId id="937" r:id="rId172"/>
    <p:sldId id="939" r:id="rId173"/>
    <p:sldId id="940" r:id="rId174"/>
    <p:sldId id="943" r:id="rId175"/>
    <p:sldId id="944" r:id="rId176"/>
    <p:sldId id="945" r:id="rId177"/>
    <p:sldId id="946" r:id="rId178"/>
    <p:sldId id="947" r:id="rId179"/>
    <p:sldId id="948" r:id="rId180"/>
    <p:sldId id="949" r:id="rId181"/>
    <p:sldId id="950" r:id="rId182"/>
    <p:sldId id="956" r:id="rId183"/>
    <p:sldId id="958" r:id="rId184"/>
    <p:sldId id="959" r:id="rId185"/>
    <p:sldId id="960" r:id="rId186"/>
    <p:sldId id="961" r:id="rId187"/>
    <p:sldId id="962" r:id="rId188"/>
    <p:sldId id="963" r:id="rId189"/>
    <p:sldId id="964" r:id="rId190"/>
    <p:sldId id="965" r:id="rId191"/>
    <p:sldId id="966" r:id="rId192"/>
    <p:sldId id="968" r:id="rId193"/>
    <p:sldId id="969" r:id="rId194"/>
    <p:sldId id="970" r:id="rId195"/>
    <p:sldId id="971" r:id="rId196"/>
    <p:sldId id="972" r:id="rId197"/>
    <p:sldId id="973" r:id="rId198"/>
    <p:sldId id="974" r:id="rId199"/>
    <p:sldId id="975" r:id="rId200"/>
    <p:sldId id="976" r:id="rId201"/>
    <p:sldId id="977" r:id="rId202"/>
    <p:sldId id="978" r:id="rId203"/>
    <p:sldId id="979" r:id="rId204"/>
    <p:sldId id="980" r:id="rId205"/>
    <p:sldId id="981" r:id="rId206"/>
    <p:sldId id="982" r:id="rId207"/>
    <p:sldId id="983" r:id="rId208"/>
    <p:sldId id="984" r:id="rId209"/>
    <p:sldId id="985" r:id="rId210"/>
    <p:sldId id="986" r:id="rId211"/>
    <p:sldId id="987" r:id="rId212"/>
    <p:sldId id="988" r:id="rId213"/>
    <p:sldId id="989" r:id="rId214"/>
    <p:sldId id="990" r:id="rId215"/>
    <p:sldId id="991" r:id="rId216"/>
    <p:sldId id="992" r:id="rId217"/>
    <p:sldId id="993" r:id="rId218"/>
    <p:sldId id="994" r:id="rId219"/>
    <p:sldId id="995" r:id="rId220"/>
    <p:sldId id="996" r:id="rId221"/>
    <p:sldId id="4773" r:id="rId222"/>
    <p:sldId id="4774" r:id="rId223"/>
    <p:sldId id="998" r:id="rId224"/>
    <p:sldId id="999" r:id="rId225"/>
    <p:sldId id="1000" r:id="rId226"/>
    <p:sldId id="1002" r:id="rId227"/>
    <p:sldId id="1003" r:id="rId228"/>
    <p:sldId id="1004" r:id="rId229"/>
    <p:sldId id="1005" r:id="rId230"/>
    <p:sldId id="1006" r:id="rId231"/>
    <p:sldId id="1007" r:id="rId232"/>
    <p:sldId id="1008" r:id="rId233"/>
    <p:sldId id="1009" r:id="rId234"/>
    <p:sldId id="1010" r:id="rId235"/>
    <p:sldId id="1012" r:id="rId236"/>
    <p:sldId id="1013" r:id="rId237"/>
    <p:sldId id="1014" r:id="rId238"/>
    <p:sldId id="1015" r:id="rId239"/>
    <p:sldId id="1016" r:id="rId240"/>
    <p:sldId id="1017" r:id="rId241"/>
    <p:sldId id="1019" r:id="rId242"/>
    <p:sldId id="1020" r:id="rId243"/>
    <p:sldId id="1021" r:id="rId244"/>
    <p:sldId id="1023" r:id="rId245"/>
    <p:sldId id="1024" r:id="rId246"/>
    <p:sldId id="1028" r:id="rId247"/>
    <p:sldId id="1029" r:id="rId248"/>
    <p:sldId id="1030" r:id="rId249"/>
    <p:sldId id="1031" r:id="rId250"/>
    <p:sldId id="1032" r:id="rId251"/>
    <p:sldId id="1033" r:id="rId252"/>
    <p:sldId id="1034" r:id="rId253"/>
    <p:sldId id="1035" r:id="rId254"/>
    <p:sldId id="1037" r:id="rId255"/>
    <p:sldId id="1039" r:id="rId256"/>
    <p:sldId id="1040" r:id="rId257"/>
    <p:sldId id="1041" r:id="rId258"/>
    <p:sldId id="1042" r:id="rId259"/>
    <p:sldId id="1043" r:id="rId260"/>
    <p:sldId id="1044" r:id="rId261"/>
    <p:sldId id="1045" r:id="rId262"/>
    <p:sldId id="1046" r:id="rId263"/>
    <p:sldId id="1047" r:id="rId264"/>
    <p:sldId id="1048" r:id="rId265"/>
    <p:sldId id="1049" r:id="rId266"/>
    <p:sldId id="1062" r:id="rId267"/>
    <p:sldId id="1063" r:id="rId268"/>
    <p:sldId id="1064" r:id="rId269"/>
    <p:sldId id="1065" r:id="rId270"/>
    <p:sldId id="1067" r:id="rId271"/>
    <p:sldId id="1072" r:id="rId272"/>
    <p:sldId id="1068" r:id="rId273"/>
    <p:sldId id="1069" r:id="rId274"/>
    <p:sldId id="1082" r:id="rId275"/>
    <p:sldId id="1083" r:id="rId276"/>
    <p:sldId id="1084" r:id="rId277"/>
    <p:sldId id="1085" r:id="rId278"/>
    <p:sldId id="1086" r:id="rId279"/>
    <p:sldId id="1088" r:id="rId280"/>
    <p:sldId id="1108" r:id="rId281"/>
    <p:sldId id="1110" r:id="rId282"/>
    <p:sldId id="1112" r:id="rId283"/>
    <p:sldId id="1114" r:id="rId284"/>
    <p:sldId id="1115" r:id="rId285"/>
    <p:sldId id="1116" r:id="rId286"/>
    <p:sldId id="1117" r:id="rId287"/>
    <p:sldId id="1118" r:id="rId288"/>
    <p:sldId id="1121" r:id="rId289"/>
    <p:sldId id="1124" r:id="rId290"/>
    <p:sldId id="1126" r:id="rId291"/>
    <p:sldId id="1128" r:id="rId292"/>
    <p:sldId id="1130" r:id="rId293"/>
    <p:sldId id="1150" r:id="rId294"/>
    <p:sldId id="1151" r:id="rId295"/>
    <p:sldId id="1152" r:id="rId296"/>
    <p:sldId id="1153" r:id="rId297"/>
    <p:sldId id="1154" r:id="rId298"/>
    <p:sldId id="1155" r:id="rId299"/>
    <p:sldId id="1156" r:id="rId300"/>
    <p:sldId id="1157" r:id="rId301"/>
    <p:sldId id="1158" r:id="rId302"/>
    <p:sldId id="1170" r:id="rId303"/>
    <p:sldId id="1171" r:id="rId304"/>
    <p:sldId id="1172" r:id="rId305"/>
    <p:sldId id="1173" r:id="rId306"/>
    <p:sldId id="1176" r:id="rId307"/>
    <p:sldId id="1177" r:id="rId308"/>
    <p:sldId id="1178" r:id="rId309"/>
    <p:sldId id="1179" r:id="rId310"/>
    <p:sldId id="1180" r:id="rId311"/>
    <p:sldId id="1192" r:id="rId312"/>
    <p:sldId id="1193" r:id="rId313"/>
    <p:sldId id="1194" r:id="rId314"/>
    <p:sldId id="1195" r:id="rId315"/>
    <p:sldId id="1196" r:id="rId316"/>
    <p:sldId id="1197" r:id="rId317"/>
    <p:sldId id="1198" r:id="rId318"/>
    <p:sldId id="1199" r:id="rId319"/>
    <p:sldId id="1209" r:id="rId320"/>
    <p:sldId id="1210" r:id="rId321"/>
    <p:sldId id="1211" r:id="rId322"/>
    <p:sldId id="1212" r:id="rId323"/>
    <p:sldId id="1213" r:id="rId324"/>
    <p:sldId id="1222" r:id="rId325"/>
    <p:sldId id="1223" r:id="rId326"/>
    <p:sldId id="1224" r:id="rId327"/>
    <p:sldId id="1225" r:id="rId328"/>
    <p:sldId id="1226" r:id="rId329"/>
    <p:sldId id="1227" r:id="rId330"/>
    <p:sldId id="1228" r:id="rId331"/>
    <p:sldId id="1229" r:id="rId332"/>
    <p:sldId id="1230" r:id="rId333"/>
    <p:sldId id="1231" r:id="rId334"/>
    <p:sldId id="1242" r:id="rId335"/>
    <p:sldId id="1244" r:id="rId336"/>
    <p:sldId id="1245" r:id="rId337"/>
    <p:sldId id="1257" r:id="rId3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6">
          <p15:clr>
            <a:srgbClr val="A4A3A4"/>
          </p15:clr>
        </p15:guide>
        <p15:guide id="2" pos="2880">
          <p15:clr>
            <a:srgbClr val="A4A3A4"/>
          </p15:clr>
        </p15:guide>
      </p15:sldGuideLst>
    </p:ext>
    <p:ext uri="{505F2C04-C923-438B-8C0F-E0CD2BADF298}">
      <wppc:fontMiss xmlns:wppc="http://www.wps.cn/officeDocument/PresentationCustomData" xmlns=""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85" d="100"/>
          <a:sy n="85" d="100"/>
        </p:scale>
        <p:origin x="966" y="90"/>
      </p:cViewPr>
      <p:guideLst>
        <p:guide orient="horz" pos="2186"/>
        <p:guide pos="2880"/>
      </p:guideLst>
    </p:cSldViewPr>
  </p:slideViewPr>
  <p:notesTextViewPr>
    <p:cViewPr>
      <p:scale>
        <a:sx n="1" d="1"/>
        <a:sy n="1" d="1"/>
      </p:scale>
      <p:origin x="0" y="0"/>
    </p:cViewPr>
  </p:notesTextViewPr>
  <p:sorterViewPr>
    <p:cViewPr>
      <p:scale>
        <a:sx n="100" d="100"/>
        <a:sy n="100" d="100"/>
      </p:scale>
      <p:origin x="0" y="106234"/>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99" Type="http://schemas.openxmlformats.org/officeDocument/2006/relationships/slide" Target="slides/slide297.xml"/><Relationship Id="rId21" Type="http://schemas.openxmlformats.org/officeDocument/2006/relationships/slide" Target="slides/slide19.xml"/><Relationship Id="rId63" Type="http://schemas.openxmlformats.org/officeDocument/2006/relationships/slide" Target="slides/slide61.xml"/><Relationship Id="rId159" Type="http://schemas.openxmlformats.org/officeDocument/2006/relationships/slide" Target="slides/slide157.xml"/><Relationship Id="rId324" Type="http://schemas.openxmlformats.org/officeDocument/2006/relationships/slide" Target="slides/slide322.xml"/><Relationship Id="rId170" Type="http://schemas.openxmlformats.org/officeDocument/2006/relationships/slide" Target="slides/slide168.xml"/><Relationship Id="rId226" Type="http://schemas.openxmlformats.org/officeDocument/2006/relationships/slide" Target="slides/slide224.xml"/><Relationship Id="rId268" Type="http://schemas.openxmlformats.org/officeDocument/2006/relationships/slide" Target="slides/slide266.xml"/><Relationship Id="rId32" Type="http://schemas.openxmlformats.org/officeDocument/2006/relationships/slide" Target="slides/slide30.xml"/><Relationship Id="rId74" Type="http://schemas.openxmlformats.org/officeDocument/2006/relationships/slide" Target="slides/slide72.xml"/><Relationship Id="rId128" Type="http://schemas.openxmlformats.org/officeDocument/2006/relationships/slide" Target="slides/slide126.xml"/><Relationship Id="rId335" Type="http://schemas.openxmlformats.org/officeDocument/2006/relationships/slide" Target="slides/slide333.xml"/><Relationship Id="rId5" Type="http://schemas.openxmlformats.org/officeDocument/2006/relationships/slide" Target="slides/slide3.xml"/><Relationship Id="rId181" Type="http://schemas.openxmlformats.org/officeDocument/2006/relationships/slide" Target="slides/slide179.xml"/><Relationship Id="rId237" Type="http://schemas.openxmlformats.org/officeDocument/2006/relationships/slide" Target="slides/slide235.xml"/><Relationship Id="rId279" Type="http://schemas.openxmlformats.org/officeDocument/2006/relationships/slide" Target="slides/slide277.xml"/><Relationship Id="rId43" Type="http://schemas.openxmlformats.org/officeDocument/2006/relationships/slide" Target="slides/slide41.xml"/><Relationship Id="rId139" Type="http://schemas.openxmlformats.org/officeDocument/2006/relationships/slide" Target="slides/slide137.xml"/><Relationship Id="rId290" Type="http://schemas.openxmlformats.org/officeDocument/2006/relationships/slide" Target="slides/slide288.xml"/><Relationship Id="rId304" Type="http://schemas.openxmlformats.org/officeDocument/2006/relationships/slide" Target="slides/slide302.xml"/><Relationship Id="rId85" Type="http://schemas.openxmlformats.org/officeDocument/2006/relationships/slide" Target="slides/slide83.xml"/><Relationship Id="rId150" Type="http://schemas.openxmlformats.org/officeDocument/2006/relationships/slide" Target="slides/slide148.xml"/><Relationship Id="rId192" Type="http://schemas.openxmlformats.org/officeDocument/2006/relationships/slide" Target="slides/slide190.xml"/><Relationship Id="rId206" Type="http://schemas.openxmlformats.org/officeDocument/2006/relationships/slide" Target="slides/slide204.xml"/><Relationship Id="rId248" Type="http://schemas.openxmlformats.org/officeDocument/2006/relationships/slide" Target="slides/slide246.xml"/><Relationship Id="rId12" Type="http://schemas.openxmlformats.org/officeDocument/2006/relationships/slide" Target="slides/slide10.xml"/><Relationship Id="rId108" Type="http://schemas.openxmlformats.org/officeDocument/2006/relationships/slide" Target="slides/slide106.xml"/><Relationship Id="rId315" Type="http://schemas.openxmlformats.org/officeDocument/2006/relationships/slide" Target="slides/slide313.xml"/><Relationship Id="rId54" Type="http://schemas.openxmlformats.org/officeDocument/2006/relationships/slide" Target="slides/slide52.xml"/><Relationship Id="rId96" Type="http://schemas.openxmlformats.org/officeDocument/2006/relationships/slide" Target="slides/slide94.xml"/><Relationship Id="rId161" Type="http://schemas.openxmlformats.org/officeDocument/2006/relationships/slide" Target="slides/slide159.xml"/><Relationship Id="rId217" Type="http://schemas.openxmlformats.org/officeDocument/2006/relationships/slide" Target="slides/slide215.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326" Type="http://schemas.openxmlformats.org/officeDocument/2006/relationships/slide" Target="slides/slide324.xml"/><Relationship Id="rId65" Type="http://schemas.openxmlformats.org/officeDocument/2006/relationships/slide" Target="slides/slide63.xml"/><Relationship Id="rId130" Type="http://schemas.openxmlformats.org/officeDocument/2006/relationships/slide" Target="slides/slide128.xml"/><Relationship Id="rId172" Type="http://schemas.openxmlformats.org/officeDocument/2006/relationships/slide" Target="slides/slide170.xml"/><Relationship Id="rId228" Type="http://schemas.openxmlformats.org/officeDocument/2006/relationships/slide" Target="slides/slide226.xml"/><Relationship Id="rId281" Type="http://schemas.openxmlformats.org/officeDocument/2006/relationships/slide" Target="slides/slide279.xml"/><Relationship Id="rId337" Type="http://schemas.openxmlformats.org/officeDocument/2006/relationships/slide" Target="slides/slide335.xml"/><Relationship Id="rId34" Type="http://schemas.openxmlformats.org/officeDocument/2006/relationships/slide" Target="slides/slide32.xml"/><Relationship Id="rId76" Type="http://schemas.openxmlformats.org/officeDocument/2006/relationships/slide" Target="slides/slide74.xml"/><Relationship Id="rId141" Type="http://schemas.openxmlformats.org/officeDocument/2006/relationships/slide" Target="slides/slide139.xml"/><Relationship Id="rId7" Type="http://schemas.openxmlformats.org/officeDocument/2006/relationships/slide" Target="slides/slide5.xml"/><Relationship Id="rId183" Type="http://schemas.openxmlformats.org/officeDocument/2006/relationships/slide" Target="slides/slide181.xml"/><Relationship Id="rId239" Type="http://schemas.openxmlformats.org/officeDocument/2006/relationships/slide" Target="slides/slide237.xml"/><Relationship Id="rId250" Type="http://schemas.openxmlformats.org/officeDocument/2006/relationships/slide" Target="slides/slide248.xml"/><Relationship Id="rId292" Type="http://schemas.openxmlformats.org/officeDocument/2006/relationships/slide" Target="slides/slide290.xml"/><Relationship Id="rId306" Type="http://schemas.openxmlformats.org/officeDocument/2006/relationships/slide" Target="slides/slide304.xml"/><Relationship Id="rId45" Type="http://schemas.openxmlformats.org/officeDocument/2006/relationships/slide" Target="slides/slide43.xml"/><Relationship Id="rId87" Type="http://schemas.openxmlformats.org/officeDocument/2006/relationships/slide" Target="slides/slide85.xml"/><Relationship Id="rId110" Type="http://schemas.openxmlformats.org/officeDocument/2006/relationships/slide" Target="slides/slide108.xml"/><Relationship Id="rId152" Type="http://schemas.openxmlformats.org/officeDocument/2006/relationships/slide" Target="slides/slide150.xml"/><Relationship Id="rId194" Type="http://schemas.openxmlformats.org/officeDocument/2006/relationships/slide" Target="slides/slide192.xml"/><Relationship Id="rId208" Type="http://schemas.openxmlformats.org/officeDocument/2006/relationships/slide" Target="slides/slide206.xml"/><Relationship Id="rId240" Type="http://schemas.openxmlformats.org/officeDocument/2006/relationships/slide" Target="slides/slide238.xml"/><Relationship Id="rId261" Type="http://schemas.openxmlformats.org/officeDocument/2006/relationships/slide" Target="slides/slide259.xml"/><Relationship Id="rId14" Type="http://schemas.openxmlformats.org/officeDocument/2006/relationships/slide" Target="slides/slide12.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282" Type="http://schemas.openxmlformats.org/officeDocument/2006/relationships/slide" Target="slides/slide280.xml"/><Relationship Id="rId317" Type="http://schemas.openxmlformats.org/officeDocument/2006/relationships/slide" Target="slides/slide315.xml"/><Relationship Id="rId338" Type="http://schemas.openxmlformats.org/officeDocument/2006/relationships/slide" Target="slides/slide336.xml"/><Relationship Id="rId8" Type="http://schemas.openxmlformats.org/officeDocument/2006/relationships/slide" Target="slides/slide6.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219" Type="http://schemas.openxmlformats.org/officeDocument/2006/relationships/slide" Target="slides/slide217.xml"/><Relationship Id="rId230" Type="http://schemas.openxmlformats.org/officeDocument/2006/relationships/slide" Target="slides/slide228.xml"/><Relationship Id="rId251" Type="http://schemas.openxmlformats.org/officeDocument/2006/relationships/slide" Target="slides/slide249.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72" Type="http://schemas.openxmlformats.org/officeDocument/2006/relationships/slide" Target="slides/slide270.xml"/><Relationship Id="rId293" Type="http://schemas.openxmlformats.org/officeDocument/2006/relationships/slide" Target="slides/slide291.xml"/><Relationship Id="rId307" Type="http://schemas.openxmlformats.org/officeDocument/2006/relationships/slide" Target="slides/slide305.xml"/><Relationship Id="rId328" Type="http://schemas.openxmlformats.org/officeDocument/2006/relationships/slide" Target="slides/slide326.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95" Type="http://schemas.openxmlformats.org/officeDocument/2006/relationships/slide" Target="slides/slide193.xml"/><Relationship Id="rId209" Type="http://schemas.openxmlformats.org/officeDocument/2006/relationships/slide" Target="slides/slide207.xml"/><Relationship Id="rId220" Type="http://schemas.openxmlformats.org/officeDocument/2006/relationships/slide" Target="slides/slide218.xml"/><Relationship Id="rId241" Type="http://schemas.openxmlformats.org/officeDocument/2006/relationships/slide" Target="slides/slide23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262" Type="http://schemas.openxmlformats.org/officeDocument/2006/relationships/slide" Target="slides/slide260.xml"/><Relationship Id="rId283" Type="http://schemas.openxmlformats.org/officeDocument/2006/relationships/slide" Target="slides/slide281.xml"/><Relationship Id="rId318" Type="http://schemas.openxmlformats.org/officeDocument/2006/relationships/slide" Target="slides/slide316.xml"/><Relationship Id="rId339" Type="http://schemas.openxmlformats.org/officeDocument/2006/relationships/notesMaster" Target="notesMasters/notesMaster1.xml"/><Relationship Id="rId78" Type="http://schemas.openxmlformats.org/officeDocument/2006/relationships/slide" Target="slides/slide76.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64" Type="http://schemas.openxmlformats.org/officeDocument/2006/relationships/slide" Target="slides/slide162.xml"/><Relationship Id="rId185" Type="http://schemas.openxmlformats.org/officeDocument/2006/relationships/slide" Target="slides/slide183.xml"/><Relationship Id="rId9" Type="http://schemas.openxmlformats.org/officeDocument/2006/relationships/slide" Target="slides/slide7.xml"/><Relationship Id="rId210" Type="http://schemas.openxmlformats.org/officeDocument/2006/relationships/slide" Target="slides/slide208.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294" Type="http://schemas.openxmlformats.org/officeDocument/2006/relationships/slide" Target="slides/slide292.xml"/><Relationship Id="rId308" Type="http://schemas.openxmlformats.org/officeDocument/2006/relationships/slide" Target="slides/slide306.xml"/><Relationship Id="rId329" Type="http://schemas.openxmlformats.org/officeDocument/2006/relationships/slide" Target="slides/slide327.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340" Type="http://schemas.openxmlformats.org/officeDocument/2006/relationships/presProps" Target="presProps.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284" Type="http://schemas.openxmlformats.org/officeDocument/2006/relationships/slide" Target="slides/slide282.xml"/><Relationship Id="rId319" Type="http://schemas.openxmlformats.org/officeDocument/2006/relationships/slide" Target="slides/slide317.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330" Type="http://schemas.openxmlformats.org/officeDocument/2006/relationships/slide" Target="slides/slide328.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95" Type="http://schemas.openxmlformats.org/officeDocument/2006/relationships/slide" Target="slides/slide293.xml"/><Relationship Id="rId309" Type="http://schemas.openxmlformats.org/officeDocument/2006/relationships/slide" Target="slides/slide307.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320" Type="http://schemas.openxmlformats.org/officeDocument/2006/relationships/slide" Target="slides/slide318.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341" Type="http://schemas.openxmlformats.org/officeDocument/2006/relationships/viewProps" Target="viewProps.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285" Type="http://schemas.openxmlformats.org/officeDocument/2006/relationships/slide" Target="slides/slide28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310" Type="http://schemas.openxmlformats.org/officeDocument/2006/relationships/slide" Target="slides/slide308.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331" Type="http://schemas.openxmlformats.org/officeDocument/2006/relationships/slide" Target="slides/slide329.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296" Type="http://schemas.openxmlformats.org/officeDocument/2006/relationships/slide" Target="slides/slide294.xml"/><Relationship Id="rId300" Type="http://schemas.openxmlformats.org/officeDocument/2006/relationships/slide" Target="slides/slide298.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321" Type="http://schemas.openxmlformats.org/officeDocument/2006/relationships/slide" Target="slides/slide319.xml"/><Relationship Id="rId342" Type="http://schemas.openxmlformats.org/officeDocument/2006/relationships/theme" Target="theme/theme1.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286" Type="http://schemas.openxmlformats.org/officeDocument/2006/relationships/slide" Target="slides/slide284.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311" Type="http://schemas.openxmlformats.org/officeDocument/2006/relationships/slide" Target="slides/slide309.xml"/><Relationship Id="rId332" Type="http://schemas.openxmlformats.org/officeDocument/2006/relationships/slide" Target="slides/slide330.xml"/><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slide" Target="slides/slide274.xml"/><Relationship Id="rId297" Type="http://schemas.openxmlformats.org/officeDocument/2006/relationships/slide" Target="slides/slide295.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301" Type="http://schemas.openxmlformats.org/officeDocument/2006/relationships/slide" Target="slides/slide299.xml"/><Relationship Id="rId322" Type="http://schemas.openxmlformats.org/officeDocument/2006/relationships/slide" Target="slides/slide320.xml"/><Relationship Id="rId343"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287" Type="http://schemas.openxmlformats.org/officeDocument/2006/relationships/slide" Target="slides/slide285.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312" Type="http://schemas.openxmlformats.org/officeDocument/2006/relationships/slide" Target="slides/slide310.xml"/><Relationship Id="rId333" Type="http://schemas.openxmlformats.org/officeDocument/2006/relationships/slide" Target="slides/slide331.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189" Type="http://schemas.openxmlformats.org/officeDocument/2006/relationships/slide" Target="slides/slide187.xml"/><Relationship Id="rId3" Type="http://schemas.openxmlformats.org/officeDocument/2006/relationships/slide" Target="slides/slide1.xml"/><Relationship Id="rId214" Type="http://schemas.openxmlformats.org/officeDocument/2006/relationships/slide" Target="slides/slide212.xml"/><Relationship Id="rId235" Type="http://schemas.openxmlformats.org/officeDocument/2006/relationships/slide" Target="slides/slide233.xml"/><Relationship Id="rId256" Type="http://schemas.openxmlformats.org/officeDocument/2006/relationships/slide" Target="slides/slide254.xml"/><Relationship Id="rId277" Type="http://schemas.openxmlformats.org/officeDocument/2006/relationships/slide" Target="slides/slide275.xml"/><Relationship Id="rId298" Type="http://schemas.openxmlformats.org/officeDocument/2006/relationships/slide" Target="slides/slide296.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302" Type="http://schemas.openxmlformats.org/officeDocument/2006/relationships/slide" Target="slides/slide300.xml"/><Relationship Id="rId323" Type="http://schemas.openxmlformats.org/officeDocument/2006/relationships/slide" Target="slides/slide32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179" Type="http://schemas.openxmlformats.org/officeDocument/2006/relationships/slide" Target="slides/slide177.xml"/><Relationship Id="rId190" Type="http://schemas.openxmlformats.org/officeDocument/2006/relationships/slide" Target="slides/slide188.xml"/><Relationship Id="rId204" Type="http://schemas.openxmlformats.org/officeDocument/2006/relationships/slide" Target="slides/slide202.xml"/><Relationship Id="rId225" Type="http://schemas.openxmlformats.org/officeDocument/2006/relationships/slide" Target="slides/slide223.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slide" Target="slides/slide286.xml"/><Relationship Id="rId106" Type="http://schemas.openxmlformats.org/officeDocument/2006/relationships/slide" Target="slides/slide104.xml"/><Relationship Id="rId127" Type="http://schemas.openxmlformats.org/officeDocument/2006/relationships/slide" Target="slides/slide125.xml"/><Relationship Id="rId313" Type="http://schemas.openxmlformats.org/officeDocument/2006/relationships/slide" Target="slides/slide311.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94" Type="http://schemas.openxmlformats.org/officeDocument/2006/relationships/slide" Target="slides/slide92.xml"/><Relationship Id="rId148" Type="http://schemas.openxmlformats.org/officeDocument/2006/relationships/slide" Target="slides/slide146.xml"/><Relationship Id="rId169" Type="http://schemas.openxmlformats.org/officeDocument/2006/relationships/slide" Target="slides/slide167.xml"/><Relationship Id="rId334" Type="http://schemas.openxmlformats.org/officeDocument/2006/relationships/slide" Target="slides/slide332.xml"/><Relationship Id="rId4" Type="http://schemas.openxmlformats.org/officeDocument/2006/relationships/slide" Target="slides/slide2.xml"/><Relationship Id="rId180" Type="http://schemas.openxmlformats.org/officeDocument/2006/relationships/slide" Target="slides/slide17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303" Type="http://schemas.openxmlformats.org/officeDocument/2006/relationships/slide" Target="slides/slide301.xml"/><Relationship Id="rId42" Type="http://schemas.openxmlformats.org/officeDocument/2006/relationships/slide" Target="slides/slide40.xml"/><Relationship Id="rId84" Type="http://schemas.openxmlformats.org/officeDocument/2006/relationships/slide" Target="slides/slide82.xml"/><Relationship Id="rId138" Type="http://schemas.openxmlformats.org/officeDocument/2006/relationships/slide" Target="slides/slide136.xml"/><Relationship Id="rId191" Type="http://schemas.openxmlformats.org/officeDocument/2006/relationships/slide" Target="slides/slide189.xml"/><Relationship Id="rId205" Type="http://schemas.openxmlformats.org/officeDocument/2006/relationships/slide" Target="slides/slide203.xml"/><Relationship Id="rId247" Type="http://schemas.openxmlformats.org/officeDocument/2006/relationships/slide" Target="slides/slide245.xml"/><Relationship Id="rId107" Type="http://schemas.openxmlformats.org/officeDocument/2006/relationships/slide" Target="slides/slide105.xml"/><Relationship Id="rId289" Type="http://schemas.openxmlformats.org/officeDocument/2006/relationships/slide" Target="slides/slide287.xml"/><Relationship Id="rId11" Type="http://schemas.openxmlformats.org/officeDocument/2006/relationships/slide" Target="slides/slide9.xml"/><Relationship Id="rId53" Type="http://schemas.openxmlformats.org/officeDocument/2006/relationships/slide" Target="slides/slide51.xml"/><Relationship Id="rId149" Type="http://schemas.openxmlformats.org/officeDocument/2006/relationships/slide" Target="slides/slide147.xml"/><Relationship Id="rId314" Type="http://schemas.openxmlformats.org/officeDocument/2006/relationships/slide" Target="slides/slide312.xml"/><Relationship Id="rId95" Type="http://schemas.openxmlformats.org/officeDocument/2006/relationships/slide" Target="slides/slide93.xml"/><Relationship Id="rId160" Type="http://schemas.openxmlformats.org/officeDocument/2006/relationships/slide" Target="slides/slide158.xml"/><Relationship Id="rId216" Type="http://schemas.openxmlformats.org/officeDocument/2006/relationships/slide" Target="slides/slide214.xml"/><Relationship Id="rId258" Type="http://schemas.openxmlformats.org/officeDocument/2006/relationships/slide" Target="slides/slide256.xml"/><Relationship Id="rId22" Type="http://schemas.openxmlformats.org/officeDocument/2006/relationships/slide" Target="slides/slide20.xml"/><Relationship Id="rId64" Type="http://schemas.openxmlformats.org/officeDocument/2006/relationships/slide" Target="slides/slide62.xml"/><Relationship Id="rId118" Type="http://schemas.openxmlformats.org/officeDocument/2006/relationships/slide" Target="slides/slide116.xml"/><Relationship Id="rId325" Type="http://schemas.openxmlformats.org/officeDocument/2006/relationships/slide" Target="slides/slide323.xml"/><Relationship Id="rId171" Type="http://schemas.openxmlformats.org/officeDocument/2006/relationships/slide" Target="slides/slide169.xml"/><Relationship Id="rId227" Type="http://schemas.openxmlformats.org/officeDocument/2006/relationships/slide" Target="slides/slide225.xml"/><Relationship Id="rId269" Type="http://schemas.openxmlformats.org/officeDocument/2006/relationships/slide" Target="slides/slide267.xml"/><Relationship Id="rId33" Type="http://schemas.openxmlformats.org/officeDocument/2006/relationships/slide" Target="slides/slide31.xml"/><Relationship Id="rId129" Type="http://schemas.openxmlformats.org/officeDocument/2006/relationships/slide" Target="slides/slide127.xml"/><Relationship Id="rId280" Type="http://schemas.openxmlformats.org/officeDocument/2006/relationships/slide" Target="slides/slide278.xml"/><Relationship Id="rId336" Type="http://schemas.openxmlformats.org/officeDocument/2006/relationships/slide" Target="slides/slide334.xml"/><Relationship Id="rId75" Type="http://schemas.openxmlformats.org/officeDocument/2006/relationships/slide" Target="slides/slide73.xml"/><Relationship Id="rId140" Type="http://schemas.openxmlformats.org/officeDocument/2006/relationships/slide" Target="slides/slide138.xml"/><Relationship Id="rId182" Type="http://schemas.openxmlformats.org/officeDocument/2006/relationships/slide" Target="slides/slide180.xml"/><Relationship Id="rId6" Type="http://schemas.openxmlformats.org/officeDocument/2006/relationships/slide" Target="slides/slide4.xml"/><Relationship Id="rId238" Type="http://schemas.openxmlformats.org/officeDocument/2006/relationships/slide" Target="slides/slide236.xml"/><Relationship Id="rId291" Type="http://schemas.openxmlformats.org/officeDocument/2006/relationships/slide" Target="slides/slide289.xml"/><Relationship Id="rId305" Type="http://schemas.openxmlformats.org/officeDocument/2006/relationships/slide" Target="slides/slide303.xml"/><Relationship Id="rId44" Type="http://schemas.openxmlformats.org/officeDocument/2006/relationships/slide" Target="slides/slide42.xml"/><Relationship Id="rId86" Type="http://schemas.openxmlformats.org/officeDocument/2006/relationships/slide" Target="slides/slide84.xml"/><Relationship Id="rId151" Type="http://schemas.openxmlformats.org/officeDocument/2006/relationships/slide" Target="slides/slide149.xml"/><Relationship Id="rId193" Type="http://schemas.openxmlformats.org/officeDocument/2006/relationships/slide" Target="slides/slide191.xml"/><Relationship Id="rId207" Type="http://schemas.openxmlformats.org/officeDocument/2006/relationships/slide" Target="slides/slide205.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316" Type="http://schemas.openxmlformats.org/officeDocument/2006/relationships/slide" Target="slides/slide314.xml"/><Relationship Id="rId55" Type="http://schemas.openxmlformats.org/officeDocument/2006/relationships/slide" Target="slides/slide53.xml"/><Relationship Id="rId97" Type="http://schemas.openxmlformats.org/officeDocument/2006/relationships/slide" Target="slides/slide95.xml"/><Relationship Id="rId120" Type="http://schemas.openxmlformats.org/officeDocument/2006/relationships/slide" Target="slides/slide118.xml"/><Relationship Id="rId162" Type="http://schemas.openxmlformats.org/officeDocument/2006/relationships/slide" Target="slides/slide160.xml"/><Relationship Id="rId218" Type="http://schemas.openxmlformats.org/officeDocument/2006/relationships/slide" Target="slides/slide216.xml"/><Relationship Id="rId271" Type="http://schemas.openxmlformats.org/officeDocument/2006/relationships/slide" Target="slides/slide269.xml"/><Relationship Id="rId24" Type="http://schemas.openxmlformats.org/officeDocument/2006/relationships/slide" Target="slides/slide22.xml"/><Relationship Id="rId66" Type="http://schemas.openxmlformats.org/officeDocument/2006/relationships/slide" Target="slides/slide64.xml"/><Relationship Id="rId131" Type="http://schemas.openxmlformats.org/officeDocument/2006/relationships/slide" Target="slides/slide129.xml"/><Relationship Id="rId327" Type="http://schemas.openxmlformats.org/officeDocument/2006/relationships/slide" Target="slides/slide325.xml"/><Relationship Id="rId173" Type="http://schemas.openxmlformats.org/officeDocument/2006/relationships/slide" Target="slides/slide171.xml"/><Relationship Id="rId229" Type="http://schemas.openxmlformats.org/officeDocument/2006/relationships/slide" Target="slides/slide227.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8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ED6F0FF-6B7C-41B4-A6D0-B40D8AB20405}" type="doc">
      <dgm:prSet loTypeId="urn:microsoft.com/office/officeart/2005/8/layout/architecture" loCatId="list" qsTypeId="urn:microsoft.com/office/officeart/2005/8/quickstyle/simple1#1" qsCatId="simple" csTypeId="urn:microsoft.com/office/officeart/2005/8/colors/accent1_2#1" csCatId="accent1" phldr="1"/>
      <dgm:spPr/>
    </dgm:pt>
    <dgm:pt modelId="{DDC912CE-8E85-4A2C-BEDD-71B247334FE0}">
      <dgm:prSet phldrT="[Text]" custT="1"/>
      <dgm:spPr/>
      <dgm:t>
        <a:bodyPr/>
        <a:lstStyle/>
        <a:p>
          <a:r>
            <a:rPr lang="en-US" sz="3200" dirty="0" err="1">
              <a:solidFill>
                <a:schemeClr val="tx1"/>
              </a:solidFill>
              <a:latin typeface="Times New Roman" panose="02020603050405020304" pitchFamily="18" charset="0"/>
              <a:cs typeface="Times New Roman" panose="02020603050405020304" pitchFamily="18" charset="0"/>
            </a:rPr>
            <a:t>Tính</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chính</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xác</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rõ</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ràng</a:t>
          </a:r>
          <a:endParaRPr lang="en-US" sz="3200" dirty="0">
            <a:solidFill>
              <a:schemeClr val="tx1"/>
            </a:solidFill>
            <a:latin typeface="Times New Roman" panose="02020603050405020304" pitchFamily="18" charset="0"/>
            <a:cs typeface="Times New Roman" panose="02020603050405020304" pitchFamily="18" charset="0"/>
          </a:endParaRPr>
        </a:p>
      </dgm:t>
    </dgm:pt>
    <dgm:pt modelId="{548F9FFA-2574-431A-992E-FCD2971448F4}" type="parTrans" cxnId="{2E98B5BF-E8ED-4162-A09C-3BD24F631824}">
      <dgm:prSet/>
      <dgm:spPr/>
      <dgm:t>
        <a:bodyPr/>
        <a:lstStyle/>
        <a:p>
          <a:endParaRPr lang="en-US"/>
        </a:p>
      </dgm:t>
    </dgm:pt>
    <dgm:pt modelId="{8C94773C-BCBB-4070-92E5-EBE67827DEA4}" type="sibTrans" cxnId="{2E98B5BF-E8ED-4162-A09C-3BD24F631824}">
      <dgm:prSet/>
      <dgm:spPr/>
      <dgm:t>
        <a:bodyPr/>
        <a:lstStyle/>
        <a:p>
          <a:endParaRPr lang="en-US"/>
        </a:p>
      </dgm:t>
    </dgm:pt>
    <dgm:pt modelId="{4A993C82-D404-4C67-8DCE-6C48AD07F14C}">
      <dgm:prSet phldrT="[Text]" custT="1"/>
      <dgm:spPr/>
      <dgm:t>
        <a:bodyPr/>
        <a:lstStyle/>
        <a:p>
          <a:r>
            <a:rPr lang="en-US" sz="4000" dirty="0" err="1">
              <a:solidFill>
                <a:schemeClr val="tx1"/>
              </a:solidFill>
              <a:latin typeface="Times New Roman" panose="02020603050405020304" pitchFamily="18" charset="0"/>
              <a:cs typeface="Times New Roman" panose="02020603050405020304" pitchFamily="18" charset="0"/>
            </a:rPr>
            <a:t>Tính</a:t>
          </a:r>
          <a:r>
            <a:rPr lang="en-US" sz="4000" dirty="0">
              <a:solidFill>
                <a:schemeClr val="tx1"/>
              </a:solidFill>
              <a:latin typeface="Times New Roman" panose="02020603050405020304" pitchFamily="18" charset="0"/>
              <a:cs typeface="Times New Roman" panose="02020603050405020304" pitchFamily="18" charset="0"/>
            </a:rPr>
            <a:t> </a:t>
          </a:r>
          <a:r>
            <a:rPr lang="en-US" sz="4000" dirty="0" err="1">
              <a:solidFill>
                <a:schemeClr val="tx1"/>
              </a:solidFill>
              <a:latin typeface="Times New Roman" panose="02020603050405020304" pitchFamily="18" charset="0"/>
              <a:cs typeface="Times New Roman" panose="02020603050405020304" pitchFamily="18" charset="0"/>
            </a:rPr>
            <a:t>dễ</a:t>
          </a:r>
          <a:r>
            <a:rPr lang="en-US" sz="4000" dirty="0">
              <a:solidFill>
                <a:schemeClr val="tx1"/>
              </a:solidFill>
              <a:latin typeface="Times New Roman" panose="02020603050405020304" pitchFamily="18" charset="0"/>
              <a:cs typeface="Times New Roman" panose="02020603050405020304" pitchFamily="18" charset="0"/>
            </a:rPr>
            <a:t> </a:t>
          </a:r>
          <a:r>
            <a:rPr lang="en-US" sz="4000" dirty="0" err="1">
              <a:solidFill>
                <a:schemeClr val="tx1"/>
              </a:solidFill>
              <a:latin typeface="Times New Roman" panose="02020603050405020304" pitchFamily="18" charset="0"/>
              <a:cs typeface="Times New Roman" panose="02020603050405020304" pitchFamily="18" charset="0"/>
            </a:rPr>
            <a:t>hiểu</a:t>
          </a:r>
          <a:endParaRPr lang="en-US" sz="4000" dirty="0">
            <a:solidFill>
              <a:schemeClr val="tx1"/>
            </a:solidFill>
            <a:latin typeface="Times New Roman" panose="02020603050405020304" pitchFamily="18" charset="0"/>
            <a:cs typeface="Times New Roman" panose="02020603050405020304" pitchFamily="18" charset="0"/>
          </a:endParaRPr>
        </a:p>
      </dgm:t>
    </dgm:pt>
    <dgm:pt modelId="{9D787A97-4481-4A07-8704-4ABE23E62713}" type="parTrans" cxnId="{B68EDDB2-5636-4DC8-ABCC-F949AD4FBAF0}">
      <dgm:prSet/>
      <dgm:spPr/>
      <dgm:t>
        <a:bodyPr/>
        <a:lstStyle/>
        <a:p>
          <a:endParaRPr lang="en-US"/>
        </a:p>
      </dgm:t>
    </dgm:pt>
    <dgm:pt modelId="{8F285852-696E-4BB9-820C-18DC95B4F583}" type="sibTrans" cxnId="{B68EDDB2-5636-4DC8-ABCC-F949AD4FBAF0}">
      <dgm:prSet/>
      <dgm:spPr/>
      <dgm:t>
        <a:bodyPr/>
        <a:lstStyle/>
        <a:p>
          <a:endParaRPr lang="en-US"/>
        </a:p>
      </dgm:t>
    </dgm:pt>
    <dgm:pt modelId="{AAE18988-C30C-40DF-A05A-50CBCA929DD7}">
      <dgm:prSet phldrT="[Text]" custT="1"/>
      <dgm:spPr/>
      <dgm:t>
        <a:bodyPr/>
        <a:lstStyle/>
        <a:p>
          <a:r>
            <a:rPr lang="en-US" sz="3600" dirty="0" err="1">
              <a:solidFill>
                <a:schemeClr val="tx1"/>
              </a:solidFill>
              <a:latin typeface="Times New Roman" panose="02020603050405020304" pitchFamily="18" charset="0"/>
              <a:cs typeface="Times New Roman" panose="02020603050405020304" pitchFamily="18" charset="0"/>
            </a:rPr>
            <a:t>Tính</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khách</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quan</a:t>
          </a:r>
          <a:endParaRPr lang="en-US" sz="3600" dirty="0">
            <a:solidFill>
              <a:schemeClr val="tx1"/>
            </a:solidFill>
            <a:latin typeface="Times New Roman" panose="02020603050405020304" pitchFamily="18" charset="0"/>
            <a:cs typeface="Times New Roman" panose="02020603050405020304" pitchFamily="18" charset="0"/>
          </a:endParaRPr>
        </a:p>
      </dgm:t>
    </dgm:pt>
    <dgm:pt modelId="{3CAF0288-FD49-494F-A01A-38C840655C04}" type="parTrans" cxnId="{D70EBF51-D1A5-4A24-9C06-AAC67D2A44E8}">
      <dgm:prSet/>
      <dgm:spPr/>
      <dgm:t>
        <a:bodyPr/>
        <a:lstStyle/>
        <a:p>
          <a:endParaRPr lang="en-US"/>
        </a:p>
      </dgm:t>
    </dgm:pt>
    <dgm:pt modelId="{D21EF814-73A6-4BB3-9E87-D55FDDF8EB35}" type="sibTrans" cxnId="{D70EBF51-D1A5-4A24-9C06-AAC67D2A44E8}">
      <dgm:prSet/>
      <dgm:spPr/>
      <dgm:t>
        <a:bodyPr/>
        <a:lstStyle/>
        <a:p>
          <a:endParaRPr lang="en-US"/>
        </a:p>
      </dgm:t>
    </dgm:pt>
    <dgm:pt modelId="{FB83C5EC-E6BC-4150-83F1-4A57233822D4}" type="pres">
      <dgm:prSet presAssocID="{9ED6F0FF-6B7C-41B4-A6D0-B40D8AB20405}" presName="Name0" presStyleCnt="0">
        <dgm:presLayoutVars>
          <dgm:chPref val="1"/>
          <dgm:dir/>
          <dgm:animOne val="branch"/>
          <dgm:animLvl val="lvl"/>
          <dgm:resizeHandles/>
        </dgm:presLayoutVars>
      </dgm:prSet>
      <dgm:spPr/>
    </dgm:pt>
    <dgm:pt modelId="{B935A3F9-8F52-4DE6-A28B-8A1EF5A6525D}" type="pres">
      <dgm:prSet presAssocID="{DDC912CE-8E85-4A2C-BEDD-71B247334FE0}" presName="vertOne" presStyleCnt="0"/>
      <dgm:spPr/>
    </dgm:pt>
    <dgm:pt modelId="{63E9D9BD-C76D-463D-8AB5-9CD3E806B2FF}" type="pres">
      <dgm:prSet presAssocID="{DDC912CE-8E85-4A2C-BEDD-71B247334FE0}" presName="txOne" presStyleLbl="node0" presStyleIdx="0" presStyleCnt="3" custScaleX="38972" custScaleY="55563" custLinFactNeighborX="-28" custLinFactNeighborY="-14050">
        <dgm:presLayoutVars>
          <dgm:chPref val="3"/>
        </dgm:presLayoutVars>
      </dgm:prSet>
      <dgm:spPr/>
    </dgm:pt>
    <dgm:pt modelId="{8F07497D-BDF0-4040-8872-9D49C6885CE4}" type="pres">
      <dgm:prSet presAssocID="{DDC912CE-8E85-4A2C-BEDD-71B247334FE0}" presName="horzOne" presStyleCnt="0"/>
      <dgm:spPr/>
    </dgm:pt>
    <dgm:pt modelId="{1209E86A-B410-418E-8AFA-ED8944B824F8}" type="pres">
      <dgm:prSet presAssocID="{8C94773C-BCBB-4070-92E5-EBE67827DEA4}" presName="sibSpaceOne" presStyleCnt="0"/>
      <dgm:spPr/>
    </dgm:pt>
    <dgm:pt modelId="{0D4AA542-D824-4B8E-96E4-D0BC53771CE5}" type="pres">
      <dgm:prSet presAssocID="{4A993C82-D404-4C67-8DCE-6C48AD07F14C}" presName="vertOne" presStyleCnt="0"/>
      <dgm:spPr/>
    </dgm:pt>
    <dgm:pt modelId="{294630AF-BC71-4C73-BD3A-BEB392CFF37C}" type="pres">
      <dgm:prSet presAssocID="{4A993C82-D404-4C67-8DCE-6C48AD07F14C}" presName="txOne" presStyleLbl="node0" presStyleIdx="1" presStyleCnt="3" custScaleX="40333" custScaleY="56025" custLinFactNeighborX="-8985" custLinFactNeighborY="-13185">
        <dgm:presLayoutVars>
          <dgm:chPref val="3"/>
        </dgm:presLayoutVars>
      </dgm:prSet>
      <dgm:spPr/>
    </dgm:pt>
    <dgm:pt modelId="{07104D66-58B9-42DC-81F1-6D22CE084AF2}" type="pres">
      <dgm:prSet presAssocID="{4A993C82-D404-4C67-8DCE-6C48AD07F14C}" presName="horzOne" presStyleCnt="0"/>
      <dgm:spPr/>
    </dgm:pt>
    <dgm:pt modelId="{753F51F3-D961-411B-AAC7-F2092867A105}" type="pres">
      <dgm:prSet presAssocID="{8F285852-696E-4BB9-820C-18DC95B4F583}" presName="sibSpaceOne" presStyleCnt="0"/>
      <dgm:spPr/>
    </dgm:pt>
    <dgm:pt modelId="{E3D7D538-69BF-4C68-AC7C-E1D99E759471}" type="pres">
      <dgm:prSet presAssocID="{AAE18988-C30C-40DF-A05A-50CBCA929DD7}" presName="vertOne" presStyleCnt="0"/>
      <dgm:spPr/>
    </dgm:pt>
    <dgm:pt modelId="{32B967FF-4F04-4BE9-A19F-6964ED195CE6}" type="pres">
      <dgm:prSet presAssocID="{AAE18988-C30C-40DF-A05A-50CBCA929DD7}" presName="txOne" presStyleLbl="node0" presStyleIdx="2" presStyleCnt="3" custScaleX="40333" custScaleY="57193" custLinFactNeighborX="-17919" custLinFactNeighborY="-12285">
        <dgm:presLayoutVars>
          <dgm:chPref val="3"/>
        </dgm:presLayoutVars>
      </dgm:prSet>
      <dgm:spPr/>
    </dgm:pt>
    <dgm:pt modelId="{2E87FC77-3B46-425E-9FF6-2835A6761D7F}" type="pres">
      <dgm:prSet presAssocID="{AAE18988-C30C-40DF-A05A-50CBCA929DD7}" presName="horzOne" presStyleCnt="0"/>
      <dgm:spPr/>
    </dgm:pt>
  </dgm:ptLst>
  <dgm:cxnLst>
    <dgm:cxn modelId="{72885128-5E1F-4718-B91E-4569123C86FB}" type="presOf" srcId="{DDC912CE-8E85-4A2C-BEDD-71B247334FE0}" destId="{63E9D9BD-C76D-463D-8AB5-9CD3E806B2FF}" srcOrd="0" destOrd="0" presId="urn:microsoft.com/office/officeart/2005/8/layout/architecture"/>
    <dgm:cxn modelId="{D70EBF51-D1A5-4A24-9C06-AAC67D2A44E8}" srcId="{9ED6F0FF-6B7C-41B4-A6D0-B40D8AB20405}" destId="{AAE18988-C30C-40DF-A05A-50CBCA929DD7}" srcOrd="2" destOrd="0" parTransId="{3CAF0288-FD49-494F-A01A-38C840655C04}" sibTransId="{D21EF814-73A6-4BB3-9E87-D55FDDF8EB35}"/>
    <dgm:cxn modelId="{EF4E6475-88D0-47E1-A768-EC5FAB72EB99}" type="presOf" srcId="{AAE18988-C30C-40DF-A05A-50CBCA929DD7}" destId="{32B967FF-4F04-4BE9-A19F-6964ED195CE6}" srcOrd="0" destOrd="0" presId="urn:microsoft.com/office/officeart/2005/8/layout/architecture"/>
    <dgm:cxn modelId="{15A411AD-FC81-4DC1-A4A4-FA0B10C43C5C}" type="presOf" srcId="{4A993C82-D404-4C67-8DCE-6C48AD07F14C}" destId="{294630AF-BC71-4C73-BD3A-BEB392CFF37C}" srcOrd="0" destOrd="0" presId="urn:microsoft.com/office/officeart/2005/8/layout/architecture"/>
    <dgm:cxn modelId="{B68EDDB2-5636-4DC8-ABCC-F949AD4FBAF0}" srcId="{9ED6F0FF-6B7C-41B4-A6D0-B40D8AB20405}" destId="{4A993C82-D404-4C67-8DCE-6C48AD07F14C}" srcOrd="1" destOrd="0" parTransId="{9D787A97-4481-4A07-8704-4ABE23E62713}" sibTransId="{8F285852-696E-4BB9-820C-18DC95B4F583}"/>
    <dgm:cxn modelId="{2E98B5BF-E8ED-4162-A09C-3BD24F631824}" srcId="{9ED6F0FF-6B7C-41B4-A6D0-B40D8AB20405}" destId="{DDC912CE-8E85-4A2C-BEDD-71B247334FE0}" srcOrd="0" destOrd="0" parTransId="{548F9FFA-2574-431A-992E-FCD2971448F4}" sibTransId="{8C94773C-BCBB-4070-92E5-EBE67827DEA4}"/>
    <dgm:cxn modelId="{57E054EF-04B2-41EC-9405-5217B8E280A5}" type="presOf" srcId="{9ED6F0FF-6B7C-41B4-A6D0-B40D8AB20405}" destId="{FB83C5EC-E6BC-4150-83F1-4A57233822D4}" srcOrd="0" destOrd="0" presId="urn:microsoft.com/office/officeart/2005/8/layout/architecture"/>
    <dgm:cxn modelId="{FC37A790-D0BE-4991-B235-A326F9F4FF9F}" type="presParOf" srcId="{FB83C5EC-E6BC-4150-83F1-4A57233822D4}" destId="{B935A3F9-8F52-4DE6-A28B-8A1EF5A6525D}" srcOrd="0" destOrd="0" presId="urn:microsoft.com/office/officeart/2005/8/layout/architecture"/>
    <dgm:cxn modelId="{F69A58F7-26DC-41C7-B7C3-E6A29D134E08}" type="presParOf" srcId="{B935A3F9-8F52-4DE6-A28B-8A1EF5A6525D}" destId="{63E9D9BD-C76D-463D-8AB5-9CD3E806B2FF}" srcOrd="0" destOrd="0" presId="urn:microsoft.com/office/officeart/2005/8/layout/architecture"/>
    <dgm:cxn modelId="{92D5FEA5-51EA-4D0D-9266-984E99FF582A}" type="presParOf" srcId="{B935A3F9-8F52-4DE6-A28B-8A1EF5A6525D}" destId="{8F07497D-BDF0-4040-8872-9D49C6885CE4}" srcOrd="1" destOrd="0" presId="urn:microsoft.com/office/officeart/2005/8/layout/architecture"/>
    <dgm:cxn modelId="{804C42FA-F6C5-4907-84FB-9B4886422FC3}" type="presParOf" srcId="{FB83C5EC-E6BC-4150-83F1-4A57233822D4}" destId="{1209E86A-B410-418E-8AFA-ED8944B824F8}" srcOrd="1" destOrd="0" presId="urn:microsoft.com/office/officeart/2005/8/layout/architecture"/>
    <dgm:cxn modelId="{75D3D298-2DE0-4A04-938E-3B793A795F41}" type="presParOf" srcId="{FB83C5EC-E6BC-4150-83F1-4A57233822D4}" destId="{0D4AA542-D824-4B8E-96E4-D0BC53771CE5}" srcOrd="2" destOrd="0" presId="urn:microsoft.com/office/officeart/2005/8/layout/architecture"/>
    <dgm:cxn modelId="{06168703-AC94-4273-911E-C5AC4AB8239B}" type="presParOf" srcId="{0D4AA542-D824-4B8E-96E4-D0BC53771CE5}" destId="{294630AF-BC71-4C73-BD3A-BEB392CFF37C}" srcOrd="0" destOrd="0" presId="urn:microsoft.com/office/officeart/2005/8/layout/architecture"/>
    <dgm:cxn modelId="{A50AE9CD-4288-480C-9297-8F16B4BC4DC2}" type="presParOf" srcId="{0D4AA542-D824-4B8E-96E4-D0BC53771CE5}" destId="{07104D66-58B9-42DC-81F1-6D22CE084AF2}" srcOrd="1" destOrd="0" presId="urn:microsoft.com/office/officeart/2005/8/layout/architecture"/>
    <dgm:cxn modelId="{ADE7E552-1503-49ED-AB18-4FF66B26E127}" type="presParOf" srcId="{FB83C5EC-E6BC-4150-83F1-4A57233822D4}" destId="{753F51F3-D961-411B-AAC7-F2092867A105}" srcOrd="3" destOrd="0" presId="urn:microsoft.com/office/officeart/2005/8/layout/architecture"/>
    <dgm:cxn modelId="{BAB6DBA9-F470-4CBA-B01B-E0586BAF93D3}" type="presParOf" srcId="{FB83C5EC-E6BC-4150-83F1-4A57233822D4}" destId="{E3D7D538-69BF-4C68-AC7C-E1D99E759471}" srcOrd="4" destOrd="0" presId="urn:microsoft.com/office/officeart/2005/8/layout/architecture"/>
    <dgm:cxn modelId="{67CE6FE1-3738-45F1-A1CD-FC0267C9766A}" type="presParOf" srcId="{E3D7D538-69BF-4C68-AC7C-E1D99E759471}" destId="{32B967FF-4F04-4BE9-A19F-6964ED195CE6}" srcOrd="0" destOrd="0" presId="urn:microsoft.com/office/officeart/2005/8/layout/architecture"/>
    <dgm:cxn modelId="{06E59D5C-DADC-44DB-ADF6-F08643F2D2ED}" type="presParOf" srcId="{E3D7D538-69BF-4C68-AC7C-E1D99E759471}" destId="{2E87FC77-3B46-425E-9FF6-2835A6761D7F}" srcOrd="1" destOrd="0" presId="urn:microsoft.com/office/officeart/2005/8/layout/archite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BEECBA7-58F1-4671-9161-99CD49F19C9D}" type="doc">
      <dgm:prSet loTypeId="urn:microsoft.com/office/officeart/2005/8/layout/chevron2" loCatId="process" qsTypeId="urn:microsoft.com/office/officeart/2005/8/quickstyle/simple1#191" qsCatId="simple" csTypeId="urn:microsoft.com/office/officeart/2005/8/colors/accent1_2#184" csCatId="accent1" phldr="1"/>
      <dgm:spPr/>
      <dgm:t>
        <a:bodyPr/>
        <a:lstStyle/>
        <a:p>
          <a:endParaRPr lang="en-US"/>
        </a:p>
      </dgm:t>
    </dgm:pt>
    <dgm:pt modelId="{D646AD0C-5030-47C7-9AB5-BF7BB2098F25}">
      <dgm:prSet phldrT="[Text]" custT="1"/>
      <dgm:spPr>
        <a:solidFill>
          <a:srgbClr val="FFC000"/>
        </a:solidFill>
      </dgm:spPr>
      <dgm:t>
        <a:bodyPr/>
        <a:lstStyle/>
        <a:p>
          <a:r>
            <a:rPr lang="en-US" sz="3200" dirty="0" err="1">
              <a:solidFill>
                <a:schemeClr val="tx1"/>
              </a:solidFill>
              <a:latin typeface="Times New Roman" panose="02020603050405020304" pitchFamily="18" charset="0"/>
              <a:cs typeface="Times New Roman" panose="02020603050405020304" pitchFamily="18" charset="0"/>
            </a:rPr>
            <a:t>Kiến</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thức</a:t>
          </a:r>
          <a:endParaRPr lang="en-US" sz="3200" dirty="0">
            <a:solidFill>
              <a:schemeClr val="tx1"/>
            </a:solidFill>
            <a:latin typeface="Times New Roman" panose="02020603050405020304" pitchFamily="18" charset="0"/>
            <a:cs typeface="Times New Roman" panose="02020603050405020304" pitchFamily="18" charset="0"/>
          </a:endParaRPr>
        </a:p>
      </dgm:t>
    </dgm:pt>
    <dgm:pt modelId="{E91008E9-9383-4548-84E0-3D78EEC61A66}" type="parTrans" cxnId="{BFED7A1A-B3EE-43E0-A589-64A3D41EA80F}">
      <dgm:prSet/>
      <dgm:spPr/>
      <dgm:t>
        <a:bodyPr/>
        <a:lstStyle/>
        <a:p>
          <a:endParaRPr lang="en-US"/>
        </a:p>
      </dgm:t>
    </dgm:pt>
    <dgm:pt modelId="{BB2B17FB-02E2-4155-B371-E12A5C8C5E97}" type="sibTrans" cxnId="{BFED7A1A-B3EE-43E0-A589-64A3D41EA80F}">
      <dgm:prSet/>
      <dgm:spPr/>
      <dgm:t>
        <a:bodyPr/>
        <a:lstStyle/>
        <a:p>
          <a:endParaRPr lang="en-US"/>
        </a:p>
      </dgm:t>
    </dgm:pt>
    <dgm:pt modelId="{98BC88EB-D289-428E-BB89-79D063C12084}">
      <dgm:prSet phldrT="[Text]" custT="1"/>
      <dgm:spPr>
        <a:solidFill>
          <a:schemeClr val="accent6">
            <a:lumMod val="40000"/>
            <a:lumOff val="60000"/>
            <a:alpha val="90000"/>
          </a:schemeClr>
        </a:solidFill>
      </dgm:spPr>
      <dgm:t>
        <a:bodyPr/>
        <a:lstStyle/>
        <a:p>
          <a:pPr algn="just"/>
          <a:r>
            <a:rPr lang="pt-BR" sz="2400" dirty="0">
              <a:solidFill>
                <a:srgbClr val="000000"/>
              </a:solidFill>
              <a:effectLst/>
              <a:latin typeface="Times New Roman" panose="02020603050405020304" pitchFamily="18" charset="0"/>
              <a:ea typeface="Times New Roman" panose="02020603050405020304" pitchFamily="18" charset="0"/>
            </a:rPr>
            <a:t>Hiểu rõ kiến thức cơ bản về tờ trình: Khái niệm, yêu cầu và cấu trúc của tờ trình. </a:t>
          </a:r>
          <a:endParaRPr lang="en-US" sz="2400" dirty="0"/>
        </a:p>
      </dgm:t>
    </dgm:pt>
    <dgm:pt modelId="{4C13D778-B05D-4F77-BD8A-524AD44D9513}" type="parTrans" cxnId="{C739FF81-7CAB-41CF-AD36-7A22492FE0FC}">
      <dgm:prSet/>
      <dgm:spPr/>
      <dgm:t>
        <a:bodyPr/>
        <a:lstStyle/>
        <a:p>
          <a:endParaRPr lang="en-US"/>
        </a:p>
      </dgm:t>
    </dgm:pt>
    <dgm:pt modelId="{982ED09D-4D4A-49F5-AF5C-6B3B9D73B436}" type="sibTrans" cxnId="{C739FF81-7CAB-41CF-AD36-7A22492FE0FC}">
      <dgm:prSet/>
      <dgm:spPr/>
      <dgm:t>
        <a:bodyPr/>
        <a:lstStyle/>
        <a:p>
          <a:endParaRPr lang="en-US"/>
        </a:p>
      </dgm:t>
    </dgm:pt>
    <dgm:pt modelId="{6BFC230A-03EB-45CF-BC29-58561069897D}">
      <dgm:prSet phldrT="[Text]" custT="1"/>
      <dgm:spPr>
        <a:solidFill>
          <a:srgbClr val="FFC000"/>
        </a:solidFill>
      </dgm:spPr>
      <dgm:t>
        <a:bodyPr/>
        <a:lstStyle/>
        <a:p>
          <a:r>
            <a:rPr lang="en-US" sz="3200" dirty="0" err="1">
              <a:solidFill>
                <a:schemeClr val="tx1"/>
              </a:solidFill>
              <a:latin typeface="Times New Roman" panose="02020603050405020304" pitchFamily="18" charset="0"/>
              <a:cs typeface="Times New Roman" panose="02020603050405020304" pitchFamily="18" charset="0"/>
            </a:rPr>
            <a:t>Kỹ</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Năng</a:t>
          </a:r>
          <a:r>
            <a:rPr lang="en-US" sz="3200" dirty="0">
              <a:latin typeface="Times New Roman" panose="02020603050405020304" pitchFamily="18" charset="0"/>
              <a:cs typeface="Times New Roman" panose="02020603050405020304" pitchFamily="18" charset="0"/>
            </a:rPr>
            <a:t> </a:t>
          </a:r>
        </a:p>
      </dgm:t>
    </dgm:pt>
    <dgm:pt modelId="{2C456FD6-7268-4452-B919-D7322A48F00B}" type="parTrans" cxnId="{F413D7BF-591F-4E9E-A56E-DE03A9BCD99D}">
      <dgm:prSet/>
      <dgm:spPr/>
      <dgm:t>
        <a:bodyPr/>
        <a:lstStyle/>
        <a:p>
          <a:endParaRPr lang="en-US"/>
        </a:p>
      </dgm:t>
    </dgm:pt>
    <dgm:pt modelId="{27E1F347-BB9C-4F53-BD20-E6CE8EC300FD}" type="sibTrans" cxnId="{F413D7BF-591F-4E9E-A56E-DE03A9BCD99D}">
      <dgm:prSet/>
      <dgm:spPr/>
      <dgm:t>
        <a:bodyPr/>
        <a:lstStyle/>
        <a:p>
          <a:endParaRPr lang="en-US"/>
        </a:p>
      </dgm:t>
    </dgm:pt>
    <dgm:pt modelId="{790177B2-FF95-4A35-A737-99EC9E811CB6}">
      <dgm:prSet phldrT="[Text]" custT="1"/>
      <dgm:spPr>
        <a:solidFill>
          <a:schemeClr val="accent1">
            <a:lumMod val="20000"/>
            <a:lumOff val="80000"/>
            <a:alpha val="90000"/>
          </a:schemeClr>
        </a:solidFill>
      </dgm:spPr>
      <dgm:t>
        <a:bodyPr/>
        <a:lstStyle/>
        <a:p>
          <a:pPr algn="l"/>
          <a:r>
            <a:rPr lang="pt-BR" sz="2400" dirty="0">
              <a:latin typeface="Times New Roman" panose="02020603050405020304" pitchFamily="18" charset="0"/>
              <a:cs typeface="Times New Roman" panose="02020603050405020304" pitchFamily="18" charset="0"/>
            </a:rPr>
            <a:t>Vận dụng lý thuyết để thực hành soạn thảo và trình bày tờ trình.</a:t>
          </a:r>
          <a:endParaRPr lang="en-US" sz="1700" dirty="0"/>
        </a:p>
      </dgm:t>
    </dgm:pt>
    <dgm:pt modelId="{DAB5A4FA-B89B-4C4F-9181-D9DA4830C32F}" type="parTrans" cxnId="{B6624942-7538-4045-BB90-7AC001F3FAD0}">
      <dgm:prSet/>
      <dgm:spPr/>
      <dgm:t>
        <a:bodyPr/>
        <a:lstStyle/>
        <a:p>
          <a:endParaRPr lang="en-US"/>
        </a:p>
      </dgm:t>
    </dgm:pt>
    <dgm:pt modelId="{FC86E5D0-B095-4D1B-A88E-371C2A295B37}" type="sibTrans" cxnId="{B6624942-7538-4045-BB90-7AC001F3FAD0}">
      <dgm:prSet/>
      <dgm:spPr/>
      <dgm:t>
        <a:bodyPr/>
        <a:lstStyle/>
        <a:p>
          <a:endParaRPr lang="en-US"/>
        </a:p>
      </dgm:t>
    </dgm:pt>
    <dgm:pt modelId="{D257AE36-9D4F-49D0-8A8B-E77AEA0F7115}">
      <dgm:prSet phldrT="[Text]" custT="1"/>
      <dgm:spPr>
        <a:solidFill>
          <a:srgbClr val="FFC000"/>
        </a:solidFill>
      </dgm:spPr>
      <dgm:t>
        <a:bodyPr/>
        <a:lstStyle/>
        <a:p>
          <a:r>
            <a:rPr lang="en-US" sz="3200" dirty="0" err="1">
              <a:solidFill>
                <a:schemeClr val="tx1"/>
              </a:solidFill>
              <a:latin typeface="Times New Roman" panose="02020603050405020304" pitchFamily="18" charset="0"/>
              <a:cs typeface="Times New Roman" panose="02020603050405020304" pitchFamily="18" charset="0"/>
            </a:rPr>
            <a:t>Thái</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độ</a:t>
          </a:r>
          <a:endParaRPr lang="en-US" sz="3200" dirty="0">
            <a:solidFill>
              <a:schemeClr val="tx1"/>
            </a:solidFill>
            <a:latin typeface="Times New Roman" panose="02020603050405020304" pitchFamily="18" charset="0"/>
            <a:cs typeface="Times New Roman" panose="02020603050405020304" pitchFamily="18" charset="0"/>
          </a:endParaRPr>
        </a:p>
      </dgm:t>
    </dgm:pt>
    <dgm:pt modelId="{C20FE805-BEA5-4967-9C9B-88C61D4F1E16}" type="parTrans" cxnId="{6F6E32CE-24B1-4D8D-BE93-099452C7B0C0}">
      <dgm:prSet/>
      <dgm:spPr/>
      <dgm:t>
        <a:bodyPr/>
        <a:lstStyle/>
        <a:p>
          <a:endParaRPr lang="en-US"/>
        </a:p>
      </dgm:t>
    </dgm:pt>
    <dgm:pt modelId="{F79FF42B-FB51-4C40-BB93-0A0B572866C3}" type="sibTrans" cxnId="{6F6E32CE-24B1-4D8D-BE93-099452C7B0C0}">
      <dgm:prSet/>
      <dgm:spPr/>
      <dgm:t>
        <a:bodyPr/>
        <a:lstStyle/>
        <a:p>
          <a:endParaRPr lang="en-US"/>
        </a:p>
      </dgm:t>
    </dgm:pt>
    <dgm:pt modelId="{79299E4B-4740-494F-A71D-758BB8703D0E}">
      <dgm:prSet phldrT="[Text]"/>
      <dgm:spPr>
        <a:solidFill>
          <a:srgbClr val="92D050">
            <a:alpha val="90000"/>
          </a:srgbClr>
        </a:solidFill>
      </dgm:spPr>
      <dgm:t>
        <a:bodyPr/>
        <a:lstStyle/>
        <a:p>
          <a:pPr algn="l"/>
          <a:endParaRPr lang="en-US" sz="1700" dirty="0"/>
        </a:p>
      </dgm:t>
    </dgm:pt>
    <dgm:pt modelId="{964F5E43-32C1-44BD-AF28-33BED5AD6BC9}" type="parTrans" cxnId="{63FF8C5D-C114-4F2A-8DDA-D163170DD0CD}">
      <dgm:prSet/>
      <dgm:spPr/>
      <dgm:t>
        <a:bodyPr/>
        <a:lstStyle/>
        <a:p>
          <a:endParaRPr lang="en-US"/>
        </a:p>
      </dgm:t>
    </dgm:pt>
    <dgm:pt modelId="{19B40780-CE4D-4EAC-A39E-9AA800A0DEE4}" type="sibTrans" cxnId="{63FF8C5D-C114-4F2A-8DDA-D163170DD0CD}">
      <dgm:prSet/>
      <dgm:spPr/>
      <dgm:t>
        <a:bodyPr/>
        <a:lstStyle/>
        <a:p>
          <a:endParaRPr lang="en-US"/>
        </a:p>
      </dgm:t>
    </dgm:pt>
    <dgm:pt modelId="{6D98D0D0-9AD7-4411-A0AC-7CF6082DBD23}">
      <dgm:prSet phldrT="[Text]" custT="1"/>
      <dgm:spPr>
        <a:solidFill>
          <a:schemeClr val="accent6">
            <a:lumMod val="40000"/>
            <a:lumOff val="60000"/>
            <a:alpha val="90000"/>
          </a:schemeClr>
        </a:solidFill>
      </dgm:spPr>
      <dgm:t>
        <a:bodyPr/>
        <a:lstStyle/>
        <a:p>
          <a:pPr algn="just"/>
          <a:r>
            <a:rPr lang="pt-BR" sz="2400" dirty="0">
              <a:solidFill>
                <a:srgbClr val="000000"/>
              </a:solidFill>
              <a:effectLst/>
              <a:latin typeface="Times New Roman" panose="02020603050405020304" pitchFamily="18" charset="0"/>
              <a:ea typeface="Times New Roman" panose="02020603050405020304" pitchFamily="18" charset="0"/>
            </a:rPr>
            <a:t> Nắm rõ được kết cấu thể thức của tờ trình và hiểu rõ kỹ thuật trình bày của từng thành phần thể thức.</a:t>
          </a:r>
          <a:endParaRPr lang="en-US" sz="2400" dirty="0"/>
        </a:p>
      </dgm:t>
    </dgm:pt>
    <dgm:pt modelId="{B3DCB0C3-83A1-467F-BE1C-D42326BB1B0D}" type="parTrans" cxnId="{27C92482-CBCD-4BB0-8B14-11DD51C20A82}">
      <dgm:prSet/>
      <dgm:spPr/>
      <dgm:t>
        <a:bodyPr/>
        <a:lstStyle/>
        <a:p>
          <a:endParaRPr lang="en-US"/>
        </a:p>
      </dgm:t>
    </dgm:pt>
    <dgm:pt modelId="{EB4A4647-88F9-4F68-A267-68BC60E6939D}" type="sibTrans" cxnId="{27C92482-CBCD-4BB0-8B14-11DD51C20A82}">
      <dgm:prSet/>
      <dgm:spPr/>
      <dgm:t>
        <a:bodyPr/>
        <a:lstStyle/>
        <a:p>
          <a:endParaRPr lang="en-US"/>
        </a:p>
      </dgm:t>
    </dgm:pt>
    <dgm:pt modelId="{07E5C0C4-E149-4A1B-B09A-1C0207CF9523}">
      <dgm:prSet custT="1"/>
      <dgm:spPr>
        <a:solidFill>
          <a:srgbClr val="92D050">
            <a:alpha val="90000"/>
          </a:srgbClr>
        </a:solidFill>
      </dgm:spPr>
      <dgm:t>
        <a:bodyPr/>
        <a:lstStyle/>
        <a:p>
          <a:pPr algn="just"/>
          <a:r>
            <a:rPr lang="pt-BR" sz="2400" dirty="0">
              <a:latin typeface="Times New Roman" panose="02020603050405020304" pitchFamily="18" charset="0"/>
              <a:cs typeface="Times New Roman" panose="02020603050405020304" pitchFamily="18" charset="0"/>
            </a:rPr>
            <a:t>Chủ động tích cực trong việc học tập, nghiên cứu về </a:t>
          </a:r>
          <a:r>
            <a:rPr lang="en-US" sz="2400" dirty="0" err="1">
              <a:latin typeface="Times New Roman" panose="02020603050405020304" pitchFamily="18" charset="0"/>
              <a:cs typeface="Times New Roman" panose="02020603050405020304" pitchFamily="18" charset="0"/>
            </a:rPr>
            <a:t>kỹ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thuật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soạn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a:t>
          </a:r>
        </a:p>
      </dgm:t>
    </dgm:pt>
    <dgm:pt modelId="{D170985D-DB90-417B-87B4-ADA0360D62F1}" type="parTrans" cxnId="{323939CB-4028-4B3A-9650-D4866068C134}">
      <dgm:prSet/>
      <dgm:spPr/>
      <dgm:t>
        <a:bodyPr/>
        <a:lstStyle/>
        <a:p>
          <a:endParaRPr lang="en-US"/>
        </a:p>
      </dgm:t>
    </dgm:pt>
    <dgm:pt modelId="{5B2C774A-A5FE-430E-9B4A-2959A58BCC30}" type="sibTrans" cxnId="{323939CB-4028-4B3A-9650-D4866068C134}">
      <dgm:prSet/>
      <dgm:spPr/>
      <dgm:t>
        <a:bodyPr/>
        <a:lstStyle/>
        <a:p>
          <a:endParaRPr lang="en-US"/>
        </a:p>
      </dgm:t>
    </dgm:pt>
    <dgm:pt modelId="{603276C4-F1D3-42DE-9F9F-B380FB8A4767}">
      <dgm:prSet custT="1"/>
      <dgm:spPr>
        <a:solidFill>
          <a:srgbClr val="92D050">
            <a:alpha val="90000"/>
          </a:srgbClr>
        </a:solidFill>
      </dgm:spPr>
      <dgm:t>
        <a:bodyPr/>
        <a:lstStyle/>
        <a:p>
          <a:pPr algn="just"/>
          <a:r>
            <a:rPr lang="en-US" sz="2400" dirty="0" err="1">
              <a:latin typeface="Times New Roman" panose="02020603050405020304" pitchFamily="18" charset="0"/>
              <a:cs typeface="Times New Roman" panose="02020603050405020304" pitchFamily="18" charset="0"/>
            </a:rPr>
            <a:t>Thường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thực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soạn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tờ</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cs typeface="Times New Roman" panose="02020603050405020304" pitchFamily="18" charset="0"/>
            </a:rPr>
            <a:t>, s</a:t>
          </a:r>
          <a:r>
            <a:rPr lang="pt-BR" sz="2400" dirty="0">
              <a:solidFill>
                <a:srgbClr val="000000"/>
              </a:solidFill>
              <a:effectLst/>
              <a:latin typeface="Times New Roman" panose="02020603050405020304"/>
              <a:ea typeface="Times New Roman" panose="02020603050405020304"/>
            </a:rPr>
            <a:t>oạn thảo một số văn bản cá biệt và văn bản hành chính thông thường.</a:t>
          </a:r>
          <a:endParaRPr lang="en-US" sz="2400" dirty="0">
            <a:latin typeface="Times New Roman" panose="02020603050405020304" pitchFamily="18" charset="0"/>
            <a:cs typeface="Times New Roman" panose="02020603050405020304" pitchFamily="18" charset="0"/>
          </a:endParaRPr>
        </a:p>
      </dgm:t>
    </dgm:pt>
    <dgm:pt modelId="{30EE04EE-E952-49E0-9160-51CB6AA9FCE5}" type="parTrans" cxnId="{70EE28F7-2599-4DE7-A24F-CB0EDECA9460}">
      <dgm:prSet/>
      <dgm:spPr/>
      <dgm:t>
        <a:bodyPr/>
        <a:lstStyle/>
        <a:p>
          <a:endParaRPr lang="en-US"/>
        </a:p>
      </dgm:t>
    </dgm:pt>
    <dgm:pt modelId="{D6ACB588-079F-4A5A-A97B-2CD6FE345932}" type="sibTrans" cxnId="{70EE28F7-2599-4DE7-A24F-CB0EDECA9460}">
      <dgm:prSet/>
      <dgm:spPr/>
      <dgm:t>
        <a:bodyPr/>
        <a:lstStyle/>
        <a:p>
          <a:endParaRPr lang="en-US"/>
        </a:p>
      </dgm:t>
    </dgm:pt>
    <dgm:pt modelId="{A7CEAC1C-055E-4D03-A212-A61A41E572FF}" type="pres">
      <dgm:prSet presAssocID="{0BEECBA7-58F1-4671-9161-99CD49F19C9D}" presName="linearFlow" presStyleCnt="0">
        <dgm:presLayoutVars>
          <dgm:dir/>
          <dgm:animLvl val="lvl"/>
          <dgm:resizeHandles val="exact"/>
        </dgm:presLayoutVars>
      </dgm:prSet>
      <dgm:spPr/>
    </dgm:pt>
    <dgm:pt modelId="{AB73353B-E911-4552-8A5B-F70DA7227C8F}" type="pres">
      <dgm:prSet presAssocID="{D646AD0C-5030-47C7-9AB5-BF7BB2098F25}" presName="composite" presStyleCnt="0"/>
      <dgm:spPr/>
    </dgm:pt>
    <dgm:pt modelId="{E0C43798-D45E-4C6D-8628-EA905207F421}" type="pres">
      <dgm:prSet presAssocID="{D646AD0C-5030-47C7-9AB5-BF7BB2098F25}" presName="parentText" presStyleLbl="alignNode1" presStyleIdx="0" presStyleCnt="3" custLinFactNeighborX="0" custLinFactNeighborY="-255">
        <dgm:presLayoutVars>
          <dgm:chMax val="1"/>
          <dgm:bulletEnabled val="1"/>
        </dgm:presLayoutVars>
      </dgm:prSet>
      <dgm:spPr/>
    </dgm:pt>
    <dgm:pt modelId="{40F2AB43-BBD9-4F97-A063-E970C053E838}" type="pres">
      <dgm:prSet presAssocID="{D646AD0C-5030-47C7-9AB5-BF7BB2098F25}" presName="descendantText" presStyleLbl="alignAcc1" presStyleIdx="0" presStyleCnt="3" custScaleY="130013" custLinFactNeighborX="276" custLinFactNeighborY="12760">
        <dgm:presLayoutVars>
          <dgm:bulletEnabled val="1"/>
        </dgm:presLayoutVars>
      </dgm:prSet>
      <dgm:spPr/>
    </dgm:pt>
    <dgm:pt modelId="{5EEFFE5E-DC2B-450B-B357-6C19FC2E45C5}" type="pres">
      <dgm:prSet presAssocID="{BB2B17FB-02E2-4155-B371-E12A5C8C5E97}" presName="sp" presStyleCnt="0"/>
      <dgm:spPr/>
    </dgm:pt>
    <dgm:pt modelId="{EEFCC96D-F17F-494F-86DC-7E5F19F689EE}" type="pres">
      <dgm:prSet presAssocID="{6BFC230A-03EB-45CF-BC29-58561069897D}" presName="composite" presStyleCnt="0"/>
      <dgm:spPr/>
    </dgm:pt>
    <dgm:pt modelId="{7ED45DA7-7B6D-44E6-B77E-6D450DDA99EA}" type="pres">
      <dgm:prSet presAssocID="{6BFC230A-03EB-45CF-BC29-58561069897D}" presName="parentText" presStyleLbl="alignNode1" presStyleIdx="1" presStyleCnt="3">
        <dgm:presLayoutVars>
          <dgm:chMax val="1"/>
          <dgm:bulletEnabled val="1"/>
        </dgm:presLayoutVars>
      </dgm:prSet>
      <dgm:spPr/>
    </dgm:pt>
    <dgm:pt modelId="{35BEC908-06FD-4B84-8F36-4CAB7355E199}" type="pres">
      <dgm:prSet presAssocID="{6BFC230A-03EB-45CF-BC29-58561069897D}" presName="descendantText" presStyleLbl="alignAcc1" presStyleIdx="1" presStyleCnt="3" custScaleY="150685" custLinFactNeighborX="0" custLinFactNeighborY="5380">
        <dgm:presLayoutVars>
          <dgm:bulletEnabled val="1"/>
        </dgm:presLayoutVars>
      </dgm:prSet>
      <dgm:spPr/>
    </dgm:pt>
    <dgm:pt modelId="{3DF7D19A-376E-4F4F-B04F-D38DE62A9643}" type="pres">
      <dgm:prSet presAssocID="{27E1F347-BB9C-4F53-BD20-E6CE8EC300FD}" presName="sp" presStyleCnt="0"/>
      <dgm:spPr/>
    </dgm:pt>
    <dgm:pt modelId="{59DB3A64-B33F-4723-AC8E-E2B092804990}" type="pres">
      <dgm:prSet presAssocID="{D257AE36-9D4F-49D0-8A8B-E77AEA0F7115}" presName="composite" presStyleCnt="0"/>
      <dgm:spPr/>
    </dgm:pt>
    <dgm:pt modelId="{103BCB8F-18A9-4951-A1A4-53B25F56777E}" type="pres">
      <dgm:prSet presAssocID="{D257AE36-9D4F-49D0-8A8B-E77AEA0F7115}" presName="parentText" presStyleLbl="alignNode1" presStyleIdx="2" presStyleCnt="3">
        <dgm:presLayoutVars>
          <dgm:chMax val="1"/>
          <dgm:bulletEnabled val="1"/>
        </dgm:presLayoutVars>
      </dgm:prSet>
      <dgm:spPr/>
    </dgm:pt>
    <dgm:pt modelId="{C850F1B6-F6C2-4E75-9951-2D69D3BD06AC}" type="pres">
      <dgm:prSet presAssocID="{D257AE36-9D4F-49D0-8A8B-E77AEA0F7115}" presName="descendantText" presStyleLbl="alignAcc1" presStyleIdx="2" presStyleCnt="3" custScaleY="189117" custLinFactNeighborY="5958">
        <dgm:presLayoutVars>
          <dgm:bulletEnabled val="1"/>
        </dgm:presLayoutVars>
      </dgm:prSet>
      <dgm:spPr/>
    </dgm:pt>
  </dgm:ptLst>
  <dgm:cxnLst>
    <dgm:cxn modelId="{F26F8B15-2613-4E51-A384-E02F1463F33C}" type="presOf" srcId="{0BEECBA7-58F1-4671-9161-99CD49F19C9D}" destId="{A7CEAC1C-055E-4D03-A212-A61A41E572FF}" srcOrd="0" destOrd="0" presId="urn:microsoft.com/office/officeart/2005/8/layout/chevron2"/>
    <dgm:cxn modelId="{BFED7A1A-B3EE-43E0-A589-64A3D41EA80F}" srcId="{0BEECBA7-58F1-4671-9161-99CD49F19C9D}" destId="{D646AD0C-5030-47C7-9AB5-BF7BB2098F25}" srcOrd="0" destOrd="0" parTransId="{E91008E9-9383-4548-84E0-3D78EEC61A66}" sibTransId="{BB2B17FB-02E2-4155-B371-E12A5C8C5E97}"/>
    <dgm:cxn modelId="{4D4BA21B-9E35-4D75-A58D-82949373215D}" type="presOf" srcId="{6D98D0D0-9AD7-4411-A0AC-7CF6082DBD23}" destId="{40F2AB43-BBD9-4F97-A063-E970C053E838}" srcOrd="0" destOrd="1" presId="urn:microsoft.com/office/officeart/2005/8/layout/chevron2"/>
    <dgm:cxn modelId="{4A719F3E-4D6B-4042-9597-1BD40403DA94}" type="presOf" srcId="{98BC88EB-D289-428E-BB89-79D063C12084}" destId="{40F2AB43-BBD9-4F97-A063-E970C053E838}" srcOrd="0" destOrd="0" presId="urn:microsoft.com/office/officeart/2005/8/layout/chevron2"/>
    <dgm:cxn modelId="{0C330C3F-2B03-47FC-8B2C-8151D28C5C7E}" type="presOf" srcId="{07E5C0C4-E149-4A1B-B09A-1C0207CF9523}" destId="{C850F1B6-F6C2-4E75-9951-2D69D3BD06AC}" srcOrd="0" destOrd="1" presId="urn:microsoft.com/office/officeart/2005/8/layout/chevron2"/>
    <dgm:cxn modelId="{63FF8C5D-C114-4F2A-8DDA-D163170DD0CD}" srcId="{D257AE36-9D4F-49D0-8A8B-E77AEA0F7115}" destId="{79299E4B-4740-494F-A71D-758BB8703D0E}" srcOrd="0" destOrd="0" parTransId="{964F5E43-32C1-44BD-AF28-33BED5AD6BC9}" sibTransId="{19B40780-CE4D-4EAC-A39E-9AA800A0DEE4}"/>
    <dgm:cxn modelId="{B6624942-7538-4045-BB90-7AC001F3FAD0}" srcId="{6BFC230A-03EB-45CF-BC29-58561069897D}" destId="{790177B2-FF95-4A35-A737-99EC9E811CB6}" srcOrd="0" destOrd="0" parTransId="{DAB5A4FA-B89B-4C4F-9181-D9DA4830C32F}" sibTransId="{FC86E5D0-B095-4D1B-A88E-371C2A295B37}"/>
    <dgm:cxn modelId="{50F44048-E535-495E-83F2-41565A11C817}" type="presOf" srcId="{D646AD0C-5030-47C7-9AB5-BF7BB2098F25}" destId="{E0C43798-D45E-4C6D-8628-EA905207F421}" srcOrd="0" destOrd="0" presId="urn:microsoft.com/office/officeart/2005/8/layout/chevron2"/>
    <dgm:cxn modelId="{EB6F0571-488C-4CD9-AC19-6664B945BFC4}" type="presOf" srcId="{603276C4-F1D3-42DE-9F9F-B380FB8A4767}" destId="{C850F1B6-F6C2-4E75-9951-2D69D3BD06AC}" srcOrd="0" destOrd="2" presId="urn:microsoft.com/office/officeart/2005/8/layout/chevron2"/>
    <dgm:cxn modelId="{C739FF81-7CAB-41CF-AD36-7A22492FE0FC}" srcId="{D646AD0C-5030-47C7-9AB5-BF7BB2098F25}" destId="{98BC88EB-D289-428E-BB89-79D063C12084}" srcOrd="0" destOrd="0" parTransId="{4C13D778-B05D-4F77-BD8A-524AD44D9513}" sibTransId="{982ED09D-4D4A-49F5-AF5C-6B3B9D73B436}"/>
    <dgm:cxn modelId="{27C92482-CBCD-4BB0-8B14-11DD51C20A82}" srcId="{D646AD0C-5030-47C7-9AB5-BF7BB2098F25}" destId="{6D98D0D0-9AD7-4411-A0AC-7CF6082DBD23}" srcOrd="1" destOrd="0" parTransId="{B3DCB0C3-83A1-467F-BE1C-D42326BB1B0D}" sibTransId="{EB4A4647-88F9-4F68-A267-68BC60E6939D}"/>
    <dgm:cxn modelId="{5CF7B2B7-897C-4144-9AE2-7628A6F0E123}" type="presOf" srcId="{D257AE36-9D4F-49D0-8A8B-E77AEA0F7115}" destId="{103BCB8F-18A9-4951-A1A4-53B25F56777E}" srcOrd="0" destOrd="0" presId="urn:microsoft.com/office/officeart/2005/8/layout/chevron2"/>
    <dgm:cxn modelId="{F413D7BF-591F-4E9E-A56E-DE03A9BCD99D}" srcId="{0BEECBA7-58F1-4671-9161-99CD49F19C9D}" destId="{6BFC230A-03EB-45CF-BC29-58561069897D}" srcOrd="1" destOrd="0" parTransId="{2C456FD6-7268-4452-B919-D7322A48F00B}" sibTransId="{27E1F347-BB9C-4F53-BD20-E6CE8EC300FD}"/>
    <dgm:cxn modelId="{DFE45DC5-83DC-4EDC-A670-F47298781564}" type="presOf" srcId="{790177B2-FF95-4A35-A737-99EC9E811CB6}" destId="{35BEC908-06FD-4B84-8F36-4CAB7355E199}" srcOrd="0" destOrd="0" presId="urn:microsoft.com/office/officeart/2005/8/layout/chevron2"/>
    <dgm:cxn modelId="{323939CB-4028-4B3A-9650-D4866068C134}" srcId="{D257AE36-9D4F-49D0-8A8B-E77AEA0F7115}" destId="{07E5C0C4-E149-4A1B-B09A-1C0207CF9523}" srcOrd="1" destOrd="0" parTransId="{D170985D-DB90-417B-87B4-ADA0360D62F1}" sibTransId="{5B2C774A-A5FE-430E-9B4A-2959A58BCC30}"/>
    <dgm:cxn modelId="{6F6E32CE-24B1-4D8D-BE93-099452C7B0C0}" srcId="{0BEECBA7-58F1-4671-9161-99CD49F19C9D}" destId="{D257AE36-9D4F-49D0-8A8B-E77AEA0F7115}" srcOrd="2" destOrd="0" parTransId="{C20FE805-BEA5-4967-9C9B-88C61D4F1E16}" sibTransId="{F79FF42B-FB51-4C40-BB93-0A0B572866C3}"/>
    <dgm:cxn modelId="{1BB7A5D6-6BBA-4646-AF65-0F41DF99ACA4}" type="presOf" srcId="{6BFC230A-03EB-45CF-BC29-58561069897D}" destId="{7ED45DA7-7B6D-44E6-B77E-6D450DDA99EA}" srcOrd="0" destOrd="0" presId="urn:microsoft.com/office/officeart/2005/8/layout/chevron2"/>
    <dgm:cxn modelId="{70EE28F7-2599-4DE7-A24F-CB0EDECA9460}" srcId="{D257AE36-9D4F-49D0-8A8B-E77AEA0F7115}" destId="{603276C4-F1D3-42DE-9F9F-B380FB8A4767}" srcOrd="2" destOrd="0" parTransId="{30EE04EE-E952-49E0-9160-51CB6AA9FCE5}" sibTransId="{D6ACB588-079F-4A5A-A97B-2CD6FE345932}"/>
    <dgm:cxn modelId="{9383FDFC-5FB9-4648-83CA-52C24AE9495B}" type="presOf" srcId="{79299E4B-4740-494F-A71D-758BB8703D0E}" destId="{C850F1B6-F6C2-4E75-9951-2D69D3BD06AC}" srcOrd="0" destOrd="0" presId="urn:microsoft.com/office/officeart/2005/8/layout/chevron2"/>
    <dgm:cxn modelId="{0AB167A3-9AC6-4782-98B3-5B37BF853E8B}" type="presParOf" srcId="{A7CEAC1C-055E-4D03-A212-A61A41E572FF}" destId="{AB73353B-E911-4552-8A5B-F70DA7227C8F}" srcOrd="0" destOrd="0" presId="urn:microsoft.com/office/officeart/2005/8/layout/chevron2"/>
    <dgm:cxn modelId="{E3AD9A82-0FCB-409F-A55F-0F3B740526CB}" type="presParOf" srcId="{AB73353B-E911-4552-8A5B-F70DA7227C8F}" destId="{E0C43798-D45E-4C6D-8628-EA905207F421}" srcOrd="0" destOrd="0" presId="urn:microsoft.com/office/officeart/2005/8/layout/chevron2"/>
    <dgm:cxn modelId="{D0CB7A2C-8D15-46A9-B472-61437600A242}" type="presParOf" srcId="{AB73353B-E911-4552-8A5B-F70DA7227C8F}" destId="{40F2AB43-BBD9-4F97-A063-E970C053E838}" srcOrd="1" destOrd="0" presId="urn:microsoft.com/office/officeart/2005/8/layout/chevron2"/>
    <dgm:cxn modelId="{31F340C0-FD5E-4715-973C-A321B3F6846B}" type="presParOf" srcId="{A7CEAC1C-055E-4D03-A212-A61A41E572FF}" destId="{5EEFFE5E-DC2B-450B-B357-6C19FC2E45C5}" srcOrd="1" destOrd="0" presId="urn:microsoft.com/office/officeart/2005/8/layout/chevron2"/>
    <dgm:cxn modelId="{A187393F-F576-47DC-A9FD-147ABB34E28E}" type="presParOf" srcId="{A7CEAC1C-055E-4D03-A212-A61A41E572FF}" destId="{EEFCC96D-F17F-494F-86DC-7E5F19F689EE}" srcOrd="2" destOrd="0" presId="urn:microsoft.com/office/officeart/2005/8/layout/chevron2"/>
    <dgm:cxn modelId="{30EA37AF-0DF4-419C-82B9-B4FF47B7C3A6}" type="presParOf" srcId="{EEFCC96D-F17F-494F-86DC-7E5F19F689EE}" destId="{7ED45DA7-7B6D-44E6-B77E-6D450DDA99EA}" srcOrd="0" destOrd="0" presId="urn:microsoft.com/office/officeart/2005/8/layout/chevron2"/>
    <dgm:cxn modelId="{58AD552A-CC21-4AF4-A1CF-19520D52DF39}" type="presParOf" srcId="{EEFCC96D-F17F-494F-86DC-7E5F19F689EE}" destId="{35BEC908-06FD-4B84-8F36-4CAB7355E199}" srcOrd="1" destOrd="0" presId="urn:microsoft.com/office/officeart/2005/8/layout/chevron2"/>
    <dgm:cxn modelId="{1098F97B-2664-4E5C-A98F-102631DDF066}" type="presParOf" srcId="{A7CEAC1C-055E-4D03-A212-A61A41E572FF}" destId="{3DF7D19A-376E-4F4F-B04F-D38DE62A9643}" srcOrd="3" destOrd="0" presId="urn:microsoft.com/office/officeart/2005/8/layout/chevron2"/>
    <dgm:cxn modelId="{7A07C778-AA3E-4D3F-891B-57E59A6F8ACF}" type="presParOf" srcId="{A7CEAC1C-055E-4D03-A212-A61A41E572FF}" destId="{59DB3A64-B33F-4723-AC8E-E2B092804990}" srcOrd="4" destOrd="0" presId="urn:microsoft.com/office/officeart/2005/8/layout/chevron2"/>
    <dgm:cxn modelId="{08CED37C-99D2-42C0-8643-96F247326BB5}" type="presParOf" srcId="{59DB3A64-B33F-4723-AC8E-E2B092804990}" destId="{103BCB8F-18A9-4951-A1A4-53B25F56777E}" srcOrd="0" destOrd="0" presId="urn:microsoft.com/office/officeart/2005/8/layout/chevron2"/>
    <dgm:cxn modelId="{268736AC-576D-407E-A667-34881206FAB7}" type="presParOf" srcId="{59DB3A64-B33F-4723-AC8E-E2B092804990}" destId="{C850F1B6-F6C2-4E75-9951-2D69D3BD06AC}"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90BB5A-9ACB-4357-9FD5-5D0C9FABC323}" type="doc">
      <dgm:prSet loTypeId="urn:microsoft.com/office/officeart/2008/layout/VerticalCurvedList#1" loCatId="list" qsTypeId="urn:microsoft.com/office/officeart/2005/8/quickstyle/simple1#2" qsCatId="simple" csTypeId="urn:microsoft.com/office/officeart/2005/8/colors/accent1_2#2" csCatId="accent1" phldr="1"/>
      <dgm:spPr/>
      <dgm:t>
        <a:bodyPr/>
        <a:lstStyle/>
        <a:p>
          <a:endParaRPr lang="en-US"/>
        </a:p>
      </dgm:t>
    </dgm:pt>
    <dgm:pt modelId="{866D39A9-A6DD-4F53-8B10-276AE0DF0888}">
      <dgm:prSet phldrT="[Text]" custT="1"/>
      <dgm:spPr>
        <a:solidFill>
          <a:schemeClr val="accent1">
            <a:lumMod val="20000"/>
            <a:lumOff val="80000"/>
          </a:schemeClr>
        </a:solidFill>
      </dgm:spPr>
      <dgm:t>
        <a:bodyPr/>
        <a:lstStyle/>
        <a:p>
          <a:r>
            <a:rPr lang="en-US" sz="3600" dirty="0" err="1">
              <a:solidFill>
                <a:schemeClr val="tx1"/>
              </a:solidFill>
              <a:latin typeface="Times New Roman" panose="02020603050405020304" pitchFamily="18" charset="0"/>
              <a:cs typeface="Times New Roman" panose="02020603050405020304" pitchFamily="18" charset="0"/>
            </a:rPr>
            <a:t>Khái</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niệm</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tờ</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trình</a:t>
          </a:r>
          <a:endParaRPr lang="en-US" sz="3600" dirty="0">
            <a:solidFill>
              <a:schemeClr val="tx1"/>
            </a:solidFill>
            <a:latin typeface="Times New Roman" panose="02020603050405020304" pitchFamily="18" charset="0"/>
            <a:cs typeface="Times New Roman" panose="02020603050405020304" pitchFamily="18" charset="0"/>
          </a:endParaRPr>
        </a:p>
      </dgm:t>
    </dgm:pt>
    <dgm:pt modelId="{13C72A6A-C1E7-45B3-9F4D-C9AE3F22613A}" type="parTrans" cxnId="{F22FF544-B7D9-4242-A304-4AB9536A0EF1}">
      <dgm:prSet/>
      <dgm:spPr/>
      <dgm:t>
        <a:bodyPr/>
        <a:lstStyle/>
        <a:p>
          <a:endParaRPr lang="en-US"/>
        </a:p>
      </dgm:t>
    </dgm:pt>
    <dgm:pt modelId="{8B6FFF89-166D-4847-B689-FE723D594BCA}" type="sibTrans" cxnId="{F22FF544-B7D9-4242-A304-4AB9536A0EF1}">
      <dgm:prSet/>
      <dgm:spPr/>
      <dgm:t>
        <a:bodyPr/>
        <a:lstStyle/>
        <a:p>
          <a:endParaRPr lang="en-US"/>
        </a:p>
      </dgm:t>
    </dgm:pt>
    <dgm:pt modelId="{0736CF9F-833A-4224-80EC-9218225931BB}">
      <dgm:prSet phldrT="[Text]" custT="1"/>
      <dgm:spPr>
        <a:solidFill>
          <a:schemeClr val="tx2">
            <a:lumMod val="20000"/>
            <a:lumOff val="80000"/>
          </a:schemeClr>
        </a:solidFill>
      </dgm:spPr>
      <dgm:t>
        <a:bodyPr/>
        <a:lstStyle/>
        <a:p>
          <a:r>
            <a:rPr lang="en-US" sz="3600" dirty="0" err="1">
              <a:solidFill>
                <a:schemeClr val="tx1"/>
              </a:solidFill>
              <a:latin typeface="Times New Roman" panose="02020603050405020304" pitchFamily="18" charset="0"/>
              <a:cs typeface="Times New Roman" panose="02020603050405020304" pitchFamily="18" charset="0"/>
            </a:rPr>
            <a:t>Yêu</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cầu</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tờ</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trình</a:t>
          </a:r>
          <a:endParaRPr lang="en-US" sz="3600" dirty="0">
            <a:solidFill>
              <a:schemeClr val="tx1"/>
            </a:solidFill>
            <a:latin typeface="Times New Roman" panose="02020603050405020304" pitchFamily="18" charset="0"/>
            <a:cs typeface="Times New Roman" panose="02020603050405020304" pitchFamily="18" charset="0"/>
          </a:endParaRPr>
        </a:p>
      </dgm:t>
    </dgm:pt>
    <dgm:pt modelId="{29461B73-355B-4CB5-A01F-41789B71DE60}" type="parTrans" cxnId="{3D52C197-6A16-449E-9E8C-3DD03864D5E8}">
      <dgm:prSet/>
      <dgm:spPr/>
      <dgm:t>
        <a:bodyPr/>
        <a:lstStyle/>
        <a:p>
          <a:endParaRPr lang="en-US"/>
        </a:p>
      </dgm:t>
    </dgm:pt>
    <dgm:pt modelId="{D71241AF-4EAA-4EC2-A223-45C7887ADBCD}" type="sibTrans" cxnId="{3D52C197-6A16-449E-9E8C-3DD03864D5E8}">
      <dgm:prSet/>
      <dgm:spPr/>
      <dgm:t>
        <a:bodyPr/>
        <a:lstStyle/>
        <a:p>
          <a:endParaRPr lang="en-US"/>
        </a:p>
      </dgm:t>
    </dgm:pt>
    <dgm:pt modelId="{07AF2E10-1464-4BFC-99E4-DA9C1FDA1B1E}">
      <dgm:prSet phldrT="[Text]" custT="1"/>
      <dgm:spPr>
        <a:solidFill>
          <a:schemeClr val="tx2">
            <a:lumMod val="20000"/>
            <a:lumOff val="80000"/>
          </a:schemeClr>
        </a:solidFill>
      </dgm:spPr>
      <dgm:t>
        <a:bodyPr/>
        <a:lstStyle/>
        <a:p>
          <a:r>
            <a:rPr lang="en-US" sz="3600" dirty="0" err="1">
              <a:solidFill>
                <a:schemeClr val="tx1"/>
              </a:solidFill>
              <a:latin typeface="Times New Roman" panose="02020603050405020304" pitchFamily="18" charset="0"/>
              <a:cs typeface="Times New Roman" panose="02020603050405020304" pitchFamily="18" charset="0"/>
            </a:rPr>
            <a:t>Cấu</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trúc</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của</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tờ</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trình</a:t>
          </a:r>
          <a:endParaRPr lang="en-US" sz="3600" dirty="0">
            <a:solidFill>
              <a:schemeClr val="tx1"/>
            </a:solidFill>
            <a:latin typeface="Times New Roman" panose="02020603050405020304" pitchFamily="18" charset="0"/>
            <a:cs typeface="Times New Roman" panose="02020603050405020304" pitchFamily="18" charset="0"/>
          </a:endParaRPr>
        </a:p>
      </dgm:t>
    </dgm:pt>
    <dgm:pt modelId="{65873EEA-65B3-496B-A415-F96CCECBFF7C}" type="parTrans" cxnId="{768E2B86-E220-4E46-8018-6567A38C6484}">
      <dgm:prSet/>
      <dgm:spPr/>
      <dgm:t>
        <a:bodyPr/>
        <a:lstStyle/>
        <a:p>
          <a:endParaRPr lang="en-US"/>
        </a:p>
      </dgm:t>
    </dgm:pt>
    <dgm:pt modelId="{04224FB1-711F-4F6F-8EC5-4E0EF5120A26}" type="sibTrans" cxnId="{768E2B86-E220-4E46-8018-6567A38C6484}">
      <dgm:prSet/>
      <dgm:spPr/>
      <dgm:t>
        <a:bodyPr/>
        <a:lstStyle/>
        <a:p>
          <a:endParaRPr lang="en-US"/>
        </a:p>
      </dgm:t>
    </dgm:pt>
    <dgm:pt modelId="{4F722B61-B84D-462C-A8A9-AFCAEC3D79B4}">
      <dgm:prSet phldrT="[Text]" custT="1"/>
      <dgm:spPr>
        <a:solidFill>
          <a:schemeClr val="tx2">
            <a:lumMod val="20000"/>
            <a:lumOff val="80000"/>
          </a:schemeClr>
        </a:solidFill>
      </dgm:spPr>
      <dgm:t>
        <a:bodyPr/>
        <a:lstStyle/>
        <a:p>
          <a:r>
            <a:rPr lang="en-US" sz="3600" dirty="0" err="1">
              <a:solidFill>
                <a:schemeClr val="tx1"/>
              </a:solidFill>
              <a:latin typeface="Times New Roman" panose="02020603050405020304" pitchFamily="18" charset="0"/>
              <a:cs typeface="Times New Roman" panose="02020603050405020304" pitchFamily="18" charset="0"/>
            </a:rPr>
            <a:t>Kết</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cấu</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thể</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thức</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của</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tờ</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trình</a:t>
          </a:r>
          <a:endParaRPr lang="en-US" sz="3600" dirty="0">
            <a:solidFill>
              <a:schemeClr val="tx1"/>
            </a:solidFill>
            <a:latin typeface="Times New Roman" panose="02020603050405020304" pitchFamily="18" charset="0"/>
            <a:cs typeface="Times New Roman" panose="02020603050405020304" pitchFamily="18" charset="0"/>
          </a:endParaRPr>
        </a:p>
      </dgm:t>
    </dgm:pt>
    <dgm:pt modelId="{B466A692-E042-4E16-9408-BE032DE10227}" type="parTrans" cxnId="{5BD78DB0-0DC6-459B-ADF1-B442C5D71C02}">
      <dgm:prSet/>
      <dgm:spPr/>
      <dgm:t>
        <a:bodyPr/>
        <a:lstStyle/>
        <a:p>
          <a:endParaRPr lang="en-US"/>
        </a:p>
      </dgm:t>
    </dgm:pt>
    <dgm:pt modelId="{90EFC73E-9278-4BCE-AA5B-8A407DE218C4}" type="sibTrans" cxnId="{5BD78DB0-0DC6-459B-ADF1-B442C5D71C02}">
      <dgm:prSet/>
      <dgm:spPr/>
      <dgm:t>
        <a:bodyPr/>
        <a:lstStyle/>
        <a:p>
          <a:endParaRPr lang="en-US"/>
        </a:p>
      </dgm:t>
    </dgm:pt>
    <dgm:pt modelId="{D5042E00-2E59-4EB5-9657-4A3F62094E02}" type="pres">
      <dgm:prSet presAssocID="{BD90BB5A-9ACB-4357-9FD5-5D0C9FABC323}" presName="Name0" presStyleCnt="0">
        <dgm:presLayoutVars>
          <dgm:chMax val="7"/>
          <dgm:chPref val="7"/>
          <dgm:dir/>
        </dgm:presLayoutVars>
      </dgm:prSet>
      <dgm:spPr/>
    </dgm:pt>
    <dgm:pt modelId="{ADADC685-0F16-47CE-A291-A6124392E03A}" type="pres">
      <dgm:prSet presAssocID="{BD90BB5A-9ACB-4357-9FD5-5D0C9FABC323}" presName="Name1" presStyleCnt="0"/>
      <dgm:spPr/>
    </dgm:pt>
    <dgm:pt modelId="{870D0132-B727-4FD5-BB80-9804D80E4381}" type="pres">
      <dgm:prSet presAssocID="{BD90BB5A-9ACB-4357-9FD5-5D0C9FABC323}" presName="cycle" presStyleCnt="0"/>
      <dgm:spPr/>
    </dgm:pt>
    <dgm:pt modelId="{52A4C9DF-AD5F-407E-A50C-2D1C3409C940}" type="pres">
      <dgm:prSet presAssocID="{BD90BB5A-9ACB-4357-9FD5-5D0C9FABC323}" presName="srcNode" presStyleLbl="node1" presStyleIdx="0" presStyleCnt="4"/>
      <dgm:spPr/>
    </dgm:pt>
    <dgm:pt modelId="{71954DA3-B191-4215-B72F-5D0BC5F2AF9C}" type="pres">
      <dgm:prSet presAssocID="{BD90BB5A-9ACB-4357-9FD5-5D0C9FABC323}" presName="conn" presStyleLbl="parChTrans1D2" presStyleIdx="0" presStyleCnt="1"/>
      <dgm:spPr/>
    </dgm:pt>
    <dgm:pt modelId="{F9A2B1BA-7B4D-42F1-8218-F114C5EEB4F6}" type="pres">
      <dgm:prSet presAssocID="{BD90BB5A-9ACB-4357-9FD5-5D0C9FABC323}" presName="extraNode" presStyleLbl="node1" presStyleIdx="0" presStyleCnt="4"/>
      <dgm:spPr/>
    </dgm:pt>
    <dgm:pt modelId="{913AB90E-7E81-48B9-BB8F-4A910BFD9296}" type="pres">
      <dgm:prSet presAssocID="{BD90BB5A-9ACB-4357-9FD5-5D0C9FABC323}" presName="dstNode" presStyleLbl="node1" presStyleIdx="0" presStyleCnt="4"/>
      <dgm:spPr/>
    </dgm:pt>
    <dgm:pt modelId="{70C64B03-8FB4-4C4E-BE29-5BA3EFCFE54E}" type="pres">
      <dgm:prSet presAssocID="{866D39A9-A6DD-4F53-8B10-276AE0DF0888}" presName="text_1" presStyleLbl="node1" presStyleIdx="0" presStyleCnt="4">
        <dgm:presLayoutVars>
          <dgm:bulletEnabled val="1"/>
        </dgm:presLayoutVars>
      </dgm:prSet>
      <dgm:spPr/>
    </dgm:pt>
    <dgm:pt modelId="{A35E361D-5019-4522-911E-79BFF856AE3A}" type="pres">
      <dgm:prSet presAssocID="{866D39A9-A6DD-4F53-8B10-276AE0DF0888}" presName="accent_1" presStyleCnt="0"/>
      <dgm:spPr/>
    </dgm:pt>
    <dgm:pt modelId="{F7415F12-2EC7-4543-BDAB-31E5C9E19F8A}" type="pres">
      <dgm:prSet presAssocID="{866D39A9-A6DD-4F53-8B10-276AE0DF0888}" presName="accentRepeatNode" presStyleLbl="solidFgAcc1" presStyleIdx="0" presStyleCnt="4"/>
      <dgm:spPr/>
    </dgm:pt>
    <dgm:pt modelId="{296B6790-A8EA-44E7-AA6B-857BFE9DCAB3}" type="pres">
      <dgm:prSet presAssocID="{0736CF9F-833A-4224-80EC-9218225931BB}" presName="text_2" presStyleLbl="node1" presStyleIdx="1" presStyleCnt="4" custLinFactNeighborX="-908" custLinFactNeighborY="6826">
        <dgm:presLayoutVars>
          <dgm:bulletEnabled val="1"/>
        </dgm:presLayoutVars>
      </dgm:prSet>
      <dgm:spPr/>
    </dgm:pt>
    <dgm:pt modelId="{2C52CBBE-1860-46A6-B582-80144C2B173C}" type="pres">
      <dgm:prSet presAssocID="{0736CF9F-833A-4224-80EC-9218225931BB}" presName="accent_2" presStyleCnt="0"/>
      <dgm:spPr/>
    </dgm:pt>
    <dgm:pt modelId="{8BD703C3-EC98-420F-BB48-9D058198F15F}" type="pres">
      <dgm:prSet presAssocID="{0736CF9F-833A-4224-80EC-9218225931BB}" presName="accentRepeatNode" presStyleLbl="solidFgAcc1" presStyleIdx="1" presStyleCnt="4"/>
      <dgm:spPr/>
    </dgm:pt>
    <dgm:pt modelId="{0FC40537-E594-4C96-9203-E0D29F492CF3}" type="pres">
      <dgm:prSet presAssocID="{07AF2E10-1464-4BFC-99E4-DA9C1FDA1B1E}" presName="text_3" presStyleLbl="node1" presStyleIdx="2" presStyleCnt="4">
        <dgm:presLayoutVars>
          <dgm:bulletEnabled val="1"/>
        </dgm:presLayoutVars>
      </dgm:prSet>
      <dgm:spPr/>
    </dgm:pt>
    <dgm:pt modelId="{A17FA3C5-DFF7-49A3-9359-E264AE22EE24}" type="pres">
      <dgm:prSet presAssocID="{07AF2E10-1464-4BFC-99E4-DA9C1FDA1B1E}" presName="accent_3" presStyleCnt="0"/>
      <dgm:spPr/>
    </dgm:pt>
    <dgm:pt modelId="{A92C8E94-CBA0-4089-A139-7D4F7117CD1D}" type="pres">
      <dgm:prSet presAssocID="{07AF2E10-1464-4BFC-99E4-DA9C1FDA1B1E}" presName="accentRepeatNode" presStyleLbl="solidFgAcc1" presStyleIdx="2" presStyleCnt="4"/>
      <dgm:spPr/>
    </dgm:pt>
    <dgm:pt modelId="{22E006DB-11CF-42CB-89F3-950EDD1608DF}" type="pres">
      <dgm:prSet presAssocID="{4F722B61-B84D-462C-A8A9-AFCAEC3D79B4}" presName="text_4" presStyleLbl="node1" presStyleIdx="3" presStyleCnt="4">
        <dgm:presLayoutVars>
          <dgm:bulletEnabled val="1"/>
        </dgm:presLayoutVars>
      </dgm:prSet>
      <dgm:spPr/>
    </dgm:pt>
    <dgm:pt modelId="{9889D1B9-BB09-461E-AAB9-B680811B4B2E}" type="pres">
      <dgm:prSet presAssocID="{4F722B61-B84D-462C-A8A9-AFCAEC3D79B4}" presName="accent_4" presStyleCnt="0"/>
      <dgm:spPr/>
    </dgm:pt>
    <dgm:pt modelId="{4536E78E-CF2C-4A27-9222-A0029C5535CE}" type="pres">
      <dgm:prSet presAssocID="{4F722B61-B84D-462C-A8A9-AFCAEC3D79B4}" presName="accentRepeatNode" presStyleLbl="solidFgAcc1" presStyleIdx="3" presStyleCnt="4"/>
      <dgm:spPr/>
    </dgm:pt>
  </dgm:ptLst>
  <dgm:cxnLst>
    <dgm:cxn modelId="{40A29121-3B14-432E-8505-F30609A5C9D2}" type="presOf" srcId="{07AF2E10-1464-4BFC-99E4-DA9C1FDA1B1E}" destId="{0FC40537-E594-4C96-9203-E0D29F492CF3}" srcOrd="0" destOrd="0" presId="urn:microsoft.com/office/officeart/2008/layout/VerticalCurvedList#1"/>
    <dgm:cxn modelId="{1191BE3A-12AF-461E-91EC-CC16B2147B95}" type="presOf" srcId="{BD90BB5A-9ACB-4357-9FD5-5D0C9FABC323}" destId="{D5042E00-2E59-4EB5-9657-4A3F62094E02}" srcOrd="0" destOrd="0" presId="urn:microsoft.com/office/officeart/2008/layout/VerticalCurvedList#1"/>
    <dgm:cxn modelId="{F22FF544-B7D9-4242-A304-4AB9536A0EF1}" srcId="{BD90BB5A-9ACB-4357-9FD5-5D0C9FABC323}" destId="{866D39A9-A6DD-4F53-8B10-276AE0DF0888}" srcOrd="0" destOrd="0" parTransId="{13C72A6A-C1E7-45B3-9F4D-C9AE3F22613A}" sibTransId="{8B6FFF89-166D-4847-B689-FE723D594BCA}"/>
    <dgm:cxn modelId="{EE97E071-3228-433A-9AEF-B041DB428B70}" type="presOf" srcId="{8B6FFF89-166D-4847-B689-FE723D594BCA}" destId="{71954DA3-B191-4215-B72F-5D0BC5F2AF9C}" srcOrd="0" destOrd="0" presId="urn:microsoft.com/office/officeart/2008/layout/VerticalCurvedList#1"/>
    <dgm:cxn modelId="{768E2B86-E220-4E46-8018-6567A38C6484}" srcId="{BD90BB5A-9ACB-4357-9FD5-5D0C9FABC323}" destId="{07AF2E10-1464-4BFC-99E4-DA9C1FDA1B1E}" srcOrd="2" destOrd="0" parTransId="{65873EEA-65B3-496B-A415-F96CCECBFF7C}" sibTransId="{04224FB1-711F-4F6F-8EC5-4E0EF5120A26}"/>
    <dgm:cxn modelId="{3D52C197-6A16-449E-9E8C-3DD03864D5E8}" srcId="{BD90BB5A-9ACB-4357-9FD5-5D0C9FABC323}" destId="{0736CF9F-833A-4224-80EC-9218225931BB}" srcOrd="1" destOrd="0" parTransId="{29461B73-355B-4CB5-A01F-41789B71DE60}" sibTransId="{D71241AF-4EAA-4EC2-A223-45C7887ADBCD}"/>
    <dgm:cxn modelId="{1BA5B2A6-E165-4E60-B7BA-8E8F2D7362B0}" type="presOf" srcId="{4F722B61-B84D-462C-A8A9-AFCAEC3D79B4}" destId="{22E006DB-11CF-42CB-89F3-950EDD1608DF}" srcOrd="0" destOrd="0" presId="urn:microsoft.com/office/officeart/2008/layout/VerticalCurvedList#1"/>
    <dgm:cxn modelId="{5BD78DB0-0DC6-459B-ADF1-B442C5D71C02}" srcId="{BD90BB5A-9ACB-4357-9FD5-5D0C9FABC323}" destId="{4F722B61-B84D-462C-A8A9-AFCAEC3D79B4}" srcOrd="3" destOrd="0" parTransId="{B466A692-E042-4E16-9408-BE032DE10227}" sibTransId="{90EFC73E-9278-4BCE-AA5B-8A407DE218C4}"/>
    <dgm:cxn modelId="{AE9FEECF-D09C-429D-ABA3-F0C20A6B167F}" type="presOf" srcId="{866D39A9-A6DD-4F53-8B10-276AE0DF0888}" destId="{70C64B03-8FB4-4C4E-BE29-5BA3EFCFE54E}" srcOrd="0" destOrd="0" presId="urn:microsoft.com/office/officeart/2008/layout/VerticalCurvedList#1"/>
    <dgm:cxn modelId="{0A547BFD-051C-4097-8F51-C02B640C11A4}" type="presOf" srcId="{0736CF9F-833A-4224-80EC-9218225931BB}" destId="{296B6790-A8EA-44E7-AA6B-857BFE9DCAB3}" srcOrd="0" destOrd="0" presId="urn:microsoft.com/office/officeart/2008/layout/VerticalCurvedList#1"/>
    <dgm:cxn modelId="{E5B801D1-291C-46E7-967D-2E79968A8904}" type="presParOf" srcId="{D5042E00-2E59-4EB5-9657-4A3F62094E02}" destId="{ADADC685-0F16-47CE-A291-A6124392E03A}" srcOrd="0" destOrd="0" presId="urn:microsoft.com/office/officeart/2008/layout/VerticalCurvedList#1"/>
    <dgm:cxn modelId="{53334823-AD28-4A03-A2F9-C34835C407B8}" type="presParOf" srcId="{ADADC685-0F16-47CE-A291-A6124392E03A}" destId="{870D0132-B727-4FD5-BB80-9804D80E4381}" srcOrd="0" destOrd="0" presId="urn:microsoft.com/office/officeart/2008/layout/VerticalCurvedList#1"/>
    <dgm:cxn modelId="{2F2B27CE-CE33-4B05-A00C-E4456BCBE16B}" type="presParOf" srcId="{870D0132-B727-4FD5-BB80-9804D80E4381}" destId="{52A4C9DF-AD5F-407E-A50C-2D1C3409C940}" srcOrd="0" destOrd="0" presId="urn:microsoft.com/office/officeart/2008/layout/VerticalCurvedList#1"/>
    <dgm:cxn modelId="{8D49DCA1-2AB4-4291-B077-5C39E1874266}" type="presParOf" srcId="{870D0132-B727-4FD5-BB80-9804D80E4381}" destId="{71954DA3-B191-4215-B72F-5D0BC5F2AF9C}" srcOrd="1" destOrd="0" presId="urn:microsoft.com/office/officeart/2008/layout/VerticalCurvedList#1"/>
    <dgm:cxn modelId="{771E5470-AB70-4813-911A-2EF508F45CA1}" type="presParOf" srcId="{870D0132-B727-4FD5-BB80-9804D80E4381}" destId="{F9A2B1BA-7B4D-42F1-8218-F114C5EEB4F6}" srcOrd="2" destOrd="0" presId="urn:microsoft.com/office/officeart/2008/layout/VerticalCurvedList#1"/>
    <dgm:cxn modelId="{C9846AA6-C2E9-494A-AD50-D1EE950CB639}" type="presParOf" srcId="{870D0132-B727-4FD5-BB80-9804D80E4381}" destId="{913AB90E-7E81-48B9-BB8F-4A910BFD9296}" srcOrd="3" destOrd="0" presId="urn:microsoft.com/office/officeart/2008/layout/VerticalCurvedList#1"/>
    <dgm:cxn modelId="{AA9DB707-8C23-4865-A3A7-477EBDB3F1D1}" type="presParOf" srcId="{ADADC685-0F16-47CE-A291-A6124392E03A}" destId="{70C64B03-8FB4-4C4E-BE29-5BA3EFCFE54E}" srcOrd="1" destOrd="0" presId="urn:microsoft.com/office/officeart/2008/layout/VerticalCurvedList#1"/>
    <dgm:cxn modelId="{573285AB-E7D6-4451-A13F-3CDDDE0272FB}" type="presParOf" srcId="{ADADC685-0F16-47CE-A291-A6124392E03A}" destId="{A35E361D-5019-4522-911E-79BFF856AE3A}" srcOrd="2" destOrd="0" presId="urn:microsoft.com/office/officeart/2008/layout/VerticalCurvedList#1"/>
    <dgm:cxn modelId="{72D54A15-BDB9-47B3-B132-0670A8E94D90}" type="presParOf" srcId="{A35E361D-5019-4522-911E-79BFF856AE3A}" destId="{F7415F12-2EC7-4543-BDAB-31E5C9E19F8A}" srcOrd="0" destOrd="0" presId="urn:microsoft.com/office/officeart/2008/layout/VerticalCurvedList#1"/>
    <dgm:cxn modelId="{4A8C6AA4-4ED4-4844-B73B-648F2E11C1FD}" type="presParOf" srcId="{ADADC685-0F16-47CE-A291-A6124392E03A}" destId="{296B6790-A8EA-44E7-AA6B-857BFE9DCAB3}" srcOrd="3" destOrd="0" presId="urn:microsoft.com/office/officeart/2008/layout/VerticalCurvedList#1"/>
    <dgm:cxn modelId="{9A83037F-23A1-4C90-82A0-8839A09AB5DE}" type="presParOf" srcId="{ADADC685-0F16-47CE-A291-A6124392E03A}" destId="{2C52CBBE-1860-46A6-B582-80144C2B173C}" srcOrd="4" destOrd="0" presId="urn:microsoft.com/office/officeart/2008/layout/VerticalCurvedList#1"/>
    <dgm:cxn modelId="{6CC5C3AE-2AC0-4F2C-ABCA-724AA7E19E26}" type="presParOf" srcId="{2C52CBBE-1860-46A6-B582-80144C2B173C}" destId="{8BD703C3-EC98-420F-BB48-9D058198F15F}" srcOrd="0" destOrd="0" presId="urn:microsoft.com/office/officeart/2008/layout/VerticalCurvedList#1"/>
    <dgm:cxn modelId="{47AE160C-FE18-47D1-BCB5-54F553AF90B6}" type="presParOf" srcId="{ADADC685-0F16-47CE-A291-A6124392E03A}" destId="{0FC40537-E594-4C96-9203-E0D29F492CF3}" srcOrd="5" destOrd="0" presId="urn:microsoft.com/office/officeart/2008/layout/VerticalCurvedList#1"/>
    <dgm:cxn modelId="{C261B573-CA3E-4525-B95B-9EDD84A619BA}" type="presParOf" srcId="{ADADC685-0F16-47CE-A291-A6124392E03A}" destId="{A17FA3C5-DFF7-49A3-9359-E264AE22EE24}" srcOrd="6" destOrd="0" presId="urn:microsoft.com/office/officeart/2008/layout/VerticalCurvedList#1"/>
    <dgm:cxn modelId="{A3AD67E0-D746-4348-9AFF-B3E0398389C9}" type="presParOf" srcId="{A17FA3C5-DFF7-49A3-9359-E264AE22EE24}" destId="{A92C8E94-CBA0-4089-A139-7D4F7117CD1D}" srcOrd="0" destOrd="0" presId="urn:microsoft.com/office/officeart/2008/layout/VerticalCurvedList#1"/>
    <dgm:cxn modelId="{39A8438D-39A8-40B3-9095-03DD31B46429}" type="presParOf" srcId="{ADADC685-0F16-47CE-A291-A6124392E03A}" destId="{22E006DB-11CF-42CB-89F3-950EDD1608DF}" srcOrd="7" destOrd="0" presId="urn:microsoft.com/office/officeart/2008/layout/VerticalCurvedList#1"/>
    <dgm:cxn modelId="{0267BEAC-B70B-40AE-B41C-14A8B2D15325}" type="presParOf" srcId="{ADADC685-0F16-47CE-A291-A6124392E03A}" destId="{9889D1B9-BB09-461E-AAB9-B680811B4B2E}" srcOrd="8" destOrd="0" presId="urn:microsoft.com/office/officeart/2008/layout/VerticalCurvedList#1"/>
    <dgm:cxn modelId="{CAA8B265-8652-49D4-BC64-FD9EDD3F54FC}" type="presParOf" srcId="{9889D1B9-BB09-461E-AAB9-B680811B4B2E}" destId="{4536E78E-CF2C-4A27-9222-A0029C5535CE}" srcOrd="0" destOrd="0" presId="urn:microsoft.com/office/officeart/2008/layout/VerticalCurved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29F766-EC6A-498C-AC6C-E928AD85482E}" type="doc">
      <dgm:prSet loTypeId="urn:microsoft.com/office/officeart/2005/8/layout/list1#1" loCatId="list" qsTypeId="urn:microsoft.com/office/officeart/2005/8/quickstyle/simple1#3" qsCatId="simple" csTypeId="urn:microsoft.com/office/officeart/2005/8/colors/accent1_2#3" csCatId="accent1" phldr="1"/>
      <dgm:spPr/>
      <dgm:t>
        <a:bodyPr/>
        <a:lstStyle/>
        <a:p>
          <a:endParaRPr lang="en-US"/>
        </a:p>
      </dgm:t>
    </dgm:pt>
    <dgm:pt modelId="{BF44B005-64F3-4BE4-8519-90B8828C6678}">
      <dgm:prSet phldrT="[Text]" custT="1"/>
      <dgm:spPr/>
      <dgm:t>
        <a:bodyPr/>
        <a:lstStyle/>
        <a:p>
          <a:r>
            <a:rPr lang="en-US" sz="3600" dirty="0" err="1">
              <a:latin typeface="Times New Roman" panose="02020603050405020304" pitchFamily="18" charset="0"/>
              <a:cs typeface="Times New Roman" panose="02020603050405020304" pitchFamily="18" charset="0"/>
            </a:rPr>
            <a:t>Phần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mở</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đầu</a:t>
          </a:r>
          <a:endParaRPr lang="en-US" sz="3600" dirty="0">
            <a:latin typeface="Times New Roman" panose="02020603050405020304" pitchFamily="18" charset="0"/>
            <a:cs typeface="Times New Roman" panose="02020603050405020304" pitchFamily="18" charset="0"/>
          </a:endParaRPr>
        </a:p>
      </dgm:t>
    </dgm:pt>
    <dgm:pt modelId="{B1FA4264-6ABE-409D-B131-7A4AEA1BAC23}" type="parTrans" cxnId="{55D596F6-A6C6-4D68-AA68-FC8C7C4F76FF}">
      <dgm:prSet/>
      <dgm:spPr/>
      <dgm:t>
        <a:bodyPr/>
        <a:lstStyle/>
        <a:p>
          <a:endParaRPr lang="en-US"/>
        </a:p>
      </dgm:t>
    </dgm:pt>
    <dgm:pt modelId="{767F6BAF-4104-47EF-8A87-0F9DE66D9EF9}" type="sibTrans" cxnId="{55D596F6-A6C6-4D68-AA68-FC8C7C4F76FF}">
      <dgm:prSet/>
      <dgm:spPr/>
      <dgm:t>
        <a:bodyPr/>
        <a:lstStyle/>
        <a:p>
          <a:endParaRPr lang="en-US"/>
        </a:p>
      </dgm:t>
    </dgm:pt>
    <dgm:pt modelId="{01DE565F-CDCA-4E3C-9DC6-D819B2EBCDC3}">
      <dgm:prSet phldrT="[Text]" custT="1"/>
      <dgm:spPr/>
      <dgm:t>
        <a:bodyPr/>
        <a:lstStyle/>
        <a:p>
          <a:r>
            <a:rPr lang="en-US" sz="3200" dirty="0" err="1">
              <a:latin typeface="Times New Roman" panose="02020603050405020304" pitchFamily="18" charset="0"/>
              <a:cs typeface="Times New Roman" panose="02020603050405020304" pitchFamily="18" charset="0"/>
            </a:rPr>
            <a:t>Phần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nội</a:t>
          </a:r>
          <a:r>
            <a:rPr lang="en-US" sz="3200" dirty="0">
              <a:latin typeface="Times New Roman" panose="02020603050405020304" pitchFamily="18" charset="0"/>
              <a:cs typeface="Times New Roman" panose="02020603050405020304" pitchFamily="18" charset="0"/>
            </a:rPr>
            <a:t> dung</a:t>
          </a:r>
        </a:p>
      </dgm:t>
    </dgm:pt>
    <dgm:pt modelId="{17977246-D059-4249-9809-EDDF68FA6DB7}" type="parTrans" cxnId="{09C08A0A-A842-4485-9303-104F36F56796}">
      <dgm:prSet/>
      <dgm:spPr/>
      <dgm:t>
        <a:bodyPr/>
        <a:lstStyle/>
        <a:p>
          <a:endParaRPr lang="en-US"/>
        </a:p>
      </dgm:t>
    </dgm:pt>
    <dgm:pt modelId="{40C577AC-C2B2-4C19-B6CE-1C59685E55B2}" type="sibTrans" cxnId="{09C08A0A-A842-4485-9303-104F36F56796}">
      <dgm:prSet/>
      <dgm:spPr/>
      <dgm:t>
        <a:bodyPr/>
        <a:lstStyle/>
        <a:p>
          <a:endParaRPr lang="en-US"/>
        </a:p>
      </dgm:t>
    </dgm:pt>
    <dgm:pt modelId="{958A43D6-3E79-4AA8-B5CC-29AA296E47D3}">
      <dgm:prSet phldrT="[Text]" custT="1"/>
      <dgm:spPr/>
      <dgm:t>
        <a:bodyPr/>
        <a:lstStyle/>
        <a:p>
          <a:r>
            <a:rPr lang="en-US" sz="3200" dirty="0" err="1">
              <a:latin typeface="Times New Roman" panose="02020603050405020304" pitchFamily="18" charset="0"/>
              <a:cs typeface="Times New Roman" panose="02020603050405020304" pitchFamily="18" charset="0"/>
            </a:rPr>
            <a:t>Phần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thức</a:t>
          </a:r>
          <a:endParaRPr lang="en-US" sz="3200" dirty="0">
            <a:latin typeface="Times New Roman" panose="02020603050405020304" pitchFamily="18" charset="0"/>
            <a:cs typeface="Times New Roman" panose="02020603050405020304" pitchFamily="18" charset="0"/>
          </a:endParaRPr>
        </a:p>
      </dgm:t>
    </dgm:pt>
    <dgm:pt modelId="{7D96441F-EE7E-4B0E-A64E-882DD6D8BF79}" type="parTrans" cxnId="{11BFA42F-4271-4385-AFB3-96C75ADB2388}">
      <dgm:prSet/>
      <dgm:spPr/>
      <dgm:t>
        <a:bodyPr/>
        <a:lstStyle/>
        <a:p>
          <a:endParaRPr lang="en-US"/>
        </a:p>
      </dgm:t>
    </dgm:pt>
    <dgm:pt modelId="{72467711-6E69-4FF4-A283-88E5BE3CDAAC}" type="sibTrans" cxnId="{11BFA42F-4271-4385-AFB3-96C75ADB2388}">
      <dgm:prSet/>
      <dgm:spPr/>
      <dgm:t>
        <a:bodyPr/>
        <a:lstStyle/>
        <a:p>
          <a:endParaRPr lang="en-US"/>
        </a:p>
      </dgm:t>
    </dgm:pt>
    <dgm:pt modelId="{E6233B1A-32E4-4960-93BA-2FEC48A9EBDD}" type="pres">
      <dgm:prSet presAssocID="{F729F766-EC6A-498C-AC6C-E928AD85482E}" presName="linear" presStyleCnt="0">
        <dgm:presLayoutVars>
          <dgm:dir/>
          <dgm:animLvl val="lvl"/>
          <dgm:resizeHandles val="exact"/>
        </dgm:presLayoutVars>
      </dgm:prSet>
      <dgm:spPr/>
    </dgm:pt>
    <dgm:pt modelId="{496F0C41-E05C-47A1-A74B-4D86A0E230AA}" type="pres">
      <dgm:prSet presAssocID="{BF44B005-64F3-4BE4-8519-90B8828C6678}" presName="parentLin" presStyleCnt="0"/>
      <dgm:spPr/>
    </dgm:pt>
    <dgm:pt modelId="{3DC9D6A5-C45E-4288-804B-B2587183C5C2}" type="pres">
      <dgm:prSet presAssocID="{BF44B005-64F3-4BE4-8519-90B8828C6678}" presName="parentLeftMargin" presStyleLbl="node1" presStyleIdx="0" presStyleCnt="3"/>
      <dgm:spPr/>
    </dgm:pt>
    <dgm:pt modelId="{249B55DE-90F7-4567-8852-505C999161B9}" type="pres">
      <dgm:prSet presAssocID="{BF44B005-64F3-4BE4-8519-90B8828C6678}" presName="parentText" presStyleLbl="node1" presStyleIdx="0" presStyleCnt="3">
        <dgm:presLayoutVars>
          <dgm:chMax val="0"/>
          <dgm:bulletEnabled val="1"/>
        </dgm:presLayoutVars>
      </dgm:prSet>
      <dgm:spPr/>
    </dgm:pt>
    <dgm:pt modelId="{7DC92648-81A5-4368-94BD-D8EB65043E6F}" type="pres">
      <dgm:prSet presAssocID="{BF44B005-64F3-4BE4-8519-90B8828C6678}" presName="negativeSpace" presStyleCnt="0"/>
      <dgm:spPr/>
    </dgm:pt>
    <dgm:pt modelId="{0AE0642C-060A-4073-8844-953BF1A42230}" type="pres">
      <dgm:prSet presAssocID="{BF44B005-64F3-4BE4-8519-90B8828C6678}" presName="childText" presStyleLbl="conFgAcc1" presStyleIdx="0" presStyleCnt="3">
        <dgm:presLayoutVars>
          <dgm:bulletEnabled val="1"/>
        </dgm:presLayoutVars>
      </dgm:prSet>
      <dgm:spPr/>
    </dgm:pt>
    <dgm:pt modelId="{B7034ED4-15E8-49C9-AA61-597C8DEFF1C2}" type="pres">
      <dgm:prSet presAssocID="{767F6BAF-4104-47EF-8A87-0F9DE66D9EF9}" presName="spaceBetweenRectangles" presStyleCnt="0"/>
      <dgm:spPr/>
    </dgm:pt>
    <dgm:pt modelId="{26C619F1-E791-4D06-B5DC-ECF46D2DE21B}" type="pres">
      <dgm:prSet presAssocID="{01DE565F-CDCA-4E3C-9DC6-D819B2EBCDC3}" presName="parentLin" presStyleCnt="0"/>
      <dgm:spPr/>
    </dgm:pt>
    <dgm:pt modelId="{86104A2D-91C5-4B50-8A40-D07356B590CD}" type="pres">
      <dgm:prSet presAssocID="{01DE565F-CDCA-4E3C-9DC6-D819B2EBCDC3}" presName="parentLeftMargin" presStyleLbl="node1" presStyleIdx="0" presStyleCnt="3"/>
      <dgm:spPr/>
    </dgm:pt>
    <dgm:pt modelId="{1DD670AB-9D0B-4C96-A66A-2CFBD875BEB8}" type="pres">
      <dgm:prSet presAssocID="{01DE565F-CDCA-4E3C-9DC6-D819B2EBCDC3}" presName="parentText" presStyleLbl="node1" presStyleIdx="1" presStyleCnt="3">
        <dgm:presLayoutVars>
          <dgm:chMax val="0"/>
          <dgm:bulletEnabled val="1"/>
        </dgm:presLayoutVars>
      </dgm:prSet>
      <dgm:spPr/>
    </dgm:pt>
    <dgm:pt modelId="{C196D05C-A4F5-4A04-AD08-B8E064375E7B}" type="pres">
      <dgm:prSet presAssocID="{01DE565F-CDCA-4E3C-9DC6-D819B2EBCDC3}" presName="negativeSpace" presStyleCnt="0"/>
      <dgm:spPr/>
    </dgm:pt>
    <dgm:pt modelId="{D06CAF7E-71C6-41E7-AA70-0661EA3F2A47}" type="pres">
      <dgm:prSet presAssocID="{01DE565F-CDCA-4E3C-9DC6-D819B2EBCDC3}" presName="childText" presStyleLbl="conFgAcc1" presStyleIdx="1" presStyleCnt="3">
        <dgm:presLayoutVars>
          <dgm:bulletEnabled val="1"/>
        </dgm:presLayoutVars>
      </dgm:prSet>
      <dgm:spPr/>
    </dgm:pt>
    <dgm:pt modelId="{C8C07DDF-190F-435B-9821-F95FCDF2AB71}" type="pres">
      <dgm:prSet presAssocID="{40C577AC-C2B2-4C19-B6CE-1C59685E55B2}" presName="spaceBetweenRectangles" presStyleCnt="0"/>
      <dgm:spPr/>
    </dgm:pt>
    <dgm:pt modelId="{8BF64894-0CDC-45C8-AD88-B8E4BAC3004E}" type="pres">
      <dgm:prSet presAssocID="{958A43D6-3E79-4AA8-B5CC-29AA296E47D3}" presName="parentLin" presStyleCnt="0"/>
      <dgm:spPr/>
    </dgm:pt>
    <dgm:pt modelId="{0C7798FF-D10D-4EDA-B36A-29A12A959417}" type="pres">
      <dgm:prSet presAssocID="{958A43D6-3E79-4AA8-B5CC-29AA296E47D3}" presName="parentLeftMargin" presStyleLbl="node1" presStyleIdx="1" presStyleCnt="3"/>
      <dgm:spPr/>
    </dgm:pt>
    <dgm:pt modelId="{1015F22F-483A-473B-B2D4-A8FCA70884CA}" type="pres">
      <dgm:prSet presAssocID="{958A43D6-3E79-4AA8-B5CC-29AA296E47D3}" presName="parentText" presStyleLbl="node1" presStyleIdx="2" presStyleCnt="3">
        <dgm:presLayoutVars>
          <dgm:chMax val="0"/>
          <dgm:bulletEnabled val="1"/>
        </dgm:presLayoutVars>
      </dgm:prSet>
      <dgm:spPr/>
    </dgm:pt>
    <dgm:pt modelId="{0CE8722B-7192-4EF0-B3DA-DB46CF784BD1}" type="pres">
      <dgm:prSet presAssocID="{958A43D6-3E79-4AA8-B5CC-29AA296E47D3}" presName="negativeSpace" presStyleCnt="0"/>
      <dgm:spPr/>
    </dgm:pt>
    <dgm:pt modelId="{5889BC51-6DC8-428C-B60D-DB7DD0E1F0D9}" type="pres">
      <dgm:prSet presAssocID="{958A43D6-3E79-4AA8-B5CC-29AA296E47D3}" presName="childText" presStyleLbl="conFgAcc1" presStyleIdx="2" presStyleCnt="3">
        <dgm:presLayoutVars>
          <dgm:bulletEnabled val="1"/>
        </dgm:presLayoutVars>
      </dgm:prSet>
      <dgm:spPr/>
    </dgm:pt>
  </dgm:ptLst>
  <dgm:cxnLst>
    <dgm:cxn modelId="{B0960401-5631-431C-B827-90BE26A64912}" type="presOf" srcId="{958A43D6-3E79-4AA8-B5CC-29AA296E47D3}" destId="{0C7798FF-D10D-4EDA-B36A-29A12A959417}" srcOrd="0" destOrd="0" presId="urn:microsoft.com/office/officeart/2005/8/layout/list1#1"/>
    <dgm:cxn modelId="{E81C8B09-FA0D-424C-9C9A-1079A341496D}" type="presOf" srcId="{BF44B005-64F3-4BE4-8519-90B8828C6678}" destId="{249B55DE-90F7-4567-8852-505C999161B9}" srcOrd="1" destOrd="0" presId="urn:microsoft.com/office/officeart/2005/8/layout/list1#1"/>
    <dgm:cxn modelId="{09C08A0A-A842-4485-9303-104F36F56796}" srcId="{F729F766-EC6A-498C-AC6C-E928AD85482E}" destId="{01DE565F-CDCA-4E3C-9DC6-D819B2EBCDC3}" srcOrd="1" destOrd="0" parTransId="{17977246-D059-4249-9809-EDDF68FA6DB7}" sibTransId="{40C577AC-C2B2-4C19-B6CE-1C59685E55B2}"/>
    <dgm:cxn modelId="{11BFA42F-4271-4385-AFB3-96C75ADB2388}" srcId="{F729F766-EC6A-498C-AC6C-E928AD85482E}" destId="{958A43D6-3E79-4AA8-B5CC-29AA296E47D3}" srcOrd="2" destOrd="0" parTransId="{7D96441F-EE7E-4B0E-A64E-882DD6D8BF79}" sibTransId="{72467711-6E69-4FF4-A283-88E5BE3CDAAC}"/>
    <dgm:cxn modelId="{96385033-F938-44FE-8230-419EF9932E57}" type="presOf" srcId="{BF44B005-64F3-4BE4-8519-90B8828C6678}" destId="{3DC9D6A5-C45E-4288-804B-B2587183C5C2}" srcOrd="0" destOrd="0" presId="urn:microsoft.com/office/officeart/2005/8/layout/list1#1"/>
    <dgm:cxn modelId="{AC0F4D37-704E-406B-93FF-E5DC38FEC231}" type="presOf" srcId="{F729F766-EC6A-498C-AC6C-E928AD85482E}" destId="{E6233B1A-32E4-4960-93BA-2FEC48A9EBDD}" srcOrd="0" destOrd="0" presId="urn:microsoft.com/office/officeart/2005/8/layout/list1#1"/>
    <dgm:cxn modelId="{A02147D3-97A1-4B2D-9098-90CCAB15E62C}" type="presOf" srcId="{01DE565F-CDCA-4E3C-9DC6-D819B2EBCDC3}" destId="{1DD670AB-9D0B-4C96-A66A-2CFBD875BEB8}" srcOrd="1" destOrd="0" presId="urn:microsoft.com/office/officeart/2005/8/layout/list1#1"/>
    <dgm:cxn modelId="{6DD122ED-EAB4-4552-9236-FA5D179A1521}" type="presOf" srcId="{01DE565F-CDCA-4E3C-9DC6-D819B2EBCDC3}" destId="{86104A2D-91C5-4B50-8A40-D07356B590CD}" srcOrd="0" destOrd="0" presId="urn:microsoft.com/office/officeart/2005/8/layout/list1#1"/>
    <dgm:cxn modelId="{55D596F6-A6C6-4D68-AA68-FC8C7C4F76FF}" srcId="{F729F766-EC6A-498C-AC6C-E928AD85482E}" destId="{BF44B005-64F3-4BE4-8519-90B8828C6678}" srcOrd="0" destOrd="0" parTransId="{B1FA4264-6ABE-409D-B131-7A4AEA1BAC23}" sibTransId="{767F6BAF-4104-47EF-8A87-0F9DE66D9EF9}"/>
    <dgm:cxn modelId="{6A5B4EFE-0AF7-4414-A786-71CD451F5572}" type="presOf" srcId="{958A43D6-3E79-4AA8-B5CC-29AA296E47D3}" destId="{1015F22F-483A-473B-B2D4-A8FCA70884CA}" srcOrd="1" destOrd="0" presId="urn:microsoft.com/office/officeart/2005/8/layout/list1#1"/>
    <dgm:cxn modelId="{1E644DB1-2B62-46B3-82CA-4E287E15D895}" type="presParOf" srcId="{E6233B1A-32E4-4960-93BA-2FEC48A9EBDD}" destId="{496F0C41-E05C-47A1-A74B-4D86A0E230AA}" srcOrd="0" destOrd="0" presId="urn:microsoft.com/office/officeart/2005/8/layout/list1#1"/>
    <dgm:cxn modelId="{8A75401B-F723-4B66-AF7D-D02BAD777884}" type="presParOf" srcId="{496F0C41-E05C-47A1-A74B-4D86A0E230AA}" destId="{3DC9D6A5-C45E-4288-804B-B2587183C5C2}" srcOrd="0" destOrd="0" presId="urn:microsoft.com/office/officeart/2005/8/layout/list1#1"/>
    <dgm:cxn modelId="{F16004F8-FB1F-4821-80FF-43E791A2D1FE}" type="presParOf" srcId="{496F0C41-E05C-47A1-A74B-4D86A0E230AA}" destId="{249B55DE-90F7-4567-8852-505C999161B9}" srcOrd="1" destOrd="0" presId="urn:microsoft.com/office/officeart/2005/8/layout/list1#1"/>
    <dgm:cxn modelId="{E53F0B85-57C3-4678-A486-4A673623CC6B}" type="presParOf" srcId="{E6233B1A-32E4-4960-93BA-2FEC48A9EBDD}" destId="{7DC92648-81A5-4368-94BD-D8EB65043E6F}" srcOrd="1" destOrd="0" presId="urn:microsoft.com/office/officeart/2005/8/layout/list1#1"/>
    <dgm:cxn modelId="{53AFB7BB-D2A5-4BD1-B650-B69D2E4F58D5}" type="presParOf" srcId="{E6233B1A-32E4-4960-93BA-2FEC48A9EBDD}" destId="{0AE0642C-060A-4073-8844-953BF1A42230}" srcOrd="2" destOrd="0" presId="urn:microsoft.com/office/officeart/2005/8/layout/list1#1"/>
    <dgm:cxn modelId="{407C40CC-025F-4073-B6DD-FBB71F477562}" type="presParOf" srcId="{E6233B1A-32E4-4960-93BA-2FEC48A9EBDD}" destId="{B7034ED4-15E8-49C9-AA61-597C8DEFF1C2}" srcOrd="3" destOrd="0" presId="urn:microsoft.com/office/officeart/2005/8/layout/list1#1"/>
    <dgm:cxn modelId="{3DA078BC-0D5F-4EAF-94A0-773265591A42}" type="presParOf" srcId="{E6233B1A-32E4-4960-93BA-2FEC48A9EBDD}" destId="{26C619F1-E791-4D06-B5DC-ECF46D2DE21B}" srcOrd="4" destOrd="0" presId="urn:microsoft.com/office/officeart/2005/8/layout/list1#1"/>
    <dgm:cxn modelId="{2A753505-8B5C-4204-BD8E-5EB4D8EB86A9}" type="presParOf" srcId="{26C619F1-E791-4D06-B5DC-ECF46D2DE21B}" destId="{86104A2D-91C5-4B50-8A40-D07356B590CD}" srcOrd="0" destOrd="0" presId="urn:microsoft.com/office/officeart/2005/8/layout/list1#1"/>
    <dgm:cxn modelId="{D796BC66-DBD1-492E-9071-825CA9A27458}" type="presParOf" srcId="{26C619F1-E791-4D06-B5DC-ECF46D2DE21B}" destId="{1DD670AB-9D0B-4C96-A66A-2CFBD875BEB8}" srcOrd="1" destOrd="0" presId="urn:microsoft.com/office/officeart/2005/8/layout/list1#1"/>
    <dgm:cxn modelId="{BBF1CF72-09E0-41AE-8E54-3A1E59952B3B}" type="presParOf" srcId="{E6233B1A-32E4-4960-93BA-2FEC48A9EBDD}" destId="{C196D05C-A4F5-4A04-AD08-B8E064375E7B}" srcOrd="5" destOrd="0" presId="urn:microsoft.com/office/officeart/2005/8/layout/list1#1"/>
    <dgm:cxn modelId="{BA05C22A-BD8A-4DA8-B964-28BB10D26140}" type="presParOf" srcId="{E6233B1A-32E4-4960-93BA-2FEC48A9EBDD}" destId="{D06CAF7E-71C6-41E7-AA70-0661EA3F2A47}" srcOrd="6" destOrd="0" presId="urn:microsoft.com/office/officeart/2005/8/layout/list1#1"/>
    <dgm:cxn modelId="{165898B9-F1D7-4EFE-A625-EAEA8095EC5E}" type="presParOf" srcId="{E6233B1A-32E4-4960-93BA-2FEC48A9EBDD}" destId="{C8C07DDF-190F-435B-9821-F95FCDF2AB71}" srcOrd="7" destOrd="0" presId="urn:microsoft.com/office/officeart/2005/8/layout/list1#1"/>
    <dgm:cxn modelId="{ADFFC543-8DF7-41A9-B968-536F1153E34B}" type="presParOf" srcId="{E6233B1A-32E4-4960-93BA-2FEC48A9EBDD}" destId="{8BF64894-0CDC-45C8-AD88-B8E4BAC3004E}" srcOrd="8" destOrd="0" presId="urn:microsoft.com/office/officeart/2005/8/layout/list1#1"/>
    <dgm:cxn modelId="{5ABB9978-C163-4C5E-A4FB-08B16F5B658B}" type="presParOf" srcId="{8BF64894-0CDC-45C8-AD88-B8E4BAC3004E}" destId="{0C7798FF-D10D-4EDA-B36A-29A12A959417}" srcOrd="0" destOrd="0" presId="urn:microsoft.com/office/officeart/2005/8/layout/list1#1"/>
    <dgm:cxn modelId="{9DD486A2-2FC2-4528-B0EE-8E1010FD9939}" type="presParOf" srcId="{8BF64894-0CDC-45C8-AD88-B8E4BAC3004E}" destId="{1015F22F-483A-473B-B2D4-A8FCA70884CA}" srcOrd="1" destOrd="0" presId="urn:microsoft.com/office/officeart/2005/8/layout/list1#1"/>
    <dgm:cxn modelId="{4B67D9CB-75EE-4792-A517-196AB98BF33D}" type="presParOf" srcId="{E6233B1A-32E4-4960-93BA-2FEC48A9EBDD}" destId="{0CE8722B-7192-4EF0-B3DA-DB46CF784BD1}" srcOrd="9" destOrd="0" presId="urn:microsoft.com/office/officeart/2005/8/layout/list1#1"/>
    <dgm:cxn modelId="{3188B594-A644-4C2D-837F-66C103DA5BEE}" type="presParOf" srcId="{E6233B1A-32E4-4960-93BA-2FEC48A9EBDD}" destId="{5889BC51-6DC8-428C-B60D-DB7DD0E1F0D9}" srcOrd="10" destOrd="0" presId="urn:microsoft.com/office/officeart/2005/8/layout/list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E9D9BD-C76D-463D-8AB5-9CD3E806B2FF}">
      <dsp:nvSpPr>
        <dsp:cNvPr id="0" name=""/>
        <dsp:cNvSpPr/>
      </dsp:nvSpPr>
      <dsp:spPr>
        <a:xfrm>
          <a:off x="0" y="353163"/>
          <a:ext cx="1304032" cy="218431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err="1">
              <a:solidFill>
                <a:schemeClr val="tx1"/>
              </a:solidFill>
              <a:latin typeface="Times New Roman" panose="02020603050405020304" pitchFamily="18" charset="0"/>
              <a:cs typeface="Times New Roman" panose="02020603050405020304" pitchFamily="18" charset="0"/>
            </a:rPr>
            <a:t>Tính</a:t>
          </a:r>
          <a:r>
            <a:rPr lang="en-US" sz="3200" kern="1200" dirty="0">
              <a:solidFill>
                <a:schemeClr val="tx1"/>
              </a:solidFill>
              <a:latin typeface="Times New Roman" panose="02020603050405020304" pitchFamily="18" charset="0"/>
              <a:cs typeface="Times New Roman" panose="02020603050405020304" pitchFamily="18" charset="0"/>
            </a:rPr>
            <a:t> </a:t>
          </a:r>
          <a:r>
            <a:rPr lang="en-US" sz="3200" kern="1200" dirty="0" err="1">
              <a:solidFill>
                <a:schemeClr val="tx1"/>
              </a:solidFill>
              <a:latin typeface="Times New Roman" panose="02020603050405020304" pitchFamily="18" charset="0"/>
              <a:cs typeface="Times New Roman" panose="02020603050405020304" pitchFamily="18" charset="0"/>
            </a:rPr>
            <a:t>chính</a:t>
          </a:r>
          <a:r>
            <a:rPr lang="en-US" sz="3200" kern="1200" dirty="0">
              <a:solidFill>
                <a:schemeClr val="tx1"/>
              </a:solidFill>
              <a:latin typeface="Times New Roman" panose="02020603050405020304" pitchFamily="18" charset="0"/>
              <a:cs typeface="Times New Roman" panose="02020603050405020304" pitchFamily="18" charset="0"/>
            </a:rPr>
            <a:t> </a:t>
          </a:r>
          <a:r>
            <a:rPr lang="en-US" sz="3200" kern="1200" dirty="0" err="1">
              <a:solidFill>
                <a:schemeClr val="tx1"/>
              </a:solidFill>
              <a:latin typeface="Times New Roman" panose="02020603050405020304" pitchFamily="18" charset="0"/>
              <a:cs typeface="Times New Roman" panose="02020603050405020304" pitchFamily="18" charset="0"/>
            </a:rPr>
            <a:t>xác</a:t>
          </a:r>
          <a:r>
            <a:rPr lang="en-US" sz="3200" kern="1200" dirty="0">
              <a:solidFill>
                <a:schemeClr val="tx1"/>
              </a:solidFill>
              <a:latin typeface="Times New Roman" panose="02020603050405020304" pitchFamily="18" charset="0"/>
              <a:cs typeface="Times New Roman" panose="02020603050405020304" pitchFamily="18" charset="0"/>
            </a:rPr>
            <a:t>, </a:t>
          </a:r>
          <a:r>
            <a:rPr lang="en-US" sz="3200" kern="1200" dirty="0" err="1">
              <a:solidFill>
                <a:schemeClr val="tx1"/>
              </a:solidFill>
              <a:latin typeface="Times New Roman" panose="02020603050405020304" pitchFamily="18" charset="0"/>
              <a:cs typeface="Times New Roman" panose="02020603050405020304" pitchFamily="18" charset="0"/>
            </a:rPr>
            <a:t>rõ</a:t>
          </a:r>
          <a:r>
            <a:rPr lang="en-US" sz="3200" kern="1200" dirty="0">
              <a:solidFill>
                <a:schemeClr val="tx1"/>
              </a:solidFill>
              <a:latin typeface="Times New Roman" panose="02020603050405020304" pitchFamily="18" charset="0"/>
              <a:cs typeface="Times New Roman" panose="02020603050405020304" pitchFamily="18" charset="0"/>
            </a:rPr>
            <a:t> </a:t>
          </a:r>
          <a:r>
            <a:rPr lang="en-US" sz="3200" kern="1200" dirty="0" err="1">
              <a:solidFill>
                <a:schemeClr val="tx1"/>
              </a:solidFill>
              <a:latin typeface="Times New Roman" panose="02020603050405020304" pitchFamily="18" charset="0"/>
              <a:cs typeface="Times New Roman" panose="02020603050405020304" pitchFamily="18" charset="0"/>
            </a:rPr>
            <a:t>ràng</a:t>
          </a:r>
          <a:endParaRPr lang="en-US" sz="3200" kern="1200" dirty="0">
            <a:solidFill>
              <a:schemeClr val="tx1"/>
            </a:solidFill>
            <a:latin typeface="Times New Roman" panose="02020603050405020304" pitchFamily="18" charset="0"/>
            <a:cs typeface="Times New Roman" panose="02020603050405020304" pitchFamily="18" charset="0"/>
          </a:endParaRPr>
        </a:p>
      </dsp:txBody>
      <dsp:txXfrm>
        <a:off x="38194" y="391357"/>
        <a:ext cx="1227644" cy="2107928"/>
      </dsp:txXfrm>
    </dsp:sp>
    <dsp:sp modelId="{294630AF-BC71-4C73-BD3A-BEB392CFF37C}">
      <dsp:nvSpPr>
        <dsp:cNvPr id="0" name=""/>
        <dsp:cNvSpPr/>
      </dsp:nvSpPr>
      <dsp:spPr>
        <a:xfrm>
          <a:off x="1566455" y="369006"/>
          <a:ext cx="1349572" cy="220247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n-US" sz="4000" kern="1200" dirty="0" err="1">
              <a:solidFill>
                <a:schemeClr val="tx1"/>
              </a:solidFill>
              <a:latin typeface="Times New Roman" panose="02020603050405020304" pitchFamily="18" charset="0"/>
              <a:cs typeface="Times New Roman" panose="02020603050405020304" pitchFamily="18" charset="0"/>
            </a:rPr>
            <a:t>Tính</a:t>
          </a:r>
          <a:r>
            <a:rPr lang="en-US" sz="4000" kern="1200" dirty="0">
              <a:solidFill>
                <a:schemeClr val="tx1"/>
              </a:solidFill>
              <a:latin typeface="Times New Roman" panose="02020603050405020304" pitchFamily="18" charset="0"/>
              <a:cs typeface="Times New Roman" panose="02020603050405020304" pitchFamily="18" charset="0"/>
            </a:rPr>
            <a:t> </a:t>
          </a:r>
          <a:r>
            <a:rPr lang="en-US" sz="4000" kern="1200" dirty="0" err="1">
              <a:solidFill>
                <a:schemeClr val="tx1"/>
              </a:solidFill>
              <a:latin typeface="Times New Roman" panose="02020603050405020304" pitchFamily="18" charset="0"/>
              <a:cs typeface="Times New Roman" panose="02020603050405020304" pitchFamily="18" charset="0"/>
            </a:rPr>
            <a:t>dễ</a:t>
          </a:r>
          <a:r>
            <a:rPr lang="en-US" sz="4000" kern="1200" dirty="0">
              <a:solidFill>
                <a:schemeClr val="tx1"/>
              </a:solidFill>
              <a:latin typeface="Times New Roman" panose="02020603050405020304" pitchFamily="18" charset="0"/>
              <a:cs typeface="Times New Roman" panose="02020603050405020304" pitchFamily="18" charset="0"/>
            </a:rPr>
            <a:t> </a:t>
          </a:r>
          <a:r>
            <a:rPr lang="en-US" sz="4000" kern="1200" dirty="0" err="1">
              <a:solidFill>
                <a:schemeClr val="tx1"/>
              </a:solidFill>
              <a:latin typeface="Times New Roman" panose="02020603050405020304" pitchFamily="18" charset="0"/>
              <a:cs typeface="Times New Roman" panose="02020603050405020304" pitchFamily="18" charset="0"/>
            </a:rPr>
            <a:t>hiểu</a:t>
          </a:r>
          <a:endParaRPr lang="en-US" sz="4000" kern="1200" dirty="0">
            <a:solidFill>
              <a:schemeClr val="tx1"/>
            </a:solidFill>
            <a:latin typeface="Times New Roman" panose="02020603050405020304" pitchFamily="18" charset="0"/>
            <a:cs typeface="Times New Roman" panose="02020603050405020304" pitchFamily="18" charset="0"/>
          </a:endParaRPr>
        </a:p>
      </dsp:txBody>
      <dsp:txXfrm>
        <a:off x="1605983" y="408534"/>
        <a:ext cx="1270516" cy="2123422"/>
      </dsp:txXfrm>
    </dsp:sp>
    <dsp:sp modelId="{32B967FF-4F04-4BE9-A19F-6964ED195CE6}">
      <dsp:nvSpPr>
        <dsp:cNvPr id="0" name=""/>
        <dsp:cNvSpPr/>
      </dsp:nvSpPr>
      <dsp:spPr>
        <a:xfrm>
          <a:off x="3179229" y="358470"/>
          <a:ext cx="1349572" cy="224839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dirty="0" err="1">
              <a:solidFill>
                <a:schemeClr val="tx1"/>
              </a:solidFill>
              <a:latin typeface="Times New Roman" panose="02020603050405020304" pitchFamily="18" charset="0"/>
              <a:cs typeface="Times New Roman" panose="02020603050405020304" pitchFamily="18" charset="0"/>
            </a:rPr>
            <a:t>Tính</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khách</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quan</a:t>
          </a:r>
          <a:endParaRPr lang="en-US" sz="3600" kern="1200" dirty="0">
            <a:solidFill>
              <a:schemeClr val="tx1"/>
            </a:solidFill>
            <a:latin typeface="Times New Roman" panose="02020603050405020304" pitchFamily="18" charset="0"/>
            <a:cs typeface="Times New Roman" panose="02020603050405020304" pitchFamily="18" charset="0"/>
          </a:endParaRPr>
        </a:p>
      </dsp:txBody>
      <dsp:txXfrm>
        <a:off x="3218757" y="397998"/>
        <a:ext cx="1270516" cy="21693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C43798-D45E-4C6D-8628-EA905207F421}">
      <dsp:nvSpPr>
        <dsp:cNvPr id="0" name=""/>
        <dsp:cNvSpPr/>
      </dsp:nvSpPr>
      <dsp:spPr>
        <a:xfrm rot="5400000">
          <a:off x="-225577" y="372486"/>
          <a:ext cx="1503852" cy="1052696"/>
        </a:xfrm>
        <a:prstGeom prst="chevron">
          <a:avLst/>
        </a:prstGeom>
        <a:solidFill>
          <a:srgbClr val="FFC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dirty="0" err="1">
              <a:solidFill>
                <a:schemeClr val="tx1"/>
              </a:solidFill>
              <a:latin typeface="Times New Roman" panose="02020603050405020304" pitchFamily="18" charset="0"/>
              <a:cs typeface="Times New Roman" panose="02020603050405020304" pitchFamily="18" charset="0"/>
            </a:rPr>
            <a:t>Kiến</a:t>
          </a:r>
          <a:r>
            <a:rPr lang="en-US" sz="3200" kern="1200" dirty="0">
              <a:solidFill>
                <a:schemeClr val="tx1"/>
              </a:solidFill>
              <a:latin typeface="Times New Roman" panose="02020603050405020304" pitchFamily="18" charset="0"/>
              <a:cs typeface="Times New Roman" panose="02020603050405020304" pitchFamily="18" charset="0"/>
            </a:rPr>
            <a:t> </a:t>
          </a:r>
          <a:r>
            <a:rPr lang="en-US" sz="3200" kern="1200" dirty="0" err="1">
              <a:solidFill>
                <a:schemeClr val="tx1"/>
              </a:solidFill>
              <a:latin typeface="Times New Roman" panose="02020603050405020304" pitchFamily="18" charset="0"/>
              <a:cs typeface="Times New Roman" panose="02020603050405020304" pitchFamily="18" charset="0"/>
            </a:rPr>
            <a:t>thức</a:t>
          </a:r>
          <a:endParaRPr lang="en-US" sz="3200" kern="1200" dirty="0">
            <a:solidFill>
              <a:schemeClr val="tx1"/>
            </a:solidFill>
            <a:latin typeface="Times New Roman" panose="02020603050405020304" pitchFamily="18" charset="0"/>
            <a:cs typeface="Times New Roman" panose="02020603050405020304" pitchFamily="18" charset="0"/>
          </a:endParaRPr>
        </a:p>
      </dsp:txBody>
      <dsp:txXfrm rot="-5400000">
        <a:off x="1" y="673256"/>
        <a:ext cx="1052696" cy="451156"/>
      </dsp:txXfrm>
    </dsp:sp>
    <dsp:sp modelId="{40F2AB43-BBD9-4F97-A063-E970C053E838}">
      <dsp:nvSpPr>
        <dsp:cNvPr id="0" name=""/>
        <dsp:cNvSpPr/>
      </dsp:nvSpPr>
      <dsp:spPr>
        <a:xfrm rot="5400000">
          <a:off x="4462573" y="-3281103"/>
          <a:ext cx="1271550" cy="8091303"/>
        </a:xfrm>
        <a:prstGeom prst="round2SameRect">
          <a:avLst/>
        </a:prstGeom>
        <a:solidFill>
          <a:schemeClr val="accent6">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just" defTabSz="1066800">
            <a:lnSpc>
              <a:spcPct val="90000"/>
            </a:lnSpc>
            <a:spcBef>
              <a:spcPct val="0"/>
            </a:spcBef>
            <a:spcAft>
              <a:spcPct val="15000"/>
            </a:spcAft>
            <a:buChar char="•"/>
          </a:pPr>
          <a:r>
            <a:rPr lang="pt-BR" sz="2400" kern="1200" dirty="0">
              <a:solidFill>
                <a:srgbClr val="000000"/>
              </a:solidFill>
              <a:effectLst/>
              <a:latin typeface="Times New Roman" panose="02020603050405020304" pitchFamily="18" charset="0"/>
              <a:ea typeface="Times New Roman" panose="02020603050405020304" pitchFamily="18" charset="0"/>
            </a:rPr>
            <a:t>Hiểu rõ kiến thức cơ bản về tờ trình: Khái niệm, yêu cầu và cấu trúc của tờ trình. </a:t>
          </a:r>
          <a:endParaRPr lang="en-US" sz="2400" kern="1200" dirty="0"/>
        </a:p>
        <a:p>
          <a:pPr marL="228600" lvl="1" indent="-228600" algn="just" defTabSz="1066800">
            <a:lnSpc>
              <a:spcPct val="90000"/>
            </a:lnSpc>
            <a:spcBef>
              <a:spcPct val="0"/>
            </a:spcBef>
            <a:spcAft>
              <a:spcPct val="15000"/>
            </a:spcAft>
            <a:buChar char="•"/>
          </a:pPr>
          <a:r>
            <a:rPr lang="pt-BR" sz="2400" kern="1200" dirty="0">
              <a:solidFill>
                <a:srgbClr val="000000"/>
              </a:solidFill>
              <a:effectLst/>
              <a:latin typeface="Times New Roman" panose="02020603050405020304" pitchFamily="18" charset="0"/>
              <a:ea typeface="Times New Roman" panose="02020603050405020304" pitchFamily="18" charset="0"/>
            </a:rPr>
            <a:t> Nắm rõ được kết cấu thể thức của tờ trình và hiểu rõ kỹ thuật trình bày của từng thành phần thể thức.</a:t>
          </a:r>
          <a:endParaRPr lang="en-US" sz="2400" kern="1200" dirty="0"/>
        </a:p>
      </dsp:txBody>
      <dsp:txXfrm rot="-5400000">
        <a:off x="1052697" y="190845"/>
        <a:ext cx="8029231" cy="1147406"/>
      </dsp:txXfrm>
    </dsp:sp>
    <dsp:sp modelId="{7ED45DA7-7B6D-44E6-B77E-6D450DDA99EA}">
      <dsp:nvSpPr>
        <dsp:cNvPr id="0" name=""/>
        <dsp:cNvSpPr/>
      </dsp:nvSpPr>
      <dsp:spPr>
        <a:xfrm rot="5400000">
          <a:off x="-225577" y="1967716"/>
          <a:ext cx="1503852" cy="1052696"/>
        </a:xfrm>
        <a:prstGeom prst="chevron">
          <a:avLst/>
        </a:prstGeom>
        <a:solidFill>
          <a:srgbClr val="FFC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dirty="0" err="1">
              <a:solidFill>
                <a:schemeClr val="tx1"/>
              </a:solidFill>
              <a:latin typeface="Times New Roman" panose="02020603050405020304" pitchFamily="18" charset="0"/>
              <a:cs typeface="Times New Roman" panose="02020603050405020304" pitchFamily="18" charset="0"/>
            </a:rPr>
            <a:t>Kỹ</a:t>
          </a:r>
          <a:r>
            <a:rPr lang="en-US" sz="3200" kern="1200" dirty="0">
              <a:solidFill>
                <a:schemeClr val="tx1"/>
              </a:solidFill>
              <a:latin typeface="Times New Roman" panose="02020603050405020304" pitchFamily="18" charset="0"/>
              <a:cs typeface="Times New Roman" panose="02020603050405020304" pitchFamily="18" charset="0"/>
            </a:rPr>
            <a:t> </a:t>
          </a:r>
          <a:r>
            <a:rPr lang="en-US" sz="3200" kern="1200" dirty="0" err="1">
              <a:solidFill>
                <a:schemeClr val="tx1"/>
              </a:solidFill>
              <a:latin typeface="Times New Roman" panose="02020603050405020304" pitchFamily="18" charset="0"/>
              <a:cs typeface="Times New Roman" panose="02020603050405020304" pitchFamily="18" charset="0"/>
            </a:rPr>
            <a:t>Năng</a:t>
          </a:r>
          <a:r>
            <a:rPr lang="en-US" sz="3200" kern="1200" dirty="0">
              <a:latin typeface="Times New Roman" panose="02020603050405020304" pitchFamily="18" charset="0"/>
              <a:cs typeface="Times New Roman" panose="02020603050405020304" pitchFamily="18" charset="0"/>
            </a:rPr>
            <a:t> </a:t>
          </a:r>
        </a:p>
      </dsp:txBody>
      <dsp:txXfrm rot="-5400000">
        <a:off x="1" y="2268486"/>
        <a:ext cx="1052696" cy="451156"/>
      </dsp:txXfrm>
    </dsp:sp>
    <dsp:sp modelId="{35BEC908-06FD-4B84-8F36-4CAB7355E199}">
      <dsp:nvSpPr>
        <dsp:cNvPr id="0" name=""/>
        <dsp:cNvSpPr/>
      </dsp:nvSpPr>
      <dsp:spPr>
        <a:xfrm rot="5400000">
          <a:off x="4361872" y="-1762171"/>
          <a:ext cx="1472951" cy="8091303"/>
        </a:xfrm>
        <a:prstGeom prst="round2SameRect">
          <a:avLst/>
        </a:prstGeom>
        <a:solidFill>
          <a:schemeClr val="accent1">
            <a:lumMod val="20000"/>
            <a:lumOff val="8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pt-BR" sz="2400" kern="1200" dirty="0">
              <a:latin typeface="Times New Roman" panose="02020603050405020304" pitchFamily="18" charset="0"/>
              <a:cs typeface="Times New Roman" panose="02020603050405020304" pitchFamily="18" charset="0"/>
            </a:rPr>
            <a:t>Vận dụng lý thuyết để thực hành soạn thảo và trình bày tờ trình.</a:t>
          </a:r>
          <a:endParaRPr lang="en-US" sz="1700" kern="1200" dirty="0"/>
        </a:p>
      </dsp:txBody>
      <dsp:txXfrm rot="-5400000">
        <a:off x="1052696" y="1618909"/>
        <a:ext cx="8019399" cy="1329143"/>
      </dsp:txXfrm>
    </dsp:sp>
    <dsp:sp modelId="{103BCB8F-18A9-4951-A1A4-53B25F56777E}">
      <dsp:nvSpPr>
        <dsp:cNvPr id="0" name=""/>
        <dsp:cNvSpPr/>
      </dsp:nvSpPr>
      <dsp:spPr>
        <a:xfrm rot="5400000">
          <a:off x="-225577" y="3746948"/>
          <a:ext cx="1503852" cy="1052696"/>
        </a:xfrm>
        <a:prstGeom prst="chevron">
          <a:avLst/>
        </a:prstGeom>
        <a:solidFill>
          <a:srgbClr val="FFC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dirty="0" err="1">
              <a:solidFill>
                <a:schemeClr val="tx1"/>
              </a:solidFill>
              <a:latin typeface="Times New Roman" panose="02020603050405020304" pitchFamily="18" charset="0"/>
              <a:cs typeface="Times New Roman" panose="02020603050405020304" pitchFamily="18" charset="0"/>
            </a:rPr>
            <a:t>Thái</a:t>
          </a:r>
          <a:r>
            <a:rPr lang="en-US" sz="3200" kern="1200" dirty="0">
              <a:solidFill>
                <a:schemeClr val="tx1"/>
              </a:solidFill>
              <a:latin typeface="Times New Roman" panose="02020603050405020304" pitchFamily="18" charset="0"/>
              <a:cs typeface="Times New Roman" panose="02020603050405020304" pitchFamily="18" charset="0"/>
            </a:rPr>
            <a:t> </a:t>
          </a:r>
          <a:r>
            <a:rPr lang="en-US" sz="3200" kern="1200" dirty="0" err="1">
              <a:solidFill>
                <a:schemeClr val="tx1"/>
              </a:solidFill>
              <a:latin typeface="Times New Roman" panose="02020603050405020304" pitchFamily="18" charset="0"/>
              <a:cs typeface="Times New Roman" panose="02020603050405020304" pitchFamily="18" charset="0"/>
            </a:rPr>
            <a:t>độ</a:t>
          </a:r>
          <a:endParaRPr lang="en-US" sz="3200" kern="1200" dirty="0">
            <a:solidFill>
              <a:schemeClr val="tx1"/>
            </a:solidFill>
            <a:latin typeface="Times New Roman" panose="02020603050405020304" pitchFamily="18" charset="0"/>
            <a:cs typeface="Times New Roman" panose="02020603050405020304" pitchFamily="18" charset="0"/>
          </a:endParaRPr>
        </a:p>
      </dsp:txBody>
      <dsp:txXfrm rot="-5400000">
        <a:off x="1" y="4047718"/>
        <a:ext cx="1052696" cy="451156"/>
      </dsp:txXfrm>
    </dsp:sp>
    <dsp:sp modelId="{C850F1B6-F6C2-4E75-9951-2D69D3BD06AC}">
      <dsp:nvSpPr>
        <dsp:cNvPr id="0" name=""/>
        <dsp:cNvSpPr/>
      </dsp:nvSpPr>
      <dsp:spPr>
        <a:xfrm rot="5400000">
          <a:off x="4174035" y="22710"/>
          <a:ext cx="1848625" cy="8091303"/>
        </a:xfrm>
        <a:prstGeom prst="round2SameRect">
          <a:avLst/>
        </a:prstGeom>
        <a:solidFill>
          <a:srgbClr val="92D050">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71450" lvl="1" indent="-171450" algn="l" defTabSz="755650">
            <a:lnSpc>
              <a:spcPct val="90000"/>
            </a:lnSpc>
            <a:spcBef>
              <a:spcPct val="0"/>
            </a:spcBef>
            <a:spcAft>
              <a:spcPct val="15000"/>
            </a:spcAft>
            <a:buChar char="•"/>
          </a:pPr>
          <a:endParaRPr lang="en-US" sz="1700" kern="1200" dirty="0"/>
        </a:p>
        <a:p>
          <a:pPr marL="228600" lvl="1" indent="-228600" algn="just" defTabSz="1066800">
            <a:lnSpc>
              <a:spcPct val="90000"/>
            </a:lnSpc>
            <a:spcBef>
              <a:spcPct val="0"/>
            </a:spcBef>
            <a:spcAft>
              <a:spcPct val="15000"/>
            </a:spcAft>
            <a:buChar char="•"/>
          </a:pPr>
          <a:r>
            <a:rPr lang="pt-BR" sz="2400" kern="1200" dirty="0">
              <a:latin typeface="Times New Roman" panose="02020603050405020304" pitchFamily="18" charset="0"/>
              <a:cs typeface="Times New Roman" panose="02020603050405020304" pitchFamily="18" charset="0"/>
            </a:rPr>
            <a:t>Chủ động tích cực trong việc học tập, nghiên cứu về </a:t>
          </a:r>
          <a:r>
            <a:rPr lang="en-US" sz="2400" kern="1200" dirty="0" err="1">
              <a:latin typeface="Times New Roman" panose="02020603050405020304" pitchFamily="18" charset="0"/>
              <a:cs typeface="Times New Roman" panose="02020603050405020304" pitchFamily="18" charset="0"/>
            </a:rPr>
            <a:t>kỹ</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thuật</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soạn</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thảo</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và</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trình</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bày</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tờ</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trình</a:t>
          </a:r>
          <a:r>
            <a:rPr lang="en-US" sz="2400" kern="1200" dirty="0">
              <a:latin typeface="Times New Roman" panose="02020603050405020304" pitchFamily="18" charset="0"/>
              <a:cs typeface="Times New Roman" panose="02020603050405020304" pitchFamily="18" charset="0"/>
            </a:rPr>
            <a:t>.</a:t>
          </a:r>
        </a:p>
        <a:p>
          <a:pPr marL="228600" lvl="1" indent="-228600" algn="just" defTabSz="1066800">
            <a:lnSpc>
              <a:spcPct val="90000"/>
            </a:lnSpc>
            <a:spcBef>
              <a:spcPct val="0"/>
            </a:spcBef>
            <a:spcAft>
              <a:spcPct val="15000"/>
            </a:spcAft>
            <a:buChar char="•"/>
          </a:pPr>
          <a:r>
            <a:rPr lang="en-US" sz="2400" kern="1200" dirty="0" err="1">
              <a:latin typeface="Times New Roman" panose="02020603050405020304" pitchFamily="18" charset="0"/>
              <a:cs typeface="Times New Roman" panose="02020603050405020304" pitchFamily="18" charset="0"/>
            </a:rPr>
            <a:t>Thường</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xuyên</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luyện</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tập</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thực</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hành</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soạn</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thảo</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tờ</a:t>
          </a:r>
          <a:r>
            <a:rPr lang="en-US" sz="2400" kern="1200" dirty="0">
              <a:latin typeface="Times New Roman" panose="02020603050405020304" pitchFamily="18" charset="0"/>
              <a:cs typeface="Times New Roman" panose="02020603050405020304" pitchFamily="18" charset="0"/>
            </a:rPr>
            <a:t> </a:t>
          </a:r>
          <a:r>
            <a:rPr lang="en-US" sz="2400" kern="1200" dirty="0" err="1">
              <a:latin typeface="Times New Roman" panose="02020603050405020304" pitchFamily="18" charset="0"/>
              <a:cs typeface="Times New Roman" panose="02020603050405020304" pitchFamily="18" charset="0"/>
            </a:rPr>
            <a:t>trình</a:t>
          </a:r>
          <a:r>
            <a:rPr lang="en-US" sz="2400" kern="1200" dirty="0">
              <a:latin typeface="Times New Roman" panose="02020603050405020304" pitchFamily="18" charset="0"/>
              <a:cs typeface="Times New Roman" panose="02020603050405020304" pitchFamily="18" charset="0"/>
            </a:rPr>
            <a:t>, s</a:t>
          </a:r>
          <a:r>
            <a:rPr lang="pt-BR" sz="2400" kern="1200" dirty="0">
              <a:solidFill>
                <a:srgbClr val="000000"/>
              </a:solidFill>
              <a:effectLst/>
              <a:latin typeface="Times New Roman" panose="02020603050405020304"/>
              <a:ea typeface="Times New Roman" panose="02020603050405020304"/>
            </a:rPr>
            <a:t>oạn thảo một số văn bản cá biệt và văn bản hành chính thông thường.</a:t>
          </a:r>
          <a:endParaRPr lang="en-US" sz="2400" kern="1200" dirty="0">
            <a:latin typeface="Times New Roman" panose="02020603050405020304" pitchFamily="18" charset="0"/>
            <a:cs typeface="Times New Roman" panose="02020603050405020304" pitchFamily="18" charset="0"/>
          </a:endParaRPr>
        </a:p>
      </dsp:txBody>
      <dsp:txXfrm rot="-5400000">
        <a:off x="1052696" y="3234291"/>
        <a:ext cx="8001061" cy="16681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954DA3-B191-4215-B72F-5D0BC5F2AF9C}">
      <dsp:nvSpPr>
        <dsp:cNvPr id="0" name=""/>
        <dsp:cNvSpPr/>
      </dsp:nvSpPr>
      <dsp:spPr>
        <a:xfrm>
          <a:off x="-5686345" y="-870422"/>
          <a:ext cx="6770044" cy="6770044"/>
        </a:xfrm>
        <a:prstGeom prst="blockArc">
          <a:avLst>
            <a:gd name="adj1" fmla="val 18900000"/>
            <a:gd name="adj2" fmla="val 2700000"/>
            <a:gd name="adj3" fmla="val 319"/>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C64B03-8FB4-4C4E-BE29-5BA3EFCFE54E}">
      <dsp:nvSpPr>
        <dsp:cNvPr id="0" name=""/>
        <dsp:cNvSpPr/>
      </dsp:nvSpPr>
      <dsp:spPr>
        <a:xfrm>
          <a:off x="567271" y="386644"/>
          <a:ext cx="8529301" cy="773692"/>
        </a:xfrm>
        <a:prstGeom prst="rect">
          <a:avLst/>
        </a:prstGeom>
        <a:solidFill>
          <a:schemeClr val="accent1">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4118" tIns="91440" rIns="91440" bIns="91440" numCol="1" spcCol="1270" anchor="ctr" anchorCtr="0">
          <a:noAutofit/>
        </a:bodyPr>
        <a:lstStyle/>
        <a:p>
          <a:pPr marL="0" lvl="0" indent="0" algn="l" defTabSz="1600200">
            <a:lnSpc>
              <a:spcPct val="90000"/>
            </a:lnSpc>
            <a:spcBef>
              <a:spcPct val="0"/>
            </a:spcBef>
            <a:spcAft>
              <a:spcPct val="35000"/>
            </a:spcAft>
            <a:buNone/>
          </a:pPr>
          <a:r>
            <a:rPr lang="en-US" sz="3600" kern="1200" dirty="0" err="1">
              <a:solidFill>
                <a:schemeClr val="tx1"/>
              </a:solidFill>
              <a:latin typeface="Times New Roman" panose="02020603050405020304" pitchFamily="18" charset="0"/>
              <a:cs typeface="Times New Roman" panose="02020603050405020304" pitchFamily="18" charset="0"/>
            </a:rPr>
            <a:t>Khái</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niệm</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tờ</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trình</a:t>
          </a:r>
          <a:endParaRPr lang="en-US" sz="3600" kern="1200" dirty="0">
            <a:solidFill>
              <a:schemeClr val="tx1"/>
            </a:solidFill>
            <a:latin typeface="Times New Roman" panose="02020603050405020304" pitchFamily="18" charset="0"/>
            <a:cs typeface="Times New Roman" panose="02020603050405020304" pitchFamily="18" charset="0"/>
          </a:endParaRPr>
        </a:p>
      </dsp:txBody>
      <dsp:txXfrm>
        <a:off x="567271" y="386644"/>
        <a:ext cx="8529301" cy="773692"/>
      </dsp:txXfrm>
    </dsp:sp>
    <dsp:sp modelId="{F7415F12-2EC7-4543-BDAB-31E5C9E19F8A}">
      <dsp:nvSpPr>
        <dsp:cNvPr id="0" name=""/>
        <dsp:cNvSpPr/>
      </dsp:nvSpPr>
      <dsp:spPr>
        <a:xfrm>
          <a:off x="83714" y="289933"/>
          <a:ext cx="967115" cy="967115"/>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6B6790-A8EA-44E7-AA6B-857BFE9DCAB3}">
      <dsp:nvSpPr>
        <dsp:cNvPr id="0" name=""/>
        <dsp:cNvSpPr/>
      </dsp:nvSpPr>
      <dsp:spPr>
        <a:xfrm>
          <a:off x="937428" y="1600196"/>
          <a:ext cx="8085726" cy="773692"/>
        </a:xfrm>
        <a:prstGeom prst="rect">
          <a:avLst/>
        </a:prstGeom>
        <a:solidFill>
          <a:schemeClr val="tx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4118" tIns="91440" rIns="91440" bIns="91440" numCol="1" spcCol="1270" anchor="ctr" anchorCtr="0">
          <a:noAutofit/>
        </a:bodyPr>
        <a:lstStyle/>
        <a:p>
          <a:pPr marL="0" lvl="0" indent="0" algn="l" defTabSz="1600200">
            <a:lnSpc>
              <a:spcPct val="90000"/>
            </a:lnSpc>
            <a:spcBef>
              <a:spcPct val="0"/>
            </a:spcBef>
            <a:spcAft>
              <a:spcPct val="35000"/>
            </a:spcAft>
            <a:buNone/>
          </a:pPr>
          <a:r>
            <a:rPr lang="en-US" sz="3600" kern="1200" dirty="0" err="1">
              <a:solidFill>
                <a:schemeClr val="tx1"/>
              </a:solidFill>
              <a:latin typeface="Times New Roman" panose="02020603050405020304" pitchFamily="18" charset="0"/>
              <a:cs typeface="Times New Roman" panose="02020603050405020304" pitchFamily="18" charset="0"/>
            </a:rPr>
            <a:t>Yêu</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cầu</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tờ</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trình</a:t>
          </a:r>
          <a:endParaRPr lang="en-US" sz="3600" kern="1200" dirty="0">
            <a:solidFill>
              <a:schemeClr val="tx1"/>
            </a:solidFill>
            <a:latin typeface="Times New Roman" panose="02020603050405020304" pitchFamily="18" charset="0"/>
            <a:cs typeface="Times New Roman" panose="02020603050405020304" pitchFamily="18" charset="0"/>
          </a:endParaRPr>
        </a:p>
      </dsp:txBody>
      <dsp:txXfrm>
        <a:off x="937428" y="1600196"/>
        <a:ext cx="8085726" cy="773692"/>
      </dsp:txXfrm>
    </dsp:sp>
    <dsp:sp modelId="{8BD703C3-EC98-420F-BB48-9D058198F15F}">
      <dsp:nvSpPr>
        <dsp:cNvPr id="0" name=""/>
        <dsp:cNvSpPr/>
      </dsp:nvSpPr>
      <dsp:spPr>
        <a:xfrm>
          <a:off x="527289" y="1450672"/>
          <a:ext cx="967115" cy="967115"/>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C40537-E594-4C96-9203-E0D29F492CF3}">
      <dsp:nvSpPr>
        <dsp:cNvPr id="0" name=""/>
        <dsp:cNvSpPr/>
      </dsp:nvSpPr>
      <dsp:spPr>
        <a:xfrm>
          <a:off x="1010847" y="2708123"/>
          <a:ext cx="8085726" cy="773692"/>
        </a:xfrm>
        <a:prstGeom prst="rect">
          <a:avLst/>
        </a:prstGeom>
        <a:solidFill>
          <a:schemeClr val="tx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4118" tIns="91440" rIns="91440" bIns="91440" numCol="1" spcCol="1270" anchor="ctr" anchorCtr="0">
          <a:noAutofit/>
        </a:bodyPr>
        <a:lstStyle/>
        <a:p>
          <a:pPr marL="0" lvl="0" indent="0" algn="l" defTabSz="1600200">
            <a:lnSpc>
              <a:spcPct val="90000"/>
            </a:lnSpc>
            <a:spcBef>
              <a:spcPct val="0"/>
            </a:spcBef>
            <a:spcAft>
              <a:spcPct val="35000"/>
            </a:spcAft>
            <a:buNone/>
          </a:pPr>
          <a:r>
            <a:rPr lang="en-US" sz="3600" kern="1200" dirty="0" err="1">
              <a:solidFill>
                <a:schemeClr val="tx1"/>
              </a:solidFill>
              <a:latin typeface="Times New Roman" panose="02020603050405020304" pitchFamily="18" charset="0"/>
              <a:cs typeface="Times New Roman" panose="02020603050405020304" pitchFamily="18" charset="0"/>
            </a:rPr>
            <a:t>Cấu</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trúc</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của</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tờ</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trình</a:t>
          </a:r>
          <a:endParaRPr lang="en-US" sz="3600" kern="1200" dirty="0">
            <a:solidFill>
              <a:schemeClr val="tx1"/>
            </a:solidFill>
            <a:latin typeface="Times New Roman" panose="02020603050405020304" pitchFamily="18" charset="0"/>
            <a:cs typeface="Times New Roman" panose="02020603050405020304" pitchFamily="18" charset="0"/>
          </a:endParaRPr>
        </a:p>
      </dsp:txBody>
      <dsp:txXfrm>
        <a:off x="1010847" y="2708123"/>
        <a:ext cx="8085726" cy="773692"/>
      </dsp:txXfrm>
    </dsp:sp>
    <dsp:sp modelId="{A92C8E94-CBA0-4089-A139-7D4F7117CD1D}">
      <dsp:nvSpPr>
        <dsp:cNvPr id="0" name=""/>
        <dsp:cNvSpPr/>
      </dsp:nvSpPr>
      <dsp:spPr>
        <a:xfrm>
          <a:off x="527289" y="2611412"/>
          <a:ext cx="967115" cy="967115"/>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E006DB-11CF-42CB-89F3-950EDD1608DF}">
      <dsp:nvSpPr>
        <dsp:cNvPr id="0" name=""/>
        <dsp:cNvSpPr/>
      </dsp:nvSpPr>
      <dsp:spPr>
        <a:xfrm>
          <a:off x="567271" y="3868862"/>
          <a:ext cx="8529301" cy="773692"/>
        </a:xfrm>
        <a:prstGeom prst="rect">
          <a:avLst/>
        </a:prstGeom>
        <a:solidFill>
          <a:schemeClr val="tx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4118" tIns="91440" rIns="91440" bIns="91440" numCol="1" spcCol="1270" anchor="ctr" anchorCtr="0">
          <a:noAutofit/>
        </a:bodyPr>
        <a:lstStyle/>
        <a:p>
          <a:pPr marL="0" lvl="0" indent="0" algn="l" defTabSz="1600200">
            <a:lnSpc>
              <a:spcPct val="90000"/>
            </a:lnSpc>
            <a:spcBef>
              <a:spcPct val="0"/>
            </a:spcBef>
            <a:spcAft>
              <a:spcPct val="35000"/>
            </a:spcAft>
            <a:buNone/>
          </a:pPr>
          <a:r>
            <a:rPr lang="en-US" sz="3600" kern="1200" dirty="0" err="1">
              <a:solidFill>
                <a:schemeClr val="tx1"/>
              </a:solidFill>
              <a:latin typeface="Times New Roman" panose="02020603050405020304" pitchFamily="18" charset="0"/>
              <a:cs typeface="Times New Roman" panose="02020603050405020304" pitchFamily="18" charset="0"/>
            </a:rPr>
            <a:t>Kết</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cấu</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thể</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thức</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của</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tờ</a:t>
          </a:r>
          <a:r>
            <a:rPr lang="en-US" sz="3600" kern="1200" dirty="0">
              <a:solidFill>
                <a:schemeClr val="tx1"/>
              </a:solidFill>
              <a:latin typeface="Times New Roman" panose="02020603050405020304" pitchFamily="18" charset="0"/>
              <a:cs typeface="Times New Roman" panose="02020603050405020304" pitchFamily="18" charset="0"/>
            </a:rPr>
            <a:t> </a:t>
          </a:r>
          <a:r>
            <a:rPr lang="en-US" sz="3600" kern="1200" dirty="0" err="1">
              <a:solidFill>
                <a:schemeClr val="tx1"/>
              </a:solidFill>
              <a:latin typeface="Times New Roman" panose="02020603050405020304" pitchFamily="18" charset="0"/>
              <a:cs typeface="Times New Roman" panose="02020603050405020304" pitchFamily="18" charset="0"/>
            </a:rPr>
            <a:t>trình</a:t>
          </a:r>
          <a:endParaRPr lang="en-US" sz="3600" kern="1200" dirty="0">
            <a:solidFill>
              <a:schemeClr val="tx1"/>
            </a:solidFill>
            <a:latin typeface="Times New Roman" panose="02020603050405020304" pitchFamily="18" charset="0"/>
            <a:cs typeface="Times New Roman" panose="02020603050405020304" pitchFamily="18" charset="0"/>
          </a:endParaRPr>
        </a:p>
      </dsp:txBody>
      <dsp:txXfrm>
        <a:off x="567271" y="3868862"/>
        <a:ext cx="8529301" cy="773692"/>
      </dsp:txXfrm>
    </dsp:sp>
    <dsp:sp modelId="{4536E78E-CF2C-4A27-9222-A0029C5535CE}">
      <dsp:nvSpPr>
        <dsp:cNvPr id="0" name=""/>
        <dsp:cNvSpPr/>
      </dsp:nvSpPr>
      <dsp:spPr>
        <a:xfrm>
          <a:off x="83714" y="3772151"/>
          <a:ext cx="967115" cy="967115"/>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E0642C-060A-4073-8844-953BF1A42230}">
      <dsp:nvSpPr>
        <dsp:cNvPr id="0" name=""/>
        <dsp:cNvSpPr/>
      </dsp:nvSpPr>
      <dsp:spPr>
        <a:xfrm>
          <a:off x="0" y="605040"/>
          <a:ext cx="9144000" cy="93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9B55DE-90F7-4567-8852-505C999161B9}">
      <dsp:nvSpPr>
        <dsp:cNvPr id="0" name=""/>
        <dsp:cNvSpPr/>
      </dsp:nvSpPr>
      <dsp:spPr>
        <a:xfrm>
          <a:off x="457200" y="58920"/>
          <a:ext cx="6400800" cy="1092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l" defTabSz="1600200">
            <a:lnSpc>
              <a:spcPct val="90000"/>
            </a:lnSpc>
            <a:spcBef>
              <a:spcPct val="0"/>
            </a:spcBef>
            <a:spcAft>
              <a:spcPct val="35000"/>
            </a:spcAft>
            <a:buNone/>
          </a:pPr>
          <a:r>
            <a:rPr lang="en-US" sz="3600" kern="1200" dirty="0" err="1">
              <a:latin typeface="Times New Roman" panose="02020603050405020304" pitchFamily="18" charset="0"/>
              <a:cs typeface="Times New Roman" panose="02020603050405020304" pitchFamily="18" charset="0"/>
            </a:rPr>
            <a:t>Phần</a:t>
          </a:r>
          <a:r>
            <a:rPr lang="en-US" sz="3600" kern="1200" dirty="0">
              <a:latin typeface="Times New Roman" panose="02020603050405020304" pitchFamily="18" charset="0"/>
              <a:cs typeface="Times New Roman" panose="02020603050405020304" pitchFamily="18" charset="0"/>
            </a:rPr>
            <a:t> </a:t>
          </a:r>
          <a:r>
            <a:rPr lang="en-US" sz="3600" kern="1200" dirty="0" err="1">
              <a:latin typeface="Times New Roman" panose="02020603050405020304" pitchFamily="18" charset="0"/>
              <a:cs typeface="Times New Roman" panose="02020603050405020304" pitchFamily="18" charset="0"/>
            </a:rPr>
            <a:t>mở</a:t>
          </a:r>
          <a:r>
            <a:rPr lang="en-US" sz="3600" kern="1200" dirty="0">
              <a:latin typeface="Times New Roman" panose="02020603050405020304" pitchFamily="18" charset="0"/>
              <a:cs typeface="Times New Roman" panose="02020603050405020304" pitchFamily="18" charset="0"/>
            </a:rPr>
            <a:t> </a:t>
          </a:r>
          <a:r>
            <a:rPr lang="en-US" sz="3600" kern="1200" dirty="0" err="1">
              <a:latin typeface="Times New Roman" panose="02020603050405020304" pitchFamily="18" charset="0"/>
              <a:cs typeface="Times New Roman" panose="02020603050405020304" pitchFamily="18" charset="0"/>
            </a:rPr>
            <a:t>đầu</a:t>
          </a:r>
          <a:endParaRPr lang="en-US" sz="3600" kern="1200" dirty="0">
            <a:latin typeface="Times New Roman" panose="02020603050405020304" pitchFamily="18" charset="0"/>
            <a:cs typeface="Times New Roman" panose="02020603050405020304" pitchFamily="18" charset="0"/>
          </a:endParaRPr>
        </a:p>
      </dsp:txBody>
      <dsp:txXfrm>
        <a:off x="510519" y="112239"/>
        <a:ext cx="6294162" cy="985602"/>
      </dsp:txXfrm>
    </dsp:sp>
    <dsp:sp modelId="{D06CAF7E-71C6-41E7-AA70-0661EA3F2A47}">
      <dsp:nvSpPr>
        <dsp:cNvPr id="0" name=""/>
        <dsp:cNvSpPr/>
      </dsp:nvSpPr>
      <dsp:spPr>
        <a:xfrm>
          <a:off x="0" y="2283360"/>
          <a:ext cx="9144000" cy="93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DD670AB-9D0B-4C96-A66A-2CFBD875BEB8}">
      <dsp:nvSpPr>
        <dsp:cNvPr id="0" name=""/>
        <dsp:cNvSpPr/>
      </dsp:nvSpPr>
      <dsp:spPr>
        <a:xfrm>
          <a:off x="457200" y="1737240"/>
          <a:ext cx="6400800" cy="1092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l" defTabSz="1422400">
            <a:lnSpc>
              <a:spcPct val="90000"/>
            </a:lnSpc>
            <a:spcBef>
              <a:spcPct val="0"/>
            </a:spcBef>
            <a:spcAft>
              <a:spcPct val="35000"/>
            </a:spcAft>
            <a:buNone/>
          </a:pPr>
          <a:r>
            <a:rPr lang="en-US" sz="3200" kern="1200" dirty="0" err="1">
              <a:latin typeface="Times New Roman" panose="02020603050405020304" pitchFamily="18" charset="0"/>
              <a:cs typeface="Times New Roman" panose="02020603050405020304" pitchFamily="18" charset="0"/>
            </a:rPr>
            <a:t>Phần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nội</a:t>
          </a:r>
          <a:r>
            <a:rPr lang="en-US" sz="3200" kern="1200" dirty="0">
              <a:latin typeface="Times New Roman" panose="02020603050405020304" pitchFamily="18" charset="0"/>
              <a:cs typeface="Times New Roman" panose="02020603050405020304" pitchFamily="18" charset="0"/>
            </a:rPr>
            <a:t> dung</a:t>
          </a:r>
        </a:p>
      </dsp:txBody>
      <dsp:txXfrm>
        <a:off x="510519" y="1790559"/>
        <a:ext cx="6294162" cy="985602"/>
      </dsp:txXfrm>
    </dsp:sp>
    <dsp:sp modelId="{5889BC51-6DC8-428C-B60D-DB7DD0E1F0D9}">
      <dsp:nvSpPr>
        <dsp:cNvPr id="0" name=""/>
        <dsp:cNvSpPr/>
      </dsp:nvSpPr>
      <dsp:spPr>
        <a:xfrm>
          <a:off x="0" y="3961680"/>
          <a:ext cx="9144000" cy="93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15F22F-483A-473B-B2D4-A8FCA70884CA}">
      <dsp:nvSpPr>
        <dsp:cNvPr id="0" name=""/>
        <dsp:cNvSpPr/>
      </dsp:nvSpPr>
      <dsp:spPr>
        <a:xfrm>
          <a:off x="457200" y="3415560"/>
          <a:ext cx="6400800" cy="1092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935" tIns="0" rIns="241935" bIns="0" numCol="1" spcCol="1270" anchor="ctr" anchorCtr="0">
          <a:noAutofit/>
        </a:bodyPr>
        <a:lstStyle/>
        <a:p>
          <a:pPr marL="0" lvl="0" indent="0" algn="l" defTabSz="1422400">
            <a:lnSpc>
              <a:spcPct val="90000"/>
            </a:lnSpc>
            <a:spcBef>
              <a:spcPct val="0"/>
            </a:spcBef>
            <a:spcAft>
              <a:spcPct val="35000"/>
            </a:spcAft>
            <a:buNone/>
          </a:pPr>
          <a:r>
            <a:rPr lang="en-US" sz="3200" kern="1200" dirty="0" err="1">
              <a:latin typeface="Times New Roman" panose="02020603050405020304" pitchFamily="18" charset="0"/>
              <a:cs typeface="Times New Roman" panose="02020603050405020304" pitchFamily="18" charset="0"/>
            </a:rPr>
            <a:t>Phần</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kết</a:t>
          </a:r>
          <a:r>
            <a:rPr lang="en-US" sz="3200" kern="1200" dirty="0">
              <a:latin typeface="Times New Roman" panose="02020603050405020304" pitchFamily="18" charset="0"/>
              <a:cs typeface="Times New Roman" panose="02020603050405020304" pitchFamily="18" charset="0"/>
            </a:rPr>
            <a:t> </a:t>
          </a:r>
          <a:r>
            <a:rPr lang="en-US" sz="3200" kern="1200" dirty="0" err="1">
              <a:latin typeface="Times New Roman" panose="02020603050405020304" pitchFamily="18" charset="0"/>
              <a:cs typeface="Times New Roman" panose="02020603050405020304" pitchFamily="18" charset="0"/>
            </a:rPr>
            <a:t>thức</a:t>
          </a:r>
          <a:endParaRPr lang="en-US" sz="3200" kern="1200" dirty="0">
            <a:latin typeface="Times New Roman" panose="02020603050405020304" pitchFamily="18" charset="0"/>
            <a:cs typeface="Times New Roman" panose="02020603050405020304" pitchFamily="18" charset="0"/>
          </a:endParaRPr>
        </a:p>
      </dsp:txBody>
      <dsp:txXfrm>
        <a:off x="510519" y="3468879"/>
        <a:ext cx="6294162" cy="985602"/>
      </dsp:txXfrm>
    </dsp:sp>
  </dsp:spTree>
</dsp:drawing>
</file>

<file path=ppt/diagrams/layout1.xml><?xml version="1.0" encoding="utf-8"?>
<dgm:layoutDef xmlns:dgm="http://schemas.openxmlformats.org/drawingml/2006/diagram" xmlns:a="http://schemas.openxmlformats.org/drawingml/2006/main" uniqueId="urn:microsoft.com/office/officeart/2005/8/layout/architecture">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9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530640-EDBC-4C0C-8BAB-A2D52B7964D9}" type="datetimeFigureOut">
              <a:rPr lang="en-US" smtClean="0"/>
              <a:t>3/31/2023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3EF48C-58B1-455D-9165-79937545FAF9}" type="slidenum">
              <a:rPr lang="en-US" smtClean="0"/>
              <a:t>‹#›</a:t>
            </a:fld>
            <a:endParaRPr lang="en-US"/>
          </a:p>
        </p:txBody>
      </p:sp>
    </p:spTree>
    <p:extLst>
      <p:ext uri="{BB962C8B-B14F-4D97-AF65-F5344CB8AC3E}">
        <p14:creationId xmlns:p14="http://schemas.microsoft.com/office/powerpoint/2010/main" val="278353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t> Hồi tố là một dạng hiệu lực pháp luật của văn bản quy phạm pháp luật. Trong đó, hiệu lực của văn bản quy phạm pháp luật được coi là tính bắt buộc thi hành của văn bản trong một giai đoạn nhất định, trên một không gian nhất định và với những chủ thể pháp luật nhất định.</a:t>
            </a:r>
          </a:p>
          <a:p>
            <a:endParaRPr lang="en-US"/>
          </a:p>
          <a:p>
            <a:r>
              <a:rPr lang="en-US"/>
              <a:t>- Về nguyên tắc, luật Hình sự Việt Nam không có hiệu lực hồi tố. Xuất phát từ nguyên tắc pháp chế "không có tội nếu không có luật". Theo nguyên tắc này đạo luật hình sự chỉ có hiệu lực thi hành đối với tội phạm xảy ra khi đạo luật đó có hiệu lực thi hành và trước khi khi đạo luật đó mất hiệu lực. Nếu hành vi đã được thực hiện trước khi có luật thì không thể áp dụng điều luật đó để buộc họ chịu trách nhiệm hình sự.</a:t>
            </a:r>
          </a:p>
          <a:p>
            <a:endParaRPr lang="en-US"/>
          </a:p>
          <a:p>
            <a:r>
              <a:rPr lang="en-US"/>
              <a:t>- Tuy nhiên, vì những lý do nhân đạo khi những quy định của luật mới khoan hồng hơn so với luật cũ và sự cần thiết bảo vệ lợi ích Nhà nước của xã hội và lợi ích của công dân thì việc áp dụng hiệu lực hồi tố là cần thiết. Song việc áp dụng hiệu lực hồi tố cũng bó hẹp trong một vài trường hợp.</a:t>
            </a:r>
          </a:p>
          <a:p>
            <a:endParaRPr lang="en-US"/>
          </a:p>
          <a:p>
            <a:r>
              <a:rPr lang="en-US"/>
              <a:t>- Theo quy định tại Khoản 2 Điều 152 Luật ban hành văn bản quy phạm pháp luật 2015 không quy định hiệu lực trở về trước đối với các trường hợp sau đây:</a:t>
            </a:r>
          </a:p>
          <a:p>
            <a:endParaRPr lang="en-US"/>
          </a:p>
          <a:p>
            <a:r>
              <a:rPr lang="en-US"/>
              <a:t>+ Quy định trách nhiệm pháp lý mới đối với hành vi mà vào thời điểm thực hiện hành vi đó pháp luật không quy định trách nhiệm pháp lý;</a:t>
            </a:r>
          </a:p>
          <a:p>
            <a:endParaRPr lang="en-US"/>
          </a:p>
          <a:p>
            <a:r>
              <a:rPr lang="en-US"/>
              <a:t>+ Quy định trách nhiệm pháp lý nặng hơn.</a:t>
            </a:r>
          </a:p>
          <a:p>
            <a:endParaRPr lang="en-US"/>
          </a:p>
          <a:p>
            <a:r>
              <a:rPr lang="en-US"/>
              <a:t>+ Đặc biệt văn bản quy phạm pháp luật của Hội đồng nhân dân, Ủy ban nhân dân các cấp, chính quyền địa phương ở đơn vị hành chính - kinh tế đặc biệt không được quy định hiệu lực trở về trước.</a:t>
            </a:r>
          </a:p>
          <a:p>
            <a:endParaRPr lang="en-US"/>
          </a:p>
          <a:p>
            <a:r>
              <a:rPr lang="en-US"/>
              <a:t>- Trong pháp Luật Hình sự hiện hành, không quy định hiệu lực hồi tố đối với điều luật mới không có lợi cho người phạm tội. Riêng đối với điều luật mới có lợi cho người phạm tội thì áp dụng hiệu lực hồi tố. Cụ thể tại Khoản 2 và Khoản 3 Điều 7 Bộ luật Hình sự năm 2015 sửa đổi, bổ sung năm 2017 quy định như sau: "2. Điều luật quy định một tội phạm mới, một hình phạt nặng hơn, một tình tiết tăng nặng mới hoặc hạn chế phạm vi áp dụng án treo, miễn trách nhiệm hình sự, loại trừ trách nhiệm hình sự, miễn hình phạt, giảm hình phạt, xóa án tích và quy định khác không có lợi cho người phạm tội, thì không được áp dụng đối với hành vi phạm tội đã thực hiện trước khi điều luật đó có hiệu lực thi hành. 3. Điều luật xóa bỏ một tội phạm, một hình phạt, một tình tiết tăng nặng, quy định một hình phạt nhẹ hơn, một tình tiết giảm nhẹ mới hoặc mở rộng phạm vi áp dụng án treo, miễn trách nhiệm hình sự, loại trừ trách nhiệm hình sự, miễn hình phạt, giảm hình phạt, tha tù trước thời hạn có điều kiện, xóa án tích và quy định khác có lợi cho người phạm tội, thì được áp dụng đối với hành vi phạm tội đã thực hiện trước khi điều luật đó có hiệu lực thi hành.".</a:t>
            </a:r>
          </a:p>
          <a:p>
            <a:endParaRPr lang="en-US"/>
          </a:p>
          <a:p>
            <a:r>
              <a:rPr lang="en-US"/>
              <a:t>Như vậy, việc quy định và áp dụng hiệu lực hồi tố là nguyên tắc thể hiện tính nhân đạo của Nhà nước ta.</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a:solidFill>
              <a:srgbClr val="000000">
                <a:alpha val="100000"/>
              </a:srgbClr>
            </a:solidFill>
            <a:miter lim="800000"/>
          </a:ln>
        </p:spPr>
      </p:sp>
      <p:sp>
        <p:nvSpPr>
          <p:cNvPr id="33795"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33796"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203</a:t>
            </a:fld>
            <a:endParaRPr lang="en-US"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a:solidFill>
              <a:srgbClr val="000000">
                <a:alpha val="100000"/>
              </a:srgbClr>
            </a:solidFill>
            <a:miter lim="800000"/>
          </a:ln>
        </p:spPr>
      </p:sp>
      <p:sp>
        <p:nvSpPr>
          <p:cNvPr id="35843"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35844"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204</a:t>
            </a:fld>
            <a:endParaRPr lang="en-US"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a:solidFill>
              <a:srgbClr val="000000">
                <a:alpha val="100000"/>
              </a:srgbClr>
            </a:solidFill>
            <a:miter lim="800000"/>
          </a:ln>
        </p:spPr>
      </p:sp>
      <p:sp>
        <p:nvSpPr>
          <p:cNvPr id="37891"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37892"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205</a:t>
            </a:fld>
            <a:endParaRPr lang="en-US"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a:solidFill>
              <a:srgbClr val="000000">
                <a:alpha val="100000"/>
              </a:srgbClr>
            </a:solidFill>
            <a:miter lim="800000"/>
          </a:ln>
        </p:spPr>
      </p:sp>
      <p:sp>
        <p:nvSpPr>
          <p:cNvPr id="39939"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39940"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206</a:t>
            </a:fld>
            <a:endParaRPr lang="en-US"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a:solidFill>
              <a:srgbClr val="000000">
                <a:alpha val="100000"/>
              </a:srgbClr>
            </a:solidFill>
            <a:miter lim="800000"/>
          </a:ln>
        </p:spPr>
      </p:sp>
      <p:sp>
        <p:nvSpPr>
          <p:cNvPr id="41987"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41988"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207</a:t>
            </a:fld>
            <a:endParaRPr lang="en-US" altLang="en-US"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a:solidFill>
              <a:srgbClr val="000000">
                <a:alpha val="100000"/>
              </a:srgbClr>
            </a:solidFill>
            <a:miter lim="800000"/>
          </a:ln>
        </p:spPr>
      </p:sp>
      <p:sp>
        <p:nvSpPr>
          <p:cNvPr id="44035"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44036"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208</a:t>
            </a:fld>
            <a:endParaRPr lang="en-US" altLang="en-US" sz="12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a:solidFill>
              <a:srgbClr val="000000">
                <a:alpha val="100000"/>
              </a:srgbClr>
            </a:solidFill>
            <a:miter lim="800000"/>
          </a:ln>
        </p:spPr>
      </p:sp>
      <p:sp>
        <p:nvSpPr>
          <p:cNvPr id="46083"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46084"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209</a:t>
            </a:fld>
            <a:endParaRPr lang="en-US"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a:solidFill>
              <a:srgbClr val="000000">
                <a:alpha val="100000"/>
              </a:srgbClr>
            </a:solidFill>
            <a:miter lim="800000"/>
          </a:ln>
        </p:spPr>
      </p:sp>
      <p:sp>
        <p:nvSpPr>
          <p:cNvPr id="48131"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48132"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210</a:t>
            </a:fld>
            <a:endParaRPr lang="en-US"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a:solidFill>
              <a:srgbClr val="000000">
                <a:alpha val="100000"/>
              </a:srgbClr>
            </a:solidFill>
            <a:miter lim="800000"/>
          </a:ln>
        </p:spPr>
      </p:sp>
      <p:sp>
        <p:nvSpPr>
          <p:cNvPr id="50179"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50180"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211</a:t>
            </a:fld>
            <a:endParaRPr lang="en-US"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a:solidFill>
              <a:srgbClr val="000000">
                <a:alpha val="100000"/>
              </a:srgbClr>
            </a:solidFill>
            <a:miter lim="800000"/>
          </a:ln>
        </p:spPr>
      </p:sp>
      <p:sp>
        <p:nvSpPr>
          <p:cNvPr id="52227"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52228"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212</a:t>
            </a:fld>
            <a:endParaRPr lang="en-US"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a:solidFill>
              <a:srgbClr val="000000">
                <a:alpha val="100000"/>
              </a:srgbClr>
            </a:solidFill>
            <a:miter lim="800000"/>
          </a:ln>
        </p:spPr>
      </p:sp>
      <p:sp>
        <p:nvSpPr>
          <p:cNvPr id="54275"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54276"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213</a:t>
            </a:fld>
            <a:endParaRPr lang="en-US"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a:solidFill>
              <a:srgbClr val="000000">
                <a:alpha val="100000"/>
              </a:srgbClr>
            </a:solidFill>
            <a:miter lim="800000"/>
          </a:ln>
        </p:spPr>
      </p:sp>
      <p:sp>
        <p:nvSpPr>
          <p:cNvPr id="56323"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56324"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214</a:t>
            </a:fld>
            <a:endParaRPr lang="en-US"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a:solidFill>
              <a:srgbClr val="000000">
                <a:alpha val="100000"/>
              </a:srgbClr>
            </a:solidFill>
            <a:miter lim="800000"/>
          </a:ln>
        </p:spPr>
      </p:sp>
      <p:sp>
        <p:nvSpPr>
          <p:cNvPr id="58371"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58372"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215</a:t>
            </a:fld>
            <a:endParaRPr lang="en-US"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a:solidFill>
              <a:srgbClr val="000000">
                <a:alpha val="100000"/>
              </a:srgbClr>
            </a:solidFill>
            <a:miter lim="800000"/>
          </a:ln>
        </p:spPr>
      </p:sp>
      <p:sp>
        <p:nvSpPr>
          <p:cNvPr id="60419"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60420"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216</a:t>
            </a:fld>
            <a:endParaRPr lang="en-US"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a:solidFill>
              <a:srgbClr val="000000">
                <a:alpha val="100000"/>
              </a:srgbClr>
            </a:solidFill>
            <a:miter lim="800000"/>
          </a:ln>
        </p:spPr>
      </p:sp>
      <p:sp>
        <p:nvSpPr>
          <p:cNvPr id="62467"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62468"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217</a:t>
            </a:fld>
            <a:endParaRPr lang="en-US"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a:solidFill>
              <a:srgbClr val="000000">
                <a:alpha val="100000"/>
              </a:srgbClr>
            </a:solidFill>
            <a:miter lim="800000"/>
          </a:ln>
        </p:spPr>
      </p:sp>
      <p:sp>
        <p:nvSpPr>
          <p:cNvPr id="64515"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64516"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218</a:t>
            </a:fld>
            <a:endParaRPr lang="en-US" altLang="en-US" sz="12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a:solidFill>
              <a:srgbClr val="000000">
                <a:alpha val="100000"/>
              </a:srgbClr>
            </a:solidFill>
            <a:miter lim="800000"/>
          </a:ln>
        </p:spPr>
      </p:sp>
      <p:sp>
        <p:nvSpPr>
          <p:cNvPr id="66563"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66564"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219</a:t>
            </a:fld>
            <a:endParaRPr lang="en-US"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Phần</a:t>
            </a:r>
            <a:r>
              <a:rPr lang="en-US" dirty="0"/>
              <a:t> </a:t>
            </a:r>
            <a:r>
              <a:rPr lang="en-US" dirty="0" err="1"/>
              <a:t>mở</a:t>
            </a:r>
            <a:r>
              <a:rPr lang="en-US" baseline="0" dirty="0"/>
              <a:t> </a:t>
            </a:r>
            <a:r>
              <a:rPr lang="en-US" baseline="0" dirty="0" err="1"/>
              <a:t>đầu</a:t>
            </a:r>
            <a:r>
              <a:rPr lang="en-US" baseline="0" dirty="0"/>
              <a:t> c</a:t>
            </a:r>
            <a:r>
              <a:rPr lang="vi-VN" dirty="0"/>
              <a:t>ần dùng cách hành văn để thể hiện đươc nhu cầu khách quan, hoàn cảnh thực tế đòi hỏi.</a:t>
            </a:r>
            <a:endParaRPr lang="en-US" dirty="0"/>
          </a:p>
        </p:txBody>
      </p:sp>
      <p:sp>
        <p:nvSpPr>
          <p:cNvPr id="4" name="Slide Number Placeholder 3"/>
          <p:cNvSpPr>
            <a:spLocks noGrp="1"/>
          </p:cNvSpPr>
          <p:nvPr>
            <p:ph type="sldNum" sz="quarter" idx="10"/>
          </p:nvPr>
        </p:nvSpPr>
        <p:spPr/>
        <p:txBody>
          <a:bodyPr/>
          <a:lstStyle/>
          <a:p>
            <a:fld id="{5F3EF48C-58B1-455D-9165-79937545FAF9}" type="slidenum">
              <a:rPr lang="en-US" smtClean="0">
                <a:solidFill>
                  <a:prstClr val="black"/>
                </a:solidFill>
              </a:rPr>
              <a:t>307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spcAft>
                <a:spcPts val="600"/>
              </a:spcAft>
            </a:pPr>
            <a:r>
              <a:rPr lang="vi-VN" b="0" i="0" dirty="0">
                <a:solidFill>
                  <a:srgbClr val="000000"/>
                </a:solidFill>
                <a:effectLst/>
                <a:latin typeface="+mn-lt"/>
              </a:rPr>
              <a:t>- Phần</a:t>
            </a:r>
            <a:r>
              <a:rPr lang="en-US" b="0" i="0" baseline="0" dirty="0">
                <a:solidFill>
                  <a:srgbClr val="000000"/>
                </a:solidFill>
                <a:effectLst/>
                <a:latin typeface="+mn-lt"/>
              </a:rPr>
              <a:t> </a:t>
            </a:r>
            <a:r>
              <a:rPr lang="en-US" b="0" i="0" baseline="0" dirty="0" err="1">
                <a:solidFill>
                  <a:srgbClr val="000000"/>
                </a:solidFill>
                <a:effectLst/>
                <a:latin typeface="+mn-lt"/>
              </a:rPr>
              <a:t>nội</a:t>
            </a:r>
            <a:r>
              <a:rPr lang="en-US" b="0" i="0" baseline="0" dirty="0">
                <a:solidFill>
                  <a:srgbClr val="000000"/>
                </a:solidFill>
                <a:effectLst/>
                <a:latin typeface="+mn-lt"/>
              </a:rPr>
              <a:t> dung</a:t>
            </a:r>
            <a:r>
              <a:rPr lang="vi-VN" b="0" i="0" dirty="0">
                <a:solidFill>
                  <a:srgbClr val="000000"/>
                </a:solidFill>
                <a:effectLst/>
                <a:latin typeface="+mn-lt"/>
              </a:rPr>
              <a:t>: Cần dùng ngôn ngữ và cách hành văn có tính thuyết phục cao nhưng rất cụ thể, rõ ràng, tránh phân tích chung chung, khó hiểu. Các luận cứ phải lựa chọn điển hình từ các tài liệu có độ tin cậy cao, khi cần phải xác minh để bảo đảm sự kiện và số liệu trung thực.</a:t>
            </a:r>
          </a:p>
        </p:txBody>
      </p:sp>
      <p:sp>
        <p:nvSpPr>
          <p:cNvPr id="4" name="Slide Number Placeholder 3"/>
          <p:cNvSpPr>
            <a:spLocks noGrp="1"/>
          </p:cNvSpPr>
          <p:nvPr>
            <p:ph type="sldNum" sz="quarter" idx="10"/>
          </p:nvPr>
        </p:nvSpPr>
        <p:spPr/>
        <p:txBody>
          <a:bodyPr/>
          <a:lstStyle/>
          <a:p>
            <a:fld id="{5F3EF48C-58B1-455D-9165-79937545FAF9}" type="slidenum">
              <a:rPr lang="en-US" smtClean="0">
                <a:solidFill>
                  <a:prstClr val="black"/>
                </a:solidFill>
              </a:rPr>
              <a:t>308</a:t>
            </a:fld>
            <a:endParaRPr 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a:solidFill>
              <a:srgbClr val="000000">
                <a:alpha val="100000"/>
              </a:srgbClr>
            </a:solidFill>
            <a:miter lim="800000"/>
          </a:ln>
        </p:spPr>
      </p:sp>
      <p:sp>
        <p:nvSpPr>
          <p:cNvPr id="10243" name="Notes Placeholder 2"/>
          <p:cNvSpPr>
            <a:spLocks noGrp="1"/>
          </p:cNvSpPr>
          <p:nvPr>
            <p:ph type="body" idx="1"/>
          </p:nvPr>
        </p:nvSpPr>
        <p:spPr>
          <a:noFill/>
          <a:ln>
            <a:noFill/>
          </a:ln>
        </p:spPr>
        <p:txBody>
          <a:bodyPr wrap="square" lIns="91440" tIns="45720" rIns="91440" bIns="45720" anchor="t"/>
          <a:lstStyle/>
          <a:p>
            <a:pPr lvl="0"/>
            <a:endParaRPr lang="en-US" altLang="en-US" dirty="0"/>
          </a:p>
        </p:txBody>
      </p:sp>
      <p:sp>
        <p:nvSpPr>
          <p:cNvPr id="10244"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323</a:t>
            </a:fld>
            <a:endParaRPr lang="en-US"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a:solidFill>
              <a:srgbClr val="000000">
                <a:alpha val="100000"/>
              </a:srgbClr>
            </a:solidFill>
            <a:miter lim="800000"/>
          </a:ln>
        </p:spPr>
      </p:sp>
      <p:sp>
        <p:nvSpPr>
          <p:cNvPr id="87043" name="Notes Placeholder 2"/>
          <p:cNvSpPr>
            <a:spLocks noGrp="1"/>
          </p:cNvSpPr>
          <p:nvPr>
            <p:ph type="body" idx="1"/>
          </p:nvPr>
        </p:nvSpPr>
        <p:spPr>
          <a:noFill/>
          <a:ln>
            <a:noFill/>
          </a:ln>
        </p:spPr>
        <p:txBody>
          <a:bodyPr wrap="square" lIns="91440" tIns="45720" rIns="91440" bIns="45720" anchor="t"/>
          <a:lstStyle/>
          <a:p>
            <a:pPr lvl="0"/>
            <a:endParaRPr lang="en-US" altLang="en-US" dirty="0"/>
          </a:p>
        </p:txBody>
      </p:sp>
      <p:sp>
        <p:nvSpPr>
          <p:cNvPr id="87044"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50</a:t>
            </a:fld>
            <a:endParaRPr lang="en-US" altLang="en-US" sz="12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a:solidFill>
              <a:srgbClr val="000000">
                <a:alpha val="100000"/>
              </a:srgbClr>
            </a:solidFill>
            <a:miter lim="800000"/>
          </a:ln>
        </p:spPr>
      </p:sp>
      <p:sp>
        <p:nvSpPr>
          <p:cNvPr id="19459" name="Notes Placeholder 2"/>
          <p:cNvSpPr>
            <a:spLocks noGrp="1"/>
          </p:cNvSpPr>
          <p:nvPr>
            <p:ph type="body" idx="1"/>
          </p:nvPr>
        </p:nvSpPr>
        <p:spPr>
          <a:noFill/>
          <a:ln>
            <a:noFill/>
          </a:ln>
        </p:spPr>
        <p:txBody>
          <a:bodyPr wrap="square" lIns="91440" tIns="45720" rIns="91440" bIns="45720" anchor="t"/>
          <a:lstStyle/>
          <a:p>
            <a:pPr lvl="0"/>
            <a:endParaRPr lang="en-US" altLang="en-US" dirty="0"/>
          </a:p>
        </p:txBody>
      </p:sp>
      <p:sp>
        <p:nvSpPr>
          <p:cNvPr id="19460"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331</a:t>
            </a:fld>
            <a:endParaRPr lang="en-US"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a:solidFill>
              <a:srgbClr val="000000">
                <a:alpha val="100000"/>
              </a:srgbClr>
            </a:solidFill>
            <a:miter lim="800000"/>
          </a:ln>
        </p:spPr>
      </p:sp>
      <p:sp>
        <p:nvSpPr>
          <p:cNvPr id="96259" name="Notes Placeholder 2"/>
          <p:cNvSpPr>
            <a:spLocks noGrp="1"/>
          </p:cNvSpPr>
          <p:nvPr>
            <p:ph type="body" idx="1"/>
          </p:nvPr>
        </p:nvSpPr>
        <p:spPr>
          <a:noFill/>
          <a:ln>
            <a:noFill/>
          </a:ln>
        </p:spPr>
        <p:txBody>
          <a:bodyPr wrap="square" lIns="91440" tIns="45720" rIns="91440" bIns="45720" anchor="t"/>
          <a:lstStyle/>
          <a:p>
            <a:pPr lvl="0"/>
            <a:endParaRPr lang="en-US" altLang="en-US" dirty="0"/>
          </a:p>
        </p:txBody>
      </p:sp>
      <p:sp>
        <p:nvSpPr>
          <p:cNvPr id="96260"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56</a:t>
            </a:fld>
            <a:endParaRPr lang="en-US"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t>Giả định: là bộ phận quy định địa điểm, thời gian, chủ thể, các hoàn cảnh, tình huống có thể xảy ra trong thực tế mà nếu hoàn cảnh, tình huống đó xảy ra thì các chủ thể phải hành động theo quy tắc xử sự mà quy phạm đặt ra. Đây là phần nêu lên trường hợp sẽ áp dụng quy phạm đó.</a:t>
            </a:r>
          </a:p>
          <a:p>
            <a:r>
              <a:rPr lang="en-US"/>
              <a:t>Quy định: là bộ phận trung tâm của quy phạm pháp luật và không thể thiếu. Nó nêu lên quy tắc xử sự mà mọi người phải thi hành khi xuất hiện những điều kiện mà phần giả định đã đặt ra.</a:t>
            </a:r>
          </a:p>
          <a:p>
            <a:r>
              <a:rPr lang="en-US"/>
              <a:t>Chế tài: là bộ phận chỉ ra những biện pháp tác động mà Nhà nước sẽ áp dụng đối với chủ thể không thực hiện hoặc thực hiện không đúng quy tắc xử sự đã được nêu trong phần giả định của quy phạm và cũng là hậu quả pháp lý bất lợi mà chủ thể phải gánh chịu khi không thực hiện đúng nội dung tại phần quy định.</a:t>
            </a:r>
          </a:p>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a:solidFill>
              <a:srgbClr val="000000">
                <a:alpha val="100000"/>
              </a:srgbClr>
            </a:solidFill>
            <a:miter lim="800000"/>
          </a:ln>
        </p:spPr>
      </p:sp>
      <p:sp>
        <p:nvSpPr>
          <p:cNvPr id="25603"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25604"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199</a:t>
            </a:fld>
            <a:endParaRPr lang="en-US"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a:solidFill>
              <a:srgbClr val="000000">
                <a:alpha val="100000"/>
              </a:srgbClr>
            </a:solidFill>
            <a:miter lim="800000"/>
          </a:ln>
        </p:spPr>
      </p:sp>
      <p:sp>
        <p:nvSpPr>
          <p:cNvPr id="27651"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27652"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200</a:t>
            </a:fld>
            <a:endParaRPr lang="en-US"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a:solidFill>
              <a:srgbClr val="000000">
                <a:alpha val="100000"/>
              </a:srgbClr>
            </a:solidFill>
            <a:miter lim="800000"/>
          </a:ln>
        </p:spPr>
      </p:sp>
      <p:sp>
        <p:nvSpPr>
          <p:cNvPr id="29699"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29700"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201</a:t>
            </a:fld>
            <a:endParaRPr lang="en-US"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a:solidFill>
              <a:srgbClr val="000000">
                <a:alpha val="100000"/>
              </a:srgbClr>
            </a:solidFill>
            <a:miter lim="800000"/>
          </a:ln>
        </p:spPr>
      </p:sp>
      <p:sp>
        <p:nvSpPr>
          <p:cNvPr id="31747" name="Notes Placeholder 2"/>
          <p:cNvSpPr>
            <a:spLocks noGrp="1"/>
          </p:cNvSpPr>
          <p:nvPr>
            <p:ph type="body" idx="1"/>
          </p:nvPr>
        </p:nvSpPr>
        <p:spPr>
          <a:noFill/>
          <a:ln>
            <a:noFill/>
          </a:ln>
        </p:spPr>
        <p:txBody>
          <a:bodyPr wrap="square" lIns="91440" tIns="45720" rIns="91440" bIns="45720" anchor="t"/>
          <a:lstStyle/>
          <a:p>
            <a:pPr lvl="0" eaLnBrk="1" hangingPunct="1"/>
            <a:endParaRPr lang="en-US" altLang="en-US" dirty="0"/>
          </a:p>
        </p:txBody>
      </p:sp>
      <p:sp>
        <p:nvSpPr>
          <p:cNvPr id="31748" name="Slide Number Placeholder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en-US" altLang="en-US" sz="1200" dirty="0"/>
              <a:t>202</a:t>
            </a:fld>
            <a:endParaRPr lang="en-US"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
            <a:ext cx="9144000" cy="1295400"/>
          </a:xfrm>
          <a:solidFill>
            <a:schemeClr val="accent6">
              <a:lumMod val="60000"/>
              <a:lumOff val="40000"/>
            </a:schemeClr>
          </a:solidFill>
        </p:spPr>
        <p:txBody>
          <a:bodyPr/>
          <a:lstStyle/>
          <a:p>
            <a:r>
              <a:rPr lang="en-US" dirty="0"/>
              <a:t>Click to edit Master title style</a:t>
            </a:r>
          </a:p>
        </p:txBody>
      </p:sp>
      <p:sp>
        <p:nvSpPr>
          <p:cNvPr id="3" name="Subtitle 2"/>
          <p:cNvSpPr>
            <a:spLocks noGrp="1"/>
          </p:cNvSpPr>
          <p:nvPr>
            <p:ph type="subTitle" idx="1"/>
          </p:nvPr>
        </p:nvSpPr>
        <p:spPr>
          <a:xfrm>
            <a:off x="0" y="1295400"/>
            <a:ext cx="9144000" cy="50292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09600" y="6356350"/>
            <a:ext cx="2133600" cy="365125"/>
          </a:xfrm>
          <a:prstGeom prst="rect">
            <a:avLst/>
          </a:prstGeom>
        </p:spPr>
        <p:txBody>
          <a:bodyPr/>
          <a:lstStyle/>
          <a:p>
            <a:fld id="{802B0F25-D9EA-4F82-A7DA-10F17A6816EF}" type="datetimeFigureOut">
              <a:rPr lang="en-US" smtClean="0"/>
              <a:t>3/31/2023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0" y="1493837"/>
            <a:ext cx="9144000" cy="4928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245225"/>
            <a:ext cx="2133600" cy="476250"/>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Footer Placeholder 4"/>
          <p:cNvSpPr>
            <a:spLocks noGrp="1"/>
          </p:cNvSpPr>
          <p:nvPr>
            <p:ph type="ftr" sz="quarter" idx="11"/>
          </p:nvPr>
        </p:nvSpPr>
        <p:spPr>
          <a:xfrm>
            <a:off x="3124200" y="6245225"/>
            <a:ext cx="2895600" cy="47625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6" name="Slide Number Placeholder 5"/>
          <p:cNvSpPr>
            <a:spLocks noGrp="1"/>
          </p:cNvSpPr>
          <p:nvPr>
            <p:ph type="sldNum" sz="quarter" idx="12"/>
          </p:nvPr>
        </p:nvSpPr>
        <p:spPr>
          <a:xfrm>
            <a:off x="6553200" y="6245225"/>
            <a:ext cx="213360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BFA667B2-E1B0-4BBB-9284-214C6184BC1D}" type="slidenum">
              <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t>‹#›</a:t>
            </a:fld>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
            <a:ext cx="9144000" cy="1295400"/>
          </a:xfrm>
          <a:solidFill>
            <a:schemeClr val="accent6">
              <a:lumMod val="40000"/>
              <a:lumOff val="60000"/>
            </a:schemeClr>
          </a:solidFill>
        </p:spPr>
        <p:txBody>
          <a:bodyPr/>
          <a:lstStyle/>
          <a:p>
            <a:r>
              <a:rPr lang="en-US" dirty="0"/>
              <a:t>Click to edit Master title style</a:t>
            </a:r>
          </a:p>
        </p:txBody>
      </p:sp>
      <p:sp>
        <p:nvSpPr>
          <p:cNvPr id="3" name="Subtitle 2"/>
          <p:cNvSpPr>
            <a:spLocks noGrp="1"/>
          </p:cNvSpPr>
          <p:nvPr>
            <p:ph type="subTitle" idx="1"/>
          </p:nvPr>
        </p:nvSpPr>
        <p:spPr>
          <a:xfrm>
            <a:off x="0" y="1295400"/>
            <a:ext cx="9144000" cy="50292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609600" y="6356350"/>
            <a:ext cx="2133600" cy="365125"/>
          </a:xfrm>
          <a:prstGeom prst="rect">
            <a:avLst/>
          </a:prstGeom>
        </p:spPr>
        <p:txBody>
          <a:bodyPr/>
          <a:lstStyle/>
          <a:p>
            <a:fld id="{802B0F25-D9EA-4F82-A7DA-10F17A6816EF}" type="datetimeFigureOut">
              <a:rPr lang="en-US" smtClean="0">
                <a:solidFill>
                  <a:prstClr val="black"/>
                </a:solidFill>
              </a:rPr>
              <a:t>3/31/2023</a:t>
            </a:fld>
            <a:endParaRPr lang="en-US" dirty="0">
              <a:solidFill>
                <a:prstClr val="black"/>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solidFill>
                <a:prstClr val="black"/>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endParaRPr lang="en-US" dirty="0">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53789"/>
            <a:ext cx="9143999" cy="1317812"/>
          </a:xfrm>
          <a:prstGeom prst="rect">
            <a:avLst/>
          </a:prstGeom>
        </p:spPr>
        <p:txBody>
          <a:bodyPr vert="horz" lIns="91440" tIns="45720" rIns="91440" bIns="45720" rtlCol="0" anchor="ctr">
            <a:normAutofit/>
          </a:bodyPr>
          <a:lstStyle/>
          <a:p>
            <a:r>
              <a:rPr lang="en-US" dirty="0"/>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53789"/>
            <a:ext cx="9143999" cy="1317812"/>
          </a:xfrm>
          <a:prstGeom prst="rect">
            <a:avLst/>
          </a:prstGeom>
          <a:solidFill>
            <a:schemeClr val="accent6">
              <a:lumMod val="60000"/>
              <a:lumOff val="40000"/>
            </a:schemeClr>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0" y="1493837"/>
            <a:ext cx="9144000" cy="492818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5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7374"/>
            <a:ext cx="9144000" cy="6926826"/>
          </a:xfrm>
          <a:solidFill>
            <a:schemeClr val="bg2"/>
          </a:solidFill>
        </p:spPr>
        <p:txBody>
          <a:bodyPr>
            <a:normAutofit/>
          </a:bodyPr>
          <a:lstStyle/>
          <a:p>
            <a:r>
              <a:rPr lang="vi-VN" sz="3600" dirty="0">
                <a:solidFill>
                  <a:schemeClr val="tx1">
                    <a:lumMod val="95000"/>
                    <a:lumOff val="5000"/>
                  </a:schemeClr>
                </a:solidFill>
                <a:latin typeface="Times New Roman" panose="02020603050405020304" pitchFamily="18" charset="0"/>
                <a:cs typeface="Times New Roman" panose="02020603050405020304" pitchFamily="18" charset="0"/>
              </a:rPr>
              <a:t>TRƯỜNG CAO ĐẲNG LÝ TỰ TRỌNG</a:t>
            </a:r>
            <a:br>
              <a:rPr lang="en-US" sz="3600" dirty="0">
                <a:solidFill>
                  <a:schemeClr val="tx1">
                    <a:lumMod val="95000"/>
                    <a:lumOff val="5000"/>
                  </a:schemeClr>
                </a:solidFill>
                <a:latin typeface="Times New Roman" panose="02020603050405020304" pitchFamily="18" charset="0"/>
                <a:cs typeface="Times New Roman" panose="02020603050405020304" pitchFamily="18" charset="0"/>
              </a:rPr>
            </a:br>
            <a:r>
              <a:rPr lang="en-US" sz="3600" dirty="0">
                <a:solidFill>
                  <a:schemeClr val="tx1">
                    <a:lumMod val="95000"/>
                    <a:lumOff val="5000"/>
                  </a:schemeClr>
                </a:solidFill>
                <a:latin typeface="Times New Roman" panose="02020603050405020304" pitchFamily="18" charset="0"/>
                <a:cs typeface="Times New Roman" panose="02020603050405020304" pitchFamily="18" charset="0"/>
              </a:rPr>
              <a:t>THÀNH PHỐ HỒ CHÍ MINH</a:t>
            </a:r>
            <a:br>
              <a:rPr lang="vi-VN" sz="3600" dirty="0">
                <a:solidFill>
                  <a:schemeClr val="tx1">
                    <a:lumMod val="95000"/>
                    <a:lumOff val="5000"/>
                  </a:schemeClr>
                </a:solidFill>
                <a:latin typeface="Times New Roman" panose="02020603050405020304" pitchFamily="18" charset="0"/>
                <a:cs typeface="Times New Roman" panose="02020603050405020304" pitchFamily="18" charset="0"/>
              </a:rPr>
            </a:br>
            <a:r>
              <a:rPr lang="vi-VN" sz="3600" dirty="0">
                <a:solidFill>
                  <a:srgbClr val="FF0000"/>
                </a:solidFill>
                <a:latin typeface="Times New Roman" panose="02020603050405020304" pitchFamily="18" charset="0"/>
                <a:cs typeface="Times New Roman" panose="02020603050405020304" pitchFamily="18" charset="0"/>
              </a:rPr>
              <a:t>KHOA KINH TẾ</a:t>
            </a:r>
            <a:br>
              <a:rPr lang="vi-VN" sz="3600" dirty="0">
                <a:solidFill>
                  <a:srgbClr val="FF0000"/>
                </a:solidFill>
                <a:latin typeface="Times New Roman" panose="02020603050405020304" pitchFamily="18" charset="0"/>
                <a:cs typeface="Times New Roman" panose="02020603050405020304" pitchFamily="18" charset="0"/>
              </a:rPr>
            </a:br>
            <a:br>
              <a:rPr lang="vi-VN" sz="3600" dirty="0">
                <a:solidFill>
                  <a:srgbClr val="FF0000"/>
                </a:solidFill>
                <a:latin typeface="Times New Roman" panose="02020603050405020304" pitchFamily="18" charset="0"/>
                <a:cs typeface="Times New Roman" panose="02020603050405020304" pitchFamily="18" charset="0"/>
              </a:rPr>
            </a:br>
            <a:r>
              <a:rPr lang="en-US" sz="4000" b="1" dirty="0">
                <a:solidFill>
                  <a:srgbClr val="FF0000"/>
                </a:solidFill>
                <a:latin typeface="Times New Roman" panose="02020603050405020304" pitchFamily="18" charset="0"/>
                <a:cs typeface="Times New Roman" panose="02020603050405020304" pitchFamily="18" charset="0"/>
              </a:rPr>
              <a:t>MÔN </a:t>
            </a:r>
            <a:r>
              <a:rPr lang="vi-VN" sz="4000" b="1" dirty="0">
                <a:solidFill>
                  <a:srgbClr val="FF0000"/>
                </a:solidFill>
                <a:latin typeface="Times New Roman" panose="02020603050405020304" pitchFamily="18" charset="0"/>
                <a:cs typeface="Times New Roman" panose="02020603050405020304" pitchFamily="18" charset="0"/>
              </a:rPr>
              <a:t>SOẠN THẢO VĂN BẢN       </a:t>
            </a:r>
            <a:br>
              <a:rPr lang="vi-VN" sz="4800" dirty="0">
                <a:solidFill>
                  <a:schemeClr val="tx1">
                    <a:lumMod val="95000"/>
                    <a:lumOff val="5000"/>
                  </a:schemeClr>
                </a:solidFill>
                <a:latin typeface="Times New Roman" panose="02020603050405020304" pitchFamily="18" charset="0"/>
                <a:cs typeface="Times New Roman" panose="02020603050405020304" pitchFamily="18" charset="0"/>
              </a:rPr>
            </a:br>
            <a:r>
              <a:rPr lang="vi-VN" sz="4800" dirty="0">
                <a:solidFill>
                  <a:schemeClr val="tx1">
                    <a:lumMod val="95000"/>
                    <a:lumOff val="5000"/>
                  </a:schemeClr>
                </a:solidFill>
                <a:latin typeface="Times New Roman" panose="02020603050405020304" pitchFamily="18" charset="0"/>
                <a:cs typeface="Times New Roman" panose="02020603050405020304" pitchFamily="18" charset="0"/>
              </a:rPr>
              <a:t>                       </a:t>
            </a:r>
            <a:endParaRPr lang="en-US" sz="4800" dirty="0">
              <a:solidFill>
                <a:schemeClr val="tx1">
                  <a:lumMod val="95000"/>
                  <a:lumOff val="5000"/>
                </a:schemeClr>
              </a:solidFill>
            </a:endParaRPr>
          </a:p>
        </p:txBody>
      </p:sp>
    </p:spTree>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95288" y="115888"/>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1.4 Chức năng của văn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8435" name="Content Placeholder 2"/>
          <p:cNvSpPr>
            <a:spLocks noGrp="1"/>
          </p:cNvSpPr>
          <p:nvPr>
            <p:ph idx="1"/>
          </p:nvPr>
        </p:nvSpPr>
        <p:spPr>
          <a:xfrm>
            <a:off x="46038" y="1773238"/>
            <a:ext cx="8928100" cy="4114800"/>
          </a:xfrm>
        </p:spPr>
        <p:txBody>
          <a:bodyPr vert="horz" wrap="square" lIns="91440" tIns="45720" rIns="91440" bIns="45720" anchor="t"/>
          <a:lstStyle/>
          <a:p>
            <a:pPr lvl="1">
              <a:lnSpc>
                <a:spcPct val="150000"/>
              </a:lnSpc>
              <a:spcBef>
                <a:spcPct val="0"/>
              </a:spcBef>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sym typeface="Wingdings" panose="05000000000000000000" pitchFamily="2" charset="2"/>
              </a:rPr>
              <a:t> Chức năng thông tin</a:t>
            </a:r>
          </a:p>
          <a:p>
            <a:pPr lvl="1">
              <a:lnSpc>
                <a:spcPct val="150000"/>
              </a:lnSpc>
              <a:spcBef>
                <a:spcPct val="0"/>
              </a:spcBef>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sym typeface="Wingdings" panose="05000000000000000000" pitchFamily="2" charset="2"/>
              </a:rPr>
              <a:t> Chức năng quản lý</a:t>
            </a:r>
          </a:p>
          <a:p>
            <a:pPr lvl="1">
              <a:lnSpc>
                <a:spcPct val="150000"/>
              </a:lnSpc>
              <a:spcBef>
                <a:spcPct val="0"/>
              </a:spcBef>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sym typeface="Wingdings" panose="05000000000000000000" pitchFamily="2" charset="2"/>
              </a:rPr>
              <a:t> Chức năng </a:t>
            </a:r>
            <a:r>
              <a:rPr lang="en-US" altLang="en-US" sz="3600" dirty="0" err="1">
                <a:latin typeface="Times New Roman" panose="02020603050405020304" pitchFamily="18" charset="0"/>
                <a:cs typeface="Times New Roman" panose="02020603050405020304" pitchFamily="18" charset="0"/>
                <a:sym typeface="Wingdings" panose="05000000000000000000" pitchFamily="2" charset="2"/>
              </a:rPr>
              <a:t>Pháp</a:t>
            </a:r>
            <a:r>
              <a:rPr lang="en-US" altLang="en-US" sz="3600" dirty="0">
                <a:latin typeface="Times New Roman" panose="02020603050405020304" pitchFamily="18" charset="0"/>
                <a:cs typeface="Times New Roman" panose="02020603050405020304" pitchFamily="18" charset="0"/>
                <a:sym typeface="Wingdings" panose="05000000000000000000" pitchFamily="2" charset="2"/>
              </a:rPr>
              <a:t> </a:t>
            </a:r>
            <a:r>
              <a:rPr lang="en-US" altLang="en-US" sz="3600" dirty="0" err="1">
                <a:latin typeface="Times New Roman" panose="02020603050405020304" pitchFamily="18" charset="0"/>
                <a:cs typeface="Times New Roman" panose="02020603050405020304" pitchFamily="18" charset="0"/>
                <a:sym typeface="Wingdings" panose="05000000000000000000" pitchFamily="2" charset="2"/>
              </a:rPr>
              <a:t>lý</a:t>
            </a:r>
            <a:endParaRPr lang="en-US" altLang="en-US" sz="3600" dirty="0">
              <a:latin typeface="Times New Roman" panose="02020603050405020304" pitchFamily="18" charset="0"/>
              <a:cs typeface="Times New Roman" panose="02020603050405020304" pitchFamily="18" charset="0"/>
              <a:sym typeface="Wingdings" panose="05000000000000000000" pitchFamily="2" charset="2"/>
            </a:endParaRPr>
          </a:p>
          <a:p>
            <a:pPr lvl="1">
              <a:lnSpc>
                <a:spcPct val="150000"/>
              </a:lnSpc>
              <a:spcBef>
                <a:spcPct val="0"/>
              </a:spcBef>
              <a:buFont typeface="Wingdings" panose="05000000000000000000" pitchFamily="2" charset="2"/>
              <a:buChar char="ü"/>
            </a:pPr>
            <a:r>
              <a:rPr lang="vi-VN" sz="3600" dirty="0">
                <a:latin typeface="+mj-lt"/>
              </a:rPr>
              <a:t>Chức năng văn hóa-xã hội và sử liệu</a:t>
            </a:r>
            <a:endParaRPr lang="en-US" sz="3600" dirty="0">
              <a:latin typeface="+mj-lt"/>
            </a:endParaRPr>
          </a:p>
          <a:p>
            <a:pPr lvl="1">
              <a:lnSpc>
                <a:spcPct val="150000"/>
              </a:lnSpc>
              <a:spcBef>
                <a:spcPct val="0"/>
              </a:spcBef>
              <a:buFont typeface="Wingdings" panose="05000000000000000000" pitchFamily="2" charset="2"/>
              <a:buChar char="ü"/>
            </a:pPr>
            <a:endParaRPr lang="en-US" altLang="en-US" sz="3600" dirty="0">
              <a:latin typeface="Times New Roman" panose="02020603050405020304" pitchFamily="18" charset="0"/>
              <a:cs typeface="Times New Roman" panose="02020603050405020304" pitchFamily="18" charset="0"/>
              <a:sym typeface="Wingdings" panose="05000000000000000000" pitchFamily="2" charset="2"/>
            </a:endParaRPr>
          </a:p>
          <a:p>
            <a:endParaRPr lang="en-US" altLang="en-US" dirty="0"/>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en-US" sz="3600" dirty="0">
              <a:solidFill>
                <a:schemeClr val="tx1"/>
              </a:solidFill>
              <a:latin typeface="Times New Roman" panose="02020603050405020304" pitchFamily="18" charset="0"/>
              <a:cs typeface="Times New Roman" panose="02020603050405020304" pitchFamily="18" charset="0"/>
              <a:sym typeface="+mn-ea"/>
            </a:endParaRPr>
          </a:p>
          <a:p>
            <a:r>
              <a:rPr lang="en-US" altLang="en-US" sz="3600" dirty="0">
                <a:solidFill>
                  <a:schemeClr val="tx1"/>
                </a:solidFill>
                <a:latin typeface="Times New Roman" panose="02020603050405020304" pitchFamily="18" charset="0"/>
                <a:cs typeface="Times New Roman" panose="02020603050405020304" pitchFamily="18" charset="0"/>
                <a:sym typeface="+mn-ea"/>
              </a:rPr>
              <a:t>1.</a:t>
            </a:r>
            <a:r>
              <a:rPr lang="vi-VN" altLang="en-US" sz="3600" dirty="0">
                <a:solidFill>
                  <a:schemeClr val="tx1"/>
                </a:solidFill>
                <a:latin typeface="Times New Roman" panose="02020603050405020304" pitchFamily="18" charset="0"/>
                <a:cs typeface="Times New Roman" panose="02020603050405020304" pitchFamily="18" charset="0"/>
                <a:sym typeface="+mn-ea"/>
              </a:rPr>
              <a:t>4</a:t>
            </a:r>
            <a:r>
              <a:rPr lang="en-US" altLang="en-US" sz="3600" dirty="0">
                <a:solidFill>
                  <a:schemeClr val="tx1"/>
                </a:solidFill>
                <a:latin typeface="Times New Roman" panose="02020603050405020304" pitchFamily="18" charset="0"/>
                <a:cs typeface="Times New Roman" panose="02020603050405020304" pitchFamily="18" charset="0"/>
                <a:sym typeface="+mn-ea"/>
              </a:rPr>
              <a:t>. Chức năng của văn bản</a:t>
            </a:r>
            <a:endParaRPr lang="en-US" altLang="en-US" sz="3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sym typeface="+mn-ea"/>
            </a:endParaRPr>
          </a:p>
          <a:p>
            <a:endParaRPr lang="vi-VN" altLang="en-US"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5">
                                            <p:txEl>
                                              <p:pRg st="3" end="3"/>
                                            </p:txEl>
                                          </p:spTgt>
                                        </p:tgtEl>
                                        <p:attrNameLst>
                                          <p:attrName>style.visibility</p:attrName>
                                        </p:attrNameLst>
                                      </p:cBhvr>
                                      <p:to>
                                        <p:strVal val="visible"/>
                                      </p:to>
                                    </p:set>
                                    <p:anim calcmode="lin" valueType="num">
                                      <p:cBhvr additive="base">
                                        <p:cTn id="25" dur="5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vert="horz" wrap="square" lIns="91440" tIns="45720" rIns="91440" bIns="45720" anchor="ctr"/>
          <a:lstStyle/>
          <a:p>
            <a:r>
              <a:rPr lang="en-US" altLang="en-US" sz="4000" b="1" dirty="0">
                <a:solidFill>
                  <a:schemeClr val="bg1"/>
                </a:solidFill>
                <a:latin typeface="Times New Roman" panose="02020603050405020304" pitchFamily="18" charset="0"/>
              </a:rPr>
              <a:t>3. SỐ VÀ KÝ HIỆU CỦA VĂN BẢN </a:t>
            </a:r>
            <a:br>
              <a:rPr lang="en-US" altLang="en-US" sz="4000" dirty="0">
                <a:solidFill>
                  <a:schemeClr val="bg1"/>
                </a:solidFill>
                <a:latin typeface="Times New Roman" panose="02020603050405020304" pitchFamily="18" charset="0"/>
              </a:rPr>
            </a:br>
            <a:endParaRPr lang="en-US" altLang="en-US" sz="4000" dirty="0">
              <a:solidFill>
                <a:schemeClr val="bg1"/>
              </a:solidFill>
            </a:endParaRPr>
          </a:p>
        </p:txBody>
      </p:sp>
      <p:sp>
        <p:nvSpPr>
          <p:cNvPr id="146435" name="Content Placeholder 2"/>
          <p:cNvSpPr>
            <a:spLocks noGrp="1"/>
          </p:cNvSpPr>
          <p:nvPr>
            <p:ph idx="1"/>
          </p:nvPr>
        </p:nvSpPr>
        <p:spPr/>
        <p:txBody>
          <a:bodyPr vert="horz" wrap="square" lIns="91440" tIns="45720" rIns="91440" bIns="45720" anchor="t"/>
          <a:lstStyle/>
          <a:p>
            <a:pPr marL="0" indent="0">
              <a:buNone/>
            </a:pPr>
            <a:r>
              <a:rPr lang="en-US" altLang="en-US" sz="3600" b="1" dirty="0">
                <a:latin typeface="Times New Roman" panose="02020603050405020304" pitchFamily="18" charset="0"/>
                <a:cs typeface="Times New Roman" panose="02020603050405020304" pitchFamily="18" charset="0"/>
              </a:rPr>
              <a:t>a/ Đối với văn bản quy phạm </a:t>
            </a:r>
            <a:r>
              <a:rPr lang="en-US" altLang="en-US" sz="3600" dirty="0">
                <a:latin typeface="Times New Roman" panose="02020603050405020304" pitchFamily="18" charset="0"/>
                <a:cs typeface="Times New Roman" panose="02020603050405020304" pitchFamily="18" charset="0"/>
              </a:rPr>
              <a:t>pháp luật</a:t>
            </a:r>
          </a:p>
          <a:p>
            <a:pPr marL="0" indent="0">
              <a:buNone/>
            </a:pPr>
            <a:r>
              <a:rPr lang="en-US" altLang="en-US" sz="3600" dirty="0">
                <a:latin typeface="Times New Roman" panose="02020603050405020304" pitchFamily="18" charset="0"/>
                <a:cs typeface="Times New Roman" panose="02020603050405020304" pitchFamily="18" charset="0"/>
              </a:rPr>
              <a:t>Số</a:t>
            </a:r>
            <a:r>
              <a:rPr lang="en-US" altLang="en-US" sz="3600" dirty="0">
                <a:latin typeface="Times New Roman" panose="02020603050405020304" pitchFamily="18" charset="0"/>
                <a:ea typeface="Times New Roman" panose="02020603050405020304" pitchFamily="18" charset="0"/>
              </a:rPr>
              <a:t>…</a:t>
            </a:r>
            <a:r>
              <a:rPr lang="en-US" altLang="en-US" sz="3600" dirty="0">
                <a:latin typeface="Times New Roman" panose="02020603050405020304" pitchFamily="18" charset="0"/>
                <a:cs typeface="Times New Roman" panose="02020603050405020304" pitchFamily="18" charset="0"/>
              </a:rPr>
              <a:t>/Năm ban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văn bản/Tên viết tắt cơ quan, tổ chức, chức danh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ban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văn bản</a:t>
            </a:r>
          </a:p>
          <a:p>
            <a:pPr marL="0" indent="0">
              <a:buNone/>
            </a:pPr>
            <a:r>
              <a:rPr lang="en-US" altLang="en-US" sz="3600" dirty="0">
                <a:latin typeface="Times New Roman" panose="02020603050405020304" pitchFamily="18" charset="0"/>
                <a:cs typeface="Times New Roman" panose="02020603050405020304" pitchFamily="18" charset="0"/>
              </a:rPr>
              <a:t>Ví dụ: số: 02/1998/NQ-CP</a:t>
            </a:r>
          </a:p>
          <a:p>
            <a:pPr marL="0" indent="0">
              <a:buNone/>
            </a:pPr>
            <a:r>
              <a:rPr lang="en-US" altLang="en-US" sz="3600" dirty="0">
                <a:latin typeface="Times New Roman" panose="02020603050405020304" pitchFamily="18" charset="0"/>
                <a:cs typeface="Times New Roman" panose="02020603050405020304" pitchFamily="18" charset="0"/>
              </a:rPr>
              <a:t>Nghị quyết số 02 năm 1998 của Chính Phủ</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p:txBody>
          <a:bodyPr vert="horz" wrap="square" lIns="91440" tIns="45720" rIns="91440" bIns="45720" anchor="ctr"/>
          <a:lstStyle/>
          <a:p>
            <a:r>
              <a:rPr lang="en-US" altLang="en-US" sz="4000" b="1" dirty="0">
                <a:solidFill>
                  <a:schemeClr val="bg1"/>
                </a:solidFill>
                <a:latin typeface="Times New Roman" panose="02020603050405020304" pitchFamily="18" charset="0"/>
              </a:rPr>
              <a:t>3. SỐ VÀ KÝ HIỆU CỦA VĂN BẢN </a:t>
            </a:r>
            <a:br>
              <a:rPr lang="en-US" altLang="en-US" sz="4000" dirty="0">
                <a:solidFill>
                  <a:srgbClr val="FF0000"/>
                </a:solidFill>
                <a:latin typeface="Times New Roman" panose="02020603050405020304" pitchFamily="18" charset="0"/>
              </a:rPr>
            </a:br>
            <a:endParaRPr lang="en-US" altLang="en-US" sz="4000" dirty="0">
              <a:solidFill>
                <a:srgbClr val="FF0000"/>
              </a:solidFill>
            </a:endParaRPr>
          </a:p>
        </p:txBody>
      </p:sp>
      <p:sp>
        <p:nvSpPr>
          <p:cNvPr id="147459" name="Content Placeholder 2"/>
          <p:cNvSpPr>
            <a:spLocks noGrp="1"/>
          </p:cNvSpPr>
          <p:nvPr>
            <p:ph idx="1"/>
          </p:nvPr>
        </p:nvSpPr>
        <p:spPr>
          <a:xfrm>
            <a:off x="179388" y="1844675"/>
            <a:ext cx="8507412" cy="4525963"/>
          </a:xfrm>
        </p:spPr>
        <p:txBody>
          <a:bodyPr vert="horz" wrap="square" lIns="91440" tIns="45720" rIns="91440" bIns="45720" anchor="t"/>
          <a:lstStyle/>
          <a:p>
            <a:pPr marL="0" indent="0">
              <a:buNone/>
            </a:pPr>
            <a:r>
              <a:rPr lang="en-US" altLang="en-US" b="1" dirty="0">
                <a:latin typeface="Times New Roman" panose="02020603050405020304" pitchFamily="18" charset="0"/>
                <a:cs typeface="Times New Roman" panose="02020603050405020304" pitchFamily="18" charset="0"/>
              </a:rPr>
              <a:t>b/ Đối với văn bản cá biệt v</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 văn bản h</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nh chính có tên loại</a:t>
            </a:r>
          </a:p>
          <a:p>
            <a:pPr marL="0" indent="0">
              <a:buNone/>
            </a:pPr>
            <a:r>
              <a:rPr lang="en-US" altLang="en-US" dirty="0">
                <a:latin typeface="Times New Roman" panose="02020603050405020304" pitchFamily="18" charset="0"/>
                <a:cs typeface="Times New Roman" panose="02020603050405020304" pitchFamily="18" charset="0"/>
              </a:rPr>
              <a:t>Số</a:t>
            </a:r>
            <a:r>
              <a:rPr lang="en-US" altLang="en-US" dirty="0">
                <a:latin typeface="Times New Roman" panose="02020603050405020304" pitchFamily="18" charset="0"/>
                <a:ea typeface="Times New Roman" panose="02020603050405020304" pitchFamily="18" charset="0"/>
              </a:rPr>
              <a:t>…</a:t>
            </a:r>
            <a:r>
              <a:rPr lang="en-US" altLang="en-US" dirty="0">
                <a:latin typeface="Times New Roman" panose="02020603050405020304" pitchFamily="18" charset="0"/>
                <a:cs typeface="Times New Roman" panose="02020603050405020304" pitchFamily="18" charset="0"/>
              </a:rPr>
              <a:t>/Tên viết tắt loại VB-Tên viết tắt cơ quan, tổ chức, chức danh Nh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nước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văn bản.</a:t>
            </a:r>
          </a:p>
          <a:p>
            <a:pPr marL="0" indent="0">
              <a:buNone/>
            </a:pPr>
            <a:r>
              <a:rPr lang="en-US" altLang="en-US" dirty="0">
                <a:latin typeface="Times New Roman" panose="02020603050405020304" pitchFamily="18" charset="0"/>
                <a:cs typeface="Times New Roman" panose="02020603050405020304" pitchFamily="18" charset="0"/>
              </a:rPr>
              <a:t>Ví dụ: Số: 15/QĐ-UBND</a:t>
            </a:r>
          </a:p>
          <a:p>
            <a:pPr marL="0" indent="0">
              <a:buNone/>
            </a:pPr>
            <a:r>
              <a:rPr lang="en-US" altLang="en-US" dirty="0">
                <a:latin typeface="Times New Roman" panose="02020603050405020304" pitchFamily="18" charset="0"/>
                <a:cs typeface="Times New Roman" panose="02020603050405020304" pitchFamily="18" charset="0"/>
              </a:rPr>
              <a:t>Quyết định số 15 của UBND Tỉnh</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p:txBody>
          <a:bodyPr vert="horz" wrap="square" lIns="91440" tIns="45720" rIns="91440" bIns="45720" anchor="ctr"/>
          <a:lstStyle/>
          <a:p>
            <a:r>
              <a:rPr lang="en-US" altLang="en-US" sz="4000" b="1" dirty="0">
                <a:solidFill>
                  <a:schemeClr val="bg1"/>
                </a:solidFill>
                <a:latin typeface="Times New Roman" panose="02020603050405020304" pitchFamily="18" charset="0"/>
              </a:rPr>
              <a:t>3. SỐ VÀ KÝ HIỆU CỦA VĂN BẢN </a:t>
            </a:r>
            <a:br>
              <a:rPr lang="en-US" altLang="en-US" sz="4000" dirty="0">
                <a:solidFill>
                  <a:srgbClr val="FF0000"/>
                </a:solidFill>
                <a:latin typeface="Times New Roman" panose="02020603050405020304" pitchFamily="18" charset="0"/>
              </a:rPr>
            </a:br>
            <a:endParaRPr lang="en-US" altLang="en-US" sz="4000" dirty="0">
              <a:solidFill>
                <a:srgbClr val="FF0000"/>
              </a:solidFill>
            </a:endParaRPr>
          </a:p>
        </p:txBody>
      </p:sp>
      <p:sp>
        <p:nvSpPr>
          <p:cNvPr id="148483" name="Content Placeholder 2"/>
          <p:cNvSpPr>
            <a:spLocks noGrp="1"/>
          </p:cNvSpPr>
          <p:nvPr>
            <p:ph idx="1"/>
          </p:nvPr>
        </p:nvSpPr>
        <p:spPr>
          <a:xfrm>
            <a:off x="179388" y="1600200"/>
            <a:ext cx="8785225" cy="4852988"/>
          </a:xfrm>
        </p:spPr>
        <p:txBody>
          <a:bodyPr vert="horz" wrap="square" lIns="91440" tIns="45720" rIns="91440" bIns="45720" anchor="t"/>
          <a:lstStyle/>
          <a:p>
            <a:pPr marL="0" indent="0">
              <a:buNone/>
            </a:pPr>
            <a:r>
              <a:rPr lang="en-US" altLang="en-US" sz="3600" b="1" dirty="0">
                <a:latin typeface="Times New Roman" panose="02020603050405020304" pitchFamily="18" charset="0"/>
                <a:cs typeface="Times New Roman" panose="02020603050405020304" pitchFamily="18" charset="0"/>
              </a:rPr>
              <a:t>c/ Đối với công văn h</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nh chính</a:t>
            </a:r>
          </a:p>
          <a:p>
            <a:pPr marL="0" indent="0">
              <a:buNone/>
            </a:pPr>
            <a:r>
              <a:rPr lang="en-US" altLang="en-US" sz="3600" dirty="0">
                <a:latin typeface="Times New Roman" panose="02020603050405020304" pitchFamily="18" charset="0"/>
                <a:cs typeface="Times New Roman" panose="02020603050405020304" pitchFamily="18" charset="0"/>
              </a:rPr>
              <a:t>Số</a:t>
            </a:r>
            <a:r>
              <a:rPr lang="en-US" altLang="en-US" sz="3600" dirty="0">
                <a:latin typeface="Times New Roman" panose="02020603050405020304" pitchFamily="18" charset="0"/>
                <a:ea typeface="Times New Roman" panose="02020603050405020304" pitchFamily="18" charset="0"/>
              </a:rPr>
              <a:t>…</a:t>
            </a:r>
            <a:r>
              <a:rPr lang="en-US" altLang="en-US" sz="3600" dirty="0">
                <a:latin typeface="Times New Roman" panose="02020603050405020304" pitchFamily="18" charset="0"/>
                <a:cs typeface="Times New Roman" panose="02020603050405020304" pitchFamily="18" charset="0"/>
              </a:rPr>
              <a:t>/Tên viết tắt cơ quan, tổ chức, chức danh, chức danh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ban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văn bản – Tên viết tắt đơn vị soạn thảo (nếu có)</a:t>
            </a:r>
          </a:p>
          <a:p>
            <a:pPr marL="0" indent="0">
              <a:buNone/>
            </a:pPr>
            <a:r>
              <a:rPr lang="en-US" altLang="en-US" sz="3600" dirty="0">
                <a:latin typeface="Times New Roman" panose="02020603050405020304" pitchFamily="18" charset="0"/>
                <a:cs typeface="Times New Roman" panose="02020603050405020304" pitchFamily="18" charset="0"/>
              </a:rPr>
              <a:t>Ví dụ: số: 234/BTC-TCCB</a:t>
            </a:r>
          </a:p>
          <a:p>
            <a:pPr marL="0" indent="0">
              <a:buNone/>
            </a:pPr>
            <a:r>
              <a:rPr lang="en-US" altLang="en-US" sz="3600" dirty="0">
                <a:latin typeface="Times New Roman" panose="02020603050405020304" pitchFamily="18" charset="0"/>
                <a:cs typeface="Times New Roman" panose="02020603050405020304" pitchFamily="18" charset="0"/>
              </a:rPr>
              <a:t>Công văn số 105 của Bộ T</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i chính do Vụ Tổ chức cán bộ soạn thảo.</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64515" name="Content Placeholder 2"/>
          <p:cNvSpPr>
            <a:spLocks noGrp="1"/>
          </p:cNvSpPr>
          <p:nvPr>
            <p:ph idx="1"/>
          </p:nvPr>
        </p:nvSpPr>
        <p:spPr>
          <a:xfrm>
            <a:off x="107950" y="1436688"/>
            <a:ext cx="9036050" cy="4525963"/>
          </a:xfrm>
        </p:spPr>
        <p:txBody>
          <a:bodyPr vert="horz" wrap="square" lIns="91440" tIns="45720" rIns="91440" bIns="45720" numCol="1" anchor="t" anchorCtr="0" compatLnSpc="1">
            <a:normAutofit lnSpcReduction="10000"/>
          </a:bodyPr>
          <a:lstStyle/>
          <a:p>
            <a:pPr>
              <a:buFont typeface="Wingdings" panose="05000000000000000000" pitchFamily="2" charset="2"/>
              <a:buChar char="q"/>
            </a:pPr>
            <a:r>
              <a:rPr lang="en-US" altLang="en-US" sz="3600" b="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Thể thức</a:t>
            </a:r>
          </a:p>
          <a:p>
            <a:pPr algn="just">
              <a:buNone/>
            </a:pPr>
            <a:r>
              <a:rPr lang="en-US" altLang="en-US" sz="3600" u="sng" dirty="0">
                <a:latin typeface="Times New Roman" panose="02020603050405020304" pitchFamily="18" charset="0"/>
                <a:cs typeface="Times New Roman" panose="02020603050405020304" pitchFamily="18" charset="0"/>
              </a:rPr>
              <a:t>a/ Địa danh ghi trên văn bản </a:t>
            </a:r>
          </a:p>
          <a:p>
            <a:pPr algn="just">
              <a:buNone/>
            </a:pP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L</a:t>
            </a:r>
            <a:r>
              <a:rPr lang="en-US" altLang="en-US" sz="3600" dirty="0" err="1">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tên gọi chính thức của đơn vị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chính nơi cơ quan, tổ chức đóng trụ sở; đối với những đơn vị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chính được đặt theo tên người, bằng chữ số hoặc sự kiện lịch sử thì phải ghi tên gọi đầy đủ của đơn vị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chính </a:t>
            </a:r>
            <a:r>
              <a:rPr lang="en-US" altLang="en-US" sz="3600" dirty="0" err="1">
                <a:latin typeface="Times New Roman" panose="02020603050405020304" pitchFamily="18" charset="0"/>
                <a:cs typeface="Times New Roman" panose="02020603050405020304" pitchFamily="18" charset="0"/>
              </a:rPr>
              <a:t>đó</a:t>
            </a:r>
            <a:r>
              <a:rPr lang="en-US" altLang="en-US" sz="3600" dirty="0">
                <a:latin typeface="Times New Roman" panose="02020603050405020304" pitchFamily="18" charset="0"/>
                <a:cs typeface="Times New Roman" panose="02020603050405020304" pitchFamily="18" charset="0"/>
              </a:rPr>
              <a:t>.</a:t>
            </a: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a:t>
            </a:r>
            <a:r>
              <a:rPr lang="en-US" altLang="en-US" b="1" dirty="0">
                <a:solidFill>
                  <a:srgbClr val="FFFFFF"/>
                </a:solidFill>
                <a:latin typeface="Times New Roman" panose="02020603050405020304" pitchFamily="18" charset="0"/>
                <a:cs typeface="Times New Roman" panose="02020603050405020304" pitchFamily="18" charset="0"/>
              </a:rPr>
              <a:t>4. </a:t>
            </a:r>
            <a:r>
              <a:rPr lang="en-US" altLang="en-US" b="1" dirty="0" err="1">
                <a:solidFill>
                  <a:srgbClr val="FFFFFF"/>
                </a:solidFill>
                <a:latin typeface="Times New Roman" panose="02020603050405020304" pitchFamily="18" charset="0"/>
                <a:cs typeface="Times New Roman" panose="02020603050405020304" pitchFamily="18" charset="0"/>
              </a:rPr>
              <a:t>Địa</a:t>
            </a:r>
            <a:r>
              <a:rPr lang="en-US" altLang="en-US" b="1" dirty="0">
                <a:solidFill>
                  <a:srgbClr val="FFFFFF"/>
                </a:solidFill>
                <a:latin typeface="Times New Roman" panose="02020603050405020304" pitchFamily="18" charset="0"/>
                <a:cs typeface="Times New Roman" panose="02020603050405020304" pitchFamily="18" charset="0"/>
              </a:rPr>
              <a:t> </a:t>
            </a:r>
            <a:r>
              <a:rPr lang="en-US" altLang="en-US" b="1" dirty="0" err="1">
                <a:solidFill>
                  <a:srgbClr val="FFFFFF"/>
                </a:solidFill>
                <a:latin typeface="Times New Roman" panose="02020603050405020304" pitchFamily="18" charset="0"/>
                <a:cs typeface="Times New Roman" panose="02020603050405020304" pitchFamily="18" charset="0"/>
              </a:rPr>
              <a:t>danh</a:t>
            </a:r>
            <a:r>
              <a:rPr lang="en-US" altLang="en-US" b="1" dirty="0">
                <a:solidFill>
                  <a:srgbClr val="FFFFFF"/>
                </a:solidFill>
                <a:latin typeface="Times New Roman" panose="02020603050405020304" pitchFamily="18" charset="0"/>
                <a:cs typeface="Times New Roman" panose="02020603050405020304" pitchFamily="18" charset="0"/>
              </a:rPr>
              <a:t> </a:t>
            </a:r>
            <a:r>
              <a:rPr lang="en-US" altLang="en-US" b="1" dirty="0" err="1">
                <a:solidFill>
                  <a:srgbClr val="FFFFFF"/>
                </a:solidFill>
                <a:latin typeface="Times New Roman" panose="02020603050405020304" pitchFamily="18" charset="0"/>
                <a:cs typeface="Times New Roman" panose="02020603050405020304" pitchFamily="18" charset="0"/>
              </a:rPr>
              <a:t>v</a:t>
            </a:r>
            <a:r>
              <a:rPr lang="en-US" altLang="en-US" b="1" dirty="0" err="1">
                <a:solidFill>
                  <a:srgbClr val="FFFFFF"/>
                </a:solidFill>
                <a:latin typeface="Times New Roman" panose="02020603050405020304" pitchFamily="18" charset="0"/>
                <a:ea typeface="Times New Roman" panose="02020603050405020304" pitchFamily="18" charset="0"/>
                <a:cs typeface="Arial" panose="020B0604020202020204"/>
              </a:rPr>
              <a:t>à</a:t>
            </a:r>
            <a:r>
              <a:rPr lang="en-US" altLang="en-US" b="1" dirty="0">
                <a:solidFill>
                  <a:srgbClr val="FFFFFF"/>
                </a:solidFill>
                <a:latin typeface="Times New Roman" panose="02020603050405020304" pitchFamily="18" charset="0"/>
                <a:cs typeface="Times New Roman" panose="02020603050405020304" pitchFamily="18" charset="0"/>
              </a:rPr>
              <a:t> </a:t>
            </a:r>
            <a:r>
              <a:rPr lang="en-US" altLang="en-US" b="1" dirty="0" err="1">
                <a:solidFill>
                  <a:srgbClr val="FFFFFF"/>
                </a:solidFill>
                <a:latin typeface="Times New Roman" panose="02020603050405020304" pitchFamily="18" charset="0"/>
                <a:cs typeface="Times New Roman" panose="02020603050405020304" pitchFamily="18" charset="0"/>
              </a:rPr>
              <a:t>ng</a:t>
            </a:r>
            <a:r>
              <a:rPr lang="en-US" altLang="en-US" b="1" dirty="0" err="1">
                <a:solidFill>
                  <a:srgbClr val="FFFFFF"/>
                </a:solidFill>
                <a:latin typeface="Times New Roman" panose="02020603050405020304" pitchFamily="18" charset="0"/>
                <a:ea typeface="Times New Roman" panose="02020603050405020304" pitchFamily="18" charset="0"/>
                <a:cs typeface="Arial" panose="020B0604020202020204"/>
              </a:rPr>
              <a:t>à</a:t>
            </a:r>
            <a:r>
              <a:rPr lang="en-US" altLang="en-US" b="1" dirty="0" err="1">
                <a:solidFill>
                  <a:srgbClr val="FFFFFF"/>
                </a:solidFill>
                <a:latin typeface="Times New Roman" panose="02020603050405020304" pitchFamily="18" charset="0"/>
                <a:cs typeface="Times New Roman" panose="02020603050405020304" pitchFamily="18" charset="0"/>
              </a:rPr>
              <a:t>y</a:t>
            </a:r>
            <a:r>
              <a:rPr lang="en-US" altLang="en-US" b="1" dirty="0">
                <a:solidFill>
                  <a:srgbClr val="FFFFFF"/>
                </a:solidFill>
                <a:latin typeface="Times New Roman" panose="02020603050405020304" pitchFamily="18" charset="0"/>
                <a:cs typeface="Times New Roman" panose="02020603050405020304" pitchFamily="18" charset="0"/>
              </a:rPr>
              <a:t>, </a:t>
            </a:r>
            <a:r>
              <a:rPr lang="en-US" altLang="en-US" b="1" dirty="0" err="1">
                <a:solidFill>
                  <a:srgbClr val="FFFFFF"/>
                </a:solidFill>
                <a:latin typeface="Times New Roman" panose="02020603050405020304" pitchFamily="18" charset="0"/>
                <a:cs typeface="Times New Roman" panose="02020603050405020304" pitchFamily="18" charset="0"/>
              </a:rPr>
              <a:t>tháng</a:t>
            </a:r>
            <a:r>
              <a:rPr lang="en-US" altLang="en-US" b="1" dirty="0">
                <a:solidFill>
                  <a:srgbClr val="FFFFFF"/>
                </a:solidFill>
                <a:latin typeface="Times New Roman" panose="02020603050405020304" pitchFamily="18" charset="0"/>
                <a:cs typeface="Times New Roman" panose="02020603050405020304" pitchFamily="18" charset="0"/>
              </a:rPr>
              <a:t>, </a:t>
            </a:r>
            <a:r>
              <a:rPr lang="en-US" altLang="en-US" b="1" dirty="0" err="1">
                <a:solidFill>
                  <a:srgbClr val="FFFFFF"/>
                </a:solidFill>
                <a:latin typeface="Times New Roman" panose="02020603050405020304" pitchFamily="18" charset="0"/>
                <a:cs typeface="Times New Roman" panose="02020603050405020304" pitchFamily="18" charset="0"/>
              </a:rPr>
              <a:t>năm</a:t>
            </a:r>
            <a:r>
              <a:rPr lang="en-US" altLang="en-US" b="1" dirty="0">
                <a:solidFill>
                  <a:srgbClr val="FFFFFF"/>
                </a:solidFill>
                <a:latin typeface="Times New Roman" panose="02020603050405020304" pitchFamily="18" charset="0"/>
                <a:cs typeface="Times New Roman" panose="02020603050405020304" pitchFamily="18" charset="0"/>
              </a:rPr>
              <a:t> ban </a:t>
            </a:r>
            <a:r>
              <a:rPr lang="en-US" altLang="en-US" b="1" dirty="0" err="1">
                <a:solidFill>
                  <a:srgbClr val="FFFFFF"/>
                </a:solidFill>
                <a:latin typeface="Times New Roman" panose="02020603050405020304" pitchFamily="18" charset="0"/>
                <a:cs typeface="Times New Roman" panose="02020603050405020304" pitchFamily="18" charset="0"/>
              </a:rPr>
              <a:t>h</a:t>
            </a:r>
            <a:r>
              <a:rPr lang="en-US" altLang="en-US" b="1" dirty="0" err="1">
                <a:solidFill>
                  <a:srgbClr val="FFFFFF"/>
                </a:solidFill>
                <a:latin typeface="Times New Roman" panose="02020603050405020304" pitchFamily="18" charset="0"/>
                <a:ea typeface="Times New Roman" panose="02020603050405020304" pitchFamily="18" charset="0"/>
                <a:cs typeface="Arial" panose="020B0604020202020204"/>
              </a:rPr>
              <a:t>à</a:t>
            </a:r>
            <a:r>
              <a:rPr lang="en-US" altLang="en-US" b="1" dirty="0" err="1">
                <a:solidFill>
                  <a:srgbClr val="FFFFFF"/>
                </a:solidFill>
                <a:latin typeface="Times New Roman" panose="02020603050405020304" pitchFamily="18" charset="0"/>
                <a:cs typeface="Times New Roman" panose="02020603050405020304" pitchFamily="18" charset="0"/>
              </a:rPr>
              <a:t>nh</a:t>
            </a:r>
            <a:r>
              <a:rPr lang="en-US" altLang="en-US" b="1" dirty="0">
                <a:solidFill>
                  <a:srgbClr val="FFFFFF"/>
                </a:solidFill>
                <a:latin typeface="Times New Roman" panose="02020603050405020304" pitchFamily="18" charset="0"/>
                <a:cs typeface="Times New Roman" panose="02020603050405020304" pitchFamily="18" charset="0"/>
              </a:rPr>
              <a:t> </a:t>
            </a:r>
            <a:r>
              <a:rPr lang="en-US" altLang="en-US" b="1" dirty="0" err="1">
                <a:solidFill>
                  <a:srgbClr val="FFFFFF"/>
                </a:solidFill>
                <a:latin typeface="Times New Roman" panose="02020603050405020304" pitchFamily="18" charset="0"/>
                <a:cs typeface="Times New Roman" panose="02020603050405020304" pitchFamily="18" charset="0"/>
              </a:rPr>
              <a:t>văn</a:t>
            </a:r>
            <a:r>
              <a:rPr lang="en-US" altLang="en-US" b="1" dirty="0">
                <a:solidFill>
                  <a:srgbClr val="FFFFFF"/>
                </a:solidFill>
                <a:latin typeface="Times New Roman" panose="02020603050405020304" pitchFamily="18" charset="0"/>
                <a:cs typeface="Times New Roman" panose="02020603050405020304" pitchFamily="18" charset="0"/>
              </a:rPr>
              <a:t> </a:t>
            </a:r>
            <a:r>
              <a:rPr lang="en-US" altLang="en-US" b="1" dirty="0" err="1">
                <a:solidFill>
                  <a:srgbClr val="FFFFFF"/>
                </a:solidFill>
                <a:latin typeface="Times New Roman" panose="02020603050405020304" pitchFamily="18" charset="0"/>
                <a:cs typeface="Times New Roman" panose="02020603050405020304" pitchFamily="18" charset="0"/>
              </a:rPr>
              <a:t>bản</a:t>
            </a:r>
            <a:r>
              <a:rPr lang="en-US" altLang="en-US" b="1" dirty="0">
                <a:solidFill>
                  <a:schemeClr val="bg1"/>
                </a:solidFill>
                <a:latin typeface="Times New Roman" panose="02020603050405020304" pitchFamily="18" charset="0"/>
                <a:cs typeface="Times New Roman" panose="02020603050405020304" pitchFamily="18" charset="0"/>
              </a:rPr>
              <a:t>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dirty="0"/>
          </a:p>
        </p:txBody>
      </p:sp>
      <p:sp>
        <p:nvSpPr>
          <p:cNvPr id="150531" name="Content Placeholder 2"/>
          <p:cNvSpPr>
            <a:spLocks noGrp="1"/>
          </p:cNvSpPr>
          <p:nvPr>
            <p:ph idx="1"/>
          </p:nvPr>
        </p:nvSpPr>
        <p:spPr>
          <a:xfrm>
            <a:off x="23004" y="1524000"/>
            <a:ext cx="8856662" cy="4464050"/>
          </a:xfrm>
        </p:spPr>
        <p:txBody>
          <a:bodyPr vert="horz" wrap="square" lIns="91440" tIns="45720" rIns="91440" bIns="45720" anchor="t">
            <a:normAutofit lnSpcReduction="10000"/>
          </a:bodyPr>
          <a:lstStyle/>
          <a:p>
            <a:pPr algn="just"/>
            <a:r>
              <a:rPr lang="en-US" altLang="en-US" sz="3600" dirty="0">
                <a:latin typeface="Times New Roman" panose="02020603050405020304" pitchFamily="18" charset="0"/>
                <a:cs typeface="Times New Roman" panose="02020603050405020304" pitchFamily="18" charset="0"/>
              </a:rPr>
              <a:t>Địa danh ghi trên văn bản của các cơ quan, tổ chức trung ương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tên tỉnh,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trực thuộc Trung ương nơi cơ quan, tổ chức đóng trụ sở.</a:t>
            </a:r>
          </a:p>
          <a:p>
            <a:pPr algn="just"/>
            <a:r>
              <a:rPr lang="en-US" altLang="en-US" sz="3600" dirty="0">
                <a:latin typeface="Times New Roman" panose="02020603050405020304" pitchFamily="18" charset="0"/>
                <a:cs typeface="Times New Roman" panose="02020603050405020304" pitchFamily="18" charset="0"/>
              </a:rPr>
              <a:t>Ví dụ: Văn bản của Bộ công thương, của Công ty Điện lực 1 thuộc tập đo</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 Điện lực Việt Nam (có trụ sở tại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Nội): </a:t>
            </a:r>
            <a:r>
              <a:rPr lang="en-US" altLang="en-US" sz="3600" b="1" i="1" dirty="0">
                <a:latin typeface="Times New Roman" panose="02020603050405020304" pitchFamily="18" charset="0"/>
                <a:cs typeface="Times New Roman" panose="02020603050405020304" pitchFamily="18" charset="0"/>
              </a:rPr>
              <a:t>H</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 Nội</a:t>
            </a:r>
            <a:endParaRPr lang="en-US" altLang="en-US" sz="3600" b="1" i="1"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dirty="0"/>
          </a:p>
        </p:txBody>
      </p:sp>
      <p:sp>
        <p:nvSpPr>
          <p:cNvPr id="66563" name="Content Placeholder 2"/>
          <p:cNvSpPr>
            <a:spLocks noGrp="1"/>
          </p:cNvSpPr>
          <p:nvPr>
            <p:ph idx="1"/>
          </p:nvPr>
        </p:nvSpPr>
        <p:spPr>
          <a:xfrm>
            <a:off x="250825" y="1916113"/>
            <a:ext cx="8785225" cy="4537075"/>
          </a:xfrm>
        </p:spPr>
        <p:txBody>
          <a:bodyPr vert="horz" wrap="square" lIns="91440" tIns="45720" rIns="91440" bIns="45720" numCol="1" anchor="t" anchorCtr="0" compatLnSpc="1"/>
          <a:lstStyle/>
          <a:p>
            <a:pPr algn="just">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Đối với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trực thuộc Trung ương: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tên của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trực thuộc Trung ương.</a:t>
            </a:r>
          </a:p>
          <a:p>
            <a:pPr algn="just">
              <a:buNone/>
            </a:pPr>
            <a:endParaRPr lang="en-US" altLang="en-US" sz="3600" dirty="0">
              <a:latin typeface="Times New Roman" panose="02020603050405020304" pitchFamily="18" charset="0"/>
              <a:cs typeface="Times New Roman" panose="02020603050405020304" pitchFamily="18" charset="0"/>
            </a:endParaRPr>
          </a:p>
          <a:p>
            <a:pPr algn="just">
              <a:buNone/>
            </a:pPr>
            <a:r>
              <a:rPr lang="en-US" altLang="en-US" sz="3600" dirty="0">
                <a:latin typeface="Times New Roman" panose="02020603050405020304" pitchFamily="18" charset="0"/>
                <a:cs typeface="Times New Roman" panose="02020603050405020304" pitchFamily="18" charset="0"/>
              </a:rPr>
              <a:t>Ví dụ: Văn bản của Ủy ban nhân dân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Nội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của các sở, ban ng</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thuộc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a:t>
            </a:r>
            <a:r>
              <a:rPr lang="en-US" altLang="en-US" sz="3600" b="1" i="1" dirty="0">
                <a:latin typeface="Times New Roman" panose="02020603050405020304" pitchFamily="18" charset="0"/>
                <a:cs typeface="Times New Roman" panose="02020603050405020304" pitchFamily="18" charset="0"/>
              </a:rPr>
              <a:t>H</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 Nội</a:t>
            </a:r>
            <a:endParaRPr lang="en-US" altLang="en-US" sz="3600" b="1" i="1"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dirty="0"/>
          </a:p>
        </p:txBody>
      </p:sp>
      <p:sp>
        <p:nvSpPr>
          <p:cNvPr id="67587" name="Content Placeholder 2"/>
          <p:cNvSpPr>
            <a:spLocks noGrp="1"/>
          </p:cNvSpPr>
          <p:nvPr>
            <p:ph idx="1"/>
          </p:nvPr>
        </p:nvSpPr>
        <p:spPr>
          <a:xfrm>
            <a:off x="457200" y="1916113"/>
            <a:ext cx="8229600" cy="4210050"/>
          </a:xfrm>
        </p:spPr>
        <p:txBody>
          <a:bodyPr vert="horz" wrap="square" lIns="91440" tIns="45720" rIns="91440" bIns="45720" numCol="1" anchor="t" anchorCtr="0" compatLnSpc="1"/>
          <a:lstStyle/>
          <a:p>
            <a:pPr>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Đối với các tỉnh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tên của Tỉnh</a:t>
            </a:r>
          </a:p>
          <a:p>
            <a:pPr>
              <a:buNone/>
            </a:pPr>
            <a:endParaRPr lang="en-US" altLang="en-US" sz="3600" dirty="0">
              <a:latin typeface="Times New Roman" panose="02020603050405020304" pitchFamily="18" charset="0"/>
              <a:cs typeface="Times New Roman" panose="02020603050405020304" pitchFamily="18" charset="0"/>
            </a:endParaRPr>
          </a:p>
          <a:p>
            <a:pPr>
              <a:buNone/>
            </a:pPr>
            <a:r>
              <a:rPr lang="en-US" altLang="en-US" sz="3600" dirty="0">
                <a:latin typeface="Times New Roman" panose="02020603050405020304" pitchFamily="18" charset="0"/>
                <a:cs typeface="Times New Roman" panose="02020603050405020304" pitchFamily="18" charset="0"/>
              </a:rPr>
              <a:t>Ví dụ: Văn bản của Ủy ban nhân dân Tỉnh Hải Dương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của các sở, ban ng</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thuộc tỉnh: </a:t>
            </a:r>
            <a:r>
              <a:rPr lang="en-US" altLang="en-US" sz="3600" b="1" i="1" dirty="0">
                <a:latin typeface="Times New Roman" panose="02020603050405020304" pitchFamily="18" charset="0"/>
                <a:cs typeface="Times New Roman" panose="02020603050405020304" pitchFamily="18" charset="0"/>
              </a:rPr>
              <a:t>Hải Dương</a:t>
            </a:r>
            <a:endParaRPr lang="en-US" altLang="en-US" sz="3600" b="1" i="1"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dirty="0"/>
          </a:p>
        </p:txBody>
      </p:sp>
      <p:sp>
        <p:nvSpPr>
          <p:cNvPr id="67587" name="Content Placeholder 2"/>
          <p:cNvSpPr>
            <a:spLocks noGrp="1"/>
          </p:cNvSpPr>
          <p:nvPr>
            <p:ph idx="1"/>
          </p:nvPr>
        </p:nvSpPr>
        <p:spPr>
          <a:xfrm>
            <a:off x="107950" y="1916113"/>
            <a:ext cx="8928100" cy="4608513"/>
          </a:xfrm>
        </p:spPr>
        <p:txBody>
          <a:bodyPr vert="horz" wrap="square" lIns="91440" tIns="45720" rIns="91440" bIns="45720" numCol="1" anchor="t" anchorCtr="0" compatLnSpc="1"/>
          <a:lstStyle/>
          <a:p>
            <a:pPr>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Trường hợp địa danh ghi trên văn bản của cơ quan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thuộc tỉnh m</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tên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trùng với tên tỉnh thì ghi thêm 2 chữ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(TP)</a:t>
            </a:r>
          </a:p>
          <a:p>
            <a:pPr>
              <a:buNone/>
            </a:pPr>
            <a:endParaRPr lang="en-US" altLang="en-US" sz="3600" dirty="0">
              <a:latin typeface="Times New Roman" panose="02020603050405020304" pitchFamily="18" charset="0"/>
              <a:cs typeface="Times New Roman" panose="02020603050405020304" pitchFamily="18" charset="0"/>
            </a:endParaRPr>
          </a:p>
          <a:p>
            <a:pPr>
              <a:buNone/>
            </a:pPr>
            <a:r>
              <a:rPr lang="en-US" altLang="en-US" sz="3600" dirty="0">
                <a:latin typeface="Times New Roman" panose="02020603050405020304" pitchFamily="18" charset="0"/>
                <a:cs typeface="Times New Roman" panose="02020603050405020304" pitchFamily="18" charset="0"/>
              </a:rPr>
              <a:t>Ví dụ: Văn bản của Ủy ban nhân dân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Hồ Chí Minh: </a:t>
            </a:r>
            <a:r>
              <a:rPr lang="en-US" altLang="en-US" sz="3600" b="1" i="1" dirty="0">
                <a:latin typeface="Times New Roman" panose="02020603050405020304" pitchFamily="18" charset="0"/>
                <a:cs typeface="Times New Roman" panose="02020603050405020304" pitchFamily="18" charset="0"/>
              </a:rPr>
              <a:t>TP. Hồ Chí Minh</a:t>
            </a:r>
            <a:endParaRPr lang="en-US" altLang="en-US" sz="3600" b="1" i="1"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dirty="0"/>
          </a:p>
        </p:txBody>
      </p:sp>
      <p:sp>
        <p:nvSpPr>
          <p:cNvPr id="67587" name="Content Placeholder 2"/>
          <p:cNvSpPr>
            <a:spLocks noGrp="1"/>
          </p:cNvSpPr>
          <p:nvPr>
            <p:ph idx="1"/>
          </p:nvPr>
        </p:nvSpPr>
        <p:spPr>
          <a:xfrm>
            <a:off x="179388" y="1989138"/>
            <a:ext cx="8785225" cy="4464050"/>
          </a:xfrm>
        </p:spPr>
        <p:txBody>
          <a:bodyPr vert="horz" wrap="square" lIns="91440" tIns="45720" rIns="91440" bIns="45720" numCol="1" anchor="t" anchorCtr="0" compatLnSpc="1"/>
          <a:lstStyle/>
          <a:p>
            <a:pPr>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Địa danh ghi trên văn bản của các cơ quan, tổ chức cấp Huyện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tên của huyện, quận, thị xã,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phố thuộc tỉnh.</a:t>
            </a:r>
          </a:p>
          <a:p>
            <a:pPr>
              <a:buNone/>
            </a:pPr>
            <a:endParaRPr lang="en-US" altLang="en-US" sz="3600" dirty="0">
              <a:latin typeface="Times New Roman" panose="02020603050405020304" pitchFamily="18" charset="0"/>
              <a:cs typeface="Times New Roman" panose="02020603050405020304" pitchFamily="18" charset="0"/>
            </a:endParaRPr>
          </a:p>
          <a:p>
            <a:pPr>
              <a:buNone/>
            </a:pPr>
            <a:r>
              <a:rPr lang="en-US" altLang="en-US" sz="3600" dirty="0">
                <a:latin typeface="Times New Roman" panose="02020603050405020304" pitchFamily="18" charset="0"/>
                <a:cs typeface="Times New Roman" panose="02020603050405020304" pitchFamily="18" charset="0"/>
              </a:rPr>
              <a:t>Ví dụ: Văn bản của Ủy ban nhân dân huyện Sóc Sơn: </a:t>
            </a:r>
            <a:r>
              <a:rPr lang="en-US" altLang="en-US" sz="3600" b="1" i="1" dirty="0">
                <a:latin typeface="Times New Roman" panose="02020603050405020304" pitchFamily="18" charset="0"/>
                <a:cs typeface="Times New Roman" panose="02020603050405020304" pitchFamily="18" charset="0"/>
              </a:rPr>
              <a:t>Sóc Sơn</a:t>
            </a:r>
            <a:endParaRPr lang="en-US" altLang="en-US" sz="3600" b="1" i="1"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dirty="0"/>
          </a:p>
        </p:txBody>
      </p:sp>
      <p:sp>
        <p:nvSpPr>
          <p:cNvPr id="70659" name="Content Placeholder 2"/>
          <p:cNvSpPr>
            <a:spLocks noGrp="1"/>
          </p:cNvSpPr>
          <p:nvPr>
            <p:ph idx="1"/>
          </p:nvPr>
        </p:nvSpPr>
        <p:spPr>
          <a:xfrm>
            <a:off x="250825" y="1916113"/>
            <a:ext cx="8713788" cy="4465638"/>
          </a:xfrm>
        </p:spPr>
        <p:txBody>
          <a:bodyPr vert="horz" wrap="square" lIns="91440" tIns="45720" rIns="91440" bIns="45720" numCol="1" anchor="t" anchorCtr="0" compatLnSpc="1"/>
          <a:lstStyle/>
          <a:p>
            <a:pPr algn="just">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ịa danh ghi trên văn bản của Hội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ồng nhân dân, Ủy ban nhân dân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của các tổ chức cấp xã 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tên của xã, phường, thị trấn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ó,</a:t>
            </a:r>
            <a:endParaRPr lang="en-US" altLang="en-US" sz="3600" dirty="0">
              <a:latin typeface="Times New Roman" panose="02020603050405020304" pitchFamily="18" charset="0"/>
              <a:cs typeface="Times New Roman" panose="02020603050405020304" pitchFamily="18" charset="0"/>
            </a:endParaRPr>
          </a:p>
          <a:p>
            <a:pPr algn="just">
              <a:buNone/>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V</a:t>
            </a:r>
            <a:r>
              <a:rPr lang="vi-VN" altLang="en-US" sz="3600" dirty="0">
                <a:latin typeface="Times New Roman" panose="02020603050405020304" pitchFamily="18" charset="0"/>
                <a:cs typeface="Times New Roman" panose="02020603050405020304" pitchFamily="18" charset="0"/>
              </a:rPr>
              <a:t>í dụ: Văn bản của Ủy ban nhân dân xã Kim Liên (huyện Nam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 tỉnh Nghệ An): </a:t>
            </a:r>
            <a:r>
              <a:rPr lang="vi-VN" altLang="en-US" sz="3600" b="1" i="1" dirty="0">
                <a:latin typeface="Times New Roman" panose="02020603050405020304" pitchFamily="18" charset="0"/>
                <a:cs typeface="Times New Roman" panose="02020603050405020304" pitchFamily="18" charset="0"/>
              </a:rPr>
              <a:t>Kim Liên</a:t>
            </a:r>
            <a:endParaRPr lang="en-US" altLang="en-US" sz="3600" b="1" i="1"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79388" y="274638"/>
            <a:ext cx="8507412"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1.4 Chức năng của văn bản</a:t>
            </a:r>
            <a:endParaRPr lang="en-US" altLang="en-US" dirty="0">
              <a:solidFill>
                <a:schemeClr val="bg1"/>
              </a:solidFill>
            </a:endParaRPr>
          </a:p>
        </p:txBody>
      </p:sp>
      <p:sp>
        <p:nvSpPr>
          <p:cNvPr id="3" name="Content Placeholder 2"/>
          <p:cNvSpPr>
            <a:spLocks noGrp="1"/>
          </p:cNvSpPr>
          <p:nvPr>
            <p:ph idx="1"/>
          </p:nvPr>
        </p:nvSpPr>
        <p:spPr>
          <a:xfrm>
            <a:off x="0" y="1295401"/>
            <a:ext cx="9067800" cy="5105399"/>
          </a:xfrm>
        </p:spPr>
        <p:txBody>
          <a:bodyPr vert="horz" wrap="square" lIns="91440" tIns="45720" rIns="91440" bIns="45720" numCol="1" anchor="t" anchorCtr="0" compatLnSpc="1">
            <a:normAutofit/>
          </a:bodyPr>
          <a:lstStyle/>
          <a:p>
            <a:pPr marL="0" indent="0" eaLnBrk="1" hangingPunct="1">
              <a:lnSpc>
                <a:spcPct val="150000"/>
              </a:lnSpc>
              <a:spcBef>
                <a:spcPct val="0"/>
              </a:spcBef>
              <a:buFont typeface="Wingdings" panose="05000000000000000000" pitchFamily="2" charset="2"/>
              <a:buNone/>
            </a:pPr>
            <a:r>
              <a:rPr lang="en-US" altLang="en-US" sz="3600" dirty="0">
                <a:latin typeface="Times New Roman" panose="02020603050405020304" pitchFamily="18" charset="0"/>
                <a:cs typeface="Times New Roman" panose="02020603050405020304" pitchFamily="18" charset="0"/>
              </a:rPr>
              <a:t>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các hình thức ghi tin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truyền đạt thông tin qua văn bản </a:t>
            </a:r>
            <a:r>
              <a:rPr lang="en-US" altLang="en-US" sz="3600" dirty="0">
                <a:latin typeface="Times New Roman" panose="02020603050405020304" pitchFamily="18" charset="0"/>
                <a:cs typeface="Times New Roman" panose="02020603050405020304" pitchFamily="18" charset="0"/>
                <a:sym typeface="Wingdings" panose="05000000000000000000" pitchFamily="2" charset="2"/>
              </a:rPr>
              <a:t></a:t>
            </a:r>
            <a:r>
              <a:rPr lang="en-US" altLang="en-US" sz="3600" dirty="0">
                <a:latin typeface="Times New Roman" panose="02020603050405020304" pitchFamily="18" charset="0"/>
                <a:cs typeface="Times New Roman" panose="02020603050405020304" pitchFamily="18" charset="0"/>
              </a:rPr>
              <a:t> nó đóng một vai trò quan trọng trong công tác quản lý.</a:t>
            </a:r>
          </a:p>
          <a:p>
            <a:pPr>
              <a:buNone/>
            </a:pPr>
            <a:endParaRPr lang="en-US" altLang="x-none" sz="36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latin typeface="Times New Roman" panose="02020603050405020304" pitchFamily="18" charset="0"/>
                <a:cs typeface="Times New Roman" panose="02020603050405020304" pitchFamily="18" charset="0"/>
                <a:sym typeface="+mn-ea"/>
              </a:rPr>
              <a:t>Chức năng thông tin</a:t>
            </a:r>
            <a:endParaRPr lang="vi-VN" altLang="en-US"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20" end="119"/>
                                            </p:txEl>
                                          </p:spTgt>
                                        </p:tgtEl>
                                        <p:attrNameLst>
                                          <p:attrName>style.visibility</p:attrName>
                                        </p:attrNameLst>
                                      </p:cBhvr>
                                      <p:to>
                                        <p:strVal val="visible"/>
                                      </p:to>
                                    </p:set>
                                    <p:anim calcmode="lin" valueType="num">
                                      <p:cBhvr additive="base">
                                        <p:cTn id="7" dur="500" fill="hold"/>
                                        <p:tgtEl>
                                          <p:spTgt spid="3">
                                            <p:txEl>
                                              <p:charRg st="20" end="11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20" end="1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dirty="0"/>
          </a:p>
        </p:txBody>
      </p:sp>
      <p:sp>
        <p:nvSpPr>
          <p:cNvPr id="156675" name="Content Placeholder 2"/>
          <p:cNvSpPr>
            <a:spLocks noGrp="1"/>
          </p:cNvSpPr>
          <p:nvPr>
            <p:ph idx="1"/>
          </p:nvPr>
        </p:nvSpPr>
        <p:spPr>
          <a:xfrm>
            <a:off x="107950" y="1989138"/>
            <a:ext cx="8785225" cy="4525962"/>
          </a:xfrm>
        </p:spPr>
        <p:txBody>
          <a:bodyPr vert="horz" wrap="square" lIns="91440" tIns="45720" rIns="91440" bIns="45720" anchor="t"/>
          <a:lstStyle/>
          <a:p>
            <a:pPr algn="just">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ịa danh ghi trên văn bản của các cơ quan, tổ chức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ơn vị vũ trang nhân dân thuộc phạm vi quản lý của Bộ Công an, Bộ Quốc phòng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thực hiện theo quy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ịnh của pháp luật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quy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ịnh cụ thể của Bộ Công an, Bộ Quốc phòng.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dirty="0"/>
          </a:p>
        </p:txBody>
      </p:sp>
      <p:sp>
        <p:nvSpPr>
          <p:cNvPr id="72707" name="Content Placeholder 2"/>
          <p:cNvSpPr>
            <a:spLocks noGrp="1"/>
          </p:cNvSpPr>
          <p:nvPr>
            <p:ph idx="1"/>
          </p:nvPr>
        </p:nvSpPr>
        <p:spPr>
          <a:xfrm>
            <a:off x="90488" y="1557338"/>
            <a:ext cx="8963025" cy="4967288"/>
          </a:xfrm>
        </p:spPr>
        <p:txBody>
          <a:bodyPr vert="horz" wrap="square" lIns="91440" tIns="45720" rIns="91440" bIns="45720" numCol="1" anchor="t" anchorCtr="0" compatLnSpc="1"/>
          <a:lstStyle/>
          <a:p>
            <a:pPr marL="0" indent="0">
              <a:buNone/>
            </a:pPr>
            <a:r>
              <a:rPr lang="en-US" altLang="en-US" u="sng" dirty="0">
                <a:latin typeface="Times New Roman" panose="02020603050405020304" pitchFamily="18" charset="0"/>
                <a:cs typeface="Times New Roman" panose="02020603050405020304" pitchFamily="18" charset="0"/>
              </a:rPr>
              <a:t>b/ Ng</a:t>
            </a:r>
            <a:r>
              <a:rPr lang="en-US" altLang="en-US" u="sng" dirty="0">
                <a:latin typeface="Times New Roman" panose="02020603050405020304" pitchFamily="18" charset="0"/>
                <a:ea typeface="Times New Roman" panose="02020603050405020304" pitchFamily="18" charset="0"/>
              </a:rPr>
              <a:t>à</a:t>
            </a:r>
            <a:r>
              <a:rPr lang="en-US" altLang="en-US" u="sng" dirty="0">
                <a:latin typeface="Times New Roman" panose="02020603050405020304" pitchFamily="18" charset="0"/>
                <a:cs typeface="Times New Roman" panose="02020603050405020304" pitchFamily="18" charset="0"/>
              </a:rPr>
              <a:t>y, tháng, năm ban h</a:t>
            </a:r>
            <a:r>
              <a:rPr lang="en-US" altLang="en-US" u="sng" dirty="0">
                <a:latin typeface="Times New Roman" panose="02020603050405020304" pitchFamily="18" charset="0"/>
                <a:ea typeface="Times New Roman" panose="02020603050405020304" pitchFamily="18" charset="0"/>
              </a:rPr>
              <a:t>à</a:t>
            </a:r>
            <a:r>
              <a:rPr lang="en-US" altLang="en-US" u="sng" dirty="0">
                <a:latin typeface="Times New Roman" panose="02020603050405020304" pitchFamily="18" charset="0"/>
                <a:cs typeface="Times New Roman" panose="02020603050405020304" pitchFamily="18" charset="0"/>
              </a:rPr>
              <a:t>nh văn bản</a:t>
            </a:r>
          </a:p>
          <a:p>
            <a:pPr marL="0" indent="0">
              <a:buNone/>
            </a:pPr>
            <a:r>
              <a:rPr lang="en-US" altLang="en-US" dirty="0">
                <a:latin typeface="Times New Roman" panose="02020603050405020304" pitchFamily="18" charset="0"/>
                <a:cs typeface="Times New Roman" panose="02020603050405020304" pitchFamily="18" charset="0"/>
              </a:rPr>
              <a:t>- </a:t>
            </a:r>
            <a:r>
              <a:rPr lang="vi-VN" altLang="en-US" dirty="0">
                <a:latin typeface="Times New Roman" panose="02020603050405020304" pitchFamily="18" charset="0"/>
                <a:cs typeface="Times New Roman" panose="02020603050405020304" pitchFamily="18" charset="0"/>
              </a:rPr>
              <a:t>Ng</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tháng, năm ban 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văn bản l</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 ng</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tháng, năm văn bản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ược ban 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a:t>
            </a:r>
            <a:endParaRPr lang="en-US" altLang="en-US" dirty="0">
              <a:latin typeface="Times New Roman" panose="02020603050405020304" pitchFamily="18" charset="0"/>
              <a:cs typeface="Times New Roman" panose="02020603050405020304" pitchFamily="18" charset="0"/>
            </a:endParaRPr>
          </a:p>
          <a:p>
            <a:pPr marL="0" indent="0">
              <a:buChar char="-"/>
            </a:pPr>
            <a:r>
              <a:rPr lang="en-US" altLang="en-US" dirty="0">
                <a:latin typeface="Times New Roman" panose="02020603050405020304" pitchFamily="18" charset="0"/>
                <a:cs typeface="Times New Roman" panose="02020603050405020304" pitchFamily="18" charset="0"/>
              </a:rPr>
              <a:t> </a:t>
            </a:r>
            <a:r>
              <a:rPr lang="vi-VN" altLang="en-US" dirty="0">
                <a:latin typeface="Times New Roman" panose="02020603050405020304" pitchFamily="18" charset="0"/>
                <a:cs typeface="Times New Roman" panose="02020603050405020304" pitchFamily="18" charset="0"/>
              </a:rPr>
              <a:t>Ng</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tháng, năm ban 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văn bản phải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ược viết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ầy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ủ; các số chỉ ng</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tháng, năm dùng chữ số Ả-rập;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ối với những số chỉ ng</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nhỏ hơn 10 v</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 tháng 1, 2 phải ghi thêm số 0 ở trước, </a:t>
            </a:r>
            <a:endParaRPr lang="en-US" altLang="en-US" dirty="0">
              <a:latin typeface="Times New Roman" panose="02020603050405020304" pitchFamily="18" charset="0"/>
              <a:cs typeface="Times New Roman" panose="02020603050405020304" pitchFamily="18" charset="0"/>
            </a:endParaRPr>
          </a:p>
          <a:p>
            <a:pPr marL="0" indent="0">
              <a:buChar char="-"/>
            </a:pPr>
            <a:r>
              <a:rPr lang="en-US" altLang="en-US" dirty="0">
                <a:latin typeface="Times New Roman" panose="02020603050405020304" pitchFamily="18" charset="0"/>
                <a:cs typeface="Times New Roman" panose="02020603050405020304" pitchFamily="18" charset="0"/>
              </a:rPr>
              <a:t> C</a:t>
            </a:r>
            <a:r>
              <a:rPr lang="vi-VN" altLang="en-US" dirty="0">
                <a:latin typeface="Times New Roman" panose="02020603050405020304" pitchFamily="18" charset="0"/>
                <a:cs typeface="Times New Roman" panose="02020603050405020304" pitchFamily="18" charset="0"/>
              </a:rPr>
              <a:t>ụ thể: Th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phố Hồ Chí Minh, ng</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05 tháng 02 năm 200</a:t>
            </a:r>
            <a:r>
              <a:rPr lang="en-US" altLang="en-US" dirty="0">
                <a:latin typeface="Times New Roman" panose="02020603050405020304" pitchFamily="18" charset="0"/>
                <a:cs typeface="Times New Roman" panose="02020603050405020304" pitchFamily="18" charset="0"/>
              </a:rPr>
              <a:t>9.</a:t>
            </a:r>
            <a:r>
              <a:rPr lang="vi-VN" altLang="en-US" dirty="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Địa danh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tháng, năm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văn bản</a:t>
            </a:r>
            <a:endParaRPr lang="en-US" altLang="en-US" dirty="0"/>
          </a:p>
        </p:txBody>
      </p:sp>
      <p:sp>
        <p:nvSpPr>
          <p:cNvPr id="73731" name="Content Placeholder 2"/>
          <p:cNvSpPr>
            <a:spLocks noGrp="1"/>
          </p:cNvSpPr>
          <p:nvPr>
            <p:ph idx="1"/>
          </p:nvPr>
        </p:nvSpPr>
        <p:spPr>
          <a:xfrm>
            <a:off x="19050" y="1773238"/>
            <a:ext cx="9124950" cy="4852988"/>
          </a:xfrm>
        </p:spPr>
        <p:txBody>
          <a:bodyPr vert="horz" wrap="square" lIns="91440" tIns="45720" rIns="91440" bIns="45720" numCol="1" anchor="t" anchorCtr="0" compatLnSpc="1">
            <a:normAutofit lnSpcReduction="10000"/>
          </a:bodyPr>
          <a:lstStyle/>
          <a:p>
            <a:pPr algn="just">
              <a:buFont typeface="Wingdings" panose="05000000000000000000" pitchFamily="2" charset="2"/>
              <a:buChar char="q"/>
            </a:pPr>
            <a:r>
              <a:rPr lang="en-US" altLang="en-US" sz="3600" b="1" i="1" dirty="0">
                <a:latin typeface="Times New Roman" panose="02020603050405020304" pitchFamily="18" charset="0"/>
                <a:cs typeface="Times New Roman" panose="02020603050405020304" pitchFamily="18" charset="0"/>
              </a:rPr>
              <a:t>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algn="just">
              <a:buNone/>
            </a:pPr>
            <a:r>
              <a:rPr lang="en-US" altLang="en-US" sz="3600" dirty="0">
                <a:latin typeface="Times New Roman" panose="02020603050405020304" pitchFamily="18" charset="0"/>
                <a:cs typeface="Times New Roman" panose="02020603050405020304" pitchFamily="18" charset="0"/>
              </a:rPr>
              <a:t>- Đ</a:t>
            </a:r>
            <a:r>
              <a:rPr lang="vi-VN" altLang="en-US" sz="3600" dirty="0">
                <a:latin typeface="Times New Roman" panose="02020603050405020304" pitchFamily="18" charset="0"/>
                <a:cs typeface="Times New Roman" panose="02020603050405020304" pitchFamily="18" charset="0"/>
              </a:rPr>
              <a:t>ịa danh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ng</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tháng, năm ban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văn bản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trên cùng một dòng với số, ký hiệu văn bản, tại ô số 4, bằng chữ in thường, cỡ chữ từ 13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14, kiểu chữ nghiêng; các chữ cái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ầu của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ịa danh phải viết hoa; sau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ịa danh có dấu phẩy;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ịa danh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ng</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tháng, năm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ặt canh giữa dưới Quốc hiệu. </a:t>
            </a:r>
            <a:endParaRPr lang="en-US" altLang="en-US" sz="3600" dirty="0">
              <a:latin typeface="Times New Roman" panose="02020603050405020304" pitchFamily="18" charset="0"/>
              <a:cs typeface="Times New Roman" panose="02020603050405020304" pitchFamily="18" charset="0"/>
            </a:endParaRPr>
          </a:p>
          <a:p>
            <a:pPr>
              <a:buFont typeface="Wingdings" panose="05000000000000000000" pitchFamily="2" charset="2"/>
              <a:buChar char="q"/>
            </a:pP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Địa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danh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năm</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5. Tên loại văn bản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trích yếu </a:t>
            </a:r>
            <a:r>
              <a:rPr lang="en-US" altLang="en-US" b="1" dirty="0" err="1">
                <a:solidFill>
                  <a:schemeClr val="bg1"/>
                </a:solidFill>
                <a:latin typeface="Times New Roman" panose="02020603050405020304" pitchFamily="18" charset="0"/>
                <a:cs typeface="Times New Roman" panose="02020603050405020304" pitchFamily="18" charset="0"/>
              </a:rPr>
              <a:t>nội</a:t>
            </a:r>
            <a:r>
              <a:rPr lang="en-US" altLang="en-US" b="1" dirty="0">
                <a:solidFill>
                  <a:schemeClr val="bg1"/>
                </a:solidFill>
                <a:latin typeface="Times New Roman" panose="02020603050405020304" pitchFamily="18" charset="0"/>
                <a:cs typeface="Times New Roman" panose="02020603050405020304" pitchFamily="18" charset="0"/>
              </a:rPr>
              <a:t> dung văn bản</a:t>
            </a:r>
            <a:endParaRPr lang="en-US" altLang="en-US" dirty="0"/>
          </a:p>
        </p:txBody>
      </p:sp>
      <p:sp>
        <p:nvSpPr>
          <p:cNvPr id="73731" name="Content Placeholder 2"/>
          <p:cNvSpPr>
            <a:spLocks noGrp="1"/>
          </p:cNvSpPr>
          <p:nvPr>
            <p:ph idx="1"/>
          </p:nvPr>
        </p:nvSpPr>
        <p:spPr>
          <a:xfrm>
            <a:off x="107950" y="1916113"/>
            <a:ext cx="8856663" cy="4465638"/>
          </a:xfrm>
        </p:spPr>
        <p:txBody>
          <a:bodyPr vert="horz" wrap="square" lIns="91440" tIns="45720" rIns="91440" bIns="45720" numCol="1" anchor="t" anchorCtr="0" compatLnSpc="1"/>
          <a:lstStyle/>
          <a:p>
            <a:pPr marL="0" indent="0" algn="just">
              <a:buNone/>
            </a:pPr>
            <a:r>
              <a:rPr lang="en-US" altLang="en-US" sz="3600" b="1" i="1" dirty="0">
                <a:latin typeface="Times New Roman" panose="02020603050405020304" pitchFamily="18" charset="0"/>
                <a:cs typeface="Times New Roman" panose="02020603050405020304" pitchFamily="18" charset="0"/>
              </a:rPr>
              <a:t>a/ Thể thức</a:t>
            </a:r>
          </a:p>
          <a:p>
            <a:pPr marL="0" indent="0" algn="just">
              <a:buChar char="-"/>
            </a:pPr>
            <a:r>
              <a:rPr lang="vi-VN" altLang="en-US" sz="3600" dirty="0">
                <a:latin typeface="Times New Roman" panose="02020603050405020304" pitchFamily="18" charset="0"/>
                <a:cs typeface="Times New Roman" panose="02020603050405020304" pitchFamily="18" charset="0"/>
              </a:rPr>
              <a:t>Tên loại văn bản 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tên của từng loại văn bản do cơ quan, tổ chức ban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Khi ban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văn bản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ều phải ghi tên loại, trừ công văn. </a:t>
            </a:r>
            <a:endParaRPr lang="en-US" altLang="en-US" sz="3600" dirty="0">
              <a:latin typeface="Times New Roman" panose="02020603050405020304" pitchFamily="18" charset="0"/>
              <a:cs typeface="Times New Roman" panose="02020603050405020304" pitchFamily="18" charset="0"/>
            </a:endParaRPr>
          </a:p>
          <a:p>
            <a:pPr marL="0" indent="0" algn="just">
              <a:buChar char="-"/>
            </a:pPr>
            <a:r>
              <a:rPr lang="vi-VN" altLang="en-US" sz="3600" dirty="0">
                <a:latin typeface="Times New Roman" panose="02020603050405020304" pitchFamily="18" charset="0"/>
                <a:cs typeface="Times New Roman" panose="02020603050405020304" pitchFamily="18" charset="0"/>
              </a:rPr>
              <a:t>Trích yếu nội dung của văn bản 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một câu ngắn gọn hoặc một cụm từ phản ánh khái quát nội dung chủ yếu của văn bản.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5.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trích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yếu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nội</a:t>
            </a:r>
            <a:r>
              <a:rPr lang="en-US" altLang="en-US" sz="4000" b="1" dirty="0">
                <a:latin typeface="Times New Roman" panose="02020603050405020304" pitchFamily="18" charset="0"/>
                <a:cs typeface="Times New Roman" panose="02020603050405020304" pitchFamily="18" charset="0"/>
              </a:rPr>
              <a:t>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5. Tên loại văn bản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trích yếu </a:t>
            </a:r>
            <a:r>
              <a:rPr lang="en-US" altLang="en-US" b="1" dirty="0" err="1">
                <a:solidFill>
                  <a:schemeClr val="bg1"/>
                </a:solidFill>
                <a:latin typeface="Times New Roman" panose="02020603050405020304" pitchFamily="18" charset="0"/>
                <a:cs typeface="Times New Roman" panose="02020603050405020304" pitchFamily="18" charset="0"/>
              </a:rPr>
              <a:t>nội</a:t>
            </a:r>
            <a:r>
              <a:rPr lang="en-US" altLang="en-US" b="1" dirty="0">
                <a:solidFill>
                  <a:schemeClr val="bg1"/>
                </a:solidFill>
                <a:latin typeface="Times New Roman" panose="02020603050405020304" pitchFamily="18" charset="0"/>
                <a:cs typeface="Times New Roman" panose="02020603050405020304" pitchFamily="18" charset="0"/>
              </a:rPr>
              <a:t> dung văn bản</a:t>
            </a:r>
            <a:endParaRPr lang="en-US" altLang="en-US" dirty="0"/>
          </a:p>
        </p:txBody>
      </p:sp>
      <p:sp>
        <p:nvSpPr>
          <p:cNvPr id="73731" name="Content Placeholder 2"/>
          <p:cNvSpPr>
            <a:spLocks noGrp="1"/>
          </p:cNvSpPr>
          <p:nvPr>
            <p:ph idx="1"/>
          </p:nvPr>
        </p:nvSpPr>
        <p:spPr>
          <a:xfrm>
            <a:off x="0" y="1557338"/>
            <a:ext cx="9144000" cy="4824413"/>
          </a:xfrm>
        </p:spPr>
        <p:txBody>
          <a:bodyPr vert="horz" wrap="square" lIns="91440" tIns="45720" rIns="91440" bIns="45720" numCol="1" anchor="t" anchorCtr="0" compatLnSpc="1"/>
          <a:lstStyle/>
          <a:p>
            <a:pPr marL="0" indent="0" algn="just">
              <a:buNone/>
            </a:pP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lgn="just">
              <a:buNone/>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Tên loại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trích yếu nội dung của các loại văn bản có ghi tên loại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tại </a:t>
            </a:r>
            <a:r>
              <a:rPr lang="vi-VN" altLang="en-US" sz="3600" b="1" dirty="0">
                <a:latin typeface="Times New Roman" panose="02020603050405020304" pitchFamily="18" charset="0"/>
                <a:cs typeface="Times New Roman" panose="02020603050405020304" pitchFamily="18" charset="0"/>
              </a:rPr>
              <a:t>ô số 5a</a:t>
            </a:r>
            <a:r>
              <a:rPr lang="vi-VN"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cs typeface="Times New Roman" panose="02020603050405020304" pitchFamily="18" charset="0"/>
            </a:endParaRPr>
          </a:p>
          <a:p>
            <a:pPr marL="0" indent="0" algn="just">
              <a:buChar char="-"/>
            </a:pPr>
            <a:r>
              <a:rPr lang="en-US" altLang="en-US" sz="3600" dirty="0">
                <a:latin typeface="Times New Roman" panose="02020603050405020304" pitchFamily="18" charset="0"/>
                <a:cs typeface="Times New Roman" panose="02020603050405020304" pitchFamily="18" charset="0"/>
              </a:rPr>
              <a:t>T</a:t>
            </a:r>
            <a:r>
              <a:rPr lang="vi-VN" altLang="en-US" sz="3600" dirty="0">
                <a:latin typeface="Times New Roman" panose="02020603050405020304" pitchFamily="18" charset="0"/>
                <a:cs typeface="Times New Roman" panose="02020603050405020304" pitchFamily="18" charset="0"/>
              </a:rPr>
              <a:t>ên loại văn bản (nghị quyết, quyết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ịnh, kế hoạch, báo cáo, tờ trình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các loại văn bản khác)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ặt canh giữa bằng chữ in hoa, cỡ chữ 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a:t>
            </a:r>
            <a:r>
              <a:rPr lang="en-US" altLang="en-US" sz="3600" dirty="0">
                <a:latin typeface="Times New Roman" panose="02020603050405020304" pitchFamily="18" charset="0"/>
                <a:cs typeface="Times New Roman" panose="02020603050405020304" pitchFamily="18" charset="0"/>
              </a:rPr>
              <a:t>.</a:t>
            </a:r>
          </a:p>
          <a:p>
            <a:pPr marL="0" indent="0">
              <a:buNone/>
            </a:pP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5.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trích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yếu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nội</a:t>
            </a:r>
            <a:r>
              <a:rPr lang="en-US" altLang="en-US" sz="4000" b="1" dirty="0">
                <a:latin typeface="Times New Roman" panose="02020603050405020304" pitchFamily="18" charset="0"/>
                <a:cs typeface="Times New Roman" panose="02020603050405020304" pitchFamily="18" charset="0"/>
              </a:rPr>
              <a:t>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5. Tên loại văn bản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trích yếu </a:t>
            </a:r>
            <a:r>
              <a:rPr lang="en-US" altLang="en-US" b="1" dirty="0" err="1">
                <a:solidFill>
                  <a:schemeClr val="bg1"/>
                </a:solidFill>
                <a:latin typeface="Times New Roman" panose="02020603050405020304" pitchFamily="18" charset="0"/>
                <a:cs typeface="Times New Roman" panose="02020603050405020304" pitchFamily="18" charset="0"/>
              </a:rPr>
              <a:t>nội</a:t>
            </a:r>
            <a:r>
              <a:rPr lang="en-US" altLang="en-US" b="1" dirty="0">
                <a:solidFill>
                  <a:schemeClr val="bg1"/>
                </a:solidFill>
                <a:latin typeface="Times New Roman" panose="02020603050405020304" pitchFamily="18" charset="0"/>
                <a:cs typeface="Times New Roman" panose="02020603050405020304" pitchFamily="18" charset="0"/>
              </a:rPr>
              <a:t> dung văn bản</a:t>
            </a:r>
            <a:endParaRPr lang="en-US" altLang="en-US" dirty="0"/>
          </a:p>
        </p:txBody>
      </p:sp>
      <p:sp>
        <p:nvSpPr>
          <p:cNvPr id="73731" name="Content Placeholder 2"/>
          <p:cNvSpPr>
            <a:spLocks noGrp="1"/>
          </p:cNvSpPr>
          <p:nvPr>
            <p:ph idx="1"/>
          </p:nvPr>
        </p:nvSpPr>
        <p:spPr>
          <a:xfrm>
            <a:off x="0" y="1557338"/>
            <a:ext cx="9144000" cy="4824413"/>
          </a:xfrm>
        </p:spPr>
        <p:txBody>
          <a:bodyPr vert="horz" wrap="square" lIns="91440" tIns="45720" rIns="91440" bIns="45720" numCol="1" anchor="t" anchorCtr="0" compatLnSpc="1"/>
          <a:lstStyle/>
          <a:p>
            <a:pPr marL="0" indent="0">
              <a:buNone/>
            </a:pP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buChar char="-"/>
            </a:pPr>
            <a:r>
              <a:rPr lang="en-US" altLang="en-US" sz="3600" dirty="0">
                <a:latin typeface="Times New Roman" panose="02020603050405020304" pitchFamily="18" charset="0"/>
                <a:cs typeface="Times New Roman" panose="02020603050405020304" pitchFamily="18" charset="0"/>
              </a:rPr>
              <a:t>T</a:t>
            </a:r>
            <a:r>
              <a:rPr lang="vi-VN" altLang="en-US" sz="3600" dirty="0">
                <a:latin typeface="Times New Roman" panose="02020603050405020304" pitchFamily="18" charset="0"/>
                <a:cs typeface="Times New Roman" panose="02020603050405020304" pitchFamily="18" charset="0"/>
              </a:rPr>
              <a:t>rích yếu nội dung văn bản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ặt canh giữa, ngay dưới tên loại văn bản, bằng chữ in thường, cỡ chữ 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 </a:t>
            </a:r>
            <a:endParaRPr lang="en-US" altLang="en-US" sz="3600" dirty="0">
              <a:latin typeface="Times New Roman" panose="02020603050405020304" pitchFamily="18" charset="0"/>
              <a:cs typeface="Times New Roman" panose="02020603050405020304" pitchFamily="18" charset="0"/>
            </a:endParaRPr>
          </a:p>
          <a:p>
            <a:pPr marL="0" indent="0">
              <a:buChar char="-"/>
            </a:pPr>
            <a:r>
              <a:rPr lang="en-US" altLang="en-US" sz="3600" dirty="0">
                <a:latin typeface="Times New Roman" panose="02020603050405020304" pitchFamily="18" charset="0"/>
                <a:cs typeface="Times New Roman" panose="02020603050405020304" pitchFamily="18" charset="0"/>
              </a:rPr>
              <a:t>B</a:t>
            </a:r>
            <a:r>
              <a:rPr lang="vi-VN" altLang="en-US" sz="3600" dirty="0">
                <a:latin typeface="Times New Roman" panose="02020603050405020304" pitchFamily="18" charset="0"/>
                <a:cs typeface="Times New Roman" panose="02020603050405020304" pitchFamily="18" charset="0"/>
              </a:rPr>
              <a:t>ên dưới trích yếu có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ường kẻ ngang, nét liền, có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ộ d</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i bằng từ 1/3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1/2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ộ d</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i của dòng chữ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ặt cân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ối so với dòng chữ</a:t>
            </a:r>
            <a:r>
              <a:rPr lang="en-US" altLang="en-US" sz="3600" dirty="0">
                <a:latin typeface="Times New Roman" panose="02020603050405020304" pitchFamily="18" charset="0"/>
                <a:cs typeface="Times New Roman" panose="02020603050405020304" pitchFamily="18" charset="0"/>
              </a:rPr>
              <a:t>.</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5.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trích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yếu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nội</a:t>
            </a:r>
            <a:r>
              <a:rPr lang="en-US" altLang="en-US" sz="4000" b="1" dirty="0">
                <a:latin typeface="Times New Roman" panose="02020603050405020304" pitchFamily="18" charset="0"/>
                <a:cs typeface="Times New Roman" panose="02020603050405020304" pitchFamily="18" charset="0"/>
              </a:rPr>
              <a:t>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a:xfrm>
            <a:off x="539750" y="193675"/>
            <a:ext cx="8229600"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5. Tên loại văn bản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trích yếu </a:t>
            </a:r>
            <a:r>
              <a:rPr lang="en-US" altLang="en-US" b="1" dirty="0" err="1">
                <a:solidFill>
                  <a:schemeClr val="bg1"/>
                </a:solidFill>
                <a:latin typeface="Times New Roman" panose="02020603050405020304" pitchFamily="18" charset="0"/>
                <a:cs typeface="Times New Roman" panose="02020603050405020304" pitchFamily="18" charset="0"/>
              </a:rPr>
              <a:t>nội</a:t>
            </a:r>
            <a:r>
              <a:rPr lang="en-US" altLang="en-US" b="1" dirty="0">
                <a:solidFill>
                  <a:schemeClr val="bg1"/>
                </a:solidFill>
                <a:latin typeface="Times New Roman" panose="02020603050405020304" pitchFamily="18" charset="0"/>
                <a:cs typeface="Times New Roman" panose="02020603050405020304" pitchFamily="18" charset="0"/>
              </a:rPr>
              <a:t> dung văn bản</a:t>
            </a:r>
            <a:endParaRPr lang="en-US" altLang="en-US" dirty="0"/>
          </a:p>
        </p:txBody>
      </p:sp>
      <p:sp>
        <p:nvSpPr>
          <p:cNvPr id="162819" name="Content Placeholder 2"/>
          <p:cNvSpPr>
            <a:spLocks noGrp="1"/>
          </p:cNvSpPr>
          <p:nvPr>
            <p:ph idx="1"/>
          </p:nvPr>
        </p:nvSpPr>
        <p:spPr>
          <a:xfrm>
            <a:off x="250825" y="1773238"/>
            <a:ext cx="8605838" cy="4824412"/>
          </a:xfrm>
        </p:spPr>
        <p:txBody>
          <a:bodyPr vert="horz" wrap="square" lIns="91440" tIns="45720" rIns="91440" bIns="45720" anchor="t"/>
          <a:lstStyle/>
          <a:p>
            <a:pPr marL="0" indent="0">
              <a:buNone/>
            </a:pP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buNone/>
            </a:pPr>
            <a:r>
              <a:rPr lang="vi-VN" altLang="en-US" sz="3600" dirty="0">
                <a:latin typeface="Times New Roman" panose="02020603050405020304" pitchFamily="18" charset="0"/>
                <a:cs typeface="Times New Roman" panose="02020603050405020304" pitchFamily="18" charset="0"/>
              </a:rPr>
              <a:t>ví dụ: </a:t>
            </a:r>
            <a:r>
              <a:rPr lang="en-US" altLang="en-US" sz="3600" dirty="0">
                <a:latin typeface="Times New Roman" panose="02020603050405020304" pitchFamily="18" charset="0"/>
                <a:cs typeface="Times New Roman" panose="02020603050405020304" pitchFamily="18" charset="0"/>
              </a:rPr>
              <a:t>             </a:t>
            </a:r>
          </a:p>
          <a:p>
            <a:pPr marL="0" indent="0">
              <a:buNone/>
            </a:pPr>
            <a:r>
              <a:rPr lang="en-US" altLang="en-US" sz="2800" dirty="0">
                <a:latin typeface="Times New Roman" panose="02020603050405020304" pitchFamily="18" charset="0"/>
                <a:cs typeface="Times New Roman" panose="02020603050405020304" pitchFamily="18" charset="0"/>
              </a:rPr>
              <a:t>                           </a:t>
            </a:r>
            <a:r>
              <a:rPr lang="vi-VN" altLang="en-US" sz="2800" dirty="0">
                <a:latin typeface="Times New Roman" panose="02020603050405020304" pitchFamily="18" charset="0"/>
                <a:cs typeface="Times New Roman" panose="02020603050405020304" pitchFamily="18" charset="0"/>
              </a:rPr>
              <a:t>QUYẾT </a:t>
            </a:r>
            <a:r>
              <a:rPr lang="en-US" altLang="en-US" sz="2800" dirty="0">
                <a:latin typeface="Times New Roman" panose="02020603050405020304" pitchFamily="18" charset="0"/>
                <a:cs typeface="Times New Roman" panose="02020603050405020304" pitchFamily="18" charset="0"/>
              </a:rPr>
              <a:t>Đ</a:t>
            </a:r>
            <a:r>
              <a:rPr lang="vi-VN" altLang="en-US" sz="2800" dirty="0">
                <a:latin typeface="Times New Roman" panose="02020603050405020304" pitchFamily="18" charset="0"/>
                <a:cs typeface="Times New Roman" panose="02020603050405020304" pitchFamily="18" charset="0"/>
              </a:rPr>
              <a:t>ỊNH </a:t>
            </a:r>
            <a:endParaRPr lang="en-US" altLang="en-US" sz="2800" dirty="0">
              <a:latin typeface="Times New Roman" panose="02020603050405020304" pitchFamily="18" charset="0"/>
              <a:cs typeface="Times New Roman" panose="02020603050405020304" pitchFamily="18" charset="0"/>
            </a:endParaRPr>
          </a:p>
          <a:p>
            <a:pPr marL="0" indent="0">
              <a:buNone/>
            </a:pPr>
            <a:r>
              <a:rPr lang="en-US" altLang="en-US" sz="2800" dirty="0">
                <a:latin typeface="Times New Roman" panose="02020603050405020304" pitchFamily="18" charset="0"/>
                <a:cs typeface="Times New Roman" panose="02020603050405020304" pitchFamily="18" charset="0"/>
              </a:rPr>
              <a:t>                  </a:t>
            </a:r>
            <a:r>
              <a:rPr lang="vi-VN" altLang="en-US" sz="2800" dirty="0">
                <a:latin typeface="Times New Roman" panose="02020603050405020304" pitchFamily="18" charset="0"/>
                <a:cs typeface="Times New Roman" panose="02020603050405020304" pitchFamily="18" charset="0"/>
              </a:rPr>
              <a:t>Về việc </a:t>
            </a:r>
            <a:r>
              <a:rPr lang="en-US" altLang="en-US" sz="2800" dirty="0">
                <a:latin typeface="Times New Roman" panose="02020603050405020304" pitchFamily="18" charset="0"/>
                <a:cs typeface="Times New Roman" panose="02020603050405020304" pitchFamily="18" charset="0"/>
              </a:rPr>
              <a:t>đ</a:t>
            </a:r>
            <a:r>
              <a:rPr lang="vi-VN" altLang="en-US" sz="2800" dirty="0">
                <a:latin typeface="Times New Roman" panose="02020603050405020304" pitchFamily="18" charset="0"/>
                <a:cs typeface="Times New Roman" panose="02020603050405020304" pitchFamily="18" charset="0"/>
              </a:rPr>
              <a:t>iều </a:t>
            </a:r>
            <a:r>
              <a:rPr lang="en-US" altLang="en-US" sz="2800" dirty="0">
                <a:latin typeface="Times New Roman" panose="02020603050405020304" pitchFamily="18" charset="0"/>
                <a:cs typeface="Times New Roman" panose="02020603050405020304" pitchFamily="18" charset="0"/>
              </a:rPr>
              <a:t>đ</a:t>
            </a:r>
            <a:r>
              <a:rPr lang="vi-VN" altLang="en-US" sz="2800" dirty="0">
                <a:latin typeface="Times New Roman" panose="02020603050405020304" pitchFamily="18" charset="0"/>
                <a:cs typeface="Times New Roman" panose="02020603050405020304" pitchFamily="18" charset="0"/>
              </a:rPr>
              <a:t>ộng cán bộ </a:t>
            </a:r>
            <a:endParaRPr lang="en-US" altLang="en-US" sz="2800" dirty="0">
              <a:latin typeface="Times New Roman" panose="02020603050405020304" pitchFamily="18" charset="0"/>
              <a:ea typeface="Times New Roman" panose="02020603050405020304" pitchFamily="18" charset="0"/>
            </a:endParaRPr>
          </a:p>
        </p:txBody>
      </p:sp>
      <p:cxnSp>
        <p:nvCxnSpPr>
          <p:cNvPr id="3" name="Straight Connector 2"/>
          <p:cNvCxnSpPr/>
          <p:nvPr/>
        </p:nvCxnSpPr>
        <p:spPr>
          <a:xfrm>
            <a:off x="2916238" y="4076700"/>
            <a:ext cx="1655763" cy="0"/>
          </a:xfrm>
          <a:prstGeom prst="line">
            <a:avLst/>
          </a:prstGeom>
          <a:ln w="28575">
            <a:solidFill>
              <a:srgbClr val="422C16"/>
            </a:solidFill>
          </a:ln>
        </p:spPr>
        <p:style>
          <a:lnRef idx="1">
            <a:schemeClr val="accent1"/>
          </a:lnRef>
          <a:fillRef idx="0">
            <a:schemeClr val="accent1"/>
          </a:fillRef>
          <a:effectRef idx="0">
            <a:schemeClr val="accent1"/>
          </a:effectRef>
          <a:fontRef idx="minor">
            <a:schemeClr val="tx1"/>
          </a:fontRef>
        </p:style>
      </p:cxn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5.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trích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yếu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nội</a:t>
            </a:r>
            <a:r>
              <a:rPr lang="en-US" altLang="en-US" sz="4000" b="1" dirty="0">
                <a:latin typeface="Times New Roman" panose="02020603050405020304" pitchFamily="18" charset="0"/>
                <a:cs typeface="Times New Roman" panose="02020603050405020304" pitchFamily="18" charset="0"/>
              </a:rPr>
              <a:t>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a:xfrm>
            <a:off x="539750" y="193675"/>
            <a:ext cx="8229600"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5. Tên loại văn bản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trích yếu </a:t>
            </a:r>
            <a:r>
              <a:rPr lang="en-US" altLang="en-US" b="1" dirty="0" err="1">
                <a:solidFill>
                  <a:schemeClr val="bg1"/>
                </a:solidFill>
                <a:latin typeface="Times New Roman" panose="02020603050405020304" pitchFamily="18" charset="0"/>
                <a:cs typeface="Times New Roman" panose="02020603050405020304" pitchFamily="18" charset="0"/>
              </a:rPr>
              <a:t>nội</a:t>
            </a:r>
            <a:r>
              <a:rPr lang="en-US" altLang="en-US" b="1" dirty="0">
                <a:solidFill>
                  <a:schemeClr val="bg1"/>
                </a:solidFill>
                <a:latin typeface="Times New Roman" panose="02020603050405020304" pitchFamily="18" charset="0"/>
                <a:cs typeface="Times New Roman" panose="02020603050405020304" pitchFamily="18" charset="0"/>
              </a:rPr>
              <a:t> dung văn bản</a:t>
            </a:r>
            <a:endParaRPr lang="en-US" altLang="en-US" dirty="0"/>
          </a:p>
        </p:txBody>
      </p:sp>
      <p:sp>
        <p:nvSpPr>
          <p:cNvPr id="163843" name="Content Placeholder 2"/>
          <p:cNvSpPr>
            <a:spLocks noGrp="1"/>
          </p:cNvSpPr>
          <p:nvPr>
            <p:ph idx="1"/>
          </p:nvPr>
        </p:nvSpPr>
        <p:spPr>
          <a:xfrm>
            <a:off x="250825" y="1773238"/>
            <a:ext cx="8605838" cy="4824412"/>
          </a:xfrm>
        </p:spPr>
        <p:txBody>
          <a:bodyPr vert="horz" wrap="square" lIns="91440" tIns="45720" rIns="91440" bIns="45720" anchor="t"/>
          <a:lstStyle/>
          <a:p>
            <a:pPr marL="0" indent="0">
              <a:buNone/>
            </a:pP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buNone/>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Trích yếu nội dung </a:t>
            </a:r>
            <a:r>
              <a:rPr lang="vi-VN" altLang="en-US" sz="3600" dirty="0">
                <a:solidFill>
                  <a:srgbClr val="FF0000"/>
                </a:solidFill>
                <a:latin typeface="Times New Roman" panose="02020603050405020304" pitchFamily="18" charset="0"/>
                <a:cs typeface="Times New Roman" panose="02020603050405020304" pitchFamily="18" charset="0"/>
              </a:rPr>
              <a:t>công văn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tại </a:t>
            </a:r>
            <a:r>
              <a:rPr lang="vi-VN" altLang="en-US" sz="3600" b="1" dirty="0">
                <a:solidFill>
                  <a:srgbClr val="FF0000"/>
                </a:solidFill>
                <a:latin typeface="Times New Roman" panose="02020603050405020304" pitchFamily="18" charset="0"/>
                <a:cs typeface="Times New Roman" panose="02020603050405020304" pitchFamily="18" charset="0"/>
              </a:rPr>
              <a:t>ô số 5b,</a:t>
            </a:r>
            <a:endParaRPr lang="en-US" altLang="en-US" sz="3600" b="1" dirty="0">
              <a:solidFill>
                <a:srgbClr val="FF0000"/>
              </a:solidFill>
              <a:latin typeface="Times New Roman" panose="02020603050405020304" pitchFamily="18" charset="0"/>
              <a:cs typeface="Times New Roman" panose="02020603050405020304" pitchFamily="18" charset="0"/>
            </a:endParaRPr>
          </a:p>
          <a:p>
            <a:pPr marL="0" indent="0">
              <a:buNone/>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 S</a:t>
            </a:r>
            <a:r>
              <a:rPr lang="vi-VN" altLang="en-US" sz="3600" dirty="0">
                <a:latin typeface="Times New Roman" panose="02020603050405020304" pitchFamily="18" charset="0"/>
                <a:cs typeface="Times New Roman" panose="02020603050405020304" pitchFamily="18" charset="0"/>
              </a:rPr>
              <a:t>au chữ “V/v” bằng chữ in thường, cỡ chữ từ 12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13,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ặt canh giữa dưới số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ký hiệu văn bản, cách dòng 6pt với số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ký hiệu văn bản</a:t>
            </a:r>
            <a:r>
              <a:rPr lang="en-US" altLang="en-US" sz="3600" dirty="0">
                <a:latin typeface="Times New Roman" panose="02020603050405020304" pitchFamily="18" charset="0"/>
                <a:cs typeface="Times New Roman" panose="02020603050405020304" pitchFamily="18" charset="0"/>
              </a:rPr>
              <a:t>.</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5.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trích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yếu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nội</a:t>
            </a:r>
            <a:r>
              <a:rPr lang="en-US" altLang="en-US" sz="4000" b="1" dirty="0">
                <a:latin typeface="Times New Roman" panose="02020603050405020304" pitchFamily="18" charset="0"/>
                <a:cs typeface="Times New Roman" panose="02020603050405020304" pitchFamily="18" charset="0"/>
              </a:rPr>
              <a:t>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
          <p:cNvSpPr>
            <a:spLocks noGrp="1"/>
          </p:cNvSpPr>
          <p:nvPr>
            <p:ph type="title"/>
          </p:nvPr>
        </p:nvSpPr>
        <p:spPr>
          <a:xfrm>
            <a:off x="539750" y="193675"/>
            <a:ext cx="8229600"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5. Tên loại văn bản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trích yếu </a:t>
            </a:r>
            <a:r>
              <a:rPr lang="en-US" altLang="en-US" b="1" dirty="0" err="1">
                <a:solidFill>
                  <a:schemeClr val="bg1"/>
                </a:solidFill>
                <a:latin typeface="Times New Roman" panose="02020603050405020304" pitchFamily="18" charset="0"/>
                <a:cs typeface="Times New Roman" panose="02020603050405020304" pitchFamily="18" charset="0"/>
              </a:rPr>
              <a:t>nội</a:t>
            </a:r>
            <a:r>
              <a:rPr lang="en-US" altLang="en-US" b="1" dirty="0">
                <a:solidFill>
                  <a:schemeClr val="bg1"/>
                </a:solidFill>
                <a:latin typeface="Times New Roman" panose="02020603050405020304" pitchFamily="18" charset="0"/>
                <a:cs typeface="Times New Roman" panose="02020603050405020304" pitchFamily="18" charset="0"/>
              </a:rPr>
              <a:t> dung văn bản</a:t>
            </a:r>
            <a:endParaRPr lang="en-US" altLang="en-US" dirty="0"/>
          </a:p>
        </p:txBody>
      </p:sp>
      <p:sp>
        <p:nvSpPr>
          <p:cNvPr id="164867" name="Content Placeholder 2"/>
          <p:cNvSpPr>
            <a:spLocks noGrp="1"/>
          </p:cNvSpPr>
          <p:nvPr>
            <p:ph idx="1"/>
          </p:nvPr>
        </p:nvSpPr>
        <p:spPr>
          <a:xfrm>
            <a:off x="250825" y="1773238"/>
            <a:ext cx="8605838" cy="4824412"/>
          </a:xfrm>
        </p:spPr>
        <p:txBody>
          <a:bodyPr vert="horz" wrap="square" lIns="91440" tIns="45720" rIns="91440" bIns="45720" anchor="t"/>
          <a:lstStyle/>
          <a:p>
            <a:pPr marL="0" indent="0">
              <a:buNone/>
            </a:pP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buNone/>
            </a:pPr>
            <a:r>
              <a:rPr lang="vi-VN" altLang="en-US" sz="3600" dirty="0">
                <a:latin typeface="Times New Roman" panose="02020603050405020304" pitchFamily="18" charset="0"/>
                <a:cs typeface="Times New Roman" panose="02020603050405020304" pitchFamily="18" charset="0"/>
              </a:rPr>
              <a:t>ví dụ: </a:t>
            </a:r>
            <a:r>
              <a:rPr lang="en-US" altLang="en-US" sz="3600" dirty="0">
                <a:latin typeface="Times New Roman" panose="02020603050405020304" pitchFamily="18" charset="0"/>
                <a:cs typeface="Times New Roman" panose="02020603050405020304" pitchFamily="18" charset="0"/>
              </a:rPr>
              <a:t> </a:t>
            </a:r>
          </a:p>
          <a:p>
            <a:pPr marL="0" indent="0">
              <a:buNone/>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Số: 72/VTLTNN-NV</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P </a:t>
            </a:r>
            <a:endParaRPr lang="en-US" altLang="en-US" sz="3600" dirty="0">
              <a:latin typeface="Times New Roman" panose="02020603050405020304" pitchFamily="18" charset="0"/>
              <a:cs typeface="Times New Roman" panose="02020603050405020304" pitchFamily="18" charset="0"/>
            </a:endParaRPr>
          </a:p>
          <a:p>
            <a:pPr marL="0" indent="0">
              <a:buNone/>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V/v kế hoạch kiểm tra công tác </a:t>
            </a:r>
            <a:endParaRPr lang="en-US" altLang="en-US" sz="3600" dirty="0">
              <a:latin typeface="Times New Roman" panose="02020603050405020304" pitchFamily="18" charset="0"/>
              <a:cs typeface="Times New Roman" panose="02020603050405020304" pitchFamily="18" charset="0"/>
            </a:endParaRPr>
          </a:p>
          <a:p>
            <a:pPr marL="0" indent="0">
              <a:buNone/>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 văn thư, lưu trữ năm 2009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5.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trích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yếu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nội</a:t>
            </a:r>
            <a:r>
              <a:rPr lang="en-US" altLang="en-US" sz="4000" b="1" dirty="0">
                <a:latin typeface="Times New Roman" panose="02020603050405020304" pitchFamily="18" charset="0"/>
                <a:cs typeface="Times New Roman" panose="02020603050405020304" pitchFamily="18" charset="0"/>
              </a:rPr>
              <a:t>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73731" name="Content Placeholder 2"/>
          <p:cNvSpPr>
            <a:spLocks noGrp="1"/>
          </p:cNvSpPr>
          <p:nvPr>
            <p:ph idx="1"/>
          </p:nvPr>
        </p:nvSpPr>
        <p:spPr>
          <a:xfrm>
            <a:off x="0" y="1484313"/>
            <a:ext cx="9036050" cy="4824413"/>
          </a:xfrm>
        </p:spPr>
        <p:txBody>
          <a:bodyPr vert="horz" wrap="square" lIns="91440" tIns="45720" rIns="91440" bIns="45720" numCol="1" anchor="t" anchorCtr="0" compatLnSpc="1">
            <a:normAutofit lnSpcReduction="10000"/>
          </a:bodyPr>
          <a:lstStyle/>
          <a:p>
            <a:pPr marL="0" indent="0">
              <a:buNone/>
            </a:pPr>
            <a:r>
              <a:rPr lang="vi-VN" altLang="en-US" b="1" i="1" dirty="0">
                <a:latin typeface="Times New Roman" panose="02020603050405020304" pitchFamily="18" charset="0"/>
                <a:cs typeface="Times New Roman" panose="02020603050405020304" pitchFamily="18" charset="0"/>
              </a:rPr>
              <a:t> </a:t>
            </a:r>
            <a:r>
              <a:rPr lang="en-US" altLang="en-US" b="1" i="1" dirty="0">
                <a:latin typeface="Times New Roman" panose="02020603050405020304" pitchFamily="18" charset="0"/>
                <a:cs typeface="Times New Roman" panose="02020603050405020304" pitchFamily="18" charset="0"/>
              </a:rPr>
              <a:t>a/ </a:t>
            </a:r>
            <a:r>
              <a:rPr lang="vi-VN" altLang="en-US" b="1" i="1" dirty="0">
                <a:latin typeface="Times New Roman" panose="02020603050405020304" pitchFamily="18" charset="0"/>
                <a:cs typeface="Times New Roman" panose="02020603050405020304" pitchFamily="18" charset="0"/>
              </a:rPr>
              <a:t>Thể thức </a:t>
            </a:r>
            <a:endParaRPr lang="en-US" altLang="en-US" b="1" i="1" dirty="0">
              <a:latin typeface="Times New Roman" panose="02020603050405020304" pitchFamily="18" charset="0"/>
              <a:cs typeface="Times New Roman" panose="02020603050405020304" pitchFamily="18" charset="0"/>
            </a:endParaRPr>
          </a:p>
          <a:p>
            <a:pPr marL="0" indent="0" algn="just">
              <a:buFont typeface="Wingdings" panose="05000000000000000000" pitchFamily="2" charset="2"/>
              <a:buChar char="q"/>
            </a:pPr>
            <a:r>
              <a:rPr lang="vi-VN" altLang="en-US" dirty="0">
                <a:latin typeface="Times New Roman" panose="02020603050405020304" pitchFamily="18" charset="0"/>
                <a:cs typeface="Times New Roman" panose="02020603050405020304" pitchFamily="18" charset="0"/>
              </a:rPr>
              <a:t> </a:t>
            </a:r>
            <a:r>
              <a:rPr lang="vi-VN" altLang="en-US" u="sng" dirty="0">
                <a:solidFill>
                  <a:srgbClr val="FF0000"/>
                </a:solidFill>
                <a:latin typeface="Times New Roman" panose="02020603050405020304" pitchFamily="18" charset="0"/>
                <a:cs typeface="Times New Roman" panose="02020603050405020304" pitchFamily="18" charset="0"/>
              </a:rPr>
              <a:t>Nội dung văn bản l</a:t>
            </a:r>
            <a:r>
              <a:rPr lang="vi-VN" altLang="en-US" u="sng" dirty="0">
                <a:solidFill>
                  <a:srgbClr val="FF0000"/>
                </a:solidFill>
                <a:latin typeface="Times New Roman" panose="02020603050405020304" pitchFamily="18" charset="0"/>
                <a:ea typeface="Times New Roman" panose="02020603050405020304" pitchFamily="18" charset="0"/>
              </a:rPr>
              <a:t>à</a:t>
            </a:r>
            <a:r>
              <a:rPr lang="vi-VN" altLang="en-US" u="sng" dirty="0">
                <a:solidFill>
                  <a:srgbClr val="FF0000"/>
                </a:solidFill>
                <a:latin typeface="Times New Roman" panose="02020603050405020304" pitchFamily="18" charset="0"/>
                <a:cs typeface="Times New Roman" panose="02020603050405020304" pitchFamily="18" charset="0"/>
              </a:rPr>
              <a:t> th</a:t>
            </a:r>
            <a:r>
              <a:rPr lang="vi-VN" altLang="en-US" u="sng" dirty="0">
                <a:solidFill>
                  <a:srgbClr val="FF0000"/>
                </a:solidFill>
                <a:latin typeface="Times New Roman" panose="02020603050405020304" pitchFamily="18" charset="0"/>
                <a:ea typeface="Times New Roman" panose="02020603050405020304" pitchFamily="18" charset="0"/>
              </a:rPr>
              <a:t>à</a:t>
            </a:r>
            <a:r>
              <a:rPr lang="vi-VN" altLang="en-US" u="sng" dirty="0">
                <a:solidFill>
                  <a:srgbClr val="FF0000"/>
                </a:solidFill>
                <a:latin typeface="Times New Roman" panose="02020603050405020304" pitchFamily="18" charset="0"/>
                <a:cs typeface="Times New Roman" panose="02020603050405020304" pitchFamily="18" charset="0"/>
              </a:rPr>
              <a:t>nh phần chủ yếu của văn bản. </a:t>
            </a:r>
            <a:endParaRPr lang="en-US" altLang="en-US" u="sng" dirty="0">
              <a:solidFill>
                <a:srgbClr val="FF0000"/>
              </a:solidFill>
              <a:latin typeface="Times New Roman" panose="02020603050405020304" pitchFamily="18" charset="0"/>
              <a:cs typeface="Times New Roman" panose="02020603050405020304" pitchFamily="18" charset="0"/>
            </a:endParaRPr>
          </a:p>
          <a:p>
            <a:pPr marL="0" indent="0" algn="just">
              <a:buNone/>
            </a:pPr>
            <a:r>
              <a:rPr lang="vi-VN" altLang="en-US" dirty="0">
                <a:latin typeface="Times New Roman" panose="02020603050405020304" pitchFamily="18" charset="0"/>
                <a:cs typeface="Times New Roman" panose="02020603050405020304" pitchFamily="18" charset="0"/>
              </a:rPr>
              <a:t>Nội dung văn bản phải bảo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ảm những yêu cầu cơ bản sau:</a:t>
            </a:r>
            <a:endParaRPr lang="en-US" altLang="en-US" dirty="0">
              <a:latin typeface="Times New Roman" panose="02020603050405020304" pitchFamily="18" charset="0"/>
              <a:cs typeface="Times New Roman" panose="02020603050405020304" pitchFamily="18" charset="0"/>
            </a:endParaRPr>
          </a:p>
          <a:p>
            <a:pPr marL="0" indent="0" algn="just">
              <a:buNone/>
            </a:pPr>
            <a:r>
              <a:rPr lang="en-US" altLang="en-US" dirty="0">
                <a:latin typeface="Times New Roman" panose="02020603050405020304" pitchFamily="18" charset="0"/>
                <a:cs typeface="Times New Roman" panose="02020603050405020304" pitchFamily="18" charset="0"/>
              </a:rPr>
              <a:t>- </a:t>
            </a:r>
            <a:r>
              <a:rPr lang="vi-VN" altLang="en-US" dirty="0">
                <a:latin typeface="Times New Roman" panose="02020603050405020304" pitchFamily="18" charset="0"/>
                <a:cs typeface="Times New Roman" panose="02020603050405020304" pitchFamily="18" charset="0"/>
              </a:rPr>
              <a:t>Phù hợp với hình thức văn bản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ược sử dụng; </a:t>
            </a:r>
            <a:endParaRPr lang="en-US" altLang="en-US" dirty="0">
              <a:latin typeface="Times New Roman" panose="02020603050405020304" pitchFamily="18" charset="0"/>
              <a:cs typeface="Times New Roman" panose="02020603050405020304" pitchFamily="18" charset="0"/>
            </a:endParaRPr>
          </a:p>
          <a:p>
            <a:pPr marL="0" indent="0" algn="just">
              <a:buChar char="-"/>
            </a:pPr>
            <a:r>
              <a:rPr lang="en-US" altLang="en-US" dirty="0">
                <a:latin typeface="Times New Roman" panose="02020603050405020304" pitchFamily="18" charset="0"/>
                <a:cs typeface="Times New Roman" panose="02020603050405020304" pitchFamily="18" charset="0"/>
              </a:rPr>
              <a:t> </a:t>
            </a:r>
            <a:r>
              <a:rPr lang="vi-VN" altLang="en-US" dirty="0">
                <a:latin typeface="Times New Roman" panose="02020603050405020304" pitchFamily="18" charset="0"/>
                <a:cs typeface="Times New Roman" panose="02020603050405020304" pitchFamily="18" charset="0"/>
              </a:rPr>
              <a:t>Phù hợp với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ường lối, chủ trương, chính sách của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ảng; phù hợp với quy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ịnh của pháp luật; </a:t>
            </a:r>
            <a:endParaRPr lang="en-US" altLang="en-US" dirty="0">
              <a:latin typeface="Times New Roman" panose="02020603050405020304" pitchFamily="18" charset="0"/>
              <a:cs typeface="Times New Roman" panose="02020603050405020304" pitchFamily="18" charset="0"/>
            </a:endParaRPr>
          </a:p>
          <a:p>
            <a:pPr marL="0" indent="0" algn="just">
              <a:buNone/>
            </a:pPr>
            <a:r>
              <a:rPr lang="vi-VN" altLang="en-US"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ược trình b</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ngắn gọn, rõ r</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ng, chính xác</a:t>
            </a:r>
            <a:r>
              <a:rPr lang="en-US" altLang="en-US" dirty="0">
                <a:latin typeface="Times New Roman" panose="02020603050405020304" pitchFamily="18" charset="0"/>
                <a:cs typeface="Times New Roman" panose="02020603050405020304" pitchFamily="18" charset="0"/>
              </a:rPr>
              <a:t>.</a:t>
            </a:r>
            <a:r>
              <a:rPr lang="vi-VN" altLang="en-US" dirty="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1.4 Chức năng của văn bản</a:t>
            </a:r>
            <a:endParaRPr lang="en-US" altLang="en-US" dirty="0">
              <a:solidFill>
                <a:schemeClr val="bg1"/>
              </a:solidFill>
            </a:endParaRPr>
          </a:p>
        </p:txBody>
      </p:sp>
      <p:sp>
        <p:nvSpPr>
          <p:cNvPr id="3" name="Content Placeholder 2"/>
          <p:cNvSpPr>
            <a:spLocks noGrp="1"/>
          </p:cNvSpPr>
          <p:nvPr>
            <p:ph idx="1"/>
          </p:nvPr>
        </p:nvSpPr>
        <p:spPr>
          <a:xfrm>
            <a:off x="179388" y="1295401"/>
            <a:ext cx="8964612" cy="5029199"/>
          </a:xfrm>
        </p:spPr>
        <p:txBody>
          <a:bodyPr vert="horz" wrap="square" lIns="91440" tIns="45720" rIns="91440" bIns="45720" numCol="1" anchor="t" anchorCtr="0" compatLnSpc="1">
            <a:normAutofit/>
          </a:bodyPr>
          <a:lstStyle/>
          <a:p>
            <a:pPr>
              <a:buFont typeface="Wingdings" panose="05000000000000000000" pitchFamily="2" charset="2"/>
              <a:buChar char="ü"/>
            </a:pPr>
            <a:endParaRPr lang="en-US" altLang="en-US" sz="3600" b="1" dirty="0">
              <a:latin typeface="Times New Roman" panose="02020603050405020304" pitchFamily="18" charset="0"/>
              <a:cs typeface="Times New Roman" panose="02020603050405020304" pitchFamily="18" charset="0"/>
            </a:endParaRPr>
          </a:p>
          <a:p>
            <a:pPr algn="just">
              <a:buNone/>
            </a:pPr>
            <a:r>
              <a:rPr lang="en-US" altLang="en-US" sz="3600" b="1"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Các cơ quan quản lý thực hiện nhiệm vụ, quyền hạn của mình, phải sử dụng văn bản để điều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công vụ,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yếu tố tạo nên các quan hệ chặt chẽ giữa các cơ quan trong bộ máy Nh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nước.</a:t>
            </a:r>
          </a:p>
          <a:p>
            <a:endParaRPr lang="en-US" altLang="x-none" dirty="0"/>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latin typeface="Times New Roman" panose="02020603050405020304" pitchFamily="18" charset="0"/>
                <a:cs typeface="Times New Roman" panose="02020603050405020304" pitchFamily="18" charset="0"/>
                <a:sym typeface="+mn-ea"/>
              </a:rPr>
              <a:t>Chức năng quản lý</a:t>
            </a:r>
            <a:endParaRPr lang="vi-VN" altLang="en-US"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73731" name="Content Placeholder 2"/>
          <p:cNvSpPr>
            <a:spLocks noGrp="1"/>
          </p:cNvSpPr>
          <p:nvPr>
            <p:ph idx="1"/>
          </p:nvPr>
        </p:nvSpPr>
        <p:spPr>
          <a:xfrm>
            <a:off x="92075" y="1628775"/>
            <a:ext cx="9051925" cy="4824413"/>
          </a:xfrm>
        </p:spPr>
        <p:txBody>
          <a:bodyPr vert="horz" wrap="square" lIns="91440" tIns="45720" rIns="91440" bIns="45720" numCol="1" anchor="t" anchorCtr="0" compatLnSpc="1">
            <a:normAutofit fontScale="92500" lnSpcReduction="10000"/>
          </a:bodyPr>
          <a:lstStyle/>
          <a:p>
            <a:pPr marL="0" indent="0" algn="just">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a/ </a:t>
            </a:r>
            <a:r>
              <a:rPr lang="vi-VN" altLang="en-US" sz="3600" b="1" i="1" dirty="0">
                <a:latin typeface="Times New Roman" panose="02020603050405020304" pitchFamily="18" charset="0"/>
                <a:cs typeface="Times New Roman" panose="02020603050405020304" pitchFamily="18" charset="0"/>
              </a:rPr>
              <a:t>Thể thức</a:t>
            </a:r>
            <a:endParaRPr lang="en-US" altLang="en-US" sz="3600" b="1" i="1" dirty="0">
              <a:latin typeface="Times New Roman" panose="02020603050405020304" pitchFamily="18" charset="0"/>
              <a:cs typeface="Times New Roman" panose="02020603050405020304" pitchFamily="18" charset="0"/>
            </a:endParaRPr>
          </a:p>
          <a:p>
            <a:pPr marL="0" indent="0" algn="just">
              <a:buNone/>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Sử dụng ngôn ngữ viết, cách diễn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ạt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ơn giản, dễ hiểu; </a:t>
            </a:r>
            <a:endParaRPr lang="en-US" altLang="en-US" sz="3600" dirty="0">
              <a:latin typeface="Times New Roman" panose="02020603050405020304" pitchFamily="18" charset="0"/>
              <a:cs typeface="Times New Roman" panose="02020603050405020304" pitchFamily="18" charset="0"/>
            </a:endParaRPr>
          </a:p>
          <a:p>
            <a:pPr marL="0" indent="0" algn="just">
              <a:buChar char="-"/>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Dùng từ ngữ tiếng Việt Nam phổ thông (không dùng từ ngữ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ịa phương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từ ngữ nước ngo</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i nếu không thực sự cần thiết).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ối với thuật ngữ chuyên môn cần xác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ịnh rõ nội dung thì phải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giải thích trong</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văn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bản</a:t>
            </a:r>
            <a:r>
              <a:rPr lang="en-US" altLang="en-US" sz="3600" dirty="0">
                <a:latin typeface="Times New Roman" panose="02020603050405020304" pitchFamily="18" charset="0"/>
                <a:cs typeface="Times New Roman" panose="02020603050405020304" pitchFamily="18" charset="0"/>
              </a:rPr>
              <a:t>.</a:t>
            </a:r>
          </a:p>
          <a:p>
            <a:pPr marL="0" indent="0">
              <a:buNone/>
            </a:pPr>
            <a:r>
              <a:rPr lang="vi-VN"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67939" name="Content Placeholder 2"/>
          <p:cNvSpPr>
            <a:spLocks noGrp="1"/>
          </p:cNvSpPr>
          <p:nvPr>
            <p:ph idx="1"/>
          </p:nvPr>
        </p:nvSpPr>
        <p:spPr>
          <a:xfrm>
            <a:off x="250825" y="1773238"/>
            <a:ext cx="8605838" cy="4824412"/>
          </a:xfrm>
        </p:spPr>
        <p:txBody>
          <a:bodyPr vert="horz" wrap="square" lIns="91440" tIns="45720" rIns="91440" bIns="45720" anchor="t">
            <a:normAutofit lnSpcReduction="10000"/>
          </a:bodyPr>
          <a:lstStyle/>
          <a:p>
            <a:pPr marL="0" indent="0" algn="just">
              <a:buNone/>
            </a:pPr>
            <a:r>
              <a:rPr lang="vi-VN" altLang="en-US" sz="3600"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a/ </a:t>
            </a:r>
            <a:r>
              <a:rPr lang="vi-VN" altLang="en-US" sz="3600" b="1" i="1" dirty="0">
                <a:latin typeface="Times New Roman" panose="02020603050405020304" pitchFamily="18" charset="0"/>
                <a:cs typeface="Times New Roman" panose="02020603050405020304" pitchFamily="18" charset="0"/>
              </a:rPr>
              <a:t>Thể thức </a:t>
            </a:r>
            <a:endParaRPr lang="en-US" altLang="en-US" sz="3600" b="1" i="1" dirty="0">
              <a:latin typeface="Times New Roman" panose="02020603050405020304" pitchFamily="18" charset="0"/>
              <a:cs typeface="Times New Roman" panose="02020603050405020304" pitchFamily="18" charset="0"/>
            </a:endParaRPr>
          </a:p>
          <a:p>
            <a:pPr marL="0" indent="0" algn="just">
              <a:buNone/>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Chỉ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viết tắt những từ, cụm từ thông dụng, những từ thuộc ngôn ngữ tiếng Việt dễ hiểu.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ối với những từ, cụm từ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sử dụng nhiều lần trong văn bản thì có thể viết tắt, nhưng các chữ viết tắt lần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ầu của từ, cụm từ phải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ặt trong dấu ngoặc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ơn ngay sau từ, cụm từ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ó</a:t>
            </a:r>
            <a:r>
              <a:rPr lang="en-US" altLang="en-US" sz="3600" dirty="0">
                <a:latin typeface="Times New Roman" panose="02020603050405020304" pitchFamily="18" charset="0"/>
                <a:cs typeface="Times New Roman" panose="02020603050405020304" pitchFamily="18" charset="0"/>
              </a:rPr>
              <a:t>.</a:t>
            </a:r>
            <a:r>
              <a:rPr lang="vi-VN"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cs typeface="Times New Roman" panose="02020603050405020304" pitchFamily="18" charset="0"/>
            </a:endParaRPr>
          </a:p>
          <a:p>
            <a:pPr marL="0" indent="0">
              <a:buNone/>
            </a:pPr>
            <a:r>
              <a:rPr lang="vi-VN"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68963" name="Content Placeholder 2"/>
          <p:cNvSpPr>
            <a:spLocks noGrp="1"/>
          </p:cNvSpPr>
          <p:nvPr>
            <p:ph idx="1"/>
          </p:nvPr>
        </p:nvSpPr>
        <p:spPr>
          <a:xfrm>
            <a:off x="68263" y="1336675"/>
            <a:ext cx="9075737" cy="4824413"/>
          </a:xfrm>
        </p:spPr>
        <p:txBody>
          <a:bodyPr vert="horz" wrap="square" lIns="91440" tIns="45720" rIns="91440" bIns="45720" anchor="t">
            <a:normAutofit fontScale="92500" lnSpcReduction="20000"/>
          </a:bodyPr>
          <a:lstStyle/>
          <a:p>
            <a:pPr marL="0" indent="0" algn="just">
              <a:buNone/>
            </a:pPr>
            <a:r>
              <a:rPr lang="vi-VN" altLang="en-US" b="1" i="1" dirty="0">
                <a:latin typeface="Times New Roman" panose="02020603050405020304" pitchFamily="18" charset="0"/>
                <a:cs typeface="Times New Roman" panose="02020603050405020304" pitchFamily="18" charset="0"/>
              </a:rPr>
              <a:t> </a:t>
            </a:r>
            <a:r>
              <a:rPr lang="en-US" altLang="en-US" b="1" i="1" dirty="0">
                <a:latin typeface="Times New Roman" panose="02020603050405020304" pitchFamily="18" charset="0"/>
                <a:cs typeface="Times New Roman" panose="02020603050405020304" pitchFamily="18" charset="0"/>
              </a:rPr>
              <a:t>a/ </a:t>
            </a:r>
            <a:r>
              <a:rPr lang="vi-VN" altLang="en-US" b="1" i="1" dirty="0">
                <a:latin typeface="Times New Roman" panose="02020603050405020304" pitchFamily="18" charset="0"/>
                <a:cs typeface="Times New Roman" panose="02020603050405020304" pitchFamily="18" charset="0"/>
              </a:rPr>
              <a:t>Thể thức</a:t>
            </a:r>
            <a:endParaRPr lang="en-US" altLang="en-US" b="1" i="1" dirty="0">
              <a:latin typeface="Times New Roman" panose="02020603050405020304" pitchFamily="18" charset="0"/>
              <a:cs typeface="Times New Roman" panose="02020603050405020304" pitchFamily="18" charset="0"/>
            </a:endParaRPr>
          </a:p>
          <a:p>
            <a:pPr marL="0" indent="0" algn="just">
              <a:buNone/>
            </a:pPr>
            <a:r>
              <a:rPr lang="en-US" altLang="en-US" dirty="0">
                <a:latin typeface="Times New Roman" panose="02020603050405020304" pitchFamily="18" charset="0"/>
                <a:cs typeface="Times New Roman" panose="02020603050405020304" pitchFamily="18" charset="0"/>
              </a:rPr>
              <a:t>-</a:t>
            </a:r>
            <a:r>
              <a:rPr lang="vi-VN" altLang="en-US" dirty="0">
                <a:latin typeface="Times New Roman" panose="02020603050405020304" pitchFamily="18" charset="0"/>
                <a:cs typeface="Times New Roman" panose="02020603050405020304" pitchFamily="18" charset="0"/>
              </a:rPr>
              <a:t> Khi viện dẫn lần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ầu văn bản có liên quan, phải ghi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ầy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ủ tên loại, số, ký hiệu văn bản, ng</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tháng, năm ban 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văn bản, tên cơ quan, tổ chức ban 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văn bản, trích yếu nội dung văn bản </a:t>
            </a:r>
            <a:endParaRPr lang="en-US" altLang="en-US" dirty="0">
              <a:latin typeface="Times New Roman" panose="02020603050405020304" pitchFamily="18" charset="0"/>
              <a:cs typeface="Times New Roman" panose="02020603050405020304" pitchFamily="18" charset="0"/>
            </a:endParaRPr>
          </a:p>
          <a:p>
            <a:pPr marL="0" indent="0" algn="just">
              <a:buNone/>
            </a:pPr>
            <a:r>
              <a:rPr lang="vi-VN" altLang="en-US" dirty="0">
                <a:latin typeface="Times New Roman" panose="02020603050405020304" pitchFamily="18" charset="0"/>
                <a:cs typeface="Times New Roman" panose="02020603050405020304" pitchFamily="18" charset="0"/>
              </a:rPr>
              <a:t>ví dụ: “</a:t>
            </a:r>
            <a:r>
              <a:rPr lang="en-US" altLang="en-US" dirty="0">
                <a:latin typeface="Times New Roman" panose="02020603050405020304" pitchFamily="18" charset="0"/>
                <a:cs typeface="Times New Roman" panose="02020603050405020304" pitchFamily="18" charset="0"/>
              </a:rPr>
              <a:t>.. đ</a:t>
            </a:r>
            <a:r>
              <a:rPr lang="vi-VN" altLang="en-US" dirty="0">
                <a:latin typeface="Times New Roman" panose="02020603050405020304" pitchFamily="18" charset="0"/>
                <a:cs typeface="Times New Roman" panose="02020603050405020304" pitchFamily="18" charset="0"/>
              </a:rPr>
              <a:t>ược quy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ịnh tại Nghị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ịnh số 110/2004/N</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-CP ng</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08 tháng 4 năm 2004 của Chính phủ về công tác văn thư”; </a:t>
            </a:r>
            <a:endParaRPr lang="en-US" altLang="en-US" dirty="0">
              <a:latin typeface="Times New Roman" panose="02020603050405020304" pitchFamily="18" charset="0"/>
              <a:cs typeface="Times New Roman" panose="02020603050405020304" pitchFamily="18" charset="0"/>
            </a:endParaRPr>
          </a:p>
          <a:p>
            <a:pPr marL="0" indent="0" algn="just">
              <a:buNone/>
            </a:pPr>
            <a:r>
              <a:rPr lang="en-US" altLang="en-US" dirty="0">
                <a:latin typeface="Times New Roman" panose="02020603050405020304" pitchFamily="18" charset="0"/>
                <a:cs typeface="Times New Roman" panose="02020603050405020304" pitchFamily="18" charset="0"/>
              </a:rPr>
              <a:t>T</a:t>
            </a:r>
            <a:r>
              <a:rPr lang="vi-VN" altLang="en-US" dirty="0">
                <a:latin typeface="Times New Roman" panose="02020603050405020304" pitchFamily="18" charset="0"/>
                <a:cs typeface="Times New Roman" panose="02020603050405020304" pitchFamily="18" charset="0"/>
              </a:rPr>
              <a:t>rong các lần viện dẫn tiếp theo, chỉ ghi tên loại v</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 số, ký hiệu của văn bản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ó</a:t>
            </a:r>
            <a:r>
              <a:rPr lang="en-US" altLang="en-US" dirty="0">
                <a:latin typeface="Times New Roman" panose="02020603050405020304" pitchFamily="18" charset="0"/>
                <a:cs typeface="Times New Roman" panose="02020603050405020304" pitchFamily="18" charset="0"/>
              </a:rPr>
              <a:t>.</a:t>
            </a:r>
            <a:r>
              <a:rPr lang="vi-VN" altLang="en-US" dirty="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cs typeface="Times New Roman" panose="02020603050405020304" pitchFamily="18" charset="0"/>
            </a:endParaRPr>
          </a:p>
          <a:p>
            <a:pPr marL="0" indent="0">
              <a:buNone/>
            </a:pPr>
            <a:r>
              <a:rPr lang="vi-VN" altLang="en-US" dirty="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69987" name="Content Placeholder 2"/>
          <p:cNvSpPr>
            <a:spLocks noGrp="1"/>
          </p:cNvSpPr>
          <p:nvPr>
            <p:ph idx="1"/>
          </p:nvPr>
        </p:nvSpPr>
        <p:spPr>
          <a:xfrm>
            <a:off x="250825" y="1773238"/>
            <a:ext cx="8605838" cy="4824412"/>
          </a:xfrm>
        </p:spPr>
        <p:txBody>
          <a:bodyPr vert="horz" wrap="square" lIns="91440" tIns="45720" rIns="91440" bIns="45720" anchor="t"/>
          <a:lstStyle/>
          <a:p>
            <a:pPr marL="0" indent="0">
              <a:buNone/>
            </a:pPr>
            <a:r>
              <a:rPr lang="vi-VN" altLang="en-US" b="1" i="1" dirty="0">
                <a:latin typeface="Times New Roman" panose="02020603050405020304" pitchFamily="18" charset="0"/>
                <a:cs typeface="Times New Roman" panose="02020603050405020304" pitchFamily="18" charset="0"/>
              </a:rPr>
              <a:t> </a:t>
            </a:r>
            <a:r>
              <a:rPr lang="en-US" altLang="en-US" b="1" i="1" dirty="0">
                <a:latin typeface="Times New Roman" panose="02020603050405020304" pitchFamily="18" charset="0"/>
                <a:cs typeface="Times New Roman" panose="02020603050405020304" pitchFamily="18" charset="0"/>
              </a:rPr>
              <a:t>a/ </a:t>
            </a:r>
            <a:r>
              <a:rPr lang="vi-VN" altLang="en-US" b="1" i="1" dirty="0">
                <a:latin typeface="Times New Roman" panose="02020603050405020304" pitchFamily="18" charset="0"/>
                <a:cs typeface="Times New Roman" panose="02020603050405020304" pitchFamily="18" charset="0"/>
              </a:rPr>
              <a:t>Thể thức </a:t>
            </a:r>
            <a:endParaRPr lang="en-US" altLang="en-US" b="1" i="1" dirty="0">
              <a:latin typeface="Times New Roman" panose="02020603050405020304" pitchFamily="18" charset="0"/>
              <a:cs typeface="Times New Roman" panose="02020603050405020304" pitchFamily="18" charset="0"/>
            </a:endParaRPr>
          </a:p>
          <a:p>
            <a:pPr marL="0" indent="0">
              <a:buNone/>
            </a:pPr>
            <a:r>
              <a:rPr lang="vi-VN" altLang="en-US" b="1" i="1" dirty="0">
                <a:latin typeface="Times New Roman" panose="02020603050405020304" pitchFamily="18" charset="0"/>
                <a:cs typeface="Times New Roman" panose="02020603050405020304" pitchFamily="18" charset="0"/>
              </a:rPr>
              <a:t> </a:t>
            </a:r>
            <a:r>
              <a:rPr lang="vi-VN" altLang="en-US" dirty="0">
                <a:latin typeface="Times New Roman" panose="02020603050405020304" pitchFamily="18" charset="0"/>
                <a:cs typeface="Times New Roman" panose="02020603050405020304" pitchFamily="18" charset="0"/>
              </a:rPr>
              <a:t>Viết hoa trong văn bản 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chính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ược thực hiện theo Quy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ịnh viết hoa trong văn bản 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chính</a:t>
            </a:r>
            <a:r>
              <a:rPr lang="en-US" altLang="en-US" dirty="0">
                <a:latin typeface="Times New Roman" panose="02020603050405020304" pitchFamily="18" charset="0"/>
                <a:cs typeface="Times New Roman" panose="02020603050405020304" pitchFamily="18" charset="0"/>
              </a:rPr>
              <a:t> phụ lục VI.</a:t>
            </a:r>
          </a:p>
          <a:p>
            <a:pPr marL="0" indent="0">
              <a:buNone/>
            </a:pPr>
            <a:r>
              <a:rPr lang="vi-VN" altLang="en-US" dirty="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73731" name="Content Placeholder 2"/>
          <p:cNvSpPr>
            <a:spLocks noGrp="1"/>
          </p:cNvSpPr>
          <p:nvPr>
            <p:ph idx="1"/>
          </p:nvPr>
        </p:nvSpPr>
        <p:spPr>
          <a:xfrm>
            <a:off x="163513" y="1557338"/>
            <a:ext cx="8605838" cy="4824413"/>
          </a:xfrm>
        </p:spPr>
        <p:txBody>
          <a:bodyPr vert="horz" wrap="square" lIns="91440" tIns="45720" rIns="91440" bIns="45720" numCol="1" anchor="t" anchorCtr="0" compatLnSpc="1"/>
          <a:lstStyle/>
          <a:p>
            <a:pPr marL="0" indent="0">
              <a:buNone/>
            </a:pPr>
            <a:r>
              <a:rPr lang="vi-VN" altLang="en-US" b="1" i="1" dirty="0">
                <a:latin typeface="Times New Roman" panose="02020603050405020304" pitchFamily="18" charset="0"/>
                <a:cs typeface="Times New Roman" panose="02020603050405020304" pitchFamily="18" charset="0"/>
              </a:rPr>
              <a:t> </a:t>
            </a:r>
            <a:r>
              <a:rPr lang="en-US" altLang="en-US" b="1" i="1" dirty="0">
                <a:latin typeface="Times New Roman" panose="02020603050405020304" pitchFamily="18" charset="0"/>
                <a:cs typeface="Times New Roman" panose="02020603050405020304" pitchFamily="18" charset="0"/>
              </a:rPr>
              <a:t>a/ </a:t>
            </a:r>
            <a:r>
              <a:rPr lang="vi-VN" altLang="en-US" b="1" i="1" dirty="0">
                <a:latin typeface="Times New Roman" panose="02020603050405020304" pitchFamily="18" charset="0"/>
                <a:cs typeface="Times New Roman" panose="02020603050405020304" pitchFamily="18" charset="0"/>
              </a:rPr>
              <a:t>Thể thức </a:t>
            </a:r>
            <a:endParaRPr lang="en-US" altLang="en-US" b="1" i="1"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q"/>
            </a:pPr>
            <a:r>
              <a:rPr lang="en-US" altLang="en-US" dirty="0">
                <a:solidFill>
                  <a:srgbClr val="FF0000"/>
                </a:solidFill>
                <a:latin typeface="Times New Roman" panose="02020603050405020304" pitchFamily="18" charset="0"/>
                <a:cs typeface="Times New Roman" panose="02020603050405020304" pitchFamily="18" charset="0"/>
              </a:rPr>
              <a:t> Bố cục của văn bản</a:t>
            </a:r>
          </a:p>
          <a:p>
            <a:pPr marL="0" indent="0">
              <a:buChar char="-"/>
            </a:pPr>
            <a:r>
              <a:rPr lang="vi-VN" altLang="en-US" dirty="0">
                <a:latin typeface="Times New Roman" panose="02020603050405020304" pitchFamily="18" charset="0"/>
                <a:cs typeface="Times New Roman" panose="02020603050405020304" pitchFamily="18" charset="0"/>
              </a:rPr>
              <a:t>Nghị quyết (cá biệt): theo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iều, khoản,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iểm hoặc theo khoản,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iểm;</a:t>
            </a:r>
            <a:endParaRPr lang="en-US" altLang="en-US" dirty="0">
              <a:latin typeface="Times New Roman" panose="02020603050405020304" pitchFamily="18" charset="0"/>
              <a:cs typeface="Times New Roman" panose="02020603050405020304" pitchFamily="18" charset="0"/>
            </a:endParaRPr>
          </a:p>
          <a:p>
            <a:pPr marL="0" indent="0">
              <a:buChar char="-"/>
            </a:pPr>
            <a:r>
              <a:rPr lang="vi-VN" altLang="en-US" dirty="0">
                <a:latin typeface="Times New Roman" panose="02020603050405020304" pitchFamily="18" charset="0"/>
                <a:cs typeface="Times New Roman" panose="02020603050405020304" pitchFamily="18" charset="0"/>
              </a:rPr>
              <a:t> Quyết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ịnh (cá biệt): theo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iều, khoản,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iểm; các quy chế (quy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ịnh) ban 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kèm theo quyết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ịnh: theo chương, mục,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iều, khoản,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iểm;</a:t>
            </a:r>
            <a:endParaRPr lang="en-US" altLang="en-US" dirty="0">
              <a:latin typeface="Times New Roman" panose="02020603050405020304" pitchFamily="18" charset="0"/>
              <a:cs typeface="Times New Roman" panose="02020603050405020304" pitchFamily="18" charset="0"/>
            </a:endParaRPr>
          </a:p>
          <a:p>
            <a:pPr marL="0" indent="0">
              <a:buChar char="-"/>
            </a:pPr>
            <a:r>
              <a:rPr lang="vi-VN" altLang="en-US" dirty="0">
                <a:latin typeface="Times New Roman" panose="02020603050405020304" pitchFamily="18" charset="0"/>
                <a:cs typeface="Times New Roman" panose="02020603050405020304" pitchFamily="18" charset="0"/>
              </a:rPr>
              <a:t> Chỉ thị (cá biệt): theo khoản,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iểm; </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73731" name="Content Placeholder 2"/>
          <p:cNvSpPr>
            <a:spLocks noGrp="1"/>
          </p:cNvSpPr>
          <p:nvPr>
            <p:ph idx="1"/>
          </p:nvPr>
        </p:nvSpPr>
        <p:spPr>
          <a:xfrm>
            <a:off x="163513" y="1557338"/>
            <a:ext cx="8605838" cy="4824413"/>
          </a:xfrm>
        </p:spPr>
        <p:txBody>
          <a:bodyPr vert="horz" wrap="square" lIns="91440" tIns="45720" rIns="91440" bIns="45720" numCol="1" anchor="t" anchorCtr="0" compatLnSpc="1"/>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a/ </a:t>
            </a:r>
            <a:r>
              <a:rPr lang="vi-VN" altLang="en-US" sz="3600" b="1" i="1" dirty="0">
                <a:latin typeface="Times New Roman" panose="02020603050405020304" pitchFamily="18" charset="0"/>
                <a:cs typeface="Times New Roman" panose="02020603050405020304" pitchFamily="18" charset="0"/>
              </a:rPr>
              <a:t>Thể thức </a:t>
            </a:r>
            <a:endParaRPr lang="en-US" altLang="en-US" sz="3600" b="1" i="1"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q"/>
            </a:pPr>
            <a:r>
              <a:rPr lang="en-US" altLang="en-US" sz="3600" dirty="0">
                <a:solidFill>
                  <a:srgbClr val="FF0000"/>
                </a:solidFill>
                <a:latin typeface="Times New Roman" panose="02020603050405020304" pitchFamily="18" charset="0"/>
                <a:cs typeface="Times New Roman" panose="02020603050405020304" pitchFamily="18" charset="0"/>
              </a:rPr>
              <a:t> Bố cục của văn bản</a:t>
            </a:r>
          </a:p>
          <a:p>
            <a:pPr marL="0" indent="0" algn="just">
              <a:buNone/>
            </a:pPr>
            <a:r>
              <a:rPr lang="vi-VN" altLang="en-US" sz="3600" dirty="0">
                <a:latin typeface="Times New Roman" panose="02020603050405020304" pitchFamily="18" charset="0"/>
                <a:cs typeface="Times New Roman" panose="02020603050405020304" pitchFamily="18" charset="0"/>
              </a:rPr>
              <a:t>- Các hình thức văn bản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chính khác: theo phần, mục, khoản,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iểm hoặc theo khoản,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iểm.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ối với các hình thức văn bản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bố cục theo phần, chương, mục,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iều thì phần, chương, mục,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iều phải có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a:t>
            </a:r>
            <a:endParaRPr lang="en-US" altLang="en-US" sz="3600" dirty="0">
              <a:latin typeface="Times New Roman" panose="02020603050405020304" pitchFamily="18" charset="0"/>
              <a:cs typeface="Times New Roman" panose="02020603050405020304" pitchFamily="18" charset="0"/>
            </a:endParaRPr>
          </a:p>
          <a:p>
            <a:pPr marL="0" indent="0" algn="just">
              <a:buNone/>
            </a:pPr>
            <a:r>
              <a:rPr lang="vi-VN"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73731" name="Content Placeholder 2"/>
          <p:cNvSpPr>
            <a:spLocks noGrp="1"/>
          </p:cNvSpPr>
          <p:nvPr>
            <p:ph idx="1"/>
          </p:nvPr>
        </p:nvSpPr>
        <p:spPr>
          <a:xfrm>
            <a:off x="0" y="1597025"/>
            <a:ext cx="9144000" cy="5260975"/>
          </a:xfrm>
        </p:spPr>
        <p:txBody>
          <a:bodyPr vert="horz" wrap="square" lIns="91440" tIns="45720" rIns="91440" bIns="45720" numCol="1" anchor="t" anchorCtr="0" compatLnSpc="1"/>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lgn="just">
              <a:buChar char="-"/>
            </a:pPr>
            <a:r>
              <a:rPr lang="vi-VN" altLang="en-US" sz="3600" dirty="0">
                <a:latin typeface="Times New Roman" panose="02020603050405020304" pitchFamily="18" charset="0"/>
                <a:cs typeface="Times New Roman" panose="02020603050405020304" pitchFamily="18" charset="0"/>
              </a:rPr>
              <a:t>Nội dung văn bản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tại ô số 6. </a:t>
            </a:r>
            <a:endParaRPr lang="en-US" altLang="en-US" sz="3600" dirty="0">
              <a:latin typeface="Times New Roman" panose="02020603050405020304" pitchFamily="18" charset="0"/>
              <a:cs typeface="Times New Roman" panose="02020603050405020304" pitchFamily="18" charset="0"/>
            </a:endParaRPr>
          </a:p>
          <a:p>
            <a:pPr marL="0" indent="0" algn="just">
              <a:buChar char="-"/>
            </a:pPr>
            <a:r>
              <a:rPr lang="vi-VN" altLang="en-US" sz="3600" dirty="0">
                <a:latin typeface="Times New Roman" panose="02020603050405020304" pitchFamily="18" charset="0"/>
                <a:cs typeface="Times New Roman" panose="02020603050405020304" pitchFamily="18" charset="0"/>
              </a:rPr>
              <a:t>Phần nội dung (bản văn) ñược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bằng chữ in thường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d</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ều cả hai lề),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cỡ chữ từ 13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14 (phần lời văn trong một văn bản phải dùng cùng một cỡ chữ); khi xuống dòng,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ầu dòng phải phải lùi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o từ 1cm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a:t>
            </a: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27cm (1 default tab);</a:t>
            </a:r>
            <a:endParaRPr lang="en-US" altLang="en-US" sz="3600" dirty="0">
              <a:latin typeface="Times New Roman" panose="02020603050405020304" pitchFamily="18" charset="0"/>
              <a:cs typeface="Times New Roman" panose="02020603050405020304" pitchFamily="18" charset="0"/>
            </a:endParaRPr>
          </a:p>
          <a:p>
            <a:pPr marL="0" indent="0">
              <a:buNone/>
            </a:pP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73731" name="Content Placeholder 2"/>
          <p:cNvSpPr>
            <a:spLocks noGrp="1"/>
          </p:cNvSpPr>
          <p:nvPr>
            <p:ph idx="1"/>
          </p:nvPr>
        </p:nvSpPr>
        <p:spPr>
          <a:xfrm>
            <a:off x="0" y="1557338"/>
            <a:ext cx="9144000" cy="5040313"/>
          </a:xfrm>
        </p:spPr>
        <p:txBody>
          <a:bodyPr vert="horz" wrap="square" lIns="91440" tIns="45720" rIns="91440" bIns="45720" numCol="1" anchor="t" anchorCtr="0" compatLnSpc="1"/>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lgn="just">
              <a:buChar char="-"/>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K</a:t>
            </a:r>
            <a:r>
              <a:rPr lang="vi-VN" altLang="en-US" sz="3600" dirty="0">
                <a:latin typeface="Times New Roman" panose="02020603050405020304" pitchFamily="18" charset="0"/>
                <a:cs typeface="Times New Roman" panose="02020603050405020304" pitchFamily="18" charset="0"/>
              </a:rPr>
              <a:t>hoảng cách giữa các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oạn văn (paragraph)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ặt tối thiểu 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6pt</a:t>
            </a: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khoảng cách giữa các dòng hay cách dòng (line spacing) chọn tối thiểu từ cách dòng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ơn (single line spacing) hoặc từ 15pt (exactly line spacing) trở lên; khoảng cách tối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a giữa các dòng 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1,5 dòng (1,5 lines). </a:t>
            </a:r>
            <a:endParaRPr lang="en-US" altLang="en-US" sz="3600" dirty="0">
              <a:latin typeface="Times New Roman" panose="02020603050405020304" pitchFamily="18" charset="0"/>
              <a:cs typeface="Times New Roman" panose="02020603050405020304" pitchFamily="18" charset="0"/>
            </a:endParaRPr>
          </a:p>
          <a:p>
            <a:pPr marL="0" indent="0">
              <a:buNone/>
            </a:pPr>
            <a:r>
              <a:rPr lang="vi-VN"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75107" name="Content Placeholder 2"/>
          <p:cNvSpPr>
            <a:spLocks noGrp="1"/>
          </p:cNvSpPr>
          <p:nvPr>
            <p:ph idx="1"/>
          </p:nvPr>
        </p:nvSpPr>
        <p:spPr>
          <a:xfrm>
            <a:off x="0" y="1557338"/>
            <a:ext cx="9144000" cy="5040312"/>
          </a:xfrm>
        </p:spPr>
        <p:txBody>
          <a:bodyPr vert="horz" wrap="square" lIns="91440" tIns="45720" rIns="91440" bIns="45720" anchor="t"/>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buNone/>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 Đ</a:t>
            </a:r>
            <a:r>
              <a:rPr lang="vi-VN" altLang="en-US" sz="3600" dirty="0">
                <a:latin typeface="Times New Roman" panose="02020603050405020304" pitchFamily="18" charset="0"/>
                <a:cs typeface="Times New Roman" panose="02020603050405020304" pitchFamily="18" charset="0"/>
              </a:rPr>
              <a:t>ối với những văn bản có phần căn cứ pháp lý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ể ban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thì sau mỗi căn cứ phải xuống dòng, cuối dòng có dấu “chấm phẩy”, riêng căn cứ cuối cùng kết thúc bằng dấu “phẩy”.</a:t>
            </a:r>
            <a:endParaRPr lang="en-US" altLang="en-US" sz="3600" dirty="0">
              <a:latin typeface="Times New Roman" panose="02020603050405020304" pitchFamily="18" charset="0"/>
              <a:cs typeface="Times New Roman" panose="02020603050405020304" pitchFamily="18" charset="0"/>
            </a:endParaRPr>
          </a:p>
          <a:p>
            <a:pPr marL="0" indent="0">
              <a:buNone/>
            </a:pPr>
            <a:r>
              <a:rPr lang="vi-VN" altLang="en-US" sz="3600" dirty="0">
                <a:latin typeface="Times New Roman" panose="02020603050405020304" pitchFamily="18" charset="0"/>
                <a:cs typeface="Times New Roman" panose="02020603050405020304" pitchFamily="18" charset="0"/>
              </a:rPr>
              <a:t> Trường hợp nội dung văn bản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bố cục theo phần, chương, mục,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iều, khoản,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iểm thì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như sau: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76131" name="Content Placeholder 2"/>
          <p:cNvSpPr>
            <a:spLocks noGrp="1"/>
          </p:cNvSpPr>
          <p:nvPr>
            <p:ph idx="1"/>
          </p:nvPr>
        </p:nvSpPr>
        <p:spPr>
          <a:xfrm>
            <a:off x="-20637" y="1336675"/>
            <a:ext cx="9144000" cy="5040313"/>
          </a:xfrm>
        </p:spPr>
        <p:txBody>
          <a:bodyPr vert="horz" wrap="square" lIns="91440" tIns="45720" rIns="91440" bIns="45720" anchor="t">
            <a:normAutofit lnSpcReduction="10000"/>
          </a:bodyPr>
          <a:lstStyle/>
          <a:p>
            <a:pPr marL="0" indent="0" algn="just">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lgn="just">
              <a:buNone/>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Phần, chương: Từ “Phần”, “Chương”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số thứ tự của phần, chương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trên một dòng riêng, canh giữa, bằng chữ in thường, cỡ chữ từ 13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 Số thứ tự của phần, chương dùng chữ số La Mã.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(tên) của phần, chương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ngay dưới, canh giữa, bằng chữ in hoa, cỡ chữ từ 13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a:t>
            </a:r>
            <a:r>
              <a:rPr lang="en-US"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01600" y="333375"/>
            <a:ext cx="8229600" cy="849313"/>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1.4 Chức năng của văn bản</a:t>
            </a:r>
            <a:endParaRPr lang="en-US" altLang="en-US" dirty="0">
              <a:solidFill>
                <a:schemeClr val="bg1"/>
              </a:solidFill>
            </a:endParaRPr>
          </a:p>
        </p:txBody>
      </p:sp>
      <p:sp>
        <p:nvSpPr>
          <p:cNvPr id="3" name="Content Placeholder 2"/>
          <p:cNvSpPr>
            <a:spLocks noGrp="1"/>
          </p:cNvSpPr>
          <p:nvPr>
            <p:ph idx="1"/>
          </p:nvPr>
        </p:nvSpPr>
        <p:spPr>
          <a:xfrm>
            <a:off x="82550" y="1358900"/>
            <a:ext cx="8856663" cy="5505450"/>
          </a:xfrm>
        </p:spPr>
        <p:txBody>
          <a:bodyPr vert="horz" wrap="square" lIns="91440" tIns="45720" rIns="91440" bIns="45720" numCol="1" anchor="t" anchorCtr="0" compatLnSpc="1"/>
          <a:lstStyle/>
          <a:p>
            <a:pPr algn="just" eaLnBrk="1" hangingPunct="1">
              <a:lnSpc>
                <a:spcPct val="150000"/>
              </a:lnSpc>
              <a:spcBef>
                <a:spcPct val="0"/>
              </a:spcBef>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phương tiện áp dụng pháp luật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o đời sống xã hội, tác động theo từng lĩnh vực đến các quan hệ XH được điều chỉnh, xác định các quan hệ pháp lý giữa các cơ quan quản lý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các cơ quan được quản lý. Đồng thời xác định rõ chế độ trách nhiệm giữa các cơ quan Nh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nước với nhân dân.</a:t>
            </a:r>
          </a:p>
          <a:p>
            <a:pPr algn="just"/>
            <a:endParaRPr lang="en-US" altLang="x-none"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latin typeface="Times New Roman" panose="02020603050405020304" pitchFamily="18" charset="0"/>
                <a:cs typeface="Times New Roman" panose="02020603050405020304" pitchFamily="18" charset="0"/>
                <a:sym typeface="+mn-ea"/>
              </a:rPr>
              <a:t>Chức năng pháp lý</a:t>
            </a:r>
            <a:endParaRPr lang="vi-VN" altLang="en-US"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18" end="283"/>
                                            </p:txEl>
                                          </p:spTgt>
                                        </p:tgtEl>
                                        <p:attrNameLst>
                                          <p:attrName>style.visibility</p:attrName>
                                        </p:attrNameLst>
                                      </p:cBhvr>
                                      <p:to>
                                        <p:strVal val="visible"/>
                                      </p:to>
                                    </p:set>
                                    <p:anim calcmode="lin" valueType="num">
                                      <p:cBhvr additive="base">
                                        <p:cTn id="7" dur="500" fill="hold"/>
                                        <p:tgtEl>
                                          <p:spTgt spid="3">
                                            <p:txEl>
                                              <p:charRg st="18" end="28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18" end="28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77155" name="Content Placeholder 2"/>
          <p:cNvSpPr>
            <a:spLocks noGrp="1"/>
          </p:cNvSpPr>
          <p:nvPr>
            <p:ph idx="1"/>
          </p:nvPr>
        </p:nvSpPr>
        <p:spPr>
          <a:xfrm>
            <a:off x="0" y="1557338"/>
            <a:ext cx="9144000" cy="5040312"/>
          </a:xfrm>
        </p:spPr>
        <p:txBody>
          <a:bodyPr vert="horz" wrap="square" lIns="91440" tIns="45720" rIns="91440" bIns="45720" anchor="t"/>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lgn="just">
              <a:buNone/>
            </a:pPr>
            <a:r>
              <a:rPr lang="vi-VN" altLang="en-US" sz="3600" dirty="0">
                <a:latin typeface="Times New Roman" panose="02020603050405020304" pitchFamily="18" charset="0"/>
                <a:cs typeface="Times New Roman" panose="02020603050405020304" pitchFamily="18" charset="0"/>
              </a:rPr>
              <a:t> - Mục: Từ “Mục”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số thứ tự của mục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trên một dòng riêng, canh giữa, bằng chữ in thường, cỡ chữ từ 13 ñến 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 Số thứ tự của mục dùng chữ số Ả - rập.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của mục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ngay dưới, canh giữa, bằng chữ in hoa, cỡ chữ từ 12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13,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78179" name="Content Placeholder 2"/>
          <p:cNvSpPr>
            <a:spLocks noGrp="1"/>
          </p:cNvSpPr>
          <p:nvPr>
            <p:ph idx="1"/>
          </p:nvPr>
        </p:nvSpPr>
        <p:spPr>
          <a:xfrm>
            <a:off x="0" y="1557338"/>
            <a:ext cx="9144000" cy="5040312"/>
          </a:xfrm>
        </p:spPr>
        <p:txBody>
          <a:bodyPr vert="horz" wrap="square" lIns="91440" tIns="45720" rIns="91440" bIns="45720" anchor="t"/>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buNone/>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a:t>
            </a: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iều: Từ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iều”, số thứ tự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của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iều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bằng chữ in thường, cách lề trái 1 default tab, số thứ tự của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iều dùng chữ số Ả-rập, sau số thứ tự có dấu chấm; cỡ chữ bằng cỡ chữ của phần lời văn (13-14),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79203" name="Content Placeholder 2"/>
          <p:cNvSpPr>
            <a:spLocks noGrp="1"/>
          </p:cNvSpPr>
          <p:nvPr>
            <p:ph idx="1"/>
          </p:nvPr>
        </p:nvSpPr>
        <p:spPr>
          <a:xfrm>
            <a:off x="0" y="1557338"/>
            <a:ext cx="9144000" cy="5040312"/>
          </a:xfrm>
        </p:spPr>
        <p:txBody>
          <a:bodyPr vert="horz" wrap="square" lIns="91440" tIns="45720" rIns="91440" bIns="45720" anchor="t"/>
          <a:lstStyle/>
          <a:p>
            <a:pPr marL="0" indent="0" algn="just">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lgn="just">
              <a:buNone/>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Khoản: Số thứ tự các khoản trong mỗi mục dùng chữ số Ả-rập, sau số thứ tự có dấu chấm, cỡ chữ số bằng cỡ chữ của phần lời văn (13-14),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nếu khoản có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số thứ tự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của khoản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trên một dòng riêng, bằng chữ in thường, cỡ chữ bằng cỡ chữ của phần lời văn (13-14),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a:t>
            </a:r>
            <a:r>
              <a:rPr lang="en-US" altLang="en-US" sz="3600" dirty="0">
                <a:latin typeface="Times New Roman" panose="02020603050405020304" pitchFamily="18" charset="0"/>
                <a:cs typeface="Times New Roman" panose="02020603050405020304" pitchFamily="18" charset="0"/>
              </a:rPr>
              <a:t>.</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80227" name="Content Placeholder 2"/>
          <p:cNvSpPr>
            <a:spLocks noGrp="1"/>
          </p:cNvSpPr>
          <p:nvPr>
            <p:ph idx="1"/>
          </p:nvPr>
        </p:nvSpPr>
        <p:spPr>
          <a:xfrm>
            <a:off x="0" y="1557338"/>
            <a:ext cx="9144000" cy="5040312"/>
          </a:xfrm>
        </p:spPr>
        <p:txBody>
          <a:bodyPr vert="horz" wrap="square" lIns="91440" tIns="45720" rIns="91440" bIns="45720" anchor="t"/>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buNone/>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 Đ</a:t>
            </a:r>
            <a:r>
              <a:rPr lang="vi-VN" altLang="en-US" sz="3600" dirty="0">
                <a:latin typeface="Times New Roman" panose="02020603050405020304" pitchFamily="18" charset="0"/>
                <a:cs typeface="Times New Roman" panose="02020603050405020304" pitchFamily="18" charset="0"/>
              </a:rPr>
              <a:t>iểm: Thứ tự các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iểm trong mỗi khoản dùng các chữ cái tiếng Việt theo thứ tự abc, sau có dấu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óng ngoặc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ơn, bằng chữ in thường, cỡ chữ bằng cỡ chữ của phần lời văn (13-14),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81251" name="Content Placeholder 2"/>
          <p:cNvSpPr>
            <a:spLocks noGrp="1"/>
          </p:cNvSpPr>
          <p:nvPr>
            <p:ph idx="1"/>
          </p:nvPr>
        </p:nvSpPr>
        <p:spPr>
          <a:xfrm>
            <a:off x="-1587" y="1484313"/>
            <a:ext cx="9144000" cy="5040312"/>
          </a:xfrm>
        </p:spPr>
        <p:txBody>
          <a:bodyPr vert="horz" wrap="square" lIns="91440" tIns="45720" rIns="91440" bIns="45720" anchor="t">
            <a:normAutofit lnSpcReduction="10000"/>
          </a:bodyPr>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lgn="just">
              <a:buNone/>
            </a:pPr>
            <a:r>
              <a:rPr lang="vi-VN" altLang="en-US" sz="3600" dirty="0">
                <a:latin typeface="Times New Roman" panose="02020603050405020304" pitchFamily="18" charset="0"/>
                <a:cs typeface="Times New Roman" panose="02020603050405020304" pitchFamily="18" charset="0"/>
              </a:rPr>
              <a:t> Trường hợp nội dung văn bản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phân chia th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các phần, mục, khoản,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iểm thì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như sau:</a:t>
            </a:r>
            <a:endParaRPr lang="en-US" altLang="en-US" sz="3600" dirty="0">
              <a:latin typeface="Times New Roman" panose="02020603050405020304" pitchFamily="18" charset="0"/>
              <a:cs typeface="Times New Roman" panose="02020603050405020304" pitchFamily="18" charset="0"/>
            </a:endParaRPr>
          </a:p>
          <a:p>
            <a:pPr marL="0" indent="0" algn="just">
              <a:buNone/>
            </a:pPr>
            <a:r>
              <a:rPr lang="vi-VN" altLang="en-US" sz="3600" dirty="0">
                <a:latin typeface="Times New Roman" panose="02020603050405020304" pitchFamily="18" charset="0"/>
                <a:cs typeface="Times New Roman" panose="02020603050405020304" pitchFamily="18" charset="0"/>
              </a:rPr>
              <a:t> - Phần (nếu có): Từ “Phần”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số thứ tự của phần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trên một dòng riêng, canh giữa, bằng chữ in thường, cỡ chữ từ 13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 số thứ tự của phần dùng chữ số La Mã.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82275" name="Content Placeholder 2"/>
          <p:cNvSpPr>
            <a:spLocks noGrp="1"/>
          </p:cNvSpPr>
          <p:nvPr>
            <p:ph idx="1"/>
          </p:nvPr>
        </p:nvSpPr>
        <p:spPr>
          <a:xfrm>
            <a:off x="0" y="1557338"/>
            <a:ext cx="9144000" cy="5040312"/>
          </a:xfrm>
        </p:spPr>
        <p:txBody>
          <a:bodyPr vert="horz" wrap="square" lIns="91440" tIns="45720" rIns="91440" bIns="45720" anchor="t"/>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lgn="just">
              <a:buNone/>
            </a:pPr>
            <a:r>
              <a:rPr lang="vi-VN" altLang="en-US" sz="3600" dirty="0">
                <a:latin typeface="Times New Roman" panose="02020603050405020304" pitchFamily="18" charset="0"/>
                <a:cs typeface="Times New Roman" panose="02020603050405020304" pitchFamily="18" charset="0"/>
              </a:rPr>
              <a:t>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của phần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ngay dưới, canh giữa, bằng chữ in hoa, cỡ chữ từ 13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 </a:t>
            </a:r>
            <a:endParaRPr lang="en-US" altLang="en-US" sz="3600" dirty="0">
              <a:latin typeface="Times New Roman" panose="02020603050405020304" pitchFamily="18" charset="0"/>
              <a:cs typeface="Times New Roman" panose="02020603050405020304" pitchFamily="18" charset="0"/>
            </a:endParaRPr>
          </a:p>
          <a:p>
            <a:pPr marL="0" indent="0">
              <a:buNone/>
            </a:pP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83299" name="Content Placeholder 2"/>
          <p:cNvSpPr>
            <a:spLocks noGrp="1"/>
          </p:cNvSpPr>
          <p:nvPr>
            <p:ph idx="1"/>
          </p:nvPr>
        </p:nvSpPr>
        <p:spPr>
          <a:xfrm>
            <a:off x="0" y="1557338"/>
            <a:ext cx="9144000" cy="5040312"/>
          </a:xfrm>
        </p:spPr>
        <p:txBody>
          <a:bodyPr vert="horz" wrap="square" lIns="91440" tIns="45720" rIns="91440" bIns="45720" anchor="t"/>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buNone/>
            </a:pPr>
            <a:r>
              <a:rPr lang="vi-VN" altLang="en-US" sz="3600" dirty="0">
                <a:latin typeface="Times New Roman" panose="02020603050405020304" pitchFamily="18" charset="0"/>
                <a:cs typeface="Times New Roman" panose="02020603050405020304" pitchFamily="18" charset="0"/>
              </a:rPr>
              <a:t> - Mục: Số thứ tự các mục dùng chữ số La Mã, sau có dấu chấm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cách lề trái 1 default tab;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của mục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cùng một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ng với số thứ tự, bằng chữ in hoa, cỡ chữ từ 13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ến 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a:t>
            </a:r>
            <a:r>
              <a:rPr lang="en-US" altLang="en-US" sz="3600" dirty="0">
                <a:latin typeface="Times New Roman" panose="02020603050405020304" pitchFamily="18" charset="0"/>
                <a:cs typeface="Times New Roman" panose="02020603050405020304" pitchFamily="18" charset="0"/>
              </a:rPr>
              <a:t>.</a:t>
            </a:r>
            <a:r>
              <a:rPr lang="vi-VN"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84323" name="Content Placeholder 2"/>
          <p:cNvSpPr>
            <a:spLocks noGrp="1"/>
          </p:cNvSpPr>
          <p:nvPr>
            <p:ph idx="1"/>
          </p:nvPr>
        </p:nvSpPr>
        <p:spPr>
          <a:xfrm>
            <a:off x="0" y="1557338"/>
            <a:ext cx="9144000" cy="5040312"/>
          </a:xfrm>
        </p:spPr>
        <p:txBody>
          <a:bodyPr vert="horz" wrap="square" lIns="91440" tIns="45720" rIns="91440" bIns="45720" anchor="t">
            <a:normAutofit lnSpcReduction="10000"/>
          </a:bodyPr>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lgn="just">
              <a:buNone/>
            </a:pPr>
            <a:r>
              <a:rPr lang="vi-VN" altLang="en-US" sz="3600" dirty="0">
                <a:latin typeface="Times New Roman" panose="02020603050405020304" pitchFamily="18" charset="0"/>
                <a:cs typeface="Times New Roman" panose="02020603050405020304" pitchFamily="18" charset="0"/>
              </a:rPr>
              <a:t>  Khoản: Số thứ tự các khoản trong mỗi mục dùng chữ số Ả-rập, sau số thứ tự có dấu chấm, cỡ chữ số bằng cỡ chữ của phần lời văn (13-14),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nếu khoản có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số thứ tự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tiêu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ề của khoản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trên một dòng riêng, bằng chữ in thường, cỡ chữ bằng cỡ chữ của phần lời văn (13-14), kiểu chữ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ứng,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ậm</a:t>
            </a:r>
            <a:r>
              <a:rPr lang="en-US" altLang="en-US" sz="3600" dirty="0">
                <a:latin typeface="Times New Roman" panose="02020603050405020304" pitchFamily="18" charset="0"/>
                <a:cs typeface="Times New Roman" panose="02020603050405020304" pitchFamily="18" charset="0"/>
              </a:rPr>
              <a:t>.</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1"/>
          <p:cNvSpPr>
            <a:spLocks noGrp="1"/>
          </p:cNvSpPr>
          <p:nvPr>
            <p:ph type="title"/>
          </p:nvPr>
        </p:nvSpPr>
        <p:spPr>
          <a:xfrm>
            <a:off x="539750" y="193675"/>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6. Nội dung văn bản</a:t>
            </a:r>
            <a:endParaRPr lang="en-US" altLang="en-US" dirty="0"/>
          </a:p>
        </p:txBody>
      </p:sp>
      <p:sp>
        <p:nvSpPr>
          <p:cNvPr id="185347" name="Content Placeholder 2"/>
          <p:cNvSpPr>
            <a:spLocks noGrp="1"/>
          </p:cNvSpPr>
          <p:nvPr>
            <p:ph idx="1"/>
          </p:nvPr>
        </p:nvSpPr>
        <p:spPr>
          <a:xfrm>
            <a:off x="0" y="1557338"/>
            <a:ext cx="9144000" cy="5040312"/>
          </a:xfrm>
        </p:spPr>
        <p:txBody>
          <a:bodyPr vert="horz" wrap="square" lIns="91440" tIns="45720" rIns="91440" bIns="45720" anchor="t"/>
          <a:lstStyle/>
          <a:p>
            <a:pPr marL="0" indent="0">
              <a:buNone/>
            </a:pPr>
            <a:r>
              <a:rPr lang="vi-VN" altLang="en-US" sz="3600" b="1" i="1"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 Kỹ thuật trình b</a:t>
            </a:r>
            <a:r>
              <a:rPr lang="en-US" altLang="en-US" sz="3600" b="1" i="1" dirty="0">
                <a:latin typeface="Times New Roman" panose="02020603050405020304" pitchFamily="18" charset="0"/>
                <a:ea typeface="Times New Roman" panose="02020603050405020304" pitchFamily="18" charset="0"/>
              </a:rPr>
              <a:t>à</a:t>
            </a:r>
            <a:r>
              <a:rPr lang="en-US" altLang="en-US" sz="3600" b="1" i="1" dirty="0">
                <a:latin typeface="Times New Roman" panose="02020603050405020304" pitchFamily="18" charset="0"/>
                <a:cs typeface="Times New Roman" panose="02020603050405020304" pitchFamily="18" charset="0"/>
              </a:rPr>
              <a:t>y</a:t>
            </a:r>
          </a:p>
          <a:p>
            <a:pPr marL="0" indent="0">
              <a:buNone/>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iểm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như trường hợp nội dung văn bản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bố cục theo phần, chương, mục,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iều, khoản,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iểm.</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6. Nội dung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600200"/>
            <a:ext cx="8928100" cy="4924425"/>
          </a:xfrm>
        </p:spPr>
        <p:txBody>
          <a:bodyPr vert="horz" wrap="square" lIns="91440" tIns="45720" rIns="91440" bIns="45720" numCol="1" anchor="t" anchorCtr="0" compatLnSpc="1"/>
          <a:lstStyle/>
          <a:p>
            <a:pPr marL="0" indent="0">
              <a:buNone/>
            </a:pPr>
            <a:r>
              <a:rPr lang="en-US" altLang="x-none" sz="3600" b="1" i="1" dirty="0">
                <a:latin typeface="Times New Roman" panose="02020603050405020304" pitchFamily="18" charset="0"/>
                <a:cs typeface="Times New Roman" panose="02020603050405020304" pitchFamily="18" charset="0"/>
              </a:rPr>
              <a:t>a/ Các hình thức ký văn bản:</a:t>
            </a:r>
          </a:p>
          <a:p>
            <a:pPr marL="0" indent="0">
              <a:buFont typeface="Wingdings" panose="05000000000000000000" pitchFamily="2" charset="2"/>
              <a:buChar char="q"/>
            </a:pPr>
            <a:r>
              <a:rPr lang="en-US" altLang="x-none" sz="3600" dirty="0">
                <a:solidFill>
                  <a:srgbClr val="FF0000"/>
                </a:solidFill>
                <a:latin typeface="Times New Roman" panose="02020603050405020304" pitchFamily="18" charset="0"/>
                <a:cs typeface="Times New Roman" panose="02020603050405020304" pitchFamily="18" charset="0"/>
              </a:rPr>
              <a:t> </a:t>
            </a:r>
            <a:r>
              <a:rPr lang="en-US" altLang="x-none" sz="3600" b="1" dirty="0">
                <a:solidFill>
                  <a:srgbClr val="FF0000"/>
                </a:solidFill>
                <a:latin typeface="Times New Roman" panose="02020603050405020304" pitchFamily="18" charset="0"/>
                <a:cs typeface="Times New Roman" panose="02020603050405020304" pitchFamily="18" charset="0"/>
              </a:rPr>
              <a:t>Ký trực tiếp:</a:t>
            </a:r>
          </a:p>
          <a:p>
            <a:pPr marL="0" indent="0"/>
            <a:r>
              <a:rPr lang="en-US" altLang="x-none" sz="3600" dirty="0">
                <a:latin typeface="Times New Roman" panose="02020603050405020304" pitchFamily="18" charset="0"/>
                <a:cs typeface="Times New Roman" panose="02020603050405020304" pitchFamily="18" charset="0"/>
              </a:rPr>
              <a:t> </a:t>
            </a:r>
            <a:r>
              <a:rPr lang="en-US" altLang="x-none" sz="3600" dirty="0" err="1">
                <a:latin typeface="Times New Roman" panose="02020603050405020304" pitchFamily="18" charset="0"/>
                <a:cs typeface="Times New Roman" panose="02020603050405020304" pitchFamily="18" charset="0"/>
              </a:rPr>
              <a:t>L</a:t>
            </a:r>
            <a:r>
              <a:rPr lang="en-US" altLang="x-none" sz="3600" dirty="0" err="1">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thủ trưởng hoặc người đại diện theo pháp luật của cơ quan, tổ chức trực tiếp ký </a:t>
            </a:r>
            <a:r>
              <a:rPr lang="en-US" altLang="x-none" sz="3600" dirty="0" err="1">
                <a:latin typeface="Times New Roman" panose="02020603050405020304" pitchFamily="18" charset="0"/>
                <a:cs typeface="Times New Roman" panose="02020603050405020304" pitchFamily="18" charset="0"/>
              </a:rPr>
              <a:t>văn</a:t>
            </a:r>
            <a:r>
              <a:rPr lang="en-US" altLang="x-none" sz="3600" dirty="0">
                <a:latin typeface="Times New Roman" panose="02020603050405020304" pitchFamily="18" charset="0"/>
                <a:cs typeface="Times New Roman" panose="02020603050405020304" pitchFamily="18" charset="0"/>
              </a:rPr>
              <a:t> </a:t>
            </a:r>
            <a:r>
              <a:rPr lang="en-US" altLang="x-none" sz="3600" dirty="0" err="1">
                <a:latin typeface="Times New Roman" panose="02020603050405020304" pitchFamily="18" charset="0"/>
                <a:cs typeface="Times New Roman" panose="02020603050405020304" pitchFamily="18" charset="0"/>
              </a:rPr>
              <a:t>bản</a:t>
            </a:r>
            <a:r>
              <a:rPr lang="en-US" altLang="x-none" sz="3600" dirty="0">
                <a:latin typeface="Times New Roman" panose="02020603050405020304" pitchFamily="18" charset="0"/>
                <a:cs typeface="Times New Roman" panose="02020603050405020304" pitchFamily="18" charset="0"/>
              </a:rPr>
              <a:t>.</a:t>
            </a:r>
          </a:p>
          <a:p>
            <a:pPr marL="0" indent="0"/>
            <a:r>
              <a:rPr lang="en-US" altLang="x-none" sz="3600" dirty="0">
                <a:latin typeface="Times New Roman" panose="02020603050405020304" pitchFamily="18" charset="0"/>
                <a:cs typeface="Times New Roman" panose="02020603050405020304" pitchFamily="18" charset="0"/>
              </a:rPr>
              <a:t> </a:t>
            </a:r>
            <a:r>
              <a:rPr lang="en-US" altLang="x-none" sz="3600" dirty="0" err="1">
                <a:latin typeface="Times New Roman" panose="02020603050405020304" pitchFamily="18" charset="0"/>
                <a:cs typeface="Times New Roman" panose="02020603050405020304" pitchFamily="18" charset="0"/>
              </a:rPr>
              <a:t>Phải</a:t>
            </a:r>
            <a:r>
              <a:rPr lang="en-US" altLang="x-none" sz="3600" dirty="0">
                <a:latin typeface="Times New Roman" panose="02020603050405020304" pitchFamily="18" charset="0"/>
                <a:cs typeface="Times New Roman" panose="02020603050405020304" pitchFamily="18" charset="0"/>
              </a:rPr>
              <a:t> ghi rõ chức vụ của người ký.</a:t>
            </a:r>
          </a:p>
          <a:p>
            <a:pPr marL="0" indent="0">
              <a:buNone/>
            </a:pPr>
            <a:endParaRPr lang="vi-VN"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01600" y="333375"/>
            <a:ext cx="8229600" cy="849313"/>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1.4 Chức năng của văn bản</a:t>
            </a:r>
            <a:endParaRPr lang="en-US" altLang="en-US" dirty="0">
              <a:solidFill>
                <a:schemeClr val="bg1"/>
              </a:solidFill>
            </a:endParaRPr>
          </a:p>
        </p:txBody>
      </p:sp>
      <p:sp>
        <p:nvSpPr>
          <p:cNvPr id="3" name="Content Placeholder 2"/>
          <p:cNvSpPr>
            <a:spLocks noGrp="1"/>
          </p:cNvSpPr>
          <p:nvPr>
            <p:ph idx="1"/>
          </p:nvPr>
        </p:nvSpPr>
        <p:spPr>
          <a:xfrm>
            <a:off x="82550" y="1358900"/>
            <a:ext cx="8856663" cy="5505450"/>
          </a:xfrm>
        </p:spPr>
        <p:txBody>
          <a:bodyPr vert="horz" wrap="square" lIns="91440" tIns="45720" rIns="91440" bIns="45720" numCol="1" anchor="t" anchorCtr="0" compatLnSpc="1"/>
          <a:lstStyle/>
          <a:p>
            <a:pPr algn="just">
              <a:lnSpc>
                <a:spcPct val="150000"/>
              </a:lnSpc>
              <a:spcBef>
                <a:spcPct val="0"/>
              </a:spcBef>
              <a:buFont typeface="Wingdings" panose="05000000000000000000" pitchFamily="2" charset="2"/>
              <a:buChar char="ü"/>
            </a:pPr>
            <a:r>
              <a:rPr lang="vi-VN" dirty="0"/>
              <a:t>Chức năng sử liệu của văn bản được thể hiện ở chỗ, chúng phản ánh những biến cố xã hội, những sự kiện lịch sử đã hoặc đang xảy ra.</a:t>
            </a:r>
            <a:endParaRPr lang="en-US" dirty="0"/>
          </a:p>
          <a:p>
            <a:pPr algn="just">
              <a:lnSpc>
                <a:spcPct val="150000"/>
              </a:lnSpc>
              <a:spcBef>
                <a:spcPct val="0"/>
              </a:spcBef>
              <a:buFont typeface="Wingdings" panose="05000000000000000000" pitchFamily="2" charset="2"/>
              <a:buChar char="ü"/>
            </a:pPr>
            <a:r>
              <a:rPr lang="vi-VN" dirty="0"/>
              <a:t> Thông qua hệ thống văn bản, người ta có thể nhận biết được những biến cố, những sự kiện, những vấn đề kinh tế, chính trị, văn hóa và xã hội của thời điểm ban hành văn bản.</a:t>
            </a:r>
            <a:endParaRPr lang="en-US" altLang="en-US" dirty="0">
              <a:latin typeface="Times New Roman" panose="02020603050405020304" pitchFamily="18" charset="0"/>
              <a:cs typeface="Times New Roman" panose="02020603050405020304" pitchFamily="18" charset="0"/>
            </a:endParaRPr>
          </a:p>
          <a:p>
            <a:pPr algn="just"/>
            <a:endParaRPr lang="en-US" altLang="x-none"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err="1">
                <a:latin typeface="Times New Roman" panose="02020603050405020304" pitchFamily="18" charset="0"/>
                <a:cs typeface="Times New Roman" panose="02020603050405020304" pitchFamily="18" charset="0"/>
                <a:sym typeface="+mn-ea"/>
              </a:rPr>
              <a:t>Chức</a:t>
            </a:r>
            <a:r>
              <a:rPr lang="en-US" altLang="en-US" sz="3600" dirty="0">
                <a:latin typeface="Times New Roman" panose="02020603050405020304" pitchFamily="18" charset="0"/>
                <a:cs typeface="Times New Roman" panose="02020603050405020304" pitchFamily="18" charset="0"/>
                <a:sym typeface="+mn-ea"/>
              </a:rPr>
              <a:t> </a:t>
            </a:r>
            <a:r>
              <a:rPr lang="en-US" altLang="en-US" sz="3600" dirty="0" err="1">
                <a:latin typeface="Times New Roman" panose="02020603050405020304" pitchFamily="18" charset="0"/>
                <a:cs typeface="Times New Roman" panose="02020603050405020304" pitchFamily="18" charset="0"/>
                <a:sym typeface="+mn-ea"/>
              </a:rPr>
              <a:t>năng</a:t>
            </a:r>
            <a:r>
              <a:rPr lang="en-US" altLang="en-US" sz="3600" dirty="0">
                <a:latin typeface="Times New Roman" panose="02020603050405020304" pitchFamily="18" charset="0"/>
                <a:cs typeface="Times New Roman" panose="02020603050405020304" pitchFamily="18" charset="0"/>
                <a:sym typeface="+mn-ea"/>
              </a:rPr>
              <a:t> </a:t>
            </a:r>
            <a:r>
              <a:rPr lang="vi-VN" sz="3200" dirty="0">
                <a:effectLst/>
                <a:latin typeface="Times New Roman" panose="02020603050405020304" pitchFamily="18" charset="0"/>
                <a:ea typeface="Times New Roman" panose="02020603050405020304" pitchFamily="18" charset="0"/>
              </a:rPr>
              <a:t>văn hóa-xã hội và sử liệu</a:t>
            </a:r>
            <a:r>
              <a:rPr lang="en-US" altLang="en-US" sz="3200" dirty="0">
                <a:latin typeface="Times New Roman" panose="02020603050405020304" pitchFamily="18" charset="0"/>
                <a:cs typeface="Times New Roman" panose="02020603050405020304" pitchFamily="18" charset="0"/>
                <a:sym typeface="+mn-ea"/>
              </a:rPr>
              <a:t> </a:t>
            </a:r>
            <a:endParaRPr lang="vi-VN" altLang="en-US" sz="3200" dirty="0">
              <a:solidFill>
                <a:schemeClr val="tx1"/>
              </a:solidFill>
              <a:latin typeface="Times New Roman" panose="02020603050405020304" pitchFamily="18" charset="0"/>
              <a:cs typeface="Times New Roman" panose="02020603050405020304" pitchFamily="18" charset="0"/>
              <a:sym typeface="+mn-ea"/>
            </a:endParaRPr>
          </a:p>
        </p:txBody>
      </p:sp>
    </p:spTree>
    <p:extLst>
      <p:ext uri="{BB962C8B-B14F-4D97-AF65-F5344CB8AC3E}">
        <p14:creationId xmlns:p14="http://schemas.microsoft.com/office/powerpoint/2010/main" val="286316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18" end="283"/>
                                            </p:txEl>
                                          </p:spTgt>
                                        </p:tgtEl>
                                        <p:attrNameLst>
                                          <p:attrName>style.visibility</p:attrName>
                                        </p:attrNameLst>
                                      </p:cBhvr>
                                      <p:to>
                                        <p:strVal val="visible"/>
                                      </p:to>
                                    </p:set>
                                    <p:anim calcmode="lin" valueType="num">
                                      <p:cBhvr additive="base">
                                        <p:cTn id="7" dur="500" fill="hold"/>
                                        <p:tgtEl>
                                          <p:spTgt spid="3">
                                            <p:txEl>
                                              <p:charRg st="18" end="28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18" end="28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Title 1"/>
          <p:cNvSpPr>
            <a:spLocks noGrp="1"/>
          </p:cNvSpPr>
          <p:nvPr>
            <p:ph type="title"/>
          </p:nvPr>
        </p:nvSpPr>
        <p:spPr>
          <a:xfrm>
            <a:off x="107950" y="260350"/>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933575"/>
            <a:ext cx="8928100" cy="4924425"/>
          </a:xfrm>
        </p:spPr>
        <p:txBody>
          <a:bodyPr vert="horz" wrap="square" lIns="91440" tIns="45720" rIns="91440" bIns="45720" numCol="1" anchor="t" anchorCtr="0" compatLnSpc="1"/>
          <a:lstStyle/>
          <a:p>
            <a:pPr marL="0" indent="0">
              <a:buNone/>
            </a:pPr>
            <a:r>
              <a:rPr lang="en-US" altLang="x-none" sz="3600" b="1" i="1" dirty="0">
                <a:latin typeface="Times New Roman" panose="02020603050405020304" pitchFamily="18" charset="0"/>
                <a:cs typeface="Times New Roman" panose="02020603050405020304" pitchFamily="18" charset="0"/>
              </a:rPr>
              <a:t>Các hình thức ký văn bản:</a:t>
            </a:r>
          </a:p>
          <a:p>
            <a:pPr marL="0" indent="0">
              <a:buFont typeface="Wingdings" panose="05000000000000000000" pitchFamily="2" charset="2"/>
              <a:buChar char="q"/>
            </a:pPr>
            <a:r>
              <a:rPr lang="vi-VN" altLang="x-none" sz="3600" b="1" dirty="0">
                <a:solidFill>
                  <a:srgbClr val="FF0000"/>
                </a:solidFill>
                <a:latin typeface="Times New Roman" panose="02020603050405020304" pitchFamily="18" charset="0"/>
                <a:cs typeface="Times New Roman" panose="02020603050405020304" pitchFamily="18" charset="0"/>
              </a:rPr>
              <a:t>Ký thay (KT.) </a:t>
            </a:r>
          </a:p>
          <a:p>
            <a:pPr marL="0" indent="0"/>
            <a:r>
              <a:rPr lang="en-US" altLang="x-none" sz="3600" dirty="0">
                <a:latin typeface="Times New Roman" panose="02020603050405020304" pitchFamily="18" charset="0"/>
                <a:cs typeface="Times New Roman" panose="02020603050405020304" pitchFamily="18" charset="0"/>
              </a:rPr>
              <a:t> N</a:t>
            </a:r>
            <a:r>
              <a:rPr lang="vi-VN" altLang="x-none" sz="3600" dirty="0">
                <a:latin typeface="Times New Roman" panose="02020603050405020304" pitchFamily="18" charset="0"/>
                <a:cs typeface="Times New Roman" panose="02020603050405020304" pitchFamily="18" charset="0"/>
              </a:rPr>
              <a:t>gười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ứng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ầu cơ quan, tổ chức có thể giao cho cấp phó của mình ký thay (KT.) các văn bản thuộc các lĩnh vực </a:t>
            </a:r>
            <a:r>
              <a:rPr lang="en-US" altLang="vi-VN"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ược phân công phụ trách.  </a:t>
            </a:r>
            <a:endParaRPr lang="vi-VN"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600200"/>
            <a:ext cx="9036050" cy="4525963"/>
          </a:xfrm>
        </p:spPr>
        <p:txBody>
          <a:bodyPr vert="horz" wrap="square" lIns="91440" tIns="45720" rIns="91440" bIns="45720" numCol="1" anchor="t" anchorCtr="0" compatLnSpc="1">
            <a:normAutofit fontScale="92500"/>
          </a:bodyPr>
          <a:lstStyle/>
          <a:p>
            <a:pPr>
              <a:buFont typeface="Wingdings" panose="05000000000000000000" pitchFamily="2" charset="2"/>
              <a:buChar char="q"/>
            </a:pPr>
            <a:r>
              <a:rPr lang="en-US" altLang="x-none" dirty="0">
                <a:solidFill>
                  <a:srgbClr val="FF0000"/>
                </a:solidFill>
                <a:latin typeface="Times New Roman" panose="02020603050405020304" pitchFamily="18" charset="0"/>
                <a:cs typeface="Times New Roman" panose="02020603050405020304" pitchFamily="18" charset="0"/>
              </a:rPr>
              <a:t> Thay mặt (TM.)</a:t>
            </a:r>
          </a:p>
          <a:p>
            <a:pPr>
              <a:buNone/>
            </a:pPr>
            <a:r>
              <a:rPr lang="en-US" altLang="x-none" dirty="0">
                <a:latin typeface="Times New Roman" panose="02020603050405020304" pitchFamily="18" charset="0"/>
                <a:cs typeface="Times New Roman" panose="02020603050405020304" pitchFamily="18" charset="0"/>
              </a:rPr>
              <a:t>- </a:t>
            </a:r>
            <a:r>
              <a:rPr lang="vi-VN" altLang="x-none" dirty="0">
                <a:latin typeface="Times New Roman" panose="02020603050405020304" pitchFamily="18" charset="0"/>
                <a:cs typeface="Times New Roman" panose="02020603050405020304" pitchFamily="18" charset="0"/>
              </a:rPr>
              <a:t>Người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ứng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ầu cơ quan, tổ chức thay mặt sẽ thay mặt</a:t>
            </a:r>
            <a:r>
              <a:rPr lang="en-US" altLang="x-none" dirty="0">
                <a:latin typeface="Times New Roman" panose="02020603050405020304" pitchFamily="18" charset="0"/>
                <a:cs typeface="Times New Roman" panose="02020603050405020304" pitchFamily="18" charset="0"/>
              </a:rPr>
              <a:t> </a:t>
            </a:r>
            <a:r>
              <a:rPr lang="vi-VN" altLang="x-none" dirty="0">
                <a:latin typeface="Times New Roman" panose="02020603050405020304" pitchFamily="18" charset="0"/>
                <a:cs typeface="Times New Roman" panose="02020603050405020304" pitchFamily="18" charset="0"/>
              </a:rPr>
              <a:t>(TM.) tập thể lãnh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ạo ký các văn bản của cơ quan, tổ chức. </a:t>
            </a:r>
          </a:p>
          <a:p>
            <a:pPr>
              <a:buNone/>
            </a:pPr>
            <a:r>
              <a:rPr lang="vi-VN" altLang="x-none" dirty="0">
                <a:latin typeface="Times New Roman" panose="02020603050405020304" pitchFamily="18" charset="0"/>
                <a:cs typeface="Times New Roman" panose="02020603050405020304" pitchFamily="18" charset="0"/>
              </a:rPr>
              <a:t>- Cấp phó của người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ứng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ầu v</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 các th</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nh viên giữ chức vụ lãnh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ạo khác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thay mặt tập thể, ký thay người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ứng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ầu cơ quan, tổ chức những văn bản theo uỷ quyền của người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ứng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ầu v</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 những văn bản thuộc các lĩnh vực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phân công phụ trách. </a:t>
            </a:r>
            <a:endParaRPr lang="vi-VN" altLang="x-none"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600200"/>
            <a:ext cx="8928100" cy="4924425"/>
          </a:xfrm>
        </p:spPr>
        <p:txBody>
          <a:bodyPr vert="horz" wrap="square" lIns="91440" tIns="45720" rIns="91440" bIns="45720" numCol="1" anchor="t" anchorCtr="0" compatLnSpc="1"/>
          <a:lstStyle/>
          <a:p>
            <a:pPr>
              <a:buFont typeface="Wingdings" panose="05000000000000000000" pitchFamily="2" charset="2"/>
              <a:buChar char="q"/>
            </a:pPr>
            <a:r>
              <a:rPr lang="en-US" altLang="x-none" dirty="0">
                <a:solidFill>
                  <a:srgbClr val="FF0000"/>
                </a:solidFill>
                <a:latin typeface="Times New Roman" panose="02020603050405020304" pitchFamily="18" charset="0"/>
                <a:cs typeface="Times New Roman" panose="02020603050405020304" pitchFamily="18" charset="0"/>
              </a:rPr>
              <a:t> Thừa ủy quyền (TUQ.)</a:t>
            </a:r>
          </a:p>
          <a:p>
            <a:pPr algn="just">
              <a:buNone/>
            </a:pPr>
            <a:r>
              <a:rPr lang="en-US" altLang="x-none" dirty="0">
                <a:latin typeface="Times New Roman" panose="02020603050405020304" pitchFamily="18" charset="0"/>
                <a:cs typeface="Times New Roman" panose="02020603050405020304" pitchFamily="18" charset="0"/>
              </a:rPr>
              <a:t>- </a:t>
            </a:r>
            <a:r>
              <a:rPr lang="vi-VN" altLang="x-none" dirty="0">
                <a:latin typeface="Times New Roman" panose="02020603050405020304" pitchFamily="18" charset="0"/>
                <a:cs typeface="Times New Roman" panose="02020603050405020304" pitchFamily="18" charset="0"/>
              </a:rPr>
              <a:t>Trong trường hợp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ặc biệt, người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ứng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ầu cơ quan, tổ chức có thể uỷ quyền cho người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ứng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ầu một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ơn vị trong cơ quan, tổ chức ký thừa uỷ quyền (TUQ.) một số văn bản m</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 mình phải ký. Việc giao ký thừa uỷ quyền phải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quy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ịnh bằng văn bản v</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 giới hạn trong một thời gian nhất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ịnh. Người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ký thừa uỷ quyền không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uỷ quyền lại cho người khác ký. </a:t>
            </a:r>
            <a:endParaRPr lang="en-US" altLang="x-none"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31763" y="1719263"/>
            <a:ext cx="9037638" cy="5141913"/>
          </a:xfrm>
        </p:spPr>
        <p:txBody>
          <a:bodyPr vert="horz" wrap="square" lIns="91440" tIns="45720" rIns="91440" bIns="45720" numCol="1" anchor="t" anchorCtr="0" compatLnSpc="1"/>
          <a:lstStyle/>
          <a:p>
            <a:pPr>
              <a:buFont typeface="Wingdings" panose="05000000000000000000" pitchFamily="2" charset="2"/>
              <a:buChar char="q"/>
            </a:pPr>
            <a:r>
              <a:rPr lang="en-US" altLang="x-none" dirty="0">
                <a:solidFill>
                  <a:srgbClr val="FF0000"/>
                </a:solidFill>
                <a:latin typeface="Times New Roman" panose="02020603050405020304" pitchFamily="18" charset="0"/>
                <a:cs typeface="Times New Roman" panose="02020603050405020304" pitchFamily="18" charset="0"/>
              </a:rPr>
              <a:t> Ký “Thừa lệnh” (TL.)</a:t>
            </a:r>
            <a:endParaRPr lang="vi-VN" altLang="x-none" dirty="0">
              <a:solidFill>
                <a:srgbClr val="FF0000"/>
              </a:solidFill>
              <a:latin typeface="Times New Roman" panose="02020603050405020304" pitchFamily="18" charset="0"/>
              <a:cs typeface="Times New Roman" panose="02020603050405020304" pitchFamily="18" charset="0"/>
            </a:endParaRPr>
          </a:p>
          <a:p>
            <a:pPr algn="just">
              <a:buNone/>
            </a:pPr>
            <a:r>
              <a:rPr lang="en-US" altLang="x-none" dirty="0">
                <a:latin typeface="Times New Roman" panose="02020603050405020304" pitchFamily="18" charset="0"/>
                <a:cs typeface="Times New Roman" panose="02020603050405020304" pitchFamily="18" charset="0"/>
              </a:rPr>
              <a:t>- </a:t>
            </a:r>
            <a:r>
              <a:rPr lang="vi-VN" altLang="x-none" dirty="0">
                <a:latin typeface="Times New Roman" panose="02020603050405020304" pitchFamily="18" charset="0"/>
                <a:cs typeface="Times New Roman" panose="02020603050405020304" pitchFamily="18" charset="0"/>
              </a:rPr>
              <a:t>Người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ứng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ầu cơ quan, tổ chức có thể giao cho Chánh Văn phòng, Trưởng phòng H</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nh chính hoặc Trưởng một số </a:t>
            </a:r>
            <a:r>
              <a:rPr lang="en-US" altLang="vi-VN"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ơn vị ký thừa lệnh (TL.) một số loại văn bản.  </a:t>
            </a:r>
          </a:p>
          <a:p>
            <a:pPr algn="just">
              <a:buNone/>
            </a:pPr>
            <a:r>
              <a:rPr lang="en-US" altLang="x-none" dirty="0">
                <a:latin typeface="Times New Roman" panose="02020603050405020304" pitchFamily="18" charset="0"/>
                <a:cs typeface="Times New Roman" panose="02020603050405020304" pitchFamily="18" charset="0"/>
              </a:rPr>
              <a:t>- </a:t>
            </a:r>
            <a:r>
              <a:rPr lang="vi-VN" altLang="x-none" dirty="0">
                <a:latin typeface="Times New Roman" panose="02020603050405020304" pitchFamily="18" charset="0"/>
                <a:cs typeface="Times New Roman" panose="02020603050405020304" pitchFamily="18" charset="0"/>
              </a:rPr>
              <a:t>Việc giao ký thừa lệnh phải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quy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ịnh cụ thể trong quy chế hoạt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ộng hoặc quy chế công tác văn thư của cơ quan, tổ chức. </a:t>
            </a:r>
          </a:p>
          <a:p>
            <a:pPr algn="just">
              <a:buNone/>
            </a:pPr>
            <a:r>
              <a:rPr lang="vi-VN" altLang="x-none" dirty="0">
                <a:latin typeface="Times New Roman" panose="02020603050405020304" pitchFamily="18" charset="0"/>
                <a:cs typeface="Times New Roman" panose="02020603050405020304" pitchFamily="18" charset="0"/>
              </a:rPr>
              <a:t>. </a:t>
            </a:r>
            <a:endParaRPr lang="en-US" altLang="x-none"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191491" name="Content Placeholder 2"/>
          <p:cNvSpPr>
            <a:spLocks noGrp="1"/>
          </p:cNvSpPr>
          <p:nvPr>
            <p:ph idx="1"/>
          </p:nvPr>
        </p:nvSpPr>
        <p:spPr>
          <a:xfrm>
            <a:off x="468313" y="2205038"/>
            <a:ext cx="8229600" cy="4525962"/>
          </a:xfrm>
        </p:spPr>
        <p:txBody>
          <a:bodyPr vert="horz" wrap="square" lIns="91440" tIns="45720" rIns="91440" bIns="45720" anchor="t"/>
          <a:lstStyle/>
          <a:p>
            <a:pPr algn="just"/>
            <a:r>
              <a:rPr lang="vi-VN" altLang="en-US" sz="3600" dirty="0">
                <a:solidFill>
                  <a:srgbClr val="FF0000"/>
                </a:solidFill>
                <a:latin typeface="Times New Roman" panose="02020603050405020304" pitchFamily="18" charset="0"/>
                <a:cs typeface="Times New Roman" panose="02020603050405020304" pitchFamily="18" charset="0"/>
              </a:rPr>
              <a:t>Lưu ý chung : Khi ký văn bản không </a:t>
            </a:r>
            <a:r>
              <a:rPr lang="en-US" altLang="en-US" sz="3600" dirty="0">
                <a:solidFill>
                  <a:srgbClr val="FF0000"/>
                </a:solidFill>
                <a:latin typeface="Times New Roman" panose="02020603050405020304" pitchFamily="18" charset="0"/>
                <a:cs typeface="Times New Roman" panose="02020603050405020304" pitchFamily="18" charset="0"/>
              </a:rPr>
              <a:t>đ</a:t>
            </a:r>
            <a:r>
              <a:rPr lang="vi-VN" altLang="en-US" sz="3600" dirty="0">
                <a:solidFill>
                  <a:srgbClr val="FF0000"/>
                </a:solidFill>
                <a:latin typeface="Times New Roman" panose="02020603050405020304" pitchFamily="18" charset="0"/>
                <a:cs typeface="Times New Roman" panose="02020603050405020304" pitchFamily="18" charset="0"/>
              </a:rPr>
              <a:t>ược dùng bút chì; không dùng mực </a:t>
            </a:r>
            <a:r>
              <a:rPr lang="en-US" altLang="en-US" sz="3600" dirty="0">
                <a:solidFill>
                  <a:srgbClr val="FF0000"/>
                </a:solidFill>
                <a:latin typeface="Times New Roman" panose="02020603050405020304" pitchFamily="18" charset="0"/>
                <a:cs typeface="Times New Roman" panose="02020603050405020304" pitchFamily="18" charset="0"/>
              </a:rPr>
              <a:t>đ</a:t>
            </a:r>
            <a:r>
              <a:rPr lang="vi-VN" altLang="en-US" sz="3600" dirty="0">
                <a:solidFill>
                  <a:srgbClr val="FF0000"/>
                </a:solidFill>
                <a:latin typeface="Times New Roman" panose="02020603050405020304" pitchFamily="18" charset="0"/>
                <a:cs typeface="Times New Roman" panose="02020603050405020304" pitchFamily="18" charset="0"/>
              </a:rPr>
              <a:t>ỏ hoặc các thứ mực dễ phai</a:t>
            </a:r>
            <a:endParaRPr lang="en-US" altLang="en-US" sz="3600" dirty="0">
              <a:solidFill>
                <a:srgbClr val="FF0000"/>
              </a:solidFill>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600200"/>
            <a:ext cx="9036050" cy="4852988"/>
          </a:xfrm>
        </p:spPr>
        <p:txBody>
          <a:bodyPr vert="horz" wrap="square" lIns="91440" tIns="45720" rIns="91440" bIns="45720" numCol="1" anchor="t" anchorCtr="0" compatLnSpc="1">
            <a:normAutofit lnSpcReduction="10000"/>
          </a:bodyPr>
          <a:lstStyle/>
          <a:p>
            <a:pPr marL="0" indent="0">
              <a:buNone/>
            </a:pPr>
            <a:r>
              <a:rPr lang="en-US" altLang="x-none" sz="3600" b="1" i="1" dirty="0">
                <a:latin typeface="Times New Roman" panose="02020603050405020304" pitchFamily="18" charset="0"/>
                <a:cs typeface="Times New Roman" panose="02020603050405020304" pitchFamily="18" charset="0"/>
              </a:rPr>
              <a:t>b/ Thể thức</a:t>
            </a:r>
          </a:p>
          <a:p>
            <a:pPr marL="0" indent="0">
              <a:buFont typeface="Wingdings" panose="05000000000000000000" pitchFamily="2" charset="2"/>
              <a:buChar char="v"/>
            </a:pPr>
            <a:r>
              <a:rPr lang="vi-VN" altLang="x-none" sz="3600" dirty="0">
                <a:latin typeface="Times New Roman" panose="02020603050405020304" pitchFamily="18" charset="0"/>
                <a:cs typeface="Times New Roman" panose="02020603050405020304" pitchFamily="18" charset="0"/>
              </a:rPr>
              <a:t> Việc ghi quyền hạn của người ký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ược thực hiện như sau: </a:t>
            </a:r>
            <a:endParaRPr lang="en-US" altLang="x-none" sz="3600" dirty="0">
              <a:latin typeface="Times New Roman" panose="02020603050405020304" pitchFamily="18" charset="0"/>
              <a:cs typeface="Times New Roman" panose="02020603050405020304" pitchFamily="18" charset="0"/>
            </a:endParaRPr>
          </a:p>
          <a:p>
            <a:pPr marL="0" indent="0">
              <a:buChar char="-"/>
            </a:pPr>
            <a:r>
              <a:rPr lang="vi-VN" altLang="x-none" sz="3600" dirty="0">
                <a:latin typeface="Times New Roman" panose="02020603050405020304" pitchFamily="18" charset="0"/>
                <a:cs typeface="Times New Roman" panose="02020603050405020304" pitchFamily="18" charset="0"/>
              </a:rPr>
              <a:t>Trường hợp ký thay mặt tập thể thì phải ghi chữ viết tắt “TM.” (thay mặt)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o trước tên tập thể lãnh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ạo hoặc tên cơ quan, tổ chức, </a:t>
            </a:r>
            <a:endParaRPr lang="en-US" altLang="x-none" sz="3600" dirty="0">
              <a:latin typeface="Times New Roman" panose="02020603050405020304" pitchFamily="18" charset="0"/>
              <a:cs typeface="Times New Roman" panose="02020603050405020304" pitchFamily="18" charset="0"/>
            </a:endParaRPr>
          </a:p>
          <a:p>
            <a:pPr marL="0" indent="0">
              <a:buChar char="-"/>
            </a:pPr>
            <a:r>
              <a:rPr lang="vi-VN" altLang="x-none" sz="3600" dirty="0">
                <a:latin typeface="Times New Roman" panose="02020603050405020304" pitchFamily="18" charset="0"/>
                <a:cs typeface="Times New Roman" panose="02020603050405020304" pitchFamily="18" charset="0"/>
              </a:rPr>
              <a:t>ví dụ: TM. HỘI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ỒNG NHÂN DÂN </a:t>
            </a:r>
            <a:endParaRPr lang="en-US" altLang="x-none" sz="3600" dirty="0">
              <a:latin typeface="Times New Roman" panose="02020603050405020304" pitchFamily="18" charset="0"/>
              <a:cs typeface="Times New Roman" panose="02020603050405020304" pitchFamily="18" charset="0"/>
            </a:endParaRPr>
          </a:p>
          <a:p>
            <a:pPr marL="0" indent="0">
              <a:buNone/>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TM.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OÀN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ẠI BIỂU QUỐC HỘI </a:t>
            </a: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600200"/>
            <a:ext cx="9036050" cy="4852988"/>
          </a:xfrm>
        </p:spPr>
        <p:txBody>
          <a:bodyPr vert="horz" wrap="square" lIns="91440" tIns="45720" rIns="91440" bIns="45720" numCol="1" anchor="t" anchorCtr="0" compatLnSpc="1">
            <a:normAutofit lnSpcReduction="10000"/>
          </a:bodyPr>
          <a:lstStyle/>
          <a:p>
            <a:pPr marL="0" indent="0">
              <a:buNone/>
            </a:pPr>
            <a:r>
              <a:rPr lang="en-US" altLang="x-none" sz="3600" b="1" i="1" dirty="0">
                <a:latin typeface="Times New Roman" panose="02020603050405020304" pitchFamily="18" charset="0"/>
                <a:cs typeface="Times New Roman" panose="02020603050405020304" pitchFamily="18" charset="0"/>
              </a:rPr>
              <a:t>b/ Thể thức</a:t>
            </a:r>
          </a:p>
          <a:p>
            <a:pPr marL="0" indent="0">
              <a:buChar char="-"/>
            </a:pPr>
            <a:r>
              <a:rPr lang="vi-VN" altLang="x-none" sz="3600" dirty="0">
                <a:latin typeface="Times New Roman" panose="02020603050405020304" pitchFamily="18" charset="0"/>
                <a:cs typeface="Times New Roman" panose="02020603050405020304" pitchFamily="18" charset="0"/>
              </a:rPr>
              <a:t>Trường hợp ký thay người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ứng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ầu cơ quan, tổ chức thì phải ghi chữ viết tắt “KT.” (ký thay)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o trước chức vụ của người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ứng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ầu, </a:t>
            </a:r>
            <a:endParaRPr lang="en-US" altLang="x-none" sz="3600" dirty="0">
              <a:latin typeface="Times New Roman" panose="02020603050405020304" pitchFamily="18" charset="0"/>
              <a:cs typeface="Times New Roman" panose="02020603050405020304" pitchFamily="18" charset="0"/>
            </a:endParaRPr>
          </a:p>
          <a:p>
            <a:pPr marL="0" indent="0">
              <a:buChar char="-"/>
            </a:pPr>
            <a:r>
              <a:rPr lang="vi-VN" altLang="x-none" sz="3600" dirty="0">
                <a:latin typeface="Times New Roman" panose="02020603050405020304" pitchFamily="18" charset="0"/>
                <a:cs typeface="Times New Roman" panose="02020603050405020304" pitchFamily="18" charset="0"/>
              </a:rPr>
              <a:t>ví dụ: </a:t>
            </a:r>
          </a:p>
          <a:p>
            <a:pPr marL="0" indent="0">
              <a:buNone/>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KT. CHỦ TỊCH </a:t>
            </a:r>
            <a:endParaRPr lang="en-US" altLang="x-none" sz="3600" dirty="0">
              <a:latin typeface="Times New Roman" panose="02020603050405020304" pitchFamily="18" charset="0"/>
              <a:cs typeface="Times New Roman" panose="02020603050405020304" pitchFamily="18" charset="0"/>
            </a:endParaRPr>
          </a:p>
          <a:p>
            <a:pPr marL="0" indent="0">
              <a:buNone/>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PHÓ CHỦ TỊCH </a:t>
            </a:r>
          </a:p>
          <a:p>
            <a:pPr marL="0" indent="0">
              <a:buNone/>
            </a:pPr>
            <a:r>
              <a:rPr lang="en-US" altLang="x-none" sz="3600" dirty="0">
                <a:latin typeface="Times New Roman" panose="02020603050405020304" pitchFamily="18" charset="0"/>
                <a:cs typeface="Times New Roman" panose="02020603050405020304" pitchFamily="18" charset="0"/>
              </a:rPr>
              <a:t>                 </a:t>
            </a: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600200"/>
            <a:ext cx="9036050" cy="4852988"/>
          </a:xfrm>
        </p:spPr>
        <p:txBody>
          <a:bodyPr vert="horz" wrap="square" lIns="91440" tIns="45720" rIns="91440" bIns="45720" numCol="1" anchor="t" anchorCtr="0" compatLnSpc="1">
            <a:normAutofit lnSpcReduction="10000"/>
          </a:bodyPr>
          <a:lstStyle/>
          <a:p>
            <a:pPr marL="0" indent="0">
              <a:buNone/>
            </a:pPr>
            <a:r>
              <a:rPr lang="en-US" altLang="x-none" sz="3600" b="1" i="1" dirty="0">
                <a:latin typeface="Times New Roman" panose="02020603050405020304" pitchFamily="18" charset="0"/>
                <a:cs typeface="Times New Roman" panose="02020603050405020304" pitchFamily="18" charset="0"/>
              </a:rPr>
              <a:t>b/ Thể thức</a:t>
            </a:r>
          </a:p>
          <a:p>
            <a:pPr marL="0" indent="0">
              <a:buChar char="-"/>
            </a:pPr>
            <a:r>
              <a:rPr lang="vi-VN" altLang="x-none" sz="3600" dirty="0">
                <a:latin typeface="Times New Roman" panose="02020603050405020304" pitchFamily="18" charset="0"/>
                <a:cs typeface="Times New Roman" panose="02020603050405020304" pitchFamily="18" charset="0"/>
              </a:rPr>
              <a:t>Trường hợp ký thừa lệnh thì phải ghi chữ viết tắt “TL.” (thừa lệnh)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o trước chức vụ của người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ứng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ầu cơ quan, tổ chức, </a:t>
            </a:r>
            <a:endParaRPr lang="en-US" altLang="x-none" sz="3600" dirty="0">
              <a:latin typeface="Times New Roman" panose="02020603050405020304" pitchFamily="18" charset="0"/>
              <a:cs typeface="Times New Roman" panose="02020603050405020304" pitchFamily="18" charset="0"/>
            </a:endParaRPr>
          </a:p>
          <a:p>
            <a:pPr marL="0" indent="0">
              <a:buChar char="-"/>
            </a:pPr>
            <a:r>
              <a:rPr lang="vi-VN" altLang="x-none" sz="3600" dirty="0">
                <a:latin typeface="Times New Roman" panose="02020603050405020304" pitchFamily="18" charset="0"/>
                <a:cs typeface="Times New Roman" panose="02020603050405020304" pitchFamily="18" charset="0"/>
              </a:rPr>
              <a:t>ví dụ: </a:t>
            </a:r>
          </a:p>
          <a:p>
            <a:pPr marL="0" indent="0">
              <a:buNone/>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TL. BỘ TRƯỞNG </a:t>
            </a:r>
            <a:endParaRPr lang="en-US" altLang="x-none" sz="3600" dirty="0">
              <a:latin typeface="Times New Roman" panose="02020603050405020304" pitchFamily="18" charset="0"/>
              <a:cs typeface="Times New Roman" panose="02020603050405020304" pitchFamily="18" charset="0"/>
            </a:endParaRPr>
          </a:p>
          <a:p>
            <a:pPr marL="0" indent="0">
              <a:buNone/>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VỤ TRƯỞNG VỤ TỔ CHỨC CÁN BỘ </a:t>
            </a:r>
          </a:p>
          <a:p>
            <a:pPr marL="0" indent="0">
              <a:buNone/>
            </a:pPr>
            <a:r>
              <a:rPr lang="en-US" altLang="x-none" sz="3600" dirty="0">
                <a:latin typeface="Times New Roman" panose="02020603050405020304" pitchFamily="18" charset="0"/>
                <a:cs typeface="Times New Roman" panose="02020603050405020304" pitchFamily="18" charset="0"/>
              </a:rPr>
              <a:t>    </a:t>
            </a: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600200"/>
            <a:ext cx="9036050" cy="4852988"/>
          </a:xfrm>
        </p:spPr>
        <p:txBody>
          <a:bodyPr vert="horz" wrap="square" lIns="91440" tIns="45720" rIns="91440" bIns="45720" numCol="1" anchor="t" anchorCtr="0" compatLnSpc="1"/>
          <a:lstStyle/>
          <a:p>
            <a:pPr marL="0" indent="0">
              <a:buNone/>
            </a:pPr>
            <a:r>
              <a:rPr lang="en-US" altLang="x-none" sz="3600" b="1" i="1" dirty="0">
                <a:latin typeface="Times New Roman" panose="02020603050405020304" pitchFamily="18" charset="0"/>
                <a:cs typeface="Times New Roman" panose="02020603050405020304" pitchFamily="18" charset="0"/>
              </a:rPr>
              <a:t>b/ Thể thức</a:t>
            </a:r>
          </a:p>
          <a:p>
            <a:pPr marL="0" indent="0">
              <a:buChar char="-"/>
            </a:pPr>
            <a:r>
              <a:rPr lang="vi-VN" altLang="x-none" sz="3600" dirty="0">
                <a:latin typeface="Times New Roman" panose="02020603050405020304" pitchFamily="18" charset="0"/>
                <a:cs typeface="Times New Roman" panose="02020603050405020304" pitchFamily="18" charset="0"/>
              </a:rPr>
              <a:t>Trường hợp ký thừa ủy quyền thì phải ghi chữ viết tắt “TUQ.” (thừa ủy quyền)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o trước chức vụ của người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ứng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ầu cơ quan, tổ chức, </a:t>
            </a:r>
            <a:endParaRPr lang="en-US" altLang="x-none" sz="3600" dirty="0">
              <a:latin typeface="Times New Roman" panose="02020603050405020304" pitchFamily="18" charset="0"/>
              <a:cs typeface="Times New Roman" panose="02020603050405020304" pitchFamily="18" charset="0"/>
            </a:endParaRPr>
          </a:p>
          <a:p>
            <a:pPr marL="0" indent="0">
              <a:buChar char="-"/>
            </a:pPr>
            <a:r>
              <a:rPr lang="vi-VN" altLang="x-none" sz="3600" dirty="0">
                <a:latin typeface="Times New Roman" panose="02020603050405020304" pitchFamily="18" charset="0"/>
                <a:cs typeface="Times New Roman" panose="02020603050405020304" pitchFamily="18" charset="0"/>
              </a:rPr>
              <a:t>ví dụ: </a:t>
            </a:r>
            <a:endParaRPr lang="en-US" altLang="x-none" sz="3600" dirty="0">
              <a:latin typeface="Times New Roman" panose="02020603050405020304" pitchFamily="18" charset="0"/>
              <a:cs typeface="Times New Roman" panose="02020603050405020304" pitchFamily="18" charset="0"/>
            </a:endParaRPr>
          </a:p>
          <a:p>
            <a:pPr marL="0" indent="0">
              <a:buNone/>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TUQ. GIÁM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ỐC</a:t>
            </a:r>
            <a:endParaRPr lang="en-US" altLang="x-none" sz="3600" dirty="0">
              <a:latin typeface="Times New Roman" panose="02020603050405020304" pitchFamily="18" charset="0"/>
              <a:cs typeface="Times New Roman" panose="02020603050405020304" pitchFamily="18" charset="0"/>
            </a:endParaRPr>
          </a:p>
          <a:p>
            <a:pPr marL="0" indent="0">
              <a:buNone/>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TRƯỞNG PHÒNG TỔ CHỨC CÁN BỘ </a:t>
            </a: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itle 1"/>
          <p:cNvSpPr>
            <a:spLocks noGrp="1"/>
          </p:cNvSpPr>
          <p:nvPr>
            <p:ph type="title"/>
          </p:nvPr>
        </p:nvSpPr>
        <p:spPr>
          <a:xfrm>
            <a:off x="107950" y="274638"/>
            <a:ext cx="87122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111619" name="Content Placeholder 2"/>
          <p:cNvSpPr>
            <a:spLocks noGrp="1"/>
          </p:cNvSpPr>
          <p:nvPr>
            <p:ph idx="1"/>
          </p:nvPr>
        </p:nvSpPr>
        <p:spPr>
          <a:xfrm>
            <a:off x="107950" y="1417638"/>
            <a:ext cx="9036050" cy="4852988"/>
          </a:xfrm>
        </p:spPr>
        <p:txBody>
          <a:bodyPr vert="horz" wrap="square" lIns="91440" tIns="45720" rIns="91440" bIns="45720" numCol="1" anchor="t" anchorCtr="0" compatLnSpc="1">
            <a:normAutofit lnSpcReduction="10000"/>
          </a:bodyPr>
          <a:lstStyle/>
          <a:p>
            <a:pPr marL="0" indent="0">
              <a:buNone/>
            </a:pPr>
            <a:r>
              <a:rPr lang="en-US" altLang="en-US" sz="2600" b="1" dirty="0">
                <a:latin typeface="Times New Roman" panose="02020603050405020304" pitchFamily="18" charset="0"/>
                <a:cs typeface="Times New Roman" panose="02020603050405020304" pitchFamily="18" charset="0"/>
              </a:rPr>
              <a:t>b/ Thể thức</a:t>
            </a:r>
          </a:p>
          <a:p>
            <a:pPr marL="0" indent="0">
              <a:buFont typeface="Wingdings" panose="05000000000000000000" pitchFamily="2" charset="2"/>
              <a:buChar char="v"/>
            </a:pPr>
            <a:r>
              <a:rPr lang="vi-VN" altLang="en-US" sz="2600" dirty="0">
                <a:latin typeface="Times New Roman" panose="02020603050405020304" pitchFamily="18" charset="0"/>
                <a:cs typeface="Times New Roman" panose="02020603050405020304" pitchFamily="18" charset="0"/>
              </a:rPr>
              <a:t> Chức vụ của người ký</a:t>
            </a:r>
            <a:r>
              <a:rPr lang="en-US" altLang="en-US" sz="2600" dirty="0">
                <a:latin typeface="Times New Roman" panose="02020603050405020304" pitchFamily="18" charset="0"/>
                <a:cs typeface="Times New Roman" panose="02020603050405020304" pitchFamily="18" charset="0"/>
              </a:rPr>
              <a:t>:</a:t>
            </a:r>
          </a:p>
          <a:p>
            <a:pPr marL="0" indent="0" algn="just"/>
            <a:r>
              <a:rPr lang="en-US" altLang="en-US" sz="2600" dirty="0">
                <a:latin typeface="Times New Roman" panose="02020603050405020304" pitchFamily="18" charset="0"/>
                <a:cs typeface="Times New Roman" panose="02020603050405020304" pitchFamily="18" charset="0"/>
              </a:rPr>
              <a:t> </a:t>
            </a:r>
            <a:r>
              <a:rPr lang="vi-VN" altLang="en-US" sz="2600" dirty="0">
                <a:latin typeface="Times New Roman" panose="02020603050405020304" pitchFamily="18" charset="0"/>
                <a:cs typeface="Times New Roman" panose="02020603050405020304" pitchFamily="18" charset="0"/>
              </a:rPr>
              <a:t>Chức vụ ghi trên văn bản l</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 chức vụ lãnh </a:t>
            </a:r>
            <a:r>
              <a:rPr lang="en-US" altLang="en-US" sz="2600" dirty="0">
                <a:latin typeface="Times New Roman" panose="02020603050405020304" pitchFamily="18" charset="0"/>
                <a:cs typeface="Times New Roman" panose="02020603050405020304" pitchFamily="18" charset="0"/>
              </a:rPr>
              <a:t>đ</a:t>
            </a:r>
            <a:r>
              <a:rPr lang="vi-VN" altLang="en-US" sz="2600" dirty="0">
                <a:latin typeface="Times New Roman" panose="02020603050405020304" pitchFamily="18" charset="0"/>
                <a:cs typeface="Times New Roman" panose="02020603050405020304" pitchFamily="18" charset="0"/>
              </a:rPr>
              <a:t>ạo chính thức của người ký văn bản trong cơ quan, tổ chức; chỉ ghi chức vụ như Bộ trưởng, Thứ trưởng, Chủ tịch, Phó Chủ tịch, Giám </a:t>
            </a:r>
            <a:r>
              <a:rPr lang="en-US" altLang="en-US" sz="2600" dirty="0">
                <a:latin typeface="Times New Roman" panose="02020603050405020304" pitchFamily="18" charset="0"/>
                <a:cs typeface="Times New Roman" panose="02020603050405020304" pitchFamily="18" charset="0"/>
              </a:rPr>
              <a:t>đ</a:t>
            </a:r>
            <a:r>
              <a:rPr lang="vi-VN" altLang="en-US" sz="2600" dirty="0">
                <a:latin typeface="Times New Roman" panose="02020603050405020304" pitchFamily="18" charset="0"/>
                <a:cs typeface="Times New Roman" panose="02020603050405020304" pitchFamily="18" charset="0"/>
              </a:rPr>
              <a:t>ốc, Phó Giám </a:t>
            </a:r>
            <a:r>
              <a:rPr lang="en-US" altLang="en-US" sz="2600" dirty="0">
                <a:latin typeface="Times New Roman" panose="02020603050405020304" pitchFamily="18" charset="0"/>
                <a:cs typeface="Times New Roman" panose="02020603050405020304" pitchFamily="18" charset="0"/>
              </a:rPr>
              <a:t>đ</a:t>
            </a:r>
            <a:r>
              <a:rPr lang="vi-VN" altLang="en-US" sz="2600" dirty="0">
                <a:latin typeface="Times New Roman" panose="02020603050405020304" pitchFamily="18" charset="0"/>
                <a:cs typeface="Times New Roman" panose="02020603050405020304" pitchFamily="18" charset="0"/>
              </a:rPr>
              <a:t>ốc, Q. Giám </a:t>
            </a:r>
            <a:r>
              <a:rPr lang="en-US" altLang="en-US" sz="2600" dirty="0">
                <a:latin typeface="Times New Roman" panose="02020603050405020304" pitchFamily="18" charset="0"/>
                <a:cs typeface="Times New Roman" panose="02020603050405020304" pitchFamily="18" charset="0"/>
              </a:rPr>
              <a:t>đ</a:t>
            </a:r>
            <a:r>
              <a:rPr lang="vi-VN" altLang="en-US" sz="2600" dirty="0">
                <a:latin typeface="Times New Roman" panose="02020603050405020304" pitchFamily="18" charset="0"/>
                <a:cs typeface="Times New Roman" panose="02020603050405020304" pitchFamily="18" charset="0"/>
              </a:rPr>
              <a:t>ốc (Quyền Giám </a:t>
            </a:r>
            <a:r>
              <a:rPr lang="en-US" altLang="en-US" sz="2600" dirty="0">
                <a:latin typeface="Times New Roman" panose="02020603050405020304" pitchFamily="18" charset="0"/>
                <a:cs typeface="Times New Roman" panose="02020603050405020304" pitchFamily="18" charset="0"/>
              </a:rPr>
              <a:t>đ</a:t>
            </a:r>
            <a:r>
              <a:rPr lang="vi-VN" altLang="en-US" sz="2600" dirty="0">
                <a:latin typeface="Times New Roman" panose="02020603050405020304" pitchFamily="18" charset="0"/>
                <a:cs typeface="Times New Roman" panose="02020603050405020304" pitchFamily="18" charset="0"/>
              </a:rPr>
              <a:t>ốc) v.v</a:t>
            </a:r>
            <a:r>
              <a:rPr lang="vi-VN" altLang="en-US" sz="2600" dirty="0">
                <a:latin typeface="Times New Roman" panose="02020603050405020304" pitchFamily="18" charset="0"/>
                <a:ea typeface="Times New Roman" panose="02020603050405020304" pitchFamily="18" charset="0"/>
              </a:rPr>
              <a:t>…</a:t>
            </a:r>
            <a:r>
              <a:rPr lang="vi-VN" altLang="en-US" sz="2600" dirty="0">
                <a:latin typeface="Times New Roman" panose="02020603050405020304" pitchFamily="18" charset="0"/>
                <a:cs typeface="Times New Roman" panose="02020603050405020304" pitchFamily="18" charset="0"/>
              </a:rPr>
              <a:t>,</a:t>
            </a:r>
            <a:endParaRPr lang="en-US" altLang="en-US" sz="2600" dirty="0">
              <a:latin typeface="Times New Roman" panose="02020603050405020304" pitchFamily="18" charset="0"/>
              <a:cs typeface="Times New Roman" panose="02020603050405020304" pitchFamily="18" charset="0"/>
            </a:endParaRPr>
          </a:p>
          <a:p>
            <a:pPr marL="0" indent="0" algn="just"/>
            <a:r>
              <a:rPr lang="en-US" altLang="en-US" sz="2600" dirty="0">
                <a:latin typeface="Times New Roman" panose="02020603050405020304" pitchFamily="18" charset="0"/>
                <a:cs typeface="Times New Roman" panose="02020603050405020304" pitchFamily="18" charset="0"/>
              </a:rPr>
              <a:t> K</a:t>
            </a:r>
            <a:r>
              <a:rPr lang="vi-VN" altLang="en-US" sz="2600" dirty="0">
                <a:latin typeface="Times New Roman" panose="02020603050405020304" pitchFamily="18" charset="0"/>
                <a:cs typeface="Times New Roman" panose="02020603050405020304" pitchFamily="18" charset="0"/>
              </a:rPr>
              <a:t>hông ghi những chức vụ m</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 Nh</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 nước không quy </a:t>
            </a:r>
            <a:r>
              <a:rPr lang="en-US" altLang="en-US" sz="2600" dirty="0">
                <a:latin typeface="Times New Roman" panose="02020603050405020304" pitchFamily="18" charset="0"/>
                <a:cs typeface="Times New Roman" panose="02020603050405020304" pitchFamily="18" charset="0"/>
              </a:rPr>
              <a:t>đ</a:t>
            </a:r>
            <a:r>
              <a:rPr lang="vi-VN" altLang="en-US" sz="2600" dirty="0">
                <a:latin typeface="Times New Roman" panose="02020603050405020304" pitchFamily="18" charset="0"/>
                <a:cs typeface="Times New Roman" panose="02020603050405020304" pitchFamily="18" charset="0"/>
              </a:rPr>
              <a:t>ịnh như: cấp phó thường trực, cấp phó phụ trách, v.v</a:t>
            </a:r>
            <a:r>
              <a:rPr lang="vi-VN" altLang="en-US" sz="2600" dirty="0">
                <a:latin typeface="Times New Roman" panose="02020603050405020304" pitchFamily="18" charset="0"/>
                <a:ea typeface="Times New Roman" panose="02020603050405020304" pitchFamily="18" charset="0"/>
              </a:rPr>
              <a:t>…</a:t>
            </a:r>
            <a:r>
              <a:rPr lang="vi-VN" altLang="en-US" sz="2600" dirty="0">
                <a:latin typeface="Times New Roman" panose="02020603050405020304" pitchFamily="18" charset="0"/>
                <a:cs typeface="Times New Roman" panose="02020603050405020304" pitchFamily="18" charset="0"/>
              </a:rPr>
              <a:t>; </a:t>
            </a:r>
            <a:endParaRPr lang="en-US" altLang="en-US" sz="2600" dirty="0">
              <a:latin typeface="Times New Roman" panose="02020603050405020304" pitchFamily="18" charset="0"/>
              <a:cs typeface="Times New Roman" panose="02020603050405020304" pitchFamily="18" charset="0"/>
            </a:endParaRPr>
          </a:p>
          <a:p>
            <a:pPr marL="0" indent="0" algn="just"/>
            <a:r>
              <a:rPr lang="en-US" altLang="en-US" sz="2600" dirty="0">
                <a:latin typeface="Times New Roman" panose="02020603050405020304" pitchFamily="18" charset="0"/>
                <a:cs typeface="Times New Roman" panose="02020603050405020304" pitchFamily="18" charset="0"/>
              </a:rPr>
              <a:t> K</a:t>
            </a:r>
            <a:r>
              <a:rPr lang="vi-VN" altLang="en-US" sz="2600" dirty="0">
                <a:latin typeface="Times New Roman" panose="02020603050405020304" pitchFamily="18" charset="0"/>
                <a:cs typeface="Times New Roman" panose="02020603050405020304" pitchFamily="18" charset="0"/>
              </a:rPr>
              <a:t>hông ghi lại tên cơ quan, tổ chức, trừ các văn bản liên tịch, văn bản do hai hay nhiều cơ quan, tổ chức ban h</a:t>
            </a:r>
            <a:r>
              <a:rPr lang="vi-VN" altLang="en-US" sz="2600" dirty="0">
                <a:latin typeface="Times New Roman" panose="02020603050405020304" pitchFamily="18" charset="0"/>
                <a:ea typeface="Times New Roman" panose="02020603050405020304" pitchFamily="18" charset="0"/>
              </a:rPr>
              <a:t>à</a:t>
            </a:r>
            <a:r>
              <a:rPr lang="vi-VN" altLang="en-US" sz="2600" dirty="0">
                <a:latin typeface="Times New Roman" panose="02020603050405020304" pitchFamily="18" charset="0"/>
                <a:cs typeface="Times New Roman" panose="02020603050405020304" pitchFamily="18" charset="0"/>
              </a:rPr>
              <a:t>nh; việc ký thừa lệnh, ký thừa ủy quyền do các cơ quan, tổ chức quy </a:t>
            </a:r>
            <a:r>
              <a:rPr lang="en-US" altLang="en-US" sz="2600" dirty="0">
                <a:latin typeface="Times New Roman" panose="02020603050405020304" pitchFamily="18" charset="0"/>
                <a:cs typeface="Times New Roman" panose="02020603050405020304" pitchFamily="18" charset="0"/>
              </a:rPr>
              <a:t>đ</a:t>
            </a:r>
            <a:r>
              <a:rPr lang="vi-VN" altLang="en-US" sz="2600" dirty="0">
                <a:latin typeface="Times New Roman" panose="02020603050405020304" pitchFamily="18" charset="0"/>
                <a:cs typeface="Times New Roman" panose="02020603050405020304" pitchFamily="18" charset="0"/>
              </a:rPr>
              <a:t>ịnh cụ thể bằng văn bản.</a:t>
            </a:r>
            <a:endParaRPr lang="en-US" altLang="en-US" sz="2600" dirty="0">
              <a:latin typeface="Times New Roman" panose="02020603050405020304" pitchFamily="18" charset="0"/>
              <a:cs typeface="Times New Roman" panose="02020603050405020304" pitchFamily="18" charset="0"/>
            </a:endParaRPr>
          </a:p>
          <a:p>
            <a:pPr marL="0" indent="0">
              <a:buNone/>
            </a:pPr>
            <a:endParaRPr lang="en-US" altLang="en-US" sz="2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Vai trò của văn bản trong hoạt động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7411" name="Content Placeholder 2"/>
          <p:cNvSpPr>
            <a:spLocks noGrp="1"/>
          </p:cNvSpPr>
          <p:nvPr>
            <p:ph idx="1"/>
          </p:nvPr>
        </p:nvSpPr>
        <p:spPr>
          <a:xfrm>
            <a:off x="144463" y="1773238"/>
            <a:ext cx="8855075" cy="4525962"/>
          </a:xfrm>
        </p:spPr>
        <p:txBody>
          <a:bodyPr vert="horz" wrap="square" lIns="91440" tIns="45720" rIns="91440" bIns="45720" anchor="t"/>
          <a:lstStyle/>
          <a:p>
            <a:pPr marL="0" indent="0" algn="just">
              <a:buNone/>
            </a:pPr>
            <a:r>
              <a:rPr lang="en-US" altLang="en-US" sz="3600" dirty="0">
                <a:latin typeface="Times New Roman" panose="02020603050405020304" pitchFamily="18" charset="0"/>
                <a:cs typeface="Times New Roman" panose="02020603050405020304" pitchFamily="18" charset="0"/>
              </a:rPr>
              <a:t>1/ Văn bản quản lý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đảm bảo thông tin cho hoạt động quản lý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a:t>
            </a:r>
          </a:p>
          <a:p>
            <a:pPr marL="0" indent="0" algn="just">
              <a:buNone/>
            </a:pPr>
            <a:r>
              <a:rPr lang="en-US" altLang="en-US" sz="3600" dirty="0">
                <a:latin typeface="Times New Roman" panose="02020603050405020304" pitchFamily="18" charset="0"/>
                <a:cs typeface="Times New Roman" panose="02020603050405020304" pitchFamily="18" charset="0"/>
              </a:rPr>
              <a:t>2/ Phương tiện truyền đạt các quyết định quản lý.</a:t>
            </a:r>
          </a:p>
          <a:p>
            <a:pPr marL="0" indent="0" algn="just">
              <a:buNone/>
            </a:pPr>
            <a:r>
              <a:rPr lang="en-US" altLang="en-US" sz="3600" dirty="0">
                <a:latin typeface="Times New Roman" panose="02020603050405020304" pitchFamily="18" charset="0"/>
                <a:cs typeface="Times New Roman" panose="02020603050405020304" pitchFamily="18" charset="0"/>
              </a:rPr>
              <a:t>3/ Phương tiện kiểm tra theo dõi, hoạt động của bộ máy lãnh đạo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quản lý.</a:t>
            </a:r>
          </a:p>
          <a:p>
            <a:pPr marL="0" indent="0" algn="just">
              <a:buNone/>
            </a:pPr>
            <a:r>
              <a:rPr lang="en-US" altLang="en-US" sz="3600" dirty="0">
                <a:latin typeface="Times New Roman" panose="02020603050405020304" pitchFamily="18" charset="0"/>
                <a:cs typeface="Times New Roman" panose="02020603050405020304" pitchFamily="18" charset="0"/>
              </a:rPr>
              <a:t>4/ Công cụ xây dựng hệ thống pháp luật.</a:t>
            </a:r>
            <a:endParaRPr lang="en-US" altLang="en-US" sz="36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fontScale="8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vi-VN" altLang="en-US" sz="3600" dirty="0">
              <a:latin typeface="Times New Roman" panose="02020603050405020304" pitchFamily="18" charset="0"/>
              <a:ea typeface="Times New Roman" panose="02020603050405020304" pitchFamily="18" charset="0"/>
              <a:cs typeface="Times New Roman" panose="02020603050405020304" pitchFamily="18" charset="0"/>
              <a:sym typeface="+mn-ea"/>
            </a:endParaRPr>
          </a:p>
          <a:p>
            <a:r>
              <a:rPr lang="vi-VN" altLang="en-US" sz="3600" dirty="0">
                <a:latin typeface="Times New Roman" panose="02020603050405020304" pitchFamily="18" charset="0"/>
                <a:ea typeface="Times New Roman" panose="02020603050405020304" pitchFamily="18" charset="0"/>
                <a:cs typeface="Times New Roman" panose="02020603050405020304" pitchFamily="18" charset="0"/>
                <a:sym typeface="+mn-ea"/>
              </a:rPr>
              <a:t>II. Vai trò của văn bản trong hoạt động quản lý nhà nước</a:t>
            </a:r>
            <a:endParaRPr lang="vi-VN" altLang="en-US" sz="3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sym typeface="+mn-ea"/>
            </a:endParaRPr>
          </a:p>
          <a:p>
            <a:endParaRPr lang="vi-VN" altLang="en-US" sz="3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sym typeface="+mn-ea"/>
            </a:endParaRPr>
          </a:p>
          <a:p>
            <a:endParaRPr lang="vi-VN" altLang="en-US"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itle 1"/>
          <p:cNvSpPr>
            <a:spLocks noGrp="1"/>
          </p:cNvSpPr>
          <p:nvPr>
            <p:ph type="title"/>
          </p:nvPr>
        </p:nvSpPr>
        <p:spPr>
          <a:xfrm>
            <a:off x="107950" y="188913"/>
            <a:ext cx="8434388"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dirty="0"/>
          </a:p>
        </p:txBody>
      </p:sp>
      <p:sp>
        <p:nvSpPr>
          <p:cNvPr id="3" name="Content Placeholder 2"/>
          <p:cNvSpPr>
            <a:spLocks noGrp="1"/>
          </p:cNvSpPr>
          <p:nvPr>
            <p:ph idx="1"/>
          </p:nvPr>
        </p:nvSpPr>
        <p:spPr>
          <a:xfrm>
            <a:off x="107950" y="1700213"/>
            <a:ext cx="8928100" cy="4959350"/>
          </a:xfrm>
        </p:spPr>
        <p:txBody>
          <a:bodyPr vert="horz" wrap="square" lIns="91440" tIns="45720" rIns="91440" bIns="45720" numCol="1" anchor="t" anchorCtr="0" compatLnSpc="1"/>
          <a:lstStyle/>
          <a:p>
            <a:pPr marL="0" indent="0">
              <a:buNone/>
            </a:pPr>
            <a:r>
              <a:rPr lang="en-US" altLang="en-US" sz="2800" b="1" dirty="0">
                <a:latin typeface="Times New Roman" panose="02020603050405020304" pitchFamily="18" charset="0"/>
                <a:cs typeface="Times New Roman" panose="02020603050405020304" pitchFamily="18" charset="0"/>
              </a:rPr>
              <a:t>b/ Thể thức</a:t>
            </a:r>
          </a:p>
          <a:p>
            <a:pPr marL="0" indent="0">
              <a:buFont typeface="Wingdings" panose="05000000000000000000" pitchFamily="2" charset="2"/>
              <a:buChar char="v"/>
            </a:pPr>
            <a:r>
              <a:rPr lang="vi-VN" altLang="en-US" sz="2800" dirty="0">
                <a:latin typeface="Times New Roman" panose="02020603050405020304" pitchFamily="18" charset="0"/>
                <a:cs typeface="Times New Roman" panose="02020603050405020304" pitchFamily="18" charset="0"/>
              </a:rPr>
              <a:t> </a:t>
            </a:r>
            <a:r>
              <a:rPr lang="vi-VN" altLang="en-US" sz="2800" u="sng" dirty="0">
                <a:latin typeface="Times New Roman" panose="02020603050405020304" pitchFamily="18" charset="0"/>
                <a:cs typeface="Times New Roman" panose="02020603050405020304" pitchFamily="18" charset="0"/>
              </a:rPr>
              <a:t>Chức vụ của người ký</a:t>
            </a:r>
            <a:r>
              <a:rPr lang="en-US" altLang="en-US" sz="2800" dirty="0">
                <a:latin typeface="Times New Roman" panose="02020603050405020304" pitchFamily="18" charset="0"/>
                <a:cs typeface="Times New Roman" panose="02020603050405020304" pitchFamily="18" charset="0"/>
              </a:rPr>
              <a:t>:</a:t>
            </a:r>
            <a:endParaRPr lang="en-US" altLang="x-none" sz="3000" dirty="0">
              <a:latin typeface="Times New Roman" panose="02020603050405020304" pitchFamily="18" charset="0"/>
              <a:cs typeface="Times New Roman" panose="02020603050405020304" pitchFamily="18" charset="0"/>
            </a:endParaRPr>
          </a:p>
          <a:p>
            <a:pPr marL="0" indent="0"/>
            <a:r>
              <a:rPr lang="vi-VN" altLang="x-none" sz="3000" dirty="0">
                <a:latin typeface="Times New Roman" panose="02020603050405020304" pitchFamily="18" charset="0"/>
                <a:cs typeface="Times New Roman" panose="02020603050405020304" pitchFamily="18" charset="0"/>
              </a:rPr>
              <a:t>Chức vụ (Chức danh) của người ký văn bản do hội </a:t>
            </a:r>
            <a:r>
              <a:rPr lang="en-US" altLang="x-none" sz="3000" dirty="0">
                <a:latin typeface="Times New Roman" panose="02020603050405020304" pitchFamily="18" charset="0"/>
                <a:cs typeface="Times New Roman" panose="02020603050405020304" pitchFamily="18" charset="0"/>
              </a:rPr>
              <a:t>đ</a:t>
            </a:r>
            <a:r>
              <a:rPr lang="vi-VN" altLang="x-none" sz="3000" dirty="0">
                <a:latin typeface="Times New Roman" panose="02020603050405020304" pitchFamily="18" charset="0"/>
                <a:cs typeface="Times New Roman" panose="02020603050405020304" pitchFamily="18" charset="0"/>
              </a:rPr>
              <a:t>ồng hoặc ban chỉ ñạo của Nh</a:t>
            </a:r>
            <a:r>
              <a:rPr lang="vi-VN" altLang="x-none" sz="3000" dirty="0">
                <a:latin typeface="Times New Roman" panose="02020603050405020304" pitchFamily="18" charset="0"/>
                <a:ea typeface="Times New Roman" panose="02020603050405020304" pitchFamily="18" charset="0"/>
              </a:rPr>
              <a:t>à</a:t>
            </a:r>
            <a:r>
              <a:rPr lang="vi-VN" altLang="x-none" sz="3000" dirty="0">
                <a:latin typeface="Times New Roman" panose="02020603050405020304" pitchFamily="18" charset="0"/>
                <a:cs typeface="Times New Roman" panose="02020603050405020304" pitchFamily="18" charset="0"/>
              </a:rPr>
              <a:t> nước ban h</a:t>
            </a:r>
            <a:r>
              <a:rPr lang="vi-VN" altLang="x-none" sz="3000" dirty="0">
                <a:latin typeface="Times New Roman" panose="02020603050405020304" pitchFamily="18" charset="0"/>
                <a:ea typeface="Times New Roman" panose="02020603050405020304" pitchFamily="18" charset="0"/>
              </a:rPr>
              <a:t>à</a:t>
            </a:r>
            <a:r>
              <a:rPr lang="vi-VN" altLang="x-none" sz="3000" dirty="0">
                <a:latin typeface="Times New Roman" panose="02020603050405020304" pitchFamily="18" charset="0"/>
                <a:cs typeface="Times New Roman" panose="02020603050405020304" pitchFamily="18" charset="0"/>
              </a:rPr>
              <a:t>nh m</a:t>
            </a:r>
            <a:r>
              <a:rPr lang="vi-VN" altLang="x-none" sz="3000" dirty="0">
                <a:latin typeface="Times New Roman" panose="02020603050405020304" pitchFamily="18" charset="0"/>
                <a:ea typeface="Times New Roman" panose="02020603050405020304" pitchFamily="18" charset="0"/>
              </a:rPr>
              <a:t>à</a:t>
            </a:r>
            <a:r>
              <a:rPr lang="vi-VN" altLang="x-none" sz="3000" dirty="0">
                <a:latin typeface="Times New Roman" panose="02020603050405020304" pitchFamily="18" charset="0"/>
                <a:cs typeface="Times New Roman" panose="02020603050405020304" pitchFamily="18" charset="0"/>
              </a:rPr>
              <a:t> lãnh </a:t>
            </a:r>
            <a:r>
              <a:rPr lang="en-US" altLang="x-none" sz="3000" dirty="0">
                <a:latin typeface="Times New Roman" panose="02020603050405020304" pitchFamily="18" charset="0"/>
                <a:cs typeface="Times New Roman" panose="02020603050405020304" pitchFamily="18" charset="0"/>
              </a:rPr>
              <a:t>đ</a:t>
            </a:r>
            <a:r>
              <a:rPr lang="vi-VN" altLang="x-none" sz="3000" dirty="0">
                <a:latin typeface="Times New Roman" panose="02020603050405020304" pitchFamily="18" charset="0"/>
                <a:cs typeface="Times New Roman" panose="02020603050405020304" pitchFamily="18" charset="0"/>
              </a:rPr>
              <a:t>ạo Bộ Xây dựng l</a:t>
            </a:r>
            <a:r>
              <a:rPr lang="vi-VN" altLang="x-none" sz="3000" dirty="0">
                <a:latin typeface="Times New Roman" panose="02020603050405020304" pitchFamily="18" charset="0"/>
                <a:ea typeface="Times New Roman" panose="02020603050405020304" pitchFamily="18" charset="0"/>
              </a:rPr>
              <a:t>à</a:t>
            </a:r>
            <a:r>
              <a:rPr lang="vi-VN" altLang="x-none" sz="3000" dirty="0">
                <a:latin typeface="Times New Roman" panose="02020603050405020304" pitchFamily="18" charset="0"/>
                <a:cs typeface="Times New Roman" panose="02020603050405020304" pitchFamily="18" charset="0"/>
              </a:rPr>
              <a:t>m Trưởng ban hoặc Phó Trưởng ban, Chủ tịch hoặc Phó Chủ tịch Hội </a:t>
            </a:r>
            <a:r>
              <a:rPr lang="en-US" altLang="x-none" sz="3000" dirty="0">
                <a:latin typeface="Times New Roman" panose="02020603050405020304" pitchFamily="18" charset="0"/>
                <a:cs typeface="Times New Roman" panose="02020603050405020304" pitchFamily="18" charset="0"/>
              </a:rPr>
              <a:t>đ</a:t>
            </a:r>
            <a:r>
              <a:rPr lang="vi-VN" altLang="x-none" sz="3000" dirty="0">
                <a:latin typeface="Times New Roman" panose="02020603050405020304" pitchFamily="18" charset="0"/>
                <a:cs typeface="Times New Roman" panose="02020603050405020304" pitchFamily="18" charset="0"/>
              </a:rPr>
              <a:t>ồng </a:t>
            </a:r>
            <a:r>
              <a:rPr lang="en-US" altLang="x-none" sz="3000" dirty="0">
                <a:latin typeface="Times New Roman" panose="02020603050405020304" pitchFamily="18" charset="0"/>
                <a:cs typeface="Times New Roman" panose="02020603050405020304" pitchFamily="18" charset="0"/>
              </a:rPr>
              <a:t>đ</a:t>
            </a:r>
            <a:r>
              <a:rPr lang="vi-VN" altLang="x-none" sz="3000" dirty="0">
                <a:latin typeface="Times New Roman" panose="02020603050405020304" pitchFamily="18" charset="0"/>
                <a:cs typeface="Times New Roman" panose="02020603050405020304" pitchFamily="18" charset="0"/>
              </a:rPr>
              <a:t>ược ghi như sau</a:t>
            </a:r>
            <a:r>
              <a:rPr lang="en-US" altLang="x-none" sz="3000" dirty="0">
                <a:latin typeface="Times New Roman" panose="02020603050405020304" pitchFamily="18" charset="0"/>
                <a:cs typeface="Times New Roman" panose="02020603050405020304" pitchFamily="18" charset="0"/>
              </a:rPr>
              <a:t>:</a:t>
            </a:r>
            <a:endParaRPr lang="vi-VN" altLang="x-none" sz="3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1"/>
          <p:cNvSpPr>
            <a:spLocks noGrp="1"/>
          </p:cNvSpPr>
          <p:nvPr>
            <p:ph type="title"/>
          </p:nvPr>
        </p:nvSpPr>
        <p:spPr>
          <a:xfrm>
            <a:off x="107950" y="188913"/>
            <a:ext cx="8434388"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dirty="0"/>
          </a:p>
        </p:txBody>
      </p:sp>
      <p:sp>
        <p:nvSpPr>
          <p:cNvPr id="3" name="Content Placeholder 2"/>
          <p:cNvSpPr>
            <a:spLocks noGrp="1"/>
          </p:cNvSpPr>
          <p:nvPr>
            <p:ph idx="1"/>
          </p:nvPr>
        </p:nvSpPr>
        <p:spPr>
          <a:xfrm>
            <a:off x="107950" y="1600200"/>
            <a:ext cx="8928100" cy="4525963"/>
          </a:xfrm>
        </p:spPr>
        <p:txBody>
          <a:bodyPr vert="horz" wrap="square" lIns="91440" tIns="45720" rIns="91440" bIns="45720" numCol="1" anchor="t" anchorCtr="0" compatLnSpc="1"/>
          <a:lstStyle/>
          <a:p>
            <a:r>
              <a:rPr lang="vi-VN" altLang="x-none" sz="3600" dirty="0">
                <a:latin typeface="Times New Roman" panose="02020603050405020304" pitchFamily="18" charset="0"/>
                <a:cs typeface="Times New Roman" panose="02020603050405020304" pitchFamily="18" charset="0"/>
              </a:rPr>
              <a:t>ví dụ: </a:t>
            </a:r>
          </a:p>
          <a:p>
            <a:pPr>
              <a:buNone/>
            </a:pPr>
            <a:r>
              <a:rPr lang="en-US" altLang="x-none" sz="3000" dirty="0">
                <a:latin typeface="Times New Roman" panose="02020603050405020304" pitchFamily="18" charset="0"/>
                <a:cs typeface="Times New Roman" panose="02020603050405020304" pitchFamily="18" charset="0"/>
              </a:rPr>
              <a:t>1/               </a:t>
            </a:r>
            <a:r>
              <a:rPr lang="vi-VN" altLang="x-none" sz="3000" dirty="0">
                <a:latin typeface="Times New Roman" panose="02020603050405020304" pitchFamily="18" charset="0"/>
                <a:cs typeface="Times New Roman" panose="02020603050405020304" pitchFamily="18" charset="0"/>
              </a:rPr>
              <a:t>TM. HỘI </a:t>
            </a:r>
            <a:r>
              <a:rPr lang="en-US" altLang="x-none" sz="3000" dirty="0">
                <a:latin typeface="Times New Roman" panose="02020603050405020304" pitchFamily="18" charset="0"/>
                <a:cs typeface="Times New Roman" panose="02020603050405020304" pitchFamily="18" charset="0"/>
              </a:rPr>
              <a:t>Đ</a:t>
            </a:r>
            <a:r>
              <a:rPr lang="vi-VN" altLang="x-none" sz="3000" dirty="0">
                <a:latin typeface="Times New Roman" panose="02020603050405020304" pitchFamily="18" charset="0"/>
                <a:cs typeface="Times New Roman" panose="02020603050405020304" pitchFamily="18" charset="0"/>
              </a:rPr>
              <a:t>ỒNG</a:t>
            </a:r>
            <a:endParaRPr lang="en-US" altLang="x-none" sz="3000" dirty="0">
              <a:latin typeface="Times New Roman" panose="02020603050405020304" pitchFamily="18" charset="0"/>
              <a:cs typeface="Times New Roman" panose="02020603050405020304" pitchFamily="18" charset="0"/>
            </a:endParaRPr>
          </a:p>
          <a:p>
            <a:pPr>
              <a:buNone/>
            </a:pPr>
            <a:r>
              <a:rPr lang="en-US" altLang="x-none" sz="3000" dirty="0">
                <a:latin typeface="Times New Roman" panose="02020603050405020304" pitchFamily="18" charset="0"/>
                <a:cs typeface="Times New Roman" panose="02020603050405020304" pitchFamily="18" charset="0"/>
              </a:rPr>
              <a:t>                       </a:t>
            </a:r>
            <a:r>
              <a:rPr lang="vi-VN" altLang="x-none" sz="3000" dirty="0">
                <a:latin typeface="Times New Roman" panose="02020603050405020304" pitchFamily="18" charset="0"/>
                <a:cs typeface="Times New Roman" panose="02020603050405020304" pitchFamily="18" charset="0"/>
              </a:rPr>
              <a:t>  CHỦ TỊCH</a:t>
            </a:r>
            <a:endParaRPr lang="en-US" altLang="x-none" sz="3000" dirty="0">
              <a:latin typeface="Times New Roman" panose="02020603050405020304" pitchFamily="18" charset="0"/>
              <a:cs typeface="Times New Roman" panose="02020603050405020304" pitchFamily="18" charset="0"/>
            </a:endParaRPr>
          </a:p>
          <a:p>
            <a:pPr>
              <a:buNone/>
            </a:pPr>
            <a:r>
              <a:rPr lang="en-US" altLang="x-none" sz="3000" dirty="0">
                <a:latin typeface="Times New Roman" panose="02020603050405020304" pitchFamily="18" charset="0"/>
                <a:cs typeface="Times New Roman" panose="02020603050405020304" pitchFamily="18" charset="0"/>
              </a:rPr>
              <a:t>    </a:t>
            </a:r>
            <a:r>
              <a:rPr lang="vi-VN" altLang="x-none" sz="3000" dirty="0">
                <a:latin typeface="Times New Roman" panose="02020603050405020304" pitchFamily="18" charset="0"/>
                <a:cs typeface="Times New Roman" panose="02020603050405020304" pitchFamily="18" charset="0"/>
              </a:rPr>
              <a:t> </a:t>
            </a:r>
            <a:r>
              <a:rPr lang="en-US" altLang="x-none" sz="3000" dirty="0">
                <a:latin typeface="Times New Roman" panose="02020603050405020304" pitchFamily="18" charset="0"/>
                <a:cs typeface="Times New Roman" panose="02020603050405020304" pitchFamily="18" charset="0"/>
              </a:rPr>
              <a:t>    </a:t>
            </a:r>
            <a:r>
              <a:rPr lang="vi-VN" altLang="x-none" sz="3000" dirty="0">
                <a:latin typeface="Times New Roman" panose="02020603050405020304" pitchFamily="18" charset="0"/>
                <a:cs typeface="Times New Roman" panose="02020603050405020304" pitchFamily="18" charset="0"/>
              </a:rPr>
              <a:t>(Chữ ký, dấu của Bộ Xây dựng) </a:t>
            </a:r>
            <a:endParaRPr lang="en-US" altLang="x-none" sz="3000" dirty="0">
              <a:latin typeface="Times New Roman" panose="02020603050405020304" pitchFamily="18" charset="0"/>
              <a:cs typeface="Times New Roman" panose="02020603050405020304" pitchFamily="18" charset="0"/>
            </a:endParaRPr>
          </a:p>
          <a:p>
            <a:endParaRPr lang="en-US" altLang="x-none" sz="3000" dirty="0">
              <a:latin typeface="Times New Roman" panose="02020603050405020304" pitchFamily="18" charset="0"/>
              <a:cs typeface="Times New Roman" panose="02020603050405020304" pitchFamily="18" charset="0"/>
            </a:endParaRPr>
          </a:p>
          <a:p>
            <a:pPr>
              <a:buNone/>
            </a:pPr>
            <a:r>
              <a:rPr lang="en-US" altLang="x-none" sz="3000" dirty="0">
                <a:latin typeface="Times New Roman" panose="02020603050405020304" pitchFamily="18" charset="0"/>
                <a:cs typeface="Times New Roman" panose="02020603050405020304" pitchFamily="18" charset="0"/>
              </a:rPr>
              <a:t>2/     </a:t>
            </a:r>
            <a:r>
              <a:rPr lang="vi-VN" altLang="x-none" sz="3000" dirty="0">
                <a:latin typeface="Times New Roman" panose="02020603050405020304" pitchFamily="18" charset="0"/>
                <a:cs typeface="Times New Roman" panose="02020603050405020304" pitchFamily="18" charset="0"/>
              </a:rPr>
              <a:t>BỘ TRƯỞNG BỘ XÂY DỰNG </a:t>
            </a:r>
            <a:endParaRPr lang="en-US" altLang="x-none" sz="3000" dirty="0">
              <a:latin typeface="Times New Roman" panose="02020603050405020304" pitchFamily="18" charset="0"/>
              <a:cs typeface="Times New Roman" panose="02020603050405020304" pitchFamily="18" charset="0"/>
            </a:endParaRPr>
          </a:p>
          <a:p>
            <a:pPr>
              <a:buNone/>
            </a:pPr>
            <a:r>
              <a:rPr lang="en-US" altLang="x-none" sz="3000" dirty="0">
                <a:latin typeface="Times New Roman" panose="02020603050405020304" pitchFamily="18" charset="0"/>
                <a:cs typeface="Times New Roman" panose="02020603050405020304" pitchFamily="18" charset="0"/>
              </a:rPr>
              <a:t>                    </a:t>
            </a:r>
            <a:r>
              <a:rPr lang="vi-VN" altLang="x-none" sz="3000" dirty="0">
                <a:latin typeface="Times New Roman" panose="02020603050405020304" pitchFamily="18" charset="0"/>
                <a:cs typeface="Times New Roman" panose="02020603050405020304" pitchFamily="18" charset="0"/>
              </a:rPr>
              <a:t>Nguyễn Văn A </a:t>
            </a:r>
            <a:endParaRPr lang="vi-VN" altLang="x-none" sz="3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dirty="0"/>
          </a:p>
        </p:txBody>
      </p:sp>
      <p:sp>
        <p:nvSpPr>
          <p:cNvPr id="3" name="Content Placeholder 2"/>
          <p:cNvSpPr>
            <a:spLocks noGrp="1"/>
          </p:cNvSpPr>
          <p:nvPr>
            <p:ph idx="1"/>
          </p:nvPr>
        </p:nvSpPr>
        <p:spPr>
          <a:xfrm>
            <a:off x="107950" y="1600200"/>
            <a:ext cx="8928100" cy="4924425"/>
          </a:xfrm>
        </p:spPr>
        <p:txBody>
          <a:bodyPr vert="horz" wrap="square" lIns="91440" tIns="45720" rIns="91440" bIns="45720" numCol="1" anchor="t" anchorCtr="0" compatLnSpc="1">
            <a:normAutofit lnSpcReduction="10000"/>
          </a:bodyPr>
          <a:lstStyle/>
          <a:p>
            <a:pPr algn="just">
              <a:buFont typeface="Wingdings" panose="05000000000000000000" pitchFamily="2" charset="2"/>
              <a:buChar char="v"/>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Họ tên bao gồm họ, tên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ệm (nếu có)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tên của người ký văn bản </a:t>
            </a:r>
            <a:endParaRPr lang="en-US" altLang="x-none" sz="3600" dirty="0">
              <a:latin typeface="Times New Roman" panose="02020603050405020304" pitchFamily="18" charset="0"/>
              <a:cs typeface="Times New Roman" panose="02020603050405020304" pitchFamily="18" charset="0"/>
            </a:endParaRPr>
          </a:p>
          <a:p>
            <a:pPr algn="just">
              <a:buNone/>
            </a:pPr>
            <a:r>
              <a:rPr lang="vi-VN" altLang="x-none" sz="3600" dirty="0">
                <a:latin typeface="Times New Roman" panose="02020603050405020304" pitchFamily="18" charset="0"/>
                <a:cs typeface="Times New Roman" panose="02020603050405020304" pitchFamily="18" charset="0"/>
              </a:rPr>
              <a:t> </a:t>
            </a:r>
            <a:r>
              <a:rPr lang="en-US" altLang="x-none" sz="3600" dirty="0">
                <a:latin typeface="Times New Roman" panose="02020603050405020304" pitchFamily="18" charset="0"/>
                <a:cs typeface="Times New Roman" panose="02020603050405020304" pitchFamily="18" charset="0"/>
              </a:rPr>
              <a:t>- Đ</a:t>
            </a:r>
            <a:r>
              <a:rPr lang="vi-VN" altLang="x-none" sz="3600" dirty="0">
                <a:latin typeface="Times New Roman" panose="02020603050405020304" pitchFamily="18" charset="0"/>
                <a:cs typeface="Times New Roman" panose="02020603050405020304" pitchFamily="18" charset="0"/>
              </a:rPr>
              <a:t>ối với văn bản 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nh chính, trước họ tên của người ký, không ghi học 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m, học vị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các danh hiệu danh dự khác.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ối với văn bản giao dịch; văn bản của các tổ chức sự nghiệp giáo dục, y tế, khoa học hoặc lực lượng vũ trang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ược ghi thêm học 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m, học vị, quân 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m. </a:t>
            </a: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dirty="0"/>
          </a:p>
        </p:txBody>
      </p:sp>
      <p:sp>
        <p:nvSpPr>
          <p:cNvPr id="3" name="Content Placeholder 2"/>
          <p:cNvSpPr>
            <a:spLocks noGrp="1"/>
          </p:cNvSpPr>
          <p:nvPr>
            <p:ph idx="1"/>
          </p:nvPr>
        </p:nvSpPr>
        <p:spPr>
          <a:xfrm>
            <a:off x="107950" y="1600200"/>
            <a:ext cx="9036050" cy="5257800"/>
          </a:xfrm>
        </p:spPr>
        <p:txBody>
          <a:bodyPr vert="horz" wrap="square" lIns="91440" tIns="45720" rIns="91440" bIns="45720" numCol="1" anchor="t" anchorCtr="0" compatLnSpc="1"/>
          <a:lstStyle/>
          <a:p>
            <a:pPr marL="0" indent="0">
              <a:buNone/>
            </a:pPr>
            <a:r>
              <a:rPr lang="en-US" altLang="x-none" b="1" dirty="0">
                <a:latin typeface="Times New Roman" panose="02020603050405020304" pitchFamily="18" charset="0"/>
                <a:cs typeface="Times New Roman" panose="02020603050405020304" pitchFamily="18" charset="0"/>
              </a:rPr>
              <a:t>c/</a:t>
            </a:r>
            <a:r>
              <a:rPr lang="vi-VN" altLang="x-none" b="1" dirty="0">
                <a:latin typeface="Times New Roman" panose="02020603050405020304" pitchFamily="18" charset="0"/>
                <a:cs typeface="Times New Roman" panose="02020603050405020304" pitchFamily="18" charset="0"/>
              </a:rPr>
              <a:t> Kỹ thuật trình b</a:t>
            </a:r>
            <a:r>
              <a:rPr lang="vi-VN" altLang="x-none" b="1" dirty="0">
                <a:latin typeface="Times New Roman" panose="02020603050405020304" pitchFamily="18" charset="0"/>
                <a:ea typeface="Times New Roman" panose="02020603050405020304" pitchFamily="18" charset="0"/>
              </a:rPr>
              <a:t>à</a:t>
            </a:r>
            <a:r>
              <a:rPr lang="vi-VN" altLang="x-none" b="1" dirty="0">
                <a:latin typeface="Times New Roman" panose="02020603050405020304" pitchFamily="18" charset="0"/>
                <a:cs typeface="Times New Roman" panose="02020603050405020304" pitchFamily="18" charset="0"/>
              </a:rPr>
              <a:t>y </a:t>
            </a:r>
            <a:endParaRPr lang="en-US" altLang="x-none" b="1" dirty="0">
              <a:latin typeface="Times New Roman" panose="02020603050405020304" pitchFamily="18" charset="0"/>
              <a:cs typeface="Times New Roman" panose="02020603050405020304" pitchFamily="18" charset="0"/>
            </a:endParaRPr>
          </a:p>
          <a:p>
            <a:pPr marL="0" indent="0"/>
            <a:r>
              <a:rPr lang="vi-VN" altLang="x-none" dirty="0">
                <a:latin typeface="Times New Roman" panose="02020603050405020304" pitchFamily="18" charset="0"/>
                <a:cs typeface="Times New Roman" panose="02020603050405020304" pitchFamily="18" charset="0"/>
              </a:rPr>
              <a:t> Quyền hạn, chức vụ của người ký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trình b</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y tại ô số </a:t>
            </a:r>
            <a:r>
              <a:rPr lang="vi-VN" altLang="x-none" b="1" dirty="0">
                <a:latin typeface="Times New Roman" panose="02020603050405020304" pitchFamily="18" charset="0"/>
                <a:cs typeface="Times New Roman" panose="02020603050405020304" pitchFamily="18" charset="0"/>
              </a:rPr>
              <a:t>7a</a:t>
            </a:r>
            <a:r>
              <a:rPr lang="vi-VN" altLang="x-none" dirty="0">
                <a:latin typeface="Times New Roman" panose="02020603050405020304" pitchFamily="18" charset="0"/>
                <a:cs typeface="Times New Roman" panose="02020603050405020304" pitchFamily="18" charset="0"/>
              </a:rPr>
              <a:t>;</a:t>
            </a:r>
            <a:endParaRPr lang="en-US" altLang="x-none" dirty="0">
              <a:latin typeface="Times New Roman" panose="02020603050405020304" pitchFamily="18" charset="0"/>
              <a:cs typeface="Times New Roman" panose="02020603050405020304" pitchFamily="18" charset="0"/>
            </a:endParaRPr>
          </a:p>
          <a:p>
            <a:pPr marL="0" indent="0"/>
            <a:r>
              <a:rPr lang="vi-VN" altLang="x-none" dirty="0">
                <a:latin typeface="Times New Roman" panose="02020603050405020304" pitchFamily="18" charset="0"/>
                <a:cs typeface="Times New Roman" panose="02020603050405020304" pitchFamily="18" charset="0"/>
              </a:rPr>
              <a:t> </a:t>
            </a:r>
            <a:r>
              <a:rPr lang="en-US" altLang="x-none" dirty="0">
                <a:latin typeface="Times New Roman" panose="02020603050405020304" pitchFamily="18" charset="0"/>
                <a:cs typeface="Times New Roman" panose="02020603050405020304" pitchFamily="18" charset="0"/>
              </a:rPr>
              <a:t>C</a:t>
            </a:r>
            <a:r>
              <a:rPr lang="vi-VN" altLang="x-none" dirty="0">
                <a:latin typeface="Times New Roman" panose="02020603050405020304" pitchFamily="18" charset="0"/>
                <a:cs typeface="Times New Roman" panose="02020603050405020304" pitchFamily="18" charset="0"/>
              </a:rPr>
              <a:t>hức vụ khác của người ký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trình b</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y tại ô số </a:t>
            </a:r>
            <a:r>
              <a:rPr lang="vi-VN" altLang="x-none" b="1" dirty="0">
                <a:latin typeface="Times New Roman" panose="02020603050405020304" pitchFamily="18" charset="0"/>
                <a:cs typeface="Times New Roman" panose="02020603050405020304" pitchFamily="18" charset="0"/>
              </a:rPr>
              <a:t>7b;</a:t>
            </a:r>
            <a:endParaRPr lang="en-US" altLang="x-none" b="1" dirty="0">
              <a:latin typeface="Times New Roman" panose="02020603050405020304" pitchFamily="18" charset="0"/>
              <a:cs typeface="Times New Roman" panose="02020603050405020304" pitchFamily="18" charset="0"/>
            </a:endParaRPr>
          </a:p>
          <a:p>
            <a:pPr marL="0" indent="0"/>
            <a:r>
              <a:rPr lang="vi-VN" altLang="x-none" dirty="0">
                <a:latin typeface="Times New Roman" panose="02020603050405020304" pitchFamily="18" charset="0"/>
                <a:cs typeface="Times New Roman" panose="02020603050405020304" pitchFamily="18" charset="0"/>
              </a:rPr>
              <a:t> </a:t>
            </a:r>
            <a:r>
              <a:rPr lang="en-US" altLang="x-none" dirty="0">
                <a:latin typeface="Times New Roman" panose="02020603050405020304" pitchFamily="18" charset="0"/>
                <a:cs typeface="Times New Roman" panose="02020603050405020304" pitchFamily="18" charset="0"/>
              </a:rPr>
              <a:t>C</a:t>
            </a:r>
            <a:r>
              <a:rPr lang="vi-VN" altLang="x-none" dirty="0">
                <a:latin typeface="Times New Roman" panose="02020603050405020304" pitchFamily="18" charset="0"/>
                <a:cs typeface="Times New Roman" panose="02020603050405020304" pitchFamily="18" charset="0"/>
              </a:rPr>
              <a:t>ác chữ viết tắt quyền hạn như: “TM.”, “KT.”, “TL.”, “TUQ.” hoặc quyền hạn v</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 chức vụ của người ký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trình b</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y chữ in hoa, cỡ chữ từ 13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ến 14, kiểu chữ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ứng,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ậm. </a:t>
            </a:r>
          </a:p>
          <a:p>
            <a:pPr marL="0" indent="0">
              <a:buNone/>
            </a:pPr>
            <a:endParaRPr lang="vi-VN" altLang="x-none"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7. Quyền hạn, chức vụ, họ tên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chữ ký của người có thẩm quyền</a:t>
            </a:r>
            <a:endParaRPr lang="en-US" altLang="en-US" dirty="0"/>
          </a:p>
        </p:txBody>
      </p:sp>
      <p:sp>
        <p:nvSpPr>
          <p:cNvPr id="3" name="Content Placeholder 2"/>
          <p:cNvSpPr>
            <a:spLocks noGrp="1"/>
          </p:cNvSpPr>
          <p:nvPr>
            <p:ph idx="1"/>
          </p:nvPr>
        </p:nvSpPr>
        <p:spPr>
          <a:xfrm>
            <a:off x="107950" y="1600200"/>
            <a:ext cx="9036050" cy="5257800"/>
          </a:xfrm>
        </p:spPr>
        <p:txBody>
          <a:bodyPr vert="horz" wrap="square" lIns="91440" tIns="45720" rIns="91440" bIns="45720" numCol="1" anchor="t" anchorCtr="0" compatLnSpc="1"/>
          <a:lstStyle/>
          <a:p>
            <a:pPr marL="0" indent="0">
              <a:buNone/>
            </a:pPr>
            <a:r>
              <a:rPr lang="en-US" altLang="x-none" b="1" dirty="0">
                <a:latin typeface="Times New Roman" panose="02020603050405020304" pitchFamily="18" charset="0"/>
                <a:cs typeface="Times New Roman" panose="02020603050405020304" pitchFamily="18" charset="0"/>
              </a:rPr>
              <a:t>c/</a:t>
            </a:r>
            <a:r>
              <a:rPr lang="vi-VN" altLang="x-none" b="1" dirty="0">
                <a:latin typeface="Times New Roman" panose="02020603050405020304" pitchFamily="18" charset="0"/>
                <a:cs typeface="Times New Roman" panose="02020603050405020304" pitchFamily="18" charset="0"/>
              </a:rPr>
              <a:t> Kỹ thuật trình b</a:t>
            </a:r>
            <a:r>
              <a:rPr lang="vi-VN" altLang="x-none" b="1" dirty="0">
                <a:latin typeface="Times New Roman" panose="02020603050405020304" pitchFamily="18" charset="0"/>
                <a:ea typeface="Times New Roman" panose="02020603050405020304" pitchFamily="18" charset="0"/>
              </a:rPr>
              <a:t>à</a:t>
            </a:r>
            <a:r>
              <a:rPr lang="vi-VN" altLang="x-none" b="1" dirty="0">
                <a:latin typeface="Times New Roman" panose="02020603050405020304" pitchFamily="18" charset="0"/>
                <a:cs typeface="Times New Roman" panose="02020603050405020304" pitchFamily="18" charset="0"/>
              </a:rPr>
              <a:t>y  </a:t>
            </a:r>
            <a:endParaRPr lang="en-US" altLang="x-none" b="1" dirty="0">
              <a:latin typeface="Times New Roman" panose="02020603050405020304" pitchFamily="18" charset="0"/>
              <a:cs typeface="Times New Roman" panose="02020603050405020304" pitchFamily="18" charset="0"/>
            </a:endParaRPr>
          </a:p>
          <a:p>
            <a:pPr marL="0" indent="0" algn="just"/>
            <a:r>
              <a:rPr lang="vi-VN" altLang="x-none" dirty="0">
                <a:latin typeface="Times New Roman" panose="02020603050405020304" pitchFamily="18" charset="0"/>
                <a:cs typeface="Times New Roman" panose="02020603050405020304" pitchFamily="18" charset="0"/>
              </a:rPr>
              <a:t>Họ tên của người ký văn bản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trình b</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y tại ô số </a:t>
            </a:r>
            <a:r>
              <a:rPr lang="vi-VN" altLang="x-none" b="1" dirty="0">
                <a:latin typeface="Times New Roman" panose="02020603050405020304" pitchFamily="18" charset="0"/>
                <a:cs typeface="Times New Roman" panose="02020603050405020304" pitchFamily="18" charset="0"/>
              </a:rPr>
              <a:t>7b;</a:t>
            </a:r>
            <a:endParaRPr lang="en-US" altLang="x-none" b="1" dirty="0">
              <a:latin typeface="Times New Roman" panose="02020603050405020304" pitchFamily="18" charset="0"/>
              <a:cs typeface="Times New Roman" panose="02020603050405020304" pitchFamily="18" charset="0"/>
            </a:endParaRPr>
          </a:p>
          <a:p>
            <a:pPr marL="0" indent="0" algn="just"/>
            <a:r>
              <a:rPr lang="vi-VN" altLang="x-none" dirty="0">
                <a:latin typeface="Times New Roman" panose="02020603050405020304" pitchFamily="18" charset="0"/>
                <a:cs typeface="Times New Roman" panose="02020603050405020304" pitchFamily="18" charset="0"/>
              </a:rPr>
              <a:t> </a:t>
            </a:r>
            <a:r>
              <a:rPr lang="en-US" altLang="x-none" dirty="0">
                <a:latin typeface="Times New Roman" panose="02020603050405020304" pitchFamily="18" charset="0"/>
                <a:cs typeface="Times New Roman" panose="02020603050405020304" pitchFamily="18" charset="0"/>
              </a:rPr>
              <a:t>B</a:t>
            </a:r>
            <a:r>
              <a:rPr lang="vi-VN" altLang="x-none" dirty="0">
                <a:latin typeface="Times New Roman" panose="02020603050405020304" pitchFamily="18" charset="0"/>
                <a:cs typeface="Times New Roman" panose="02020603050405020304" pitchFamily="18" charset="0"/>
              </a:rPr>
              <a:t>ằng chữ in thường, cỡ chữ từ 13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ến 14, kiểu chữ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ứng,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ậm,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ặt canh giữa so với quyền hạn, chức vụ của người ký. Chữ ký của người có thẩm quyền </a:t>
            </a:r>
            <a:r>
              <a:rPr lang="en-US" altLang="x-none" dirty="0">
                <a:latin typeface="Times New Roman" panose="02020603050405020304" pitchFamily="18" charset="0"/>
                <a:cs typeface="Times New Roman" panose="02020603050405020304" pitchFamily="18" charset="0"/>
              </a:rPr>
              <a:t>đ</a:t>
            </a:r>
            <a:r>
              <a:rPr lang="vi-VN" altLang="x-none" dirty="0">
                <a:latin typeface="Times New Roman" panose="02020603050405020304" pitchFamily="18" charset="0"/>
                <a:cs typeface="Times New Roman" panose="02020603050405020304" pitchFamily="18" charset="0"/>
              </a:rPr>
              <a:t>ược trình b</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y tại ô số </a:t>
            </a:r>
            <a:r>
              <a:rPr lang="vi-VN" altLang="x-none" b="1" dirty="0">
                <a:latin typeface="Times New Roman" panose="02020603050405020304" pitchFamily="18" charset="0"/>
                <a:cs typeface="Times New Roman" panose="02020603050405020304" pitchFamily="18" charset="0"/>
              </a:rPr>
              <a:t>7c.</a:t>
            </a:r>
            <a:endParaRPr lang="en-US" altLang="x-none" b="1"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7.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họ</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tên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người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có</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Title 1"/>
          <p:cNvSpPr>
            <a:spLocks noGrp="1"/>
          </p:cNvSpPr>
          <p:nvPr>
            <p:ph type="title"/>
          </p:nvPr>
        </p:nvSpPr>
        <p:spPr>
          <a:xfrm>
            <a:off x="179388" y="274638"/>
            <a:ext cx="76327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8. Dấu của cơ quan, tổ chức</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202755" name="Content Placeholder 2"/>
          <p:cNvSpPr>
            <a:spLocks noGrp="1"/>
          </p:cNvSpPr>
          <p:nvPr>
            <p:ph idx="1"/>
          </p:nvPr>
        </p:nvSpPr>
        <p:spPr>
          <a:xfrm>
            <a:off x="323850" y="1916113"/>
            <a:ext cx="8229600" cy="4525962"/>
          </a:xfrm>
        </p:spPr>
        <p:txBody>
          <a:bodyPr vert="horz" wrap="square" lIns="91440" tIns="45720" rIns="91440" bIns="45720" anchor="t"/>
          <a:lstStyle/>
          <a:p>
            <a:r>
              <a:rPr lang="vi-VN" altLang="en-US" sz="3600" dirty="0">
                <a:latin typeface="Times New Roman" panose="02020603050405020304" pitchFamily="18" charset="0"/>
                <a:cs typeface="Times New Roman" panose="02020603050405020304" pitchFamily="18" charset="0"/>
              </a:rPr>
              <a:t>Dấu của cơ quan, tổ chức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trình b</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y tại ô số 8;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8. </a:t>
            </a:r>
            <a:r>
              <a:rPr lang="en-US" altLang="en-US" sz="4000" b="1" dirty="0" err="1">
                <a:latin typeface="Times New Roman" panose="02020603050405020304" pitchFamily="18" charset="0"/>
                <a:cs typeface="Times New Roman" panose="02020603050405020304" pitchFamily="18" charset="0"/>
              </a:rPr>
              <a:t>Dấu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cơ</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quan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tổ</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itle 5"/>
          <p:cNvSpPr>
            <a:spLocks noGrp="1"/>
          </p:cNvSpPr>
          <p:nvPr>
            <p:ph type="title"/>
          </p:nvPr>
        </p:nvSpPr>
        <p:spPr>
          <a:xfrm>
            <a:off x="457200" y="42863"/>
            <a:ext cx="8229600" cy="1374775"/>
          </a:xfrm>
        </p:spPr>
        <p:txBody>
          <a:bodyPr vert="horz" wrap="square" lIns="91440" tIns="45720" rIns="91440" bIns="45720" anchor="ctr"/>
          <a:lstStyle/>
          <a:p>
            <a:endParaRPr lang="en-US" altLang="en-US" dirty="0"/>
          </a:p>
        </p:txBody>
      </p:sp>
      <p:sp>
        <p:nvSpPr>
          <p:cNvPr id="203779" name="Content Placeholder 6"/>
          <p:cNvSpPr>
            <a:spLocks noGrp="1"/>
          </p:cNvSpPr>
          <p:nvPr>
            <p:ph idx="1"/>
          </p:nvPr>
        </p:nvSpPr>
        <p:spPr>
          <a:xfrm>
            <a:off x="1711325" y="1600200"/>
            <a:ext cx="7108825" cy="3700463"/>
          </a:xfrm>
        </p:spPr>
        <p:txBody>
          <a:bodyPr vert="horz" wrap="square" lIns="91440" tIns="45720" rIns="91440" bIns="45720" anchor="t"/>
          <a:lstStyle/>
          <a:p>
            <a:endParaRPr lang="en-US" altLang="en-US" dirty="0"/>
          </a:p>
        </p:txBody>
      </p:sp>
      <p:pic>
        <p:nvPicPr>
          <p:cNvPr id="203780" name="Picture 2" descr="1"/>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transition spd="med">
    <p:pull/>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itle 1"/>
          <p:cNvSpPr>
            <a:spLocks noGrp="1"/>
          </p:cNvSpPr>
          <p:nvPr>
            <p:ph type="title"/>
          </p:nvPr>
        </p:nvSpPr>
        <p:spPr>
          <a:xfrm>
            <a:off x="179388" y="274638"/>
            <a:ext cx="7632700"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88. </a:t>
            </a:r>
            <a:r>
              <a:rPr lang="en-US" altLang="en-US" b="1" dirty="0" err="1">
                <a:solidFill>
                  <a:schemeClr val="bg1"/>
                </a:solidFill>
                <a:latin typeface="Times New Roman" panose="02020603050405020304" pitchFamily="18" charset="0"/>
                <a:cs typeface="Times New Roman" panose="02020603050405020304" pitchFamily="18" charset="0"/>
              </a:rPr>
              <a:t>Dấu</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của</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cơ</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quan</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tổ</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chức</a:t>
            </a:r>
            <a:r>
              <a:rPr lang="en-US" altLang="en-US" b="1" dirty="0">
                <a:solidFill>
                  <a:schemeClr val="bg1"/>
                </a:solidFill>
                <a:latin typeface="Times New Roman" panose="02020603050405020304" pitchFamily="18" charset="0"/>
                <a:cs typeface="Times New Roman" panose="02020603050405020304" pitchFamily="18" charset="0"/>
              </a:rPr>
              <a:t>. Dấu của cơ quan, tổ chức</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205827" name="Content Placeholder 2"/>
          <p:cNvSpPr>
            <a:spLocks noGrp="1"/>
          </p:cNvSpPr>
          <p:nvPr>
            <p:ph idx="1"/>
          </p:nvPr>
        </p:nvSpPr>
        <p:spPr>
          <a:xfrm>
            <a:off x="323850" y="1916113"/>
            <a:ext cx="8229600" cy="4525962"/>
          </a:xfrm>
        </p:spPr>
        <p:txBody>
          <a:bodyPr vert="horz" wrap="square" lIns="91440" tIns="45720" rIns="91440" bIns="45720" anchor="t"/>
          <a:lstStyle/>
          <a:p>
            <a:pPr algn="just"/>
            <a:r>
              <a:rPr lang="en-US" altLang="en-US" sz="3600" dirty="0">
                <a:latin typeface="Times New Roman" panose="02020603050405020304" pitchFamily="18" charset="0"/>
                <a:cs typeface="Times New Roman" panose="02020603050405020304" pitchFamily="18" charset="0"/>
              </a:rPr>
              <a:t>D</a:t>
            </a:r>
            <a:r>
              <a:rPr lang="vi-VN" altLang="en-US" sz="3600" dirty="0">
                <a:latin typeface="Times New Roman" panose="02020603050405020304" pitchFamily="18" charset="0"/>
                <a:cs typeface="Times New Roman" panose="02020603050405020304" pitchFamily="18" charset="0"/>
              </a:rPr>
              <a:t>ấu giáp lai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óng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o khoảng giữa mép phải của văn bản hoặc phụ lục văn bản, trùm lên một phần các tờ giấy; mỗi dấu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óng tối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a 05 trang văn bản. </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8. </a:t>
            </a:r>
            <a:r>
              <a:rPr lang="en-US" altLang="en-US" sz="4000" b="1" dirty="0" err="1">
                <a:latin typeface="Times New Roman" panose="02020603050405020304" pitchFamily="18" charset="0"/>
                <a:cs typeface="Times New Roman" panose="02020603050405020304" pitchFamily="18" charset="0"/>
              </a:rPr>
              <a:t>Dấu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cơ</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quan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tổ</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itle 1"/>
          <p:cNvSpPr>
            <a:spLocks noGrp="1"/>
          </p:cNvSpPr>
          <p:nvPr>
            <p:ph type="title"/>
          </p:nvPr>
        </p:nvSpPr>
        <p:spPr>
          <a:xfrm>
            <a:off x="179388" y="274638"/>
            <a:ext cx="76327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8. Dấu của cơ quan, tổ chức</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79388" y="1600200"/>
            <a:ext cx="8964613" cy="5257800"/>
          </a:xfrm>
        </p:spPr>
        <p:txBody>
          <a:bodyPr vert="horz" wrap="square" lIns="91440" tIns="45720" rIns="91440" bIns="45720" numCol="1" anchor="t" anchorCtr="0" compatLnSpc="1"/>
          <a:lstStyle/>
          <a:p>
            <a:pPr marL="0" indent="0" algn="just">
              <a:buNone/>
            </a:pPr>
            <a:r>
              <a:rPr lang="en-US" altLang="x-none" u="sng" dirty="0">
                <a:latin typeface="Times New Roman" panose="02020603050405020304" pitchFamily="18" charset="0"/>
                <a:cs typeface="Times New Roman" panose="02020603050405020304" pitchFamily="18" charset="0"/>
              </a:rPr>
              <a:t>Quản lý con dấu v</a:t>
            </a:r>
            <a:r>
              <a:rPr lang="en-US" altLang="x-none" u="sng" dirty="0">
                <a:latin typeface="Times New Roman" panose="02020603050405020304" pitchFamily="18" charset="0"/>
                <a:ea typeface="Times New Roman" panose="02020603050405020304" pitchFamily="18" charset="0"/>
              </a:rPr>
              <a:t>à</a:t>
            </a:r>
            <a:r>
              <a:rPr lang="en-US" altLang="x-none" u="sng" dirty="0">
                <a:latin typeface="Times New Roman" panose="02020603050405020304" pitchFamily="18" charset="0"/>
                <a:cs typeface="Times New Roman" panose="02020603050405020304" pitchFamily="18" charset="0"/>
              </a:rPr>
              <a:t> đóng dấu</a:t>
            </a:r>
          </a:p>
          <a:p>
            <a:pPr marL="0" indent="0" algn="just">
              <a:buNone/>
            </a:pPr>
            <a:r>
              <a:rPr lang="en-US" altLang="x-none" dirty="0">
                <a:latin typeface="Times New Roman" panose="02020603050405020304" pitchFamily="18" charset="0"/>
                <a:cs typeface="Times New Roman" panose="02020603050405020304" pitchFamily="18" charset="0"/>
              </a:rPr>
              <a:t>Con dấu được giao cho nhân viên văn thư giữ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đóng dấu tại cơ quan. Nhân viên văn thư có trách nhiệm sau:</a:t>
            </a:r>
          </a:p>
          <a:p>
            <a:pPr marL="0" indent="0" algn="just"/>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Không</a:t>
            </a:r>
            <a:r>
              <a:rPr lang="en-US" altLang="x-none" dirty="0">
                <a:latin typeface="Times New Roman" panose="02020603050405020304" pitchFamily="18" charset="0"/>
                <a:cs typeface="Times New Roman" panose="02020603050405020304" pitchFamily="18" charset="0"/>
              </a:rPr>
              <a:t> giao con dấu cho người khác khi chưa được phép bằng văn bản của người có thẩm quyền.</a:t>
            </a:r>
          </a:p>
          <a:p>
            <a:pPr marL="0" indent="0" algn="just"/>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Phải</a:t>
            </a:r>
            <a:r>
              <a:rPr lang="en-US" altLang="x-none" dirty="0">
                <a:latin typeface="Times New Roman" panose="02020603050405020304" pitchFamily="18" charset="0"/>
                <a:cs typeface="Times New Roman" panose="02020603050405020304" pitchFamily="18" charset="0"/>
              </a:rPr>
              <a:t> tự tay đóng dấu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o các văn bản, giấy tờ của cơ quan, tổ chức.</a:t>
            </a:r>
          </a:p>
          <a:p>
            <a:pPr marL="0" indent="0"/>
            <a:endParaRPr lang="en-US" altLang="x-none" dirty="0">
              <a:latin typeface="Times New Roman" panose="02020603050405020304" pitchFamily="18" charset="0"/>
              <a:cs typeface="Times New Roman" panose="02020603050405020304" pitchFamily="18" charset="0"/>
            </a:endParaRPr>
          </a:p>
          <a:p>
            <a:pPr marL="0" indent="0">
              <a:buNone/>
            </a:pPr>
            <a:endParaRPr lang="en-US" altLang="x-none" dirty="0">
              <a:latin typeface="Times New Roman" panose="02020603050405020304" pitchFamily="18" charset="0"/>
              <a:cs typeface="Times New Roman" panose="02020603050405020304" pitchFamily="18" charset="0"/>
            </a:endParaRPr>
          </a:p>
          <a:p>
            <a:pPr marL="0" indent="0">
              <a:buNone/>
            </a:pPr>
            <a:endParaRPr lang="en-US" altLang="x-none" u="sng"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8. </a:t>
            </a:r>
            <a:r>
              <a:rPr lang="en-US" altLang="en-US" sz="4000" b="1" dirty="0" err="1">
                <a:latin typeface="Times New Roman" panose="02020603050405020304" pitchFamily="18" charset="0"/>
                <a:cs typeface="Times New Roman" panose="02020603050405020304" pitchFamily="18" charset="0"/>
              </a:rPr>
              <a:t>Dấu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cơ</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quan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tổ</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itle 1"/>
          <p:cNvSpPr>
            <a:spLocks noGrp="1"/>
          </p:cNvSpPr>
          <p:nvPr>
            <p:ph type="title"/>
          </p:nvPr>
        </p:nvSpPr>
        <p:spPr>
          <a:xfrm>
            <a:off x="179388" y="274638"/>
            <a:ext cx="76327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8. Dấu của cơ quan, tổ chức</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208899" name="Content Placeholder 2"/>
          <p:cNvSpPr>
            <a:spLocks noGrp="1"/>
          </p:cNvSpPr>
          <p:nvPr>
            <p:ph idx="1"/>
          </p:nvPr>
        </p:nvSpPr>
        <p:spPr>
          <a:xfrm>
            <a:off x="179388" y="1773238"/>
            <a:ext cx="8785225" cy="4997450"/>
          </a:xfrm>
        </p:spPr>
        <p:txBody>
          <a:bodyPr vert="horz" wrap="square" lIns="91440" tIns="45720" rIns="91440" bIns="45720" anchor="t"/>
          <a:lstStyle/>
          <a:p>
            <a:r>
              <a:rPr lang="en-US" altLang="en-US" sz="3600" dirty="0">
                <a:latin typeface="Times New Roman" panose="02020603050405020304" pitchFamily="18" charset="0"/>
                <a:cs typeface="Times New Roman" panose="02020603050405020304" pitchFamily="18" charset="0"/>
              </a:rPr>
              <a:t>Chỉ được đóng dấu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o những văn bản, giấy tờ sau khi đã có chữ ký của người có thẩm quyền.</a:t>
            </a:r>
          </a:p>
          <a:p>
            <a:r>
              <a:rPr lang="en-US" altLang="en-US" sz="3600" dirty="0">
                <a:latin typeface="Times New Roman" panose="02020603050405020304" pitchFamily="18" charset="0"/>
                <a:cs typeface="Times New Roman" panose="02020603050405020304" pitchFamily="18" charset="0"/>
              </a:rPr>
              <a:t>Dấu đóng phải rõ rang, đúng chiều, đúng m</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u đỏ.</a:t>
            </a:r>
          </a:p>
          <a:p>
            <a:r>
              <a:rPr lang="en-US" altLang="en-US" sz="3600" dirty="0">
                <a:latin typeface="Times New Roman" panose="02020603050405020304" pitchFamily="18" charset="0"/>
                <a:cs typeface="Times New Roman" panose="02020603050405020304" pitchFamily="18" charset="0"/>
              </a:rPr>
              <a:t>Khi đóng dấu lên chữ ký thì dấu phải trùm lên khoảng 1/3 chữ ký về phía bên phải.</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8. </a:t>
            </a:r>
            <a:r>
              <a:rPr lang="en-US" altLang="en-US" sz="4000" b="1" dirty="0" err="1">
                <a:latin typeface="Times New Roman" panose="02020603050405020304" pitchFamily="18" charset="0"/>
                <a:cs typeface="Times New Roman" panose="02020603050405020304" pitchFamily="18" charset="0"/>
              </a:rPr>
              <a:t>Dấu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cơ</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quan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tổ</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chức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2"/>
          <p:cNvSpPr>
            <a:spLocks noGrp="1"/>
          </p:cNvSpPr>
          <p:nvPr>
            <p:ph idx="1"/>
          </p:nvPr>
        </p:nvSpPr>
        <p:spPr>
          <a:xfrm>
            <a:off x="152400" y="762000"/>
            <a:ext cx="8229600" cy="4525962"/>
          </a:xfrm>
        </p:spPr>
        <p:txBody>
          <a:bodyPr vert="horz" wrap="square" lIns="91440" tIns="45720" rIns="91440" bIns="45720" anchor="t"/>
          <a:lstStyle/>
          <a:p>
            <a:pPr marL="0" indent="0" algn="ctr">
              <a:buNone/>
            </a:pPr>
            <a:r>
              <a:rPr lang="en-US" altLang="en-US" sz="3600" b="1" dirty="0">
                <a:solidFill>
                  <a:srgbClr val="FF0000"/>
                </a:solidFill>
                <a:latin typeface="Times New Roman" panose="02020603050405020304" pitchFamily="18" charset="0"/>
                <a:cs typeface="Times New Roman" panose="02020603050405020304" pitchFamily="18" charset="0"/>
              </a:rPr>
              <a:t>CHƯƠNG II</a:t>
            </a:r>
          </a:p>
          <a:p>
            <a:pPr marL="0" indent="0" algn="ctr">
              <a:buNone/>
            </a:pPr>
            <a:r>
              <a:rPr lang="en-US" altLang="en-US" sz="4400" b="1" dirty="0">
                <a:solidFill>
                  <a:srgbClr val="FF0000"/>
                </a:solidFill>
                <a:latin typeface="Times New Roman" panose="02020603050405020304" pitchFamily="18" charset="0"/>
                <a:cs typeface="Times New Roman" panose="02020603050405020304" pitchFamily="18" charset="0"/>
              </a:rPr>
              <a:t>Phân loại văn bản, thẩm quyền ban h</a:t>
            </a:r>
            <a:r>
              <a:rPr lang="en-US" altLang="en-US" sz="4400" b="1" dirty="0">
                <a:solidFill>
                  <a:srgbClr val="FF0000"/>
                </a:solidFill>
                <a:latin typeface="Times New Roman" panose="02020603050405020304" pitchFamily="18" charset="0"/>
                <a:ea typeface="Times New Roman" panose="02020603050405020304" pitchFamily="18" charset="0"/>
              </a:rPr>
              <a:t>à</a:t>
            </a:r>
            <a:r>
              <a:rPr lang="en-US" altLang="en-US" sz="4400" b="1" dirty="0">
                <a:solidFill>
                  <a:srgbClr val="FF0000"/>
                </a:solidFill>
                <a:latin typeface="Times New Roman" panose="02020603050405020304" pitchFamily="18" charset="0"/>
                <a:cs typeface="Times New Roman" panose="02020603050405020304" pitchFamily="18" charset="0"/>
              </a:rPr>
              <a:t>nh văn bản, hiệu lực văn bản, nguyên tắc áp dụng,</a:t>
            </a:r>
          </a:p>
          <a:p>
            <a:pPr marL="0" indent="0" algn="ctr">
              <a:buNone/>
            </a:pPr>
            <a:r>
              <a:rPr lang="en-US" altLang="en-US" sz="4400" b="1" dirty="0">
                <a:solidFill>
                  <a:srgbClr val="FF0000"/>
                </a:solidFill>
                <a:latin typeface="Times New Roman" panose="02020603050405020304" pitchFamily="18" charset="0"/>
                <a:cs typeface="Times New Roman" panose="02020603050405020304" pitchFamily="18" charset="0"/>
              </a:rPr>
              <a:t> thể thức văn bản.</a:t>
            </a:r>
            <a:endParaRPr lang="en-US" altLang="en-US" sz="44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itle 1"/>
          <p:cNvSpPr>
            <a:spLocks noGrp="1"/>
          </p:cNvSpPr>
          <p:nvPr>
            <p:ph type="title"/>
          </p:nvPr>
        </p:nvSpPr>
        <p:spPr>
          <a:xfrm>
            <a:off x="323850" y="274638"/>
            <a:ext cx="8362950" cy="1143000"/>
          </a:xfrm>
        </p:spPr>
        <p:txBody>
          <a:bodyPr vert="horz" wrap="square" lIns="91440" tIns="45720" rIns="91440" bIns="45720" anchor="ctr"/>
          <a:lstStyle/>
          <a:p>
            <a:r>
              <a:rPr lang="vi-VN" altLang="en-US" b="1" dirty="0">
                <a:solidFill>
                  <a:schemeClr val="bg1"/>
                </a:solidFill>
                <a:latin typeface="Times New Roman" panose="02020603050405020304" pitchFamily="18" charset="0"/>
                <a:cs typeface="Times New Roman" panose="02020603050405020304" pitchFamily="18" charset="0"/>
              </a:rPr>
              <a:t>9. Nơi nhận </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600200"/>
            <a:ext cx="9036050" cy="4924425"/>
          </a:xfrm>
        </p:spPr>
        <p:txBody>
          <a:bodyPr vert="horz" wrap="square" lIns="91440" tIns="45720" rIns="91440" bIns="45720" numCol="1" anchor="t" anchorCtr="0" compatLnSpc="1"/>
          <a:lstStyle/>
          <a:p>
            <a:pPr marL="0" indent="0">
              <a:buNone/>
            </a:pPr>
            <a:r>
              <a:rPr lang="en-US" altLang="x-none" sz="3600" b="1" dirty="0">
                <a:latin typeface="Times New Roman" panose="02020603050405020304" pitchFamily="18" charset="0"/>
                <a:cs typeface="Times New Roman" panose="02020603050405020304" pitchFamily="18" charset="0"/>
              </a:rPr>
              <a:t>a/ </a:t>
            </a:r>
            <a:r>
              <a:rPr lang="vi-VN" altLang="x-none" sz="3600" b="1" dirty="0">
                <a:latin typeface="Times New Roman" panose="02020603050405020304" pitchFamily="18" charset="0"/>
                <a:cs typeface="Times New Roman" panose="02020603050405020304" pitchFamily="18" charset="0"/>
              </a:rPr>
              <a:t>Thể thức  </a:t>
            </a:r>
            <a:endParaRPr lang="en-US" altLang="x-none" sz="3600" b="1" dirty="0">
              <a:latin typeface="Times New Roman" panose="02020603050405020304" pitchFamily="18" charset="0"/>
              <a:cs typeface="Times New Roman" panose="02020603050405020304" pitchFamily="18" charset="0"/>
            </a:endParaRPr>
          </a:p>
          <a:p>
            <a:pPr marL="0" indent="0" algn="just"/>
            <a:r>
              <a:rPr lang="vi-VN" altLang="x-none" sz="3600" dirty="0">
                <a:latin typeface="Times New Roman" panose="02020603050405020304" pitchFamily="18" charset="0"/>
                <a:cs typeface="Times New Roman" panose="02020603050405020304" pitchFamily="18" charset="0"/>
              </a:rPr>
              <a:t>Nơi nhận xác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ịnh những cơ quan, tổ chức,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ơn vị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cá nhân nhận văn bản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có trách nhiệm như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ể xem xét, giải quyết;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ể thi 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nh;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ể kiểm tra, giám sát;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ể báo cáo;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ể trao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ổi công việc;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ể biết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ể lưu. </a:t>
            </a: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vi-VN" altLang="en-US" sz="4000" b="1" dirty="0">
                <a:latin typeface="Times New Roman" panose="02020603050405020304" pitchFamily="18" charset="0"/>
                <a:cs typeface="Times New Roman" panose="02020603050405020304" pitchFamily="18" charset="0"/>
              </a:rPr>
              <a:t>9. Nơi nhận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itle 1"/>
          <p:cNvSpPr>
            <a:spLocks noGrp="1"/>
          </p:cNvSpPr>
          <p:nvPr>
            <p:ph type="title"/>
          </p:nvPr>
        </p:nvSpPr>
        <p:spPr/>
        <p:txBody>
          <a:bodyPr vert="horz" wrap="square" lIns="91440" tIns="45720" rIns="91440" bIns="45720" anchor="ctr"/>
          <a:lstStyle/>
          <a:p>
            <a:r>
              <a:rPr lang="vi-VN" altLang="en-US" b="1" dirty="0">
                <a:solidFill>
                  <a:schemeClr val="bg1"/>
                </a:solidFill>
                <a:latin typeface="Times New Roman" panose="02020603050405020304" pitchFamily="18" charset="0"/>
                <a:cs typeface="Times New Roman" panose="02020603050405020304" pitchFamily="18" charset="0"/>
              </a:rPr>
              <a:t>9. Nơi nhận </a:t>
            </a:r>
            <a:endParaRPr lang="en-US" altLang="en-US" dirty="0"/>
          </a:p>
        </p:txBody>
      </p:sp>
      <p:sp>
        <p:nvSpPr>
          <p:cNvPr id="210947" name="Content Placeholder 2"/>
          <p:cNvSpPr>
            <a:spLocks noGrp="1"/>
          </p:cNvSpPr>
          <p:nvPr>
            <p:ph idx="1"/>
          </p:nvPr>
        </p:nvSpPr>
        <p:spPr>
          <a:xfrm>
            <a:off x="107950" y="1600200"/>
            <a:ext cx="8928100" cy="4924425"/>
          </a:xfrm>
        </p:spPr>
        <p:txBody>
          <a:bodyPr vert="horz" wrap="square" lIns="91440" tIns="45720" rIns="91440" bIns="45720" anchor="t"/>
          <a:lstStyle/>
          <a:p>
            <a:pPr algn="just"/>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ối với văn bản chỉ gửi cho một số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ối tượng cụ thể thì phải ghi tên từng cơ quan, tổ chức, cá nhân nhận văn bản;</a:t>
            </a:r>
            <a:endParaRPr lang="en-US" altLang="en-US" dirty="0">
              <a:latin typeface="Times New Roman" panose="02020603050405020304" pitchFamily="18" charset="0"/>
              <a:cs typeface="Times New Roman" panose="02020603050405020304" pitchFamily="18" charset="0"/>
            </a:endParaRPr>
          </a:p>
          <a:p>
            <a:pPr algn="just"/>
            <a:r>
              <a:rPr lang="vi-VN" altLang="en-US"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ối với văn bản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ược gửi cho một hoặc một số nhóm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ối tượng nhất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ịnh thì nơi nhận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ược ghi chung, </a:t>
            </a:r>
            <a:endParaRPr lang="en-US" altLang="en-US" dirty="0">
              <a:latin typeface="Times New Roman" panose="02020603050405020304" pitchFamily="18" charset="0"/>
              <a:cs typeface="Times New Roman" panose="02020603050405020304" pitchFamily="18" charset="0"/>
            </a:endParaRPr>
          </a:p>
          <a:p>
            <a:pPr algn="just"/>
            <a:r>
              <a:rPr lang="vi-VN" altLang="en-US" dirty="0">
                <a:latin typeface="Times New Roman" panose="02020603050405020304" pitchFamily="18" charset="0"/>
                <a:cs typeface="Times New Roman" panose="02020603050405020304" pitchFamily="18" charset="0"/>
              </a:rPr>
              <a:t>ví dụ: - Các Bộ, cơ quan ngang Bộ, cơ quan thuộc Chính phủ; - Ủy ban nhân dân các tỉnh, th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phố trực thuộc Trung ương</a:t>
            </a:r>
            <a:r>
              <a:rPr lang="en-US" altLang="en-US"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vi-VN" altLang="en-US" sz="4000" b="1" dirty="0">
                <a:latin typeface="Times New Roman" panose="02020603050405020304" pitchFamily="18" charset="0"/>
                <a:cs typeface="Times New Roman" panose="02020603050405020304" pitchFamily="18" charset="0"/>
              </a:rPr>
              <a:t>9. Nơi nhận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Title 1"/>
          <p:cNvSpPr>
            <a:spLocks noGrp="1"/>
          </p:cNvSpPr>
          <p:nvPr>
            <p:ph type="title"/>
          </p:nvPr>
        </p:nvSpPr>
        <p:spPr/>
        <p:txBody>
          <a:bodyPr vert="horz" wrap="square" lIns="91440" tIns="45720" rIns="91440" bIns="45720" anchor="ctr"/>
          <a:lstStyle/>
          <a:p>
            <a:r>
              <a:rPr lang="vi-VN" altLang="en-US" b="1" dirty="0">
                <a:solidFill>
                  <a:schemeClr val="bg1"/>
                </a:solidFill>
                <a:latin typeface="Times New Roman" panose="02020603050405020304" pitchFamily="18" charset="0"/>
                <a:cs typeface="Times New Roman" panose="02020603050405020304" pitchFamily="18" charset="0"/>
              </a:rPr>
              <a:t>9. Nơi nhận </a:t>
            </a:r>
            <a:endParaRPr lang="en-US" altLang="en-US" dirty="0"/>
          </a:p>
        </p:txBody>
      </p:sp>
      <p:sp>
        <p:nvSpPr>
          <p:cNvPr id="3" name="Content Placeholder 2"/>
          <p:cNvSpPr>
            <a:spLocks noGrp="1"/>
          </p:cNvSpPr>
          <p:nvPr>
            <p:ph idx="1"/>
          </p:nvPr>
        </p:nvSpPr>
        <p:spPr>
          <a:xfrm>
            <a:off x="107950" y="1600200"/>
            <a:ext cx="8928100" cy="4924425"/>
          </a:xfrm>
        </p:spPr>
        <p:txBody>
          <a:bodyPr vert="horz" wrap="square" lIns="91440" tIns="45720" rIns="91440" bIns="45720" numCol="1" anchor="t" anchorCtr="0" compatLnSpc="1"/>
          <a:lstStyle/>
          <a:p>
            <a:pPr algn="just"/>
            <a:r>
              <a:rPr lang="en-US" altLang="x-none" sz="2800" dirty="0">
                <a:latin typeface="Times New Roman" panose="02020603050405020304" pitchFamily="18" charset="0"/>
                <a:cs typeface="Times New Roman" panose="02020603050405020304" pitchFamily="18" charset="0"/>
              </a:rPr>
              <a:t>Đ</a:t>
            </a:r>
            <a:r>
              <a:rPr lang="vi-VN" altLang="x-none" sz="2800" dirty="0">
                <a:latin typeface="Times New Roman" panose="02020603050405020304" pitchFamily="18" charset="0"/>
                <a:cs typeface="Times New Roman" panose="02020603050405020304" pitchFamily="18" charset="0"/>
              </a:rPr>
              <a:t>ối với những văn bản có ghi tên loại, nơi nhận bao gồm từ “Nơi nhận” v</a:t>
            </a:r>
            <a:r>
              <a:rPr lang="vi-VN" altLang="x-none" sz="2800" dirty="0">
                <a:latin typeface="Times New Roman" panose="02020603050405020304" pitchFamily="18" charset="0"/>
                <a:ea typeface="Times New Roman" panose="02020603050405020304" pitchFamily="18" charset="0"/>
              </a:rPr>
              <a:t>à</a:t>
            </a:r>
            <a:r>
              <a:rPr lang="vi-VN" altLang="x-none" sz="2800" dirty="0">
                <a:latin typeface="Times New Roman" panose="02020603050405020304" pitchFamily="18" charset="0"/>
                <a:cs typeface="Times New Roman" panose="02020603050405020304" pitchFamily="18" charset="0"/>
              </a:rPr>
              <a:t> phần liệt kê các cơ quan, tổ chức, </a:t>
            </a:r>
            <a:r>
              <a:rPr lang="en-US" altLang="x-none" sz="2800" dirty="0">
                <a:latin typeface="Times New Roman" panose="02020603050405020304" pitchFamily="18" charset="0"/>
                <a:cs typeface="Times New Roman" panose="02020603050405020304" pitchFamily="18" charset="0"/>
              </a:rPr>
              <a:t>đ</a:t>
            </a:r>
            <a:r>
              <a:rPr lang="vi-VN" altLang="x-none" sz="2800" dirty="0">
                <a:latin typeface="Times New Roman" panose="02020603050405020304" pitchFamily="18" charset="0"/>
                <a:cs typeface="Times New Roman" panose="02020603050405020304" pitchFamily="18" charset="0"/>
              </a:rPr>
              <a:t>ơn vị v</a:t>
            </a:r>
            <a:r>
              <a:rPr lang="vi-VN" altLang="x-none" sz="2800" dirty="0">
                <a:latin typeface="Times New Roman" panose="02020603050405020304" pitchFamily="18" charset="0"/>
                <a:ea typeface="Times New Roman" panose="02020603050405020304" pitchFamily="18" charset="0"/>
              </a:rPr>
              <a:t>à</a:t>
            </a:r>
            <a:r>
              <a:rPr lang="vi-VN" altLang="x-none" sz="2800" dirty="0">
                <a:latin typeface="Times New Roman" panose="02020603050405020304" pitchFamily="18" charset="0"/>
                <a:cs typeface="Times New Roman" panose="02020603050405020304" pitchFamily="18" charset="0"/>
              </a:rPr>
              <a:t> cá nhân nhận văn bản. </a:t>
            </a:r>
            <a:r>
              <a:rPr lang="en-US" altLang="x-none" sz="2800" dirty="0">
                <a:latin typeface="Times New Roman" panose="02020603050405020304" pitchFamily="18" charset="0"/>
                <a:cs typeface="Times New Roman" panose="02020603050405020304" pitchFamily="18" charset="0"/>
              </a:rPr>
              <a:t>đ</a:t>
            </a:r>
            <a:r>
              <a:rPr lang="vi-VN" altLang="x-none" sz="2800" dirty="0">
                <a:latin typeface="Times New Roman" panose="02020603050405020304" pitchFamily="18" charset="0"/>
                <a:cs typeface="Times New Roman" panose="02020603050405020304" pitchFamily="18" charset="0"/>
              </a:rPr>
              <a:t>ối với công văn h</a:t>
            </a:r>
            <a:r>
              <a:rPr lang="vi-VN" altLang="x-none" sz="2800" dirty="0">
                <a:latin typeface="Times New Roman" panose="02020603050405020304" pitchFamily="18" charset="0"/>
                <a:ea typeface="Times New Roman" panose="02020603050405020304" pitchFamily="18" charset="0"/>
              </a:rPr>
              <a:t>à</a:t>
            </a:r>
            <a:r>
              <a:rPr lang="vi-VN" altLang="x-none" sz="2800" dirty="0">
                <a:latin typeface="Times New Roman" panose="02020603050405020304" pitchFamily="18" charset="0"/>
                <a:cs typeface="Times New Roman" panose="02020603050405020304" pitchFamily="18" charset="0"/>
              </a:rPr>
              <a:t>nh chính, nơi nhận bao gồm hai phần:</a:t>
            </a:r>
            <a:endParaRPr lang="en-US" altLang="x-none" sz="2800" dirty="0">
              <a:latin typeface="Times New Roman" panose="02020603050405020304" pitchFamily="18" charset="0"/>
              <a:cs typeface="Times New Roman" panose="02020603050405020304" pitchFamily="18" charset="0"/>
            </a:endParaRPr>
          </a:p>
          <a:p>
            <a:pPr algn="just">
              <a:buNone/>
            </a:pPr>
            <a:r>
              <a:rPr lang="vi-VN" altLang="x-none" sz="2800" dirty="0">
                <a:latin typeface="Times New Roman" panose="02020603050405020304" pitchFamily="18" charset="0"/>
                <a:cs typeface="Times New Roman" panose="02020603050405020304" pitchFamily="18" charset="0"/>
              </a:rPr>
              <a:t> - Phần thứ nhất bao gồm từ “Kính gửi”, sau </a:t>
            </a:r>
            <a:r>
              <a:rPr lang="en-US" altLang="x-none" sz="2800" dirty="0">
                <a:latin typeface="Times New Roman" panose="02020603050405020304" pitchFamily="18" charset="0"/>
                <a:cs typeface="Times New Roman" panose="02020603050405020304" pitchFamily="18" charset="0"/>
              </a:rPr>
              <a:t>đ</a:t>
            </a:r>
            <a:r>
              <a:rPr lang="vi-VN" altLang="x-none" sz="2800" dirty="0">
                <a:latin typeface="Times New Roman" panose="02020603050405020304" pitchFamily="18" charset="0"/>
                <a:cs typeface="Times New Roman" panose="02020603050405020304" pitchFamily="18" charset="0"/>
              </a:rPr>
              <a:t>ó l</a:t>
            </a:r>
            <a:r>
              <a:rPr lang="vi-VN" altLang="x-none" sz="2800" dirty="0">
                <a:latin typeface="Times New Roman" panose="02020603050405020304" pitchFamily="18" charset="0"/>
                <a:ea typeface="Times New Roman" panose="02020603050405020304" pitchFamily="18" charset="0"/>
              </a:rPr>
              <a:t>à</a:t>
            </a:r>
            <a:r>
              <a:rPr lang="vi-VN" altLang="x-none" sz="2800" dirty="0">
                <a:latin typeface="Times New Roman" panose="02020603050405020304" pitchFamily="18" charset="0"/>
                <a:cs typeface="Times New Roman" panose="02020603050405020304" pitchFamily="18" charset="0"/>
              </a:rPr>
              <a:t> tên các cơ quan, tổ chức hoặc </a:t>
            </a:r>
            <a:r>
              <a:rPr lang="en-US" altLang="x-none" sz="2800" dirty="0">
                <a:latin typeface="Times New Roman" panose="02020603050405020304" pitchFamily="18" charset="0"/>
                <a:cs typeface="Times New Roman" panose="02020603050405020304" pitchFamily="18" charset="0"/>
              </a:rPr>
              <a:t>đ</a:t>
            </a:r>
            <a:r>
              <a:rPr lang="vi-VN" altLang="x-none" sz="2800" dirty="0">
                <a:latin typeface="Times New Roman" panose="02020603050405020304" pitchFamily="18" charset="0"/>
                <a:cs typeface="Times New Roman" panose="02020603050405020304" pitchFamily="18" charset="0"/>
              </a:rPr>
              <a:t>ơn vị, cá nhân trực tiếp giải quyết công việc; </a:t>
            </a:r>
          </a:p>
          <a:p>
            <a:pPr algn="just">
              <a:buNone/>
            </a:pPr>
            <a:r>
              <a:rPr lang="vi-VN" altLang="x-none" sz="2800" dirty="0">
                <a:latin typeface="Times New Roman" panose="02020603050405020304" pitchFamily="18" charset="0"/>
                <a:cs typeface="Times New Roman" panose="02020603050405020304" pitchFamily="18" charset="0"/>
              </a:rPr>
              <a:t>- Phần thứ hai bao gồm từ “Nơi nhận”, phía dưới l</a:t>
            </a:r>
            <a:r>
              <a:rPr lang="vi-VN" altLang="x-none" sz="2800" dirty="0">
                <a:latin typeface="Times New Roman" panose="02020603050405020304" pitchFamily="18" charset="0"/>
                <a:ea typeface="Times New Roman" panose="02020603050405020304" pitchFamily="18" charset="0"/>
              </a:rPr>
              <a:t>à</a:t>
            </a:r>
            <a:r>
              <a:rPr lang="vi-VN" altLang="x-none" sz="2800" dirty="0">
                <a:latin typeface="Times New Roman" panose="02020603050405020304" pitchFamily="18" charset="0"/>
                <a:cs typeface="Times New Roman" panose="02020603050405020304" pitchFamily="18" charset="0"/>
              </a:rPr>
              <a:t> từ “Như trên”, tiếp theo l</a:t>
            </a:r>
            <a:r>
              <a:rPr lang="vi-VN" altLang="x-none" sz="2800" dirty="0">
                <a:latin typeface="Times New Roman" panose="02020603050405020304" pitchFamily="18" charset="0"/>
                <a:ea typeface="Times New Roman" panose="02020603050405020304" pitchFamily="18" charset="0"/>
              </a:rPr>
              <a:t>à</a:t>
            </a:r>
            <a:r>
              <a:rPr lang="vi-VN" altLang="x-none" sz="2800" dirty="0">
                <a:latin typeface="Times New Roman" panose="02020603050405020304" pitchFamily="18" charset="0"/>
                <a:cs typeface="Times New Roman" panose="02020603050405020304" pitchFamily="18" charset="0"/>
              </a:rPr>
              <a:t> tên các cơ quan, tổ chức, </a:t>
            </a:r>
            <a:r>
              <a:rPr lang="en-US" altLang="x-none" sz="2800" dirty="0">
                <a:latin typeface="Times New Roman" panose="02020603050405020304" pitchFamily="18" charset="0"/>
                <a:cs typeface="Times New Roman" panose="02020603050405020304" pitchFamily="18" charset="0"/>
              </a:rPr>
              <a:t>đ</a:t>
            </a:r>
            <a:r>
              <a:rPr lang="vi-VN" altLang="x-none" sz="2800" dirty="0">
                <a:latin typeface="Times New Roman" panose="02020603050405020304" pitchFamily="18" charset="0"/>
                <a:cs typeface="Times New Roman" panose="02020603050405020304" pitchFamily="18" charset="0"/>
              </a:rPr>
              <a:t>ơn vị v</a:t>
            </a:r>
            <a:r>
              <a:rPr lang="vi-VN" altLang="x-none" sz="2800" dirty="0">
                <a:latin typeface="Times New Roman" panose="02020603050405020304" pitchFamily="18" charset="0"/>
                <a:ea typeface="Times New Roman" panose="02020603050405020304" pitchFamily="18" charset="0"/>
              </a:rPr>
              <a:t>à</a:t>
            </a:r>
            <a:r>
              <a:rPr lang="vi-VN" altLang="x-none" sz="2800" dirty="0">
                <a:latin typeface="Times New Roman" panose="02020603050405020304" pitchFamily="18" charset="0"/>
                <a:cs typeface="Times New Roman" panose="02020603050405020304" pitchFamily="18" charset="0"/>
              </a:rPr>
              <a:t> cá nhân có liên quan khác nhận văn bản. </a:t>
            </a:r>
            <a:endParaRPr lang="en-US" altLang="x-none" sz="28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vi-VN" altLang="en-US" sz="4000" b="1" dirty="0">
                <a:latin typeface="Times New Roman" panose="02020603050405020304" pitchFamily="18" charset="0"/>
                <a:cs typeface="Times New Roman" panose="02020603050405020304" pitchFamily="18" charset="0"/>
              </a:rPr>
              <a:t>9. Nơi nhận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itle 1"/>
          <p:cNvSpPr>
            <a:spLocks noGrp="1"/>
          </p:cNvSpPr>
          <p:nvPr>
            <p:ph type="title"/>
          </p:nvPr>
        </p:nvSpPr>
        <p:spPr/>
        <p:txBody>
          <a:bodyPr vert="horz" wrap="square" lIns="91440" tIns="45720" rIns="91440" bIns="45720" anchor="ctr"/>
          <a:lstStyle/>
          <a:p>
            <a:r>
              <a:rPr lang="vi-VN" altLang="en-US" b="1" dirty="0">
                <a:solidFill>
                  <a:schemeClr val="bg1"/>
                </a:solidFill>
                <a:latin typeface="Times New Roman" panose="02020603050405020304" pitchFamily="18" charset="0"/>
                <a:cs typeface="Times New Roman" panose="02020603050405020304" pitchFamily="18" charset="0"/>
              </a:rPr>
              <a:t>9. Nơi nhận </a:t>
            </a:r>
            <a:endParaRPr lang="en-US" altLang="en-US" dirty="0"/>
          </a:p>
        </p:txBody>
      </p:sp>
      <p:sp>
        <p:nvSpPr>
          <p:cNvPr id="3" name="Content Placeholder 2"/>
          <p:cNvSpPr>
            <a:spLocks noGrp="1"/>
          </p:cNvSpPr>
          <p:nvPr>
            <p:ph idx="1"/>
          </p:nvPr>
        </p:nvSpPr>
        <p:spPr>
          <a:xfrm>
            <a:off x="0" y="1600200"/>
            <a:ext cx="9144000" cy="4525963"/>
          </a:xfrm>
        </p:spPr>
        <p:txBody>
          <a:bodyPr vert="horz" wrap="square" lIns="91440" tIns="45720" rIns="91440" bIns="45720" numCol="1" anchor="t" anchorCtr="0" compatLnSpc="1"/>
          <a:lstStyle/>
          <a:p>
            <a:pPr marL="0" indent="0">
              <a:buNone/>
            </a:pPr>
            <a:r>
              <a:rPr lang="en-US" altLang="x-none" sz="3600" b="1" dirty="0">
                <a:latin typeface="Times New Roman" panose="02020603050405020304" pitchFamily="18" charset="0"/>
                <a:cs typeface="Times New Roman" panose="02020603050405020304" pitchFamily="18" charset="0"/>
              </a:rPr>
              <a:t>b/ Kỹ thuật trình b</a:t>
            </a:r>
            <a:r>
              <a:rPr lang="en-US" altLang="x-none" sz="3600" b="1" dirty="0">
                <a:latin typeface="Times New Roman" panose="02020603050405020304" pitchFamily="18" charset="0"/>
                <a:ea typeface="Times New Roman" panose="02020603050405020304" pitchFamily="18" charset="0"/>
              </a:rPr>
              <a:t>à</a:t>
            </a:r>
            <a:r>
              <a:rPr lang="en-US" altLang="x-none" sz="3600" b="1" dirty="0">
                <a:latin typeface="Times New Roman" panose="02020603050405020304" pitchFamily="18" charset="0"/>
                <a:cs typeface="Times New Roman" panose="02020603050405020304" pitchFamily="18" charset="0"/>
              </a:rPr>
              <a:t>y</a:t>
            </a:r>
          </a:p>
          <a:p>
            <a:pPr marL="0" indent="0" algn="just"/>
            <a:r>
              <a:rPr lang="vi-VN" altLang="x-none" sz="3600" dirty="0">
                <a:latin typeface="Times New Roman" panose="02020603050405020304" pitchFamily="18" charset="0"/>
                <a:cs typeface="Times New Roman" panose="02020603050405020304" pitchFamily="18" charset="0"/>
              </a:rPr>
              <a:t>Nơi nhận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ược trình b</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y tại ô số 9a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9b. </a:t>
            </a:r>
            <a:endParaRPr lang="en-US" altLang="x-none" sz="3600" dirty="0">
              <a:latin typeface="Times New Roman" panose="02020603050405020304" pitchFamily="18" charset="0"/>
              <a:cs typeface="Times New Roman" panose="02020603050405020304" pitchFamily="18" charset="0"/>
            </a:endParaRPr>
          </a:p>
          <a:p>
            <a:pPr marL="0" indent="0" algn="just"/>
            <a:r>
              <a:rPr lang="vi-VN" altLang="x-none" sz="3600" dirty="0">
                <a:latin typeface="Times New Roman" panose="02020603050405020304" pitchFamily="18" charset="0"/>
                <a:cs typeface="Times New Roman" panose="02020603050405020304" pitchFamily="18" charset="0"/>
              </a:rPr>
              <a:t>Phần nơi nhận tại ô số 9a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ược trình b</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y như sau: </a:t>
            </a:r>
            <a:endParaRPr lang="en-US" altLang="x-none" sz="3600" dirty="0">
              <a:latin typeface="Times New Roman" panose="02020603050405020304" pitchFamily="18" charset="0"/>
              <a:cs typeface="Times New Roman" panose="02020603050405020304" pitchFamily="18" charset="0"/>
            </a:endParaRPr>
          </a:p>
          <a:p>
            <a:pPr marL="0" indent="0" algn="just">
              <a:buChar char="-"/>
            </a:pPr>
            <a:r>
              <a:rPr lang="vi-VN" altLang="x-none" sz="3600" dirty="0">
                <a:latin typeface="Times New Roman" panose="02020603050405020304" pitchFamily="18" charset="0"/>
                <a:cs typeface="Times New Roman" panose="02020603050405020304" pitchFamily="18" charset="0"/>
              </a:rPr>
              <a:t>Từ “Kính gửi”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tên các cơ quan, tổ chức hoặc cá nhân nhận văn bản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ược trình b</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y bằng chữ in thường, cỡ chữ từ 13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ến 14, kiểu chữ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ứng</a:t>
            </a:r>
            <a:r>
              <a:rPr lang="en-US" altLang="x-none" sz="3600" dirty="0">
                <a:latin typeface="Times New Roman" panose="02020603050405020304" pitchFamily="18" charset="0"/>
                <a:cs typeface="Times New Roman" panose="02020603050405020304" pitchFamily="18" charset="0"/>
              </a:rPr>
              <a:t>.</a:t>
            </a:r>
            <a:r>
              <a:rPr lang="vi-VN" altLang="x-none" sz="3600" dirty="0">
                <a:latin typeface="Times New Roman" panose="02020603050405020304" pitchFamily="18" charset="0"/>
                <a:cs typeface="Times New Roman" panose="02020603050405020304" pitchFamily="18" charset="0"/>
              </a:rPr>
              <a:t> </a:t>
            </a:r>
            <a:endParaRPr lang="en-US" altLang="x-none" sz="3600" dirty="0">
              <a:latin typeface="Times New Roman" panose="02020603050405020304" pitchFamily="18" charset="0"/>
              <a:cs typeface="Times New Roman" panose="02020603050405020304" pitchFamily="18" charset="0"/>
            </a:endParaRPr>
          </a:p>
          <a:p>
            <a:pPr marL="0" indent="0">
              <a:buNone/>
            </a:pP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vi-VN" altLang="en-US" sz="4000" b="1" dirty="0">
                <a:latin typeface="Times New Roman" panose="02020603050405020304" pitchFamily="18" charset="0"/>
                <a:cs typeface="Times New Roman" panose="02020603050405020304" pitchFamily="18" charset="0"/>
              </a:rPr>
              <a:t>9. Nơi nhận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Title 1"/>
          <p:cNvSpPr>
            <a:spLocks noGrp="1"/>
          </p:cNvSpPr>
          <p:nvPr>
            <p:ph type="title"/>
          </p:nvPr>
        </p:nvSpPr>
        <p:spPr/>
        <p:txBody>
          <a:bodyPr vert="horz" wrap="square" lIns="91440" tIns="45720" rIns="91440" bIns="45720" anchor="ctr"/>
          <a:lstStyle/>
          <a:p>
            <a:r>
              <a:rPr lang="vi-VN" altLang="en-US" b="1" dirty="0">
                <a:solidFill>
                  <a:schemeClr val="bg1"/>
                </a:solidFill>
                <a:latin typeface="Times New Roman" panose="02020603050405020304" pitchFamily="18" charset="0"/>
                <a:cs typeface="Times New Roman" panose="02020603050405020304" pitchFamily="18" charset="0"/>
              </a:rPr>
              <a:t>9. Nơi nhận </a:t>
            </a:r>
            <a:endParaRPr lang="en-US" altLang="en-US" dirty="0"/>
          </a:p>
        </p:txBody>
      </p:sp>
      <p:sp>
        <p:nvSpPr>
          <p:cNvPr id="214019" name="Content Placeholder 2"/>
          <p:cNvSpPr>
            <a:spLocks noGrp="1"/>
          </p:cNvSpPr>
          <p:nvPr>
            <p:ph idx="1"/>
          </p:nvPr>
        </p:nvSpPr>
        <p:spPr>
          <a:xfrm>
            <a:off x="0" y="1600200"/>
            <a:ext cx="9144000" cy="4525963"/>
          </a:xfrm>
        </p:spPr>
        <p:txBody>
          <a:bodyPr vert="horz" wrap="square" lIns="91440" tIns="45720" rIns="91440" bIns="45720" anchor="t"/>
          <a:lstStyle/>
          <a:p>
            <a:pPr marL="0" indent="0" algn="just">
              <a:buNone/>
            </a:pPr>
            <a:r>
              <a:rPr lang="vi-VN" altLang="en-US" sz="2800" dirty="0">
                <a:latin typeface="Times New Roman" panose="02020603050405020304" pitchFamily="18" charset="0"/>
                <a:cs typeface="Times New Roman" panose="02020603050405020304" pitchFamily="18" charset="0"/>
              </a:rPr>
              <a:t>- Sau từ “Kính gửi” có dấu hai chấm; nếu công văn gửi cho một cơ quan, tổ chức hoặc một cá nhân thì từ “Kính gửi” v</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 tên cơ quan, tổ chức hoặc cá nhân </a:t>
            </a:r>
            <a:r>
              <a:rPr lang="en-US" altLang="en-US" sz="2800" dirty="0">
                <a:latin typeface="Times New Roman" panose="02020603050405020304" pitchFamily="18" charset="0"/>
                <a:cs typeface="Times New Roman" panose="02020603050405020304" pitchFamily="18" charset="0"/>
              </a:rPr>
              <a:t>đ</a:t>
            </a:r>
            <a:r>
              <a:rPr lang="vi-VN" altLang="en-US" sz="2800" dirty="0">
                <a:latin typeface="Times New Roman" panose="02020603050405020304" pitchFamily="18" charset="0"/>
                <a:cs typeface="Times New Roman" panose="02020603050405020304" pitchFamily="18" charset="0"/>
              </a:rPr>
              <a:t>ược trình b</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y trên cùng một dòng; trường hợp công văn gửi cho hai cơ quan, tổ chức hoặc cá nhân trở lên thì xuống dòng; tên mỗi cơ quan, tổ chức, cá nhân hoặc mỗi nhóm cơ quan, tổ chức, cá nhân </a:t>
            </a:r>
            <a:r>
              <a:rPr lang="en-US" altLang="en-US" sz="2800" dirty="0">
                <a:latin typeface="Times New Roman" panose="02020603050405020304" pitchFamily="18" charset="0"/>
                <a:cs typeface="Times New Roman" panose="02020603050405020304" pitchFamily="18" charset="0"/>
              </a:rPr>
              <a:t>đ</a:t>
            </a:r>
            <a:r>
              <a:rPr lang="vi-VN" altLang="en-US" sz="2800" dirty="0">
                <a:latin typeface="Times New Roman" panose="02020603050405020304" pitchFamily="18" charset="0"/>
                <a:cs typeface="Times New Roman" panose="02020603050405020304" pitchFamily="18" charset="0"/>
              </a:rPr>
              <a:t>ược trình b</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y trên một dòng riêng, </a:t>
            </a:r>
            <a:r>
              <a:rPr lang="en-US" altLang="en-US" sz="2800" dirty="0">
                <a:latin typeface="Times New Roman" panose="02020603050405020304" pitchFamily="18" charset="0"/>
                <a:cs typeface="Times New Roman" panose="02020603050405020304" pitchFamily="18" charset="0"/>
              </a:rPr>
              <a:t>đ</a:t>
            </a:r>
            <a:r>
              <a:rPr lang="vi-VN" altLang="en-US" sz="2800" dirty="0">
                <a:latin typeface="Times New Roman" panose="02020603050405020304" pitchFamily="18" charset="0"/>
                <a:cs typeface="Times New Roman" panose="02020603050405020304" pitchFamily="18" charset="0"/>
              </a:rPr>
              <a:t>ầu dòng có gạch </a:t>
            </a:r>
            <a:r>
              <a:rPr lang="en-US" altLang="en-US" sz="2800" dirty="0">
                <a:latin typeface="Times New Roman" panose="02020603050405020304" pitchFamily="18" charset="0"/>
                <a:cs typeface="Times New Roman" panose="02020603050405020304" pitchFamily="18" charset="0"/>
              </a:rPr>
              <a:t>đ</a:t>
            </a:r>
            <a:r>
              <a:rPr lang="vi-VN" altLang="en-US" sz="2800" dirty="0">
                <a:latin typeface="Times New Roman" panose="02020603050405020304" pitchFamily="18" charset="0"/>
                <a:cs typeface="Times New Roman" panose="02020603050405020304" pitchFamily="18" charset="0"/>
              </a:rPr>
              <a:t>ầu dòng, cuối dòng có dấu chấm phẩy, cuối dòng cuối cùng có dấu chấm; các gạch </a:t>
            </a:r>
            <a:r>
              <a:rPr lang="en-US" altLang="en-US" sz="2800" dirty="0">
                <a:latin typeface="Times New Roman" panose="02020603050405020304" pitchFamily="18" charset="0"/>
                <a:cs typeface="Times New Roman" panose="02020603050405020304" pitchFamily="18" charset="0"/>
              </a:rPr>
              <a:t>đ</a:t>
            </a:r>
            <a:r>
              <a:rPr lang="vi-VN" altLang="en-US" sz="2800" dirty="0">
                <a:latin typeface="Times New Roman" panose="02020603050405020304" pitchFamily="18" charset="0"/>
                <a:cs typeface="Times New Roman" panose="02020603050405020304" pitchFamily="18" charset="0"/>
              </a:rPr>
              <a:t>ầu dòng </a:t>
            </a:r>
            <a:r>
              <a:rPr lang="en-US" altLang="en-US" sz="2800" dirty="0">
                <a:latin typeface="Times New Roman" panose="02020603050405020304" pitchFamily="18" charset="0"/>
                <a:cs typeface="Times New Roman" panose="02020603050405020304" pitchFamily="18" charset="0"/>
              </a:rPr>
              <a:t>đ</a:t>
            </a:r>
            <a:r>
              <a:rPr lang="vi-VN" altLang="en-US" sz="2800" dirty="0">
                <a:latin typeface="Times New Roman" panose="02020603050405020304" pitchFamily="18" charset="0"/>
                <a:cs typeface="Times New Roman" panose="02020603050405020304" pitchFamily="18" charset="0"/>
              </a:rPr>
              <a:t>ược trình b</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y thẳng h</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ng với nhau dưới dấu hai chấm</a:t>
            </a:r>
            <a:r>
              <a:rPr lang="en-US" altLang="en-US" sz="2800" dirty="0">
                <a:latin typeface="Times New Roman" panose="02020603050405020304" pitchFamily="18" charset="0"/>
                <a:cs typeface="Times New Roman" panose="02020603050405020304" pitchFamily="18" charset="0"/>
              </a:rPr>
              <a:t>.</a:t>
            </a:r>
            <a:endParaRPr lang="en-US" altLang="en-US" sz="28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vi-VN" altLang="en-US" sz="4000" b="1" dirty="0">
                <a:latin typeface="Times New Roman" panose="02020603050405020304" pitchFamily="18" charset="0"/>
                <a:cs typeface="Times New Roman" panose="02020603050405020304" pitchFamily="18" charset="0"/>
              </a:rPr>
              <a:t>9. Nơi nhận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Title 1"/>
          <p:cNvSpPr>
            <a:spLocks noGrp="1"/>
          </p:cNvSpPr>
          <p:nvPr>
            <p:ph type="title"/>
          </p:nvPr>
        </p:nvSpPr>
        <p:spPr/>
        <p:txBody>
          <a:bodyPr vert="horz" wrap="square" lIns="91440" tIns="45720" rIns="91440" bIns="45720" anchor="ctr"/>
          <a:lstStyle/>
          <a:p>
            <a:r>
              <a:rPr lang="vi-VN" altLang="en-US" b="1" dirty="0">
                <a:solidFill>
                  <a:schemeClr val="bg1"/>
                </a:solidFill>
                <a:latin typeface="Times New Roman" panose="02020603050405020304" pitchFamily="18" charset="0"/>
                <a:cs typeface="Times New Roman" panose="02020603050405020304" pitchFamily="18" charset="0"/>
              </a:rPr>
              <a:t>9. Nơi nhận </a:t>
            </a:r>
            <a:endParaRPr lang="en-US" altLang="en-US" dirty="0"/>
          </a:p>
        </p:txBody>
      </p:sp>
      <p:sp>
        <p:nvSpPr>
          <p:cNvPr id="3" name="Content Placeholder 2"/>
          <p:cNvSpPr>
            <a:spLocks noGrp="1"/>
          </p:cNvSpPr>
          <p:nvPr>
            <p:ph idx="1"/>
          </p:nvPr>
        </p:nvSpPr>
        <p:spPr>
          <a:xfrm>
            <a:off x="0" y="1700213"/>
            <a:ext cx="9144000" cy="4525963"/>
          </a:xfrm>
        </p:spPr>
        <p:txBody>
          <a:bodyPr vert="horz" wrap="square" lIns="91440" tIns="45720" rIns="91440" bIns="45720" numCol="1" anchor="t" anchorCtr="0" compatLnSpc="1">
            <a:normAutofit lnSpcReduction="10000"/>
          </a:bodyPr>
          <a:lstStyle/>
          <a:p>
            <a:pPr marL="0" indent="0" algn="just">
              <a:buNone/>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Phần nơi nhận tại ô số 9b (áp dụng chung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ối với công văn 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nh chính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các loại văn bản khác)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ược trình b</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y như sau: </a:t>
            </a:r>
            <a:endParaRPr lang="en-US" altLang="x-none" sz="3600" dirty="0">
              <a:latin typeface="Times New Roman" panose="02020603050405020304" pitchFamily="18" charset="0"/>
              <a:cs typeface="Times New Roman" panose="02020603050405020304" pitchFamily="18" charset="0"/>
            </a:endParaRPr>
          </a:p>
          <a:p>
            <a:pPr algn="just">
              <a:buNone/>
            </a:pPr>
            <a:r>
              <a:rPr lang="vi-VN" altLang="x-none" sz="3600" dirty="0">
                <a:latin typeface="Times New Roman" panose="02020603050405020304" pitchFamily="18" charset="0"/>
                <a:cs typeface="Times New Roman" panose="02020603050405020304" pitchFamily="18" charset="0"/>
              </a:rPr>
              <a:t>- Từ “Nơi nhận”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ược trình b</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y trên một dòng riêng (ngang 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ng với dòng chữ “quyền hạn, chức vụ của người ký” v</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sát lề trái), sau có dấu hai chấm, bằng chữ in thường, cỡ chữ 12, kiểu chữ nghiêng, </a:t>
            </a:r>
            <a:r>
              <a:rPr lang="en-US" altLang="x-none" sz="3600" dirty="0">
                <a:latin typeface="Times New Roman" panose="02020603050405020304" pitchFamily="18" charset="0"/>
                <a:cs typeface="Times New Roman" panose="02020603050405020304" pitchFamily="18" charset="0"/>
              </a:rPr>
              <a:t>đ</a:t>
            </a:r>
            <a:r>
              <a:rPr lang="vi-VN" altLang="x-none" sz="3600" dirty="0">
                <a:latin typeface="Times New Roman" panose="02020603050405020304" pitchFamily="18" charset="0"/>
                <a:cs typeface="Times New Roman" panose="02020603050405020304" pitchFamily="18" charset="0"/>
              </a:rPr>
              <a:t>ậm</a:t>
            </a:r>
            <a:r>
              <a:rPr lang="en-US" altLang="x-none" sz="3600" dirty="0">
                <a:latin typeface="Times New Roman" panose="02020603050405020304" pitchFamily="18" charset="0"/>
                <a:cs typeface="Times New Roman" panose="02020603050405020304" pitchFamily="18" charset="0"/>
              </a:rPr>
              <a:t>.</a:t>
            </a:r>
            <a:r>
              <a:rPr lang="vi-VN" altLang="x-none" sz="3600" dirty="0">
                <a:latin typeface="Times New Roman" panose="02020603050405020304" pitchFamily="18" charset="0"/>
                <a:cs typeface="Times New Roman" panose="02020603050405020304" pitchFamily="18" charset="0"/>
              </a:rPr>
              <a:t> </a:t>
            </a:r>
            <a:endParaRPr lang="en-US" altLang="x-none" sz="3600" dirty="0">
              <a:latin typeface="Times New Roman" panose="02020603050405020304" pitchFamily="18" charset="0"/>
              <a:cs typeface="Times New Roman" panose="02020603050405020304" pitchFamily="18" charset="0"/>
            </a:endParaRPr>
          </a:p>
          <a:p>
            <a:pPr>
              <a:buNone/>
            </a:pP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vi-VN" altLang="en-US" sz="4000" b="1" dirty="0">
                <a:latin typeface="Times New Roman" panose="02020603050405020304" pitchFamily="18" charset="0"/>
                <a:cs typeface="Times New Roman" panose="02020603050405020304" pitchFamily="18" charset="0"/>
              </a:rPr>
              <a:t>9. Nơi nhận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Title 1"/>
          <p:cNvSpPr>
            <a:spLocks noGrp="1"/>
          </p:cNvSpPr>
          <p:nvPr>
            <p:ph type="title"/>
          </p:nvPr>
        </p:nvSpPr>
        <p:spPr/>
        <p:txBody>
          <a:bodyPr vert="horz" wrap="square" lIns="91440" tIns="45720" rIns="91440" bIns="45720" anchor="ctr"/>
          <a:lstStyle/>
          <a:p>
            <a:r>
              <a:rPr lang="vi-VN" altLang="en-US" b="1" dirty="0">
                <a:solidFill>
                  <a:schemeClr val="bg1"/>
                </a:solidFill>
                <a:latin typeface="Times New Roman" panose="02020603050405020304" pitchFamily="18" charset="0"/>
                <a:cs typeface="Times New Roman" panose="02020603050405020304" pitchFamily="18" charset="0"/>
              </a:rPr>
              <a:t>9. Nơi nhận </a:t>
            </a:r>
            <a:endParaRPr lang="en-US" altLang="en-US" dirty="0"/>
          </a:p>
        </p:txBody>
      </p:sp>
      <p:sp>
        <p:nvSpPr>
          <p:cNvPr id="216067" name="Content Placeholder 2"/>
          <p:cNvSpPr>
            <a:spLocks noGrp="1"/>
          </p:cNvSpPr>
          <p:nvPr>
            <p:ph idx="1"/>
          </p:nvPr>
        </p:nvSpPr>
        <p:spPr>
          <a:xfrm>
            <a:off x="0" y="1773238"/>
            <a:ext cx="9144000" cy="4679950"/>
          </a:xfrm>
        </p:spPr>
        <p:txBody>
          <a:bodyPr vert="horz" wrap="square" lIns="91440" tIns="45720" rIns="91440" bIns="45720" anchor="t"/>
          <a:lstStyle/>
          <a:p>
            <a:pPr algn="just">
              <a:buChar char="-"/>
            </a:pPr>
            <a:r>
              <a:rPr lang="vi-VN" altLang="en-US" dirty="0">
                <a:latin typeface="Times New Roman" panose="02020603050405020304" pitchFamily="18" charset="0"/>
                <a:cs typeface="Times New Roman" panose="02020603050405020304" pitchFamily="18" charset="0"/>
              </a:rPr>
              <a:t>Phần liệt kê các cơ quan, tổ chức,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ơn vị v</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 cá nhân nhận văn bản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ược trình b</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bằng</a:t>
            </a:r>
            <a:r>
              <a:rPr lang="en-US" altLang="en-US" dirty="0">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ü"/>
            </a:pPr>
            <a:r>
              <a:rPr lang="vi-VN" altLang="en-US"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C</a:t>
            </a:r>
            <a:r>
              <a:rPr lang="vi-VN" altLang="en-US" dirty="0">
                <a:latin typeface="Times New Roman" panose="02020603050405020304" pitchFamily="18" charset="0"/>
                <a:cs typeface="Times New Roman" panose="02020603050405020304" pitchFamily="18" charset="0"/>
              </a:rPr>
              <a:t>hữ in thường, cỡ chữ 11, kiểu chữ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ứng;</a:t>
            </a:r>
            <a:endParaRPr lang="en-US" altLang="en-US"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ü"/>
            </a:pPr>
            <a:r>
              <a:rPr lang="vi-VN" altLang="en-US"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T</a:t>
            </a:r>
            <a:r>
              <a:rPr lang="vi-VN" altLang="en-US" dirty="0">
                <a:latin typeface="Times New Roman" panose="02020603050405020304" pitchFamily="18" charset="0"/>
                <a:cs typeface="Times New Roman" panose="02020603050405020304" pitchFamily="18" charset="0"/>
              </a:rPr>
              <a:t>ên mỗi cơ quan, tổ chức,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ơn vị v</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 cá nhân hoặc mỗi nhóm cơ quan, tổ chức,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ơn vị nhận văn bản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ược trình b</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y trên một dòng riêng,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ầu dòng có gạch </a:t>
            </a:r>
            <a:r>
              <a:rPr lang="en-US" altLang="en-US" dirty="0">
                <a:latin typeface="Times New Roman" panose="02020603050405020304" pitchFamily="18" charset="0"/>
                <a:cs typeface="Times New Roman" panose="02020603050405020304" pitchFamily="18" charset="0"/>
              </a:rPr>
              <a:t>đ</a:t>
            </a:r>
            <a:r>
              <a:rPr lang="vi-VN" altLang="en-US" dirty="0">
                <a:latin typeface="Times New Roman" panose="02020603050405020304" pitchFamily="18" charset="0"/>
                <a:cs typeface="Times New Roman" panose="02020603050405020304" pitchFamily="18" charset="0"/>
              </a:rPr>
              <a:t>ầu dòng sát lề trái, cuối dòng có dấu chấm phẩ</a:t>
            </a:r>
            <a:r>
              <a:rPr lang="en-US" altLang="en-US" dirty="0">
                <a:latin typeface="Times New Roman" panose="02020603050405020304" pitchFamily="18" charset="0"/>
                <a:cs typeface="Times New Roman" panose="02020603050405020304" pitchFamily="18" charset="0"/>
              </a:rPr>
              <a:t>y.</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vi-VN" altLang="en-US" sz="4000" b="1" dirty="0">
                <a:latin typeface="Times New Roman" panose="02020603050405020304" pitchFamily="18" charset="0"/>
                <a:cs typeface="Times New Roman" panose="02020603050405020304" pitchFamily="18" charset="0"/>
              </a:rPr>
              <a:t>9. Nơi nhận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tle 1"/>
          <p:cNvSpPr>
            <a:spLocks noGrp="1"/>
          </p:cNvSpPr>
          <p:nvPr>
            <p:ph type="title"/>
          </p:nvPr>
        </p:nvSpPr>
        <p:spPr/>
        <p:txBody>
          <a:bodyPr vert="horz" wrap="square" lIns="91440" tIns="45720" rIns="91440" bIns="45720" anchor="ctr"/>
          <a:lstStyle/>
          <a:p>
            <a:r>
              <a:rPr lang="vi-VN" altLang="en-US" b="1" dirty="0">
                <a:solidFill>
                  <a:schemeClr val="bg1"/>
                </a:solidFill>
                <a:latin typeface="Times New Roman" panose="02020603050405020304" pitchFamily="18" charset="0"/>
                <a:cs typeface="Times New Roman" panose="02020603050405020304" pitchFamily="18" charset="0"/>
              </a:rPr>
              <a:t>9. Nơi nhận </a:t>
            </a:r>
            <a:endParaRPr lang="en-US" altLang="en-US" dirty="0"/>
          </a:p>
        </p:txBody>
      </p:sp>
      <p:sp>
        <p:nvSpPr>
          <p:cNvPr id="217091" name="Content Placeholder 2"/>
          <p:cNvSpPr>
            <a:spLocks noGrp="1"/>
          </p:cNvSpPr>
          <p:nvPr>
            <p:ph idx="1"/>
          </p:nvPr>
        </p:nvSpPr>
        <p:spPr>
          <a:xfrm>
            <a:off x="0" y="1916113"/>
            <a:ext cx="9144000" cy="4537075"/>
          </a:xfrm>
        </p:spPr>
        <p:txBody>
          <a:bodyPr vert="horz" wrap="square" lIns="91440" tIns="45720" rIns="91440" bIns="45720" anchor="t"/>
          <a:lstStyle/>
          <a:p>
            <a:pPr algn="just">
              <a:buFont typeface="Wingdings" panose="05000000000000000000" pitchFamily="2" charset="2"/>
              <a:buChar char="ü"/>
            </a:pPr>
            <a:r>
              <a:rPr lang="en-US" altLang="en-US" sz="3000" dirty="0">
                <a:latin typeface="Times New Roman" panose="02020603050405020304" pitchFamily="18" charset="0"/>
                <a:cs typeface="Times New Roman" panose="02020603050405020304" pitchFamily="18" charset="0"/>
              </a:rPr>
              <a:t>D</a:t>
            </a:r>
            <a:r>
              <a:rPr lang="vi-VN" altLang="en-US" sz="3000" dirty="0">
                <a:latin typeface="Times New Roman" panose="02020603050405020304" pitchFamily="18" charset="0"/>
                <a:cs typeface="Times New Roman" panose="02020603050405020304" pitchFamily="18" charset="0"/>
              </a:rPr>
              <a:t>òng cuối cùng bao gồm chữ “Lưu” sau có dấu hai chấm, tiếp theo l</a:t>
            </a:r>
            <a:r>
              <a:rPr lang="vi-VN" altLang="en-US" sz="3000" dirty="0">
                <a:latin typeface="Times New Roman" panose="02020603050405020304" pitchFamily="18" charset="0"/>
                <a:ea typeface="Times New Roman" panose="02020603050405020304" pitchFamily="18" charset="0"/>
              </a:rPr>
              <a:t>à</a:t>
            </a:r>
            <a:r>
              <a:rPr lang="vi-VN" altLang="en-US" sz="3000" dirty="0">
                <a:latin typeface="Times New Roman" panose="02020603050405020304" pitchFamily="18" charset="0"/>
                <a:cs typeface="Times New Roman" panose="02020603050405020304" pitchFamily="18" charset="0"/>
              </a:rPr>
              <a:t> chữ viết tắt “VT” (Văn thư cơ quan, tổ chức), </a:t>
            </a:r>
            <a:endParaRPr lang="en-US" altLang="en-US" sz="30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ü"/>
            </a:pPr>
            <a:r>
              <a:rPr lang="en-US" altLang="en-US" sz="3000" dirty="0">
                <a:latin typeface="Times New Roman" panose="02020603050405020304" pitchFamily="18" charset="0"/>
                <a:cs typeface="Times New Roman" panose="02020603050405020304" pitchFamily="18" charset="0"/>
              </a:rPr>
              <a:t>D</a:t>
            </a:r>
            <a:r>
              <a:rPr lang="vi-VN" altLang="en-US" sz="3000" dirty="0">
                <a:latin typeface="Times New Roman" panose="02020603050405020304" pitchFamily="18" charset="0"/>
                <a:cs typeface="Times New Roman" panose="02020603050405020304" pitchFamily="18" charset="0"/>
              </a:rPr>
              <a:t>ấu phẩy, chữ viết tắt tên </a:t>
            </a:r>
            <a:r>
              <a:rPr lang="en-US" altLang="en-US" sz="3000" dirty="0">
                <a:latin typeface="Times New Roman" panose="02020603050405020304" pitchFamily="18" charset="0"/>
                <a:cs typeface="Times New Roman" panose="02020603050405020304" pitchFamily="18" charset="0"/>
              </a:rPr>
              <a:t>đ</a:t>
            </a:r>
            <a:r>
              <a:rPr lang="vi-VN" altLang="en-US" sz="3000" dirty="0">
                <a:latin typeface="Times New Roman" panose="02020603050405020304" pitchFamily="18" charset="0"/>
                <a:cs typeface="Times New Roman" panose="02020603050405020304" pitchFamily="18" charset="0"/>
              </a:rPr>
              <a:t>ơn vị (hoặc bộ phận) soạn thảo văn bản v</a:t>
            </a:r>
            <a:r>
              <a:rPr lang="vi-VN" altLang="en-US" sz="3000" dirty="0">
                <a:latin typeface="Times New Roman" panose="02020603050405020304" pitchFamily="18" charset="0"/>
                <a:ea typeface="Times New Roman" panose="02020603050405020304" pitchFamily="18" charset="0"/>
              </a:rPr>
              <a:t>à</a:t>
            </a:r>
            <a:r>
              <a:rPr lang="vi-VN" altLang="en-US" sz="3000" dirty="0">
                <a:latin typeface="Times New Roman" panose="02020603050405020304" pitchFamily="18" charset="0"/>
                <a:cs typeface="Times New Roman" panose="02020603050405020304" pitchFamily="18" charset="0"/>
              </a:rPr>
              <a:t> số lượng bản lưu (chỉ trong trường hợp cần thiết), cuối cùng l</a:t>
            </a:r>
            <a:r>
              <a:rPr lang="vi-VN" altLang="en-US" sz="3000" dirty="0">
                <a:latin typeface="Times New Roman" panose="02020603050405020304" pitchFamily="18" charset="0"/>
                <a:ea typeface="Times New Roman" panose="02020603050405020304" pitchFamily="18" charset="0"/>
              </a:rPr>
              <a:t>à</a:t>
            </a:r>
            <a:r>
              <a:rPr lang="vi-VN" altLang="en-US" sz="3000" dirty="0">
                <a:latin typeface="Times New Roman" panose="02020603050405020304" pitchFamily="18" charset="0"/>
                <a:cs typeface="Times New Roman" panose="02020603050405020304" pitchFamily="18" charset="0"/>
              </a:rPr>
              <a:t> dấu chấm. </a:t>
            </a:r>
            <a:endParaRPr lang="en-US" altLang="en-US" sz="3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vi-VN" altLang="en-US" sz="4000" b="1" dirty="0">
                <a:latin typeface="Times New Roman" panose="02020603050405020304" pitchFamily="18" charset="0"/>
                <a:cs typeface="Times New Roman" panose="02020603050405020304" pitchFamily="18" charset="0"/>
              </a:rPr>
              <a:t>9. Nơi nhận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107950" y="1773238"/>
            <a:ext cx="8928100" cy="4608512"/>
          </a:xfrm>
        </p:spPr>
        <p:txBody>
          <a:bodyPr vert="horz" wrap="square" lIns="91440" tIns="45720" rIns="91440" bIns="45720" anchor="t"/>
          <a:lstStyle/>
          <a:p>
            <a:pPr algn="just"/>
            <a:r>
              <a:rPr lang="en-US" altLang="en-US" sz="3600" dirty="0">
                <a:latin typeface="Times New Roman" panose="02020603050405020304" pitchFamily="18" charset="0"/>
                <a:cs typeface="Times New Roman" panose="02020603050405020304" pitchFamily="18" charset="0"/>
              </a:rPr>
              <a:t>Tùy theo </a:t>
            </a:r>
            <a:r>
              <a:rPr lang="en-US" altLang="en-US" sz="3600" dirty="0" err="1">
                <a:latin typeface="Times New Roman" panose="02020603050405020304" pitchFamily="18" charset="0"/>
                <a:cs typeface="Times New Roman" panose="02020603050405020304" pitchFamily="18" charset="0"/>
              </a:rPr>
              <a:t>nội</a:t>
            </a:r>
            <a:r>
              <a:rPr lang="en-US" altLang="en-US" sz="3600" dirty="0">
                <a:latin typeface="Times New Roman" panose="02020603050405020304" pitchFamily="18" charset="0"/>
                <a:cs typeface="Times New Roman" panose="02020603050405020304" pitchFamily="18" charset="0"/>
              </a:rPr>
              <a:t> dung văn bản giải quyết, m</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trong các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phần cấu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văn bản có thể trình </a:t>
            </a:r>
            <a:r>
              <a:rPr lang="en-US" altLang="en-US" sz="3600" dirty="0" err="1">
                <a:latin typeface="Times New Roman" panose="02020603050405020304" pitchFamily="18" charset="0"/>
                <a:cs typeface="Times New Roman" panose="02020603050405020304" pitchFamily="18" charset="0"/>
              </a:rPr>
              <a:t>b</a:t>
            </a:r>
            <a:r>
              <a:rPr lang="en-US" altLang="en-US" sz="3600" dirty="0" err="1">
                <a:latin typeface="Times New Roman" panose="02020603050405020304" pitchFamily="18" charset="0"/>
                <a:ea typeface="Times New Roman" panose="02020603050405020304" pitchFamily="18" charset="0"/>
              </a:rPr>
              <a:t>à</a:t>
            </a:r>
            <a:r>
              <a:rPr lang="en-US" altLang="en-US" sz="3600" dirty="0" err="1">
                <a:latin typeface="Times New Roman" panose="02020603050405020304" pitchFamily="18" charset="0"/>
                <a:cs typeface="Times New Roman" panose="02020603050405020304" pitchFamily="18" charset="0"/>
              </a:rPr>
              <a:t>y</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thêm</a:t>
            </a:r>
            <a:r>
              <a:rPr lang="en-US" altLang="en-US" sz="3600" dirty="0">
                <a:latin typeface="Times New Roman" panose="02020603050405020304" pitchFamily="18" charset="0"/>
                <a:cs typeface="Times New Roman" panose="02020603050405020304" pitchFamily="18" charset="0"/>
              </a:rPr>
              <a:t> một số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phần thể thức khác như: dấu chỉ mức độ mật; dấu chỉ mức độ khẩn; chỉ dẫn về phạm vi lưu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như “ LƯU HÀNH NỘI BỘ”, “XEM XONG TRẢ LẠI”</a:t>
            </a:r>
            <a:r>
              <a:rPr lang="en-US" altLang="en-US" sz="3600" dirty="0">
                <a:latin typeface="Times New Roman" panose="02020603050405020304" pitchFamily="18" charset="0"/>
                <a:ea typeface="Times New Roman" panose="02020603050405020304" pitchFamily="18" charset="0"/>
              </a:rPr>
              <a:t>…</a:t>
            </a:r>
            <a:r>
              <a:rPr lang="en-US" altLang="en-US" sz="3600" dirty="0">
                <a:latin typeface="Times New Roman" panose="02020603050405020304" pitchFamily="18" charset="0"/>
                <a:cs typeface="Times New Roman" panose="02020603050405020304" pitchFamily="18" charset="0"/>
              </a:rPr>
              <a:t>Hoặc địa chỉ cơ quan, tổ chức; địa chỉ thư điện tử; số điện thoại</a:t>
            </a:r>
            <a:r>
              <a:rPr lang="en-US" altLang="en-US" sz="3600" dirty="0">
                <a:latin typeface="Times New Roman" panose="02020603050405020304" pitchFamily="18" charset="0"/>
                <a:ea typeface="Times New Roman" panose="02020603050405020304" pitchFamily="18" charset="0"/>
              </a:rPr>
              <a:t>…</a:t>
            </a: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itle 1"/>
          <p:cNvSpPr>
            <a:spLocks noGrp="1"/>
          </p:cNvSpPr>
          <p:nvPr>
            <p:ph type="title"/>
          </p:nvPr>
        </p:nvSpPr>
        <p:spPr>
          <a:xfrm>
            <a:off x="107950" y="115888"/>
            <a:ext cx="82296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10. 10. </a:t>
            </a:r>
            <a:r>
              <a:rPr lang="en-US" altLang="en-US" sz="4000" b="1" dirty="0" err="1">
                <a:solidFill>
                  <a:schemeClr val="bg1"/>
                </a:solidFill>
                <a:latin typeface="Times New Roman" panose="02020603050405020304" pitchFamily="18" charset="0"/>
                <a:cs typeface="Times New Roman" panose="02020603050405020304" pitchFamily="18" charset="0"/>
              </a:rPr>
              <a:t>Các</a:t>
            </a:r>
            <a:r>
              <a:rPr lang="en-US" altLang="en-US" sz="4000" b="1" dirty="0">
                <a:solidFill>
                  <a:schemeClr val="bg1"/>
                </a:solidFill>
                <a:latin typeface="Times New Roman" panose="02020603050405020304" pitchFamily="18" charset="0"/>
                <a:cs typeface="Times New Roman" panose="02020603050405020304" pitchFamily="18" charset="0"/>
              </a:rPr>
              <a:t> </a:t>
            </a:r>
            <a:r>
              <a:rPr lang="en-US" altLang="en-US" sz="4000" b="1" dirty="0" err="1">
                <a:solidFill>
                  <a:schemeClr val="bg1"/>
                </a:solidFill>
                <a:latin typeface="Times New Roman" panose="02020603050405020304" pitchFamily="18" charset="0"/>
                <a:cs typeface="Times New Roman" panose="02020603050405020304" pitchFamily="18" charset="0"/>
              </a:rPr>
              <a:t>th</a:t>
            </a:r>
            <a:r>
              <a:rPr lang="en-US" altLang="en-US" sz="4000" b="1" dirty="0" err="1">
                <a:solidFill>
                  <a:schemeClr val="bg1"/>
                </a:solidFill>
                <a:latin typeface="Times New Roman" panose="02020603050405020304" pitchFamily="18" charset="0"/>
                <a:ea typeface="Times New Roman" panose="02020603050405020304" pitchFamily="18" charset="0"/>
              </a:rPr>
              <a:t>à</a:t>
            </a:r>
            <a:r>
              <a:rPr lang="en-US" altLang="en-US" sz="4000" b="1" dirty="0" err="1">
                <a:solidFill>
                  <a:schemeClr val="bg1"/>
                </a:solidFill>
                <a:latin typeface="Times New Roman" panose="02020603050405020304" pitchFamily="18" charset="0"/>
                <a:cs typeface="Times New Roman" panose="02020603050405020304" pitchFamily="18" charset="0"/>
              </a:rPr>
              <a:t>nh</a:t>
            </a:r>
            <a:r>
              <a:rPr lang="en-US" altLang="en-US" sz="4000" b="1" dirty="0">
                <a:solidFill>
                  <a:schemeClr val="bg1"/>
                </a:solidFill>
                <a:latin typeface="Times New Roman" panose="02020603050405020304" pitchFamily="18" charset="0"/>
                <a:cs typeface="Times New Roman" panose="02020603050405020304" pitchFamily="18" charset="0"/>
              </a:rPr>
              <a:t> </a:t>
            </a:r>
            <a:r>
              <a:rPr lang="en-US" altLang="en-US" sz="4000" b="1" dirty="0" err="1">
                <a:solidFill>
                  <a:schemeClr val="bg1"/>
                </a:solidFill>
                <a:latin typeface="Times New Roman" panose="02020603050405020304" pitchFamily="18" charset="0"/>
                <a:cs typeface="Times New Roman" panose="02020603050405020304" pitchFamily="18" charset="0"/>
              </a:rPr>
              <a:t>phần</a:t>
            </a:r>
            <a:r>
              <a:rPr lang="en-US" altLang="en-US" sz="4000" b="1" dirty="0">
                <a:solidFill>
                  <a:schemeClr val="bg1"/>
                </a:solidFill>
                <a:latin typeface="Times New Roman" panose="02020603050405020304" pitchFamily="18" charset="0"/>
                <a:cs typeface="Times New Roman" panose="02020603050405020304" pitchFamily="18" charset="0"/>
              </a:rPr>
              <a:t> </a:t>
            </a:r>
            <a:r>
              <a:rPr lang="en-US" altLang="en-US" sz="4000" b="1" dirty="0" err="1">
                <a:solidFill>
                  <a:schemeClr val="bg1"/>
                </a:solidFill>
                <a:latin typeface="Times New Roman" panose="02020603050405020304" pitchFamily="18" charset="0"/>
                <a:cs typeface="Times New Roman" panose="02020603050405020304" pitchFamily="18" charset="0"/>
              </a:rPr>
              <a:t>thể</a:t>
            </a:r>
            <a:r>
              <a:rPr lang="en-US" altLang="en-US" sz="4000" b="1" dirty="0">
                <a:solidFill>
                  <a:schemeClr val="bg1"/>
                </a:solidFill>
                <a:latin typeface="Times New Roman" panose="02020603050405020304" pitchFamily="18" charset="0"/>
                <a:cs typeface="Times New Roman" panose="02020603050405020304" pitchFamily="18" charset="0"/>
              </a:rPr>
              <a:t> </a:t>
            </a:r>
            <a:r>
              <a:rPr lang="en-US" altLang="en-US" sz="4000" b="1" dirty="0" err="1">
                <a:solidFill>
                  <a:schemeClr val="bg1"/>
                </a:solidFill>
                <a:latin typeface="Times New Roman" panose="02020603050405020304" pitchFamily="18" charset="0"/>
                <a:cs typeface="Times New Roman" panose="02020603050405020304" pitchFamily="18" charset="0"/>
              </a:rPr>
              <a:t>thức</a:t>
            </a:r>
            <a:r>
              <a:rPr lang="en-US" altLang="en-US" sz="4000" b="1" dirty="0">
                <a:solidFill>
                  <a:schemeClr val="bg1"/>
                </a:solidFill>
                <a:latin typeface="Times New Roman" panose="02020603050405020304" pitchFamily="18" charset="0"/>
                <a:cs typeface="Times New Roman" panose="02020603050405020304" pitchFamily="18" charset="0"/>
              </a:rPr>
              <a:t> </a:t>
            </a:r>
            <a:r>
              <a:rPr lang="en-US" altLang="en-US" sz="4000" b="1" dirty="0" err="1">
                <a:solidFill>
                  <a:schemeClr val="bg1"/>
                </a:solidFill>
                <a:latin typeface="Times New Roman" panose="02020603050405020304" pitchFamily="18" charset="0"/>
                <a:cs typeface="Times New Roman" panose="02020603050405020304" pitchFamily="18" charset="0"/>
              </a:rPr>
              <a:t>khác</a:t>
            </a:r>
            <a:r>
              <a:rPr lang="en-US" altLang="en-US" sz="4000" b="1" dirty="0">
                <a:solidFill>
                  <a:schemeClr val="bg1"/>
                </a:solidFill>
                <a:latin typeface="Times New Roman" panose="02020603050405020304" pitchFamily="18" charset="0"/>
                <a:cs typeface="Times New Roman" panose="02020603050405020304" pitchFamily="18" charset="0"/>
              </a:rPr>
              <a:t>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100013" y="1824038"/>
            <a:ext cx="9144000" cy="4897438"/>
          </a:xfrm>
        </p:spPr>
        <p:txBody>
          <a:bodyPr vert="horz" wrap="square" lIns="91440" tIns="45720" rIns="91440" bIns="45720" numCol="1" anchor="t" anchorCtr="0" compatLnSpc="1"/>
          <a:lstStyle/>
          <a:p>
            <a:pPr marL="0" indent="0">
              <a:buNone/>
            </a:pPr>
            <a:r>
              <a:rPr lang="en-US" altLang="x-none" sz="3600" b="1" dirty="0">
                <a:latin typeface="Times New Roman" panose="02020603050405020304" pitchFamily="18" charset="0"/>
                <a:cs typeface="Times New Roman" panose="02020603050405020304" pitchFamily="18" charset="0"/>
              </a:rPr>
              <a:t>a) Dấu chỉ mức độ mật</a:t>
            </a:r>
          </a:p>
          <a:p>
            <a:pPr marL="0" indent="0">
              <a:buFont typeface="Wingdings" panose="05000000000000000000" pitchFamily="2" charset="2"/>
              <a:buChar char="v"/>
            </a:pPr>
            <a:r>
              <a:rPr lang="en-US" altLang="x-none" sz="3600" b="1" dirty="0">
                <a:latin typeface="Times New Roman" panose="02020603050405020304" pitchFamily="18" charset="0"/>
                <a:cs typeface="Times New Roman" panose="02020603050405020304" pitchFamily="18" charset="0"/>
              </a:rPr>
              <a:t>Thể thức: </a:t>
            </a:r>
          </a:p>
          <a:p>
            <a:pPr marL="0" indent="0" algn="just">
              <a:buNone/>
            </a:pPr>
            <a:r>
              <a:rPr lang="en-US" altLang="x-none" sz="3600" dirty="0">
                <a:latin typeface="Times New Roman" panose="02020603050405020304" pitchFamily="18" charset="0"/>
                <a:cs typeface="Times New Roman" panose="02020603050405020304" pitchFamily="18" charset="0"/>
              </a:rPr>
              <a:t> Việc xác định v</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đóng dấu độ mật (tuyệt mật, tối mật hoặc mật), dấu thu hồi đối với văn bản có </a:t>
            </a:r>
            <a:r>
              <a:rPr lang="en-US" altLang="x-none" sz="3600" dirty="0" err="1">
                <a:latin typeface="Times New Roman" panose="02020603050405020304" pitchFamily="18" charset="0"/>
                <a:cs typeface="Times New Roman" panose="02020603050405020304" pitchFamily="18" charset="0"/>
              </a:rPr>
              <a:t>nội</a:t>
            </a:r>
            <a:r>
              <a:rPr lang="en-US" altLang="x-none" sz="3600" dirty="0">
                <a:latin typeface="Times New Roman" panose="02020603050405020304" pitchFamily="18" charset="0"/>
                <a:cs typeface="Times New Roman" panose="02020603050405020304" pitchFamily="18" charset="0"/>
              </a:rPr>
              <a:t> dung bí mật nh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nước được thực hiện theo quy định tại Điều 5, 6, 7, 8 của Pháp lệnh Bảo vệ bí mật nh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nước năm 2000.</a:t>
            </a:r>
          </a:p>
          <a:p>
            <a:pPr marL="0" indent="0"/>
            <a:endParaRPr lang="en-US" altLang="en-US" sz="3600" dirty="0">
              <a:latin typeface="Times New Roman" panose="02020603050405020304" pitchFamily="18" charset="0"/>
              <a:ea typeface="Times New Roman" panose="02020603050405020304" pitchFamily="18" charset="0"/>
            </a:endParaRPr>
          </a:p>
        </p:txBody>
      </p:sp>
      <p:sp>
        <p:nvSpPr>
          <p:cNvPr id="220164"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169</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95288" y="115888"/>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NỘI DUNG CHI TIẾT</a:t>
            </a:r>
            <a:endParaRPr lang="en-US" altLang="en-US" dirty="0"/>
          </a:p>
        </p:txBody>
      </p:sp>
      <p:sp>
        <p:nvSpPr>
          <p:cNvPr id="7171" name="Content Placeholder 2"/>
          <p:cNvSpPr>
            <a:spLocks noGrp="1"/>
          </p:cNvSpPr>
          <p:nvPr>
            <p:ph idx="1"/>
          </p:nvPr>
        </p:nvSpPr>
        <p:spPr>
          <a:xfrm>
            <a:off x="250825" y="1916113"/>
            <a:ext cx="8713788" cy="4781550"/>
          </a:xfrm>
        </p:spPr>
        <p:txBody>
          <a:bodyPr vert="horz" wrap="square" lIns="91440" tIns="45720" rIns="91440" bIns="45720" anchor="t"/>
          <a:lstStyle/>
          <a:p>
            <a:pPr marL="0" indent="0">
              <a:buNone/>
            </a:pPr>
            <a:r>
              <a:rPr lang="en-US" altLang="en-US" sz="3600" b="1" dirty="0">
                <a:latin typeface="Times New Roman" panose="02020603050405020304" pitchFamily="18" charset="0"/>
                <a:cs typeface="Times New Roman" panose="02020603050405020304" pitchFamily="18" charset="0"/>
              </a:rPr>
              <a:t>I/ Phân loại văn bản</a:t>
            </a:r>
          </a:p>
          <a:p>
            <a:pPr marL="0" indent="0">
              <a:buNone/>
            </a:pPr>
            <a:r>
              <a:rPr lang="en-US" altLang="en-US" sz="3600" b="1" dirty="0">
                <a:latin typeface="Times New Roman" panose="02020603050405020304" pitchFamily="18" charset="0"/>
                <a:cs typeface="Times New Roman" panose="02020603050405020304" pitchFamily="18" charset="0"/>
              </a:rPr>
              <a:t>II/ Thẩm quyền ban h</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nh văn bản</a:t>
            </a:r>
          </a:p>
          <a:p>
            <a:pPr marL="0" indent="0">
              <a:buNone/>
            </a:pPr>
            <a:r>
              <a:rPr lang="en-US" altLang="en-US" sz="3600" b="1" dirty="0">
                <a:latin typeface="Times New Roman" panose="02020603050405020304" pitchFamily="18" charset="0"/>
                <a:cs typeface="Times New Roman" panose="02020603050405020304" pitchFamily="18" charset="0"/>
              </a:rPr>
              <a:t>III/ Hiệu lực v</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 nguyên tắc áp dụng văn bản quản lý nh</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 nước</a:t>
            </a:r>
          </a:p>
          <a:p>
            <a:pPr marL="0" indent="0">
              <a:buNone/>
            </a:pPr>
            <a:r>
              <a:rPr lang="en-US" altLang="en-US" sz="3600" b="1" dirty="0">
                <a:latin typeface="Times New Roman" panose="02020603050405020304" pitchFamily="18" charset="0"/>
                <a:cs typeface="Times New Roman" panose="02020603050405020304" pitchFamily="18" charset="0"/>
              </a:rPr>
              <a:t>IV/ Thể thức văn bản quản lý nh</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 nước </a:t>
            </a:r>
            <a:endParaRPr lang="en-US" altLang="en-US" sz="3600" b="1"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NỘI DUNG CHI TIẾT</a:t>
            </a:r>
            <a:endParaRPr lang="vi-VN" altLang="en-US" sz="36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0" y="1557338"/>
            <a:ext cx="9144000" cy="4767262"/>
          </a:xfrm>
        </p:spPr>
        <p:txBody>
          <a:bodyPr vert="horz" wrap="square" lIns="91440" tIns="45720" rIns="91440" bIns="45720" numCol="1" anchor="t" anchorCtr="0" compatLnSpc="1">
            <a:normAutofit lnSpcReduction="10000"/>
          </a:bodyPr>
          <a:lstStyle/>
          <a:p>
            <a:pPr marL="0" indent="0">
              <a:buNone/>
            </a:pPr>
            <a:r>
              <a:rPr lang="en-US" altLang="x-none" sz="3100" b="1" dirty="0">
                <a:latin typeface="Times New Roman" panose="02020603050405020304" pitchFamily="18" charset="0"/>
                <a:cs typeface="Times New Roman" panose="02020603050405020304" pitchFamily="18" charset="0"/>
              </a:rPr>
              <a:t>a.Dấu chỉ mức độ mật</a:t>
            </a:r>
          </a:p>
          <a:p>
            <a:pPr marL="0" indent="0">
              <a:buFont typeface="Wingdings" panose="05000000000000000000" pitchFamily="2" charset="2"/>
              <a:buChar char="v"/>
            </a:pPr>
            <a:r>
              <a:rPr lang="en-US" altLang="x-none" sz="3100" dirty="0">
                <a:latin typeface="Times New Roman" panose="02020603050405020304" pitchFamily="18" charset="0"/>
                <a:cs typeface="Times New Roman" panose="02020603050405020304" pitchFamily="18" charset="0"/>
              </a:rPr>
              <a:t>Kỹ thuật trình b</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y:</a:t>
            </a:r>
          </a:p>
          <a:p>
            <a:pPr marL="0" indent="0" algn="just">
              <a:buNone/>
            </a:pPr>
            <a:r>
              <a:rPr lang="en-US" altLang="x-none" sz="3100" dirty="0">
                <a:latin typeface="Times New Roman" panose="02020603050405020304" pitchFamily="18" charset="0"/>
                <a:cs typeface="Times New Roman" panose="02020603050405020304" pitchFamily="18" charset="0"/>
              </a:rPr>
              <a:t>Con dấu các độ mật (TUYỆT MẬT, TỐI MẬT hoặc MẬT) v</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 dấu thu hồi được khắc sẵn theo quy định tại Mục 2 Thông tư số 12/2002/TT-BCA ng</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y 13 tháng 9 năm 2002 hướng dẫn thực hiện Nghị định số 33/2002/NĐ-CP của Chính phủ quy định chi tiết thi h</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nh Pháp lệnh Bảo vệ bí mật nh</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 nước năm 2000. Dấu độ mật được đóng v</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o ô số 10a, dấu thu hồi được đóng v</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o ô số 11.</a:t>
            </a:r>
          </a:p>
          <a:p>
            <a:pPr marL="0" indent="0">
              <a:buNone/>
            </a:pPr>
            <a:endParaRPr lang="en-US" altLang="x-none" sz="3100" b="1" dirty="0">
              <a:latin typeface="Times New Roman" panose="02020603050405020304" pitchFamily="18" charset="0"/>
              <a:ea typeface="Times New Roman" panose="02020603050405020304" pitchFamily="18" charset="0"/>
            </a:endParaRPr>
          </a:p>
        </p:txBody>
      </p:sp>
      <p:sp>
        <p:nvSpPr>
          <p:cNvPr id="221188"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170</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0" y="1628775"/>
            <a:ext cx="9144000" cy="4854575"/>
          </a:xfrm>
        </p:spPr>
        <p:txBody>
          <a:bodyPr vert="horz" wrap="square" lIns="91440" tIns="45720" rIns="91440" bIns="45720" numCol="1" anchor="t" anchorCtr="0" compatLnSpc="1"/>
          <a:lstStyle/>
          <a:p>
            <a:pPr marL="0" indent="0" algn="just">
              <a:buNone/>
            </a:pPr>
            <a:r>
              <a:rPr lang="en-US" altLang="x-none" sz="3600" b="1" dirty="0">
                <a:latin typeface="Times New Roman" panose="02020603050405020304" pitchFamily="18" charset="0"/>
                <a:cs typeface="Times New Roman" panose="02020603050405020304" pitchFamily="18" charset="0"/>
              </a:rPr>
              <a:t>b) Dấu chỉ mức độ khẩn</a:t>
            </a:r>
          </a:p>
          <a:p>
            <a:pPr marL="0" indent="0" algn="just">
              <a:buFont typeface="Wingdings" panose="05000000000000000000" pitchFamily="2" charset="2"/>
              <a:buChar char="v"/>
            </a:pPr>
            <a:r>
              <a:rPr lang="en-US" altLang="x-none" sz="3600" b="1" dirty="0">
                <a:latin typeface="Times New Roman" panose="02020603050405020304" pitchFamily="18" charset="0"/>
                <a:cs typeface="Times New Roman" panose="02020603050405020304" pitchFamily="18" charset="0"/>
              </a:rPr>
              <a:t>Thể thức:</a:t>
            </a:r>
          </a:p>
          <a:p>
            <a:pPr marL="0" indent="0" algn="just">
              <a:buNone/>
            </a:pPr>
            <a:r>
              <a:rPr lang="en-US" altLang="x-none" sz="3600" dirty="0">
                <a:latin typeface="Times New Roman" panose="02020603050405020304" pitchFamily="18" charset="0"/>
                <a:cs typeface="Times New Roman" panose="02020603050405020304" pitchFamily="18" charset="0"/>
              </a:rPr>
              <a:t>Tùy theo mức độ cần được chuyển phát nhanh, văn bản được xác định độ khẩn theo bốn mức sau: khẩn, thượng khẩn, hỏa tốc, hỏa tốc hẹn giờ; khi soạn thảo văn bản có tính chất khẩn, đơn vị hoặc cá nhân soạn thảo văn bản đề xuất mức độ khẩn trình người ký văn bản quyết định.</a:t>
            </a:r>
          </a:p>
          <a:p>
            <a:pPr marL="0" indent="0"/>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0" y="1484313"/>
            <a:ext cx="9144000" cy="4897438"/>
          </a:xfrm>
        </p:spPr>
        <p:txBody>
          <a:bodyPr vert="horz" wrap="square" lIns="91440" tIns="45720" rIns="91440" bIns="45720" numCol="1" anchor="t" anchorCtr="0" compatLnSpc="1">
            <a:normAutofit lnSpcReduction="10000"/>
          </a:bodyPr>
          <a:lstStyle/>
          <a:p>
            <a:pPr marL="0" indent="0">
              <a:buNone/>
            </a:pPr>
            <a:r>
              <a:rPr lang="en-US" altLang="x-none" sz="3100" b="1" dirty="0">
                <a:latin typeface="Times New Roman" panose="02020603050405020304" pitchFamily="18" charset="0"/>
                <a:cs typeface="Times New Roman" panose="02020603050405020304" pitchFamily="18" charset="0"/>
              </a:rPr>
              <a:t>b) Dấu chỉ mức độ khẩn</a:t>
            </a:r>
          </a:p>
          <a:p>
            <a:pPr marL="0" indent="0">
              <a:buFont typeface="Wingdings" panose="05000000000000000000" pitchFamily="2" charset="2"/>
              <a:buChar char="v"/>
            </a:pPr>
            <a:r>
              <a:rPr lang="en-US" altLang="x-none" sz="3100" b="1" dirty="0">
                <a:latin typeface="Times New Roman" panose="02020603050405020304" pitchFamily="18" charset="0"/>
                <a:cs typeface="Times New Roman" panose="02020603050405020304" pitchFamily="18" charset="0"/>
              </a:rPr>
              <a:t>Kỹ thuật trình b</a:t>
            </a:r>
            <a:r>
              <a:rPr lang="en-US" altLang="x-none" sz="3100" b="1" dirty="0">
                <a:latin typeface="Times New Roman" panose="02020603050405020304" pitchFamily="18" charset="0"/>
                <a:ea typeface="Times New Roman" panose="02020603050405020304" pitchFamily="18" charset="0"/>
              </a:rPr>
              <a:t>à</a:t>
            </a:r>
            <a:r>
              <a:rPr lang="en-US" altLang="x-none" sz="3100" b="1" dirty="0">
                <a:latin typeface="Times New Roman" panose="02020603050405020304" pitchFamily="18" charset="0"/>
                <a:cs typeface="Times New Roman" panose="02020603050405020304" pitchFamily="18" charset="0"/>
              </a:rPr>
              <a:t>y:</a:t>
            </a:r>
          </a:p>
          <a:p>
            <a:pPr marL="0" indent="0" algn="just">
              <a:buNone/>
            </a:pPr>
            <a:r>
              <a:rPr lang="en-US" altLang="x-none" sz="3100" dirty="0">
                <a:latin typeface="Times New Roman" panose="02020603050405020304" pitchFamily="18" charset="0"/>
                <a:cs typeface="Times New Roman" panose="02020603050405020304" pitchFamily="18" charset="0"/>
              </a:rPr>
              <a:t>Con dấu các độ khẩn được khắc sẵn hình chữ nhật có kích thước 30mm x 8mm, 40mm x 8mm v</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 20mm x 8mm, trên đó các từ “KHẨN”, “THƯỢNG KHẨN”, “HỎA TỐC” v</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 “HỎA TỐC HẸN GIỜ” trình b</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y bằng chữ in hoa, phông chữ Times New Roman cỡ chữ từ 13 đến 14, kiểu chữ đứng, đậm v</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 đặt cân đối trong khung hình chữ nhật viền đơn. Dấu độ khẩn được đóng v</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o ô số 10b. Mực để đóng dấu độ khẩn dùng m</a:t>
            </a:r>
            <a:r>
              <a:rPr lang="en-US" altLang="x-none" sz="3100" dirty="0">
                <a:latin typeface="Times New Roman" panose="02020603050405020304" pitchFamily="18" charset="0"/>
                <a:ea typeface="Times New Roman" panose="02020603050405020304" pitchFamily="18" charset="0"/>
              </a:rPr>
              <a:t>à</a:t>
            </a:r>
            <a:r>
              <a:rPr lang="en-US" altLang="x-none" sz="3100" dirty="0">
                <a:latin typeface="Times New Roman" panose="02020603050405020304" pitchFamily="18" charset="0"/>
                <a:cs typeface="Times New Roman" panose="02020603050405020304" pitchFamily="18" charset="0"/>
              </a:rPr>
              <a:t>u đỏ tươi.</a:t>
            </a:r>
          </a:p>
          <a:p>
            <a:pPr marL="0" indent="0"/>
            <a:endParaRPr lang="en-US" altLang="en-US" sz="3100" dirty="0">
              <a:latin typeface="Times New Roman" panose="02020603050405020304" pitchFamily="18" charset="0"/>
              <a:ea typeface="Times New Roman" panose="02020603050405020304" pitchFamily="18" charset="0"/>
            </a:endParaRPr>
          </a:p>
        </p:txBody>
      </p:sp>
      <p:sp>
        <p:nvSpPr>
          <p:cNvPr id="224260"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172</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107950" y="1773238"/>
            <a:ext cx="8928100" cy="4608513"/>
          </a:xfrm>
        </p:spPr>
        <p:txBody>
          <a:bodyPr vert="horz" wrap="square" lIns="91440" tIns="45720" rIns="91440" bIns="45720" numCol="1" anchor="t" anchorCtr="0" compatLnSpc="1"/>
          <a:lstStyle/>
          <a:p>
            <a:pPr marL="0" indent="0">
              <a:buNone/>
            </a:pPr>
            <a:r>
              <a:rPr lang="en-US" altLang="x-none" sz="3600" b="1" dirty="0">
                <a:latin typeface="Times New Roman" panose="02020603050405020304" pitchFamily="18" charset="0"/>
                <a:cs typeface="Times New Roman" panose="02020603050405020304" pitchFamily="18" charset="0"/>
              </a:rPr>
              <a:t>c. Chỉ dẫn về phạm vi lưu h</a:t>
            </a:r>
            <a:r>
              <a:rPr lang="en-US" altLang="x-none" sz="3600" b="1" dirty="0">
                <a:latin typeface="Times New Roman" panose="02020603050405020304" pitchFamily="18" charset="0"/>
                <a:ea typeface="Times New Roman" panose="02020603050405020304" pitchFamily="18" charset="0"/>
              </a:rPr>
              <a:t>à</a:t>
            </a:r>
            <a:r>
              <a:rPr lang="en-US" altLang="x-none" sz="3600" b="1" dirty="0">
                <a:latin typeface="Times New Roman" panose="02020603050405020304" pitchFamily="18" charset="0"/>
                <a:cs typeface="Times New Roman" panose="02020603050405020304" pitchFamily="18" charset="0"/>
              </a:rPr>
              <a:t>nh</a:t>
            </a:r>
          </a:p>
          <a:p>
            <a:pPr marL="0" indent="0">
              <a:buFont typeface="Wingdings" panose="05000000000000000000" pitchFamily="2" charset="2"/>
              <a:buChar char="v"/>
            </a:pPr>
            <a:r>
              <a:rPr lang="en-US" altLang="x-none" sz="3600" b="1" dirty="0">
                <a:latin typeface="Times New Roman" panose="02020603050405020304" pitchFamily="18" charset="0"/>
                <a:cs typeface="Times New Roman" panose="02020603050405020304" pitchFamily="18" charset="0"/>
              </a:rPr>
              <a:t>Thể thức:</a:t>
            </a:r>
          </a:p>
          <a:p>
            <a:pPr marL="0" indent="0" algn="just">
              <a:buNone/>
            </a:pPr>
            <a:r>
              <a:rPr lang="en-US" altLang="x-none" sz="3600" dirty="0">
                <a:latin typeface="Times New Roman" panose="02020603050405020304" pitchFamily="18" charset="0"/>
                <a:cs typeface="Times New Roman" panose="02020603050405020304" pitchFamily="18" charset="0"/>
              </a:rPr>
              <a:t>Đối với những văn bản có phạm vi, đối tượng được phổ biến, sử dụng hạn chế, sử dụng các chỉ dẫn về phạm vi lưu 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như “TRẢ LẠI SAU KHI HỌP (HỘI NGHỊ)”, “XEM XONG TRẢ LẠI”, “LƯU HÀNH NỘI BỘ”.</a:t>
            </a:r>
          </a:p>
          <a:p>
            <a:pPr marL="0" indent="0">
              <a:buNone/>
            </a:pPr>
            <a:endParaRPr lang="en-US" altLang="en-US" sz="3600" dirty="0">
              <a:latin typeface="Times New Roman" panose="02020603050405020304" pitchFamily="18" charset="0"/>
              <a:ea typeface="Times New Roman" panose="02020603050405020304" pitchFamily="18" charset="0"/>
            </a:endParaRPr>
          </a:p>
        </p:txBody>
      </p:sp>
      <p:sp>
        <p:nvSpPr>
          <p:cNvPr id="227332"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173</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107950" y="1628775"/>
            <a:ext cx="8928100" cy="4752975"/>
          </a:xfrm>
        </p:spPr>
        <p:txBody>
          <a:bodyPr vert="horz" wrap="square" lIns="91440" tIns="45720" rIns="91440" bIns="45720" numCol="1" anchor="t" anchorCtr="0" compatLnSpc="1">
            <a:normAutofit lnSpcReduction="10000"/>
          </a:bodyPr>
          <a:lstStyle/>
          <a:p>
            <a:pPr marL="0" indent="0">
              <a:buNone/>
            </a:pPr>
            <a:r>
              <a:rPr lang="en-US" altLang="x-none" sz="3300" b="1" dirty="0">
                <a:latin typeface="Times New Roman" panose="02020603050405020304" pitchFamily="18" charset="0"/>
                <a:cs typeface="Times New Roman" panose="02020603050405020304" pitchFamily="18" charset="0"/>
              </a:rPr>
              <a:t>c. Chỉ dẫn về phạm vi lưu h</a:t>
            </a:r>
            <a:r>
              <a:rPr lang="en-US" altLang="x-none" sz="3300" b="1" dirty="0">
                <a:latin typeface="Times New Roman" panose="02020603050405020304" pitchFamily="18" charset="0"/>
                <a:ea typeface="Times New Roman" panose="02020603050405020304" pitchFamily="18" charset="0"/>
              </a:rPr>
              <a:t>à</a:t>
            </a:r>
            <a:r>
              <a:rPr lang="en-US" altLang="x-none" sz="3300" b="1" dirty="0">
                <a:latin typeface="Times New Roman" panose="02020603050405020304" pitchFamily="18" charset="0"/>
                <a:cs typeface="Times New Roman" panose="02020603050405020304" pitchFamily="18" charset="0"/>
              </a:rPr>
              <a:t>nh</a:t>
            </a:r>
          </a:p>
          <a:p>
            <a:pPr marL="0" indent="0">
              <a:buFont typeface="Wingdings" panose="05000000000000000000" pitchFamily="2" charset="2"/>
              <a:buChar char="v"/>
            </a:pPr>
            <a:r>
              <a:rPr lang="en-US" altLang="x-none" sz="3300" b="1" dirty="0">
                <a:latin typeface="Times New Roman" panose="02020603050405020304" pitchFamily="18" charset="0"/>
                <a:cs typeface="Times New Roman" panose="02020603050405020304" pitchFamily="18" charset="0"/>
              </a:rPr>
              <a:t>Kỹ thuật trình b</a:t>
            </a:r>
            <a:r>
              <a:rPr lang="en-US" altLang="x-none" sz="3300" b="1" dirty="0">
                <a:latin typeface="Times New Roman" panose="02020603050405020304" pitchFamily="18" charset="0"/>
                <a:ea typeface="Times New Roman" panose="02020603050405020304" pitchFamily="18" charset="0"/>
              </a:rPr>
              <a:t>à</a:t>
            </a:r>
            <a:r>
              <a:rPr lang="en-US" altLang="x-none" sz="3300" b="1" dirty="0">
                <a:latin typeface="Times New Roman" panose="02020603050405020304" pitchFamily="18" charset="0"/>
                <a:cs typeface="Times New Roman" panose="02020603050405020304" pitchFamily="18" charset="0"/>
              </a:rPr>
              <a:t>y:</a:t>
            </a:r>
          </a:p>
          <a:p>
            <a:pPr marL="0" indent="0" algn="just">
              <a:buNone/>
            </a:pPr>
            <a:r>
              <a:rPr lang="en-US" altLang="x-none" sz="3300" dirty="0">
                <a:latin typeface="Times New Roman" panose="02020603050405020304" pitchFamily="18" charset="0"/>
                <a:cs typeface="Times New Roman" panose="02020603050405020304" pitchFamily="18" charset="0"/>
              </a:rPr>
              <a:t>Các chỉ dẫn về phạm vi lưu h</a:t>
            </a:r>
            <a:r>
              <a:rPr lang="en-US" altLang="x-none" sz="3300" dirty="0">
                <a:latin typeface="Times New Roman" panose="02020603050405020304" pitchFamily="18" charset="0"/>
                <a:ea typeface="Times New Roman" panose="02020603050405020304" pitchFamily="18" charset="0"/>
              </a:rPr>
              <a:t>à</a:t>
            </a:r>
            <a:r>
              <a:rPr lang="en-US" altLang="x-none" sz="3300" dirty="0">
                <a:latin typeface="Times New Roman" panose="02020603050405020304" pitchFamily="18" charset="0"/>
                <a:cs typeface="Times New Roman" panose="02020603050405020304" pitchFamily="18" charset="0"/>
              </a:rPr>
              <a:t>nh trình b</a:t>
            </a:r>
            <a:r>
              <a:rPr lang="en-US" altLang="x-none" sz="3300" dirty="0">
                <a:latin typeface="Times New Roman" panose="02020603050405020304" pitchFamily="18" charset="0"/>
                <a:ea typeface="Times New Roman" panose="02020603050405020304" pitchFamily="18" charset="0"/>
              </a:rPr>
              <a:t>à</a:t>
            </a:r>
            <a:r>
              <a:rPr lang="en-US" altLang="x-none" sz="3300" dirty="0">
                <a:latin typeface="Times New Roman" panose="02020603050405020304" pitchFamily="18" charset="0"/>
                <a:cs typeface="Times New Roman" panose="02020603050405020304" pitchFamily="18" charset="0"/>
              </a:rPr>
              <a:t>y tại ô số 11; các cụm từ “TRẢ LẠI SAU KHI HỌP (HỘI NGHỊ)”, “XEM XONG TRẢ LẠI”, “LƯU HÀNH NỘI BỘ” trình b</a:t>
            </a:r>
            <a:r>
              <a:rPr lang="en-US" altLang="x-none" sz="3300" dirty="0">
                <a:latin typeface="Times New Roman" panose="02020603050405020304" pitchFamily="18" charset="0"/>
                <a:ea typeface="Times New Roman" panose="02020603050405020304" pitchFamily="18" charset="0"/>
              </a:rPr>
              <a:t>à</a:t>
            </a:r>
            <a:r>
              <a:rPr lang="en-US" altLang="x-none" sz="3300" dirty="0">
                <a:latin typeface="Times New Roman" panose="02020603050405020304" pitchFamily="18" charset="0"/>
                <a:cs typeface="Times New Roman" panose="02020603050405020304" pitchFamily="18" charset="0"/>
              </a:rPr>
              <a:t>y cân đối trong một khung hình chữ nhật viền đơn, bằng chữ in hoa, phông chữ Times New Roman, cỡ chữ 13 đến 14, kiểu chữ đứng, đậm.</a:t>
            </a:r>
          </a:p>
          <a:p>
            <a:pPr marL="0" indent="0">
              <a:buNone/>
            </a:pPr>
            <a:endParaRPr lang="en-US" altLang="x-none" sz="3300" b="1" dirty="0">
              <a:latin typeface="Times New Roman" panose="02020603050405020304" pitchFamily="18" charset="0"/>
              <a:ea typeface="Times New Roman" panose="02020603050405020304" pitchFamily="18" charset="0"/>
            </a:endParaRPr>
          </a:p>
        </p:txBody>
      </p:sp>
      <p:sp>
        <p:nvSpPr>
          <p:cNvPr id="228356"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174</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Title 5"/>
          <p:cNvSpPr>
            <a:spLocks noGrp="1"/>
          </p:cNvSpPr>
          <p:nvPr>
            <p:ph type="title"/>
          </p:nvPr>
        </p:nvSpPr>
        <p:spPr>
          <a:xfrm>
            <a:off x="457200" y="42863"/>
            <a:ext cx="8229600" cy="1374775"/>
          </a:xfrm>
        </p:spPr>
        <p:txBody>
          <a:bodyPr vert="horz" wrap="square" lIns="91440" tIns="45720" rIns="91440" bIns="45720" anchor="ctr"/>
          <a:lstStyle/>
          <a:p>
            <a:endParaRPr lang="en-US" altLang="en-US" dirty="0"/>
          </a:p>
        </p:txBody>
      </p:sp>
      <p:sp>
        <p:nvSpPr>
          <p:cNvPr id="229379" name="Content Placeholder 6"/>
          <p:cNvSpPr>
            <a:spLocks noGrp="1"/>
          </p:cNvSpPr>
          <p:nvPr>
            <p:ph idx="1"/>
          </p:nvPr>
        </p:nvSpPr>
        <p:spPr>
          <a:xfrm>
            <a:off x="1711325" y="1600200"/>
            <a:ext cx="7108825" cy="3700463"/>
          </a:xfrm>
        </p:spPr>
        <p:txBody>
          <a:bodyPr vert="horz" wrap="square" lIns="91440" tIns="45720" rIns="91440" bIns="45720" anchor="t"/>
          <a:lstStyle/>
          <a:p>
            <a:endParaRPr lang="en-US" altLang="en-US" dirty="0"/>
          </a:p>
        </p:txBody>
      </p:sp>
      <p:pic>
        <p:nvPicPr>
          <p:cNvPr id="229380" name="Picture 2" descr="1"/>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transition spd="med">
    <p:pull/>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107950" y="1773238"/>
            <a:ext cx="8928100" cy="4608513"/>
          </a:xfrm>
        </p:spPr>
        <p:txBody>
          <a:bodyPr vert="horz" wrap="square" lIns="91440" tIns="45720" rIns="91440" bIns="45720" numCol="1" anchor="t" anchorCtr="0" compatLnSpc="1"/>
          <a:lstStyle/>
          <a:p>
            <a:pPr marL="0" indent="0">
              <a:buNone/>
            </a:pPr>
            <a:r>
              <a:rPr lang="en-US" altLang="x-none" sz="3000" b="1" dirty="0">
                <a:latin typeface="Times New Roman" panose="02020603050405020304" pitchFamily="18" charset="0"/>
                <a:cs typeface="Times New Roman" panose="02020603050405020304" pitchFamily="18" charset="0"/>
              </a:rPr>
              <a:t>d. Địa chỉ cơ quan, tổ chức; địa chỉ thư điện tử (E-Mail); số điện thoại, số Telex, số Fax; địa chỉ Trang thông tin điện tử (Website).</a:t>
            </a:r>
          </a:p>
          <a:p>
            <a:pPr marL="0" indent="0">
              <a:buFont typeface="Wingdings" panose="05000000000000000000" pitchFamily="2" charset="2"/>
              <a:buChar char="v"/>
            </a:pPr>
            <a:r>
              <a:rPr lang="en-US" altLang="x-none" sz="3000" b="1" dirty="0">
                <a:latin typeface="Times New Roman" panose="02020603050405020304" pitchFamily="18" charset="0"/>
                <a:cs typeface="Times New Roman" panose="02020603050405020304" pitchFamily="18" charset="0"/>
              </a:rPr>
              <a:t>Thể thức</a:t>
            </a:r>
          </a:p>
          <a:p>
            <a:pPr marL="0" indent="0" algn="just">
              <a:buNone/>
            </a:pPr>
            <a:r>
              <a:rPr lang="en-US" altLang="x-none" sz="3000" dirty="0">
                <a:latin typeface="Times New Roman" panose="02020603050405020304" pitchFamily="18" charset="0"/>
                <a:cs typeface="Times New Roman" panose="02020603050405020304" pitchFamily="18" charset="0"/>
              </a:rPr>
              <a:t>Đối với công văn, ngo</a:t>
            </a:r>
            <a:r>
              <a:rPr lang="en-US"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i các th</a:t>
            </a:r>
            <a:r>
              <a:rPr lang="en-US"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nh phần được quy định có thể bổ sung địa chỉ cơ quan, tổ chức; địa chỉ thư điện tử (E-Mail); số điện thoại, số Telex, số Fax; địa chỉ trang thông tin điện tử (Website).</a:t>
            </a:r>
          </a:p>
          <a:p>
            <a:pPr marL="0" indent="0"/>
            <a:endParaRPr lang="en-US" altLang="en-US" sz="3000" dirty="0">
              <a:latin typeface="Times New Roman" panose="02020603050405020304" pitchFamily="18" charset="0"/>
              <a:ea typeface="Times New Roman" panose="02020603050405020304" pitchFamily="18" charset="0"/>
            </a:endParaRPr>
          </a:p>
        </p:txBody>
      </p:sp>
      <p:sp>
        <p:nvSpPr>
          <p:cNvPr id="230404"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176</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107950" y="1773238"/>
            <a:ext cx="8928100" cy="4608513"/>
          </a:xfrm>
        </p:spPr>
        <p:txBody>
          <a:bodyPr vert="horz" wrap="square" lIns="91440" tIns="45720" rIns="91440" bIns="45720" numCol="1" anchor="t" anchorCtr="0" compatLnSpc="1">
            <a:normAutofit lnSpcReduction="10000"/>
          </a:bodyPr>
          <a:lstStyle/>
          <a:p>
            <a:pPr marL="0" indent="0">
              <a:buNone/>
            </a:pPr>
            <a:r>
              <a:rPr lang="en-US" altLang="x-none" b="1" dirty="0">
                <a:latin typeface="Times New Roman" panose="02020603050405020304" pitchFamily="18" charset="0"/>
                <a:cs typeface="Times New Roman" panose="02020603050405020304" pitchFamily="18" charset="0"/>
              </a:rPr>
              <a:t>d. Địa chỉ cơ quan, tổ chức; địa chỉ thư điện tử (E-Mail); số điện thoại, số Telex, số Fax; địa chỉ Trang thông tin điện tử (Website).</a:t>
            </a:r>
          </a:p>
          <a:p>
            <a:pPr marL="0" indent="0">
              <a:buFont typeface="Wingdings" panose="05000000000000000000" pitchFamily="2" charset="2"/>
              <a:buChar char="v"/>
            </a:pPr>
            <a:r>
              <a:rPr lang="en-US" altLang="x-none" b="1" dirty="0">
                <a:latin typeface="Times New Roman" panose="02020603050405020304" pitchFamily="18" charset="0"/>
                <a:cs typeface="Times New Roman" panose="02020603050405020304" pitchFamily="18" charset="0"/>
              </a:rPr>
              <a:t>Kỹ thuật trình b</a:t>
            </a:r>
            <a:r>
              <a:rPr lang="en-US" altLang="x-none" b="1" dirty="0">
                <a:latin typeface="Times New Roman" panose="02020603050405020304" pitchFamily="18" charset="0"/>
                <a:ea typeface="Times New Roman" panose="02020603050405020304" pitchFamily="18" charset="0"/>
              </a:rPr>
              <a:t>à</a:t>
            </a:r>
            <a:r>
              <a:rPr lang="en-US" altLang="x-none" b="1" dirty="0">
                <a:latin typeface="Times New Roman" panose="02020603050405020304" pitchFamily="18" charset="0"/>
                <a:cs typeface="Times New Roman" panose="02020603050405020304" pitchFamily="18" charset="0"/>
              </a:rPr>
              <a:t>y:</a:t>
            </a:r>
          </a:p>
          <a:p>
            <a:pPr marL="0" indent="0" algn="just">
              <a:buNone/>
            </a:pPr>
            <a:r>
              <a:rPr lang="en-US" altLang="x-none" dirty="0">
                <a:latin typeface="Times New Roman" panose="02020603050405020304" pitchFamily="18" charset="0"/>
                <a:cs typeface="Times New Roman" panose="02020603050405020304" pitchFamily="18" charset="0"/>
              </a:rPr>
              <a:t>Các th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phần n</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được trình b</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tại ô số 14 trang thứ nhất của văn bản, bằng chữ in thường, cỡ chữ từ 11 đến 12, kiểu chữ đứng, dưới một đường kẻ nét liền kéo d</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i hết chiều ngang của vùng trình b</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văn bản.</a:t>
            </a:r>
          </a:p>
          <a:p>
            <a:pPr marL="0" indent="0">
              <a:buFont typeface="Wingdings" panose="05000000000000000000" pitchFamily="2" charset="2"/>
              <a:buChar char="v"/>
            </a:pPr>
            <a:endParaRPr lang="en-US" altLang="x-none" b="1" dirty="0">
              <a:latin typeface="Times New Roman" panose="02020603050405020304" pitchFamily="18" charset="0"/>
              <a:cs typeface="Times New Roman" panose="02020603050405020304" pitchFamily="18" charset="0"/>
            </a:endParaRPr>
          </a:p>
          <a:p>
            <a:pPr marL="0" indent="0">
              <a:buChar char="•"/>
            </a:pPr>
            <a:endParaRPr lang="en-US" altLang="en-US" dirty="0">
              <a:latin typeface="Times New Roman" panose="02020603050405020304" pitchFamily="18" charset="0"/>
              <a:ea typeface="Times New Roman" panose="02020603050405020304" pitchFamily="18" charset="0"/>
            </a:endParaRPr>
          </a:p>
        </p:txBody>
      </p:sp>
      <p:sp>
        <p:nvSpPr>
          <p:cNvPr id="231428"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177</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itle 5"/>
          <p:cNvSpPr>
            <a:spLocks noGrp="1"/>
          </p:cNvSpPr>
          <p:nvPr>
            <p:ph type="title"/>
          </p:nvPr>
        </p:nvSpPr>
        <p:spPr>
          <a:xfrm>
            <a:off x="457200" y="42863"/>
            <a:ext cx="8229600" cy="1374775"/>
          </a:xfrm>
        </p:spPr>
        <p:txBody>
          <a:bodyPr vert="horz" wrap="square" lIns="91440" tIns="45720" rIns="91440" bIns="45720" anchor="ctr"/>
          <a:lstStyle/>
          <a:p>
            <a:endParaRPr lang="en-US" altLang="en-US" dirty="0"/>
          </a:p>
        </p:txBody>
      </p:sp>
      <p:sp>
        <p:nvSpPr>
          <p:cNvPr id="232451" name="Content Placeholder 6"/>
          <p:cNvSpPr>
            <a:spLocks noGrp="1"/>
          </p:cNvSpPr>
          <p:nvPr>
            <p:ph idx="1"/>
          </p:nvPr>
        </p:nvSpPr>
        <p:spPr>
          <a:xfrm>
            <a:off x="1711325" y="1600200"/>
            <a:ext cx="7108825" cy="3700463"/>
          </a:xfrm>
        </p:spPr>
        <p:txBody>
          <a:bodyPr vert="horz" wrap="square" lIns="91440" tIns="45720" rIns="91440" bIns="45720" anchor="t"/>
          <a:lstStyle/>
          <a:p>
            <a:endParaRPr lang="en-US" altLang="en-US" dirty="0"/>
          </a:p>
        </p:txBody>
      </p:sp>
      <p:pic>
        <p:nvPicPr>
          <p:cNvPr id="232452" name="Picture 2" descr="1"/>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transition spd="med">
    <p:pull/>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107950" y="1773238"/>
            <a:ext cx="8928100" cy="4608513"/>
          </a:xfrm>
        </p:spPr>
        <p:txBody>
          <a:bodyPr vert="horz" wrap="square" lIns="91440" tIns="45720" rIns="91440" bIns="45720" numCol="1" anchor="t" anchorCtr="0" compatLnSpc="1"/>
          <a:lstStyle/>
          <a:p>
            <a:pPr marL="0" indent="0">
              <a:buNone/>
            </a:pPr>
            <a:r>
              <a:rPr lang="en-US" altLang="x-none" sz="3000" b="1" dirty="0">
                <a:latin typeface="Times New Roman" panose="02020603050405020304" pitchFamily="18" charset="0"/>
                <a:cs typeface="Times New Roman" panose="02020603050405020304" pitchFamily="18" charset="0"/>
              </a:rPr>
              <a:t>đ) Ký hiệu người đánh máy v</a:t>
            </a:r>
            <a:r>
              <a:rPr lang="en-US" altLang="x-none" sz="3000" b="1" dirty="0">
                <a:latin typeface="Times New Roman" panose="02020603050405020304" pitchFamily="18" charset="0"/>
                <a:ea typeface="Times New Roman" panose="02020603050405020304" pitchFamily="18" charset="0"/>
              </a:rPr>
              <a:t>à</a:t>
            </a:r>
            <a:r>
              <a:rPr lang="en-US" altLang="x-none" sz="3000" b="1" dirty="0">
                <a:latin typeface="Times New Roman" panose="02020603050405020304" pitchFamily="18" charset="0"/>
                <a:cs typeface="Times New Roman" panose="02020603050405020304" pitchFamily="18" charset="0"/>
              </a:rPr>
              <a:t> số lượng bản phát h</a:t>
            </a:r>
            <a:r>
              <a:rPr lang="en-US" altLang="x-none" sz="3000" b="1" dirty="0">
                <a:latin typeface="Times New Roman" panose="02020603050405020304" pitchFamily="18" charset="0"/>
                <a:ea typeface="Times New Roman" panose="02020603050405020304" pitchFamily="18" charset="0"/>
              </a:rPr>
              <a:t>à</a:t>
            </a:r>
            <a:r>
              <a:rPr lang="en-US" altLang="x-none" sz="3000" b="1" dirty="0">
                <a:latin typeface="Times New Roman" panose="02020603050405020304" pitchFamily="18" charset="0"/>
                <a:cs typeface="Times New Roman" panose="02020603050405020304" pitchFamily="18" charset="0"/>
              </a:rPr>
              <a:t>nh</a:t>
            </a:r>
          </a:p>
          <a:p>
            <a:pPr marL="0" indent="0">
              <a:buFont typeface="Wingdings" panose="05000000000000000000" pitchFamily="2" charset="2"/>
              <a:buChar char="v"/>
            </a:pPr>
            <a:r>
              <a:rPr lang="en-US" altLang="x-none" sz="3000" b="1" dirty="0">
                <a:latin typeface="Times New Roman" panose="02020603050405020304" pitchFamily="18" charset="0"/>
                <a:cs typeface="Times New Roman" panose="02020603050405020304" pitchFamily="18" charset="0"/>
              </a:rPr>
              <a:t>Thể thức </a:t>
            </a:r>
          </a:p>
          <a:p>
            <a:pPr marL="0" indent="0">
              <a:buNone/>
            </a:pPr>
            <a:r>
              <a:rPr lang="en-US" altLang="x-none" sz="3000" dirty="0">
                <a:latin typeface="Times New Roman" panose="02020603050405020304" pitchFamily="18" charset="0"/>
                <a:cs typeface="Times New Roman" panose="02020603050405020304" pitchFamily="18" charset="0"/>
              </a:rPr>
              <a:t> Đối với những văn bản cần được quản lý chặt chẽ về số lượng bản phát h</a:t>
            </a:r>
            <a:r>
              <a:rPr lang="en-US"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nh phải có ký hiệu người đánh máy v</a:t>
            </a:r>
            <a:r>
              <a:rPr lang="en-US"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 số lượng bản phát h</a:t>
            </a:r>
            <a:r>
              <a:rPr lang="en-US"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nh.</a:t>
            </a:r>
          </a:p>
          <a:p>
            <a:pPr marL="0" indent="0">
              <a:buFont typeface="Wingdings" panose="05000000000000000000" pitchFamily="2" charset="2"/>
              <a:buChar char="v"/>
            </a:pPr>
            <a:r>
              <a:rPr lang="en-US" altLang="x-none" sz="3000" b="1" dirty="0">
                <a:latin typeface="Times New Roman" panose="02020603050405020304" pitchFamily="18" charset="0"/>
                <a:cs typeface="Times New Roman" panose="02020603050405020304" pitchFamily="18" charset="0"/>
              </a:rPr>
              <a:t>Kỹ thuật trình b</a:t>
            </a:r>
            <a:r>
              <a:rPr lang="en-US" altLang="x-none" sz="3000" b="1" dirty="0">
                <a:latin typeface="Times New Roman" panose="02020603050405020304" pitchFamily="18" charset="0"/>
                <a:ea typeface="Times New Roman" panose="02020603050405020304" pitchFamily="18" charset="0"/>
              </a:rPr>
              <a:t>à</a:t>
            </a:r>
            <a:r>
              <a:rPr lang="en-US" altLang="x-none" sz="3000" b="1" dirty="0">
                <a:latin typeface="Times New Roman" panose="02020603050405020304" pitchFamily="18" charset="0"/>
                <a:cs typeface="Times New Roman" panose="02020603050405020304" pitchFamily="18" charset="0"/>
              </a:rPr>
              <a:t>y</a:t>
            </a:r>
          </a:p>
          <a:p>
            <a:pPr marL="0" indent="0">
              <a:buNone/>
            </a:pPr>
            <a:r>
              <a:rPr lang="en-US" altLang="x-none" sz="3000" dirty="0">
                <a:latin typeface="Times New Roman" panose="02020603050405020304" pitchFamily="18" charset="0"/>
                <a:cs typeface="Times New Roman" panose="02020603050405020304" pitchFamily="18" charset="0"/>
              </a:rPr>
              <a:t>Được trình b</a:t>
            </a:r>
            <a:r>
              <a:rPr lang="en-US"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y tại ô số 13; ký hiệu bằng chữ in hoa, số lượng bản bằng chữ số Ả-rập, cỡ chữ 11, kiểu chữ đứng.</a:t>
            </a:r>
          </a:p>
          <a:p>
            <a:pPr marL="0" indent="0"/>
            <a:endParaRPr lang="en-US" altLang="en-US" sz="3000" dirty="0">
              <a:latin typeface="Times New Roman" panose="02020603050405020304" pitchFamily="18" charset="0"/>
              <a:ea typeface="Times New Roman" panose="02020603050405020304" pitchFamily="18" charset="0"/>
            </a:endParaRPr>
          </a:p>
        </p:txBody>
      </p:sp>
      <p:sp>
        <p:nvSpPr>
          <p:cNvPr id="233476"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179</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52400" y="115888"/>
            <a:ext cx="8964613" cy="936625"/>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I. Phân loại văn bản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52400" y="1628775"/>
            <a:ext cx="8883650" cy="5000625"/>
          </a:xfrm>
        </p:spPr>
        <p:txBody>
          <a:bodyPr vert="horz" wrap="square" lIns="91440" tIns="45720" rIns="91440" bIns="45720" numCol="1" anchor="t" anchorCtr="0" compatLnSpc="1"/>
          <a:lstStyle/>
          <a:p>
            <a:pPr marL="0" indent="0">
              <a:buNone/>
            </a:pPr>
            <a:r>
              <a:rPr lang="vi-VN" altLang="x-none" dirty="0">
                <a:latin typeface="Times New Roman" panose="02020603050405020304" pitchFamily="18" charset="0"/>
                <a:cs typeface="Times New Roman" panose="02020603050405020304" pitchFamily="18" charset="0"/>
              </a:rPr>
              <a:t>Văn bản được phân loại theo nhiều cách dựa v</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o nhiều tiêu chí như</a:t>
            </a:r>
            <a:r>
              <a:rPr lang="en-US" altLang="x-none" dirty="0">
                <a:latin typeface="Times New Roman" panose="02020603050405020304" pitchFamily="18" charset="0"/>
                <a:cs typeface="Times New Roman" panose="02020603050405020304" pitchFamily="18" charset="0"/>
              </a:rPr>
              <a:t>:</a:t>
            </a:r>
          </a:p>
          <a:p>
            <a:pPr marL="0" indent="0">
              <a:buFont typeface="Wingdings" panose="05000000000000000000" pitchFamily="2" charset="2"/>
              <a:buChar char="v"/>
            </a:pPr>
            <a:r>
              <a:rPr lang="vi-VN" altLang="x-none" dirty="0">
                <a:latin typeface="Times New Roman" panose="02020603050405020304" pitchFamily="18" charset="0"/>
                <a:cs typeface="Times New Roman" panose="02020603050405020304" pitchFamily="18" charset="0"/>
              </a:rPr>
              <a:t> </a:t>
            </a:r>
            <a:r>
              <a:rPr lang="en-US" altLang="x-none" dirty="0">
                <a:latin typeface="Times New Roman" panose="02020603050405020304" pitchFamily="18" charset="0"/>
                <a:cs typeface="Times New Roman" panose="02020603050405020304" pitchFamily="18" charset="0"/>
              </a:rPr>
              <a:t>T</a:t>
            </a:r>
            <a:r>
              <a:rPr lang="vi-VN" altLang="x-none" dirty="0">
                <a:latin typeface="Times New Roman" panose="02020603050405020304" pitchFamily="18" charset="0"/>
                <a:cs typeface="Times New Roman" panose="02020603050405020304" pitchFamily="18" charset="0"/>
              </a:rPr>
              <a:t>ính chất của văn bản, </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v"/>
            </a:pPr>
            <a:r>
              <a:rPr lang="en-US" altLang="x-none" dirty="0">
                <a:latin typeface="Times New Roman" panose="02020603050405020304" pitchFamily="18" charset="0"/>
                <a:cs typeface="Times New Roman" panose="02020603050405020304" pitchFamily="18" charset="0"/>
              </a:rPr>
              <a:t> C</a:t>
            </a:r>
            <a:r>
              <a:rPr lang="vi-VN" altLang="x-none" dirty="0">
                <a:latin typeface="Times New Roman" panose="02020603050405020304" pitchFamily="18" charset="0"/>
                <a:cs typeface="Times New Roman" panose="02020603050405020304" pitchFamily="18" charset="0"/>
              </a:rPr>
              <a:t>hủ thể ban h</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nh văn bản, </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v"/>
            </a:pPr>
            <a:r>
              <a:rPr lang="en-US" altLang="x-none" dirty="0">
                <a:latin typeface="Times New Roman" panose="02020603050405020304" pitchFamily="18" charset="0"/>
                <a:cs typeface="Times New Roman" panose="02020603050405020304" pitchFamily="18" charset="0"/>
              </a:rPr>
              <a:t> C</a:t>
            </a:r>
            <a:r>
              <a:rPr lang="vi-VN" altLang="x-none" dirty="0">
                <a:latin typeface="Times New Roman" panose="02020603050405020304" pitchFamily="18" charset="0"/>
                <a:cs typeface="Times New Roman" panose="02020603050405020304" pitchFamily="18" charset="0"/>
              </a:rPr>
              <a:t>hức năng của văn bản, </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v"/>
            </a:pPr>
            <a:r>
              <a:rPr lang="en-US" altLang="x-none" dirty="0">
                <a:latin typeface="Times New Roman" panose="02020603050405020304" pitchFamily="18" charset="0"/>
                <a:cs typeface="Times New Roman" panose="02020603050405020304" pitchFamily="18" charset="0"/>
              </a:rPr>
              <a:t> T</a:t>
            </a:r>
            <a:r>
              <a:rPr lang="vi-VN" altLang="x-none" dirty="0">
                <a:latin typeface="Times New Roman" panose="02020603050405020304" pitchFamily="18" charset="0"/>
                <a:cs typeface="Times New Roman" panose="02020603050405020304" pitchFamily="18" charset="0"/>
              </a:rPr>
              <a:t>huộc tính pháp lý của văn bản,</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v"/>
            </a:pPr>
            <a:r>
              <a:rPr lang="vi-VN" altLang="x-none" dirty="0">
                <a:latin typeface="Times New Roman" panose="02020603050405020304" pitchFamily="18" charset="0"/>
                <a:cs typeface="Times New Roman" panose="02020603050405020304" pitchFamily="18" charset="0"/>
              </a:rPr>
              <a:t> </a:t>
            </a:r>
            <a:r>
              <a:rPr lang="en-US" altLang="x-none" dirty="0">
                <a:latin typeface="Times New Roman" panose="02020603050405020304" pitchFamily="18" charset="0"/>
                <a:cs typeface="Times New Roman" panose="02020603050405020304" pitchFamily="18" charset="0"/>
              </a:rPr>
              <a:t>H</a:t>
            </a:r>
            <a:r>
              <a:rPr lang="vi-VN" altLang="x-none" dirty="0">
                <a:latin typeface="Times New Roman" panose="02020603050405020304" pitchFamily="18" charset="0"/>
                <a:cs typeface="Times New Roman" panose="02020603050405020304" pitchFamily="18" charset="0"/>
              </a:rPr>
              <a:t>ình thức của văn bản. </a:t>
            </a:r>
            <a:endParaRPr lang="en-US" altLang="x-none"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I. </a:t>
            </a:r>
            <a:r>
              <a:rPr lang="en-US" altLang="en-US" sz="4000" b="1" dirty="0" err="1">
                <a:latin typeface="Times New Roman" panose="02020603050405020304" pitchFamily="18" charset="0"/>
                <a:cs typeface="Times New Roman" panose="02020603050405020304" pitchFamily="18" charset="0"/>
              </a:rPr>
              <a:t>Phân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vi-VN" altLang="en-US" sz="4000" b="1"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Title 1"/>
          <p:cNvSpPr>
            <a:spLocks noGrp="1"/>
          </p:cNvSpPr>
          <p:nvPr>
            <p:ph type="title"/>
          </p:nvPr>
        </p:nvSpPr>
        <p:spPr>
          <a:xfrm>
            <a:off x="107950" y="115888"/>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10.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khác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219139" name="Content Placeholder 2"/>
          <p:cNvSpPr>
            <a:spLocks noGrp="1"/>
          </p:cNvSpPr>
          <p:nvPr>
            <p:ph idx="1"/>
          </p:nvPr>
        </p:nvSpPr>
        <p:spPr>
          <a:xfrm>
            <a:off x="0" y="1420813"/>
            <a:ext cx="9144000" cy="4824413"/>
          </a:xfrm>
        </p:spPr>
        <p:txBody>
          <a:bodyPr vert="horz" wrap="square" lIns="91440" tIns="45720" rIns="91440" bIns="45720" numCol="1" anchor="t" anchorCtr="0" compatLnSpc="1">
            <a:normAutofit lnSpcReduction="10000"/>
          </a:bodyPr>
          <a:lstStyle/>
          <a:p>
            <a:pPr marL="0" indent="0">
              <a:buNone/>
            </a:pPr>
            <a:r>
              <a:rPr lang="en-US" altLang="x-none" sz="2600" b="1" dirty="0">
                <a:latin typeface="Times New Roman" panose="02020603050405020304" pitchFamily="18" charset="0"/>
                <a:cs typeface="Times New Roman" panose="02020603050405020304" pitchFamily="18" charset="0"/>
              </a:rPr>
              <a:t>e) Phụ lục văn bản </a:t>
            </a:r>
          </a:p>
          <a:p>
            <a:pPr marL="0" indent="0">
              <a:buFont typeface="Wingdings" panose="05000000000000000000" pitchFamily="2" charset="2"/>
              <a:buChar char="v"/>
            </a:pPr>
            <a:r>
              <a:rPr lang="en-US" altLang="x-none" sz="2600" b="1" dirty="0">
                <a:latin typeface="Times New Roman" panose="02020603050405020304" pitchFamily="18" charset="0"/>
                <a:cs typeface="Times New Roman" panose="02020603050405020304" pitchFamily="18" charset="0"/>
              </a:rPr>
              <a:t>Thể thức </a:t>
            </a:r>
          </a:p>
          <a:p>
            <a:pPr marL="0" indent="0">
              <a:buNone/>
            </a:pPr>
            <a:r>
              <a:rPr lang="en-US" altLang="x-none" sz="2600" dirty="0">
                <a:latin typeface="Times New Roman" panose="02020603050405020304" pitchFamily="18" charset="0"/>
                <a:cs typeface="Times New Roman" panose="02020603050405020304" pitchFamily="18" charset="0"/>
              </a:rPr>
              <a:t>Trường hợp văn bản có phụ lục kèm theo thì trong văn bản phải có chỉ dẫn về phụ lục đó. Phụ lục văn bản phải có tiêu đề; văn bản có từ hai phụ lục trở lên thì các phụ lục phải được đánh số thứ tự bằng chữ số La Mã.</a:t>
            </a:r>
          </a:p>
          <a:p>
            <a:pPr marL="0" indent="0">
              <a:buFont typeface="Wingdings" panose="05000000000000000000" pitchFamily="2" charset="2"/>
              <a:buChar char="v"/>
            </a:pPr>
            <a:r>
              <a:rPr lang="en-US" altLang="en-US" sz="2600" b="1" dirty="0">
                <a:latin typeface="Times New Roman" panose="02020603050405020304" pitchFamily="18" charset="0"/>
                <a:cs typeface="Times New Roman" panose="02020603050405020304" pitchFamily="18" charset="0"/>
              </a:rPr>
              <a:t>Kỹ thuật trình b</a:t>
            </a:r>
            <a:r>
              <a:rPr lang="en-US" altLang="en-US" sz="2600" b="1" dirty="0">
                <a:latin typeface="Times New Roman" panose="02020603050405020304" pitchFamily="18" charset="0"/>
                <a:ea typeface="Times New Roman" panose="02020603050405020304" pitchFamily="18" charset="0"/>
              </a:rPr>
              <a:t>à</a:t>
            </a:r>
            <a:r>
              <a:rPr lang="en-US" altLang="en-US" sz="2600" b="1" dirty="0">
                <a:latin typeface="Times New Roman" panose="02020603050405020304" pitchFamily="18" charset="0"/>
                <a:cs typeface="Times New Roman" panose="02020603050405020304" pitchFamily="18" charset="0"/>
              </a:rPr>
              <a:t>y</a:t>
            </a:r>
          </a:p>
          <a:p>
            <a:pPr marL="0" indent="0">
              <a:buNone/>
            </a:pPr>
            <a:r>
              <a:rPr lang="en-US" altLang="x-none" sz="2600" dirty="0">
                <a:latin typeface="Times New Roman" panose="02020603050405020304" pitchFamily="18" charset="0"/>
                <a:cs typeface="Times New Roman" panose="02020603050405020304" pitchFamily="18" charset="0"/>
              </a:rPr>
              <a:t>Phụ lục văn bản được trình b</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y trên các trang riêng; từ “Phụ lục” v</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 số thứ tự của phụ lục được trình b</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y th</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nh một dòng riêng, canh giữa, bằng chữ in thường, cỡ chữ 14, kiểu chữ đứng, đậm; tên phụ lục được trình b</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y canh giữa, bằng chữ in hoa, cỡ chữ từ 13 đến 14, kiểu chữ đứng, đậm.</a:t>
            </a:r>
          </a:p>
          <a:p>
            <a:pPr marL="0" indent="0">
              <a:buFont typeface="Wingdings" panose="05000000000000000000" pitchFamily="2" charset="2"/>
              <a:buChar char="v"/>
            </a:pPr>
            <a:endParaRPr lang="en-US" altLang="en-US" sz="2600" b="1" dirty="0">
              <a:latin typeface="Times New Roman" panose="02020603050405020304" pitchFamily="18" charset="0"/>
              <a:ea typeface="Times New Roman" panose="02020603050405020304" pitchFamily="18" charset="0"/>
            </a:endParaRPr>
          </a:p>
        </p:txBody>
      </p:sp>
      <p:sp>
        <p:nvSpPr>
          <p:cNvPr id="234500"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180</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10.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khác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68313" y="1844675"/>
            <a:ext cx="8229600" cy="4525963"/>
          </a:xfrm>
        </p:spPr>
        <p:txBody>
          <a:bodyPr vert="horz" wrap="square" lIns="91440" tIns="45720" rIns="91440" bIns="45720" anchor="t"/>
          <a:lstStyle/>
          <a:p>
            <a:pPr marL="0" indent="0" algn="ctr"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CHƯƠNG III:</a:t>
            </a:r>
          </a:p>
          <a:p>
            <a:pPr marL="0" indent="0" algn="ctr" eaLnBrk="1" hangingPunct="1">
              <a:buNone/>
            </a:pPr>
            <a:r>
              <a:rPr lang="en-US" altLang="en-US" sz="4000" b="1" dirty="0">
                <a:solidFill>
                  <a:srgbClr val="FF0000"/>
                </a:solidFill>
                <a:latin typeface="Times New Roman" panose="02020603050405020304" pitchFamily="18" charset="0"/>
                <a:cs typeface="Times New Roman" panose="02020603050405020304" pitchFamily="18" charset="0"/>
              </a:rPr>
              <a:t>KỸ THUẬT SOẠN THẢO VĂN BẢN QUẢN LÝ NHÀ NƯỚC</a:t>
            </a:r>
            <a:endParaRPr lang="en-US" altLang="en-US" sz="40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NỘI DUNG</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6147" name="Content Placeholder 2"/>
          <p:cNvSpPr>
            <a:spLocks noGrp="1"/>
          </p:cNvSpPr>
          <p:nvPr>
            <p:ph idx="1"/>
          </p:nvPr>
        </p:nvSpPr>
        <p:spPr>
          <a:xfrm>
            <a:off x="457200" y="1916113"/>
            <a:ext cx="8229600" cy="4525962"/>
          </a:xfrm>
        </p:spPr>
        <p:txBody>
          <a:bodyPr vert="horz" wrap="square" lIns="91440" tIns="45720" rIns="91440" bIns="45720" anchor="t"/>
          <a:lstStyle/>
          <a:p>
            <a:pPr marL="0" indent="0">
              <a:buNone/>
            </a:pPr>
            <a:r>
              <a:rPr lang="en-US" altLang="en-US" sz="3600" dirty="0">
                <a:latin typeface="Times New Roman" panose="02020603050405020304" pitchFamily="18" charset="0"/>
                <a:cs typeface="Times New Roman" panose="02020603050405020304" pitchFamily="18" charset="0"/>
              </a:rPr>
              <a:t>I. Yêu cầu về kỹ thuật Soạn thảo văn bản</a:t>
            </a:r>
          </a:p>
          <a:p>
            <a:pPr marL="0" indent="0">
              <a:buNone/>
            </a:pPr>
            <a:r>
              <a:rPr lang="en-US" altLang="en-US" sz="3600" dirty="0">
                <a:latin typeface="Times New Roman" panose="02020603050405020304" pitchFamily="18" charset="0"/>
                <a:cs typeface="Times New Roman" panose="02020603050405020304" pitchFamily="18" charset="0"/>
              </a:rPr>
              <a:t>II. Quy trình xây dựng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thủ tục ban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văn bản</a:t>
            </a:r>
          </a:p>
          <a:p>
            <a:pPr marL="0" indent="0">
              <a:buNone/>
            </a:pPr>
            <a:r>
              <a:rPr lang="en-US" altLang="en-US" sz="3600" dirty="0">
                <a:latin typeface="Times New Roman" panose="02020603050405020304" pitchFamily="18" charset="0"/>
                <a:cs typeface="Times New Roman" panose="02020603050405020304" pitchFamily="18" charset="0"/>
              </a:rPr>
              <a:t>III. Văn phong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ngôn ngữ văn bản quản lý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a:t>
            </a:r>
            <a:endParaRPr lang="en-US" altLang="en-US" sz="3600" dirty="0">
              <a:latin typeface="Times New Roman" panose="02020603050405020304" pitchFamily="18" charset="0"/>
              <a:ea typeface="Times New Roman" panose="02020603050405020304" pitchFamily="18" charset="0"/>
            </a:endParaRPr>
          </a:p>
        </p:txBody>
      </p:sp>
      <p:sp>
        <p:nvSpPr>
          <p:cNvPr id="6148" name="Slide Number Placeholder 1"/>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182</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NỘI DUNG</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0"/>
            <a:ext cx="8229600" cy="1692275"/>
          </a:xfrm>
        </p:spPr>
        <p:txBody>
          <a:bodyPr vert="horz" wrap="square" lIns="91440" tIns="45720" rIns="91440" bIns="45720" anchor="ctr">
            <a:normAutofit fontScale="90000"/>
          </a:bodyPr>
          <a:lstStyle/>
          <a:p>
            <a:r>
              <a:rPr lang="en-US" altLang="en-US" sz="3600" b="1" dirty="0">
                <a:solidFill>
                  <a:schemeClr val="bg1"/>
                </a:solidFill>
                <a:latin typeface="Times New Roman" panose="02020603050405020304" pitchFamily="18" charset="0"/>
                <a:cs typeface="Times New Roman" panose="02020603050405020304" pitchFamily="18" charset="0"/>
              </a:rPr>
              <a:t>I. YÊU CẦU VỀ KỸ THUẬT SOẠN THẢO </a:t>
            </a:r>
            <a:r>
              <a:rPr lang="en-US" altLang="en-US" sz="3200" b="1" dirty="0">
                <a:solidFill>
                  <a:schemeClr val="bg1"/>
                </a:solidFill>
                <a:latin typeface="Times New Roman" panose="02020603050405020304" pitchFamily="18" charset="0"/>
                <a:cs typeface="Times New Roman" panose="02020603050405020304" pitchFamily="18" charset="0"/>
              </a:rPr>
              <a:t>NỘI DUNG</a:t>
            </a:r>
            <a:r>
              <a:rPr lang="en-US" altLang="en-US" sz="3600" b="1" dirty="0">
                <a:solidFill>
                  <a:schemeClr val="bg1"/>
                </a:solidFill>
                <a:latin typeface="Times New Roman" panose="02020603050405020304" pitchFamily="18" charset="0"/>
                <a:cs typeface="Times New Roman" panose="02020603050405020304" pitchFamily="18" charset="0"/>
              </a:rPr>
              <a:t>VĂN BẢN</a:t>
            </a:r>
            <a:br>
              <a:rPr lang="en-US" altLang="en-US" sz="3600" b="1" dirty="0">
                <a:solidFill>
                  <a:schemeClr val="bg1"/>
                </a:solidFill>
                <a:latin typeface="Times New Roman" panose="02020603050405020304" pitchFamily="18" charset="0"/>
                <a:cs typeface="Times New Roman" panose="02020603050405020304" pitchFamily="18" charset="0"/>
              </a:rPr>
            </a:br>
            <a:endParaRPr lang="en-US" altLang="en-US" sz="3600" dirty="0"/>
          </a:p>
        </p:txBody>
      </p:sp>
      <p:sp>
        <p:nvSpPr>
          <p:cNvPr id="3" name="Content Placeholder 2"/>
          <p:cNvSpPr>
            <a:spLocks noGrp="1"/>
          </p:cNvSpPr>
          <p:nvPr>
            <p:ph idx="1"/>
          </p:nvPr>
        </p:nvSpPr>
        <p:spPr>
          <a:xfrm>
            <a:off x="179512" y="1556792"/>
            <a:ext cx="8713788" cy="4525963"/>
          </a:xfrm>
        </p:spPr>
        <p:txBody>
          <a:bodyPr vert="horz" wrap="square" lIns="91440" tIns="45720" rIns="91440" bIns="45720" numCol="1" anchor="t" anchorCtr="0" compatLnSpc="1"/>
          <a:lstStyle/>
          <a:p>
            <a:pPr marL="0" indent="0" algn="just">
              <a:buNone/>
            </a:pPr>
            <a:r>
              <a:rPr lang="en-US" altLang="en-US" sz="3600" dirty="0">
                <a:latin typeface="Times New Roman" panose="02020603050405020304" pitchFamily="18" charset="0"/>
                <a:cs typeface="Times New Roman" panose="02020603050405020304" pitchFamily="18" charset="0"/>
              </a:rPr>
              <a:t>Khi soạn thảo văn bản, chúng ta phải đảm bảo các yêu cầu vừa có tính bắt buộc, vừa có tính khoa học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vừa có tính pháp lý. Đó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các yêu cầu sau:</a:t>
            </a:r>
            <a:endParaRPr lang="en-US" altLang="en-US" sz="3600" b="1" dirty="0">
              <a:latin typeface="Times New Roman" panose="02020603050405020304" pitchFamily="18" charset="0"/>
              <a:cs typeface="Times New Roman" panose="02020603050405020304" pitchFamily="18" charset="0"/>
            </a:endParaRPr>
          </a:p>
          <a:p>
            <a:pPr marL="0" indent="0">
              <a:buNone/>
            </a:pPr>
            <a:endParaRPr lang="en-US" altLang="x-none" sz="3600" dirty="0"/>
          </a:p>
        </p:txBody>
      </p:sp>
      <p:sp>
        <p:nvSpPr>
          <p:cNvPr id="7172" name="Slide Number Placeholder 1"/>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183</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I. YÊU CẦU VỀ KỸ THUẬT SOẠN THẢO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 YÊU CẦU VỀ KỸ THUẬT SOẠN THẢO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8195" name="Content Placeholder 2"/>
          <p:cNvSpPr>
            <a:spLocks noGrp="1"/>
          </p:cNvSpPr>
          <p:nvPr>
            <p:ph idx="1"/>
          </p:nvPr>
        </p:nvSpPr>
        <p:spPr>
          <a:xfrm>
            <a:off x="107950" y="1412875"/>
            <a:ext cx="9036050" cy="5040313"/>
          </a:xfrm>
        </p:spPr>
        <p:txBody>
          <a:bodyPr vert="horz" wrap="square" lIns="91440" tIns="45720" rIns="91440" bIns="45720" anchor="t"/>
          <a:lstStyle/>
          <a:p>
            <a:pPr eaLnBrk="1" hangingPunct="1">
              <a:lnSpc>
                <a:spcPct val="150000"/>
              </a:lnSpc>
              <a:spcBef>
                <a:spcPct val="0"/>
              </a:spcBef>
              <a:buAutoNum type="arabicPeriod"/>
            </a:pPr>
            <a:r>
              <a:rPr lang="en-US" altLang="en-US" sz="2400" b="1" dirty="0">
                <a:latin typeface="Times New Roman" panose="02020603050405020304" pitchFamily="18" charset="0"/>
                <a:cs typeface="Times New Roman" panose="02020603050405020304" pitchFamily="18" charset="0"/>
              </a:rPr>
              <a:t>Phải có tính chính trị:</a:t>
            </a:r>
            <a:endParaRPr lang="en-US" altLang="en-US" sz="2400" dirty="0">
              <a:latin typeface="Times New Roman" panose="02020603050405020304" pitchFamily="18" charset="0"/>
              <a:cs typeface="Times New Roman" panose="02020603050405020304" pitchFamily="18" charset="0"/>
            </a:endParaRPr>
          </a:p>
          <a:p>
            <a:pPr eaLnBrk="1" hangingPunct="1">
              <a:lnSpc>
                <a:spcPct val="150000"/>
              </a:lnSpc>
              <a:spcBef>
                <a:spcPct val="0"/>
              </a:spcBef>
              <a:buFont typeface="Wingdings" panose="05000000000000000000" pitchFamily="2" charset="2"/>
              <a:buChar char="ü"/>
            </a:pPr>
            <a:r>
              <a:rPr lang="en-US" altLang="en-US" sz="2400" dirty="0">
                <a:latin typeface="Times New Roman" panose="02020603050405020304" pitchFamily="18" charset="0"/>
                <a:cs typeface="Times New Roman" panose="02020603050405020304" pitchFamily="18" charset="0"/>
              </a:rPr>
              <a:t>Đây l</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yêu cầu có tính nguyên tắc, vì ở nước ta, Đảng lãnh đạo Nh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nước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XH. </a:t>
            </a:r>
          </a:p>
          <a:p>
            <a:pPr eaLnBrk="1" hangingPunct="1">
              <a:lnSpc>
                <a:spcPct val="150000"/>
              </a:lnSpc>
              <a:spcBef>
                <a:spcPct val="0"/>
              </a:spcBef>
              <a:buNone/>
            </a:pPr>
            <a:r>
              <a:rPr lang="en-US" alt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altLang="en-US" sz="2400" dirty="0">
                <a:latin typeface="Times New Roman" panose="02020603050405020304" pitchFamily="18" charset="0"/>
                <a:cs typeface="Times New Roman" panose="02020603050405020304" pitchFamily="18" charset="0"/>
              </a:rPr>
              <a:t> Chính vì vậy, để đảm bảo sự lãnh đạo của Đảng đối với Nh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nước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XH. Khi soạn thảo các văn bản pháp quy phải đảm bảo tính chính trị. Đó l</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văn bản phải phù hợp với chủ trương, đường lối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chính sách của Đảng, Nh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nước.</a:t>
            </a:r>
          </a:p>
          <a:p>
            <a:pPr eaLnBrk="1" hangingPunct="1">
              <a:lnSpc>
                <a:spcPct val="150000"/>
              </a:lnSpc>
              <a:spcBef>
                <a:spcPct val="0"/>
              </a:spcBef>
              <a:buFont typeface="Wingdings" panose="05000000000000000000" pitchFamily="2" charset="2"/>
              <a:buChar char="ü"/>
            </a:pPr>
            <a:r>
              <a:rPr lang="en-US" altLang="en-US" sz="2400" dirty="0">
                <a:latin typeface="Times New Roman" panose="02020603050405020304" pitchFamily="18" charset="0"/>
                <a:cs typeface="Times New Roman" panose="02020603050405020304" pitchFamily="18" charset="0"/>
              </a:rPr>
              <a:t>Văn bản khi ban 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nh phải đạt lợi ích chung, lợi ích tập thể lên trên theo các quy định của Đảng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Nh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nước.</a:t>
            </a:r>
          </a:p>
          <a:p>
            <a:endParaRPr lang="en-US" altLang="en-US" sz="2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I. YÊU CẦU VỀ KỸ THUẬT SOẠN THẢO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 YÊU CẦU VỀ KỸ THUẬT SOẠN THẢO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9219" name="Content Placeholder 2"/>
          <p:cNvSpPr>
            <a:spLocks noGrp="1"/>
          </p:cNvSpPr>
          <p:nvPr>
            <p:ph idx="1"/>
          </p:nvPr>
        </p:nvSpPr>
        <p:spPr>
          <a:xfrm>
            <a:off x="107950" y="1600200"/>
            <a:ext cx="9036050" cy="5040313"/>
          </a:xfrm>
        </p:spPr>
        <p:txBody>
          <a:bodyPr vert="horz" wrap="square" lIns="91440" tIns="45720" rIns="91440" bIns="45720" anchor="t"/>
          <a:lstStyle/>
          <a:p>
            <a:pPr eaLnBrk="1" hangingPunct="1">
              <a:lnSpc>
                <a:spcPct val="150000"/>
              </a:lnSpc>
              <a:spcBef>
                <a:spcPct val="0"/>
              </a:spcBef>
              <a:buAutoNum type="arabicPeriod" startAt="2"/>
            </a:pPr>
            <a:r>
              <a:rPr lang="en-US" altLang="en-US" b="1" dirty="0">
                <a:latin typeface="Times New Roman" panose="02020603050405020304" pitchFamily="18" charset="0"/>
                <a:cs typeface="Times New Roman" panose="02020603050405020304" pitchFamily="18" charset="0"/>
              </a:rPr>
              <a:t>Phải có tính mục đích:</a:t>
            </a:r>
            <a:endParaRPr lang="en-US" altLang="en-US" dirty="0">
              <a:latin typeface="Times New Roman" panose="02020603050405020304" pitchFamily="18" charset="0"/>
              <a:cs typeface="Times New Roman" panose="02020603050405020304" pitchFamily="18" charset="0"/>
            </a:endParaRPr>
          </a:p>
          <a:p>
            <a:pPr algn="just" eaLnBrk="1" hangingPunct="1">
              <a:lnSpc>
                <a:spcPct val="150000"/>
              </a:lnSpc>
              <a:spcBef>
                <a:spcPct val="0"/>
              </a:spcBef>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Việc xác định mục đích để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văn bản phải thật chính xác, cụ thể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rõ r</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ng, nó trả lời cho câu hỏi: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văn n</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y để giải quyết công việc gì, phục vụ cho công tác </a:t>
            </a:r>
            <a:r>
              <a:rPr lang="en-US" altLang="en-US" dirty="0" err="1">
                <a:latin typeface="Times New Roman" panose="02020603050405020304" pitchFamily="18" charset="0"/>
                <a:cs typeface="Times New Roman" panose="02020603050405020304" pitchFamily="18" charset="0"/>
              </a:rPr>
              <a:t>n</a:t>
            </a:r>
            <a:r>
              <a:rPr lang="en-US" altLang="en-US" dirty="0" err="1">
                <a:latin typeface="Times New Roman" panose="02020603050405020304" pitchFamily="18" charset="0"/>
                <a:ea typeface="Times New Roman" panose="02020603050405020304" pitchFamily="18" charset="0"/>
              </a:rPr>
              <a:t>à</a:t>
            </a:r>
            <a:r>
              <a:rPr lang="en-US" altLang="en-US" dirty="0" err="1">
                <a:latin typeface="Times New Roman" panose="02020603050405020304" pitchFamily="18" charset="0"/>
                <a:cs typeface="Times New Roman" panose="02020603050405020304" pitchFamily="18" charset="0"/>
              </a:rPr>
              <a:t>o</a:t>
            </a:r>
            <a:r>
              <a:rPr lang="en-US" altLang="en-US" dirty="0">
                <a:latin typeface="Times New Roman" panose="02020603050405020304" pitchFamily="18" charset="0"/>
                <a:cs typeface="Times New Roman" panose="02020603050405020304" pitchFamily="18" charset="0"/>
              </a:rPr>
              <a:t>,</a:t>
            </a:r>
            <a:r>
              <a:rPr lang="en-US" altLang="en-US" dirty="0">
                <a:latin typeface="Times New Roman" panose="02020603050405020304" pitchFamily="18" charset="0"/>
                <a:ea typeface="Times New Roman" panose="02020603050405020304" pitchFamily="18" charset="0"/>
              </a:rPr>
              <a:t>…</a:t>
            </a:r>
            <a:r>
              <a:rPr lang="en-US" altLang="en-US" dirty="0">
                <a:latin typeface="Times New Roman" panose="02020603050405020304" pitchFamily="18" charset="0"/>
                <a:cs typeface="Times New Roman" panose="02020603050405020304" pitchFamily="18" charset="0"/>
              </a:rPr>
              <a:t>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có thuộc thẩm quyền của cơ quan mình hay không.</a:t>
            </a:r>
          </a:p>
          <a:p>
            <a:pPr>
              <a:buChar char="•"/>
            </a:pPr>
            <a:endParaRPr lang="en-US" altLang="en-US"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I. YÊU CẦU VỀ KỸ THUẬT SOẠN THẢO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 YÊU CẦU VỀ KỸ THUẬT SOẠN THẢO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10243" name="Content Placeholder 2"/>
          <p:cNvSpPr>
            <a:spLocks noGrp="1"/>
          </p:cNvSpPr>
          <p:nvPr>
            <p:ph idx="1"/>
          </p:nvPr>
        </p:nvSpPr>
        <p:spPr>
          <a:xfrm>
            <a:off x="107950" y="1600200"/>
            <a:ext cx="9036050" cy="5040313"/>
          </a:xfrm>
        </p:spPr>
        <p:txBody>
          <a:bodyPr vert="horz" wrap="square" lIns="91440" tIns="45720" rIns="91440" bIns="45720" anchor="t"/>
          <a:lstStyle/>
          <a:p>
            <a:pPr eaLnBrk="1" hangingPunct="1">
              <a:lnSpc>
                <a:spcPct val="150000"/>
              </a:lnSpc>
              <a:spcBef>
                <a:spcPct val="0"/>
              </a:spcBef>
              <a:buAutoNum type="arabicPeriod" startAt="3"/>
            </a:pPr>
            <a:r>
              <a:rPr lang="en-US" altLang="en-US" sz="3600" b="1" dirty="0">
                <a:latin typeface="Times New Roman" panose="02020603050405020304" pitchFamily="18" charset="0"/>
                <a:cs typeface="Times New Roman" panose="02020603050405020304" pitchFamily="18" charset="0"/>
              </a:rPr>
              <a:t> Phải có tính khoa học:</a:t>
            </a:r>
            <a:endParaRPr lang="en-US" altLang="en-US" sz="3600" dirty="0">
              <a:latin typeface="Times New Roman" panose="02020603050405020304" pitchFamily="18" charset="0"/>
              <a:cs typeface="Times New Roman" panose="02020603050405020304" pitchFamily="18" charset="0"/>
            </a:endParaRPr>
          </a:p>
          <a:p>
            <a:pPr eaLnBrk="1" hangingPunct="1">
              <a:lnSpc>
                <a:spcPct val="150000"/>
              </a:lnSpc>
              <a:spcBef>
                <a:spcPct val="0"/>
              </a:spcBef>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Tính khoa học được thể hiện bao trùm từ đầu đến kết thúc văn bản, không chỉ về hình thức, diễn đạt </a:t>
            </a:r>
            <a:r>
              <a:rPr lang="en-US" altLang="en-US" sz="3600" dirty="0" err="1">
                <a:latin typeface="Times New Roman" panose="02020603050405020304" pitchFamily="18" charset="0"/>
                <a:cs typeface="Times New Roman" panose="02020603050405020304" pitchFamily="18" charset="0"/>
              </a:rPr>
              <a:t>nội</a:t>
            </a:r>
            <a:r>
              <a:rPr lang="en-US" altLang="en-US" sz="3600" dirty="0">
                <a:latin typeface="Times New Roman" panose="02020603050405020304" pitchFamily="18" charset="0"/>
                <a:cs typeface="Times New Roman" panose="02020603050405020304" pitchFamily="18" charset="0"/>
              </a:rPr>
              <a:t> dung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còn cả về cách sắp xếp bố trí từng vấn đề, từng </a:t>
            </a:r>
            <a:r>
              <a:rPr lang="en-US" altLang="en-US" sz="3600" dirty="0" err="1">
                <a:latin typeface="Times New Roman" panose="02020603050405020304" pitchFamily="18" charset="0"/>
                <a:cs typeface="Times New Roman" panose="02020603050405020304" pitchFamily="18" charset="0"/>
              </a:rPr>
              <a:t>nội</a:t>
            </a:r>
            <a:r>
              <a:rPr lang="en-US" altLang="en-US" sz="3600" dirty="0">
                <a:latin typeface="Times New Roman" panose="02020603050405020304" pitchFamily="18" charset="0"/>
                <a:cs typeface="Times New Roman" panose="02020603050405020304" pitchFamily="18" charset="0"/>
              </a:rPr>
              <a:t> dung nhỏ trong to</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 bộ văn bản.</a:t>
            </a:r>
          </a:p>
          <a:p>
            <a:pPr>
              <a:buChar char="•"/>
            </a:pPr>
            <a:endParaRPr lang="en-US" altLang="en-US" sz="3600" dirty="0">
              <a:latin typeface="Times New Roman" panose="02020603050405020304" pitchFamily="18" charset="0"/>
              <a:ea typeface="Times New Roman" panose="02020603050405020304" pitchFamily="18" charset="0"/>
            </a:endParaRPr>
          </a:p>
        </p:txBody>
      </p:sp>
      <p:sp>
        <p:nvSpPr>
          <p:cNvPr id="10244" name="Slide Number Placeholder 1"/>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186</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I. YÊU CẦU VỀ KỸ THUẬT SOẠN THẢO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 YÊU CẦU VỀ KỸ THUẬT SOẠN THẢO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07950" y="1600200"/>
            <a:ext cx="9036050" cy="5040313"/>
          </a:xfrm>
        </p:spPr>
        <p:txBody>
          <a:bodyPr vert="horz" wrap="square" lIns="91440" tIns="45720" rIns="91440" bIns="45720" numCol="1" anchor="t" anchorCtr="0" compatLnSpc="1"/>
          <a:lstStyle/>
          <a:p>
            <a:pPr eaLnBrk="1" hangingPunct="1">
              <a:lnSpc>
                <a:spcPct val="150000"/>
              </a:lnSpc>
              <a:spcBef>
                <a:spcPct val="0"/>
              </a:spcBef>
              <a:buAutoNum type="arabicPeriod" startAt="4"/>
            </a:pP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Phải</a:t>
            </a:r>
            <a:r>
              <a:rPr lang="en-US" altLang="en-US" sz="3600" b="1" dirty="0">
                <a:latin typeface="Times New Roman" panose="02020603050405020304" pitchFamily="18" charset="0"/>
                <a:cs typeface="Times New Roman" panose="02020603050405020304" pitchFamily="18" charset="0"/>
              </a:rPr>
              <a:t> có tính đại chúng:</a:t>
            </a:r>
            <a:endParaRPr lang="en-US" altLang="en-US" sz="3600" dirty="0">
              <a:latin typeface="Times New Roman" panose="02020603050405020304" pitchFamily="18" charset="0"/>
              <a:cs typeface="Times New Roman" panose="02020603050405020304" pitchFamily="18" charset="0"/>
            </a:endParaRPr>
          </a:p>
          <a:p>
            <a:pPr algn="just" eaLnBrk="1" hangingPunct="1">
              <a:lnSpc>
                <a:spcPct val="150000"/>
              </a:lnSpc>
              <a:spcBef>
                <a:spcPct val="0"/>
              </a:spcBef>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Tính đại chúng phản ánh sự trong sáng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phổ thông về từ ngữ để mọi người đọc, mọi người thực hiện dễ r</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ng hiểu đúng, hiểu đủ các </a:t>
            </a:r>
            <a:r>
              <a:rPr lang="en-US" altLang="en-US" sz="3600" dirty="0" err="1">
                <a:latin typeface="Times New Roman" panose="02020603050405020304" pitchFamily="18" charset="0"/>
                <a:cs typeface="Times New Roman" panose="02020603050405020304" pitchFamily="18" charset="0"/>
              </a:rPr>
              <a:t>nội</a:t>
            </a:r>
            <a:r>
              <a:rPr lang="en-US" altLang="en-US" sz="3600" dirty="0">
                <a:latin typeface="Times New Roman" panose="02020603050405020304" pitchFamily="18" charset="0"/>
                <a:cs typeface="Times New Roman" panose="02020603050405020304" pitchFamily="18" charset="0"/>
              </a:rPr>
              <a:t> dung của văn bản theo một ý nghĩa nhất định.</a:t>
            </a:r>
          </a:p>
          <a:p>
            <a:pPr eaLnBrk="1" hangingPunct="1">
              <a:lnSpc>
                <a:spcPct val="150000"/>
              </a:lnSpc>
              <a:spcBef>
                <a:spcPct val="0"/>
              </a:spcBef>
              <a:buNone/>
            </a:pPr>
            <a:endParaRPr lang="en-US" altLang="x-none" sz="3600" dirty="0">
              <a:latin typeface="Times New Roman" panose="02020603050405020304" pitchFamily="18" charset="0"/>
              <a:ea typeface="Times New Roman" panose="02020603050405020304" pitchFamily="18" charset="0"/>
            </a:endParaRPr>
          </a:p>
        </p:txBody>
      </p:sp>
      <p:sp>
        <p:nvSpPr>
          <p:cNvPr id="11268" name="Slide Number Placeholder 1"/>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187</a:t>
            </a:fld>
            <a:endParaRPr lang="es-ES" altLang="en-US" sz="1400" dirty="0"/>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I. YÊU CẦU VỀ KỸ THUẬT SOẠN THẢO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 YÊU CẦU VỀ KỸ THUẬT SOẠN THẢO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07950" y="1484313"/>
            <a:ext cx="9036050" cy="5040313"/>
          </a:xfrm>
        </p:spPr>
        <p:txBody>
          <a:bodyPr vert="horz" wrap="square" lIns="91440" tIns="45720" rIns="91440" bIns="45720" numCol="1" anchor="t" anchorCtr="0" compatLnSpc="1"/>
          <a:lstStyle/>
          <a:p>
            <a:pPr eaLnBrk="1" hangingPunct="1">
              <a:lnSpc>
                <a:spcPct val="150000"/>
              </a:lnSpc>
              <a:spcBef>
                <a:spcPct val="0"/>
              </a:spcBef>
              <a:buAutoNum type="arabicPeriod" startAt="5"/>
            </a:pPr>
            <a:r>
              <a:rPr lang="en-US" altLang="en-US" sz="2800" b="1" dirty="0">
                <a:latin typeface="Times New Roman" panose="02020603050405020304" pitchFamily="18" charset="0"/>
                <a:cs typeface="Times New Roman" panose="02020603050405020304" pitchFamily="18" charset="0"/>
              </a:rPr>
              <a:t>Phải có tính khả thi:</a:t>
            </a:r>
            <a:endParaRPr lang="en-US" altLang="en-US" sz="2800" dirty="0">
              <a:latin typeface="Times New Roman" panose="02020603050405020304" pitchFamily="18" charset="0"/>
              <a:cs typeface="Times New Roman" panose="02020603050405020304" pitchFamily="18" charset="0"/>
            </a:endParaRPr>
          </a:p>
          <a:p>
            <a:pPr algn="just" eaLnBrk="1" hangingPunct="1">
              <a:lnSpc>
                <a:spcPct val="150000"/>
              </a:lnSpc>
              <a:spcBef>
                <a:spcPct val="0"/>
              </a:spcBef>
              <a:buFont typeface="Wingdings" panose="05000000000000000000" pitchFamily="2" charset="2"/>
              <a:buChar char="ü"/>
            </a:pPr>
            <a:r>
              <a:rPr lang="en-US" altLang="en-US" sz="2600" dirty="0">
                <a:latin typeface="Times New Roman" panose="02020603050405020304" pitchFamily="18" charset="0"/>
                <a:cs typeface="Times New Roman" panose="02020603050405020304" pitchFamily="18" charset="0"/>
              </a:rPr>
              <a:t>Một l</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 Nội dung văn bản phải phù hợp với điều kiện kinh tế XH hiện tại. Có như vậy mới có thể thực hiện trong thực tế, căn cứ v</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o đặc điểm của từng đối tượng quản lý, từng địa phương, từng ng</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nh m</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 đặt ra các yêu cầu hợp lý, phù hợp với khả năng thực tế của các đối tượng phải thi h</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nh.</a:t>
            </a:r>
          </a:p>
          <a:p>
            <a:pPr algn="just" eaLnBrk="1" hangingPunct="1">
              <a:lnSpc>
                <a:spcPct val="150000"/>
              </a:lnSpc>
              <a:spcBef>
                <a:spcPct val="0"/>
              </a:spcBef>
              <a:buFont typeface="Wingdings" panose="05000000000000000000" pitchFamily="2" charset="2"/>
              <a:buChar char="ü"/>
            </a:pPr>
            <a:r>
              <a:rPr lang="en-US" altLang="en-US" sz="2600" dirty="0">
                <a:latin typeface="Times New Roman" panose="02020603050405020304" pitchFamily="18" charset="0"/>
                <a:cs typeface="Times New Roman" panose="02020603050405020304" pitchFamily="18" charset="0"/>
              </a:rPr>
              <a:t>Hai l</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 Khi soạn thảo văn bản, chúng ta phải luôn luôn tự đặt mình v</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o địa vị, ho</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n cảnh của đối tượng nhận văn bản.</a:t>
            </a:r>
          </a:p>
          <a:p>
            <a:pPr eaLnBrk="1" hangingPunct="1">
              <a:lnSpc>
                <a:spcPct val="150000"/>
              </a:lnSpc>
              <a:spcBef>
                <a:spcPct val="0"/>
              </a:spcBef>
              <a:buNone/>
            </a:pPr>
            <a:endParaRPr lang="en-US" altLang="x-none" sz="2600" dirty="0">
              <a:latin typeface="Times New Roman" panose="02020603050405020304" pitchFamily="18" charset="0"/>
              <a:ea typeface="Times New Roman" panose="02020603050405020304" pitchFamily="18" charset="0"/>
            </a:endParaRPr>
          </a:p>
        </p:txBody>
      </p:sp>
      <p:sp>
        <p:nvSpPr>
          <p:cNvPr id="12292" name="Slide Number Placeholder 1"/>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188</a:t>
            </a:fld>
            <a:endParaRPr lang="es-ES" altLang="en-US" sz="1400" dirty="0"/>
          </a:p>
        </p:txBody>
      </p:sp>
      <p:sp>
        <p:nvSpPr>
          <p:cNvPr id="6"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I. YÊU CẦU VỀ KỸ THUẬT SOẠN THẢO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 YÊU CẦU VỀ KỸ THUẬT SOẠN THẢO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07950" y="1484313"/>
            <a:ext cx="9036050" cy="5153025"/>
          </a:xfrm>
        </p:spPr>
        <p:txBody>
          <a:bodyPr vert="horz" wrap="square" lIns="91440" tIns="45720" rIns="91440" bIns="45720" numCol="1" anchor="t" anchorCtr="0" compatLnSpc="1"/>
          <a:lstStyle/>
          <a:p>
            <a:pPr algn="just" eaLnBrk="1" hangingPunct="1">
              <a:lnSpc>
                <a:spcPct val="150000"/>
              </a:lnSpc>
              <a:spcBef>
                <a:spcPct val="0"/>
              </a:spcBef>
              <a:buAutoNum type="arabicPeriod" startAt="5"/>
            </a:pPr>
            <a:r>
              <a:rPr lang="en-US" altLang="en-US" sz="2800" b="1" dirty="0">
                <a:latin typeface="Times New Roman" panose="02020603050405020304" pitchFamily="18" charset="0"/>
                <a:cs typeface="Times New Roman" panose="02020603050405020304" pitchFamily="18" charset="0"/>
              </a:rPr>
              <a:t>Phải có tính khả thi: </a:t>
            </a:r>
            <a:r>
              <a:rPr lang="en-US" altLang="en-US" sz="2800" dirty="0">
                <a:latin typeface="Times New Roman" panose="02020603050405020304" pitchFamily="18" charset="0"/>
                <a:cs typeface="Times New Roman" panose="02020603050405020304" pitchFamily="18" charset="0"/>
              </a:rPr>
              <a:t>(tt)</a:t>
            </a:r>
          </a:p>
          <a:p>
            <a:pPr algn="just" eaLnBrk="1" hangingPunct="1">
              <a:lnSpc>
                <a:spcPct val="150000"/>
              </a:lnSpc>
              <a:spcBef>
                <a:spcPct val="0"/>
              </a:spcBef>
              <a:buFont typeface="Wingdings" panose="05000000000000000000" pitchFamily="2" charset="2"/>
              <a:buChar char="ü"/>
            </a:pPr>
            <a:r>
              <a:rPr lang="en-US" altLang="en-US" sz="2700" dirty="0">
                <a:latin typeface="Times New Roman" panose="02020603050405020304" pitchFamily="18" charset="0"/>
                <a:cs typeface="Times New Roman" panose="02020603050405020304" pitchFamily="18" charset="0"/>
              </a:rPr>
              <a:t>Ba l</a:t>
            </a:r>
            <a:r>
              <a:rPr lang="en-US" altLang="en-US" sz="2700" dirty="0">
                <a:latin typeface="Times New Roman" panose="02020603050405020304" pitchFamily="18" charset="0"/>
                <a:ea typeface="Times New Roman" panose="02020603050405020304" pitchFamily="18" charset="0"/>
              </a:rPr>
              <a:t>à</a:t>
            </a:r>
            <a:r>
              <a:rPr lang="en-US" altLang="en-US" sz="2700" dirty="0">
                <a:latin typeface="Times New Roman" panose="02020603050405020304" pitchFamily="18" charset="0"/>
                <a:cs typeface="Times New Roman" panose="02020603050405020304" pitchFamily="18" charset="0"/>
              </a:rPr>
              <a:t>, Để đảm bảo cho văn bản được thực sự có </a:t>
            </a:r>
            <a:r>
              <a:rPr lang="en-US" altLang="en-US" sz="2700" dirty="0" err="1">
                <a:latin typeface="Times New Roman" panose="02020603050405020304" pitchFamily="18" charset="0"/>
                <a:cs typeface="Times New Roman" panose="02020603050405020304" pitchFamily="18" charset="0"/>
              </a:rPr>
              <a:t>nội</a:t>
            </a:r>
            <a:r>
              <a:rPr lang="en-US" altLang="en-US" sz="2700" dirty="0">
                <a:latin typeface="Times New Roman" panose="02020603050405020304" pitchFamily="18" charset="0"/>
                <a:cs typeface="Times New Roman" panose="02020603050405020304" pitchFamily="18" charset="0"/>
              </a:rPr>
              <a:t> dung thực tiễn thì Nh</a:t>
            </a:r>
            <a:r>
              <a:rPr lang="en-US" altLang="en-US" sz="2700" dirty="0">
                <a:latin typeface="Times New Roman" panose="02020603050405020304" pitchFamily="18" charset="0"/>
                <a:ea typeface="Times New Roman" panose="02020603050405020304" pitchFamily="18" charset="0"/>
              </a:rPr>
              <a:t>à</a:t>
            </a:r>
            <a:r>
              <a:rPr lang="en-US" altLang="en-US" sz="2700" dirty="0">
                <a:latin typeface="Times New Roman" panose="02020603050405020304" pitchFamily="18" charset="0"/>
                <a:cs typeface="Times New Roman" panose="02020603050405020304" pitchFamily="18" charset="0"/>
              </a:rPr>
              <a:t> nước phải tạo ra cơ chế thực hiện v</a:t>
            </a:r>
            <a:r>
              <a:rPr lang="en-US" altLang="en-US" sz="2700" dirty="0">
                <a:latin typeface="Times New Roman" panose="02020603050405020304" pitchFamily="18" charset="0"/>
                <a:ea typeface="Times New Roman" panose="02020603050405020304" pitchFamily="18" charset="0"/>
              </a:rPr>
              <a:t>à</a:t>
            </a:r>
            <a:r>
              <a:rPr lang="en-US" altLang="en-US" sz="2700" dirty="0">
                <a:latin typeface="Times New Roman" panose="02020603050405020304" pitchFamily="18" charset="0"/>
                <a:cs typeface="Times New Roman" panose="02020603050405020304" pitchFamily="18" charset="0"/>
              </a:rPr>
              <a:t> phải có điều kiện để thực hiện được.</a:t>
            </a:r>
          </a:p>
          <a:p>
            <a:pPr algn="just" eaLnBrk="1" hangingPunct="1">
              <a:lnSpc>
                <a:spcPct val="150000"/>
              </a:lnSpc>
              <a:spcBef>
                <a:spcPct val="0"/>
              </a:spcBef>
              <a:buNone/>
            </a:pPr>
            <a:r>
              <a:rPr lang="en-US" altLang="en-US" sz="2700" dirty="0">
                <a:latin typeface="Times New Roman" panose="02020603050405020304" pitchFamily="18" charset="0"/>
                <a:cs typeface="Times New Roman" panose="02020603050405020304" pitchFamily="18" charset="0"/>
                <a:sym typeface="Wingdings" panose="05000000000000000000" pitchFamily="2" charset="2"/>
              </a:rPr>
              <a:t>	</a:t>
            </a:r>
            <a:r>
              <a:rPr lang="en-US" altLang="en-US" sz="2700" dirty="0">
                <a:latin typeface="Times New Roman" panose="02020603050405020304" pitchFamily="18" charset="0"/>
                <a:cs typeface="Times New Roman" panose="02020603050405020304" pitchFamily="18" charset="0"/>
              </a:rPr>
              <a:t> Ngo</a:t>
            </a:r>
            <a:r>
              <a:rPr lang="en-US" altLang="en-US" sz="2700" dirty="0">
                <a:latin typeface="Times New Roman" panose="02020603050405020304" pitchFamily="18" charset="0"/>
                <a:ea typeface="Times New Roman" panose="02020603050405020304" pitchFamily="18" charset="0"/>
              </a:rPr>
              <a:t>à</a:t>
            </a:r>
            <a:r>
              <a:rPr lang="en-US" altLang="en-US" sz="2700" dirty="0">
                <a:latin typeface="Times New Roman" panose="02020603050405020304" pitchFamily="18" charset="0"/>
                <a:cs typeface="Times New Roman" panose="02020603050405020304" pitchFamily="18" charset="0"/>
              </a:rPr>
              <a:t>i những yêu cầu trên, nếu văn bản mang tính quy phạm cụ thể, thể hiện ý chí của Nh</a:t>
            </a:r>
            <a:r>
              <a:rPr lang="en-US" altLang="en-US" sz="2700" dirty="0">
                <a:latin typeface="Times New Roman" panose="02020603050405020304" pitchFamily="18" charset="0"/>
                <a:ea typeface="Times New Roman" panose="02020603050405020304" pitchFamily="18" charset="0"/>
              </a:rPr>
              <a:t>à</a:t>
            </a:r>
            <a:r>
              <a:rPr lang="en-US" altLang="en-US" sz="2700" dirty="0">
                <a:latin typeface="Times New Roman" panose="02020603050405020304" pitchFamily="18" charset="0"/>
                <a:cs typeface="Times New Roman" panose="02020603050405020304" pitchFamily="18" charset="0"/>
              </a:rPr>
              <a:t> nước tác động đến đối tượng thực hiện văn bản. Ý chí đó phải được quy phạm pháp luật hóa, trong đó bắt buộc phải nêu đầy đủ 3 yếu tố sau:</a:t>
            </a:r>
          </a:p>
          <a:p>
            <a:pPr eaLnBrk="1" hangingPunct="1">
              <a:lnSpc>
                <a:spcPct val="150000"/>
              </a:lnSpc>
              <a:spcBef>
                <a:spcPct val="0"/>
              </a:spcBef>
              <a:buNone/>
            </a:pPr>
            <a:endParaRPr lang="en-US" altLang="x-none" sz="27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I. YÊU CẦU VỀ KỸ THUẬT SOẠN THẢO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115888"/>
            <a:ext cx="8229600" cy="720725"/>
          </a:xfrm>
        </p:spPr>
        <p:txBody>
          <a:bodyPr vert="horz" wrap="square" lIns="91440" tIns="45720" rIns="91440" bIns="45720" anchor="ctr">
            <a:normAutofit fontScale="90000"/>
          </a:bodyPr>
          <a:lstStyle/>
          <a:p>
            <a:br>
              <a:rPr lang="en-US" altLang="en-US" b="1" dirty="0">
                <a:solidFill>
                  <a:srgbClr val="FF0000"/>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I. Phân loại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solidFill>
                <a:schemeClr val="bg1"/>
              </a:solidFill>
            </a:endParaRPr>
          </a:p>
        </p:txBody>
      </p:sp>
      <p:sp>
        <p:nvSpPr>
          <p:cNvPr id="27651" name="Content Placeholder 2"/>
          <p:cNvSpPr>
            <a:spLocks noGrp="1"/>
          </p:cNvSpPr>
          <p:nvPr>
            <p:ph idx="1"/>
          </p:nvPr>
        </p:nvSpPr>
        <p:spPr>
          <a:xfrm>
            <a:off x="179388" y="1844675"/>
            <a:ext cx="8785225" cy="4606925"/>
          </a:xfrm>
        </p:spPr>
        <p:txBody>
          <a:bodyPr vert="horz" wrap="square" lIns="91440" tIns="45720" rIns="91440" bIns="45720" anchor="t"/>
          <a:lstStyle/>
          <a:p>
            <a:pPr marL="0" indent="0">
              <a:buNone/>
            </a:pPr>
            <a:r>
              <a:rPr lang="en-US" altLang="en-US" sz="3600" b="1" dirty="0">
                <a:latin typeface="Times New Roman" panose="02020603050405020304" pitchFamily="18" charset="0"/>
                <a:cs typeface="Times New Roman" panose="02020603050405020304" pitchFamily="18" charset="0"/>
              </a:rPr>
              <a:t>1. Văn bản quy phạm pháp luật</a:t>
            </a:r>
          </a:p>
          <a:p>
            <a:pPr marL="0" indent="0">
              <a:buNone/>
            </a:pPr>
            <a:r>
              <a:rPr lang="en-US" altLang="en-US" sz="3600" b="1" dirty="0">
                <a:latin typeface="Times New Roman" panose="02020603050405020304" pitchFamily="18" charset="0"/>
                <a:cs typeface="Times New Roman" panose="02020603050405020304" pitchFamily="18" charset="0"/>
              </a:rPr>
              <a:t>2. Văn bản h</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nh chính</a:t>
            </a:r>
          </a:p>
          <a:p>
            <a:pPr marL="0" indent="0">
              <a:buNone/>
            </a:pPr>
            <a:endParaRPr lang="en-US" altLang="en-US" sz="36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I. </a:t>
            </a:r>
            <a:r>
              <a:rPr lang="en-US" altLang="en-US" b="1" dirty="0" err="1">
                <a:latin typeface="Times New Roman" panose="02020603050405020304" pitchFamily="18" charset="0"/>
                <a:cs typeface="Times New Roman" panose="02020603050405020304" pitchFamily="18" charset="0"/>
              </a:rPr>
              <a:t>Phân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loại</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văn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bản</a:t>
            </a:r>
            <a:br>
              <a:rPr lang="en-US" altLang="en-US" b="1" dirty="0">
                <a:solidFill>
                  <a:srgbClr val="FFFFFF"/>
                </a:solidFill>
                <a:latin typeface="Times New Roman" panose="02020603050405020304" pitchFamily="18" charset="0"/>
                <a:cs typeface="Times New Roman" panose="02020603050405020304" pitchFamily="18" charset="0"/>
              </a:rPr>
            </a:br>
            <a:endParaRPr lang="vi-VN" altLang="en-US"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additive="base">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 YÊU CẦU VỀ KỸ THUẬT SOẠN THẢO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07950" y="1597025"/>
            <a:ext cx="9036050" cy="5040313"/>
          </a:xfrm>
        </p:spPr>
        <p:txBody>
          <a:bodyPr vert="horz" wrap="square" lIns="91440" tIns="45720" rIns="91440" bIns="45720" numCol="1" anchor="t" anchorCtr="0" compatLnSpc="1"/>
          <a:lstStyle/>
          <a:p>
            <a:pPr eaLnBrk="1" hangingPunct="1">
              <a:lnSpc>
                <a:spcPct val="150000"/>
              </a:lnSpc>
              <a:spcBef>
                <a:spcPct val="0"/>
              </a:spcBef>
              <a:buAutoNum type="arabicPeriod" startAt="5"/>
            </a:pPr>
            <a:r>
              <a:rPr lang="en-US" altLang="en-US" sz="2800" b="1" dirty="0">
                <a:latin typeface="Times New Roman" panose="02020603050405020304" pitchFamily="18" charset="0"/>
                <a:cs typeface="Times New Roman" panose="02020603050405020304" pitchFamily="18" charset="0"/>
              </a:rPr>
              <a:t>Phải có tính khả thi: </a:t>
            </a:r>
            <a:r>
              <a:rPr lang="en-US" altLang="en-US" sz="2800" dirty="0">
                <a:latin typeface="Times New Roman" panose="02020603050405020304" pitchFamily="18" charset="0"/>
                <a:cs typeface="Times New Roman" panose="02020603050405020304" pitchFamily="18" charset="0"/>
              </a:rPr>
              <a:t>(tt)</a:t>
            </a:r>
          </a:p>
          <a:p>
            <a:pPr lvl="1" algn="just" eaLnBrk="1" hangingPunct="1">
              <a:lnSpc>
                <a:spcPct val="150000"/>
              </a:lnSpc>
              <a:spcBef>
                <a:spcPct val="0"/>
              </a:spcBef>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Điều kiện, ho</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 cảnh hoặc chủ đề m</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Nh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nước tác động tới (giả định).</a:t>
            </a:r>
          </a:p>
          <a:p>
            <a:pPr lvl="1" algn="just" eaLnBrk="1" hangingPunct="1">
              <a:lnSpc>
                <a:spcPct val="150000"/>
              </a:lnSpc>
              <a:spcBef>
                <a:spcPct val="0"/>
              </a:spcBef>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Yêu cầu của Nh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nước trong điều kiện, ho</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 cảnh hoặc chủ đề </a:t>
            </a:r>
            <a:r>
              <a:rPr lang="en-US" altLang="en-US" dirty="0" err="1">
                <a:latin typeface="Times New Roman" panose="02020603050405020304" pitchFamily="18" charset="0"/>
                <a:cs typeface="Times New Roman" panose="02020603050405020304" pitchFamily="18" charset="0"/>
              </a:rPr>
              <a:t>nội</a:t>
            </a:r>
            <a:r>
              <a:rPr lang="en-US" altLang="en-US" dirty="0">
                <a:latin typeface="Times New Roman" panose="02020603050405020304" pitchFamily="18" charset="0"/>
                <a:cs typeface="Times New Roman" panose="02020603050405020304" pitchFamily="18" charset="0"/>
              </a:rPr>
              <a:t> dung đó (quy định).</a:t>
            </a:r>
          </a:p>
          <a:p>
            <a:pPr lvl="1" algn="just" eaLnBrk="1" hangingPunct="1">
              <a:lnSpc>
                <a:spcPct val="150000"/>
              </a:lnSpc>
              <a:spcBef>
                <a:spcPct val="0"/>
              </a:spcBef>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Nếu không thực hiện đầy đủ các yêu cầu trên sẽ bị xử lý như thế n</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o? (chế t</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i)</a:t>
            </a:r>
          </a:p>
          <a:p>
            <a:pPr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I. YÊU CẦU VỀ KỸ THUẬT SOẠN THẢO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16387" name="Content Placeholder 2"/>
          <p:cNvSpPr>
            <a:spLocks noGrp="1"/>
          </p:cNvSpPr>
          <p:nvPr>
            <p:ph idx="1"/>
          </p:nvPr>
        </p:nvSpPr>
        <p:spPr>
          <a:xfrm>
            <a:off x="107950" y="1600200"/>
            <a:ext cx="9036050" cy="5040313"/>
          </a:xfrm>
        </p:spPr>
        <p:txBody>
          <a:bodyPr vert="horz" wrap="square" lIns="91440" tIns="45720" rIns="91440" bIns="45720" anchor="t"/>
          <a:lstStyle/>
          <a:p>
            <a:pPr marL="0" indent="0" eaLnBrk="1" hangingPunct="1">
              <a:lnSpc>
                <a:spcPct val="150000"/>
              </a:lnSpc>
              <a:spcBef>
                <a:spcPct val="0"/>
              </a:spcBef>
              <a:buNone/>
            </a:pPr>
            <a:r>
              <a:rPr lang="en-US" altLang="en-US" sz="3600" b="1" dirty="0">
                <a:latin typeface="Times New Roman" panose="02020603050405020304" pitchFamily="18" charset="0"/>
                <a:cs typeface="Times New Roman" panose="02020603050405020304" pitchFamily="18" charset="0"/>
              </a:rPr>
              <a:t>1.Yêu cầu về kết cấu </a:t>
            </a:r>
            <a:r>
              <a:rPr lang="en-US" altLang="en-US" sz="3600" b="1" dirty="0" err="1">
                <a:latin typeface="Times New Roman" panose="02020603050405020304" pitchFamily="18" charset="0"/>
                <a:cs typeface="Times New Roman" panose="02020603050405020304" pitchFamily="18" charset="0"/>
              </a:rPr>
              <a:t>nội</a:t>
            </a:r>
            <a:r>
              <a:rPr lang="en-US" altLang="en-US" sz="3600" b="1" dirty="0">
                <a:latin typeface="Times New Roman" panose="02020603050405020304" pitchFamily="18" charset="0"/>
                <a:cs typeface="Times New Roman" panose="02020603050405020304" pitchFamily="18" charset="0"/>
              </a:rPr>
              <a:t> dung văn bản</a:t>
            </a:r>
          </a:p>
          <a:p>
            <a:pPr marL="0" indent="0" eaLnBrk="1" hangingPunct="1">
              <a:lnSpc>
                <a:spcPct val="150000"/>
              </a:lnSpc>
              <a:spcBef>
                <a:spcPct val="0"/>
              </a:spcBef>
              <a:buNone/>
            </a:pPr>
            <a:r>
              <a:rPr lang="en-US" altLang="en-US" sz="3600" b="1" i="1" dirty="0">
                <a:latin typeface="Times New Roman" panose="02020603050405020304" pitchFamily="18" charset="0"/>
                <a:cs typeface="Times New Roman" panose="02020603050405020304" pitchFamily="18" charset="0"/>
              </a:rPr>
              <a:t>a. Kết cấu </a:t>
            </a:r>
            <a:r>
              <a:rPr lang="en-US" altLang="en-US" sz="3600" b="1" i="1" dirty="0" err="1">
                <a:latin typeface="Times New Roman" panose="02020603050405020304" pitchFamily="18" charset="0"/>
                <a:cs typeface="Times New Roman" panose="02020603050405020304" pitchFamily="18" charset="0"/>
              </a:rPr>
              <a:t>nội</a:t>
            </a:r>
            <a:r>
              <a:rPr lang="en-US" altLang="en-US" sz="3600" b="1" i="1" dirty="0">
                <a:latin typeface="Times New Roman" panose="02020603050405020304" pitchFamily="18" charset="0"/>
                <a:cs typeface="Times New Roman" panose="02020603050405020304" pitchFamily="18" charset="0"/>
              </a:rPr>
              <a:t> dung văn bản:</a:t>
            </a:r>
            <a:r>
              <a:rPr lang="en-US" altLang="en-US" sz="3600" dirty="0">
                <a:latin typeface="Times New Roman" panose="02020603050405020304" pitchFamily="18" charset="0"/>
                <a:cs typeface="Times New Roman" panose="02020603050405020304" pitchFamily="18" charset="0"/>
              </a:rPr>
              <a:t>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cách sắp xếp, tổ chức các phần, các đoạn mạch, các ý tưởng,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m cho chúng liên kết hữu cơ với nhau tạo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một mạch văn bản ho</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 chỉnh, logic.</a:t>
            </a:r>
          </a:p>
          <a:p>
            <a:pPr marL="0" indent="0" eaLnBrk="1" hangingPunct="1">
              <a:lnSpc>
                <a:spcPct val="150000"/>
              </a:lnSpc>
              <a:spcBef>
                <a:spcPct val="0"/>
              </a:spcBef>
              <a:buNone/>
            </a:pP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QUY TRÌNH XÂY DỰNG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07950" y="1600200"/>
            <a:ext cx="9036050" cy="5040313"/>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b="1" dirty="0">
                <a:latin typeface="Times New Roman" panose="02020603050405020304" pitchFamily="18" charset="0"/>
                <a:cs typeface="Times New Roman" panose="02020603050405020304" pitchFamily="18" charset="0"/>
              </a:rPr>
              <a:t>1.Yêu cầu về kết cấu </a:t>
            </a:r>
            <a:r>
              <a:rPr lang="en-US" altLang="en-US" b="1" dirty="0" err="1">
                <a:latin typeface="Times New Roman" panose="02020603050405020304" pitchFamily="18" charset="0"/>
                <a:cs typeface="Times New Roman" panose="02020603050405020304" pitchFamily="18" charset="0"/>
              </a:rPr>
              <a:t>nội</a:t>
            </a:r>
            <a:r>
              <a:rPr lang="en-US" altLang="en-US" b="1" dirty="0">
                <a:latin typeface="Times New Roman" panose="02020603050405020304" pitchFamily="18" charset="0"/>
                <a:cs typeface="Times New Roman" panose="02020603050405020304" pitchFamily="18" charset="0"/>
              </a:rPr>
              <a:t> dung văn bản</a:t>
            </a:r>
          </a:p>
          <a:p>
            <a:pPr marL="0" indent="0" eaLnBrk="1" hangingPunct="1">
              <a:lnSpc>
                <a:spcPct val="150000"/>
              </a:lnSpc>
              <a:spcBef>
                <a:spcPct val="0"/>
              </a:spcBef>
              <a:buNone/>
            </a:pPr>
            <a:r>
              <a:rPr lang="en-US" altLang="en-US" b="1" i="1" dirty="0">
                <a:latin typeface="Times New Roman" panose="02020603050405020304" pitchFamily="18" charset="0"/>
                <a:cs typeface="Times New Roman" panose="02020603050405020304" pitchFamily="18" charset="0"/>
              </a:rPr>
              <a:t>b. Kết cấu </a:t>
            </a:r>
            <a:r>
              <a:rPr lang="en-US" altLang="en-US" b="1" i="1" dirty="0" err="1">
                <a:latin typeface="Times New Roman" panose="02020603050405020304" pitchFamily="18" charset="0"/>
                <a:cs typeface="Times New Roman" panose="02020603050405020304" pitchFamily="18" charset="0"/>
              </a:rPr>
              <a:t>nội</a:t>
            </a:r>
            <a:r>
              <a:rPr lang="en-US" altLang="en-US" b="1" i="1" dirty="0">
                <a:latin typeface="Times New Roman" panose="02020603050405020304" pitchFamily="18" charset="0"/>
                <a:cs typeface="Times New Roman" panose="02020603050405020304" pitchFamily="18" charset="0"/>
              </a:rPr>
              <a:t> dung văn bản bao gồm:</a:t>
            </a:r>
          </a:p>
          <a:p>
            <a:pPr marL="0" indent="0" eaLnBrk="1" hangingPunct="1">
              <a:lnSpc>
                <a:spcPct val="150000"/>
              </a:lnSpc>
              <a:spcBef>
                <a:spcPct val="0"/>
              </a:spcBef>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Thứ nhất, về kết cấu chủ đề:</a:t>
            </a:r>
          </a:p>
          <a:p>
            <a:pPr marL="0" indent="0" algn="just" eaLnBrk="1" hangingPunct="1">
              <a:lnSpc>
                <a:spcPct val="150000"/>
              </a:lnSpc>
              <a:spcBef>
                <a:spcPct val="0"/>
              </a:spcBef>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Chủ đề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một sợi chỉ đỏ xuyên suốt to</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 bộ </a:t>
            </a:r>
            <a:r>
              <a:rPr lang="en-US" altLang="en-US" dirty="0" err="1">
                <a:latin typeface="Times New Roman" panose="02020603050405020304" pitchFamily="18" charset="0"/>
                <a:cs typeface="Times New Roman" panose="02020603050405020304" pitchFamily="18" charset="0"/>
              </a:rPr>
              <a:t>nội</a:t>
            </a:r>
            <a:r>
              <a:rPr lang="en-US" altLang="en-US" dirty="0">
                <a:latin typeface="Times New Roman" panose="02020603050405020304" pitchFamily="18" charset="0"/>
                <a:cs typeface="Times New Roman" panose="02020603050405020304" pitchFamily="18" charset="0"/>
              </a:rPr>
              <a:t> dung văn bản. Những ý tưởng nhỏ chỉ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m nổi bật ý tưởng chính, chủ đề chính.</a:t>
            </a:r>
          </a:p>
          <a:p>
            <a:pPr marL="0" indent="0" eaLnBrk="1" hangingPunct="1">
              <a:lnSpc>
                <a:spcPct val="150000"/>
              </a:lnSpc>
              <a:spcBef>
                <a:spcPct val="0"/>
              </a:spcBef>
              <a:buNone/>
            </a:pPr>
            <a:endParaRPr lang="en-US" altLang="x-none"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7463" y="1371601"/>
            <a:ext cx="9036050" cy="4953000"/>
          </a:xfrm>
        </p:spPr>
        <p:txBody>
          <a:bodyPr vert="horz" wrap="square" lIns="91440" tIns="45720" rIns="91440" bIns="45720" numCol="1" anchor="t" anchorCtr="0" compatLnSpc="1">
            <a:normAutofit lnSpcReduction="10000"/>
          </a:bodyPr>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1.Yêu cầu về kết cấu </a:t>
            </a:r>
            <a:r>
              <a:rPr lang="en-US" altLang="en-US" sz="2800" b="1" dirty="0" err="1">
                <a:latin typeface="Times New Roman" panose="02020603050405020304" pitchFamily="18" charset="0"/>
                <a:cs typeface="Times New Roman" panose="02020603050405020304" pitchFamily="18" charset="0"/>
              </a:rPr>
              <a:t>nội</a:t>
            </a:r>
            <a:r>
              <a:rPr lang="en-US" altLang="en-US" sz="2800" b="1" dirty="0">
                <a:latin typeface="Times New Roman" panose="02020603050405020304" pitchFamily="18" charset="0"/>
                <a:cs typeface="Times New Roman" panose="02020603050405020304" pitchFamily="18" charset="0"/>
              </a:rPr>
              <a:t> dung văn bản</a:t>
            </a:r>
          </a:p>
          <a:p>
            <a:pPr marL="0" indent="0" eaLnBrk="1" hangingPunct="1">
              <a:lnSpc>
                <a:spcPct val="150000"/>
              </a:lnSpc>
              <a:spcBef>
                <a:spcPct val="0"/>
              </a:spcBef>
              <a:buNone/>
            </a:pPr>
            <a:r>
              <a:rPr lang="en-US" altLang="en-US" sz="2400" b="1" i="1" dirty="0">
                <a:latin typeface="Times New Roman" panose="02020603050405020304" pitchFamily="18" charset="0"/>
                <a:cs typeface="Times New Roman" panose="02020603050405020304" pitchFamily="18" charset="0"/>
              </a:rPr>
              <a:t>b.Kết cấu </a:t>
            </a:r>
            <a:r>
              <a:rPr lang="en-US" altLang="en-US" sz="2400" b="1" i="1" dirty="0" err="1">
                <a:latin typeface="Times New Roman" panose="02020603050405020304" pitchFamily="18" charset="0"/>
                <a:cs typeface="Times New Roman" panose="02020603050405020304" pitchFamily="18" charset="0"/>
              </a:rPr>
              <a:t>nội</a:t>
            </a:r>
            <a:r>
              <a:rPr lang="en-US" altLang="en-US" sz="2400" b="1" i="1" dirty="0">
                <a:latin typeface="Times New Roman" panose="02020603050405020304" pitchFamily="18" charset="0"/>
                <a:cs typeface="Times New Roman" panose="02020603050405020304" pitchFamily="18" charset="0"/>
              </a:rPr>
              <a:t> dung văn bản bao gồm:</a:t>
            </a:r>
          </a:p>
          <a:p>
            <a:pPr marL="0" indent="0" algn="just" eaLnBrk="1" hangingPunct="1">
              <a:lnSpc>
                <a:spcPct val="150000"/>
              </a:lnSpc>
              <a:spcBef>
                <a:spcPct val="0"/>
              </a:spcBef>
              <a:buFont typeface="Wingdings" panose="05000000000000000000" pitchFamily="2" charset="2"/>
              <a:buChar char="ü"/>
            </a:pPr>
            <a:r>
              <a:rPr lang="en-US" altLang="en-US" sz="2400" dirty="0">
                <a:latin typeface="Times New Roman" panose="02020603050405020304" pitchFamily="18" charset="0"/>
                <a:cs typeface="Times New Roman" panose="02020603050405020304" pitchFamily="18" charset="0"/>
              </a:rPr>
              <a:t>Thứ nhất, về kết cấu chủ đề (tt)</a:t>
            </a:r>
          </a:p>
          <a:p>
            <a:pPr marL="0" indent="0" algn="just"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Muốn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cho</a:t>
            </a:r>
            <a:r>
              <a:rPr lang="en-US" altLang="en-US" sz="2400" dirty="0">
                <a:latin typeface="Times New Roman" panose="02020603050405020304" pitchFamily="18" charset="0"/>
                <a:cs typeface="Times New Roman" panose="02020603050405020304" pitchFamily="18" charset="0"/>
              </a:rPr>
              <a:t> chủ đề thật tập trung thì không nên đưa ra nhiều chủ đề trong một văn bản, m</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chỉ nên giới hạn trong một phạm vi nhất định. Việc xác định giới hạn của chủ đề trong một văn bản rất quan trọng, vì không những nó thể hiện được tầm quan trọng của các vấn đề cần giải quyết m</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còn liên quan tới các đối tượng phải thi 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nh, đáp ứng yêu cầu khoa học, logic, chặt chẽ của văn bản.</a:t>
            </a:r>
          </a:p>
          <a:p>
            <a:pPr marL="0" indent="0" eaLnBrk="1" hangingPunct="1">
              <a:lnSpc>
                <a:spcPct val="150000"/>
              </a:lnSpc>
              <a:spcBef>
                <a:spcPct val="0"/>
              </a:spcBef>
              <a:buFont typeface="Wingdings" panose="05000000000000000000" pitchFamily="2" charset="2"/>
              <a:buChar char="§"/>
            </a:pPr>
            <a:endParaRPr lang="en-US" altLang="en-US" sz="24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4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0" y="1600200"/>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b="1" dirty="0">
                <a:latin typeface="Times New Roman" panose="02020603050405020304" pitchFamily="18" charset="0"/>
                <a:cs typeface="Times New Roman" panose="02020603050405020304" pitchFamily="18" charset="0"/>
              </a:rPr>
              <a:t>1.Yêu cầu về kết cấu </a:t>
            </a:r>
            <a:r>
              <a:rPr lang="en-US" altLang="en-US" b="1" dirty="0" err="1">
                <a:latin typeface="Times New Roman" panose="02020603050405020304" pitchFamily="18" charset="0"/>
                <a:cs typeface="Times New Roman" panose="02020603050405020304" pitchFamily="18" charset="0"/>
              </a:rPr>
              <a:t>nội</a:t>
            </a:r>
            <a:r>
              <a:rPr lang="en-US" altLang="en-US" b="1" dirty="0">
                <a:latin typeface="Times New Roman" panose="02020603050405020304" pitchFamily="18" charset="0"/>
                <a:cs typeface="Times New Roman" panose="02020603050405020304" pitchFamily="18" charset="0"/>
              </a:rPr>
              <a:t> dung văn bản</a:t>
            </a:r>
          </a:p>
          <a:p>
            <a:pPr marL="0" indent="0" eaLnBrk="1" hangingPunct="1">
              <a:lnSpc>
                <a:spcPct val="150000"/>
              </a:lnSpc>
              <a:spcBef>
                <a:spcPct val="0"/>
              </a:spcBef>
              <a:buNone/>
            </a:pPr>
            <a:r>
              <a:rPr lang="en-US" altLang="en-US" b="1" i="1" dirty="0">
                <a:latin typeface="Times New Roman" panose="02020603050405020304" pitchFamily="18" charset="0"/>
                <a:cs typeface="Times New Roman" panose="02020603050405020304" pitchFamily="18" charset="0"/>
              </a:rPr>
              <a:t>b.Kết cấu </a:t>
            </a:r>
            <a:r>
              <a:rPr lang="en-US" altLang="en-US" b="1" i="1" dirty="0" err="1">
                <a:latin typeface="Times New Roman" panose="02020603050405020304" pitchFamily="18" charset="0"/>
                <a:cs typeface="Times New Roman" panose="02020603050405020304" pitchFamily="18" charset="0"/>
              </a:rPr>
              <a:t>nội</a:t>
            </a:r>
            <a:r>
              <a:rPr lang="en-US" altLang="en-US" b="1" i="1" dirty="0">
                <a:latin typeface="Times New Roman" panose="02020603050405020304" pitchFamily="18" charset="0"/>
                <a:cs typeface="Times New Roman" panose="02020603050405020304" pitchFamily="18" charset="0"/>
              </a:rPr>
              <a:t> dung văn bản bao gồm (tt)</a:t>
            </a:r>
          </a:p>
          <a:p>
            <a:pPr marL="0" indent="0" eaLnBrk="1" hangingPunct="1">
              <a:lnSpc>
                <a:spcPct val="150000"/>
              </a:lnSpc>
              <a:spcBef>
                <a:spcPct val="0"/>
              </a:spcBef>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Thứ hai, về kết cấu d</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 b</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i:</a:t>
            </a:r>
          </a:p>
          <a:p>
            <a:pPr marL="0" indent="0" algn="just" eaLnBrk="1" hangingPunct="1">
              <a:lnSpc>
                <a:spcPct val="150000"/>
              </a:lnSpc>
              <a:spcBef>
                <a:spcPct val="0"/>
              </a:spcBef>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a:t>
            </a:r>
            <a:r>
              <a:rPr lang="en-US" altLang="en-US" dirty="0" err="1">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cách sắp xếp </a:t>
            </a:r>
            <a:r>
              <a:rPr lang="en-US" altLang="en-US" dirty="0" err="1">
                <a:latin typeface="Times New Roman" panose="02020603050405020304" pitchFamily="18" charset="0"/>
                <a:cs typeface="Times New Roman" panose="02020603050405020304" pitchFamily="18" charset="0"/>
              </a:rPr>
              <a:t>nội</a:t>
            </a:r>
            <a:r>
              <a:rPr lang="en-US" altLang="en-US" dirty="0">
                <a:latin typeface="Times New Roman" panose="02020603050405020304" pitchFamily="18" charset="0"/>
                <a:cs typeface="Times New Roman" panose="02020603050405020304" pitchFamily="18" charset="0"/>
              </a:rPr>
              <a:t> dung theo từng phần, từng chương của văn bản. Các phần, các chương được phân bổ một cách hợp lý, trình tự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thống nhất.</a:t>
            </a:r>
          </a:p>
          <a:p>
            <a:pPr marL="0" indent="0" eaLnBrk="1" hangingPunct="1">
              <a:lnSpc>
                <a:spcPct val="150000"/>
              </a:lnSpc>
              <a:spcBef>
                <a:spcPct val="0"/>
              </a:spcBef>
              <a:buFont typeface="Wingdings" panose="05000000000000000000" pitchFamily="2" charset="2"/>
              <a:buChar char="§"/>
            </a:pPr>
            <a:endParaRPr lang="en-US" altLang="en-US"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0" y="1600200"/>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1.Yêu cầu về kết cấu </a:t>
            </a:r>
            <a:r>
              <a:rPr lang="en-US" altLang="en-US" sz="2800" b="1" dirty="0" err="1">
                <a:latin typeface="Times New Roman" panose="02020603050405020304" pitchFamily="18" charset="0"/>
                <a:cs typeface="Times New Roman" panose="02020603050405020304" pitchFamily="18" charset="0"/>
              </a:rPr>
              <a:t>nội</a:t>
            </a:r>
            <a:r>
              <a:rPr lang="en-US" altLang="en-US" sz="2800" b="1" dirty="0">
                <a:latin typeface="Times New Roman" panose="02020603050405020304" pitchFamily="18" charset="0"/>
                <a:cs typeface="Times New Roman" panose="02020603050405020304" pitchFamily="18" charset="0"/>
              </a:rPr>
              <a:t> dung văn bản</a:t>
            </a:r>
          </a:p>
          <a:p>
            <a:pPr marL="0" indent="0" eaLnBrk="1" hangingPunct="1">
              <a:lnSpc>
                <a:spcPct val="150000"/>
              </a:lnSpc>
              <a:spcBef>
                <a:spcPct val="0"/>
              </a:spcBef>
              <a:buNone/>
            </a:pPr>
            <a:r>
              <a:rPr lang="en-US" altLang="en-US" sz="2600" b="1" i="1" dirty="0">
                <a:latin typeface="Times New Roman" panose="02020603050405020304" pitchFamily="18" charset="0"/>
                <a:cs typeface="Times New Roman" panose="02020603050405020304" pitchFamily="18" charset="0"/>
              </a:rPr>
              <a:t>b.Kết cấu </a:t>
            </a:r>
            <a:r>
              <a:rPr lang="en-US" altLang="en-US" sz="2600" b="1" i="1" dirty="0" err="1">
                <a:latin typeface="Times New Roman" panose="02020603050405020304" pitchFamily="18" charset="0"/>
                <a:cs typeface="Times New Roman" panose="02020603050405020304" pitchFamily="18" charset="0"/>
              </a:rPr>
              <a:t>nội</a:t>
            </a:r>
            <a:r>
              <a:rPr lang="en-US" altLang="en-US" sz="2600" b="1" i="1" dirty="0">
                <a:latin typeface="Times New Roman" panose="02020603050405020304" pitchFamily="18" charset="0"/>
                <a:cs typeface="Times New Roman" panose="02020603050405020304" pitchFamily="18" charset="0"/>
              </a:rPr>
              <a:t> dung văn bản bao gồm (tt)</a:t>
            </a:r>
          </a:p>
          <a:p>
            <a:pPr marL="0" indent="0" eaLnBrk="1" hangingPunct="1">
              <a:lnSpc>
                <a:spcPct val="150000"/>
              </a:lnSpc>
              <a:spcBef>
                <a:spcPct val="0"/>
              </a:spcBef>
              <a:buFont typeface="Wingdings" panose="05000000000000000000" pitchFamily="2" charset="2"/>
              <a:buChar char="ü"/>
            </a:pPr>
            <a:r>
              <a:rPr lang="en-US" altLang="en-US" sz="2600" dirty="0">
                <a:latin typeface="Times New Roman" panose="02020603050405020304" pitchFamily="18" charset="0"/>
                <a:cs typeface="Times New Roman" panose="02020603050405020304" pitchFamily="18" charset="0"/>
              </a:rPr>
              <a:t>Thứ hai, về kết cấu d</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n b</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i (tt)</a:t>
            </a:r>
          </a:p>
          <a:p>
            <a:pPr marL="0" indent="0" eaLnBrk="1" hangingPunct="1">
              <a:lnSpc>
                <a:spcPct val="150000"/>
              </a:lnSpc>
              <a:spcBef>
                <a:spcPct val="0"/>
              </a:spcBef>
              <a:buFont typeface="Wingdings" panose="05000000000000000000" pitchFamily="2" charset="2"/>
              <a:buChar char="§"/>
            </a:pPr>
            <a:r>
              <a:rPr lang="en-US" altLang="en-US" sz="2600" dirty="0">
                <a:latin typeface="Times New Roman" panose="02020603050405020304" pitchFamily="18" charset="0"/>
                <a:cs typeface="Times New Roman" panose="02020603050405020304" pitchFamily="18" charset="0"/>
              </a:rPr>
              <a:t>Tùy theo </a:t>
            </a:r>
            <a:r>
              <a:rPr lang="en-US" altLang="en-US" sz="2600" dirty="0" err="1">
                <a:latin typeface="Times New Roman" panose="02020603050405020304" pitchFamily="18" charset="0"/>
                <a:cs typeface="Times New Roman" panose="02020603050405020304" pitchFamily="18" charset="0"/>
              </a:rPr>
              <a:t>nội</a:t>
            </a:r>
            <a:r>
              <a:rPr lang="en-US" altLang="en-US" sz="2600" dirty="0">
                <a:latin typeface="Times New Roman" panose="02020603050405020304" pitchFamily="18" charset="0"/>
                <a:cs typeface="Times New Roman" panose="02020603050405020304" pitchFamily="18" charset="0"/>
              </a:rPr>
              <a:t> dung v</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 cơ cấu của từng loại văn bản m</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 có thể sắp xếp, phân bố th</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nh các phần, các chương, các điều, các khoản. Chú ý thứ tự của các phần phải có trình tự thống nhất v</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 cụ thể sao cho người đọc dễ hiểu v</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 dễ thực hiện. Nhìn chung kết cấu d</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n b</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i của văn bản cũng được chia th</a:t>
            </a:r>
            <a:r>
              <a:rPr lang="en-US" altLang="en-US" sz="2600" dirty="0">
                <a:latin typeface="Times New Roman" panose="02020603050405020304" pitchFamily="18" charset="0"/>
                <a:ea typeface="Times New Roman" panose="02020603050405020304" pitchFamily="18" charset="0"/>
              </a:rPr>
              <a:t>à</a:t>
            </a:r>
            <a:r>
              <a:rPr lang="en-US" altLang="en-US" sz="2600" dirty="0">
                <a:latin typeface="Times New Roman" panose="02020603050405020304" pitchFamily="18" charset="0"/>
                <a:cs typeface="Times New Roman" panose="02020603050405020304" pitchFamily="18" charset="0"/>
              </a:rPr>
              <a:t>nh 3 phần:</a:t>
            </a:r>
          </a:p>
          <a:p>
            <a:pPr marL="0" indent="0" eaLnBrk="1" hangingPunct="1">
              <a:lnSpc>
                <a:spcPct val="150000"/>
              </a:lnSpc>
              <a:spcBef>
                <a:spcPct val="0"/>
              </a:spcBef>
              <a:buFont typeface="Wingdings" panose="05000000000000000000" pitchFamily="2" charset="2"/>
              <a:buChar char="§"/>
            </a:pPr>
            <a:endParaRPr lang="en-US" altLang="en-US" sz="26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07950" y="1484313"/>
            <a:ext cx="8928100" cy="5156200"/>
          </a:xfrm>
        </p:spPr>
        <p:txBody>
          <a:bodyPr vert="horz" wrap="square" lIns="91440" tIns="45720" rIns="91440" bIns="45720" numCol="1" anchor="t" anchorCtr="0" compatLnSpc="1">
            <a:normAutofit lnSpcReduction="10000"/>
          </a:bodyPr>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1.Yêu cầu về kết cấu </a:t>
            </a:r>
            <a:r>
              <a:rPr lang="en-US" altLang="en-US" sz="2800" b="1" dirty="0" err="1">
                <a:latin typeface="Times New Roman" panose="02020603050405020304" pitchFamily="18" charset="0"/>
                <a:cs typeface="Times New Roman" panose="02020603050405020304" pitchFamily="18" charset="0"/>
              </a:rPr>
              <a:t>nội</a:t>
            </a:r>
            <a:r>
              <a:rPr lang="en-US" altLang="en-US" sz="2800" b="1" dirty="0">
                <a:latin typeface="Times New Roman" panose="02020603050405020304" pitchFamily="18" charset="0"/>
                <a:cs typeface="Times New Roman" panose="02020603050405020304" pitchFamily="18" charset="0"/>
              </a:rPr>
              <a:t> dung văn bản</a:t>
            </a:r>
          </a:p>
          <a:p>
            <a:pPr marL="0" indent="0" eaLnBrk="1" hangingPunct="1">
              <a:lnSpc>
                <a:spcPct val="150000"/>
              </a:lnSpc>
              <a:spcBef>
                <a:spcPct val="0"/>
              </a:spcBef>
              <a:buNone/>
            </a:pPr>
            <a:r>
              <a:rPr lang="en-US" altLang="en-US" sz="2800" b="1" i="1" dirty="0">
                <a:latin typeface="Times New Roman" panose="02020603050405020304" pitchFamily="18" charset="0"/>
                <a:cs typeface="Times New Roman" panose="02020603050405020304" pitchFamily="18" charset="0"/>
              </a:rPr>
              <a:t>b.Kết cấu </a:t>
            </a:r>
            <a:r>
              <a:rPr lang="en-US" altLang="en-US" sz="2800" b="1" i="1" dirty="0" err="1">
                <a:latin typeface="Times New Roman" panose="02020603050405020304" pitchFamily="18" charset="0"/>
                <a:cs typeface="Times New Roman" panose="02020603050405020304" pitchFamily="18" charset="0"/>
              </a:rPr>
              <a:t>nội</a:t>
            </a:r>
            <a:r>
              <a:rPr lang="en-US" altLang="en-US" sz="2800" b="1" i="1" dirty="0">
                <a:latin typeface="Times New Roman" panose="02020603050405020304" pitchFamily="18" charset="0"/>
                <a:cs typeface="Times New Roman" panose="02020603050405020304" pitchFamily="18" charset="0"/>
              </a:rPr>
              <a:t> dung văn bản bao gồm (tt)</a:t>
            </a:r>
          </a:p>
          <a:p>
            <a:pPr marL="0" indent="0" eaLnBrk="1" hangingPunct="1">
              <a:lnSpc>
                <a:spcPct val="150000"/>
              </a:lnSpc>
              <a:spcBef>
                <a:spcPct val="0"/>
              </a:spcBef>
              <a:buFont typeface="Wingdings" panose="05000000000000000000" pitchFamily="2" charset="2"/>
              <a:buChar char="ü"/>
            </a:pPr>
            <a:r>
              <a:rPr lang="en-US" altLang="en-US" sz="2800" dirty="0">
                <a:latin typeface="Times New Roman" panose="02020603050405020304" pitchFamily="18" charset="0"/>
                <a:cs typeface="Times New Roman" panose="02020603050405020304" pitchFamily="18" charset="0"/>
              </a:rPr>
              <a:t>Thứ hai, về kết cấu d</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n b</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i (tt)</a:t>
            </a:r>
          </a:p>
          <a:p>
            <a:pPr marL="0" indent="0" eaLnBrk="1" hangingPunct="1">
              <a:lnSpc>
                <a:spcPct val="150000"/>
              </a:lnSpc>
              <a:spcBef>
                <a:spcPct val="0"/>
              </a:spcBef>
              <a:buNone/>
            </a:pPr>
            <a:r>
              <a:rPr lang="en-US" altLang="en-US" sz="2800" dirty="0">
                <a:latin typeface="Times New Roman" panose="02020603050405020304" pitchFamily="18" charset="0"/>
                <a:cs typeface="Times New Roman" panose="02020603050405020304" pitchFamily="18" charset="0"/>
              </a:rPr>
              <a:t>- Đặt vấn đề</a:t>
            </a:r>
          </a:p>
          <a:p>
            <a:pPr marL="0" indent="0" eaLnBrk="1" hangingPunct="1">
              <a:lnSpc>
                <a:spcPct val="150000"/>
              </a:lnSpc>
              <a:spcBef>
                <a:spcPct val="0"/>
              </a:spcBef>
              <a:buNone/>
            </a:pPr>
            <a:r>
              <a:rPr lang="en-US" altLang="en-US" sz="2800" dirty="0">
                <a:latin typeface="Times New Roman" panose="02020603050405020304" pitchFamily="18" charset="0"/>
                <a:cs typeface="Times New Roman" panose="02020603050405020304" pitchFamily="18" charset="0"/>
              </a:rPr>
              <a:t>- Giải quyết vấn đề</a:t>
            </a:r>
          </a:p>
          <a:p>
            <a:pPr marL="0" indent="0" eaLnBrk="1" hangingPunct="1">
              <a:lnSpc>
                <a:spcPct val="150000"/>
              </a:lnSpc>
              <a:spcBef>
                <a:spcPct val="0"/>
              </a:spcBef>
              <a:buNone/>
            </a:pPr>
            <a:r>
              <a:rPr lang="en-US" altLang="en-US" sz="2800" dirty="0">
                <a:latin typeface="Times New Roman" panose="02020603050405020304" pitchFamily="18" charset="0"/>
                <a:cs typeface="Times New Roman" panose="02020603050405020304" pitchFamily="18" charset="0"/>
              </a:rPr>
              <a:t>- Kết thúc vấn đề	</a:t>
            </a:r>
            <a:endParaRPr lang="en-US" altLang="en-US" sz="2800" i="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r>
              <a:rPr lang="en-US" altLang="en-US" sz="2800" dirty="0">
                <a:sym typeface="Wingdings" panose="05000000000000000000" pitchFamily="2" charset="2"/>
              </a:rPr>
              <a:t> </a:t>
            </a:r>
            <a:r>
              <a:rPr lang="en-US" altLang="en-US" sz="2800" i="1" dirty="0">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i="1" dirty="0">
                <a:latin typeface="Times New Roman" panose="02020603050405020304" pitchFamily="18" charset="0"/>
                <a:cs typeface="Times New Roman" panose="02020603050405020304" pitchFamily="18" charset="0"/>
              </a:rPr>
              <a:t>   Giữa các phần có mối quan hệ chặt chẽ v</a:t>
            </a:r>
            <a:r>
              <a:rPr lang="en-US" altLang="en-US" sz="2800" i="1" dirty="0">
                <a:latin typeface="Times New Roman" panose="02020603050405020304" pitchFamily="18" charset="0"/>
                <a:ea typeface="Times New Roman" panose="02020603050405020304" pitchFamily="18" charset="0"/>
              </a:rPr>
              <a:t>à</a:t>
            </a:r>
            <a:r>
              <a:rPr lang="en-US" altLang="en-US" sz="2800" i="1" dirty="0">
                <a:latin typeface="Times New Roman" panose="02020603050405020304" pitchFamily="18" charset="0"/>
                <a:cs typeface="Times New Roman" panose="02020603050405020304" pitchFamily="18" charset="0"/>
              </a:rPr>
              <a:t> thống nhất với nhau</a:t>
            </a: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0" y="1484313"/>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600" b="1" dirty="0">
                <a:latin typeface="Times New Roman" panose="02020603050405020304" pitchFamily="18" charset="0"/>
                <a:cs typeface="Times New Roman" panose="02020603050405020304" pitchFamily="18" charset="0"/>
              </a:rPr>
              <a:t>1.Yêu cầu về kết cấu </a:t>
            </a:r>
            <a:r>
              <a:rPr lang="en-US" altLang="en-US" sz="2600" b="1" dirty="0" err="1">
                <a:latin typeface="Times New Roman" panose="02020603050405020304" pitchFamily="18" charset="0"/>
                <a:cs typeface="Times New Roman" panose="02020603050405020304" pitchFamily="18" charset="0"/>
              </a:rPr>
              <a:t>nội</a:t>
            </a:r>
            <a:r>
              <a:rPr lang="en-US" altLang="en-US" sz="2600" b="1" dirty="0">
                <a:latin typeface="Times New Roman" panose="02020603050405020304" pitchFamily="18" charset="0"/>
                <a:cs typeface="Times New Roman" panose="02020603050405020304" pitchFamily="18" charset="0"/>
              </a:rPr>
              <a:t> dung văn</a:t>
            </a:r>
            <a:r>
              <a:rPr lang="en-US" altLang="en-US" sz="2500" b="1" dirty="0">
                <a:latin typeface="Times New Roman" panose="02020603050405020304" pitchFamily="18" charset="0"/>
                <a:cs typeface="Times New Roman" panose="02020603050405020304" pitchFamily="18" charset="0"/>
              </a:rPr>
              <a:t> bản</a:t>
            </a:r>
          </a:p>
          <a:p>
            <a:pPr marL="0" indent="0" eaLnBrk="1" hangingPunct="1">
              <a:lnSpc>
                <a:spcPct val="150000"/>
              </a:lnSpc>
              <a:spcBef>
                <a:spcPct val="0"/>
              </a:spcBef>
              <a:buNone/>
            </a:pPr>
            <a:r>
              <a:rPr lang="en-US" altLang="en-US" sz="2500" b="1" i="1" dirty="0">
                <a:latin typeface="Times New Roman" panose="02020603050405020304" pitchFamily="18" charset="0"/>
                <a:cs typeface="Times New Roman" panose="02020603050405020304" pitchFamily="18" charset="0"/>
              </a:rPr>
              <a:t>b.Kết cấu </a:t>
            </a:r>
            <a:r>
              <a:rPr lang="en-US" altLang="en-US" sz="2500" b="1" i="1" dirty="0" err="1">
                <a:latin typeface="Times New Roman" panose="02020603050405020304" pitchFamily="18" charset="0"/>
                <a:cs typeface="Times New Roman" panose="02020603050405020304" pitchFamily="18" charset="0"/>
              </a:rPr>
              <a:t>nội</a:t>
            </a:r>
            <a:r>
              <a:rPr lang="en-US" altLang="en-US" sz="2500" b="1" i="1" dirty="0">
                <a:latin typeface="Times New Roman" panose="02020603050405020304" pitchFamily="18" charset="0"/>
                <a:cs typeface="Times New Roman" panose="02020603050405020304" pitchFamily="18" charset="0"/>
              </a:rPr>
              <a:t> dung văn bản bao gồm (tt)</a:t>
            </a:r>
          </a:p>
          <a:p>
            <a:pPr marL="0" indent="0" eaLnBrk="1" hangingPunct="1">
              <a:lnSpc>
                <a:spcPct val="150000"/>
              </a:lnSpc>
              <a:spcBef>
                <a:spcPct val="0"/>
              </a:spcBef>
              <a:buFont typeface="Wingdings" panose="05000000000000000000" pitchFamily="2" charset="2"/>
              <a:buChar char="ü"/>
            </a:pPr>
            <a:r>
              <a:rPr lang="en-US" altLang="en-US" sz="2500" dirty="0">
                <a:latin typeface="Times New Roman" panose="02020603050405020304" pitchFamily="18" charset="0"/>
                <a:cs typeface="Times New Roman" panose="02020603050405020304" pitchFamily="18" charset="0"/>
              </a:rPr>
              <a:t>Thứ ba, về kết cấu ý tưởng:</a:t>
            </a:r>
          </a:p>
          <a:p>
            <a:pPr marL="0" indent="0" eaLnBrk="1" hangingPunct="1">
              <a:lnSpc>
                <a:spcPct val="150000"/>
              </a:lnSpc>
              <a:spcBef>
                <a:spcPct val="0"/>
              </a:spcBef>
              <a:buFont typeface="Wingdings" panose="05000000000000000000" pitchFamily="2" charset="2"/>
              <a:buChar char="§"/>
            </a:pPr>
            <a:r>
              <a:rPr lang="en-US" altLang="en-US" sz="2500" dirty="0">
                <a:latin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cs typeface="Times New Roman" panose="02020603050405020304" pitchFamily="18" charset="0"/>
              </a:rPr>
              <a:t>Thông</a:t>
            </a:r>
            <a:r>
              <a:rPr lang="en-US" altLang="en-US" sz="2500" dirty="0">
                <a:latin typeface="Times New Roman" panose="02020603050405020304" pitchFamily="18" charset="0"/>
                <a:cs typeface="Times New Roman" panose="02020603050405020304" pitchFamily="18" charset="0"/>
              </a:rPr>
              <a:t> thường các ý tưởng đựơc sắp xếp theo tầm quan trọng của vấn đề cần giải quyết, theo diễn tiến của sự việc, hoặc quá trình, hay  theo thứ tự thời gian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theo từng đối tượng cụ thể, </a:t>
            </a:r>
            <a:r>
              <a:rPr lang="en-US" altLang="en-US" sz="2500" dirty="0">
                <a:latin typeface="Times New Roman" panose="02020603050405020304" pitchFamily="18" charset="0"/>
                <a:ea typeface="Times New Roman" panose="02020603050405020304" pitchFamily="18" charset="0"/>
              </a:rPr>
              <a:t>…</a:t>
            </a:r>
            <a:r>
              <a:rPr lang="en-US" altLang="en-US" sz="2500" dirty="0">
                <a:latin typeface="Times New Roman" panose="02020603050405020304" pitchFamily="18" charset="0"/>
                <a:cs typeface="Times New Roman" panose="02020603050405020304" pitchFamily="18" charset="0"/>
              </a:rPr>
              <a:t> nhưng theo nguyên tắc chung nêu trước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những nguyên tắc cụ thể thì nêu sau.</a:t>
            </a:r>
          </a:p>
          <a:p>
            <a:pPr marL="0" indent="0" eaLnBrk="1" hangingPunct="1">
              <a:lnSpc>
                <a:spcPct val="150000"/>
              </a:lnSpc>
              <a:spcBef>
                <a:spcPct val="0"/>
              </a:spcBef>
              <a:buFont typeface="Wingdings" panose="05000000000000000000" pitchFamily="2" charset="2"/>
              <a:buChar char="§"/>
            </a:pPr>
            <a:r>
              <a:rPr lang="en-US" altLang="en-US" sz="2500" dirty="0">
                <a:latin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cs typeface="Times New Roman" panose="02020603050405020304" pitchFamily="18" charset="0"/>
              </a:rPr>
              <a:t>Các</a:t>
            </a:r>
            <a:r>
              <a:rPr lang="en-US" altLang="en-US" sz="2500" dirty="0">
                <a:latin typeface="Times New Roman" panose="02020603050405020304" pitchFamily="18" charset="0"/>
                <a:cs typeface="Times New Roman" panose="02020603050405020304" pitchFamily="18" charset="0"/>
              </a:rPr>
              <a:t> ý tưởng phải được lập luận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lý giải chặt chẽ.</a:t>
            </a:r>
          </a:p>
          <a:p>
            <a:pPr marL="0" indent="0" eaLnBrk="1" hangingPunct="1">
              <a:lnSpc>
                <a:spcPct val="150000"/>
              </a:lnSpc>
              <a:spcBef>
                <a:spcPct val="0"/>
              </a:spcBef>
              <a:buFont typeface="Wingdings" panose="05000000000000000000" pitchFamily="2" charset="2"/>
              <a:buChar char="§"/>
            </a:pPr>
            <a:endParaRPr lang="en-US" altLang="en-US" sz="25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5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0" y="1412875"/>
            <a:ext cx="9144000" cy="5156200"/>
          </a:xfrm>
        </p:spPr>
        <p:txBody>
          <a:bodyPr vert="horz" wrap="square" lIns="91440" tIns="45720" rIns="91440" bIns="45720" numCol="1" anchor="t" anchorCtr="0" compatLnSpc="1">
            <a:normAutofit lnSpcReduction="10000"/>
          </a:bodyPr>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2. Yêu cầu về diễn đạt </a:t>
            </a:r>
            <a:r>
              <a:rPr lang="en-US" altLang="en-US" sz="2800" b="1" dirty="0" err="1">
                <a:latin typeface="Times New Roman" panose="02020603050405020304" pitchFamily="18" charset="0"/>
                <a:cs typeface="Times New Roman" panose="02020603050405020304" pitchFamily="18" charset="0"/>
              </a:rPr>
              <a:t>nội</a:t>
            </a:r>
            <a:r>
              <a:rPr lang="en-US" altLang="en-US" sz="2800" b="1" dirty="0">
                <a:latin typeface="Times New Roman" panose="02020603050405020304" pitchFamily="18" charset="0"/>
                <a:cs typeface="Times New Roman" panose="02020603050405020304" pitchFamily="18" charset="0"/>
              </a:rPr>
              <a:t> dung:</a:t>
            </a:r>
          </a:p>
          <a:p>
            <a:pPr marL="0" indent="0" eaLnBrk="1" hangingPunct="1">
              <a:lnSpc>
                <a:spcPct val="150000"/>
              </a:lnSpc>
              <a:spcBef>
                <a:spcPct val="0"/>
              </a:spcBef>
              <a:buNone/>
            </a:pPr>
            <a:r>
              <a:rPr lang="en-US" altLang="en-US" sz="2800" dirty="0">
                <a:latin typeface="Times New Roman" panose="02020603050405020304" pitchFamily="18" charset="0"/>
                <a:cs typeface="Times New Roman" panose="02020603050405020304" pitchFamily="18" charset="0"/>
              </a:rPr>
              <a:t>Muốn </a:t>
            </a:r>
            <a:r>
              <a:rPr lang="en-US" altLang="en-US" sz="2800" dirty="0" err="1">
                <a:latin typeface="Times New Roman" panose="02020603050405020304" pitchFamily="18" charset="0"/>
                <a:cs typeface="Times New Roman" panose="02020603050405020304" pitchFamily="18" charset="0"/>
              </a:rPr>
              <a:t>nội</a:t>
            </a:r>
            <a:r>
              <a:rPr lang="en-US" altLang="en-US" sz="2800" dirty="0">
                <a:latin typeface="Times New Roman" panose="02020603050405020304" pitchFamily="18" charset="0"/>
                <a:cs typeface="Times New Roman" panose="02020603050405020304" pitchFamily="18" charset="0"/>
              </a:rPr>
              <a:t> dung văn bản được thể hiện một cách rõ r</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ng, đầy đủ, chính xác phải nắm vững phương pháp về cách thức diễn đạt </a:t>
            </a:r>
            <a:r>
              <a:rPr lang="en-US" altLang="en-US" sz="2800" dirty="0" err="1">
                <a:latin typeface="Times New Roman" panose="02020603050405020304" pitchFamily="18" charset="0"/>
                <a:cs typeface="Times New Roman" panose="02020603050405020304" pitchFamily="18" charset="0"/>
              </a:rPr>
              <a:t>nội</a:t>
            </a:r>
            <a:r>
              <a:rPr lang="en-US" altLang="en-US" sz="2800" dirty="0">
                <a:latin typeface="Times New Roman" panose="02020603050405020304" pitchFamily="18" charset="0"/>
                <a:cs typeface="Times New Roman" panose="02020603050405020304" pitchFamily="18" charset="0"/>
              </a:rPr>
              <a:t> dung văn bản, cụ thể :</a:t>
            </a:r>
          </a:p>
          <a:p>
            <a:pPr marL="0" indent="0" eaLnBrk="1" hangingPunct="1">
              <a:lnSpc>
                <a:spcPct val="150000"/>
              </a:lnSpc>
              <a:spcBef>
                <a:spcPct val="0"/>
              </a:spcBef>
              <a:buFont typeface="Wingdings" panose="05000000000000000000" pitchFamily="2" charset="2"/>
              <a:buChar char="§"/>
            </a:pPr>
            <a:r>
              <a:rPr lang="en-US" altLang="en-US" sz="2800" b="1" i="1" dirty="0">
                <a:latin typeface="Times New Roman" panose="02020603050405020304" pitchFamily="18" charset="0"/>
                <a:cs typeface="Times New Roman" panose="02020603050405020304" pitchFamily="18" charset="0"/>
              </a:rPr>
              <a:t> </a:t>
            </a:r>
            <a:r>
              <a:rPr lang="en-US" altLang="en-US" sz="2800" b="1" i="1" dirty="0" err="1">
                <a:latin typeface="Times New Roman" panose="02020603050405020304" pitchFamily="18" charset="0"/>
                <a:cs typeface="Times New Roman" panose="02020603050405020304" pitchFamily="18" charset="0"/>
              </a:rPr>
              <a:t>Luận</a:t>
            </a:r>
            <a:r>
              <a:rPr lang="en-US" altLang="en-US" sz="2800" b="1" i="1" dirty="0">
                <a:latin typeface="Times New Roman" panose="02020603050405020304" pitchFamily="18" charset="0"/>
                <a:cs typeface="Times New Roman" panose="02020603050405020304" pitchFamily="18" charset="0"/>
              </a:rPr>
              <a:t> chứng trong văn bản</a:t>
            </a:r>
            <a:r>
              <a:rPr lang="en-US" altLang="en-US" sz="2800" b="1" dirty="0">
                <a:latin typeface="Times New Roman" panose="02020603050405020304" pitchFamily="18" charset="0"/>
                <a:cs typeface="Times New Roman" panose="02020603050405020304" pitchFamily="18" charset="0"/>
              </a:rPr>
              <a:t>:</a:t>
            </a:r>
            <a:r>
              <a:rPr lang="en-US" altLang="en-US" sz="2800" dirty="0">
                <a:latin typeface="Times New Roman" panose="02020603050405020304" pitchFamily="18" charset="0"/>
                <a:cs typeface="Times New Roman" panose="02020603050405020304" pitchFamily="18" charset="0"/>
              </a:rPr>
              <a:t> Một văn bản có giá trị văn hóa, có chất lượng cao v</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có sức thuyết phục tốt khi </a:t>
            </a:r>
            <a:r>
              <a:rPr lang="en-US" altLang="en-US" sz="2800" dirty="0" err="1">
                <a:latin typeface="Times New Roman" panose="02020603050405020304" pitchFamily="18" charset="0"/>
                <a:cs typeface="Times New Roman" panose="02020603050405020304" pitchFamily="18" charset="0"/>
              </a:rPr>
              <a:t>nội</a:t>
            </a:r>
            <a:r>
              <a:rPr lang="en-US" altLang="en-US" sz="2800" dirty="0">
                <a:latin typeface="Times New Roman" panose="02020603050405020304" pitchFamily="18" charset="0"/>
                <a:cs typeface="Times New Roman" panose="02020603050405020304" pitchFamily="18" charset="0"/>
              </a:rPr>
              <a:t> dung của nó được diễn đạt trên cơ sở đầy đủ các luận chứng. Luận chứng có 2 loại cơ bản sau:  </a:t>
            </a:r>
            <a:r>
              <a:rPr lang="en-US" altLang="en-US" sz="2800" i="1" dirty="0">
                <a:latin typeface="Times New Roman" panose="02020603050405020304" pitchFamily="18" charset="0"/>
                <a:cs typeface="Times New Roman" panose="02020603050405020304" pitchFamily="18" charset="0"/>
              </a:rPr>
              <a:t>số liệu v</a:t>
            </a:r>
            <a:r>
              <a:rPr lang="en-US" altLang="en-US" sz="2800" i="1" dirty="0">
                <a:latin typeface="Times New Roman" panose="02020603050405020304" pitchFamily="18" charset="0"/>
                <a:ea typeface="Times New Roman" panose="02020603050405020304" pitchFamily="18" charset="0"/>
              </a:rPr>
              <a:t>à</a:t>
            </a:r>
            <a:r>
              <a:rPr lang="en-US" altLang="en-US" sz="2800" i="1" dirty="0">
                <a:latin typeface="Times New Roman" panose="02020603050405020304" pitchFamily="18" charset="0"/>
                <a:cs typeface="Times New Roman" panose="02020603050405020304" pitchFamily="18" charset="0"/>
              </a:rPr>
              <a:t> lý lẽ</a:t>
            </a:r>
            <a:r>
              <a:rPr lang="en-US" altLang="en-US" sz="2800" dirty="0">
                <a:latin typeface="Times New Roman" panose="02020603050405020304" pitchFamily="18" charset="0"/>
                <a:cs typeface="Times New Roman" panose="02020603050405020304" pitchFamily="18" charset="0"/>
              </a:rPr>
              <a:t>.</a:t>
            </a:r>
          </a:p>
          <a:p>
            <a:pPr marL="0" indent="0" eaLnBrk="1" hangingPunct="1">
              <a:lnSpc>
                <a:spcPct val="150000"/>
              </a:lnSpc>
              <a:spcBef>
                <a:spcPct val="0"/>
              </a:spcBef>
              <a:buFont typeface="Wingdings" panose="05000000000000000000" pitchFamily="2" charset="2"/>
              <a:buChar char="§"/>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0" y="1593850"/>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2. Yêu cầu về diễn đạt </a:t>
            </a:r>
            <a:r>
              <a:rPr lang="en-US" altLang="en-US" sz="2800" b="1" dirty="0" err="1">
                <a:latin typeface="Times New Roman" panose="02020603050405020304" pitchFamily="18" charset="0"/>
                <a:cs typeface="Times New Roman" panose="02020603050405020304" pitchFamily="18" charset="0"/>
              </a:rPr>
              <a:t>nội</a:t>
            </a:r>
            <a:r>
              <a:rPr lang="en-US" altLang="en-US" sz="2800" b="1" dirty="0">
                <a:latin typeface="Times New Roman" panose="02020603050405020304" pitchFamily="18" charset="0"/>
                <a:cs typeface="Times New Roman" panose="02020603050405020304" pitchFamily="18" charset="0"/>
              </a:rPr>
              <a:t> dung</a:t>
            </a:r>
            <a:r>
              <a:rPr lang="en-US" altLang="en-US" sz="2800" b="1" dirty="0">
                <a:latin typeface="Times New Roman" panose="02020603050405020304" pitchFamily="18" charset="0"/>
                <a:cs typeface="Times New Roman" panose="02020603050405020304" pitchFamily="18" charset="0"/>
                <a:sym typeface="Wingdings" panose="05000000000000000000" pitchFamily="2" charset="2"/>
              </a:rPr>
              <a:t> (tt)</a:t>
            </a:r>
            <a:endParaRPr lang="en-US" altLang="en-US" sz="28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Font typeface="Wingdings" panose="05000000000000000000" pitchFamily="2" charset="2"/>
              <a:buChar char="§"/>
            </a:pPr>
            <a:r>
              <a:rPr lang="en-US" altLang="en-US" sz="2800" b="1" i="1" dirty="0">
                <a:latin typeface="Times New Roman" panose="02020603050405020304" pitchFamily="18" charset="0"/>
                <a:cs typeface="Times New Roman" panose="02020603050405020304" pitchFamily="18" charset="0"/>
              </a:rPr>
              <a:t>Phương pháp diễn dịch</a:t>
            </a:r>
            <a:r>
              <a:rPr lang="en-US" altLang="en-US" sz="2800" b="1" dirty="0">
                <a:latin typeface="Times New Roman" panose="02020603050405020304" pitchFamily="18" charset="0"/>
                <a:cs typeface="Times New Roman" panose="02020603050405020304" pitchFamily="18" charset="0"/>
              </a:rPr>
              <a:t>:</a:t>
            </a:r>
            <a:r>
              <a:rPr lang="en-US" altLang="en-US" sz="2800" dirty="0">
                <a:latin typeface="Times New Roman" panose="02020603050405020304" pitchFamily="18" charset="0"/>
                <a:cs typeface="Times New Roman" panose="02020603050405020304" pitchFamily="18" charset="0"/>
              </a:rPr>
              <a:t>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phương pháp diễn đạt ý rộng ra để người đọc thấm nhuần được ý tưởng </a:t>
            </a:r>
            <a:r>
              <a:rPr lang="en-US" altLang="en-US" sz="2800" dirty="0" err="1">
                <a:latin typeface="Times New Roman" panose="02020603050405020304" pitchFamily="18" charset="0"/>
                <a:cs typeface="Times New Roman" panose="02020603050405020304" pitchFamily="18" charset="0"/>
              </a:rPr>
              <a:t>nội</a:t>
            </a:r>
            <a:r>
              <a:rPr lang="en-US" altLang="en-US" sz="2800" dirty="0">
                <a:latin typeface="Times New Roman" panose="02020603050405020304" pitchFamily="18" charset="0"/>
                <a:cs typeface="Times New Roman" panose="02020603050405020304" pitchFamily="18" charset="0"/>
              </a:rPr>
              <a:t> dung của văn bản. Nhưng không được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m mất </a:t>
            </a:r>
            <a:r>
              <a:rPr lang="en-US" altLang="en-US" sz="2800" dirty="0" err="1">
                <a:latin typeface="Times New Roman" panose="02020603050405020304" pitchFamily="18" charset="0"/>
                <a:cs typeface="Times New Roman" panose="02020603050405020304" pitchFamily="18" charset="0"/>
              </a:rPr>
              <a:t>nội</a:t>
            </a:r>
            <a:r>
              <a:rPr lang="en-US" altLang="en-US" sz="2800" dirty="0">
                <a:latin typeface="Times New Roman" panose="02020603050405020304" pitchFamily="18" charset="0"/>
                <a:cs typeface="Times New Roman" panose="02020603050405020304" pitchFamily="18" charset="0"/>
              </a:rPr>
              <a:t> dung chính của văn bản hoặc diễn đạt d</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i dòng, quá rộng, d</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n trải sẽ dễ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m lạc </a:t>
            </a:r>
            <a:r>
              <a:rPr lang="en-US" altLang="en-US" sz="2800" dirty="0" err="1">
                <a:latin typeface="Times New Roman" panose="02020603050405020304" pitchFamily="18" charset="0"/>
                <a:cs typeface="Times New Roman" panose="02020603050405020304" pitchFamily="18" charset="0"/>
              </a:rPr>
              <a:t>nội</a:t>
            </a:r>
            <a:r>
              <a:rPr lang="en-US" altLang="en-US" sz="2800" dirty="0">
                <a:latin typeface="Times New Roman" panose="02020603050405020304" pitchFamily="18" charset="0"/>
                <a:cs typeface="Times New Roman" panose="02020603050405020304" pitchFamily="18" charset="0"/>
              </a:rPr>
              <a:t> dung.</a:t>
            </a:r>
          </a:p>
          <a:p>
            <a:pPr marL="0" indent="0" eaLnBrk="1" hangingPunct="1">
              <a:lnSpc>
                <a:spcPct val="150000"/>
              </a:lnSpc>
              <a:spcBef>
                <a:spcPct val="0"/>
              </a:spcBef>
              <a:buFont typeface="Wingdings" panose="05000000000000000000" pitchFamily="2" charset="2"/>
              <a:buChar char="§"/>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600200"/>
            <a:ext cx="8991600" cy="2862322"/>
          </a:xfrm>
          <a:prstGeom prst="rect">
            <a:avLst/>
          </a:prstGeom>
        </p:spPr>
        <p:txBody>
          <a:bodyPr wrap="square">
            <a:spAutoFit/>
          </a:bodyPr>
          <a:lstStyle/>
          <a:p>
            <a:pPr algn="ctr"/>
            <a:r>
              <a:rPr lang="vi-VN" altLang="en-US" sz="6000" b="1" dirty="0">
                <a:solidFill>
                  <a:srgbClr val="FF0000"/>
                </a:solidFill>
                <a:latin typeface="Times New Roman" panose="02020603050405020304" pitchFamily="18" charset="0"/>
                <a:cs typeface="Times New Roman" panose="02020603050405020304" pitchFamily="18" charset="0"/>
                <a:sym typeface="+mn-ea"/>
              </a:rPr>
              <a:t>Chương 1</a:t>
            </a:r>
            <a:endParaRPr lang="en-US" altLang="en-US" sz="6000" b="1" dirty="0">
              <a:solidFill>
                <a:srgbClr val="FF0000"/>
              </a:solidFill>
              <a:latin typeface="Times New Roman" panose="02020603050405020304" pitchFamily="18" charset="0"/>
              <a:cs typeface="Times New Roman" panose="02020603050405020304" pitchFamily="18" charset="0"/>
              <a:sym typeface="+mn-ea"/>
            </a:endParaRPr>
          </a:p>
          <a:p>
            <a:pPr algn="ctr"/>
            <a:r>
              <a:rPr lang="vi-VN" altLang="en-US" sz="6000" b="1" dirty="0">
                <a:solidFill>
                  <a:srgbClr val="FF0000"/>
                </a:solidFill>
                <a:latin typeface="Times New Roman" panose="02020603050405020304" pitchFamily="18" charset="0"/>
                <a:cs typeface="Times New Roman" panose="02020603050405020304" pitchFamily="18" charset="0"/>
                <a:sym typeface="+mn-ea"/>
              </a:rPr>
              <a:t> Các kiến thức cơ bản về văn bản quản lý nhà nước</a:t>
            </a:r>
            <a:endParaRPr lang="en-US" sz="6000" b="1" dirty="0">
              <a:solidFill>
                <a:srgbClr val="FF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42875" y="115888"/>
            <a:ext cx="8858250" cy="8509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 Văn bản quy phạm pháp luật</a:t>
            </a:r>
            <a:endParaRPr lang="en-US" altLang="en-US" dirty="0">
              <a:solidFill>
                <a:schemeClr val="bg1"/>
              </a:solidFill>
            </a:endParaRPr>
          </a:p>
        </p:txBody>
      </p:sp>
      <p:sp>
        <p:nvSpPr>
          <p:cNvPr id="3" name="Content Placeholder 2"/>
          <p:cNvSpPr>
            <a:spLocks noGrp="1"/>
          </p:cNvSpPr>
          <p:nvPr>
            <p:ph idx="1"/>
          </p:nvPr>
        </p:nvSpPr>
        <p:spPr>
          <a:xfrm>
            <a:off x="130175" y="1698625"/>
            <a:ext cx="8750300" cy="5159375"/>
          </a:xfrm>
        </p:spPr>
        <p:txBody>
          <a:bodyPr vert="horz" wrap="square" lIns="91440" tIns="45720" rIns="91440" bIns="45720" numCol="1" anchor="t" anchorCtr="0" compatLnSpc="1"/>
          <a:lstStyle/>
          <a:p>
            <a:pPr marL="0" indent="0">
              <a:buNone/>
            </a:pPr>
            <a:r>
              <a:rPr lang="en-US" altLang="x-none" sz="3600" dirty="0">
                <a:latin typeface="Times New Roman" panose="02020603050405020304" pitchFamily="18" charset="0"/>
                <a:cs typeface="Times New Roman" panose="02020603050405020304" pitchFamily="18" charset="0"/>
              </a:rPr>
              <a:t>	Văn bản QPPL được quy định theo Luật ban 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văn bản QPPL số 80/2015 của Quốc hội khóa 13 ng</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22 tháng 06  năm 2015 cụ thể như sau:</a:t>
            </a:r>
          </a:p>
          <a:p>
            <a:pPr marL="0" indent="0">
              <a:buFont typeface="Wingdings" panose="05000000000000000000" pitchFamily="2" charset="2"/>
              <a:buChar char="v"/>
            </a:pPr>
            <a:r>
              <a:rPr lang="en-US" altLang="x-none" sz="3600" dirty="0">
                <a:latin typeface="Times New Roman" panose="02020603050405020304" pitchFamily="18" charset="0"/>
                <a:cs typeface="Times New Roman" panose="02020603050405020304" pitchFamily="18" charset="0"/>
              </a:rPr>
              <a:t> </a:t>
            </a:r>
            <a:r>
              <a:rPr lang="vi-VN" altLang="x-none" sz="3600" dirty="0">
                <a:latin typeface="Times New Roman" panose="02020603050405020304" pitchFamily="18" charset="0"/>
                <a:cs typeface="Times New Roman" panose="02020603050405020304" pitchFamily="18" charset="0"/>
              </a:rPr>
              <a:t>L</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văn bản do cơ quan nh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nước hoặc </a:t>
            </a:r>
            <a:r>
              <a:rPr lang="en-US" altLang="x-none" sz="3600" dirty="0">
                <a:latin typeface="Times New Roman" panose="02020603050405020304" pitchFamily="18" charset="0"/>
                <a:cs typeface="Times New Roman" panose="02020603050405020304" pitchFamily="18" charset="0"/>
              </a:rPr>
              <a:t>c</a:t>
            </a:r>
            <a:r>
              <a:rPr lang="vi-VN" altLang="x-none" sz="3600" dirty="0">
                <a:latin typeface="Times New Roman" panose="02020603050405020304" pitchFamily="18" charset="0"/>
                <a:cs typeface="Times New Roman" panose="02020603050405020304" pitchFamily="18" charset="0"/>
              </a:rPr>
              <a:t>á nhân được nh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 nước uỷ quyền theo chức năng ban h</a:t>
            </a:r>
            <a:r>
              <a:rPr lang="vi-VN" altLang="x-none" sz="3600" dirty="0">
                <a:latin typeface="Times New Roman" panose="02020603050405020304" pitchFamily="18" charset="0"/>
                <a:ea typeface="Times New Roman" panose="02020603050405020304" pitchFamily="18" charset="0"/>
              </a:rPr>
              <a:t>à</a:t>
            </a:r>
            <a:r>
              <a:rPr lang="vi-VN" altLang="x-none" sz="3600" dirty="0">
                <a:latin typeface="Times New Roman" panose="02020603050405020304" pitchFamily="18" charset="0"/>
                <a:cs typeface="Times New Roman" panose="02020603050405020304" pitchFamily="18" charset="0"/>
              </a:rPr>
              <a:t>nh theo đúng hình thức, thủ tục, trình tự được quy định; </a:t>
            </a:r>
            <a:endParaRPr lang="en-US" altLang="x-none" sz="36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1. </a:t>
            </a:r>
            <a:r>
              <a:rPr lang="en-US" altLang="en-US" dirty="0" err="1">
                <a:latin typeface="Times New Roman" panose="02020603050405020304" pitchFamily="18" charset="0"/>
                <a:cs typeface="Times New Roman" panose="02020603050405020304" pitchFamily="18" charset="0"/>
              </a:rPr>
              <a:t>Văn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bản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quy</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phạm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pháp</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luật</a:t>
            </a:r>
            <a:endParaRPr lang="vi-VN" altLang="en-US" sz="36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ppt_x"/>
                                          </p:val>
                                        </p:tav>
                                        <p:tav tm="100000">
                                          <p:val>
                                            <p:strVal val="#ppt_x"/>
                                          </p:val>
                                        </p:tav>
                                      </p:tavLst>
                                    </p:anim>
                                    <p:anim calcmode="lin" valueType="num">
                                      <p:cBhvr additive="base">
                                        <p:cTn id="8"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0" y="1593850"/>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2. Yêu cầu về diễn đạt </a:t>
            </a:r>
            <a:r>
              <a:rPr lang="en-US" altLang="en-US" sz="2800" b="1" dirty="0" err="1">
                <a:latin typeface="Times New Roman" panose="02020603050405020304" pitchFamily="18" charset="0"/>
                <a:cs typeface="Times New Roman" panose="02020603050405020304" pitchFamily="18" charset="0"/>
              </a:rPr>
              <a:t>nội</a:t>
            </a:r>
            <a:r>
              <a:rPr lang="en-US" altLang="en-US" sz="2800" b="1" dirty="0">
                <a:latin typeface="Times New Roman" panose="02020603050405020304" pitchFamily="18" charset="0"/>
                <a:cs typeface="Times New Roman" panose="02020603050405020304" pitchFamily="18" charset="0"/>
              </a:rPr>
              <a:t> dung</a:t>
            </a:r>
            <a:r>
              <a:rPr lang="en-US" altLang="en-US" sz="2800" b="1" dirty="0">
                <a:latin typeface="Times New Roman" panose="02020603050405020304" pitchFamily="18" charset="0"/>
                <a:cs typeface="Times New Roman" panose="02020603050405020304" pitchFamily="18" charset="0"/>
                <a:sym typeface="Wingdings" panose="05000000000000000000" pitchFamily="2" charset="2"/>
              </a:rPr>
              <a:t> (tt)</a:t>
            </a:r>
            <a:endParaRPr lang="en-US" altLang="en-US" sz="28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Font typeface="Wingdings" panose="05000000000000000000" pitchFamily="2" charset="2"/>
              <a:buChar char="§"/>
            </a:pPr>
            <a:r>
              <a:rPr lang="en-US" altLang="en-US" sz="2800" b="1" i="1" dirty="0">
                <a:latin typeface="Times New Roman" panose="02020603050405020304" pitchFamily="18" charset="0"/>
                <a:cs typeface="Times New Roman" panose="02020603050405020304" pitchFamily="18" charset="0"/>
              </a:rPr>
              <a:t>Phương pháp quy nạp</a:t>
            </a:r>
            <a:r>
              <a:rPr lang="en-US" altLang="en-US" sz="2800" b="1" dirty="0">
                <a:latin typeface="Times New Roman" panose="02020603050405020304" pitchFamily="18" charset="0"/>
                <a:cs typeface="Times New Roman" panose="02020603050405020304" pitchFamily="18" charset="0"/>
              </a:rPr>
              <a:t>:</a:t>
            </a:r>
            <a:r>
              <a:rPr lang="en-US" altLang="en-US" sz="2800" dirty="0">
                <a:latin typeface="Times New Roman" panose="02020603050405020304" pitchFamily="18" charset="0"/>
                <a:cs typeface="Times New Roman" panose="02020603050405020304" pitchFamily="18" charset="0"/>
              </a:rPr>
              <a:t>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phương pháp đưa ra những luận chứng bằng số liệu, sự việc, sau đó vừa tổng hợp, vừa dẫn dắt đến sự quy kết cuối cùng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mục đích cần đạt tới </a:t>
            </a:r>
            <a:r>
              <a:rPr lang="en-US" altLang="en-US" sz="2800" dirty="0">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dirty="0">
                <a:latin typeface="Times New Roman" panose="02020603050405020304" pitchFamily="18" charset="0"/>
                <a:cs typeface="Times New Roman" panose="02020603050405020304" pitchFamily="18" charset="0"/>
              </a:rPr>
              <a:t> Phương pháp n</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y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m cho văn bản có </a:t>
            </a:r>
            <a:r>
              <a:rPr lang="en-US" altLang="en-US" sz="2800" dirty="0" err="1">
                <a:latin typeface="Times New Roman" panose="02020603050405020304" pitchFamily="18" charset="0"/>
                <a:cs typeface="Times New Roman" panose="02020603050405020304" pitchFamily="18" charset="0"/>
              </a:rPr>
              <a:t>nội</a:t>
            </a:r>
            <a:r>
              <a:rPr lang="en-US" altLang="en-US" sz="2800" dirty="0">
                <a:latin typeface="Times New Roman" panose="02020603050405020304" pitchFamily="18" charset="0"/>
                <a:cs typeface="Times New Roman" panose="02020603050405020304" pitchFamily="18" charset="0"/>
              </a:rPr>
              <a:t> dung cô đọng, súc tích, có trọng tâm v</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trọng điểm.</a:t>
            </a:r>
          </a:p>
          <a:p>
            <a:pPr marL="0" indent="0" eaLnBrk="1" hangingPunct="1">
              <a:lnSpc>
                <a:spcPct val="150000"/>
              </a:lnSpc>
              <a:spcBef>
                <a:spcPct val="0"/>
              </a:spcBef>
              <a:buFont typeface="Wingdings" panose="05000000000000000000" pitchFamily="2" charset="2"/>
              <a:buChar char="§"/>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1112" y="1484313"/>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500" b="1" dirty="0">
                <a:latin typeface="Times New Roman" panose="02020603050405020304" pitchFamily="18" charset="0"/>
                <a:cs typeface="Times New Roman" panose="02020603050405020304" pitchFamily="18" charset="0"/>
              </a:rPr>
              <a:t>3. Quy trình xây dựng v</a:t>
            </a:r>
            <a:r>
              <a:rPr lang="en-US" altLang="en-US" sz="2500" b="1" dirty="0">
                <a:latin typeface="Times New Roman" panose="02020603050405020304" pitchFamily="18" charset="0"/>
                <a:ea typeface="Times New Roman" panose="02020603050405020304" pitchFamily="18" charset="0"/>
              </a:rPr>
              <a:t>à</a:t>
            </a:r>
            <a:r>
              <a:rPr lang="en-US" altLang="en-US" sz="2500" b="1" dirty="0">
                <a:latin typeface="Times New Roman" panose="02020603050405020304" pitchFamily="18" charset="0"/>
                <a:cs typeface="Times New Roman" panose="02020603050405020304" pitchFamily="18" charset="0"/>
              </a:rPr>
              <a:t> ban h</a:t>
            </a:r>
            <a:r>
              <a:rPr lang="en-US" altLang="en-US" sz="2500" b="1" dirty="0">
                <a:latin typeface="Times New Roman" panose="02020603050405020304" pitchFamily="18" charset="0"/>
                <a:ea typeface="Times New Roman" panose="02020603050405020304" pitchFamily="18" charset="0"/>
              </a:rPr>
              <a:t>à</a:t>
            </a:r>
            <a:r>
              <a:rPr lang="en-US" altLang="en-US" sz="2500" b="1" dirty="0">
                <a:latin typeface="Times New Roman" panose="02020603050405020304" pitchFamily="18" charset="0"/>
                <a:cs typeface="Times New Roman" panose="02020603050405020304" pitchFamily="18" charset="0"/>
              </a:rPr>
              <a:t>nh văn bản</a:t>
            </a:r>
          </a:p>
          <a:p>
            <a:pPr marL="0" indent="0" algn="just" eaLnBrk="1" hangingPunct="1">
              <a:lnSpc>
                <a:spcPct val="150000"/>
              </a:lnSpc>
              <a:spcBef>
                <a:spcPct val="0"/>
              </a:spcBef>
              <a:buNone/>
            </a:pPr>
            <a:r>
              <a:rPr lang="en-US" altLang="en-US" sz="2500" b="1" i="1" u="sng" dirty="0">
                <a:latin typeface="Times New Roman" panose="02020603050405020304" pitchFamily="18" charset="0"/>
                <a:cs typeface="Times New Roman" panose="02020603050405020304" pitchFamily="18" charset="0"/>
              </a:rPr>
              <a:t>a. Các văn bản khác nhau về nhiều mặt</a:t>
            </a:r>
            <a:r>
              <a:rPr lang="en-US" altLang="en-US" sz="2500" i="1" dirty="0">
                <a:latin typeface="Times New Roman" panose="02020603050405020304" pitchFamily="18" charset="0"/>
                <a:cs typeface="Times New Roman" panose="02020603050405020304" pitchFamily="18" charset="0"/>
              </a:rPr>
              <a:t>:</a:t>
            </a:r>
            <a:r>
              <a:rPr lang="en-US" altLang="en-US" sz="2500" dirty="0">
                <a:latin typeface="Times New Roman" panose="02020603050405020304" pitchFamily="18" charset="0"/>
                <a:cs typeface="Times New Roman" panose="02020603050405020304" pitchFamily="18" charset="0"/>
              </a:rPr>
              <a:t> như </a:t>
            </a:r>
            <a:r>
              <a:rPr lang="en-US" altLang="en-US" sz="2500" dirty="0" err="1">
                <a:latin typeface="Times New Roman" panose="02020603050405020304" pitchFamily="18" charset="0"/>
                <a:cs typeface="Times New Roman" panose="02020603050405020304" pitchFamily="18" charset="0"/>
              </a:rPr>
              <a:t>về</a:t>
            </a:r>
            <a:r>
              <a:rPr lang="en-US" altLang="en-US" sz="2500" dirty="0">
                <a:latin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cs typeface="Times New Roman" panose="02020603050405020304" pitchFamily="18" charset="0"/>
              </a:rPr>
              <a:t>thể</a:t>
            </a:r>
            <a:r>
              <a:rPr lang="en-US" altLang="en-US" sz="2500" dirty="0">
                <a:latin typeface="Times New Roman" panose="02020603050405020304" pitchFamily="18" charset="0"/>
                <a:cs typeface="Times New Roman" panose="02020603050405020304" pitchFamily="18" charset="0"/>
              </a:rPr>
              <a:t> loại văn bản; </a:t>
            </a:r>
            <a:r>
              <a:rPr lang="en-US" altLang="en-US" sz="2500" dirty="0" err="1">
                <a:latin typeface="Times New Roman" panose="02020603050405020304" pitchFamily="18" charset="0"/>
                <a:cs typeface="Times New Roman" panose="02020603050405020304" pitchFamily="18" charset="0"/>
              </a:rPr>
              <a:t>về</a:t>
            </a:r>
            <a:r>
              <a:rPr lang="en-US" altLang="en-US" sz="2500" dirty="0">
                <a:latin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cs typeface="Times New Roman" panose="02020603050405020304" pitchFamily="18" charset="0"/>
              </a:rPr>
              <a:t>mục</a:t>
            </a:r>
            <a:r>
              <a:rPr lang="en-US" altLang="en-US" sz="2500" dirty="0">
                <a:latin typeface="Times New Roman" panose="02020603050405020304" pitchFamily="18" charset="0"/>
                <a:cs typeface="Times New Roman" panose="02020603050405020304" pitchFamily="18" charset="0"/>
              </a:rPr>
              <a:t> đích ban h</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nh;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cs typeface="Times New Roman" panose="02020603050405020304" pitchFamily="18" charset="0"/>
              </a:rPr>
              <a:t>về</a:t>
            </a:r>
            <a:r>
              <a:rPr lang="en-US" altLang="en-US" sz="2500" dirty="0">
                <a:latin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cs typeface="Times New Roman" panose="02020603050405020304" pitchFamily="18" charset="0"/>
              </a:rPr>
              <a:t>thẩm</a:t>
            </a:r>
            <a:r>
              <a:rPr lang="en-US" altLang="en-US" sz="2500" dirty="0">
                <a:latin typeface="Times New Roman" panose="02020603050405020304" pitchFamily="18" charset="0"/>
                <a:cs typeface="Times New Roman" panose="02020603050405020304" pitchFamily="18" charset="0"/>
              </a:rPr>
              <a:t> quyền ban h</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nh văn bản. </a:t>
            </a:r>
          </a:p>
          <a:p>
            <a:pPr marL="0" indent="0" algn="just" eaLnBrk="1" hangingPunct="1">
              <a:lnSpc>
                <a:spcPct val="150000"/>
              </a:lnSpc>
              <a:spcBef>
                <a:spcPct val="0"/>
              </a:spcBef>
              <a:buNone/>
            </a:pPr>
            <a:r>
              <a:rPr lang="en-US" altLang="en-US" sz="2500" dirty="0">
                <a:latin typeface="Times New Roman" panose="02020603050405020304" pitchFamily="18" charset="0"/>
                <a:cs typeface="Times New Roman" panose="02020603050405020304" pitchFamily="18" charset="0"/>
                <a:sym typeface="Wingdings" panose="05000000000000000000" pitchFamily="2" charset="2"/>
              </a:rPr>
              <a:t></a:t>
            </a:r>
            <a:r>
              <a:rPr lang="en-US" altLang="en-US" sz="2500" dirty="0">
                <a:latin typeface="Times New Roman" panose="02020603050405020304" pitchFamily="18" charset="0"/>
                <a:cs typeface="Times New Roman" panose="02020603050405020304" pitchFamily="18" charset="0"/>
              </a:rPr>
              <a:t> Do đó, quy trình soạn thảo các loại văn bản rất khác nhau. Tuy nhiên, đối với một số văn bản có độ phức tạp không lớn như: quyết định, thông tư, chỉ thị, thông báo, báo cáo có thể lập một quy trình chung về soạn thảo văn bản. Quy trình n</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được coi l</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quy trình soạn thảo văn bản phổ biến đối với nhiều thể loại văn bản.</a:t>
            </a:r>
          </a:p>
          <a:p>
            <a:pPr marL="0" indent="0" eaLnBrk="1" hangingPunct="1">
              <a:lnSpc>
                <a:spcPct val="150000"/>
              </a:lnSpc>
              <a:spcBef>
                <a:spcPct val="0"/>
              </a:spcBef>
              <a:buFont typeface="Wingdings" panose="05000000000000000000" pitchFamily="2" charset="2"/>
              <a:buChar char="§"/>
            </a:pPr>
            <a:endParaRPr lang="en-US" altLang="en-US" sz="25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5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1112" y="1484313"/>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3. Quy trình xây dựng v</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 ban h</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nh văn bản</a:t>
            </a:r>
          </a:p>
          <a:p>
            <a:pPr marL="0" indent="0" algn="just" eaLnBrk="1" hangingPunct="1">
              <a:lnSpc>
                <a:spcPct val="150000"/>
              </a:lnSpc>
              <a:spcBef>
                <a:spcPct val="0"/>
              </a:spcBef>
              <a:buFont typeface="Wingdings" panose="05000000000000000000" pitchFamily="2" charset="2"/>
              <a:buChar char="§"/>
            </a:pPr>
            <a:r>
              <a:rPr lang="en-US" altLang="en-US" sz="2800" b="1" i="1" u="sng" dirty="0">
                <a:latin typeface="Times New Roman" panose="02020603050405020304" pitchFamily="18" charset="0"/>
                <a:cs typeface="Times New Roman" panose="02020603050405020304" pitchFamily="18" charset="0"/>
              </a:rPr>
              <a:t>b. Quy trình soạn thảo văn bản</a:t>
            </a:r>
            <a:r>
              <a:rPr lang="en-US" altLang="en-US" sz="2800" b="1" i="1" dirty="0">
                <a:latin typeface="Times New Roman" panose="02020603050405020304" pitchFamily="18" charset="0"/>
                <a:cs typeface="Times New Roman" panose="02020603050405020304" pitchFamily="18" charset="0"/>
              </a:rPr>
              <a:t>:</a:t>
            </a:r>
            <a:r>
              <a:rPr lang="en-US" altLang="en-US" sz="2800" dirty="0">
                <a:latin typeface="Times New Roman" panose="02020603050405020304" pitchFamily="18" charset="0"/>
                <a:cs typeface="Times New Roman" panose="02020603050405020304" pitchFamily="18" charset="0"/>
              </a:rPr>
              <a:t>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trình tự các bước cần tiến h</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nh trong quá trình soạn thảo văn bản; Theo đó, các bước soạn thảo được sắp xếp theo thứ tự nối tiếp nhau, từ bước n</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y đến bước khác. Kết thúc mỗi bước soạn thảo, người soạn thảo đạt được mục tiêu, một kết quả nhất định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m cơ sở cho các bước tiếp theo cho đến khi soạn thảo xong văn bản.</a:t>
            </a:r>
          </a:p>
          <a:p>
            <a:pPr marL="0" indent="0" eaLnBrk="1" hangingPunct="1">
              <a:lnSpc>
                <a:spcPct val="150000"/>
              </a:lnSpc>
              <a:spcBef>
                <a:spcPct val="0"/>
              </a:spcBef>
              <a:buFont typeface="Wingdings" panose="05000000000000000000" pitchFamily="2" charset="2"/>
              <a:buChar char="§"/>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0" y="1600200"/>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3. Quy trình xây dựng v</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 ban h</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None/>
            </a:pPr>
            <a:r>
              <a:rPr lang="en-US" altLang="en-US" sz="2800" b="1" i="1" u="sng" dirty="0">
                <a:latin typeface="Times New Roman" panose="02020603050405020304" pitchFamily="18" charset="0"/>
                <a:cs typeface="Times New Roman" panose="02020603050405020304" pitchFamily="18" charset="0"/>
              </a:rPr>
              <a:t>b. Các bước tiến h</a:t>
            </a:r>
            <a:r>
              <a:rPr lang="en-US" altLang="en-US" sz="2800" b="1" i="1" u="sng" dirty="0">
                <a:latin typeface="Times New Roman" panose="02020603050405020304" pitchFamily="18" charset="0"/>
                <a:ea typeface="Times New Roman" panose="02020603050405020304" pitchFamily="18" charset="0"/>
              </a:rPr>
              <a:t>à</a:t>
            </a:r>
            <a:r>
              <a:rPr lang="en-US" altLang="en-US" sz="2800" b="1" i="1" u="sng" dirty="0">
                <a:latin typeface="Times New Roman" panose="02020603050405020304" pitchFamily="18" charset="0"/>
                <a:cs typeface="Times New Roman" panose="02020603050405020304" pitchFamily="18" charset="0"/>
              </a:rPr>
              <a:t>nh soạn thảo văn bản</a:t>
            </a:r>
            <a:r>
              <a:rPr lang="en-US" altLang="en-US" sz="2800" b="1" i="1" dirty="0">
                <a:latin typeface="Times New Roman" panose="02020603050405020304" pitchFamily="18" charset="0"/>
                <a:cs typeface="Times New Roman" panose="02020603050405020304" pitchFamily="18" charset="0"/>
              </a:rPr>
              <a:t>:</a:t>
            </a:r>
          </a:p>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Bước 1:</a:t>
            </a:r>
            <a:r>
              <a:rPr lang="en-US" altLang="en-US" sz="2800" dirty="0">
                <a:latin typeface="Times New Roman" panose="02020603050405020304" pitchFamily="18" charset="0"/>
                <a:cs typeface="Times New Roman" panose="02020603050405020304" pitchFamily="18" charset="0"/>
              </a:rPr>
              <a:t>  </a:t>
            </a:r>
            <a:r>
              <a:rPr lang="en-US" altLang="en-US" sz="2800" b="1" i="1" dirty="0">
                <a:latin typeface="Times New Roman" panose="02020603050405020304" pitchFamily="18" charset="0"/>
                <a:cs typeface="Times New Roman" panose="02020603050405020304" pitchFamily="18" charset="0"/>
              </a:rPr>
              <a:t>Xác định mục đích ban h</a:t>
            </a:r>
            <a:r>
              <a:rPr lang="en-US" altLang="en-US" sz="2800" b="1" i="1" dirty="0">
                <a:latin typeface="Times New Roman" panose="02020603050405020304" pitchFamily="18" charset="0"/>
                <a:ea typeface="Times New Roman" panose="02020603050405020304" pitchFamily="18" charset="0"/>
              </a:rPr>
              <a:t>à</a:t>
            </a:r>
            <a:r>
              <a:rPr lang="en-US" altLang="en-US" sz="2800" b="1" i="1" dirty="0">
                <a:latin typeface="Times New Roman" panose="02020603050405020304" pitchFamily="18" charset="0"/>
                <a:cs typeface="Times New Roman" panose="02020603050405020304" pitchFamily="18" charset="0"/>
              </a:rPr>
              <a:t>nh văn bản</a:t>
            </a:r>
            <a:endParaRPr lang="en-US" altLang="en-US" sz="28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Font typeface="Wingdings" panose="05000000000000000000" pitchFamily="2" charset="2"/>
              <a:buChar char="§"/>
            </a:pPr>
            <a:r>
              <a:rPr lang="en-US" altLang="en-US" sz="2800" dirty="0">
                <a:latin typeface="Times New Roman" panose="02020603050405020304" pitchFamily="18" charset="0"/>
                <a:cs typeface="Times New Roman" panose="02020603050405020304" pitchFamily="18" charset="0"/>
              </a:rPr>
              <a:t>Cần xác định việc ban h</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nh văn bản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để giải quyết vấn đề gì? (quy định chế độ, chính sách, báo cáo cấp trên, trả lời</a:t>
            </a:r>
            <a:r>
              <a:rPr lang="en-US" altLang="en-US" sz="2800" dirty="0">
                <a:latin typeface="Times New Roman" panose="02020603050405020304" pitchFamily="18" charset="0"/>
                <a:ea typeface="Times New Roman" panose="02020603050405020304" pitchFamily="18" charset="0"/>
              </a:rPr>
              <a:t>…</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dirty="0">
                <a:latin typeface="Times New Roman" panose="02020603050405020304" pitchFamily="18" charset="0"/>
                <a:cs typeface="Times New Roman" panose="02020603050405020304" pitchFamily="18" charset="0"/>
              </a:rPr>
              <a:t> Xác định mục đích phải nằm trong chức năng, nhiệm vụ v</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quyền hạn của cơ quan, doanh nghiệp.</a:t>
            </a:r>
          </a:p>
          <a:p>
            <a:pPr marL="0" indent="0" eaLnBrk="1" hangingPunct="1">
              <a:lnSpc>
                <a:spcPct val="150000"/>
              </a:lnSpc>
              <a:spcBef>
                <a:spcPct val="0"/>
              </a:spcBef>
              <a:buFont typeface="Wingdings" panose="05000000000000000000" pitchFamily="2" charset="2"/>
              <a:buChar char="§"/>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1112" y="1484313"/>
            <a:ext cx="9144000" cy="5156200"/>
          </a:xfrm>
        </p:spPr>
        <p:txBody>
          <a:bodyPr vert="horz" wrap="square" lIns="91440" tIns="45720" rIns="91440" bIns="45720" numCol="1" anchor="t" anchorCtr="0" compatLnSpc="1">
            <a:normAutofit lnSpcReduction="10000"/>
          </a:bodyPr>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3. Quy trình xây dựng v</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 ban h</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Bước 1:</a:t>
            </a:r>
            <a:r>
              <a:rPr lang="en-US" altLang="en-US" sz="2800" dirty="0">
                <a:latin typeface="Times New Roman" panose="02020603050405020304" pitchFamily="18" charset="0"/>
                <a:cs typeface="Times New Roman" panose="02020603050405020304" pitchFamily="18" charset="0"/>
              </a:rPr>
              <a:t>  </a:t>
            </a:r>
            <a:r>
              <a:rPr lang="en-US" altLang="en-US" sz="2800" b="1" i="1" dirty="0">
                <a:latin typeface="Times New Roman" panose="02020603050405020304" pitchFamily="18" charset="0"/>
                <a:cs typeface="Times New Roman" panose="02020603050405020304" pitchFamily="18" charset="0"/>
              </a:rPr>
              <a:t>Xác định mục đích ban h</a:t>
            </a:r>
            <a:r>
              <a:rPr lang="en-US" altLang="en-US" sz="2800" b="1" i="1" dirty="0">
                <a:latin typeface="Times New Roman" panose="02020603050405020304" pitchFamily="18" charset="0"/>
                <a:ea typeface="Times New Roman" panose="02020603050405020304" pitchFamily="18" charset="0"/>
              </a:rPr>
              <a:t>à</a:t>
            </a:r>
            <a:r>
              <a:rPr lang="en-US" altLang="en-US" sz="2800" b="1" i="1" dirty="0">
                <a:latin typeface="Times New Roman" panose="02020603050405020304" pitchFamily="18" charset="0"/>
                <a:cs typeface="Times New Roman" panose="02020603050405020304" pitchFamily="18" charset="0"/>
              </a:rPr>
              <a:t>nh văn bản</a:t>
            </a:r>
            <a:r>
              <a:rPr lang="en-US" altLang="en-US" sz="2800" b="1" dirty="0">
                <a:latin typeface="Times New Roman" panose="02020603050405020304" pitchFamily="18" charset="0"/>
                <a:cs typeface="Times New Roman" panose="02020603050405020304" pitchFamily="18" charset="0"/>
              </a:rPr>
              <a:t> (tt)</a:t>
            </a:r>
            <a:endParaRPr lang="en-US" altLang="en-US" sz="2800" dirty="0">
              <a:latin typeface="Times New Roman" panose="02020603050405020304" pitchFamily="18" charset="0"/>
              <a:cs typeface="Times New Roman" panose="02020603050405020304" pitchFamily="18" charset="0"/>
            </a:endParaRPr>
          </a:p>
          <a:p>
            <a:pPr marL="0" indent="0" algn="just" eaLnBrk="1" hangingPunct="1">
              <a:lnSpc>
                <a:spcPct val="150000"/>
              </a:lnSpc>
              <a:spcBef>
                <a:spcPct val="0"/>
              </a:spcBef>
              <a:buFont typeface="Wingdings" panose="05000000000000000000" pitchFamily="2" charset="2"/>
              <a:buChar char="§"/>
            </a:pP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Nó</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cho</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phép</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giới</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hạn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được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nội</a:t>
            </a:r>
            <a:r>
              <a:rPr lang="en-US" altLang="en-US" sz="2800" dirty="0">
                <a:latin typeface="Times New Roman" panose="02020603050405020304" pitchFamily="18" charset="0"/>
                <a:cs typeface="Times New Roman" panose="02020603050405020304" pitchFamily="18" charset="0"/>
              </a:rPr>
              <a:t> dung </a:t>
            </a:r>
            <a:r>
              <a:rPr lang="en-US" altLang="en-US" sz="2800" dirty="0" err="1">
                <a:latin typeface="Times New Roman" panose="02020603050405020304" pitchFamily="18" charset="0"/>
                <a:cs typeface="Times New Roman" panose="02020603050405020304" pitchFamily="18" charset="0"/>
              </a:rPr>
              <a:t>của</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văn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bản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xác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định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được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thể</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thức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văn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bản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thể</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loại</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văn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bản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xác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định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được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các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thông</a:t>
            </a:r>
            <a:r>
              <a:rPr lang="en-US" altLang="en-US" sz="2800" dirty="0">
                <a:latin typeface="Times New Roman" panose="02020603050405020304" pitchFamily="18" charset="0"/>
                <a:cs typeface="Times New Roman" panose="02020603050405020304" pitchFamily="18" charset="0"/>
              </a:rPr>
              <a:t> tin </a:t>
            </a:r>
            <a:r>
              <a:rPr lang="en-US" altLang="en-US" sz="2800" dirty="0" err="1">
                <a:latin typeface="Times New Roman" panose="02020603050405020304" pitchFamily="18" charset="0"/>
                <a:cs typeface="Times New Roman" panose="02020603050405020304" pitchFamily="18" charset="0"/>
              </a:rPr>
              <a:t>cần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thiết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để</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thu</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thập</a:t>
            </a:r>
            <a:r>
              <a:rPr lang="en-US" altLang="en-US" sz="2800" dirty="0">
                <a:latin typeface="Times New Roman" panose="02020603050405020304" pitchFamily="18" charset="0"/>
                <a:cs typeface="Times New Roman" panose="02020603050405020304" pitchFamily="18" charset="0"/>
              </a:rPr>
              <a:t>. </a:t>
            </a:r>
            <a:r>
              <a:rPr lang="en-US" altLang="en-US" sz="2800" dirty="0">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Xác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định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mục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đích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l</a:t>
            </a:r>
            <a:r>
              <a:rPr lang="en-US" altLang="en-US" sz="2800" dirty="0" err="1">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vấn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đề</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quan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trọng</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có</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tính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quyết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định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trong</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việc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nên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sử</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dụng</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thể</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loại</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văn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bản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a:t>
            </a:r>
            <a:r>
              <a:rPr lang="en-US" altLang="en-US" sz="2800" dirty="0" err="1">
                <a:latin typeface="Times New Roman" panose="02020603050405020304" pitchFamily="18" charset="0"/>
                <a:ea typeface="Times New Roman" panose="02020603050405020304" pitchFamily="18" charset="0"/>
              </a:rPr>
              <a:t>à</a:t>
            </a:r>
            <a:r>
              <a:rPr lang="en-US" altLang="en-US" sz="2800" dirty="0" err="1">
                <a:latin typeface="Times New Roman" panose="02020603050405020304" pitchFamily="18" charset="0"/>
                <a:cs typeface="Times New Roman" panose="02020603050405020304" pitchFamily="18" charset="0"/>
              </a:rPr>
              <a:t>o</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l</a:t>
            </a:r>
            <a:r>
              <a:rPr lang="en-US" altLang="en-US" sz="2800" dirty="0" err="1">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thích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hợp</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nhất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mang</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lại</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hiệu</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quả</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nhất</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a:t>
            </a:r>
            <a:r>
              <a:rPr lang="en-US" altLang="en-US" sz="2800" dirty="0" err="1">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chính</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xác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nhất</a:t>
            </a:r>
            <a:r>
              <a:rPr lang="en-US" altLang="en-US" sz="2800" dirty="0">
                <a:latin typeface="Times New Roman" panose="02020603050405020304" pitchFamily="18" charset="0"/>
                <a:cs typeface="Times New Roman" panose="02020603050405020304" pitchFamily="18" charset="0"/>
              </a:rPr>
              <a:t>.</a:t>
            </a:r>
          </a:p>
          <a:p>
            <a:pPr marL="0" indent="0" eaLnBrk="1" hangingPunct="1">
              <a:lnSpc>
                <a:spcPct val="150000"/>
              </a:lnSpc>
              <a:spcBef>
                <a:spcPct val="0"/>
              </a:spcBef>
              <a:buFont typeface="Wingdings" panose="05000000000000000000" pitchFamily="2" charset="2"/>
              <a:buChar char="§"/>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1112" y="1484313"/>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3. Quy trình xây dựng v</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 ban h</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Bước 2:</a:t>
            </a:r>
            <a:r>
              <a:rPr lang="en-US" altLang="en-US" sz="2800" dirty="0">
                <a:latin typeface="Times New Roman" panose="02020603050405020304" pitchFamily="18" charset="0"/>
                <a:cs typeface="Times New Roman" panose="02020603050405020304" pitchFamily="18" charset="0"/>
              </a:rPr>
              <a:t>  </a:t>
            </a:r>
            <a:r>
              <a:rPr lang="en-US" altLang="en-US" sz="2800" b="1" i="1" dirty="0">
                <a:latin typeface="Times New Roman" panose="02020603050405020304" pitchFamily="18" charset="0"/>
                <a:cs typeface="Times New Roman" panose="02020603050405020304" pitchFamily="18" charset="0"/>
              </a:rPr>
              <a:t>Xác định tên v</a:t>
            </a:r>
            <a:r>
              <a:rPr lang="en-US" altLang="en-US" sz="2800" b="1" i="1" dirty="0">
                <a:latin typeface="Times New Roman" panose="02020603050405020304" pitchFamily="18" charset="0"/>
                <a:ea typeface="Times New Roman" panose="02020603050405020304" pitchFamily="18" charset="0"/>
              </a:rPr>
              <a:t>à</a:t>
            </a:r>
            <a:r>
              <a:rPr lang="en-US" altLang="en-US" sz="2800" b="1" i="1" dirty="0">
                <a:latin typeface="Times New Roman" panose="02020603050405020304" pitchFamily="18" charset="0"/>
                <a:cs typeface="Times New Roman" panose="02020603050405020304" pitchFamily="18" charset="0"/>
              </a:rPr>
              <a:t> thể loại văn bản</a:t>
            </a:r>
          </a:p>
          <a:p>
            <a:pPr marL="0" indent="0" algn="just" eaLnBrk="1" hangingPunct="1">
              <a:lnSpc>
                <a:spcPct val="150000"/>
              </a:lnSpc>
              <a:spcBef>
                <a:spcPct val="0"/>
              </a:spcBef>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Trên cơ sở mục đích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văn bản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thẩm quyền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m</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chúng ta lựa chọn xác định tên thể loại văn bản đúng. Nếu xác định không đúng tên thể loại văn bản, có thể ảnh hưởng đến giá trị pháp lý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hiệu quả thực hiện văn bản.</a:t>
            </a:r>
          </a:p>
          <a:p>
            <a:pPr marL="0" indent="0" eaLnBrk="1" hangingPunct="1">
              <a:lnSpc>
                <a:spcPct val="150000"/>
              </a:lnSpc>
              <a:spcBef>
                <a:spcPct val="0"/>
              </a:spcBef>
              <a:buFont typeface="Wingdings" panose="05000000000000000000" pitchFamily="2" charset="2"/>
              <a:buChar char="§"/>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1112" y="1484313"/>
            <a:ext cx="9144000" cy="4764087"/>
          </a:xfrm>
        </p:spPr>
        <p:txBody>
          <a:bodyPr vert="horz" wrap="square" lIns="91440" tIns="45720" rIns="91440" bIns="45720" numCol="1" anchor="t" anchorCtr="0" compatLnSpc="1">
            <a:normAutofit fontScale="92500" lnSpcReduction="10000"/>
          </a:bodyPr>
          <a:lstStyle/>
          <a:p>
            <a:pPr marL="0" indent="0" eaLnBrk="1" hangingPunct="1">
              <a:lnSpc>
                <a:spcPct val="150000"/>
              </a:lnSpc>
              <a:spcBef>
                <a:spcPct val="0"/>
              </a:spcBef>
              <a:buNone/>
            </a:pPr>
            <a:r>
              <a:rPr lang="en-US" altLang="en-US" sz="2000" b="1" dirty="0">
                <a:latin typeface="Times New Roman" panose="02020603050405020304" pitchFamily="18" charset="0"/>
                <a:cs typeface="Times New Roman" panose="02020603050405020304" pitchFamily="18" charset="0"/>
              </a:rPr>
              <a:t>3. Quy trình xây dựng v</a:t>
            </a:r>
            <a:r>
              <a:rPr lang="en-US" altLang="en-US" sz="2000" b="1" dirty="0">
                <a:latin typeface="Times New Roman" panose="02020603050405020304" pitchFamily="18" charset="0"/>
                <a:ea typeface="Times New Roman" panose="02020603050405020304" pitchFamily="18" charset="0"/>
              </a:rPr>
              <a:t>à</a:t>
            </a:r>
            <a:r>
              <a:rPr lang="en-US" altLang="en-US" sz="2000" b="1" dirty="0">
                <a:latin typeface="Times New Roman" panose="02020603050405020304" pitchFamily="18" charset="0"/>
                <a:cs typeface="Times New Roman" panose="02020603050405020304" pitchFamily="18" charset="0"/>
              </a:rPr>
              <a:t> ban h</a:t>
            </a:r>
            <a:r>
              <a:rPr lang="en-US" altLang="en-US" sz="2000" b="1" dirty="0">
                <a:latin typeface="Times New Roman" panose="02020603050405020304" pitchFamily="18" charset="0"/>
                <a:ea typeface="Times New Roman" panose="02020603050405020304" pitchFamily="18" charset="0"/>
              </a:rPr>
              <a:t>à</a:t>
            </a:r>
            <a:r>
              <a:rPr lang="en-US" altLang="en-US" sz="2000" b="1"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None/>
            </a:pPr>
            <a:r>
              <a:rPr lang="en-US" altLang="en-US" sz="2000" b="1" dirty="0">
                <a:latin typeface="Times New Roman" panose="02020603050405020304" pitchFamily="18" charset="0"/>
                <a:cs typeface="Times New Roman" panose="02020603050405020304" pitchFamily="18" charset="0"/>
              </a:rPr>
              <a:t>Bước 2:</a:t>
            </a:r>
            <a:r>
              <a:rPr lang="en-US" altLang="en-US" sz="2000" dirty="0">
                <a:latin typeface="Times New Roman" panose="02020603050405020304" pitchFamily="18" charset="0"/>
                <a:cs typeface="Times New Roman" panose="02020603050405020304" pitchFamily="18" charset="0"/>
              </a:rPr>
              <a:t>  </a:t>
            </a:r>
            <a:r>
              <a:rPr lang="en-US" altLang="en-US" sz="2000" b="1" i="1" dirty="0">
                <a:latin typeface="Times New Roman" panose="02020603050405020304" pitchFamily="18" charset="0"/>
                <a:cs typeface="Times New Roman" panose="02020603050405020304" pitchFamily="18" charset="0"/>
              </a:rPr>
              <a:t>Xác định tên v</a:t>
            </a:r>
            <a:r>
              <a:rPr lang="en-US" altLang="en-US" sz="2000" b="1" i="1" dirty="0">
                <a:latin typeface="Times New Roman" panose="02020603050405020304" pitchFamily="18" charset="0"/>
                <a:ea typeface="Times New Roman" panose="02020603050405020304" pitchFamily="18" charset="0"/>
              </a:rPr>
              <a:t>à</a:t>
            </a:r>
            <a:r>
              <a:rPr lang="en-US" altLang="en-US" sz="2000" b="1" i="1" dirty="0">
                <a:latin typeface="Times New Roman" panose="02020603050405020304" pitchFamily="18" charset="0"/>
                <a:cs typeface="Times New Roman" panose="02020603050405020304" pitchFamily="18" charset="0"/>
              </a:rPr>
              <a:t> thể loại văn bản (tt)</a:t>
            </a:r>
          </a:p>
          <a:p>
            <a:pPr lvl="1" eaLnBrk="1" hangingPunct="1">
              <a:lnSpc>
                <a:spcPct val="150000"/>
              </a:lnSpc>
              <a:spcBef>
                <a:spcPct val="0"/>
              </a:spcBef>
              <a:buFont typeface="Wingdings" panose="05000000000000000000" pitchFamily="2" charset="2"/>
              <a:buChar char="ü"/>
            </a:pPr>
            <a:r>
              <a:rPr lang="en-US" altLang="en-US" sz="2000" dirty="0">
                <a:latin typeface="Times New Roman" panose="02020603050405020304" pitchFamily="18" charset="0"/>
                <a:cs typeface="Times New Roman" panose="02020603050405020304" pitchFamily="18" charset="0"/>
              </a:rPr>
              <a:t>Để xác định hình thức văn bản, chúng ta phải xác định được:</a:t>
            </a:r>
          </a:p>
          <a:p>
            <a:pPr marL="0" indent="0" eaLnBrk="1" hangingPunct="1">
              <a:lnSpc>
                <a:spcPct val="150000"/>
              </a:lnSpc>
              <a:spcBef>
                <a:spcPct val="0"/>
              </a:spcBef>
              <a:buFont typeface="Wingdings" panose="05000000000000000000" pitchFamily="2" charset="2"/>
              <a:buChar char="§"/>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Cơ</a:t>
            </a:r>
            <a:r>
              <a:rPr lang="en-US" altLang="en-US" sz="2000" dirty="0">
                <a:latin typeface="Times New Roman" panose="02020603050405020304" pitchFamily="18" charset="0"/>
                <a:cs typeface="Times New Roman" panose="02020603050405020304" pitchFamily="18" charset="0"/>
              </a:rPr>
              <a:t> quan, tổ chức n</a:t>
            </a:r>
            <a:r>
              <a:rPr lang="en-US" altLang="en-US" sz="2000" dirty="0">
                <a:latin typeface="Times New Roman" panose="02020603050405020304" pitchFamily="18" charset="0"/>
                <a:ea typeface="Times New Roman" panose="02020603050405020304" pitchFamily="18" charset="0"/>
              </a:rPr>
              <a:t>à</a:t>
            </a:r>
            <a:r>
              <a:rPr lang="en-US" altLang="en-US" sz="2000" dirty="0">
                <a:latin typeface="Times New Roman" panose="02020603050405020304" pitchFamily="18" charset="0"/>
                <a:cs typeface="Times New Roman" panose="02020603050405020304" pitchFamily="18" charset="0"/>
              </a:rPr>
              <a:t>o ban h</a:t>
            </a:r>
            <a:r>
              <a:rPr lang="en-US" altLang="en-US" sz="2000" dirty="0">
                <a:latin typeface="Times New Roman" panose="02020603050405020304" pitchFamily="18" charset="0"/>
                <a:ea typeface="Times New Roman" panose="02020603050405020304" pitchFamily="18" charset="0"/>
              </a:rPr>
              <a:t>à</a:t>
            </a:r>
            <a:r>
              <a:rPr lang="en-US" altLang="en-US" sz="2000"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Font typeface="Wingdings" panose="05000000000000000000" pitchFamily="2" charset="2"/>
              <a:buChar char="§"/>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Đối</a:t>
            </a:r>
            <a:r>
              <a:rPr lang="en-US" altLang="en-US" sz="2000" dirty="0">
                <a:latin typeface="Times New Roman" panose="02020603050405020304" pitchFamily="18" charset="0"/>
                <a:cs typeface="Times New Roman" panose="02020603050405020304" pitchFamily="18" charset="0"/>
              </a:rPr>
              <a:t> tượng tác động của văn bản</a:t>
            </a:r>
          </a:p>
          <a:p>
            <a:pPr marL="0" indent="0" eaLnBrk="1" hangingPunct="1">
              <a:lnSpc>
                <a:spcPct val="150000"/>
              </a:lnSpc>
              <a:spcBef>
                <a:spcPct val="0"/>
              </a:spcBef>
              <a:buFont typeface="Wingdings" panose="05000000000000000000" pitchFamily="2" charset="2"/>
              <a:buChar char="§"/>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Cơ</a:t>
            </a:r>
            <a:r>
              <a:rPr lang="en-US" altLang="en-US" sz="2000" dirty="0">
                <a:latin typeface="Times New Roman" panose="02020603050405020304" pitchFamily="18" charset="0"/>
                <a:cs typeface="Times New Roman" panose="02020603050405020304" pitchFamily="18" charset="0"/>
              </a:rPr>
              <a:t> quan phối hợp ban h</a:t>
            </a:r>
            <a:r>
              <a:rPr lang="en-US" altLang="en-US" sz="2000" dirty="0">
                <a:latin typeface="Times New Roman" panose="02020603050405020304" pitchFamily="18" charset="0"/>
                <a:ea typeface="Times New Roman" panose="02020603050405020304" pitchFamily="18" charset="0"/>
              </a:rPr>
              <a:t>à</a:t>
            </a:r>
            <a:r>
              <a:rPr lang="en-US" altLang="en-US" sz="2000" dirty="0">
                <a:latin typeface="Times New Roman" panose="02020603050405020304" pitchFamily="18" charset="0"/>
                <a:cs typeface="Times New Roman" panose="02020603050405020304" pitchFamily="18" charset="0"/>
              </a:rPr>
              <a:t>nh</a:t>
            </a:r>
          </a:p>
          <a:p>
            <a:pPr marL="0" indent="0" eaLnBrk="1" hangingPunct="1">
              <a:lnSpc>
                <a:spcPct val="150000"/>
              </a:lnSpc>
              <a:spcBef>
                <a:spcPct val="0"/>
              </a:spcBef>
              <a:buFont typeface="Wingdings" panose="05000000000000000000" pitchFamily="2" charset="2"/>
              <a:buChar char="§"/>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Các</a:t>
            </a:r>
            <a:r>
              <a:rPr lang="en-US" altLang="en-US" sz="2000" dirty="0">
                <a:latin typeface="Times New Roman" panose="02020603050405020304" pitchFamily="18" charset="0"/>
                <a:cs typeface="Times New Roman" panose="02020603050405020304" pitchFamily="18" charset="0"/>
              </a:rPr>
              <a:t> yếu tố ảnh hưởng đến văn bản</a:t>
            </a:r>
          </a:p>
          <a:p>
            <a:pPr marL="0" indent="0" eaLnBrk="1" hangingPunct="1">
              <a:lnSpc>
                <a:spcPct val="150000"/>
              </a:lnSpc>
              <a:spcBef>
                <a:spcPct val="0"/>
              </a:spcBef>
              <a:buFont typeface="Wingdings" panose="05000000000000000000" pitchFamily="2" charset="2"/>
              <a:buChar char="§"/>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Trật</a:t>
            </a:r>
            <a:r>
              <a:rPr lang="en-US" altLang="en-US" sz="2000" dirty="0">
                <a:latin typeface="Times New Roman" panose="02020603050405020304" pitchFamily="18" charset="0"/>
                <a:cs typeface="Times New Roman" panose="02020603050405020304" pitchFamily="18" charset="0"/>
              </a:rPr>
              <a:t> tự pháp lý trong văn bản</a:t>
            </a:r>
          </a:p>
          <a:p>
            <a:pPr marL="0" indent="0" eaLnBrk="1" hangingPunct="1">
              <a:lnSpc>
                <a:spcPct val="150000"/>
              </a:lnSpc>
              <a:spcBef>
                <a:spcPct val="0"/>
              </a:spcBef>
              <a:buFont typeface="Wingdings" panose="05000000000000000000" pitchFamily="2" charset="2"/>
              <a:buChar char="§"/>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Thời</a:t>
            </a:r>
            <a:r>
              <a:rPr lang="en-US" altLang="en-US" sz="2000" dirty="0">
                <a:latin typeface="Times New Roman" panose="02020603050405020304" pitchFamily="18" charset="0"/>
                <a:cs typeface="Times New Roman" panose="02020603050405020304" pitchFamily="18" charset="0"/>
              </a:rPr>
              <a:t> gian soạn thảo, thời gian ho</a:t>
            </a:r>
            <a:r>
              <a:rPr lang="en-US" altLang="en-US" sz="2000" dirty="0">
                <a:latin typeface="Times New Roman" panose="02020603050405020304" pitchFamily="18" charset="0"/>
                <a:ea typeface="Times New Roman" panose="02020603050405020304" pitchFamily="18" charset="0"/>
              </a:rPr>
              <a:t>à</a:t>
            </a:r>
            <a:r>
              <a:rPr lang="en-US" altLang="en-US" sz="2000" dirty="0">
                <a:latin typeface="Times New Roman" panose="02020603050405020304" pitchFamily="18" charset="0"/>
                <a:cs typeface="Times New Roman" panose="02020603050405020304" pitchFamily="18" charset="0"/>
              </a:rPr>
              <a:t>n th</a:t>
            </a:r>
            <a:r>
              <a:rPr lang="en-US" altLang="en-US" sz="2000" dirty="0">
                <a:latin typeface="Times New Roman" panose="02020603050405020304" pitchFamily="18" charset="0"/>
                <a:ea typeface="Times New Roman" panose="02020603050405020304" pitchFamily="18" charset="0"/>
              </a:rPr>
              <a:t>à</a:t>
            </a:r>
            <a:r>
              <a:rPr lang="en-US" altLang="en-US" sz="2000" dirty="0">
                <a:latin typeface="Times New Roman" panose="02020603050405020304" pitchFamily="18" charset="0"/>
                <a:cs typeface="Times New Roman" panose="02020603050405020304" pitchFamily="18" charset="0"/>
              </a:rPr>
              <a:t>nh.</a:t>
            </a:r>
          </a:p>
          <a:p>
            <a:pPr marL="0" indent="0" eaLnBrk="1" hangingPunct="1">
              <a:lnSpc>
                <a:spcPct val="150000"/>
              </a:lnSpc>
              <a:spcBef>
                <a:spcPct val="0"/>
              </a:spcBef>
              <a:buFont typeface="Wingdings" panose="05000000000000000000" pitchFamily="2" charset="2"/>
              <a:buChar char="§"/>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Đối</a:t>
            </a:r>
            <a:r>
              <a:rPr lang="en-US" altLang="en-US" sz="2000" dirty="0">
                <a:latin typeface="Times New Roman" panose="02020603050405020304" pitchFamily="18" charset="0"/>
                <a:cs typeface="Times New Roman" panose="02020603050405020304" pitchFamily="18" charset="0"/>
              </a:rPr>
              <a:t> tượng sẽ thực hiện văn bản</a:t>
            </a:r>
          </a:p>
          <a:p>
            <a:pPr marL="0" indent="0" eaLnBrk="1" hangingPunct="1">
              <a:lnSpc>
                <a:spcPct val="150000"/>
              </a:lnSpc>
              <a:spcBef>
                <a:spcPct val="0"/>
              </a:spcBef>
              <a:buFont typeface="Wingdings" panose="05000000000000000000" pitchFamily="2" charset="2"/>
              <a:buChar char="§"/>
            </a:pP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Các</a:t>
            </a:r>
            <a:r>
              <a:rPr lang="en-US" altLang="en-US" sz="2000" dirty="0">
                <a:latin typeface="Times New Roman" panose="02020603050405020304" pitchFamily="18" charset="0"/>
                <a:cs typeface="Times New Roman" panose="02020603050405020304" pitchFamily="18" charset="0"/>
              </a:rPr>
              <a:t> quan hệ phát sinh trong quá trình thực hiện văn bản.</a:t>
            </a:r>
          </a:p>
          <a:p>
            <a:pPr marL="0" indent="0" eaLnBrk="1" hangingPunct="1">
              <a:lnSpc>
                <a:spcPct val="150000"/>
              </a:lnSpc>
              <a:spcBef>
                <a:spcPct val="0"/>
              </a:spcBef>
              <a:buFont typeface="Wingdings" panose="05000000000000000000" pitchFamily="2" charset="2"/>
              <a:buChar char="§"/>
            </a:pPr>
            <a:endParaRPr lang="en-US" altLang="en-US" sz="20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0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1112" y="1484313"/>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3. Quy trình xây dựng v</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 ban h</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 Bước 3:</a:t>
            </a:r>
            <a:r>
              <a:rPr lang="en-US" altLang="en-US" sz="2800" dirty="0">
                <a:latin typeface="Times New Roman" panose="02020603050405020304" pitchFamily="18" charset="0"/>
                <a:cs typeface="Times New Roman" panose="02020603050405020304" pitchFamily="18" charset="0"/>
              </a:rPr>
              <a:t>  </a:t>
            </a:r>
            <a:r>
              <a:rPr lang="en-US" altLang="en-US" sz="2800" b="1" i="1" dirty="0">
                <a:latin typeface="Times New Roman" panose="02020603050405020304" pitchFamily="18" charset="0"/>
                <a:cs typeface="Times New Roman" panose="02020603050405020304" pitchFamily="18" charset="0"/>
              </a:rPr>
              <a:t>Thu thập v</a:t>
            </a:r>
            <a:r>
              <a:rPr lang="en-US" altLang="en-US" sz="2800" b="1" i="1" dirty="0">
                <a:latin typeface="Times New Roman" panose="02020603050405020304" pitchFamily="18" charset="0"/>
                <a:ea typeface="Times New Roman" panose="02020603050405020304" pitchFamily="18" charset="0"/>
              </a:rPr>
              <a:t>à</a:t>
            </a:r>
            <a:r>
              <a:rPr lang="en-US" altLang="en-US" sz="2800" b="1" i="1" dirty="0">
                <a:latin typeface="Times New Roman" panose="02020603050405020304" pitchFamily="18" charset="0"/>
                <a:cs typeface="Times New Roman" panose="02020603050405020304" pitchFamily="18" charset="0"/>
              </a:rPr>
              <a:t> xử lý thông tin</a:t>
            </a:r>
          </a:p>
          <a:p>
            <a:pPr lvl="1" eaLnBrk="1" hangingPunct="1">
              <a:lnSpc>
                <a:spcPct val="150000"/>
              </a:lnSpc>
              <a:spcBef>
                <a:spcPct val="0"/>
              </a:spcBef>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Thu thập thông tin:</a:t>
            </a:r>
          </a:p>
          <a:p>
            <a:pPr marL="0" indent="0" eaLnBrk="1" hangingPunct="1">
              <a:lnSpc>
                <a:spcPct val="150000"/>
              </a:lnSpc>
              <a:spcBef>
                <a:spcPct val="0"/>
              </a:spcBef>
              <a:buFont typeface="Wingdings" panose="05000000000000000000" pitchFamily="2" charset="2"/>
              <a:buChar char="§"/>
            </a:pP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Thông</a:t>
            </a:r>
            <a:r>
              <a:rPr lang="en-US" altLang="en-US" sz="2800" dirty="0">
                <a:latin typeface="Times New Roman" panose="02020603050405020304" pitchFamily="18" charset="0"/>
                <a:cs typeface="Times New Roman" panose="02020603050405020304" pitchFamily="18" charset="0"/>
              </a:rPr>
              <a:t> tin pháp lý:</a:t>
            </a:r>
          </a:p>
          <a:p>
            <a:pPr marL="0" indent="0" eaLnBrk="1" hangingPunct="1">
              <a:lnSpc>
                <a:spcPct val="150000"/>
              </a:lnSpc>
              <a:spcBef>
                <a:spcPct val="0"/>
              </a:spcBef>
              <a:buNone/>
            </a:pPr>
            <a:r>
              <a:rPr lang="en-US" altLang="en-US" sz="2800" dirty="0">
                <a:latin typeface="Times New Roman" panose="02020603050405020304" pitchFamily="18" charset="0"/>
                <a:cs typeface="Times New Roman" panose="02020603050405020304" pitchFamily="18" charset="0"/>
              </a:rPr>
              <a:t>- Cơ sở pháp lý để ban h</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None/>
            </a:pPr>
            <a:r>
              <a:rPr lang="en-US" altLang="en-US" sz="2800" dirty="0">
                <a:latin typeface="Times New Roman" panose="02020603050405020304" pitchFamily="18" charset="0"/>
                <a:cs typeface="Times New Roman" panose="02020603050405020304" pitchFamily="18" charset="0"/>
              </a:rPr>
              <a:t>- Những quy định về lĩnh vực hoạt động.</a:t>
            </a:r>
          </a:p>
          <a:p>
            <a:pPr marL="0" indent="0" eaLnBrk="1" hangingPunct="1">
              <a:lnSpc>
                <a:spcPct val="150000"/>
              </a:lnSpc>
              <a:spcBef>
                <a:spcPct val="0"/>
              </a:spcBef>
              <a:buFont typeface="Wingdings" panose="05000000000000000000" pitchFamily="2" charset="2"/>
              <a:buChar char="§"/>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1112" y="1484313"/>
            <a:ext cx="9144000" cy="5156200"/>
          </a:xfrm>
        </p:spPr>
        <p:txBody>
          <a:bodyPr vert="horz" wrap="square" lIns="91440" tIns="45720" rIns="91440" bIns="45720" numCol="1" anchor="t" anchorCtr="0" compatLnSpc="1">
            <a:normAutofit lnSpcReduction="10000"/>
          </a:bodyPr>
          <a:lstStyle/>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3. Quy trình xây dựng v</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 ban h</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Bước 3:</a:t>
            </a:r>
            <a:r>
              <a:rPr lang="en-US" altLang="en-US" sz="2800" dirty="0">
                <a:latin typeface="Times New Roman" panose="02020603050405020304" pitchFamily="18" charset="0"/>
                <a:cs typeface="Times New Roman" panose="02020603050405020304" pitchFamily="18" charset="0"/>
              </a:rPr>
              <a:t>  </a:t>
            </a:r>
            <a:r>
              <a:rPr lang="en-US" altLang="en-US" sz="2800" b="1" i="1" dirty="0">
                <a:latin typeface="Times New Roman" panose="02020603050405020304" pitchFamily="18" charset="0"/>
                <a:cs typeface="Times New Roman" panose="02020603050405020304" pitchFamily="18" charset="0"/>
              </a:rPr>
              <a:t>Thu thập v</a:t>
            </a:r>
            <a:r>
              <a:rPr lang="en-US" altLang="en-US" sz="2800" b="1" i="1" dirty="0">
                <a:latin typeface="Times New Roman" panose="02020603050405020304" pitchFamily="18" charset="0"/>
                <a:ea typeface="Times New Roman" panose="02020603050405020304" pitchFamily="18" charset="0"/>
              </a:rPr>
              <a:t>à</a:t>
            </a:r>
            <a:r>
              <a:rPr lang="en-US" altLang="en-US" sz="2800" b="1" i="1" dirty="0">
                <a:latin typeface="Times New Roman" panose="02020603050405020304" pitchFamily="18" charset="0"/>
                <a:cs typeface="Times New Roman" panose="02020603050405020304" pitchFamily="18" charset="0"/>
              </a:rPr>
              <a:t> xử lý thông tin (tt)</a:t>
            </a:r>
            <a:endParaRPr lang="en-US" altLang="en-US" sz="28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Font typeface="Wingdings" panose="05000000000000000000" pitchFamily="2" charset="2"/>
              <a:buChar char="§"/>
            </a:pPr>
            <a:r>
              <a:rPr lang="en-US" altLang="en-US" sz="2800" dirty="0">
                <a:latin typeface="Times New Roman" panose="02020603050405020304" pitchFamily="18" charset="0"/>
                <a:cs typeface="Times New Roman" panose="02020603050405020304" pitchFamily="18" charset="0"/>
              </a:rPr>
              <a:t>Thông tin thực tế: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những thông tin phản ánh tình hình thực tế về vấn đề sẽ được đề cập đến trong văn bản </a:t>
            </a:r>
            <a:r>
              <a:rPr lang="en-US" altLang="en-US" sz="2800" dirty="0">
                <a:latin typeface="Times New Roman" panose="02020603050405020304" pitchFamily="18" charset="0"/>
                <a:cs typeface="Times New Roman" panose="02020603050405020304" pitchFamily="18" charset="0"/>
                <a:sym typeface="Wingdings" panose="05000000000000000000" pitchFamily="2" charset="2"/>
              </a:rPr>
              <a:t></a:t>
            </a:r>
            <a:r>
              <a:rPr lang="en-US" altLang="en-US" sz="2800" dirty="0">
                <a:latin typeface="Times New Roman" panose="02020603050405020304" pitchFamily="18" charset="0"/>
                <a:cs typeface="Times New Roman" panose="02020603050405020304" pitchFamily="18" charset="0"/>
              </a:rPr>
              <a:t> Những thông tin thực tế không thể thiếu được, vì nó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m cơ sở cho việc đề ra hay giải quyết vấn đề có tính thực tiễn. Nếu không, văn bản sẽ xa rời thực tế, dẫn đến người ra văn bản sẽ mắc bệnh quan liêu.</a:t>
            </a:r>
          </a:p>
          <a:p>
            <a:pPr marL="0" indent="0" eaLnBrk="1" hangingPunct="1">
              <a:lnSpc>
                <a:spcPct val="150000"/>
              </a:lnSpc>
              <a:spcBef>
                <a:spcPct val="0"/>
              </a:spcBef>
              <a:buFont typeface="Wingdings" panose="05000000000000000000" pitchFamily="2" charset="2"/>
              <a:buChar char="§"/>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1112" y="1484313"/>
            <a:ext cx="9144000" cy="5156200"/>
          </a:xfrm>
        </p:spPr>
        <p:txBody>
          <a:bodyPr vert="horz" wrap="square" lIns="91440" tIns="45720" rIns="91440" bIns="45720" numCol="1" anchor="t" anchorCtr="0" compatLnSpc="1"/>
          <a:lstStyle/>
          <a:p>
            <a:pPr marL="0" indent="0"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3. Quy trình xây dựng v</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 ban h</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Bước 3:</a:t>
            </a:r>
            <a:r>
              <a:rPr lang="en-US" altLang="en-US" sz="2400" dirty="0">
                <a:latin typeface="Times New Roman" panose="02020603050405020304" pitchFamily="18" charset="0"/>
                <a:cs typeface="Times New Roman" panose="02020603050405020304" pitchFamily="18" charset="0"/>
              </a:rPr>
              <a:t>  </a:t>
            </a:r>
            <a:r>
              <a:rPr lang="en-US" altLang="en-US" sz="2400" b="1" i="1" dirty="0">
                <a:latin typeface="Times New Roman" panose="02020603050405020304" pitchFamily="18" charset="0"/>
                <a:cs typeface="Times New Roman" panose="02020603050405020304" pitchFamily="18" charset="0"/>
              </a:rPr>
              <a:t>Thu thập v</a:t>
            </a:r>
            <a:r>
              <a:rPr lang="en-US" altLang="en-US" sz="2400" b="1" i="1" dirty="0">
                <a:latin typeface="Times New Roman" panose="02020603050405020304" pitchFamily="18" charset="0"/>
                <a:ea typeface="Times New Roman" panose="02020603050405020304" pitchFamily="18" charset="0"/>
              </a:rPr>
              <a:t>à</a:t>
            </a:r>
            <a:r>
              <a:rPr lang="en-US" altLang="en-US" sz="2400" b="1" i="1" dirty="0">
                <a:latin typeface="Times New Roman" panose="02020603050405020304" pitchFamily="18" charset="0"/>
                <a:cs typeface="Times New Roman" panose="02020603050405020304" pitchFamily="18" charset="0"/>
              </a:rPr>
              <a:t> xử lý thông tin (tt)</a:t>
            </a:r>
          </a:p>
          <a:p>
            <a:pPr marL="0" indent="0"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Thông tin thực tế (tt): </a:t>
            </a:r>
          </a:p>
          <a:p>
            <a:pPr marL="0" indent="0" eaLnBrk="1" hangingPunct="1">
              <a:lnSpc>
                <a:spcPct val="150000"/>
              </a:lnSpc>
              <a:spcBef>
                <a:spcPct val="0"/>
              </a:spcBef>
              <a:buNone/>
            </a:pPr>
            <a:r>
              <a:rPr lang="en-US" altLang="en-US" sz="2400" dirty="0">
                <a:latin typeface="Times New Roman" panose="02020603050405020304" pitchFamily="18" charset="0"/>
                <a:cs typeface="Times New Roman" panose="02020603050405020304" pitchFamily="18" charset="0"/>
                <a:sym typeface="Wingdings" panose="05000000000000000000" pitchFamily="2" charset="2"/>
              </a:rPr>
              <a:t>	</a:t>
            </a:r>
            <a:r>
              <a:rPr lang="en-US" altLang="en-US" sz="2400" dirty="0">
                <a:latin typeface="Times New Roman" panose="02020603050405020304" pitchFamily="18" charset="0"/>
                <a:cs typeface="Times New Roman" panose="02020603050405020304" pitchFamily="18" charset="0"/>
              </a:rPr>
              <a:t> Việc thu thập thông tin thực tế l</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rất quan trọng, cần được thực hiện tốt trước khi soạn thảo văn bản. Thông tin thực tế còn l</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cơ sở dữ liệu để tổng hợp rút ra những nhận xét, những kết luận có cơ sở khoa học. Thông tin thực tế bao gồm những số liệu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tình hình về các lĩnh vực: Giáo dục, y tế, công nghiệp, nông nghiệp, thương mại, t</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i chính, lao động, </a:t>
            </a:r>
            <a:r>
              <a:rPr lang="en-US" altLang="en-US" sz="2400" dirty="0">
                <a:latin typeface="Times New Roman" panose="02020603050405020304" pitchFamily="18" charset="0"/>
                <a:ea typeface="Times New Roman" panose="02020603050405020304" pitchFamily="18" charset="0"/>
              </a:rPr>
              <a:t>…</a:t>
            </a:r>
            <a:r>
              <a:rPr lang="en-US" altLang="en-US" sz="2400" dirty="0">
                <a:latin typeface="Times New Roman" panose="02020603050405020304" pitchFamily="18" charset="0"/>
                <a:cs typeface="Times New Roman" panose="02020603050405020304" pitchFamily="18" charset="0"/>
              </a:rPr>
              <a:t>.</a:t>
            </a:r>
          </a:p>
          <a:p>
            <a:pPr marL="0" indent="0" eaLnBrk="1" hangingPunct="1">
              <a:lnSpc>
                <a:spcPct val="150000"/>
              </a:lnSpc>
              <a:spcBef>
                <a:spcPct val="0"/>
              </a:spcBef>
              <a:buFont typeface="Wingdings" panose="05000000000000000000" pitchFamily="2" charset="2"/>
              <a:buChar char="§"/>
            </a:pPr>
            <a:endParaRPr lang="en-US" altLang="en-US" sz="24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sz="24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79388" y="7938"/>
            <a:ext cx="8785225" cy="935037"/>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 Văn bản quy phạm pháp luật</a:t>
            </a:r>
            <a:endParaRPr lang="en-US" altLang="en-US" dirty="0">
              <a:solidFill>
                <a:schemeClr val="bg1"/>
              </a:solidFill>
            </a:endParaRPr>
          </a:p>
        </p:txBody>
      </p:sp>
      <p:sp>
        <p:nvSpPr>
          <p:cNvPr id="29699" name="Content Placeholder 2"/>
          <p:cNvSpPr>
            <a:spLocks noGrp="1"/>
          </p:cNvSpPr>
          <p:nvPr>
            <p:ph idx="1"/>
          </p:nvPr>
        </p:nvSpPr>
        <p:spPr>
          <a:xfrm>
            <a:off x="26988" y="1844675"/>
            <a:ext cx="8785225" cy="5183188"/>
          </a:xfrm>
        </p:spPr>
        <p:txBody>
          <a:bodyPr vert="horz" wrap="square" lIns="91440" tIns="45720" rIns="91440" bIns="45720" numCol="1" anchor="t" anchorCtr="0" compatLnSpc="1"/>
          <a:lstStyle/>
          <a:p>
            <a:pPr algn="just">
              <a:buFont typeface="Wingdings" panose="05000000000000000000" pitchFamily="2" charset="2"/>
              <a:buChar char="v"/>
            </a:pPr>
            <a:r>
              <a:rPr lang="en-US" altLang="en-US" sz="3600" dirty="0">
                <a:latin typeface="Times New Roman" panose="02020603050405020304" pitchFamily="18" charset="0"/>
                <a:cs typeface="Times New Roman" panose="02020603050405020304" pitchFamily="18" charset="0"/>
              </a:rPr>
              <a:t> Q</a:t>
            </a:r>
            <a:r>
              <a:rPr lang="vi-VN" altLang="en-US" sz="3600" dirty="0">
                <a:latin typeface="Times New Roman" panose="02020603050405020304" pitchFamily="18" charset="0"/>
                <a:cs typeface="Times New Roman" panose="02020603050405020304" pitchFamily="18" charset="0"/>
              </a:rPr>
              <a:t>uy định những quy tắc xử sự chung, được áp dụng nhiều lần, đối với mọi đối tượng, có hiệu lực trong phạm vi to</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 quốc hoặc từng địa phương. </a:t>
            </a:r>
            <a:endParaRPr lang="en-US" altLang="en-US" sz="3600" dirty="0">
              <a:latin typeface="Times New Roman" panose="02020603050405020304" pitchFamily="18" charset="0"/>
              <a:cs typeface="Times New Roman" panose="02020603050405020304" pitchFamily="18" charset="0"/>
            </a:endParaRPr>
          </a:p>
          <a:p>
            <a:pPr algn="just">
              <a:buNone/>
            </a:pPr>
            <a:r>
              <a:rPr lang="en-US" altLang="en-US" sz="3600" dirty="0">
                <a:latin typeface="Times New Roman" panose="02020603050405020304" pitchFamily="18" charset="0"/>
                <a:cs typeface="Times New Roman" panose="02020603050405020304" pitchFamily="18" charset="0"/>
              </a:rPr>
              <a:t>  (</a:t>
            </a:r>
            <a:r>
              <a:rPr lang="vi-VN" altLang="en-US" sz="3600" dirty="0">
                <a:latin typeface="Times New Roman" panose="02020603050405020304" pitchFamily="18" charset="0"/>
                <a:cs typeface="Times New Roman" panose="02020603050405020304" pitchFamily="18" charset="0"/>
              </a:rPr>
              <a:t>Quy tắc xử sự chung 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những chuẩn mực m</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mọi cơ quan, t</a:t>
            </a:r>
            <a:r>
              <a:rPr lang="en-US" altLang="en-US" sz="3600" dirty="0">
                <a:latin typeface="Times New Roman" panose="02020603050405020304" pitchFamily="18" charset="0"/>
                <a:cs typeface="Times New Roman" panose="02020603050405020304" pitchFamily="18" charset="0"/>
              </a:rPr>
              <a:t>ổ</a:t>
            </a:r>
            <a:r>
              <a:rPr lang="vi-VN" altLang="en-US" sz="3600" dirty="0">
                <a:latin typeface="Times New Roman" panose="02020603050405020304" pitchFamily="18" charset="0"/>
                <a:cs typeface="Times New Roman" panose="02020603050405020304" pitchFamily="18" charset="0"/>
              </a:rPr>
              <a:t> chức, cá nhân kh</a:t>
            </a:r>
            <a:r>
              <a:rPr lang="en-US" altLang="en-US" sz="3600" dirty="0">
                <a:latin typeface="Times New Roman" panose="02020603050405020304" pitchFamily="18" charset="0"/>
                <a:cs typeface="Times New Roman" panose="02020603050405020304" pitchFamily="18" charset="0"/>
              </a:rPr>
              <a:t>i</a:t>
            </a:r>
            <a:r>
              <a:rPr lang="vi-VN" altLang="en-US" sz="3600" dirty="0">
                <a:latin typeface="Times New Roman" panose="02020603050405020304" pitchFamily="18" charset="0"/>
                <a:cs typeface="Times New Roman" panose="02020603050405020304" pitchFamily="18" charset="0"/>
              </a:rPr>
              <a:t> tham gia quan hệ xã hội được quy tắc đó điều chỉnh</a:t>
            </a:r>
            <a:r>
              <a:rPr lang="en-US" altLang="en-US" sz="3600" dirty="0">
                <a:latin typeface="Times New Roman" panose="02020603050405020304" pitchFamily="18" charset="0"/>
                <a:cs typeface="Times New Roman" panose="02020603050405020304" pitchFamily="18" charset="0"/>
              </a:rPr>
              <a:t>)</a:t>
            </a:r>
            <a:r>
              <a:rPr lang="vi-VN" altLang="en-US" sz="3600" dirty="0">
                <a:latin typeface="Times New Roman" panose="02020603050405020304" pitchFamily="18" charset="0"/>
                <a:cs typeface="Times New Roman" panose="02020603050405020304" pitchFamily="18" charset="0"/>
              </a:rPr>
              <a:t> </a:t>
            </a:r>
            <a:endParaRPr lang="en-US" altLang="en-US" sz="36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1. </a:t>
            </a:r>
            <a:r>
              <a:rPr lang="en-US" altLang="en-US" dirty="0" err="1">
                <a:latin typeface="Times New Roman" panose="02020603050405020304" pitchFamily="18" charset="0"/>
                <a:cs typeface="Times New Roman" panose="02020603050405020304" pitchFamily="18" charset="0"/>
              </a:rPr>
              <a:t>Văn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bản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quy</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phạm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pháp</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luật</a:t>
            </a:r>
            <a:endParaRPr lang="vi-VN" altLang="en-US" sz="72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699">
                                            <p:txEl>
                                              <p:pRg st="1" end="1"/>
                                            </p:txEl>
                                          </p:spTgt>
                                        </p:tgtEl>
                                        <p:attrNameLst>
                                          <p:attrName>style.visibility</p:attrName>
                                        </p:attrNameLst>
                                      </p:cBhvr>
                                      <p:to>
                                        <p:strVal val="visible"/>
                                      </p:to>
                                    </p:set>
                                    <p:anim calcmode="lin" valueType="num">
                                      <p:cBhvr additive="base">
                                        <p:cTn id="13" dur="500" fill="hold"/>
                                        <p:tgtEl>
                                          <p:spTgt spid="296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969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1112" y="1484313"/>
            <a:ext cx="9144000" cy="5156200"/>
          </a:xfrm>
        </p:spPr>
        <p:txBody>
          <a:bodyPr vert="horz" wrap="square" lIns="91440" tIns="45720" rIns="91440" bIns="45720" numCol="1" anchor="t" anchorCtr="0" compatLnSpc="1">
            <a:normAutofit lnSpcReduction="10000"/>
          </a:bodyPr>
          <a:lstStyle/>
          <a:p>
            <a:pPr marL="0" indent="0" eaLnBrk="1" hangingPunct="1">
              <a:lnSpc>
                <a:spcPct val="150000"/>
              </a:lnSpc>
              <a:spcBef>
                <a:spcPct val="0"/>
              </a:spcBef>
              <a:buNone/>
            </a:pPr>
            <a:r>
              <a:rPr lang="en-US" altLang="en-US" b="1" dirty="0">
                <a:latin typeface="Times New Roman" panose="02020603050405020304" pitchFamily="18" charset="0"/>
                <a:cs typeface="Times New Roman" panose="02020603050405020304" pitchFamily="18" charset="0"/>
              </a:rPr>
              <a:t>3. Quy trình xây dựng v</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 ban h</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None/>
            </a:pPr>
            <a:r>
              <a:rPr lang="en-US" altLang="en-US" sz="3200" b="1" dirty="0">
                <a:latin typeface="Times New Roman" panose="02020603050405020304" pitchFamily="18" charset="0"/>
                <a:cs typeface="Times New Roman" panose="02020603050405020304" pitchFamily="18" charset="0"/>
              </a:rPr>
              <a:t>Bước 3:</a:t>
            </a:r>
            <a:r>
              <a:rPr lang="en-US" altLang="en-US" sz="3200" dirty="0">
                <a:latin typeface="Times New Roman" panose="02020603050405020304" pitchFamily="18" charset="0"/>
                <a:cs typeface="Times New Roman" panose="02020603050405020304" pitchFamily="18" charset="0"/>
              </a:rPr>
              <a:t>  </a:t>
            </a:r>
            <a:r>
              <a:rPr lang="en-US" altLang="en-US" sz="3200" b="1" i="1" dirty="0">
                <a:latin typeface="Times New Roman" panose="02020603050405020304" pitchFamily="18" charset="0"/>
                <a:cs typeface="Times New Roman" panose="02020603050405020304" pitchFamily="18" charset="0"/>
              </a:rPr>
              <a:t>Thu thập v</a:t>
            </a:r>
            <a:r>
              <a:rPr lang="en-US" altLang="en-US" sz="3200" b="1" i="1" dirty="0">
                <a:latin typeface="Times New Roman" panose="02020603050405020304" pitchFamily="18" charset="0"/>
                <a:ea typeface="Times New Roman" panose="02020603050405020304" pitchFamily="18" charset="0"/>
              </a:rPr>
              <a:t>à</a:t>
            </a:r>
            <a:r>
              <a:rPr lang="en-US" altLang="en-US" sz="3200" b="1" i="1" dirty="0">
                <a:latin typeface="Times New Roman" panose="02020603050405020304" pitchFamily="18" charset="0"/>
                <a:cs typeface="Times New Roman" panose="02020603050405020304" pitchFamily="18" charset="0"/>
              </a:rPr>
              <a:t> xử lý thông tin (tt)</a:t>
            </a:r>
          </a:p>
          <a:p>
            <a:pPr marL="0" indent="0" eaLnBrk="1" hangingPunct="1">
              <a:lnSpc>
                <a:spcPct val="150000"/>
              </a:lnSpc>
              <a:spcBef>
                <a:spcPct val="0"/>
              </a:spcBef>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Thông</a:t>
            </a:r>
            <a:r>
              <a:rPr lang="en-US" altLang="en-US" dirty="0">
                <a:latin typeface="Times New Roman" panose="02020603050405020304" pitchFamily="18" charset="0"/>
                <a:cs typeface="Times New Roman" panose="02020603050405020304" pitchFamily="18" charset="0"/>
              </a:rPr>
              <a:t> tin thực tế (tt): </a:t>
            </a:r>
          </a:p>
          <a:p>
            <a:pPr marL="0" indent="0" algn="just" eaLnBrk="1" hangingPunct="1">
              <a:lnSpc>
                <a:spcPct val="150000"/>
              </a:lnSpc>
              <a:spcBef>
                <a:spcPct val="0"/>
              </a:spcBef>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Thu thập thông tin từ nhiều nguồn khác nhau để tăng tính to</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 diện khách quan,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m cho văn bản có tính cụ thể, hợp lý, khả năng ứng dụng cao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thực hiện tốt trong thực tế.</a:t>
            </a:r>
          </a:p>
          <a:p>
            <a:pPr marL="0" indent="0" eaLnBrk="1" hangingPunct="1">
              <a:lnSpc>
                <a:spcPct val="150000"/>
              </a:lnSpc>
              <a:spcBef>
                <a:spcPct val="0"/>
              </a:spcBef>
              <a:buFont typeface="Wingdings" panose="05000000000000000000" pitchFamily="2" charset="2"/>
              <a:buChar char="§"/>
            </a:pPr>
            <a:endParaRPr lang="en-US" altLang="en-US"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x-none"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49155" name="Content Placeholder 2"/>
          <p:cNvSpPr>
            <a:spLocks noGrp="1"/>
          </p:cNvSpPr>
          <p:nvPr>
            <p:ph idx="1"/>
          </p:nvPr>
        </p:nvSpPr>
        <p:spPr>
          <a:xfrm>
            <a:off x="-11112" y="1412875"/>
            <a:ext cx="9144000" cy="5227638"/>
          </a:xfrm>
        </p:spPr>
        <p:txBody>
          <a:bodyPr vert="horz" wrap="square" lIns="91440" tIns="45720" rIns="91440" bIns="45720" anchor="t"/>
          <a:lstStyle/>
          <a:p>
            <a:pPr marL="0" indent="0" eaLnBrk="1" hangingPunct="1">
              <a:lnSpc>
                <a:spcPct val="150000"/>
              </a:lnSpc>
              <a:spcBef>
                <a:spcPct val="0"/>
              </a:spcBef>
              <a:buNone/>
            </a:pPr>
            <a:r>
              <a:rPr lang="en-US" altLang="en-US" sz="2200" b="1" dirty="0">
                <a:latin typeface="Times New Roman" panose="02020603050405020304" pitchFamily="18" charset="0"/>
                <a:cs typeface="Times New Roman" panose="02020603050405020304" pitchFamily="18" charset="0"/>
              </a:rPr>
              <a:t>3. Quy trình xây dựng v</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 ban h</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None/>
            </a:pPr>
            <a:r>
              <a:rPr lang="en-US" altLang="en-US" sz="2200" b="1" dirty="0">
                <a:latin typeface="Times New Roman" panose="02020603050405020304" pitchFamily="18" charset="0"/>
                <a:cs typeface="Times New Roman" panose="02020603050405020304" pitchFamily="18" charset="0"/>
              </a:rPr>
              <a:t>Bước 3:</a:t>
            </a:r>
            <a:r>
              <a:rPr lang="en-US" altLang="en-US" sz="2200" dirty="0">
                <a:latin typeface="Times New Roman" panose="02020603050405020304" pitchFamily="18" charset="0"/>
                <a:cs typeface="Times New Roman" panose="02020603050405020304" pitchFamily="18" charset="0"/>
              </a:rPr>
              <a:t>  </a:t>
            </a:r>
            <a:r>
              <a:rPr lang="en-US" altLang="en-US" sz="2200" b="1" i="1" dirty="0">
                <a:latin typeface="Times New Roman" panose="02020603050405020304" pitchFamily="18" charset="0"/>
                <a:cs typeface="Times New Roman" panose="02020603050405020304" pitchFamily="18" charset="0"/>
              </a:rPr>
              <a:t>Thu thập v</a:t>
            </a:r>
            <a:r>
              <a:rPr lang="en-US" altLang="en-US" sz="2200" b="1" i="1" dirty="0">
                <a:latin typeface="Times New Roman" panose="02020603050405020304" pitchFamily="18" charset="0"/>
                <a:ea typeface="Times New Roman" panose="02020603050405020304" pitchFamily="18" charset="0"/>
              </a:rPr>
              <a:t>à</a:t>
            </a:r>
            <a:r>
              <a:rPr lang="en-US" altLang="en-US" sz="2200" b="1" i="1" dirty="0">
                <a:latin typeface="Times New Roman" panose="02020603050405020304" pitchFamily="18" charset="0"/>
                <a:cs typeface="Times New Roman" panose="02020603050405020304" pitchFamily="18" charset="0"/>
              </a:rPr>
              <a:t> xử lý thông tin (tt)</a:t>
            </a:r>
          </a:p>
          <a:p>
            <a:pPr lvl="1" algn="just" eaLnBrk="1" hangingPunct="1">
              <a:lnSpc>
                <a:spcPct val="150000"/>
              </a:lnSpc>
              <a:spcBef>
                <a:spcPct val="0"/>
              </a:spcBef>
              <a:buFont typeface="Wingdings" panose="05000000000000000000" pitchFamily="2" charset="2"/>
              <a:buChar char="ü"/>
            </a:pPr>
            <a:r>
              <a:rPr lang="en-US" altLang="en-US" sz="2200" dirty="0">
                <a:latin typeface="Times New Roman" panose="02020603050405020304" pitchFamily="18" charset="0"/>
                <a:cs typeface="Times New Roman" panose="02020603050405020304" pitchFamily="18" charset="0"/>
              </a:rPr>
              <a:t>Đánh giá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xử lý thông tin:</a:t>
            </a:r>
          </a:p>
          <a:p>
            <a:pPr lvl="1" algn="just" eaLnBrk="1" hangingPunct="1">
              <a:lnSpc>
                <a:spcPct val="150000"/>
              </a:lnSpc>
              <a:spcBef>
                <a:spcPct val="0"/>
              </a:spcBef>
              <a:buFont typeface="Wingdings" panose="05000000000000000000" pitchFamily="2" charset="2"/>
              <a:buChar char="§"/>
            </a:pPr>
            <a:r>
              <a:rPr lang="en-US" altLang="en-US" sz="2200" dirty="0">
                <a:latin typeface="Times New Roman" panose="02020603050405020304" pitchFamily="18" charset="0"/>
                <a:cs typeface="Times New Roman" panose="02020603050405020304" pitchFamily="18" charset="0"/>
              </a:rPr>
              <a:t>Nói chung các thông tin thu thập được đều phải tiến h</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nh xử lý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phân loại thông tin th</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nh các nhóm sau: thông tin chính thức, thông tin trùng lặp, thông tin phụ.</a:t>
            </a:r>
          </a:p>
          <a:p>
            <a:pPr lvl="1" algn="just" eaLnBrk="1" hangingPunct="1">
              <a:lnSpc>
                <a:spcPct val="150000"/>
              </a:lnSpc>
              <a:spcBef>
                <a:spcPct val="0"/>
              </a:spcBef>
              <a:buFont typeface="Wingdings" panose="05000000000000000000" pitchFamily="2" charset="2"/>
              <a:buChar char="§"/>
            </a:pPr>
            <a:r>
              <a:rPr lang="en-US" altLang="en-US" sz="2200" dirty="0">
                <a:latin typeface="Times New Roman" panose="02020603050405020304" pitchFamily="18" charset="0"/>
                <a:cs typeface="Times New Roman" panose="02020603050405020304" pitchFamily="18" charset="0"/>
              </a:rPr>
              <a:t>Trên cơ sở những thông tin, tư liệu đã thu thập được, chúng ta cần tranh thủ ý kiến chỉ đạo của thủ trưởng cơ quan để xem xét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đánh giá thông tin, t</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i liệu nhằm đưa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o văn bản những thông tin đúng, đáng tin cậy, chính xác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có lợi nhất cho việc ban h</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nh văn bản.</a:t>
            </a:r>
          </a:p>
          <a:p>
            <a:pPr marL="0" indent="0" eaLnBrk="1" hangingPunct="1">
              <a:lnSpc>
                <a:spcPct val="150000"/>
              </a:lnSpc>
              <a:spcBef>
                <a:spcPct val="0"/>
              </a:spcBef>
              <a:buNone/>
            </a:pPr>
            <a:endParaRPr lang="en-US" altLang="en-US" sz="22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en-US" sz="22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dirty="0"/>
          </a:p>
        </p:txBody>
      </p:sp>
      <p:sp>
        <p:nvSpPr>
          <p:cNvPr id="51203" name="Content Placeholder 2"/>
          <p:cNvSpPr>
            <a:spLocks noGrp="1"/>
          </p:cNvSpPr>
          <p:nvPr>
            <p:ph idx="1"/>
          </p:nvPr>
        </p:nvSpPr>
        <p:spPr>
          <a:xfrm>
            <a:off x="107950" y="1058863"/>
            <a:ext cx="9144000" cy="5227637"/>
          </a:xfrm>
        </p:spPr>
        <p:txBody>
          <a:bodyPr vert="horz" wrap="square" lIns="91440" tIns="45720" rIns="91440" bIns="45720" anchor="t">
            <a:normAutofit lnSpcReduction="10000"/>
          </a:bodyPr>
          <a:lstStyle/>
          <a:p>
            <a:pPr marL="0" indent="0" eaLnBrk="1" hangingPunct="1">
              <a:lnSpc>
                <a:spcPct val="150000"/>
              </a:lnSpc>
              <a:spcBef>
                <a:spcPct val="0"/>
              </a:spcBef>
              <a:buNone/>
            </a:pPr>
            <a:endParaRPr lang="en-US" altLang="en-US" sz="24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3. Quy trình xây dựng v</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 ban h</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Bước 4</a:t>
            </a:r>
            <a:r>
              <a:rPr lang="en-US" altLang="en-US" sz="2400" dirty="0">
                <a:latin typeface="Times New Roman" panose="02020603050405020304" pitchFamily="18" charset="0"/>
                <a:cs typeface="Times New Roman" panose="02020603050405020304" pitchFamily="18" charset="0"/>
              </a:rPr>
              <a:t>:  </a:t>
            </a:r>
            <a:r>
              <a:rPr lang="en-US" altLang="en-US" sz="2400" b="1" dirty="0">
                <a:latin typeface="Times New Roman" panose="02020603050405020304" pitchFamily="18" charset="0"/>
                <a:cs typeface="Times New Roman" panose="02020603050405020304" pitchFamily="18" charset="0"/>
              </a:rPr>
              <a:t>Xây dựng d</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n b</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i, đề cương v</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 viết bản thảo</a:t>
            </a:r>
            <a:endParaRPr lang="en-US" altLang="en-US" sz="2400" b="1" i="1" dirty="0">
              <a:latin typeface="Times New Roman" panose="02020603050405020304" pitchFamily="18" charset="0"/>
              <a:cs typeface="Times New Roman" panose="02020603050405020304" pitchFamily="18" charset="0"/>
            </a:endParaRPr>
          </a:p>
          <a:p>
            <a:pPr lvl="1" eaLnBrk="1" hangingPunct="1">
              <a:lnSpc>
                <a:spcPct val="150000"/>
              </a:lnSpc>
              <a:spcBef>
                <a:spcPct val="0"/>
              </a:spcBef>
              <a:buFont typeface="Wingdings" panose="05000000000000000000" pitchFamily="2" charset="2"/>
              <a:buChar char="ü"/>
            </a:pPr>
            <a:r>
              <a:rPr lang="en-US" altLang="en-US" sz="2400" b="1" i="1" dirty="0">
                <a:latin typeface="Times New Roman" panose="02020603050405020304" pitchFamily="18" charset="0"/>
                <a:cs typeface="Times New Roman" panose="02020603050405020304" pitchFamily="18" charset="0"/>
              </a:rPr>
              <a:t>Xây dựng d</a:t>
            </a:r>
            <a:r>
              <a:rPr lang="en-US" altLang="en-US" sz="2400" b="1" i="1" dirty="0">
                <a:latin typeface="Times New Roman" panose="02020603050405020304" pitchFamily="18" charset="0"/>
                <a:ea typeface="Times New Roman" panose="02020603050405020304" pitchFamily="18" charset="0"/>
              </a:rPr>
              <a:t>à</a:t>
            </a:r>
            <a:r>
              <a:rPr lang="en-US" altLang="en-US" sz="2400" b="1" i="1" dirty="0">
                <a:latin typeface="Times New Roman" panose="02020603050405020304" pitchFamily="18" charset="0"/>
                <a:cs typeface="Times New Roman" panose="02020603050405020304" pitchFamily="18" charset="0"/>
              </a:rPr>
              <a:t>n b</a:t>
            </a:r>
            <a:r>
              <a:rPr lang="en-US" altLang="en-US" sz="2400" b="1" i="1" dirty="0">
                <a:latin typeface="Times New Roman" panose="02020603050405020304" pitchFamily="18" charset="0"/>
                <a:ea typeface="Times New Roman" panose="02020603050405020304" pitchFamily="18" charset="0"/>
              </a:rPr>
              <a:t>à</a:t>
            </a:r>
            <a:r>
              <a:rPr lang="en-US" altLang="en-US" sz="2400" b="1" i="1" dirty="0">
                <a:latin typeface="Times New Roman" panose="02020603050405020304" pitchFamily="18" charset="0"/>
                <a:cs typeface="Times New Roman" panose="02020603050405020304" pitchFamily="18" charset="0"/>
              </a:rPr>
              <a:t>i văn bản:</a:t>
            </a:r>
          </a:p>
          <a:p>
            <a:pPr lvl="1" algn="just"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Căn cứ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o </a:t>
            </a:r>
            <a:r>
              <a:rPr lang="en-US" altLang="en-US" sz="2400" dirty="0" err="1">
                <a:latin typeface="Times New Roman" panose="02020603050405020304" pitchFamily="18" charset="0"/>
                <a:cs typeface="Times New Roman" panose="02020603050405020304" pitchFamily="18" charset="0"/>
              </a:rPr>
              <a:t>nội</a:t>
            </a:r>
            <a:r>
              <a:rPr lang="en-US" altLang="en-US" sz="2400" dirty="0">
                <a:latin typeface="Times New Roman" panose="02020603050405020304" pitchFamily="18" charset="0"/>
                <a:cs typeface="Times New Roman" panose="02020603050405020304" pitchFamily="18" charset="0"/>
              </a:rPr>
              <a:t> dung, phạm vi các quy định sẽ ban 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nh trên cơ sở mục đích của vấn đề cần giải quyết m</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chúng ta quyết định lập d</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 b</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i cho phù hợp với từng chủ đề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yêu cầu của văn bản đặt ra.</a:t>
            </a:r>
          </a:p>
          <a:p>
            <a:pPr lvl="1" algn="just"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Tùy theo cơ cấu riêng của từng loại văn bản m</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nội</a:t>
            </a:r>
            <a:r>
              <a:rPr lang="en-US" altLang="en-US" sz="2400" dirty="0">
                <a:latin typeface="Times New Roman" panose="02020603050405020304" pitchFamily="18" charset="0"/>
                <a:cs typeface="Times New Roman" panose="02020603050405020304" pitchFamily="18" charset="0"/>
              </a:rPr>
              <a:t> dung của chúng có thể chia th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nh các phần, các chương, các mục, điều khoản.</a:t>
            </a:r>
          </a:p>
          <a:p>
            <a:pPr marL="0" indent="0" eaLnBrk="1" hangingPunct="1">
              <a:lnSpc>
                <a:spcPct val="150000"/>
              </a:lnSpc>
              <a:spcBef>
                <a:spcPct val="0"/>
              </a:spcBef>
              <a:buNone/>
            </a:pPr>
            <a:endParaRPr lang="en-US" altLang="en-US" sz="24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en-US" sz="24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dirty="0"/>
          </a:p>
        </p:txBody>
      </p:sp>
      <p:sp>
        <p:nvSpPr>
          <p:cNvPr id="53251" name="Content Placeholder 2"/>
          <p:cNvSpPr>
            <a:spLocks noGrp="1"/>
          </p:cNvSpPr>
          <p:nvPr>
            <p:ph idx="1"/>
          </p:nvPr>
        </p:nvSpPr>
        <p:spPr>
          <a:xfrm>
            <a:off x="107950" y="1058863"/>
            <a:ext cx="9144000" cy="5227637"/>
          </a:xfrm>
        </p:spPr>
        <p:txBody>
          <a:bodyPr vert="horz" wrap="square" lIns="91440" tIns="45720" rIns="91440" bIns="45720" anchor="t">
            <a:normAutofit lnSpcReduction="10000"/>
          </a:bodyPr>
          <a:lstStyle/>
          <a:p>
            <a:pPr marL="0" indent="0" eaLnBrk="1" hangingPunct="1">
              <a:lnSpc>
                <a:spcPct val="150000"/>
              </a:lnSpc>
              <a:spcBef>
                <a:spcPct val="0"/>
              </a:spcBef>
              <a:buNone/>
            </a:pPr>
            <a:endParaRPr lang="en-US" altLang="en-US" sz="24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3. Quy trình xây dựng v</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 ban h</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Bước 4</a:t>
            </a:r>
            <a:r>
              <a:rPr lang="en-US" altLang="en-US" sz="2400" dirty="0">
                <a:latin typeface="Times New Roman" panose="02020603050405020304" pitchFamily="18" charset="0"/>
                <a:cs typeface="Times New Roman" panose="02020603050405020304" pitchFamily="18" charset="0"/>
              </a:rPr>
              <a:t>:  </a:t>
            </a:r>
            <a:r>
              <a:rPr lang="en-US" altLang="en-US" sz="2400" b="1" dirty="0">
                <a:latin typeface="Times New Roman" panose="02020603050405020304" pitchFamily="18" charset="0"/>
                <a:cs typeface="Times New Roman" panose="02020603050405020304" pitchFamily="18" charset="0"/>
              </a:rPr>
              <a:t>Xây dựng d</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n b</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i, đề cương v</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 viết bản thảo</a:t>
            </a:r>
            <a:endParaRPr lang="en-US" altLang="en-US" sz="2400" b="1" i="1" dirty="0">
              <a:latin typeface="Times New Roman" panose="02020603050405020304" pitchFamily="18" charset="0"/>
              <a:cs typeface="Times New Roman" panose="02020603050405020304" pitchFamily="18" charset="0"/>
            </a:endParaRPr>
          </a:p>
          <a:p>
            <a:pPr lvl="1" eaLnBrk="1" hangingPunct="1">
              <a:lnSpc>
                <a:spcPct val="150000"/>
              </a:lnSpc>
              <a:spcBef>
                <a:spcPct val="0"/>
              </a:spcBef>
              <a:buFont typeface="Wingdings" panose="05000000000000000000" pitchFamily="2" charset="2"/>
              <a:buChar char="ü"/>
            </a:pPr>
            <a:r>
              <a:rPr lang="en-US" altLang="en-US" sz="2400" b="1" i="1" dirty="0">
                <a:latin typeface="Times New Roman" panose="02020603050405020304" pitchFamily="18" charset="0"/>
                <a:cs typeface="Times New Roman" panose="02020603050405020304" pitchFamily="18" charset="0"/>
              </a:rPr>
              <a:t>Xây dựng d</a:t>
            </a:r>
            <a:r>
              <a:rPr lang="en-US" altLang="en-US" sz="2400" b="1" i="1" dirty="0">
                <a:latin typeface="Times New Roman" panose="02020603050405020304" pitchFamily="18" charset="0"/>
                <a:ea typeface="Times New Roman" panose="02020603050405020304" pitchFamily="18" charset="0"/>
              </a:rPr>
              <a:t>à</a:t>
            </a:r>
            <a:r>
              <a:rPr lang="en-US" altLang="en-US" sz="2400" b="1" i="1" dirty="0">
                <a:latin typeface="Times New Roman" panose="02020603050405020304" pitchFamily="18" charset="0"/>
                <a:cs typeface="Times New Roman" panose="02020603050405020304" pitchFamily="18" charset="0"/>
              </a:rPr>
              <a:t>n b</a:t>
            </a:r>
            <a:r>
              <a:rPr lang="en-US" altLang="en-US" sz="2400" b="1" i="1" dirty="0">
                <a:latin typeface="Times New Roman" panose="02020603050405020304" pitchFamily="18" charset="0"/>
                <a:ea typeface="Times New Roman" panose="02020603050405020304" pitchFamily="18" charset="0"/>
              </a:rPr>
              <a:t>à</a:t>
            </a:r>
            <a:r>
              <a:rPr lang="en-US" altLang="en-US" sz="2400" b="1" i="1" dirty="0">
                <a:latin typeface="Times New Roman" panose="02020603050405020304" pitchFamily="18" charset="0"/>
                <a:cs typeface="Times New Roman" panose="02020603050405020304" pitchFamily="18" charset="0"/>
              </a:rPr>
              <a:t>i văn bản:</a:t>
            </a:r>
          </a:p>
          <a:p>
            <a:pPr lvl="1" algn="just"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Căn cứ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o </a:t>
            </a:r>
            <a:r>
              <a:rPr lang="en-US" altLang="en-US" sz="2400" dirty="0" err="1">
                <a:latin typeface="Times New Roman" panose="02020603050405020304" pitchFamily="18" charset="0"/>
                <a:cs typeface="Times New Roman" panose="02020603050405020304" pitchFamily="18" charset="0"/>
              </a:rPr>
              <a:t>nội</a:t>
            </a:r>
            <a:r>
              <a:rPr lang="en-US" altLang="en-US" sz="2400" dirty="0">
                <a:latin typeface="Times New Roman" panose="02020603050405020304" pitchFamily="18" charset="0"/>
                <a:cs typeface="Times New Roman" panose="02020603050405020304" pitchFamily="18" charset="0"/>
              </a:rPr>
              <a:t> dung, phạm vi các quy định sẽ ban 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nh trên cơ sở mục đích của vấn đề cần giải quyết m</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chúng ta quyết định lập d</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 b</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i cho phù hợp với từng chủ đề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yêu cầu của văn bản đặt ra.</a:t>
            </a:r>
          </a:p>
          <a:p>
            <a:pPr lvl="1" algn="just"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Tùy theo cơ cấu riêng của từng loại văn bản m</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nội</a:t>
            </a:r>
            <a:r>
              <a:rPr lang="en-US" altLang="en-US" sz="2400" dirty="0">
                <a:latin typeface="Times New Roman" panose="02020603050405020304" pitchFamily="18" charset="0"/>
                <a:cs typeface="Times New Roman" panose="02020603050405020304" pitchFamily="18" charset="0"/>
              </a:rPr>
              <a:t> dung của chúng có thể chia th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nh các phần, các chương, các mục, điều khoản.</a:t>
            </a:r>
          </a:p>
          <a:p>
            <a:pPr marL="0" indent="0" eaLnBrk="1" hangingPunct="1">
              <a:lnSpc>
                <a:spcPct val="150000"/>
              </a:lnSpc>
              <a:spcBef>
                <a:spcPct val="0"/>
              </a:spcBef>
              <a:buNone/>
            </a:pPr>
            <a:endParaRPr lang="en-US" altLang="en-US" sz="24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en-US" sz="24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dirty="0"/>
          </a:p>
        </p:txBody>
      </p:sp>
      <p:sp>
        <p:nvSpPr>
          <p:cNvPr id="55299" name="Content Placeholder 2"/>
          <p:cNvSpPr>
            <a:spLocks noGrp="1"/>
          </p:cNvSpPr>
          <p:nvPr>
            <p:ph idx="1"/>
          </p:nvPr>
        </p:nvSpPr>
        <p:spPr>
          <a:xfrm>
            <a:off x="0" y="1058863"/>
            <a:ext cx="9036050" cy="5394325"/>
          </a:xfrm>
        </p:spPr>
        <p:txBody>
          <a:bodyPr vert="horz" wrap="square" lIns="91440" tIns="45720" rIns="91440" bIns="45720" anchor="t"/>
          <a:lstStyle/>
          <a:p>
            <a:pPr marL="0" indent="0" eaLnBrk="1" hangingPunct="1">
              <a:lnSpc>
                <a:spcPct val="150000"/>
              </a:lnSpc>
              <a:spcBef>
                <a:spcPct val="0"/>
              </a:spcBef>
              <a:buNone/>
            </a:pPr>
            <a:endParaRPr lang="en-US" altLang="en-US" sz="22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r>
              <a:rPr lang="en-US" altLang="en-US" sz="2200" b="1" dirty="0">
                <a:latin typeface="Times New Roman" panose="02020603050405020304" pitchFamily="18" charset="0"/>
                <a:cs typeface="Times New Roman" panose="02020603050405020304" pitchFamily="18" charset="0"/>
              </a:rPr>
              <a:t>3. Quy trình xây dựng v</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 ban h</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None/>
            </a:pPr>
            <a:r>
              <a:rPr lang="en-US" altLang="en-US" sz="2200" b="1" dirty="0">
                <a:latin typeface="Times New Roman" panose="02020603050405020304" pitchFamily="18" charset="0"/>
                <a:cs typeface="Times New Roman" panose="02020603050405020304" pitchFamily="18" charset="0"/>
              </a:rPr>
              <a:t>Bước 4</a:t>
            </a:r>
            <a:r>
              <a:rPr lang="en-US" altLang="en-US" sz="2200" dirty="0">
                <a:latin typeface="Times New Roman" panose="02020603050405020304" pitchFamily="18" charset="0"/>
                <a:cs typeface="Times New Roman" panose="02020603050405020304" pitchFamily="18" charset="0"/>
              </a:rPr>
              <a:t>:  </a:t>
            </a:r>
            <a:r>
              <a:rPr lang="en-US" altLang="en-US" sz="2200" b="1" dirty="0">
                <a:latin typeface="Times New Roman" panose="02020603050405020304" pitchFamily="18" charset="0"/>
                <a:cs typeface="Times New Roman" panose="02020603050405020304" pitchFamily="18" charset="0"/>
              </a:rPr>
              <a:t>Xây dựng d</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n b</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i, đề cương v</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 viết bản thảo</a:t>
            </a:r>
            <a:endParaRPr lang="en-US" altLang="en-US" sz="2200" b="1" i="1" dirty="0">
              <a:latin typeface="Times New Roman" panose="02020603050405020304" pitchFamily="18" charset="0"/>
              <a:cs typeface="Times New Roman" panose="02020603050405020304" pitchFamily="18" charset="0"/>
            </a:endParaRPr>
          </a:p>
          <a:p>
            <a:pPr lvl="1" eaLnBrk="1" hangingPunct="1">
              <a:lnSpc>
                <a:spcPct val="150000"/>
              </a:lnSpc>
              <a:spcBef>
                <a:spcPct val="0"/>
              </a:spcBef>
              <a:buFont typeface="Wingdings" panose="05000000000000000000" pitchFamily="2" charset="2"/>
              <a:buChar char="ü"/>
            </a:pPr>
            <a:r>
              <a:rPr lang="en-US" altLang="en-US" sz="2200" b="1" i="1" dirty="0">
                <a:latin typeface="Times New Roman" panose="02020603050405020304" pitchFamily="18" charset="0"/>
                <a:cs typeface="Times New Roman" panose="02020603050405020304" pitchFamily="18" charset="0"/>
              </a:rPr>
              <a:t>Soạn đề cương văn bản:</a:t>
            </a:r>
          </a:p>
          <a:p>
            <a:pPr lvl="1" algn="just" eaLnBrk="1" hangingPunct="1">
              <a:lnSpc>
                <a:spcPct val="150000"/>
              </a:lnSpc>
              <a:spcBef>
                <a:spcPct val="0"/>
              </a:spcBef>
              <a:buFont typeface="Wingdings" panose="05000000000000000000" pitchFamily="2" charset="2"/>
              <a:buChar char="§"/>
            </a:pPr>
            <a:r>
              <a:rPr lang="en-US" altLang="en-US" sz="2200" dirty="0">
                <a:latin typeface="Times New Roman" panose="02020603050405020304" pitchFamily="18" charset="0"/>
                <a:cs typeface="Times New Roman" panose="02020603050405020304" pitchFamily="18" charset="0"/>
              </a:rPr>
              <a:t>Ở phần n</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y, cần phải xác định rõ </a:t>
            </a:r>
            <a:r>
              <a:rPr lang="en-US" altLang="en-US" sz="2200" dirty="0" err="1">
                <a:latin typeface="Times New Roman" panose="02020603050405020304" pitchFamily="18" charset="0"/>
                <a:cs typeface="Times New Roman" panose="02020603050405020304" pitchFamily="18" charset="0"/>
              </a:rPr>
              <a:t>nội</a:t>
            </a:r>
            <a:r>
              <a:rPr lang="en-US" altLang="en-US" sz="2200" dirty="0">
                <a:latin typeface="Times New Roman" panose="02020603050405020304" pitchFamily="18" charset="0"/>
                <a:cs typeface="Times New Roman" panose="02020603050405020304" pitchFamily="18" charset="0"/>
              </a:rPr>
              <a:t> dung của văn bản bao gồm những phần n</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o, mỗi phần có bao nhiêu mục lớn, nhỏ; các yêu cầu, quy định, mệnh lệnh, vấn đề chính của văn bản. Nhất thiết các phần phải được sắp xếp theo một trình tự nhất định, một trật tự có tính khoa học.</a:t>
            </a:r>
          </a:p>
          <a:p>
            <a:pPr lvl="1" algn="just" eaLnBrk="1" hangingPunct="1">
              <a:lnSpc>
                <a:spcPct val="150000"/>
              </a:lnSpc>
              <a:spcBef>
                <a:spcPct val="0"/>
              </a:spcBef>
              <a:buFont typeface="Wingdings" panose="05000000000000000000" pitchFamily="2" charset="2"/>
              <a:buChar char="§"/>
            </a:pPr>
            <a:r>
              <a:rPr lang="en-US" altLang="en-US" sz="2200" dirty="0">
                <a:latin typeface="Times New Roman" panose="02020603050405020304" pitchFamily="18" charset="0"/>
                <a:cs typeface="Times New Roman" panose="02020603050405020304" pitchFamily="18" charset="0"/>
              </a:rPr>
              <a:t>Đề cương của văn bản c</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ng chi tiết, c</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ng cụ thể sẽ tạo điều kiện thuận lợi để việc soạn thảo nhanh chóng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có chất lượng cao.</a:t>
            </a:r>
          </a:p>
          <a:p>
            <a:pPr marL="0" indent="0" eaLnBrk="1" hangingPunct="1">
              <a:lnSpc>
                <a:spcPct val="150000"/>
              </a:lnSpc>
              <a:spcBef>
                <a:spcPct val="0"/>
              </a:spcBef>
              <a:buNone/>
            </a:pPr>
            <a:endParaRPr lang="en-US" altLang="en-US" sz="22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en-US" sz="22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dirty="0"/>
          </a:p>
        </p:txBody>
      </p:sp>
      <p:sp>
        <p:nvSpPr>
          <p:cNvPr id="57347" name="Content Placeholder 2"/>
          <p:cNvSpPr>
            <a:spLocks noGrp="1"/>
          </p:cNvSpPr>
          <p:nvPr>
            <p:ph idx="1"/>
          </p:nvPr>
        </p:nvSpPr>
        <p:spPr>
          <a:xfrm>
            <a:off x="107950" y="1058863"/>
            <a:ext cx="9112250" cy="5227637"/>
          </a:xfrm>
        </p:spPr>
        <p:txBody>
          <a:bodyPr vert="horz" wrap="square" lIns="91440" tIns="45720" rIns="91440" bIns="45720" anchor="t"/>
          <a:lstStyle/>
          <a:p>
            <a:pPr marL="0" indent="0" eaLnBrk="1" hangingPunct="1">
              <a:lnSpc>
                <a:spcPct val="150000"/>
              </a:lnSpc>
              <a:spcBef>
                <a:spcPct val="0"/>
              </a:spcBef>
              <a:buNone/>
            </a:pPr>
            <a:endParaRPr lang="en-US" altLang="en-US" sz="24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3. Quy trình xây dựng v</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 ban h</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Bước 4</a:t>
            </a:r>
            <a:r>
              <a:rPr lang="en-US" altLang="en-US" sz="2400" dirty="0">
                <a:latin typeface="Times New Roman" panose="02020603050405020304" pitchFamily="18" charset="0"/>
                <a:cs typeface="Times New Roman" panose="02020603050405020304" pitchFamily="18" charset="0"/>
              </a:rPr>
              <a:t>:  </a:t>
            </a:r>
            <a:r>
              <a:rPr lang="en-US" altLang="en-US" sz="2400" b="1" dirty="0">
                <a:latin typeface="Times New Roman" panose="02020603050405020304" pitchFamily="18" charset="0"/>
                <a:cs typeface="Times New Roman" panose="02020603050405020304" pitchFamily="18" charset="0"/>
              </a:rPr>
              <a:t>Xây dựng d</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n b</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i, đề cương v</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 viết bản thảo</a:t>
            </a:r>
            <a:endParaRPr lang="en-US" altLang="en-US" sz="2400" b="1" i="1" dirty="0">
              <a:latin typeface="Times New Roman" panose="02020603050405020304" pitchFamily="18" charset="0"/>
              <a:cs typeface="Times New Roman" panose="02020603050405020304" pitchFamily="18" charset="0"/>
            </a:endParaRPr>
          </a:p>
          <a:p>
            <a:pPr lvl="1" eaLnBrk="1" hangingPunct="1">
              <a:lnSpc>
                <a:spcPct val="150000"/>
              </a:lnSpc>
              <a:spcBef>
                <a:spcPct val="0"/>
              </a:spcBef>
              <a:buFont typeface="Wingdings" panose="05000000000000000000" pitchFamily="2" charset="2"/>
              <a:buChar char="ü"/>
            </a:pPr>
            <a:r>
              <a:rPr lang="en-US" altLang="en-US" sz="2400" b="1" i="1" dirty="0">
                <a:latin typeface="Times New Roman" panose="02020603050405020304" pitchFamily="18" charset="0"/>
                <a:cs typeface="Times New Roman" panose="02020603050405020304" pitchFamily="18" charset="0"/>
              </a:rPr>
              <a:t>Soạn đề cương văn bản (tt):</a:t>
            </a:r>
          </a:p>
          <a:p>
            <a:pPr lvl="1" algn="just"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Giai đoạn này nên tập trung vào những </a:t>
            </a:r>
            <a:r>
              <a:rPr lang="en-US" altLang="en-US" sz="2400" dirty="0" err="1">
                <a:latin typeface="Times New Roman" panose="02020603050405020304" pitchFamily="18" charset="0"/>
                <a:cs typeface="Times New Roman" panose="02020603050405020304" pitchFamily="18" charset="0"/>
              </a:rPr>
              <a:t>nội</a:t>
            </a:r>
            <a:r>
              <a:rPr lang="en-US" altLang="en-US" sz="2400" dirty="0">
                <a:latin typeface="Times New Roman" panose="02020603050405020304" pitchFamily="18" charset="0"/>
                <a:cs typeface="Times New Roman" panose="02020603050405020304" pitchFamily="18" charset="0"/>
              </a:rPr>
              <a:t> dung chính và sắp xếp chúng theo một trật tự diễn biến của quá trình và tầm quan trọng của vấn đề.</a:t>
            </a:r>
          </a:p>
          <a:p>
            <a:pPr lvl="1" algn="just"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Yêu cầu đối với vấn đề là phải đầy đủ ý, đặc biệt là các ý chính, những vấn đề có liên quan chặt chẽ tới </a:t>
            </a:r>
            <a:r>
              <a:rPr lang="en-US" altLang="en-US" sz="2400" dirty="0" err="1">
                <a:latin typeface="Times New Roman" panose="02020603050405020304" pitchFamily="18" charset="0"/>
                <a:cs typeface="Times New Roman" panose="02020603050405020304" pitchFamily="18" charset="0"/>
              </a:rPr>
              <a:t>nội</a:t>
            </a:r>
            <a:r>
              <a:rPr lang="en-US" altLang="en-US" sz="2400" dirty="0">
                <a:latin typeface="Times New Roman" panose="02020603050405020304" pitchFamily="18" charset="0"/>
                <a:cs typeface="Times New Roman" panose="02020603050405020304" pitchFamily="18" charset="0"/>
              </a:rPr>
              <a:t> dung văn bản.</a:t>
            </a:r>
          </a:p>
          <a:p>
            <a:pPr marL="0" indent="0" eaLnBrk="1" hangingPunct="1">
              <a:lnSpc>
                <a:spcPct val="150000"/>
              </a:lnSpc>
              <a:spcBef>
                <a:spcPct val="0"/>
              </a:spcBef>
              <a:buNone/>
            </a:pPr>
            <a:endParaRPr lang="en-US" altLang="en-US" sz="24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en-US" sz="24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dirty="0"/>
          </a:p>
        </p:txBody>
      </p:sp>
      <p:sp>
        <p:nvSpPr>
          <p:cNvPr id="59395" name="Content Placeholder 2"/>
          <p:cNvSpPr>
            <a:spLocks noGrp="1"/>
          </p:cNvSpPr>
          <p:nvPr>
            <p:ph idx="1"/>
          </p:nvPr>
        </p:nvSpPr>
        <p:spPr>
          <a:xfrm>
            <a:off x="107950" y="1058863"/>
            <a:ext cx="9144000" cy="5227637"/>
          </a:xfrm>
        </p:spPr>
        <p:txBody>
          <a:bodyPr vert="horz" wrap="square" lIns="91440" tIns="45720" rIns="91440" bIns="45720" anchor="t"/>
          <a:lstStyle/>
          <a:p>
            <a:pPr marL="0" indent="0" eaLnBrk="1" hangingPunct="1">
              <a:lnSpc>
                <a:spcPct val="150000"/>
              </a:lnSpc>
              <a:spcBef>
                <a:spcPct val="0"/>
              </a:spcBef>
              <a:buNone/>
            </a:pPr>
            <a:endParaRPr lang="en-US" altLang="en-US" sz="28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r>
              <a:rPr lang="en-US" altLang="en-US" sz="2800" b="1" dirty="0">
                <a:latin typeface="Times New Roman" panose="02020603050405020304" pitchFamily="18" charset="0"/>
                <a:cs typeface="Times New Roman" panose="02020603050405020304" pitchFamily="18" charset="0"/>
              </a:rPr>
              <a:t>3. Quy trình xây dựng v</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 ban h</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None/>
            </a:pPr>
            <a:r>
              <a:rPr lang="en-US" altLang="en-US" b="1" dirty="0">
                <a:latin typeface="Times New Roman" panose="02020603050405020304" pitchFamily="18" charset="0"/>
                <a:cs typeface="Times New Roman" panose="02020603050405020304" pitchFamily="18" charset="0"/>
              </a:rPr>
              <a:t>Bước 4</a:t>
            </a:r>
            <a:r>
              <a:rPr lang="en-US" altLang="en-US" dirty="0">
                <a:latin typeface="Times New Roman" panose="02020603050405020304" pitchFamily="18" charset="0"/>
                <a:cs typeface="Times New Roman" panose="02020603050405020304" pitchFamily="18" charset="0"/>
              </a:rPr>
              <a:t>:  </a:t>
            </a:r>
            <a:r>
              <a:rPr lang="en-US" altLang="en-US" b="1" dirty="0">
                <a:latin typeface="Times New Roman" panose="02020603050405020304" pitchFamily="18" charset="0"/>
                <a:cs typeface="Times New Roman" panose="02020603050405020304" pitchFamily="18" charset="0"/>
              </a:rPr>
              <a:t>Xây dựng d</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n b</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i, đề cương v</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 viết bản thảo</a:t>
            </a:r>
            <a:endParaRPr lang="en-US" altLang="en-US" b="1" i="1" dirty="0">
              <a:latin typeface="Times New Roman" panose="02020603050405020304" pitchFamily="18" charset="0"/>
              <a:cs typeface="Times New Roman" panose="02020603050405020304" pitchFamily="18" charset="0"/>
            </a:endParaRPr>
          </a:p>
          <a:p>
            <a:pPr lvl="1" eaLnBrk="1" hangingPunct="1">
              <a:lnSpc>
                <a:spcPct val="150000"/>
              </a:lnSpc>
              <a:spcBef>
                <a:spcPct val="0"/>
              </a:spcBef>
              <a:buFont typeface="Wingdings" panose="05000000000000000000" pitchFamily="2" charset="2"/>
              <a:buChar char="ü"/>
            </a:pPr>
            <a:r>
              <a:rPr lang="en-US" altLang="en-US" b="1" i="1" dirty="0">
                <a:latin typeface="Times New Roman" panose="02020603050405020304" pitchFamily="18" charset="0"/>
                <a:cs typeface="Times New Roman" panose="02020603050405020304" pitchFamily="18" charset="0"/>
              </a:rPr>
              <a:t>Viết bản thảo văn bản :</a:t>
            </a:r>
          </a:p>
          <a:p>
            <a:pPr lvl="1" algn="just" eaLnBrk="1" hangingPunct="1">
              <a:lnSpc>
                <a:spcPct val="150000"/>
              </a:lnSpc>
              <a:spcBef>
                <a:spcPct val="0"/>
              </a:spcBef>
              <a:buFont typeface="Wingdings" panose="05000000000000000000" pitchFamily="2" charset="2"/>
              <a:buChar char="§"/>
            </a:pPr>
            <a:r>
              <a:rPr lang="en-US" altLang="en-US" dirty="0">
                <a:latin typeface="Times New Roman" panose="02020603050405020304" pitchFamily="18" charset="0"/>
                <a:cs typeface="Times New Roman" panose="02020603050405020304" pitchFamily="18" charset="0"/>
              </a:rPr>
              <a:t>Viết bản thảo tức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m cho </a:t>
            </a:r>
            <a:r>
              <a:rPr lang="en-US" altLang="en-US" dirty="0" err="1">
                <a:latin typeface="Times New Roman" panose="02020603050405020304" pitchFamily="18" charset="0"/>
                <a:cs typeface="Times New Roman" panose="02020603050405020304" pitchFamily="18" charset="0"/>
              </a:rPr>
              <a:t>nội</a:t>
            </a:r>
            <a:r>
              <a:rPr lang="en-US" altLang="en-US" dirty="0">
                <a:latin typeface="Times New Roman" panose="02020603050405020304" pitchFamily="18" charset="0"/>
                <a:cs typeface="Times New Roman" panose="02020603050405020304" pitchFamily="18" charset="0"/>
              </a:rPr>
              <a:t> dung chính trong đề cương văn bản thể hiện trong một trật tự logic, khoa học, ngôn ngữ pháp lý rõ r</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ng, các câu các từ hợp th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một mạch văn nhất định.</a:t>
            </a:r>
          </a:p>
          <a:p>
            <a:pPr marL="0" indent="0" eaLnBrk="1" hangingPunct="1">
              <a:lnSpc>
                <a:spcPct val="150000"/>
              </a:lnSpc>
              <a:spcBef>
                <a:spcPct val="0"/>
              </a:spcBef>
              <a:buNone/>
            </a:pPr>
            <a:endParaRPr lang="en-US" altLang="en-US" sz="28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en-US"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dirty="0"/>
          </a:p>
        </p:txBody>
      </p:sp>
      <p:sp>
        <p:nvSpPr>
          <p:cNvPr id="61443" name="Content Placeholder 2"/>
          <p:cNvSpPr>
            <a:spLocks noGrp="1"/>
          </p:cNvSpPr>
          <p:nvPr>
            <p:ph idx="1"/>
          </p:nvPr>
        </p:nvSpPr>
        <p:spPr>
          <a:xfrm>
            <a:off x="107950" y="1058863"/>
            <a:ext cx="8856663" cy="5227637"/>
          </a:xfrm>
        </p:spPr>
        <p:txBody>
          <a:bodyPr vert="horz" wrap="square" lIns="91440" tIns="45720" rIns="91440" bIns="45720" anchor="t">
            <a:normAutofit lnSpcReduction="10000"/>
          </a:bodyPr>
          <a:lstStyle/>
          <a:p>
            <a:pPr marL="0" indent="0" eaLnBrk="1" hangingPunct="1">
              <a:lnSpc>
                <a:spcPct val="150000"/>
              </a:lnSpc>
              <a:spcBef>
                <a:spcPct val="0"/>
              </a:spcBef>
              <a:buNone/>
            </a:pPr>
            <a:endParaRPr lang="en-US" altLang="en-US" sz="24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3. Quy trình xây dựng v</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 ban h</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None/>
            </a:pPr>
            <a:r>
              <a:rPr lang="en-US" altLang="en-US" sz="2400" b="1" dirty="0">
                <a:latin typeface="Times New Roman" panose="02020603050405020304" pitchFamily="18" charset="0"/>
                <a:cs typeface="Times New Roman" panose="02020603050405020304" pitchFamily="18" charset="0"/>
              </a:rPr>
              <a:t>Bước 4</a:t>
            </a:r>
            <a:r>
              <a:rPr lang="en-US" altLang="en-US" sz="2400" dirty="0">
                <a:latin typeface="Times New Roman" panose="02020603050405020304" pitchFamily="18" charset="0"/>
                <a:cs typeface="Times New Roman" panose="02020603050405020304" pitchFamily="18" charset="0"/>
              </a:rPr>
              <a:t>:  </a:t>
            </a:r>
            <a:r>
              <a:rPr lang="en-US" altLang="en-US" sz="2400" b="1" dirty="0">
                <a:latin typeface="Times New Roman" panose="02020603050405020304" pitchFamily="18" charset="0"/>
                <a:cs typeface="Times New Roman" panose="02020603050405020304" pitchFamily="18" charset="0"/>
              </a:rPr>
              <a:t>Xây dựng d</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n b</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i, đề cương v</a:t>
            </a:r>
            <a:r>
              <a:rPr lang="en-US" altLang="en-US" sz="2400" b="1" dirty="0">
                <a:latin typeface="Times New Roman" panose="02020603050405020304" pitchFamily="18" charset="0"/>
                <a:ea typeface="Times New Roman" panose="02020603050405020304" pitchFamily="18" charset="0"/>
              </a:rPr>
              <a:t>à</a:t>
            </a:r>
            <a:r>
              <a:rPr lang="en-US" altLang="en-US" sz="2400" b="1" dirty="0">
                <a:latin typeface="Times New Roman" panose="02020603050405020304" pitchFamily="18" charset="0"/>
                <a:cs typeface="Times New Roman" panose="02020603050405020304" pitchFamily="18" charset="0"/>
              </a:rPr>
              <a:t> viết bản thảo</a:t>
            </a:r>
            <a:endParaRPr lang="en-US" altLang="en-US" sz="2400" b="1" i="1" dirty="0">
              <a:latin typeface="Times New Roman" panose="02020603050405020304" pitchFamily="18" charset="0"/>
              <a:cs typeface="Times New Roman" panose="02020603050405020304" pitchFamily="18" charset="0"/>
            </a:endParaRPr>
          </a:p>
          <a:p>
            <a:pPr lvl="1" eaLnBrk="1" hangingPunct="1">
              <a:lnSpc>
                <a:spcPct val="150000"/>
              </a:lnSpc>
              <a:spcBef>
                <a:spcPct val="0"/>
              </a:spcBef>
              <a:buFont typeface="Wingdings" panose="05000000000000000000" pitchFamily="2" charset="2"/>
              <a:buChar char="ü"/>
            </a:pPr>
            <a:r>
              <a:rPr lang="en-US" altLang="en-US" sz="2400" b="1" i="1" dirty="0">
                <a:latin typeface="Times New Roman" panose="02020603050405020304" pitchFamily="18" charset="0"/>
                <a:cs typeface="Times New Roman" panose="02020603050405020304" pitchFamily="18" charset="0"/>
              </a:rPr>
              <a:t>Viết bản thảo văn bản (tt):</a:t>
            </a:r>
          </a:p>
          <a:p>
            <a:pPr lvl="1" algn="just"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Viết bản thảo tức l</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l</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m cho </a:t>
            </a:r>
            <a:r>
              <a:rPr lang="en-US" altLang="en-US" sz="2400" dirty="0" err="1">
                <a:latin typeface="Times New Roman" panose="02020603050405020304" pitchFamily="18" charset="0"/>
                <a:cs typeface="Times New Roman" panose="02020603050405020304" pitchFamily="18" charset="0"/>
              </a:rPr>
              <a:t>nội</a:t>
            </a:r>
            <a:r>
              <a:rPr lang="en-US" altLang="en-US" sz="2400" dirty="0">
                <a:latin typeface="Times New Roman" panose="02020603050405020304" pitchFamily="18" charset="0"/>
                <a:cs typeface="Times New Roman" panose="02020603050405020304" pitchFamily="18" charset="0"/>
              </a:rPr>
              <a:t> dung chính trong đề cương văn bản thể hiện trong một trật tự logic, khoa học, ngôn ngữ pháp lý rõ r</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ng, các câu các từ hợp th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nh một mạch văn nhất định.</a:t>
            </a:r>
          </a:p>
          <a:p>
            <a:pPr lvl="1" algn="just" eaLnBrk="1" hangingPunct="1">
              <a:lnSpc>
                <a:spcPct val="150000"/>
              </a:lnSpc>
              <a:spcBef>
                <a:spcPct val="0"/>
              </a:spcBef>
              <a:buFont typeface="Wingdings" panose="05000000000000000000" pitchFamily="2" charset="2"/>
              <a:buChar char="§"/>
            </a:pPr>
            <a:r>
              <a:rPr lang="en-US" altLang="en-US" sz="2400" dirty="0">
                <a:latin typeface="Times New Roman" panose="02020603050405020304" pitchFamily="18" charset="0"/>
                <a:cs typeface="Times New Roman" panose="02020603050405020304" pitchFamily="18" charset="0"/>
              </a:rPr>
              <a:t>Giai đoạn n</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y đặc biệt lưu ý đến h</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nh văn, cú pháp v</a:t>
            </a:r>
            <a:r>
              <a:rPr lang="en-US" altLang="en-US" sz="2400" dirty="0">
                <a:latin typeface="Times New Roman" panose="02020603050405020304" pitchFamily="18" charset="0"/>
                <a:ea typeface="Times New Roman" panose="02020603050405020304" pitchFamily="18" charset="0"/>
              </a:rPr>
              <a:t>à</a:t>
            </a:r>
            <a:r>
              <a:rPr lang="en-US" altLang="en-US" sz="2400" dirty="0">
                <a:latin typeface="Times New Roman" panose="02020603050405020304" pitchFamily="18" charset="0"/>
                <a:cs typeface="Times New Roman" panose="02020603050405020304" pitchFamily="18" charset="0"/>
              </a:rPr>
              <a:t> diễn đạt các ý, các </a:t>
            </a:r>
            <a:r>
              <a:rPr lang="en-US" altLang="en-US" sz="2400" dirty="0" err="1">
                <a:latin typeface="Times New Roman" panose="02020603050405020304" pitchFamily="18" charset="0"/>
                <a:cs typeface="Times New Roman" panose="02020603050405020304" pitchFamily="18" charset="0"/>
              </a:rPr>
              <a:t>nội</a:t>
            </a:r>
            <a:r>
              <a:rPr lang="en-US" altLang="en-US" sz="2400" dirty="0">
                <a:latin typeface="Times New Roman" panose="02020603050405020304" pitchFamily="18" charset="0"/>
                <a:cs typeface="Times New Roman" panose="02020603050405020304" pitchFamily="18" charset="0"/>
              </a:rPr>
              <a:t> dung của văn bản như: ngữ pháp, lỗi chính tả, sử dụng từ ngữ, chấm, </a:t>
            </a:r>
            <a:r>
              <a:rPr lang="en-US" altLang="en-US" sz="2400" dirty="0" err="1">
                <a:latin typeface="Times New Roman" panose="02020603050405020304" pitchFamily="18" charset="0"/>
                <a:cs typeface="Times New Roman" panose="02020603050405020304" pitchFamily="18" charset="0"/>
              </a:rPr>
              <a:t>phẩy</a:t>
            </a:r>
            <a:r>
              <a:rPr lang="en-US" altLang="en-US" sz="2400" dirty="0">
                <a:latin typeface="Times New Roman" panose="02020603050405020304" pitchFamily="18" charset="0"/>
                <a:cs typeface="Times New Roman" panose="02020603050405020304" pitchFamily="18" charset="0"/>
              </a:rPr>
              <a:t>.</a:t>
            </a:r>
          </a:p>
          <a:p>
            <a:pPr marL="0" indent="0" eaLnBrk="1" hangingPunct="1">
              <a:lnSpc>
                <a:spcPct val="150000"/>
              </a:lnSpc>
              <a:spcBef>
                <a:spcPct val="0"/>
              </a:spcBef>
              <a:buNone/>
            </a:pPr>
            <a:endParaRPr lang="en-US" altLang="en-US" sz="24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endParaRPr lang="en-US" altLang="en-US" sz="24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dirty="0"/>
          </a:p>
        </p:txBody>
      </p:sp>
      <p:sp>
        <p:nvSpPr>
          <p:cNvPr id="63491" name="Content Placeholder 2"/>
          <p:cNvSpPr>
            <a:spLocks noGrp="1"/>
          </p:cNvSpPr>
          <p:nvPr>
            <p:ph idx="1"/>
          </p:nvPr>
        </p:nvSpPr>
        <p:spPr>
          <a:xfrm>
            <a:off x="0" y="1058863"/>
            <a:ext cx="9036050" cy="5227637"/>
          </a:xfrm>
        </p:spPr>
        <p:txBody>
          <a:bodyPr vert="horz" wrap="square" lIns="91440" tIns="45720" rIns="91440" bIns="45720" anchor="t">
            <a:normAutofit fontScale="92500"/>
          </a:bodyPr>
          <a:lstStyle/>
          <a:p>
            <a:pPr marL="0" indent="0" eaLnBrk="1" hangingPunct="1">
              <a:lnSpc>
                <a:spcPct val="150000"/>
              </a:lnSpc>
              <a:spcBef>
                <a:spcPct val="0"/>
              </a:spcBef>
              <a:buNone/>
            </a:pPr>
            <a:endParaRPr lang="en-US" altLang="en-US" sz="22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r>
              <a:rPr lang="en-US" altLang="en-US" sz="2200" b="1" dirty="0">
                <a:latin typeface="Times New Roman" panose="02020603050405020304" pitchFamily="18" charset="0"/>
                <a:cs typeface="Times New Roman" panose="02020603050405020304" pitchFamily="18" charset="0"/>
              </a:rPr>
              <a:t>3. Quy trình xây dựng v</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 ban h</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None/>
            </a:pPr>
            <a:r>
              <a:rPr lang="en-US" altLang="en-US" sz="2200" b="1" dirty="0">
                <a:latin typeface="Times New Roman" panose="02020603050405020304" pitchFamily="18" charset="0"/>
                <a:cs typeface="Times New Roman" panose="02020603050405020304" pitchFamily="18" charset="0"/>
              </a:rPr>
              <a:t>Bước 4</a:t>
            </a:r>
            <a:r>
              <a:rPr lang="en-US" altLang="en-US" sz="2200" dirty="0">
                <a:latin typeface="Times New Roman" panose="02020603050405020304" pitchFamily="18" charset="0"/>
                <a:cs typeface="Times New Roman" panose="02020603050405020304" pitchFamily="18" charset="0"/>
              </a:rPr>
              <a:t>:  </a:t>
            </a:r>
            <a:r>
              <a:rPr lang="en-US" altLang="en-US" sz="2200" b="1" dirty="0">
                <a:latin typeface="Times New Roman" panose="02020603050405020304" pitchFamily="18" charset="0"/>
                <a:cs typeface="Times New Roman" panose="02020603050405020304" pitchFamily="18" charset="0"/>
              </a:rPr>
              <a:t>Xây dựng d</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n b</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i, đề cương v</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 viết bản thảo</a:t>
            </a:r>
            <a:endParaRPr lang="en-US" altLang="en-US" sz="2200" b="1" i="1" dirty="0">
              <a:latin typeface="Times New Roman" panose="02020603050405020304" pitchFamily="18" charset="0"/>
              <a:cs typeface="Times New Roman" panose="02020603050405020304" pitchFamily="18" charset="0"/>
            </a:endParaRPr>
          </a:p>
          <a:p>
            <a:pPr lvl="1" eaLnBrk="1" hangingPunct="1">
              <a:lnSpc>
                <a:spcPct val="150000"/>
              </a:lnSpc>
              <a:spcBef>
                <a:spcPct val="0"/>
              </a:spcBef>
              <a:buFont typeface="Wingdings" panose="05000000000000000000" pitchFamily="2" charset="2"/>
              <a:buChar char="ü"/>
            </a:pPr>
            <a:r>
              <a:rPr lang="en-US" altLang="en-US" sz="2200" b="1" i="1" dirty="0">
                <a:latin typeface="Times New Roman" panose="02020603050405020304" pitchFamily="18" charset="0"/>
                <a:cs typeface="Times New Roman" panose="02020603050405020304" pitchFamily="18" charset="0"/>
              </a:rPr>
              <a:t>Viết bản thảo văn bản (tt):</a:t>
            </a:r>
            <a:endParaRPr lang="en-US" altLang="en-US" sz="2200" dirty="0">
              <a:latin typeface="Times New Roman" panose="02020603050405020304" pitchFamily="18" charset="0"/>
              <a:cs typeface="Times New Roman" panose="02020603050405020304" pitchFamily="18" charset="0"/>
            </a:endParaRPr>
          </a:p>
          <a:p>
            <a:pPr lvl="1" eaLnBrk="1" hangingPunct="1">
              <a:lnSpc>
                <a:spcPct val="150000"/>
              </a:lnSpc>
              <a:spcBef>
                <a:spcPct val="0"/>
              </a:spcBef>
              <a:buFont typeface="Wingdings" panose="05000000000000000000" pitchFamily="2" charset="2"/>
              <a:buChar char="§"/>
            </a:pPr>
            <a:r>
              <a:rPr lang="en-US" altLang="en-US" sz="2200" dirty="0">
                <a:latin typeface="Times New Roman" panose="02020603050405020304" pitchFamily="18" charset="0"/>
                <a:cs typeface="Times New Roman" panose="02020603050405020304" pitchFamily="18" charset="0"/>
              </a:rPr>
              <a:t>Sau khi viết xong bản thảo cần phải đọc lại, kiểm tra lại một cách thận trọng từ đầu đến cuối văn bản để:</a:t>
            </a:r>
          </a:p>
          <a:p>
            <a:pPr lvl="1" eaLnBrk="1" hangingPunct="1">
              <a:lnSpc>
                <a:spcPct val="150000"/>
              </a:lnSpc>
              <a:spcBef>
                <a:spcPct val="0"/>
              </a:spcBef>
              <a:buFont typeface="Arial" panose="020B0604020202020204" pitchFamily="34" charset="0"/>
              <a:buChar char="•"/>
            </a:pPr>
            <a:r>
              <a:rPr lang="en-US" altLang="en-US" sz="2200" dirty="0">
                <a:latin typeface="Times New Roman" panose="02020603050405020304" pitchFamily="18" charset="0"/>
                <a:cs typeface="Times New Roman" panose="02020603050405020304" pitchFamily="18" charset="0"/>
              </a:rPr>
              <a:t>Một l</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tránh sai sót, nhầm lẫn; Tính logic trong cách trình b</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y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diễn đạt; Sự phù hợp về thể loại.</a:t>
            </a:r>
          </a:p>
          <a:p>
            <a:pPr lvl="1" eaLnBrk="1" hangingPunct="1">
              <a:lnSpc>
                <a:spcPct val="150000"/>
              </a:lnSpc>
              <a:spcBef>
                <a:spcPct val="0"/>
              </a:spcBef>
              <a:buFont typeface="Arial" panose="020B0604020202020204" pitchFamily="34" charset="0"/>
              <a:buChar char="•"/>
            </a:pPr>
            <a:r>
              <a:rPr lang="en-US" altLang="en-US" sz="2200" dirty="0">
                <a:latin typeface="Times New Roman" panose="02020603050405020304" pitchFamily="18" charset="0"/>
                <a:cs typeface="Times New Roman" panose="02020603050405020304" pitchFamily="18" charset="0"/>
              </a:rPr>
              <a:t>Hai l</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kiểm tra tính chính xác về mục đích, </a:t>
            </a:r>
            <a:r>
              <a:rPr lang="en-US" altLang="en-US" sz="2200" dirty="0" err="1">
                <a:latin typeface="Times New Roman" panose="02020603050405020304" pitchFamily="18" charset="0"/>
                <a:cs typeface="Times New Roman" panose="02020603050405020304" pitchFamily="18" charset="0"/>
              </a:rPr>
              <a:t>nội</a:t>
            </a:r>
            <a:r>
              <a:rPr lang="en-US" altLang="en-US" sz="2200" dirty="0">
                <a:latin typeface="Times New Roman" panose="02020603050405020304" pitchFamily="18" charset="0"/>
                <a:cs typeface="Times New Roman" panose="02020603050405020304" pitchFamily="18" charset="0"/>
              </a:rPr>
              <a:t> dung văn bản.</a:t>
            </a:r>
          </a:p>
          <a:p>
            <a:pPr lvl="1" eaLnBrk="1" hangingPunct="1">
              <a:lnSpc>
                <a:spcPct val="150000"/>
              </a:lnSpc>
              <a:spcBef>
                <a:spcPct val="0"/>
              </a:spcBef>
              <a:buFont typeface="Arial" panose="020B0604020202020204" pitchFamily="34" charset="0"/>
              <a:buChar char="•"/>
            </a:pPr>
            <a:r>
              <a:rPr lang="en-US" altLang="en-US" sz="2200" dirty="0">
                <a:latin typeface="Times New Roman" panose="02020603050405020304" pitchFamily="18" charset="0"/>
                <a:cs typeface="Times New Roman" panose="02020603050405020304" pitchFamily="18" charset="0"/>
              </a:rPr>
              <a:t>Ba l</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sửa chữa hoặc thay đổi một số điểm, một số câu nhằm phù hợp, nhấn mạnh độ chính xác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cần thiết của </a:t>
            </a:r>
            <a:r>
              <a:rPr lang="en-US" altLang="en-US" sz="2200" dirty="0" err="1">
                <a:latin typeface="Times New Roman" panose="02020603050405020304" pitchFamily="18" charset="0"/>
                <a:cs typeface="Times New Roman" panose="02020603050405020304" pitchFamily="18" charset="0"/>
              </a:rPr>
              <a:t>nội</a:t>
            </a:r>
            <a:r>
              <a:rPr lang="en-US" altLang="en-US" sz="2200" dirty="0">
                <a:latin typeface="Times New Roman" panose="02020603050405020304" pitchFamily="18" charset="0"/>
                <a:cs typeface="Times New Roman" panose="02020603050405020304" pitchFamily="18" charset="0"/>
              </a:rPr>
              <a:t> dung.</a:t>
            </a:r>
          </a:p>
          <a:p>
            <a:pPr marL="0" indent="0" eaLnBrk="1" hangingPunct="1">
              <a:lnSpc>
                <a:spcPct val="150000"/>
              </a:lnSpc>
              <a:spcBef>
                <a:spcPct val="0"/>
              </a:spcBef>
              <a:buNone/>
            </a:pPr>
            <a:endParaRPr lang="en-US" altLang="en-US" sz="22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107950" y="476250"/>
            <a:ext cx="8445500" cy="112395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II. QUY TRÌNH XÂY DỰNG VÀ BAN HÀNH VĂN BẢN</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dirty="0"/>
          </a:p>
        </p:txBody>
      </p:sp>
      <p:sp>
        <p:nvSpPr>
          <p:cNvPr id="65539" name="Content Placeholder 2"/>
          <p:cNvSpPr>
            <a:spLocks noGrp="1"/>
          </p:cNvSpPr>
          <p:nvPr>
            <p:ph idx="1"/>
          </p:nvPr>
        </p:nvSpPr>
        <p:spPr>
          <a:xfrm>
            <a:off x="0" y="1058863"/>
            <a:ext cx="9036050" cy="5227637"/>
          </a:xfrm>
        </p:spPr>
        <p:txBody>
          <a:bodyPr vert="horz" wrap="square" lIns="91440" tIns="45720" rIns="91440" bIns="45720" anchor="t"/>
          <a:lstStyle/>
          <a:p>
            <a:pPr marL="0" indent="0" eaLnBrk="1" hangingPunct="1">
              <a:lnSpc>
                <a:spcPct val="150000"/>
              </a:lnSpc>
              <a:spcBef>
                <a:spcPct val="0"/>
              </a:spcBef>
              <a:buNone/>
            </a:pPr>
            <a:endParaRPr lang="en-US" altLang="en-US" sz="2200" b="1" dirty="0">
              <a:latin typeface="Times New Roman" panose="02020603050405020304" pitchFamily="18" charset="0"/>
              <a:cs typeface="Times New Roman" panose="02020603050405020304" pitchFamily="18" charset="0"/>
            </a:endParaRPr>
          </a:p>
          <a:p>
            <a:pPr marL="0" indent="0" eaLnBrk="1" hangingPunct="1">
              <a:lnSpc>
                <a:spcPct val="150000"/>
              </a:lnSpc>
              <a:spcBef>
                <a:spcPct val="0"/>
              </a:spcBef>
              <a:buNone/>
            </a:pPr>
            <a:r>
              <a:rPr lang="en-US" altLang="en-US" sz="2200" b="1" dirty="0">
                <a:latin typeface="Times New Roman" panose="02020603050405020304" pitchFamily="18" charset="0"/>
                <a:cs typeface="Times New Roman" panose="02020603050405020304" pitchFamily="18" charset="0"/>
              </a:rPr>
              <a:t>3. Quy trình xây dựng v</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 ban h</a:t>
            </a:r>
            <a:r>
              <a:rPr lang="en-US" altLang="en-US" sz="2200" b="1" dirty="0">
                <a:latin typeface="Times New Roman" panose="02020603050405020304" pitchFamily="18" charset="0"/>
                <a:ea typeface="Times New Roman" panose="02020603050405020304" pitchFamily="18" charset="0"/>
              </a:rPr>
              <a:t>à</a:t>
            </a:r>
            <a:r>
              <a:rPr lang="en-US" altLang="en-US" sz="2200" b="1" dirty="0">
                <a:latin typeface="Times New Roman" panose="02020603050405020304" pitchFamily="18" charset="0"/>
                <a:cs typeface="Times New Roman" panose="02020603050405020304" pitchFamily="18" charset="0"/>
              </a:rPr>
              <a:t>nh văn bản</a:t>
            </a:r>
          </a:p>
          <a:p>
            <a:pPr lvl="1" eaLnBrk="1" hangingPunct="1">
              <a:lnSpc>
                <a:spcPct val="150000"/>
              </a:lnSpc>
              <a:spcBef>
                <a:spcPct val="0"/>
              </a:spcBef>
              <a:buAutoNum type="alphaLcPeriod" startAt="3"/>
            </a:pPr>
            <a:r>
              <a:rPr lang="en-US" altLang="en-US" sz="2200" b="1" u="sng" dirty="0">
                <a:latin typeface="Times New Roman" panose="02020603050405020304" pitchFamily="18" charset="0"/>
                <a:cs typeface="Times New Roman" panose="02020603050405020304" pitchFamily="18" charset="0"/>
              </a:rPr>
              <a:t>Các bước tiến h</a:t>
            </a:r>
            <a:r>
              <a:rPr lang="en-US" altLang="en-US" sz="2200" b="1" u="sng" dirty="0">
                <a:latin typeface="Times New Roman" panose="02020603050405020304" pitchFamily="18" charset="0"/>
                <a:ea typeface="Times New Roman" panose="02020603050405020304" pitchFamily="18" charset="0"/>
              </a:rPr>
              <a:t>à</a:t>
            </a:r>
            <a:r>
              <a:rPr lang="en-US" altLang="en-US" sz="2200" b="1" u="sng" dirty="0">
                <a:latin typeface="Times New Roman" panose="02020603050405020304" pitchFamily="18" charset="0"/>
                <a:cs typeface="Times New Roman" panose="02020603050405020304" pitchFamily="18" charset="0"/>
              </a:rPr>
              <a:t>nh soạn thảo văn bản (tt)</a:t>
            </a:r>
            <a:r>
              <a:rPr lang="en-US" altLang="en-US" sz="2200" b="1" dirty="0">
                <a:latin typeface="Times New Roman" panose="02020603050405020304" pitchFamily="18" charset="0"/>
                <a:cs typeface="Times New Roman" panose="02020603050405020304" pitchFamily="18" charset="0"/>
              </a:rPr>
              <a:t>:</a:t>
            </a:r>
          </a:p>
          <a:p>
            <a:pPr lvl="1" eaLnBrk="1" hangingPunct="1">
              <a:lnSpc>
                <a:spcPct val="150000"/>
              </a:lnSpc>
              <a:spcBef>
                <a:spcPct val="0"/>
              </a:spcBef>
              <a:buNone/>
            </a:pPr>
            <a:r>
              <a:rPr lang="en-US" altLang="en-US" sz="2200" b="1" dirty="0">
                <a:latin typeface="Times New Roman" panose="02020603050405020304" pitchFamily="18" charset="0"/>
                <a:cs typeface="Times New Roman" panose="02020603050405020304" pitchFamily="18" charset="0"/>
              </a:rPr>
              <a:t>	Bước 5:</a:t>
            </a:r>
            <a:r>
              <a:rPr lang="en-US" altLang="en-US" sz="2200" dirty="0">
                <a:latin typeface="Times New Roman" panose="02020603050405020304" pitchFamily="18" charset="0"/>
                <a:cs typeface="Times New Roman" panose="02020603050405020304" pitchFamily="18" charset="0"/>
              </a:rPr>
              <a:t>  </a:t>
            </a:r>
            <a:r>
              <a:rPr lang="en-US" altLang="en-US" sz="2200" b="1" i="1" dirty="0">
                <a:latin typeface="Times New Roman" panose="02020603050405020304" pitchFamily="18" charset="0"/>
                <a:cs typeface="Times New Roman" panose="02020603050405020304" pitchFamily="18" charset="0"/>
              </a:rPr>
              <a:t>Duyệt bản thảo v</a:t>
            </a:r>
            <a:r>
              <a:rPr lang="en-US" altLang="en-US" sz="2200" b="1" i="1" dirty="0">
                <a:latin typeface="Times New Roman" panose="02020603050405020304" pitchFamily="18" charset="0"/>
                <a:ea typeface="Times New Roman" panose="02020603050405020304" pitchFamily="18" charset="0"/>
              </a:rPr>
              <a:t>à</a:t>
            </a:r>
            <a:r>
              <a:rPr lang="en-US" altLang="en-US" sz="2200" b="1" i="1" dirty="0">
                <a:latin typeface="Times New Roman" panose="02020603050405020304" pitchFamily="18" charset="0"/>
                <a:cs typeface="Times New Roman" panose="02020603050405020304" pitchFamily="18" charset="0"/>
              </a:rPr>
              <a:t> ký ban h</a:t>
            </a:r>
            <a:r>
              <a:rPr lang="en-US" altLang="en-US" sz="2200" b="1" i="1" dirty="0">
                <a:latin typeface="Times New Roman" panose="02020603050405020304" pitchFamily="18" charset="0"/>
                <a:ea typeface="Times New Roman" panose="02020603050405020304" pitchFamily="18" charset="0"/>
              </a:rPr>
              <a:t>à</a:t>
            </a:r>
            <a:r>
              <a:rPr lang="en-US" altLang="en-US" sz="2200" b="1" i="1" dirty="0">
                <a:latin typeface="Times New Roman" panose="02020603050405020304" pitchFamily="18" charset="0"/>
                <a:cs typeface="Times New Roman" panose="02020603050405020304" pitchFamily="18" charset="0"/>
              </a:rPr>
              <a:t>nh văn bản</a:t>
            </a:r>
          </a:p>
          <a:p>
            <a:pPr lvl="1" algn="just" eaLnBrk="1" hangingPunct="1">
              <a:lnSpc>
                <a:spcPct val="150000"/>
              </a:lnSpc>
              <a:spcBef>
                <a:spcPct val="0"/>
              </a:spcBef>
              <a:buFont typeface="Wingdings" panose="05000000000000000000" pitchFamily="2" charset="2"/>
              <a:buChar char="§"/>
            </a:pPr>
            <a:r>
              <a:rPr lang="en-US" altLang="en-US" sz="2200" dirty="0">
                <a:latin typeface="Times New Roman" panose="02020603050405020304" pitchFamily="18" charset="0"/>
                <a:cs typeface="Times New Roman" panose="02020603050405020304" pitchFamily="18" charset="0"/>
              </a:rPr>
              <a:t>Việc trình duyệt văn bản trong mỗi cơ quan đều có những cách thức khác nhau. Tuy nhiên, thông thường thì người soạn thảo trình văn bản cho lãnh đạo phòng, bộ phận trực tiếp quản lý mình xem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 ký nháy v</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o văn bản đến lãnh đạo cơ quan, doanh nghiệp ký duyệt.</a:t>
            </a:r>
          </a:p>
          <a:p>
            <a:pPr lvl="1" algn="just" eaLnBrk="1" hangingPunct="1">
              <a:lnSpc>
                <a:spcPct val="150000"/>
              </a:lnSpc>
              <a:spcBef>
                <a:spcPct val="0"/>
              </a:spcBef>
              <a:buFont typeface="Wingdings" panose="05000000000000000000" pitchFamily="2" charset="2"/>
              <a:buChar char="§"/>
            </a:pPr>
            <a:r>
              <a:rPr lang="en-US" altLang="en-US" sz="2200" dirty="0">
                <a:latin typeface="Times New Roman" panose="02020603050405020304" pitchFamily="18" charset="0"/>
                <a:cs typeface="Times New Roman" panose="02020603050405020304" pitchFamily="18" charset="0"/>
              </a:rPr>
              <a:t>Trước khi ban h</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nh văn bản, văn thư phải l</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m ho</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n thiện về thể thức của văn bản như: số văn bản, ng</a:t>
            </a:r>
            <a:r>
              <a:rPr lang="en-US" altLang="en-US" sz="2200" dirty="0">
                <a:latin typeface="Times New Roman" panose="02020603050405020304" pitchFamily="18" charset="0"/>
                <a:ea typeface="Times New Roman" panose="02020603050405020304" pitchFamily="18" charset="0"/>
              </a:rPr>
              <a:t>à</a:t>
            </a:r>
            <a:r>
              <a:rPr lang="en-US" altLang="en-US" sz="2200" dirty="0">
                <a:latin typeface="Times New Roman" panose="02020603050405020304" pitchFamily="18" charset="0"/>
                <a:cs typeface="Times New Roman" panose="02020603050405020304" pitchFamily="18" charset="0"/>
              </a:rPr>
              <a:t>y tháng ký văn bản.</a:t>
            </a:r>
          </a:p>
          <a:p>
            <a:pPr marL="0" indent="0" eaLnBrk="1" hangingPunct="1">
              <a:lnSpc>
                <a:spcPct val="150000"/>
              </a:lnSpc>
              <a:spcBef>
                <a:spcPct val="0"/>
              </a:spcBef>
              <a:buNone/>
            </a:pPr>
            <a:endParaRPr lang="en-US" altLang="en-US" sz="22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II. </a:t>
            </a:r>
            <a:r>
              <a:rPr lang="en-US" altLang="en-US" sz="4000" b="1" dirty="0">
                <a:latin typeface="Times New Roman" panose="02020603050405020304" pitchFamily="18" charset="0"/>
                <a:cs typeface="Times New Roman" panose="02020603050405020304" pitchFamily="18" charset="0"/>
                <a:sym typeface="+mn-ea"/>
              </a:rPr>
              <a:t>TRÌNH TỰ SOẠN VÀ BAN HÀNH VĂN BẢN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0" y="31750"/>
            <a:ext cx="9036050" cy="804863"/>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 Văn bản quy phạm pháp luật</a:t>
            </a:r>
            <a:endParaRPr lang="en-US" altLang="en-US" dirty="0">
              <a:solidFill>
                <a:schemeClr val="bg1"/>
              </a:solidFill>
            </a:endParaRPr>
          </a:p>
        </p:txBody>
      </p:sp>
      <p:sp>
        <p:nvSpPr>
          <p:cNvPr id="30723" name="Content Placeholder 2"/>
          <p:cNvSpPr>
            <a:spLocks noGrp="1"/>
          </p:cNvSpPr>
          <p:nvPr>
            <p:ph idx="1"/>
          </p:nvPr>
        </p:nvSpPr>
        <p:spPr>
          <a:xfrm>
            <a:off x="90488" y="1916113"/>
            <a:ext cx="8855075" cy="5289550"/>
          </a:xfrm>
        </p:spPr>
        <p:txBody>
          <a:bodyPr vert="horz" wrap="square" lIns="91440" tIns="45720" rIns="91440" bIns="45720" anchor="t"/>
          <a:lstStyle/>
          <a:p>
            <a:pPr algn="just">
              <a:buFont typeface="Wingdings" panose="05000000000000000000" pitchFamily="2" charset="2"/>
              <a:buChar char="v"/>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Đ</a:t>
            </a:r>
            <a:r>
              <a:rPr lang="vi-VN" altLang="en-US" sz="3600" dirty="0">
                <a:latin typeface="Times New Roman" panose="02020603050405020304" pitchFamily="18" charset="0"/>
                <a:cs typeface="Times New Roman" panose="02020603050405020304" pitchFamily="18" charset="0"/>
              </a:rPr>
              <a:t>ược Nh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nước đảm bảo th</a:t>
            </a:r>
            <a:r>
              <a:rPr lang="en-US" altLang="en-US" sz="3600" dirty="0">
                <a:latin typeface="Times New Roman" panose="02020603050405020304" pitchFamily="18" charset="0"/>
                <a:cs typeface="Times New Roman" panose="02020603050405020304" pitchFamily="18" charset="0"/>
              </a:rPr>
              <a:t>i</a:t>
            </a:r>
            <a:r>
              <a:rPr lang="vi-VN" altLang="en-US" sz="3600" dirty="0">
                <a:latin typeface="Times New Roman" panose="02020603050405020304" pitchFamily="18" charset="0"/>
                <a:cs typeface="Times New Roman" panose="02020603050405020304" pitchFamily="18" charset="0"/>
              </a:rPr>
              <a:t>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bằng các biện pháp tuyên truyền, giáo dục, thuyết phục; các biện pháp về t</a:t>
            </a:r>
            <a:r>
              <a:rPr lang="en-US" altLang="en-US" sz="3600" dirty="0">
                <a:latin typeface="Times New Roman" panose="02020603050405020304" pitchFamily="18" charset="0"/>
                <a:cs typeface="Times New Roman" panose="02020603050405020304" pitchFamily="18" charset="0"/>
              </a:rPr>
              <a:t>ổ</a:t>
            </a:r>
            <a:r>
              <a:rPr lang="vi-VN" altLang="en-US" sz="3600" dirty="0">
                <a:latin typeface="Times New Roman" panose="02020603050405020304" pitchFamily="18" charset="0"/>
                <a:cs typeface="Times New Roman" panose="02020603050405020304" pitchFamily="18" charset="0"/>
              </a:rPr>
              <a:t> chức,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chính, kinh tế;</a:t>
            </a:r>
            <a:endParaRPr lang="en-US" altLang="en-US" sz="36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v"/>
            </a:pPr>
            <a:r>
              <a:rPr lang="vi-VN" altLang="en-US" sz="36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T</a:t>
            </a:r>
            <a:r>
              <a:rPr lang="vi-VN" altLang="en-US" sz="3600" dirty="0">
                <a:latin typeface="Times New Roman" panose="02020603050405020304" pitchFamily="18" charset="0"/>
                <a:cs typeface="Times New Roman" panose="02020603050405020304" pitchFamily="18" charset="0"/>
              </a:rPr>
              <a:t>rong </a:t>
            </a:r>
            <a:r>
              <a:rPr lang="en-US" altLang="en-US" sz="3600" dirty="0">
                <a:latin typeface="Times New Roman" panose="02020603050405020304" pitchFamily="18" charset="0"/>
                <a:cs typeface="Times New Roman" panose="02020603050405020304" pitchFamily="18" charset="0"/>
              </a:rPr>
              <a:t>trường</a:t>
            </a:r>
            <a:r>
              <a:rPr lang="vi-VN" altLang="en-US" sz="3600" dirty="0">
                <a:latin typeface="Times New Roman" panose="02020603050405020304" pitchFamily="18" charset="0"/>
                <a:cs typeface="Times New Roman" panose="02020603050405020304" pitchFamily="18" charset="0"/>
              </a:rPr>
              <a:t> hợp cần thiết thì nh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nước áp dụng biện pháp cưỡng chế bắt buộc th</a:t>
            </a:r>
            <a:r>
              <a:rPr lang="en-US" altLang="en-US" sz="3600" dirty="0">
                <a:latin typeface="Times New Roman" panose="02020603050405020304" pitchFamily="18" charset="0"/>
                <a:cs typeface="Times New Roman" panose="02020603050405020304" pitchFamily="18" charset="0"/>
              </a:rPr>
              <a:t>i</a:t>
            </a:r>
            <a:r>
              <a:rPr lang="vi-VN" altLang="en-US" sz="3600" dirty="0">
                <a:latin typeface="Times New Roman" panose="02020603050405020304" pitchFamily="18" charset="0"/>
                <a:cs typeface="Times New Roman" panose="02020603050405020304" pitchFamily="18" charset="0"/>
              </a:rPr>
              <a:t>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quy định chế t</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i đối với người có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vi v</a:t>
            </a:r>
            <a:r>
              <a:rPr lang="en-US" altLang="en-US" sz="3600" dirty="0">
                <a:latin typeface="Times New Roman" panose="02020603050405020304" pitchFamily="18" charset="0"/>
                <a:cs typeface="Times New Roman" panose="02020603050405020304" pitchFamily="18" charset="0"/>
              </a:rPr>
              <a:t>i</a:t>
            </a:r>
            <a:r>
              <a:rPr lang="vi-VN" altLang="en-US" sz="3600" dirty="0">
                <a:latin typeface="Times New Roman" panose="02020603050405020304" pitchFamily="18" charset="0"/>
                <a:cs typeface="Times New Roman" panose="02020603050405020304" pitchFamily="18" charset="0"/>
              </a:rPr>
              <a:t> phạm</a:t>
            </a:r>
            <a:r>
              <a:rPr lang="en-US" altLang="en-US" sz="3600" dirty="0">
                <a:latin typeface="Times New Roman" panose="02020603050405020304" pitchFamily="18" charset="0"/>
                <a:cs typeface="Times New Roman" panose="02020603050405020304" pitchFamily="18" charset="0"/>
              </a:rPr>
              <a:t>.</a:t>
            </a:r>
            <a:endParaRPr lang="en-US" altLang="en-US" sz="36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latin typeface="Times New Roman" panose="02020603050405020304" pitchFamily="18" charset="0"/>
                <a:cs typeface="Times New Roman" panose="02020603050405020304" pitchFamily="18" charset="0"/>
              </a:rPr>
              <a:t>1. </a:t>
            </a:r>
            <a:r>
              <a:rPr lang="en-US" altLang="en-US" sz="3600" dirty="0" err="1">
                <a:latin typeface="Times New Roman" panose="02020603050405020304" pitchFamily="18" charset="0"/>
                <a:cs typeface="Times New Roman" panose="02020603050405020304" pitchFamily="18" charset="0"/>
              </a:rPr>
              <a:t>Văn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bản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quy</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phạm</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pháp</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luật</a:t>
            </a:r>
            <a:endParaRPr lang="vi-VN" altLang="en-US" sz="60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5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23">
                                            <p:txEl>
                                              <p:pRg st="1" end="1"/>
                                            </p:txEl>
                                          </p:spTgt>
                                        </p:tgtEl>
                                        <p:attrNameLst>
                                          <p:attrName>style.visibility</p:attrName>
                                        </p:attrNameLst>
                                      </p:cBhvr>
                                      <p:to>
                                        <p:strVal val="visible"/>
                                      </p:to>
                                    </p:set>
                                    <p:anim calcmode="lin" valueType="num">
                                      <p:cBhvr additive="base">
                                        <p:cTn id="13" dur="5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6">
              <a:shade val="50000"/>
            </a:schemeClr>
          </a:lnRef>
          <a:fillRef idx="1">
            <a:schemeClr val="accent6"/>
          </a:fillRef>
          <a:effectRef idx="0">
            <a:schemeClr val="accent6"/>
          </a:effectRef>
          <a:fontRef idx="minor">
            <a:schemeClr val="lt1"/>
          </a:fontRef>
        </p:style>
        <p:txBody>
          <a:bodyPr/>
          <a:lstStyle/>
          <a:p>
            <a:r>
              <a:rPr lang="en-US" sz="3600">
                <a:solidFill>
                  <a:schemeClr val="tx1"/>
                </a:solidFill>
                <a:latin typeface="Times New Roman" panose="02020603050405020304" pitchFamily="18" charset="0"/>
                <a:cs typeface="Times New Roman" panose="02020603050405020304" pitchFamily="18" charset="0"/>
              </a:rPr>
              <a:t>III. THỦ TỤC BAN HÀNH VĂN BẢN</a:t>
            </a:r>
          </a:p>
        </p:txBody>
      </p:sp>
      <p:sp>
        <p:nvSpPr>
          <p:cNvPr id="3" name="Content Placeholder 2"/>
          <p:cNvSpPr>
            <a:spLocks noGrp="1"/>
          </p:cNvSpPr>
          <p:nvPr>
            <p:ph idx="1"/>
          </p:nvPr>
        </p:nvSpPr>
        <p:spPr>
          <a:xfrm>
            <a:off x="0" y="1493520"/>
            <a:ext cx="9144000" cy="5455920"/>
          </a:xfrm>
        </p:spPr>
        <p:txBody>
          <a:bodyPr/>
          <a:lstStyle/>
          <a:p>
            <a:pPr marL="0" indent="0" algn="just">
              <a:buNone/>
            </a:pPr>
            <a:r>
              <a:rPr lang="en-US">
                <a:latin typeface="Times New Roman" panose="02020603050405020304" pitchFamily="18" charset="0"/>
                <a:cs typeface="Times New Roman" panose="02020603050405020304" pitchFamily="18" charset="0"/>
              </a:rPr>
              <a:t>Việc xây dựng, ban hành luật, nghị quyết của Quốc hội, pháp lệnh, nghị quyết của Ủy ban thường vụ Quốc hội, lệnh, quyết định của Chủ tịch nước, nghị định của Chính phủ, quyết định của Thủ tướng Chính phủ, nghị quyết của Hội đồng nhân dân cấp tỉnh, quyết định của Ủy ban nhân dân cấp tỉnh theo trình tự, thủ tục rút gọn được thực hiện như sau:</a:t>
            </a:r>
          </a:p>
          <a:p>
            <a:pPr algn="just"/>
            <a:endParaRPr lang="en-US">
              <a:latin typeface="Times New Roman" panose="02020603050405020304" pitchFamily="18" charset="0"/>
              <a:cs typeface="Times New Roman" panose="02020603050405020304" pitchFamily="18" charset="0"/>
            </a:endParaRP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80035"/>
            <a:ext cx="9144000" cy="6141720"/>
          </a:xfrm>
        </p:spPr>
        <p:txBody>
          <a:bodyPr/>
          <a:lstStyle/>
          <a:p>
            <a:pPr marL="0" indent="0" algn="just">
              <a:buNone/>
            </a:pPr>
            <a:r>
              <a:rPr lang="en-US">
                <a:latin typeface="Times New Roman" panose="02020603050405020304" pitchFamily="18" charset="0"/>
                <a:cs typeface="Times New Roman" panose="02020603050405020304" pitchFamily="18" charset="0"/>
                <a:sym typeface="+mn-ea"/>
              </a:rPr>
              <a:t>1. Cơ quan chủ trì soạn thảo tổ chức việc soạn thảo;</a:t>
            </a:r>
            <a:endParaRPr lang="en-US">
              <a:latin typeface="Times New Roman" panose="02020603050405020304" pitchFamily="18" charset="0"/>
              <a:cs typeface="Times New Roman" panose="02020603050405020304" pitchFamily="18" charset="0"/>
            </a:endParaRPr>
          </a:p>
          <a:p>
            <a:pPr marL="0" indent="0" algn="just">
              <a:buNone/>
            </a:pPr>
            <a:r>
              <a:rPr lang="en-US">
                <a:latin typeface="Times New Roman" panose="02020603050405020304" pitchFamily="18" charset="0"/>
                <a:cs typeface="Times New Roman" panose="02020603050405020304" pitchFamily="18" charset="0"/>
                <a:sym typeface="+mn-ea"/>
              </a:rPr>
              <a:t>2. Cơ quan chủ trì soạn thảo có thể tổ chức lấy ý kiến cơ quan, tổ chức, cá nhân có liên quan về dự thảo văn bản. Trong trường hợp lấy ý kiến thì thời hạn lấy ý kiến không quá 20 ngày;</a:t>
            </a:r>
            <a:endParaRPr lang="en-US">
              <a:latin typeface="Times New Roman" panose="02020603050405020304" pitchFamily="18" charset="0"/>
              <a:cs typeface="Times New Roman" panose="02020603050405020304" pitchFamily="18" charset="0"/>
            </a:endParaRPr>
          </a:p>
          <a:p>
            <a:pPr marL="0" indent="0" algn="just">
              <a:buNone/>
            </a:pPr>
            <a:r>
              <a:rPr lang="en-US">
                <a:latin typeface="Times New Roman" panose="02020603050405020304" pitchFamily="18" charset="0"/>
                <a:cs typeface="Times New Roman" panose="02020603050405020304" pitchFamily="18" charset="0"/>
                <a:sym typeface="+mn-ea"/>
              </a:rPr>
              <a:t>3. Trong thời hạn 07 ngày kể từ ngày nhận được dự thảo văn bản, cơ quan thẩm định có trách nhiệm thẩm định, cơ quan chủ trì thẩm tra có trách nhiệm thẩm tra dự thảo văn bản.</a:t>
            </a:r>
            <a:endParaRPr lang="en-US"/>
          </a:p>
          <a:p>
            <a:endParaRPr lang="en-US"/>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Văn phong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ngôn ngữ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 </a:t>
            </a:r>
            <a:endParaRPr lang="en-US" altLang="en-US" dirty="0">
              <a:solidFill>
                <a:schemeClr val="bg1"/>
              </a:solidFill>
            </a:endParaRPr>
          </a:p>
        </p:txBody>
      </p:sp>
      <p:sp>
        <p:nvSpPr>
          <p:cNvPr id="3" name="Content Placeholder 2"/>
          <p:cNvSpPr>
            <a:spLocks noGrp="1"/>
          </p:cNvSpPr>
          <p:nvPr>
            <p:ph idx="1"/>
          </p:nvPr>
        </p:nvSpPr>
        <p:spPr>
          <a:xfrm>
            <a:off x="323850" y="2112963"/>
            <a:ext cx="8362950" cy="3692525"/>
          </a:xfrm>
        </p:spPr>
        <p:txBody>
          <a:bodyPr vert="horz" wrap="square" lIns="91440" tIns="45720" rIns="91440" bIns="45720" numCol="1" anchor="t" anchorCtr="0" compatLnSpc="1"/>
          <a:lstStyle/>
          <a:p>
            <a:pPr marL="0" indent="0">
              <a:buNone/>
            </a:pPr>
            <a:r>
              <a:rPr lang="en-US" altLang="x-none" sz="4000" dirty="0">
                <a:solidFill>
                  <a:srgbClr val="002060"/>
                </a:solidFill>
                <a:latin typeface="Times New Roman" panose="02020603050405020304" pitchFamily="18" charset="0"/>
                <a:cs typeface="Times New Roman" panose="02020603050405020304" pitchFamily="18" charset="0"/>
              </a:rPr>
              <a:t>1. Văn phong </a:t>
            </a:r>
            <a:r>
              <a:rPr lang="en-US" altLang="en-US" sz="4000" dirty="0">
                <a:solidFill>
                  <a:srgbClr val="002060"/>
                </a:solidFill>
                <a:latin typeface="Times New Roman" panose="02020603050405020304" pitchFamily="18" charset="0"/>
                <a:cs typeface="Times New Roman" panose="02020603050405020304" pitchFamily="18" charset="0"/>
              </a:rPr>
              <a:t>văn bản quản lý nh</a:t>
            </a:r>
            <a:r>
              <a:rPr lang="en-US" altLang="en-US" sz="4000" dirty="0">
                <a:solidFill>
                  <a:srgbClr val="002060"/>
                </a:solidFill>
                <a:latin typeface="Times New Roman" panose="02020603050405020304" pitchFamily="18" charset="0"/>
                <a:ea typeface="Times New Roman" panose="02020603050405020304" pitchFamily="18" charset="0"/>
              </a:rPr>
              <a:t>à</a:t>
            </a:r>
            <a:r>
              <a:rPr lang="en-US" altLang="en-US" sz="4000" dirty="0">
                <a:solidFill>
                  <a:srgbClr val="002060"/>
                </a:solidFill>
                <a:latin typeface="Times New Roman" panose="02020603050405020304" pitchFamily="18" charset="0"/>
                <a:cs typeface="Times New Roman" panose="02020603050405020304" pitchFamily="18" charset="0"/>
              </a:rPr>
              <a:t> nước </a:t>
            </a:r>
            <a:endParaRPr lang="en-US" altLang="x-none" sz="4000" dirty="0">
              <a:solidFill>
                <a:srgbClr val="002060"/>
              </a:solidFill>
              <a:latin typeface="Times New Roman" panose="02020603050405020304" pitchFamily="18" charset="0"/>
              <a:cs typeface="Times New Roman" panose="02020603050405020304" pitchFamily="18" charset="0"/>
            </a:endParaRPr>
          </a:p>
          <a:p>
            <a:pPr marL="0" indent="0">
              <a:buNone/>
            </a:pPr>
            <a:r>
              <a:rPr lang="en-US" altLang="x-none" sz="4000" dirty="0">
                <a:solidFill>
                  <a:srgbClr val="19194D"/>
                </a:solidFill>
                <a:latin typeface="Times New Roman" panose="02020603050405020304" pitchFamily="18" charset="0"/>
                <a:cs typeface="Times New Roman" panose="02020603050405020304" pitchFamily="18" charset="0"/>
              </a:rPr>
              <a:t>2. </a:t>
            </a:r>
            <a:r>
              <a:rPr lang="en-US" altLang="x-none" sz="4000" dirty="0">
                <a:solidFill>
                  <a:srgbClr val="002060"/>
                </a:solidFill>
                <a:latin typeface="Times New Roman" panose="02020603050405020304" pitchFamily="18" charset="0"/>
                <a:cs typeface="Times New Roman" panose="02020603050405020304" pitchFamily="18" charset="0"/>
              </a:rPr>
              <a:t>N</a:t>
            </a:r>
            <a:r>
              <a:rPr lang="en-US" altLang="en-US" sz="4000" dirty="0">
                <a:solidFill>
                  <a:srgbClr val="002060"/>
                </a:solidFill>
                <a:latin typeface="Times New Roman" panose="02020603050405020304" pitchFamily="18" charset="0"/>
                <a:cs typeface="Times New Roman" panose="02020603050405020304" pitchFamily="18" charset="0"/>
              </a:rPr>
              <a:t>gôn ngữ văn bản quản lý nh</a:t>
            </a:r>
            <a:r>
              <a:rPr lang="en-US" altLang="en-US" sz="4000" dirty="0">
                <a:solidFill>
                  <a:srgbClr val="002060"/>
                </a:solidFill>
                <a:latin typeface="Times New Roman" panose="02020603050405020304" pitchFamily="18" charset="0"/>
                <a:ea typeface="Times New Roman" panose="02020603050405020304" pitchFamily="18" charset="0"/>
              </a:rPr>
              <a:t>à</a:t>
            </a:r>
            <a:r>
              <a:rPr lang="en-US" altLang="en-US" sz="4000" dirty="0">
                <a:solidFill>
                  <a:srgbClr val="002060"/>
                </a:solidFill>
                <a:latin typeface="Times New Roman" panose="02020603050405020304" pitchFamily="18" charset="0"/>
                <a:cs typeface="Times New Roman" panose="02020603050405020304" pitchFamily="18" charset="0"/>
              </a:rPr>
              <a:t> nước </a:t>
            </a:r>
            <a:endParaRPr lang="en-US" altLang="x-none" sz="4000" dirty="0">
              <a:solidFill>
                <a:srgbClr val="002060"/>
              </a:solidFill>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IV.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phong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ngôn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nh</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nước</a:t>
            </a:r>
            <a:r>
              <a:rPr lang="en-US" altLang="en-US" sz="4000" b="1" dirty="0">
                <a:latin typeface="Times New Roman" panose="02020603050405020304" pitchFamily="18" charset="0"/>
                <a:cs typeface="Times New Roman" panose="02020603050405020304" pitchFamily="18" charset="0"/>
              </a:rPr>
              <a:t>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188913"/>
            <a:ext cx="7291388" cy="1400175"/>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11. </a:t>
            </a:r>
            <a:r>
              <a:rPr lang="en-US" altLang="en-US" b="1" dirty="0" err="1">
                <a:solidFill>
                  <a:schemeClr val="bg1"/>
                </a:solidFill>
                <a:latin typeface="Times New Roman" panose="02020603050405020304" pitchFamily="18" charset="0"/>
                <a:cs typeface="Times New Roman" panose="02020603050405020304" pitchFamily="18" charset="0"/>
              </a:rPr>
              <a:t>Văn</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phong</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văn</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bản</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quản</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lý</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nh</a:t>
            </a:r>
            <a:r>
              <a:rPr lang="en-US" altLang="en-US" b="1" dirty="0" err="1">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nước</a:t>
            </a:r>
            <a:r>
              <a:rPr lang="en-US" altLang="en-US" b="1" dirty="0">
                <a:solidFill>
                  <a:schemeClr val="bg1"/>
                </a:solidFill>
                <a:latin typeface="Times New Roman" panose="02020603050405020304" pitchFamily="18" charset="0"/>
                <a:cs typeface="Times New Roman" panose="02020603050405020304" pitchFamily="18" charset="0"/>
              </a:rPr>
              <a:t>.. Văn phong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 .</a:t>
            </a:r>
            <a:endParaRPr lang="en-US" altLang="en-US" b="1" dirty="0">
              <a:solidFill>
                <a:schemeClr val="bg1"/>
              </a:solidFill>
            </a:endParaRPr>
          </a:p>
        </p:txBody>
      </p:sp>
      <p:sp>
        <p:nvSpPr>
          <p:cNvPr id="3" name="Content Placeholder 2"/>
          <p:cNvSpPr>
            <a:spLocks noGrp="1"/>
          </p:cNvSpPr>
          <p:nvPr>
            <p:ph idx="1"/>
          </p:nvPr>
        </p:nvSpPr>
        <p:spPr>
          <a:xfrm>
            <a:off x="241300" y="1978025"/>
            <a:ext cx="8794750" cy="4259263"/>
          </a:xfrm>
        </p:spPr>
        <p:txBody>
          <a:bodyPr vert="horz" wrap="square" lIns="91440" tIns="45720" rIns="91440" bIns="45720" numCol="1" anchor="t" anchorCtr="0" compatLnSpc="1"/>
          <a:lstStyle/>
          <a:p>
            <a:pPr marL="0" indent="0" algn="just">
              <a:lnSpc>
                <a:spcPct val="90000"/>
              </a:lnSpc>
              <a:buNone/>
            </a:pPr>
            <a:r>
              <a:rPr lang="en-US" altLang="x-none" dirty="0">
                <a:latin typeface="Times New Roman" panose="02020603050405020304" pitchFamily="18" charset="0"/>
                <a:cs typeface="Times New Roman" panose="02020603050405020304" pitchFamily="18" charset="0"/>
              </a:rPr>
              <a:t>1.1. Khái niệm văn phong văn bản quản lý nh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nước</a:t>
            </a:r>
          </a:p>
          <a:p>
            <a:pPr marL="0" indent="0" algn="just">
              <a:lnSpc>
                <a:spcPct val="90000"/>
              </a:lnSpc>
              <a:buFont typeface="Wingdings" panose="05000000000000000000" pitchFamily="2" charset="2"/>
              <a:buChar char="v"/>
            </a:pPr>
            <a:r>
              <a:rPr lang="en-US" altLang="x-none" dirty="0">
                <a:latin typeface="Times New Roman" panose="02020603050405020304" pitchFamily="18" charset="0"/>
                <a:cs typeface="Times New Roman" panose="02020603050405020304" pitchFamily="18" charset="0"/>
              </a:rPr>
              <a:t>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một loại văn phong tổng hợp văn phong pháp luật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văn phong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chính - công vụ.</a:t>
            </a:r>
          </a:p>
          <a:p>
            <a:pPr marL="0" indent="0" algn="just">
              <a:lnSpc>
                <a:spcPct val="90000"/>
              </a:lnSpc>
              <a:buFont typeface="Wingdings" panose="05000000000000000000" pitchFamily="2" charset="2"/>
              <a:buChar char="v"/>
            </a:pPr>
            <a:r>
              <a:rPr lang="en-US" altLang="x-none" dirty="0">
                <a:latin typeface="Times New Roman" panose="02020603050405020304" pitchFamily="18" charset="0"/>
                <a:cs typeface="Times New Roman" panose="02020603050405020304" pitchFamily="18" charset="0"/>
              </a:rPr>
              <a:t>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dạng ngôn ngữ tiếng Việt hiện đại.</a:t>
            </a:r>
          </a:p>
          <a:p>
            <a:pPr marL="0" indent="0" algn="just">
              <a:lnSpc>
                <a:spcPct val="90000"/>
              </a:lnSpc>
              <a:buFont typeface="Wingdings" panose="05000000000000000000" pitchFamily="2" charset="2"/>
              <a:buChar char="v"/>
            </a:pPr>
            <a:r>
              <a:rPr lang="en-US" altLang="x-none" dirty="0">
                <a:latin typeface="Times New Roman" panose="02020603050405020304" pitchFamily="18" charset="0"/>
                <a:cs typeface="Times New Roman" panose="02020603050405020304" pitchFamily="18" charset="0"/>
              </a:rPr>
              <a:t>Nhằm phục vụ cho các mục đích giao tiếp bằng văn bản trong lĩnh vực hoạt động pháp luật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chính.</a:t>
            </a:r>
          </a:p>
          <a:p>
            <a:pPr marL="0" indent="0">
              <a:lnSpc>
                <a:spcPct val="90000"/>
              </a:lnSpc>
              <a:buFont typeface="Wingdings" panose="05000000000000000000" pitchFamily="2" charset="2"/>
              <a:buChar char="v"/>
            </a:pPr>
            <a:endParaRPr lang="en-US" altLang="x-none" dirty="0">
              <a:latin typeface="Times New Roman" panose="02020603050405020304" pitchFamily="18" charset="0"/>
              <a:cs typeface="Times New Roman" panose="02020603050405020304" pitchFamily="18" charset="0"/>
            </a:endParaRPr>
          </a:p>
          <a:p>
            <a:pPr marL="0" indent="0">
              <a:lnSpc>
                <a:spcPct val="90000"/>
              </a:lnSpc>
              <a:buFont typeface="Wingdings" panose="05000000000000000000" pitchFamily="2" charset="2"/>
              <a:buChar char="v"/>
            </a:pPr>
            <a:endParaRPr lang="en-US" altLang="x-none" u="sng" dirty="0">
              <a:latin typeface="Times New Roman" panose="02020603050405020304" pitchFamily="18" charset="0"/>
              <a:cs typeface="Times New Roman" panose="02020603050405020304" pitchFamily="18" charset="0"/>
            </a:endParaRPr>
          </a:p>
          <a:p>
            <a:pPr marL="0" indent="0">
              <a:lnSpc>
                <a:spcPct val="90000"/>
              </a:lnSpc>
              <a:buNone/>
            </a:pPr>
            <a:endParaRPr lang="en-US" altLang="x-none" sz="2700" u="sng" dirty="0">
              <a:solidFill>
                <a:srgbClr val="19194D"/>
              </a:solidFill>
              <a:latin typeface="Times New Roman" panose="02020603050405020304" pitchFamily="18" charset="0"/>
              <a:cs typeface="Times New Roman" panose="02020603050405020304" pitchFamily="18" charset="0"/>
            </a:endParaRPr>
          </a:p>
          <a:p>
            <a:pPr marL="0" indent="0">
              <a:lnSpc>
                <a:spcPct val="90000"/>
              </a:lnSpc>
              <a:buNone/>
            </a:pPr>
            <a:endParaRPr lang="en-US" altLang="x-none" sz="2700" u="sng" dirty="0">
              <a:solidFill>
                <a:srgbClr val="19194D"/>
              </a:solidFill>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phong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nh</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nước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13" y="620713"/>
            <a:ext cx="8085137" cy="1279525"/>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1</a:t>
            </a:r>
            <a:r>
              <a:rPr lang="en-US" altLang="en-US" b="1" dirty="0" err="1">
                <a:solidFill>
                  <a:schemeClr val="bg1"/>
                </a:solidFill>
                <a:latin typeface="Times New Roman" panose="02020603050405020304" pitchFamily="18" charset="0"/>
                <a:cs typeface="Times New Roman" panose="02020603050405020304" pitchFamily="18" charset="0"/>
              </a:rPr>
              <a:t>nước.quản</a:t>
            </a:r>
            <a:r>
              <a:rPr lang="en-US" altLang="en-US" b="1" dirty="0">
                <a:solidFill>
                  <a:schemeClr val="bg1"/>
                </a:solidFill>
                <a:latin typeface="Times New Roman" panose="02020603050405020304" pitchFamily="18" charset="0"/>
                <a:cs typeface="Times New Roman" panose="02020603050405020304" pitchFamily="18" charset="0"/>
              </a:rPr>
              <a:t>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br>
              <a:rPr lang="en-US" altLang="en-US" b="1" dirty="0">
                <a:solidFill>
                  <a:schemeClr val="bg1"/>
                </a:solidFill>
                <a:latin typeface="Times New Roman" panose="02020603050405020304" pitchFamily="18" charset="0"/>
                <a:cs typeface="Times New Roman" panose="02020603050405020304" pitchFamily="18" charset="0"/>
              </a:rPr>
            </a:b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3" name="Content Placeholder 2"/>
          <p:cNvSpPr>
            <a:spLocks noGrp="1"/>
          </p:cNvSpPr>
          <p:nvPr>
            <p:ph idx="1"/>
          </p:nvPr>
        </p:nvSpPr>
        <p:spPr>
          <a:xfrm>
            <a:off x="174625" y="1900238"/>
            <a:ext cx="8718550" cy="4205288"/>
          </a:xfrm>
        </p:spPr>
        <p:txBody>
          <a:bodyPr vert="horz" wrap="square" lIns="91440" tIns="45720" rIns="91440" bIns="45720" numCol="1" anchor="t" anchorCtr="0" compatLnSpc="1"/>
          <a:lstStyle/>
          <a:p>
            <a:pPr marL="0" indent="0">
              <a:buNone/>
            </a:pPr>
            <a:r>
              <a:rPr lang="en-US" altLang="x-none" sz="2700" dirty="0">
                <a:latin typeface="Times New Roman" panose="02020603050405020304" pitchFamily="18" charset="0"/>
                <a:cs typeface="Times New Roman" panose="02020603050405020304" pitchFamily="18" charset="0"/>
              </a:rPr>
              <a:t> </a:t>
            </a:r>
            <a:r>
              <a:rPr lang="en-US" altLang="x-none" u="sng" dirty="0">
                <a:latin typeface="Times New Roman" panose="02020603050405020304" pitchFamily="18" charset="0"/>
                <a:cs typeface="Times New Roman" panose="02020603050405020304" pitchFamily="18" charset="0"/>
              </a:rPr>
              <a:t>Đặc trưng cần lưu ý khi sử dụng ngôn từ</a:t>
            </a:r>
            <a:r>
              <a:rPr lang="en-US" altLang="x-none" dirty="0">
                <a:latin typeface="Times New Roman" panose="02020603050405020304" pitchFamily="18" charset="0"/>
                <a:cs typeface="Times New Roman" panose="02020603050405020304" pitchFamily="18" charset="0"/>
              </a:rPr>
              <a:t>:</a:t>
            </a:r>
          </a:p>
          <a:p>
            <a:pPr marL="0" indent="0"/>
            <a:r>
              <a:rPr lang="en-US" altLang="x-none" dirty="0">
                <a:latin typeface="Times New Roman" panose="02020603050405020304" pitchFamily="18" charset="0"/>
                <a:cs typeface="Times New Roman" panose="02020603050405020304" pitchFamily="18" charset="0"/>
              </a:rPr>
              <a:t> Có sắc thái văn phong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chính-công vụ;</a:t>
            </a:r>
          </a:p>
          <a:p>
            <a:pPr marL="0" indent="0"/>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Không</a:t>
            </a:r>
            <a:r>
              <a:rPr lang="en-US" altLang="x-none" dirty="0">
                <a:latin typeface="Times New Roman" panose="02020603050405020304" pitchFamily="18" charset="0"/>
                <a:cs typeface="Times New Roman" panose="02020603050405020304" pitchFamily="18" charset="0"/>
              </a:rPr>
              <a:t> sử dụng các biện pháp tu từ;</a:t>
            </a:r>
          </a:p>
          <a:p>
            <a:pPr marL="0" indent="0"/>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Sử</a:t>
            </a:r>
            <a:r>
              <a:rPr lang="en-US" altLang="x-none" dirty="0">
                <a:latin typeface="Times New Roman" panose="02020603050405020304" pitchFamily="18" charset="0"/>
                <a:cs typeface="Times New Roman" panose="02020603050405020304" pitchFamily="18" charset="0"/>
              </a:rPr>
              <a:t> dụng dấu câu, cấu trúc câu phù hợp với từng loại văn bản;</a:t>
            </a:r>
          </a:p>
          <a:p>
            <a:pPr marL="0" indent="0"/>
            <a:r>
              <a:rPr lang="en-US" altLang="x-none" dirty="0">
                <a:latin typeface="Times New Roman" panose="02020603050405020304" pitchFamily="18" charset="0"/>
                <a:cs typeface="Times New Roman" panose="02020603050405020304" pitchFamily="18" charset="0"/>
              </a:rPr>
              <a:t>Trung tính (trung tính được sử dụng chủ yếu trong loại văn phong n</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a:t>
            </a:r>
            <a:endParaRPr lang="en-US" altLang="x-none"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phong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nh</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nước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675" y="1169988"/>
            <a:ext cx="7253288" cy="420688"/>
          </a:xfrm>
        </p:spPr>
        <p:txBody>
          <a:bodyPr vert="horz" wrap="square" lIns="91440" tIns="45720" rIns="91440" bIns="45720" numCol="1" anchor="ctr" anchorCtr="0" compatLnSpc="1">
            <a:noAutofit/>
          </a:bodyPr>
          <a:lstStyle/>
          <a:p>
            <a:br>
              <a:rPr lang="en-US" altLang="x-none" b="1" dirty="0">
                <a:solidFill>
                  <a:schemeClr val="bg1"/>
                </a:solidFill>
                <a:latin typeface="Times New Roman" panose="02020603050405020304" pitchFamily="18" charset="0"/>
                <a:cs typeface="Times New Roman" panose="02020603050405020304" pitchFamily="18" charset="0"/>
              </a:rPr>
            </a:br>
            <a:r>
              <a:rPr lang="en-US" altLang="x-none" b="1" dirty="0">
                <a:solidFill>
                  <a:schemeClr val="bg1"/>
                </a:solidFill>
                <a:latin typeface="Times New Roman" panose="02020603050405020304" pitchFamily="18" charset="0"/>
                <a:cs typeface="Times New Roman" panose="02020603050405020304" pitchFamily="18" charset="0"/>
              </a:rPr>
              <a:t>1.1. Khái niệm văn phong văn bản quản lý nh</a:t>
            </a:r>
            <a:r>
              <a:rPr lang="en-US" altLang="x-none" b="1" dirty="0">
                <a:solidFill>
                  <a:schemeClr val="bg1"/>
                </a:solidFill>
                <a:latin typeface="Times New Roman" panose="02020603050405020304" pitchFamily="18" charset="0"/>
                <a:ea typeface="Times New Roman" panose="02020603050405020304" pitchFamily="18" charset="0"/>
              </a:rPr>
              <a:t>à</a:t>
            </a:r>
            <a:r>
              <a:rPr lang="en-US" altLang="x-none" b="1" dirty="0">
                <a:solidFill>
                  <a:schemeClr val="bg1"/>
                </a:solidFill>
                <a:latin typeface="Times New Roman" panose="02020603050405020304" pitchFamily="18" charset="0"/>
                <a:cs typeface="Times New Roman" panose="02020603050405020304" pitchFamily="18" charset="0"/>
              </a:rPr>
              <a:t> nước</a:t>
            </a:r>
            <a:br>
              <a:rPr lang="en-US" altLang="x-none" b="1" dirty="0">
                <a:solidFill>
                  <a:schemeClr val="bg1"/>
                </a:solidFill>
                <a:latin typeface="Times New Roman" panose="02020603050405020304" pitchFamily="18" charset="0"/>
                <a:cs typeface="Times New Roman" panose="02020603050405020304" pitchFamily="18" charset="0"/>
              </a:rPr>
            </a:br>
            <a:br>
              <a:rPr lang="en-US" altLang="en-US" b="1" dirty="0">
                <a:solidFill>
                  <a:schemeClr val="bg1"/>
                </a:solidFill>
                <a:latin typeface="Times New Roman" panose="02020603050405020304" pitchFamily="18" charset="0"/>
                <a:cs typeface="Times New Roman" panose="02020603050405020304" pitchFamily="18" charset="0"/>
              </a:rPr>
            </a:br>
            <a:br>
              <a:rPr lang="en-US" altLang="x-none" b="1" dirty="0">
                <a:solidFill>
                  <a:srgbClr val="19194D"/>
                </a:solidFill>
                <a:latin typeface="Times New Roman" panose="02020603050405020304" pitchFamily="18" charset="0"/>
                <a:cs typeface="Times New Roman" panose="02020603050405020304" pitchFamily="18" charset="0"/>
              </a:rPr>
            </a:br>
            <a:endParaRPr lang="en-US" altLang="x-none" dirty="0"/>
          </a:p>
        </p:txBody>
      </p:sp>
      <p:sp>
        <p:nvSpPr>
          <p:cNvPr id="3" name="Content Placeholder 2"/>
          <p:cNvSpPr>
            <a:spLocks noGrp="1"/>
          </p:cNvSpPr>
          <p:nvPr>
            <p:ph idx="1"/>
          </p:nvPr>
        </p:nvSpPr>
        <p:spPr>
          <a:xfrm>
            <a:off x="115888" y="1447800"/>
            <a:ext cx="8777288" cy="4933951"/>
          </a:xfrm>
        </p:spPr>
        <p:txBody>
          <a:bodyPr vert="horz" wrap="square" lIns="91440" tIns="45720" rIns="91440" bIns="45720" numCol="1" anchor="t" anchorCtr="0" compatLnSpc="1">
            <a:noAutofit/>
          </a:bodyPr>
          <a:lstStyle/>
          <a:p>
            <a:pPr marL="0" indent="0">
              <a:buNone/>
            </a:pPr>
            <a:r>
              <a:rPr lang="en-US" altLang="x-none" sz="3000" dirty="0">
                <a:latin typeface="Times New Roman" panose="02020603050405020304" pitchFamily="18" charset="0"/>
                <a:cs typeface="Times New Roman" panose="02020603050405020304" pitchFamily="18" charset="0"/>
              </a:rPr>
              <a:t>Từ ngữ trung tính l</a:t>
            </a:r>
            <a:r>
              <a:rPr lang="en-US"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a:t>
            </a:r>
          </a:p>
          <a:p>
            <a:pPr marL="0" indent="0" algn="just"/>
            <a:r>
              <a:rPr lang="en-US" altLang="x-none" sz="3000" dirty="0">
                <a:latin typeface="Times New Roman" panose="02020603050405020304" pitchFamily="18" charset="0"/>
                <a:cs typeface="Times New Roman" panose="02020603050405020304" pitchFamily="18" charset="0"/>
              </a:rPr>
              <a:t> </a:t>
            </a:r>
            <a:r>
              <a:rPr lang="en-US" altLang="x-none" sz="3000" dirty="0" err="1">
                <a:latin typeface="Times New Roman" panose="02020603050405020304" pitchFamily="18" charset="0"/>
                <a:cs typeface="Times New Roman" panose="02020603050405020304" pitchFamily="18" charset="0"/>
              </a:rPr>
              <a:t>Không</a:t>
            </a:r>
            <a:r>
              <a:rPr lang="en-US" altLang="x-none" sz="3000" dirty="0">
                <a:latin typeface="Times New Roman" panose="02020603050405020304" pitchFamily="18" charset="0"/>
                <a:cs typeface="Times New Roman" panose="02020603050405020304" pitchFamily="18" charset="0"/>
              </a:rPr>
              <a:t> được xếp v</a:t>
            </a:r>
            <a:r>
              <a:rPr lang="en-US"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o lớp từ khẩu ngữ (thuộc phong cách </a:t>
            </a:r>
            <a:r>
              <a:rPr lang="en-US" altLang="x-none" sz="3000" dirty="0" err="1">
                <a:latin typeface="Times New Roman" panose="02020603050405020304" pitchFamily="18" charset="0"/>
                <a:cs typeface="Times New Roman" panose="02020603050405020304" pitchFamily="18" charset="0"/>
              </a:rPr>
              <a:t>nói</a:t>
            </a:r>
            <a:r>
              <a:rPr lang="en-US" altLang="x-none" sz="3000" dirty="0">
                <a:latin typeface="Times New Roman" panose="02020603050405020304" pitchFamily="18" charset="0"/>
                <a:cs typeface="Times New Roman" panose="02020603050405020304" pitchFamily="18" charset="0"/>
              </a:rPr>
              <a:t>).</a:t>
            </a:r>
          </a:p>
          <a:p>
            <a:pPr marL="0" indent="0" algn="just"/>
            <a:r>
              <a:rPr lang="en-US" altLang="x-none" sz="3000" dirty="0">
                <a:latin typeface="Times New Roman" panose="02020603050405020304" pitchFamily="18" charset="0"/>
                <a:cs typeface="Times New Roman" panose="02020603050405020304" pitchFamily="18" charset="0"/>
              </a:rPr>
              <a:t> </a:t>
            </a:r>
            <a:r>
              <a:rPr lang="en-US" altLang="x-none" sz="3000" dirty="0" err="1">
                <a:latin typeface="Times New Roman" panose="02020603050405020304" pitchFamily="18" charset="0"/>
                <a:cs typeface="Times New Roman" panose="02020603050405020304" pitchFamily="18" charset="0"/>
              </a:rPr>
              <a:t>Không</a:t>
            </a:r>
            <a:r>
              <a:rPr lang="en-US" altLang="x-none" sz="3000" dirty="0">
                <a:latin typeface="Times New Roman" panose="02020603050405020304" pitchFamily="18" charset="0"/>
                <a:cs typeface="Times New Roman" panose="02020603050405020304" pitchFamily="18" charset="0"/>
              </a:rPr>
              <a:t> được xếp v</a:t>
            </a:r>
            <a:r>
              <a:rPr lang="en-US"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o lớp từ ngữ thuộc phong </a:t>
            </a:r>
            <a:r>
              <a:rPr lang="en-US" altLang="x-none" sz="3000" dirty="0" err="1">
                <a:latin typeface="Times New Roman" panose="02020603050405020304" pitchFamily="18" charset="0"/>
                <a:cs typeface="Times New Roman" panose="02020603050405020304" pitchFamily="18" charset="0"/>
              </a:rPr>
              <a:t>cách</a:t>
            </a:r>
            <a:r>
              <a:rPr lang="en-US" altLang="x-none" sz="3000" dirty="0">
                <a:latin typeface="Times New Roman" panose="02020603050405020304" pitchFamily="18" charset="0"/>
                <a:cs typeface="Times New Roman" panose="02020603050405020304" pitchFamily="18" charset="0"/>
              </a:rPr>
              <a:t> </a:t>
            </a:r>
            <a:r>
              <a:rPr lang="en-US" altLang="x-none" sz="3000" dirty="0" err="1">
                <a:latin typeface="Times New Roman" panose="02020603050405020304" pitchFamily="18" charset="0"/>
                <a:cs typeface="Times New Roman" panose="02020603050405020304" pitchFamily="18" charset="0"/>
              </a:rPr>
              <a:t>viết</a:t>
            </a:r>
            <a:r>
              <a:rPr lang="en-US" altLang="x-none" sz="3000" dirty="0">
                <a:latin typeface="Times New Roman" panose="02020603050405020304" pitchFamily="18" charset="0"/>
                <a:cs typeface="Times New Roman" panose="02020603050405020304" pitchFamily="18" charset="0"/>
              </a:rPr>
              <a:t>.</a:t>
            </a:r>
          </a:p>
          <a:p>
            <a:pPr marL="0" indent="0" algn="just"/>
            <a:r>
              <a:rPr lang="en-US" altLang="x-none" sz="3000" dirty="0">
                <a:latin typeface="Times New Roman" panose="02020603050405020304" pitchFamily="18" charset="0"/>
                <a:cs typeface="Times New Roman" panose="02020603050405020304" pitchFamily="18" charset="0"/>
              </a:rPr>
              <a:t> </a:t>
            </a:r>
            <a:r>
              <a:rPr lang="en-US" altLang="x-none" sz="3000" dirty="0" err="1">
                <a:latin typeface="Times New Roman" panose="02020603050405020304" pitchFamily="18" charset="0"/>
                <a:cs typeface="Times New Roman" panose="02020603050405020304" pitchFamily="18" charset="0"/>
              </a:rPr>
              <a:t>Được</a:t>
            </a:r>
            <a:r>
              <a:rPr lang="en-US" altLang="x-none" sz="3000" dirty="0">
                <a:latin typeface="Times New Roman" panose="02020603050405020304" pitchFamily="18" charset="0"/>
                <a:cs typeface="Times New Roman" panose="02020603050405020304" pitchFamily="18" charset="0"/>
              </a:rPr>
              <a:t> gọi </a:t>
            </a:r>
            <a:r>
              <a:rPr lang="vi-VN" altLang="x-none" sz="3000" dirty="0">
                <a:latin typeface="Times New Roman" panose="02020603050405020304" pitchFamily="18" charset="0"/>
                <a:cs typeface="Times New Roman" panose="02020603050405020304" pitchFamily="18" charset="0"/>
              </a:rPr>
              <a:t>l</a:t>
            </a:r>
            <a:r>
              <a:rPr lang="vi-VN" altLang="x-none" sz="3000" dirty="0">
                <a:latin typeface="Times New Roman" panose="02020603050405020304" pitchFamily="18" charset="0"/>
                <a:ea typeface="Times New Roman" panose="02020603050405020304" pitchFamily="18" charset="0"/>
              </a:rPr>
              <a:t>à</a:t>
            </a:r>
            <a:r>
              <a:rPr lang="vi-VN" altLang="x-none" sz="3000" dirty="0">
                <a:latin typeface="Times New Roman" panose="02020603050405020304" pitchFamily="18" charset="0"/>
                <a:cs typeface="Times New Roman" panose="02020603050405020304" pitchFamily="18" charset="0"/>
              </a:rPr>
              <a:t> lớp từ</a:t>
            </a:r>
            <a:r>
              <a:rPr lang="en-US" altLang="x-none" sz="3000" dirty="0">
                <a:latin typeface="Times New Roman" panose="02020603050405020304" pitchFamily="18" charset="0"/>
                <a:cs typeface="Times New Roman" panose="02020603050405020304" pitchFamily="18" charset="0"/>
              </a:rPr>
              <a:t> </a:t>
            </a:r>
            <a:r>
              <a:rPr lang="vi-VN" altLang="x-none" sz="3000" dirty="0">
                <a:latin typeface="Times New Roman" panose="02020603050405020304" pitchFamily="18" charset="0"/>
                <a:cs typeface="Times New Roman" panose="02020603050405020304" pitchFamily="18" charset="0"/>
              </a:rPr>
              <a:t>trung ho</a:t>
            </a:r>
            <a:r>
              <a:rPr lang="vi-VN" altLang="x-none" sz="3000" dirty="0">
                <a:latin typeface="Times New Roman" panose="02020603050405020304" pitchFamily="18" charset="0"/>
                <a:ea typeface="Times New Roman" panose="02020603050405020304" pitchFamily="18" charset="0"/>
              </a:rPr>
              <a:t>à</a:t>
            </a:r>
            <a:r>
              <a:rPr lang="en-US" altLang="x-none" sz="3000" dirty="0">
                <a:latin typeface="Times New Roman" panose="02020603050405020304" pitchFamily="18" charset="0"/>
                <a:cs typeface="Times New Roman" panose="02020603050405020304" pitchFamily="18" charset="0"/>
              </a:rPr>
              <a:t> tức l</a:t>
            </a:r>
            <a:r>
              <a:rPr lang="en-US" altLang="x-none" sz="3000" dirty="0">
                <a:latin typeface="Times New Roman" panose="02020603050405020304" pitchFamily="18" charset="0"/>
                <a:ea typeface="Times New Roman" panose="02020603050405020304" pitchFamily="18" charset="0"/>
              </a:rPr>
              <a:t>à</a:t>
            </a:r>
            <a:r>
              <a:rPr lang="vi-VN" altLang="x-none" sz="3000" dirty="0">
                <a:latin typeface="Times New Roman" panose="02020603050405020304" pitchFamily="18" charset="0"/>
                <a:cs typeface="Times New Roman" panose="02020603050405020304" pitchFamily="18" charset="0"/>
              </a:rPr>
              <a:t> không có những dấu hiệu riêng như dấu hiệu của hai lớp từ nói trên</a:t>
            </a:r>
            <a:r>
              <a:rPr lang="en-US" altLang="x-none" sz="3000" dirty="0">
                <a:latin typeface="Times New Roman" panose="02020603050405020304" pitchFamily="18" charset="0"/>
                <a:cs typeface="Times New Roman" panose="02020603050405020304" pitchFamily="18" charset="0"/>
              </a:rPr>
              <a:t>.</a:t>
            </a:r>
          </a:p>
          <a:p>
            <a:pPr marL="0" indent="0" algn="just"/>
            <a:r>
              <a:rPr lang="en-US" altLang="x-none" sz="3000" dirty="0">
                <a:latin typeface="Times New Roman" panose="02020603050405020304" pitchFamily="18" charset="0"/>
                <a:cs typeface="Times New Roman" panose="02020603050405020304" pitchFamily="18" charset="0"/>
              </a:rPr>
              <a:t> </a:t>
            </a:r>
            <a:r>
              <a:rPr lang="en-US" altLang="x-none" sz="3000" dirty="0" err="1">
                <a:latin typeface="Times New Roman" panose="02020603050405020304" pitchFamily="18" charset="0"/>
                <a:cs typeface="Times New Roman" panose="02020603050405020304" pitchFamily="18" charset="0"/>
              </a:rPr>
              <a:t>Chúng</a:t>
            </a:r>
            <a:r>
              <a:rPr lang="en-US" altLang="x-none" sz="3000" dirty="0">
                <a:latin typeface="Times New Roman" panose="02020603050405020304" pitchFamily="18" charset="0"/>
                <a:cs typeface="Times New Roman" panose="02020603050405020304" pitchFamily="18" charset="0"/>
              </a:rPr>
              <a:t> được </a:t>
            </a:r>
            <a:r>
              <a:rPr lang="vi-VN" altLang="x-none" sz="3000" dirty="0">
                <a:latin typeface="Times New Roman" panose="02020603050405020304" pitchFamily="18" charset="0"/>
                <a:cs typeface="Times New Roman" panose="02020603050405020304" pitchFamily="18" charset="0"/>
              </a:rPr>
              <a:t>dùng như nhau trong tất cả các phong cách chức năng khác nhau. </a:t>
            </a:r>
            <a:endParaRPr lang="en-US" altLang="x-none" sz="3000" dirty="0">
              <a:latin typeface="Times New Roman" panose="02020603050405020304" pitchFamily="18" charset="0"/>
              <a:cs typeface="Times New Roman" panose="02020603050405020304" pitchFamily="18" charset="0"/>
            </a:endParaRPr>
          </a:p>
          <a:p>
            <a:pPr marL="0" indent="0"/>
            <a:endParaRPr lang="en-US" altLang="x-none" sz="24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phong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nh</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nước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788" y="450850"/>
            <a:ext cx="7705725" cy="9906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1.2. Đặc điểm văn phong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 </a:t>
            </a:r>
            <a:endParaRPr lang="en-US" altLang="en-US" b="1" dirty="0">
              <a:solidFill>
                <a:schemeClr val="bg1"/>
              </a:solidFill>
              <a:latin typeface="Times New Roman" panose="02020603050405020304" pitchFamily="18" charset="0"/>
              <a:ea typeface="Times New Roman" panose="02020603050405020304" pitchFamily="18" charset="0"/>
            </a:endParaRPr>
          </a:p>
        </p:txBody>
      </p:sp>
      <p:graphicFrame>
        <p:nvGraphicFramePr>
          <p:cNvPr id="4" name="Content Placeholder 3"/>
          <p:cNvGraphicFramePr>
            <a:graphicFrameLocks noGrp="1"/>
          </p:cNvGraphicFramePr>
          <p:nvPr>
            <p:ph idx="1"/>
          </p:nvPr>
        </p:nvGraphicFramePr>
        <p:xfrm>
          <a:off x="73103" y="2276475"/>
          <a:ext cx="5129312" cy="39312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4756" name="Group 4"/>
          <p:cNvGrpSpPr/>
          <p:nvPr/>
        </p:nvGrpSpPr>
        <p:grpSpPr>
          <a:xfrm>
            <a:off x="4887913" y="2551907"/>
            <a:ext cx="1468437" cy="2287586"/>
            <a:chOff x="4827889" y="-130268"/>
            <a:chExt cx="1958340" cy="5319072"/>
          </a:xfrm>
          <a:solidFill>
            <a:schemeClr val="bg1"/>
          </a:solidFill>
        </p:grpSpPr>
        <p:sp>
          <p:nvSpPr>
            <p:cNvPr id="6" name="Rounded Rectangle 5"/>
            <p:cNvSpPr/>
            <p:nvPr/>
          </p:nvSpPr>
          <p:spPr>
            <a:xfrm>
              <a:off x="4827889" y="-130268"/>
              <a:ext cx="1803791" cy="4971396"/>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5088295" y="52529"/>
              <a:ext cx="1697934" cy="5136275"/>
            </a:xfrm>
            <a:prstGeom prst="rect">
              <a:avLst/>
            </a:prstGeom>
            <a:solidFill>
              <a:srgbClr val="0070C0"/>
            </a:solidFill>
          </p:spPr>
          <p:style>
            <a:lnRef idx="0">
              <a:scrgbClr r="0" g="0" b="0"/>
            </a:lnRef>
            <a:fillRef idx="0">
              <a:scrgbClr r="0" g="0" b="0"/>
            </a:fillRef>
            <a:effectRef idx="0">
              <a:scrgbClr r="0" g="0" b="0"/>
            </a:effectRef>
            <a:fontRef idx="minor">
              <a:schemeClr val="lt1"/>
            </a:fontRef>
          </p:style>
          <p:txBody>
            <a:bodyPr lIns="114300" tIns="114300" rIns="114300" bIns="114300" spcCol="1270"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defTabSz="1333500">
                <a:lnSpc>
                  <a:spcPct val="90000"/>
                </a:lnSpc>
                <a:spcAft>
                  <a:spcPct val="35000"/>
                </a:spcAft>
              </a:pPr>
              <a:r>
                <a:rPr lang="en-US" altLang="x-none" sz="3000" dirty="0">
                  <a:latin typeface="Times New Roman" panose="02020603050405020304" pitchFamily="18" charset="0"/>
                  <a:cs typeface="Times New Roman" panose="02020603050405020304" pitchFamily="18" charset="0"/>
                </a:rPr>
                <a:t>Tính văn minh, lịch sự</a:t>
              </a:r>
              <a:endParaRPr lang="en-US" altLang="x-none" sz="3000" dirty="0">
                <a:latin typeface="Times New Roman" panose="02020603050405020304" pitchFamily="18" charset="0"/>
                <a:ea typeface="Times New Roman" panose="02020603050405020304" pitchFamily="18" charset="0"/>
              </a:endParaRPr>
            </a:p>
          </p:txBody>
        </p:sp>
      </p:grpSp>
      <p:grpSp>
        <p:nvGrpSpPr>
          <p:cNvPr id="74757" name="Group 8"/>
          <p:cNvGrpSpPr/>
          <p:nvPr/>
        </p:nvGrpSpPr>
        <p:grpSpPr>
          <a:xfrm>
            <a:off x="6867624" y="2652713"/>
            <a:ext cx="1273176" cy="2225675"/>
            <a:chOff x="5034538" y="0"/>
            <a:chExt cx="1804544" cy="5241657"/>
          </a:xfrm>
          <a:solidFill>
            <a:srgbClr val="0070C0"/>
          </a:solidFill>
        </p:grpSpPr>
        <p:sp>
          <p:nvSpPr>
            <p:cNvPr id="10" name="Rounded Rectangle 9"/>
            <p:cNvSpPr/>
            <p:nvPr/>
          </p:nvSpPr>
          <p:spPr>
            <a:xfrm>
              <a:off x="5034538" y="0"/>
              <a:ext cx="1804544" cy="5241657"/>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Rounded Rectangle 4"/>
            <p:cNvSpPr/>
            <p:nvPr/>
          </p:nvSpPr>
          <p:spPr>
            <a:xfrm>
              <a:off x="5087489" y="52342"/>
              <a:ext cx="1698644" cy="4807968"/>
            </a:xfrm>
            <a:prstGeom prst="rect">
              <a:avLst/>
            </a:prstGeom>
            <a:grpFill/>
          </p:spPr>
          <p:style>
            <a:lnRef idx="0">
              <a:scrgbClr r="0" g="0" b="0"/>
            </a:lnRef>
            <a:fillRef idx="0">
              <a:scrgbClr r="0" g="0" b="0"/>
            </a:fillRef>
            <a:effectRef idx="0">
              <a:scrgbClr r="0" g="0" b="0"/>
            </a:effectRef>
            <a:fontRef idx="minor">
              <a:schemeClr val="lt1"/>
            </a:fontRef>
          </p:style>
          <p:txBody>
            <a:bodyPr lIns="114300" tIns="114300" rIns="114300" bIns="114300" spcCol="1270"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defTabSz="1333500">
                <a:lnSpc>
                  <a:spcPct val="90000"/>
                </a:lnSpc>
                <a:spcAft>
                  <a:spcPct val="35000"/>
                </a:spcAft>
              </a:pPr>
              <a:r>
                <a:rPr lang="en-US" altLang="x-none" sz="3000" dirty="0">
                  <a:latin typeface="Times New Roman" panose="02020603050405020304" pitchFamily="18" charset="0"/>
                  <a:cs typeface="Times New Roman" panose="02020603050405020304" pitchFamily="18" charset="0"/>
                </a:rPr>
                <a:t>Tính khuôn mẫu</a:t>
              </a:r>
              <a:endParaRPr lang="en-US" altLang="x-none" sz="3000" dirty="0">
                <a:latin typeface="Times New Roman" panose="02020603050405020304" pitchFamily="18" charset="0"/>
                <a:ea typeface="Times New Roman" panose="02020603050405020304" pitchFamily="18" charset="0"/>
              </a:endParaRPr>
            </a:p>
          </p:txBody>
        </p:sp>
      </p:grpSp>
      <p:cxnSp>
        <p:nvCxnSpPr>
          <p:cNvPr id="13" name="Straight Connector 12"/>
          <p:cNvCxnSpPr/>
          <p:nvPr/>
        </p:nvCxnSpPr>
        <p:spPr>
          <a:xfrm flipV="1">
            <a:off x="712788" y="1830388"/>
            <a:ext cx="6667500" cy="36513"/>
          </a:xfrm>
          <a:prstGeom prst="line">
            <a:avLst/>
          </a:prstGeom>
          <a:ln w="7620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863975" y="1852613"/>
            <a:ext cx="0" cy="777875"/>
          </a:xfrm>
          <a:prstGeom prst="straightConnector1">
            <a:avLst/>
          </a:prstGeom>
          <a:ln w="57150">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714375" y="1871663"/>
            <a:ext cx="9525" cy="758825"/>
          </a:xfrm>
          <a:prstGeom prst="straightConnector1">
            <a:avLst/>
          </a:prstGeom>
          <a:ln w="57150">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335213" y="1871663"/>
            <a:ext cx="1588" cy="781050"/>
          </a:xfrm>
          <a:prstGeom prst="straightConnector1">
            <a:avLst/>
          </a:prstGeom>
          <a:ln w="57150">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endCxn id="6" idx="0"/>
          </p:cNvCxnSpPr>
          <p:nvPr/>
        </p:nvCxnSpPr>
        <p:spPr>
          <a:xfrm>
            <a:off x="5553075" y="1791494"/>
            <a:ext cx="11113" cy="760413"/>
          </a:xfrm>
          <a:prstGeom prst="straightConnector1">
            <a:avLst/>
          </a:prstGeom>
          <a:ln w="57150">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380288" y="1852613"/>
            <a:ext cx="11113" cy="760413"/>
          </a:xfrm>
          <a:prstGeom prst="straightConnector1">
            <a:avLst/>
          </a:prstGeom>
          <a:ln w="57150">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1.2. </a:t>
            </a:r>
            <a:r>
              <a:rPr lang="en-US" altLang="en-US" sz="4000" b="1" dirty="0" err="1">
                <a:latin typeface="Times New Roman" panose="02020603050405020304" pitchFamily="18" charset="0"/>
                <a:cs typeface="Times New Roman" panose="02020603050405020304" pitchFamily="18" charset="0"/>
              </a:rPr>
              <a:t>Đặc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điểm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phong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lý</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nh</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nước</a:t>
            </a:r>
            <a:r>
              <a:rPr lang="en-US" altLang="en-US" sz="4000" b="1" dirty="0">
                <a:latin typeface="Times New Roman" panose="02020603050405020304" pitchFamily="18" charset="0"/>
                <a:cs typeface="Times New Roman" panose="02020603050405020304" pitchFamily="18" charset="0"/>
              </a:rPr>
              <a:t>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625475"/>
            <a:ext cx="7494588" cy="633413"/>
          </a:xfrm>
        </p:spPr>
        <p:txBody>
          <a:bodyPr vert="horz" wrap="square" lIns="91440" tIns="45720" rIns="91440" bIns="45720" numCol="1" anchor="ctr" anchorCtr="0" compatLnSpc="1">
            <a:normAutofit fontScale="90000"/>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4400" b="1" i="0" u="none" strike="noStrike" kern="1200" cap="none" spc="0" normalizeH="0" baseline="0" noProof="0" dirty="0">
                <a:ln>
                  <a:noFill/>
                </a:ln>
                <a:solidFill>
                  <a:schemeClr val="bg1"/>
                </a:solidFill>
                <a:effectLst/>
                <a:uLnTx/>
                <a:uFillTx/>
                <a:latin typeface="Times New Roman" panose="02020603050405020304" pitchFamily="18" charset="0"/>
                <a:ea typeface="+mj-ea"/>
                <a:cs typeface="Times New Roman" panose="02020603050405020304" pitchFamily="18" charset="0"/>
              </a:rPr>
              <a:t>1.2.1.  </a:t>
            </a:r>
            <a:r>
              <a:rPr kumimoji="0" lang="en-US" sz="4400" b="1" i="0" u="none" strike="noStrike" kern="1200" cap="none" spc="0" normalizeH="0" baseline="0" noProof="0" dirty="0" err="1">
                <a:ln>
                  <a:noFill/>
                </a:ln>
                <a:solidFill>
                  <a:schemeClr val="bg1"/>
                </a:solidFill>
                <a:effectLst/>
                <a:uLnTx/>
                <a:uFillTx/>
                <a:latin typeface="Times New Roman" panose="02020603050405020304" pitchFamily="18" charset="0"/>
                <a:ea typeface="+mj-ea"/>
                <a:cs typeface="Times New Roman" panose="02020603050405020304" pitchFamily="18" charset="0"/>
              </a:rPr>
              <a:t>Tính</a:t>
            </a:r>
            <a:r>
              <a:rPr kumimoji="0" lang="en-US" sz="4400" b="1" i="0" u="none" strike="noStrike" kern="1200" cap="none" spc="0" normalizeH="0" baseline="0" noProof="0" dirty="0">
                <a:ln>
                  <a:noFill/>
                </a:ln>
                <a:solidFill>
                  <a:schemeClr val="bg1"/>
                </a:solidFill>
                <a:effectLst/>
                <a:uLnTx/>
                <a:uFillTx/>
                <a:latin typeface="Times New Roman" panose="02020603050405020304" pitchFamily="18" charset="0"/>
                <a:ea typeface="+mj-ea"/>
                <a:cs typeface="Times New Roman" panose="02020603050405020304" pitchFamily="18" charset="0"/>
              </a:rPr>
              <a:t> </a:t>
            </a:r>
            <a:r>
              <a:rPr kumimoji="0" lang="en-US" sz="4400" b="1" i="0" u="none" strike="noStrike" kern="1200" cap="none" spc="0" normalizeH="0" baseline="0" noProof="0" dirty="0" err="1">
                <a:ln>
                  <a:noFill/>
                </a:ln>
                <a:solidFill>
                  <a:schemeClr val="bg1"/>
                </a:solidFill>
                <a:effectLst/>
                <a:uLnTx/>
                <a:uFillTx/>
                <a:latin typeface="Times New Roman" panose="02020603050405020304" pitchFamily="18" charset="0"/>
                <a:ea typeface="+mj-ea"/>
                <a:cs typeface="Times New Roman" panose="02020603050405020304" pitchFamily="18" charset="0"/>
              </a:rPr>
              <a:t>chính</a:t>
            </a:r>
            <a:r>
              <a:rPr kumimoji="0" lang="en-US" sz="4400" b="1" i="0" u="none" strike="noStrike" kern="1200" cap="none" spc="0" normalizeH="0" baseline="0" noProof="0" dirty="0">
                <a:ln>
                  <a:noFill/>
                </a:ln>
                <a:solidFill>
                  <a:schemeClr val="bg1"/>
                </a:solidFill>
                <a:effectLst/>
                <a:uLnTx/>
                <a:uFillTx/>
                <a:latin typeface="Times New Roman" panose="02020603050405020304" pitchFamily="18" charset="0"/>
                <a:ea typeface="+mj-ea"/>
                <a:cs typeface="Times New Roman" panose="02020603050405020304" pitchFamily="18" charset="0"/>
              </a:rPr>
              <a:t> </a:t>
            </a:r>
            <a:r>
              <a:rPr kumimoji="0" lang="en-US" sz="4400" b="1" i="0" u="none" strike="noStrike" kern="1200" cap="none" spc="0" normalizeH="0" baseline="0" noProof="0" dirty="0" err="1">
                <a:ln>
                  <a:noFill/>
                </a:ln>
                <a:solidFill>
                  <a:schemeClr val="bg1"/>
                </a:solidFill>
                <a:effectLst/>
                <a:uLnTx/>
                <a:uFillTx/>
                <a:latin typeface="Times New Roman" panose="02020603050405020304" pitchFamily="18" charset="0"/>
                <a:ea typeface="+mj-ea"/>
                <a:cs typeface="Times New Roman" panose="02020603050405020304" pitchFamily="18" charset="0"/>
              </a:rPr>
              <a:t>xác</a:t>
            </a:r>
            <a:r>
              <a:rPr kumimoji="0" lang="en-US" sz="4400" b="1" i="0" u="none" strike="noStrike" kern="1200" cap="none" spc="0" normalizeH="0" baseline="0" noProof="0" dirty="0">
                <a:ln>
                  <a:noFill/>
                </a:ln>
                <a:solidFill>
                  <a:schemeClr val="bg1"/>
                </a:solidFill>
                <a:effectLst/>
                <a:uLnTx/>
                <a:uFillTx/>
                <a:latin typeface="Times New Roman" panose="02020603050405020304" pitchFamily="18" charset="0"/>
                <a:ea typeface="+mj-ea"/>
                <a:cs typeface="Times New Roman" panose="02020603050405020304" pitchFamily="18" charset="0"/>
              </a:rPr>
              <a:t>, </a:t>
            </a:r>
            <a:r>
              <a:rPr kumimoji="0" lang="en-US" sz="4400" b="1" i="0" u="none" strike="noStrike" kern="1200" cap="none" spc="0" normalizeH="0" baseline="0" noProof="0" dirty="0" err="1">
                <a:ln>
                  <a:noFill/>
                </a:ln>
                <a:solidFill>
                  <a:schemeClr val="bg1"/>
                </a:solidFill>
                <a:effectLst/>
                <a:uLnTx/>
                <a:uFillTx/>
                <a:latin typeface="Times New Roman" panose="02020603050405020304" pitchFamily="18" charset="0"/>
                <a:ea typeface="+mj-ea"/>
                <a:cs typeface="Times New Roman" panose="02020603050405020304" pitchFamily="18" charset="0"/>
              </a:rPr>
              <a:t>rõ</a:t>
            </a:r>
            <a:r>
              <a:rPr kumimoji="0" lang="en-US" sz="4400" b="1" i="0" u="none" strike="noStrike" kern="1200" cap="none" spc="0" normalizeH="0" baseline="0" noProof="0" dirty="0">
                <a:ln>
                  <a:noFill/>
                </a:ln>
                <a:solidFill>
                  <a:schemeClr val="bg1"/>
                </a:solidFill>
                <a:effectLst/>
                <a:uLnTx/>
                <a:uFillTx/>
                <a:latin typeface="Times New Roman" panose="02020603050405020304" pitchFamily="18" charset="0"/>
                <a:ea typeface="+mj-ea"/>
                <a:cs typeface="Times New Roman" panose="02020603050405020304" pitchFamily="18" charset="0"/>
              </a:rPr>
              <a:t> </a:t>
            </a:r>
            <a:r>
              <a:rPr kumimoji="0" lang="en-US" sz="4400" b="1" i="0" u="none" strike="noStrike" kern="1200" cap="none" spc="0" normalizeH="0" baseline="0" noProof="0" dirty="0" err="1">
                <a:ln>
                  <a:noFill/>
                </a:ln>
                <a:solidFill>
                  <a:schemeClr val="bg1"/>
                </a:solidFill>
                <a:effectLst/>
                <a:uLnTx/>
                <a:uFillTx/>
                <a:latin typeface="Times New Roman" panose="02020603050405020304" pitchFamily="18" charset="0"/>
                <a:ea typeface="+mj-ea"/>
                <a:cs typeface="Times New Roman" panose="02020603050405020304" pitchFamily="18" charset="0"/>
              </a:rPr>
              <a:t>ràng</a:t>
            </a:r>
            <a:endParaRPr kumimoji="0" lang="en-US" sz="4400" b="0" i="0" u="none" strike="noStrike" kern="1200" cap="none" spc="0" normalizeH="0" baseline="0" noProof="0" dirty="0">
              <a:ln>
                <a:noFill/>
              </a:ln>
              <a:solidFill>
                <a:schemeClr val="bg1"/>
              </a:solidFill>
              <a:effectLst/>
              <a:uLnTx/>
              <a:uFillTx/>
              <a:latin typeface="+mj-lt"/>
              <a:ea typeface="+mj-ea"/>
              <a:cs typeface="+mj-cs"/>
            </a:endParaRPr>
          </a:p>
        </p:txBody>
      </p:sp>
      <p:sp>
        <p:nvSpPr>
          <p:cNvPr id="7" name="Rectangle 6"/>
          <p:cNvSpPr/>
          <p:nvPr/>
        </p:nvSpPr>
        <p:spPr>
          <a:xfrm>
            <a:off x="425450" y="2520950"/>
            <a:ext cx="1158875" cy="26685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Tính</a:t>
            </a:r>
            <a:r>
              <a:rPr kumimoji="0" lang="en-US" sz="3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chính</a:t>
            </a:r>
            <a:r>
              <a:rPr kumimoji="0" lang="en-US" sz="3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xác</a:t>
            </a:r>
            <a:r>
              <a:rPr kumimoji="0" lang="en-US" sz="3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rõ</a:t>
            </a:r>
            <a:r>
              <a:rPr kumimoji="0" lang="en-US" sz="3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ràng</a:t>
            </a:r>
            <a:endParaRPr kumimoji="0" lang="en-US" sz="3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8" name="Right Arrow 7"/>
          <p:cNvSpPr/>
          <p:nvPr/>
        </p:nvSpPr>
        <p:spPr>
          <a:xfrm>
            <a:off x="1584325" y="3638550"/>
            <a:ext cx="550863" cy="300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Rectangle 8"/>
          <p:cNvSpPr/>
          <p:nvPr/>
        </p:nvSpPr>
        <p:spPr>
          <a:xfrm>
            <a:off x="2497138" y="1839913"/>
            <a:ext cx="5891213" cy="14446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2800" dirty="0">
                <a:latin typeface="Times New Roman" panose="02020603050405020304" pitchFamily="18" charset="0"/>
                <a:cs typeface="Times New Roman" panose="02020603050405020304" pitchFamily="18" charset="0"/>
              </a:rPr>
              <a:t>Ngôn ngữ trong văn bản chỉ có một cách hiểu duy nhất.</a:t>
            </a:r>
            <a:endParaRPr lang="en-US" altLang="x-none" sz="2800" dirty="0">
              <a:latin typeface="Times New Roman" panose="02020603050405020304" pitchFamily="18" charset="0"/>
              <a:ea typeface="Times New Roman" panose="02020603050405020304" pitchFamily="18" charset="0"/>
            </a:endParaRPr>
          </a:p>
        </p:txBody>
      </p:sp>
      <p:sp>
        <p:nvSpPr>
          <p:cNvPr id="10" name="Left Brace 9"/>
          <p:cNvSpPr/>
          <p:nvPr/>
        </p:nvSpPr>
        <p:spPr>
          <a:xfrm>
            <a:off x="2135188" y="2425700"/>
            <a:ext cx="307975" cy="2727325"/>
          </a:xfrm>
          <a:prstGeom prst="leftBrace">
            <a:avLst/>
          </a:prstGeom>
          <a:ln w="762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Rectangle 11"/>
          <p:cNvSpPr/>
          <p:nvPr/>
        </p:nvSpPr>
        <p:spPr>
          <a:xfrm>
            <a:off x="2479675" y="4149725"/>
            <a:ext cx="5908675" cy="151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2800" dirty="0">
                <a:latin typeface="Times New Roman" panose="02020603050405020304" pitchFamily="18" charset="0"/>
                <a:cs typeface="Times New Roman" panose="02020603050405020304" pitchFamily="18" charset="0"/>
              </a:rPr>
              <a:t>Nội dung văn bản diễn đạt ý mạch lạc, ý tưởng dứt khoát, sử dụng từ ngữ chính xác.</a:t>
            </a:r>
            <a:endParaRPr lang="en-US" altLang="x-none" sz="2800" dirty="0">
              <a:latin typeface="Times New Roman" panose="02020603050405020304" pitchFamily="18" charset="0"/>
              <a:ea typeface="Times New Roman" panose="02020603050405020304" pitchFamily="18" charset="0"/>
            </a:endParaRPr>
          </a:p>
        </p:txBody>
      </p:sp>
      <p:sp>
        <p:nvSpPr>
          <p:cNvPr id="11"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a:t>
            </a:r>
            <a:r>
              <a:rPr lang="en-US" sz="4000" b="1" dirty="0">
                <a:latin typeface="Times New Roman" panose="02020603050405020304" pitchFamily="18" charset="0"/>
                <a:cs typeface="Times New Roman" panose="02020603050405020304" pitchFamily="18" charset="0"/>
              </a:rPr>
              <a:t>1.2.1.  </a:t>
            </a:r>
            <a:r>
              <a:rPr lang="en-US" sz="4000" b="1" dirty="0" err="1">
                <a:latin typeface="Times New Roman" panose="02020603050405020304" pitchFamily="18" charset="0"/>
                <a:cs typeface="Times New Roman" panose="02020603050405020304" pitchFamily="18" charset="0"/>
              </a:rPr>
              <a:t>Tính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chính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xác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rõ</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ràng</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ldLvl="0" animBg="1"/>
      <p:bldP spid="8" grpId="0" animBg="1"/>
      <p:bldP spid="9" grpId="0" bldLvl="0" animBg="1"/>
      <p:bldP spid="10" grpId="0" animBg="1"/>
      <p:bldP spid="12" grpId="0" bldLvl="0" animBg="1"/>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8" y="536575"/>
            <a:ext cx="7494587" cy="633413"/>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1.2.2. Tính dễ hiểu</a:t>
            </a:r>
            <a:endParaRPr lang="en-US" altLang="en-US" dirty="0">
              <a:solidFill>
                <a:schemeClr val="bg1"/>
              </a:solidFill>
            </a:endParaRPr>
          </a:p>
        </p:txBody>
      </p:sp>
      <p:sp>
        <p:nvSpPr>
          <p:cNvPr id="7" name="Rectangle 6"/>
          <p:cNvSpPr/>
          <p:nvPr/>
        </p:nvSpPr>
        <p:spPr>
          <a:xfrm>
            <a:off x="38100" y="2513013"/>
            <a:ext cx="1158875" cy="2670175"/>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3000" dirty="0">
                <a:latin typeface="Times New Roman" panose="02020603050405020304" pitchFamily="18" charset="0"/>
                <a:cs typeface="Times New Roman" panose="02020603050405020304" pitchFamily="18" charset="0"/>
              </a:rPr>
              <a:t>Tính dễ hiểu</a:t>
            </a:r>
            <a:endParaRPr lang="en-US" altLang="x-none" sz="3000" dirty="0">
              <a:latin typeface="Times New Roman" panose="02020603050405020304" pitchFamily="18" charset="0"/>
              <a:ea typeface="Times New Roman" panose="02020603050405020304" pitchFamily="18" charset="0"/>
            </a:endParaRPr>
          </a:p>
        </p:txBody>
      </p:sp>
      <p:sp>
        <p:nvSpPr>
          <p:cNvPr id="8" name="Right Arrow 7"/>
          <p:cNvSpPr/>
          <p:nvPr/>
        </p:nvSpPr>
        <p:spPr>
          <a:xfrm>
            <a:off x="1196975" y="3613150"/>
            <a:ext cx="508000" cy="2984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Rectangle 8"/>
          <p:cNvSpPr/>
          <p:nvPr/>
        </p:nvSpPr>
        <p:spPr>
          <a:xfrm>
            <a:off x="1949450" y="1773238"/>
            <a:ext cx="6438900" cy="1511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3200" dirty="0">
                <a:latin typeface="Times New Roman" panose="02020603050405020304" pitchFamily="18" charset="0"/>
                <a:cs typeface="Times New Roman" panose="02020603050405020304" pitchFamily="18" charset="0"/>
              </a:rPr>
              <a:t>Ngôn ngữ trong văn bản cần viết ngắn gọn, không dùng thuật ngữ chuyên môn.</a:t>
            </a:r>
            <a:endParaRPr lang="en-US" altLang="x-none" sz="3200" dirty="0">
              <a:latin typeface="Times New Roman" panose="02020603050405020304" pitchFamily="18" charset="0"/>
              <a:ea typeface="Times New Roman" panose="02020603050405020304" pitchFamily="18" charset="0"/>
            </a:endParaRPr>
          </a:p>
        </p:txBody>
      </p:sp>
      <p:sp>
        <p:nvSpPr>
          <p:cNvPr id="10" name="Left Brace 9"/>
          <p:cNvSpPr/>
          <p:nvPr/>
        </p:nvSpPr>
        <p:spPr>
          <a:xfrm>
            <a:off x="1719263" y="2341563"/>
            <a:ext cx="203200" cy="2841625"/>
          </a:xfrm>
          <a:prstGeom prst="leftBrace">
            <a:avLst/>
          </a:prstGeom>
          <a:solidFill>
            <a:srgbClr val="FFFF00"/>
          </a:solidFill>
          <a:ln w="76200">
            <a:solidFill>
              <a:srgbClr val="FFC00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Rectangle 11"/>
          <p:cNvSpPr/>
          <p:nvPr/>
        </p:nvSpPr>
        <p:spPr>
          <a:xfrm>
            <a:off x="1974850" y="4149725"/>
            <a:ext cx="6413500" cy="16557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2800" dirty="0">
                <a:latin typeface="Times New Roman" panose="02020603050405020304" pitchFamily="18" charset="0"/>
                <a:cs typeface="Times New Roman" panose="02020603050405020304" pitchFamily="18" charset="0"/>
              </a:rPr>
              <a:t>Dùng cấu trúc câu đơn giản, không được dùng từ có nghĩa bóng dễ dẫn đến </a:t>
            </a:r>
          </a:p>
          <a:p>
            <a:pPr lvl="0" algn="ctr"/>
            <a:r>
              <a:rPr lang="en-US" altLang="x-none" sz="2800" dirty="0">
                <a:latin typeface="Times New Roman" panose="02020603050405020304" pitchFamily="18" charset="0"/>
                <a:cs typeface="Times New Roman" panose="02020603050405020304" pitchFamily="18" charset="0"/>
              </a:rPr>
              <a:t>hiểu lầm.</a:t>
            </a:r>
            <a:endParaRPr lang="en-US" altLang="x-none" sz="2800" dirty="0">
              <a:latin typeface="Times New Roman" panose="02020603050405020304" pitchFamily="18" charset="0"/>
              <a:ea typeface="Times New Roman" panose="02020603050405020304" pitchFamily="18" charset="0"/>
            </a:endParaRPr>
          </a:p>
        </p:txBody>
      </p:sp>
      <p:sp>
        <p:nvSpPr>
          <p:cNvPr id="11"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 1.2.2. </a:t>
            </a:r>
            <a:r>
              <a:rPr lang="en-US" altLang="en-US" sz="4000" b="1" dirty="0" err="1">
                <a:latin typeface="Times New Roman" panose="02020603050405020304" pitchFamily="18" charset="0"/>
                <a:cs typeface="Times New Roman" panose="02020603050405020304" pitchFamily="18" charset="0"/>
              </a:rPr>
              <a:t>Tính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dễ</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hiểu</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ldLvl="0" animBg="1"/>
      <p:bldP spid="8" grpId="0" animBg="1"/>
      <p:bldP spid="9" grpId="0" bldLvl="0" animBg="1"/>
      <p:bldP spid="10" grpId="0" animBg="1"/>
      <p:bldP spid="12" grpId="0" bldLvl="0"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838" y="1073150"/>
            <a:ext cx="7494588" cy="633413"/>
          </a:xfrm>
        </p:spPr>
        <p:txBody>
          <a:bodyPr vert="horz" wrap="square" lIns="91440" tIns="45720" rIns="91440" bIns="45720" numCol="1" anchor="ctr" anchorCtr="0" compatLnSpc="1">
            <a:normAutofit fontScale="90000"/>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4400" b="0" i="0" u="none" strike="noStrike" kern="1200" cap="none" spc="0" normalizeH="0" baseline="0" noProof="0" dirty="0">
              <a:ln>
                <a:noFill/>
              </a:ln>
              <a:solidFill>
                <a:schemeClr val="tx2"/>
              </a:solidFill>
              <a:effectLst/>
              <a:uLnTx/>
              <a:uFillTx/>
              <a:latin typeface="+mj-lt"/>
              <a:ea typeface="+mj-ea"/>
              <a:cs typeface="+mj-cs"/>
            </a:endParaRPr>
          </a:p>
        </p:txBody>
      </p:sp>
      <p:sp>
        <p:nvSpPr>
          <p:cNvPr id="7" name="Rectangle 6"/>
          <p:cNvSpPr/>
          <p:nvPr/>
        </p:nvSpPr>
        <p:spPr>
          <a:xfrm>
            <a:off x="0" y="2603500"/>
            <a:ext cx="1158875" cy="26701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Tính</a:t>
            </a:r>
            <a:r>
              <a:rPr kumimoji="0" lang="en-US" sz="3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khách</a:t>
            </a:r>
            <a:r>
              <a:rPr kumimoji="0" lang="en-US" sz="3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sz="3000" b="0" i="0" u="none" strike="noStrike" kern="1200" cap="none" spc="0" normalizeH="0" baseline="0" noProof="0" dirty="0" err="1">
                <a:ln>
                  <a:noFill/>
                </a:ln>
                <a:solidFill>
                  <a:schemeClr val="tx1"/>
                </a:solidFill>
                <a:effectLst/>
                <a:uLnTx/>
                <a:uFillTx/>
                <a:latin typeface="Times New Roman" panose="02020603050405020304" pitchFamily="18" charset="0"/>
                <a:ea typeface="+mn-ea"/>
                <a:cs typeface="Times New Roman" panose="02020603050405020304" pitchFamily="18" charset="0"/>
              </a:rPr>
              <a:t>quan</a:t>
            </a:r>
            <a:endParaRPr kumimoji="0" lang="en-US" sz="30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8" name="Right Arrow 7"/>
          <p:cNvSpPr/>
          <p:nvPr/>
        </p:nvSpPr>
        <p:spPr>
          <a:xfrm>
            <a:off x="1158875" y="3670300"/>
            <a:ext cx="796925" cy="298450"/>
          </a:xfrm>
          <a:prstGeom prst="rightArrow">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Rectangle 8"/>
          <p:cNvSpPr/>
          <p:nvPr/>
        </p:nvSpPr>
        <p:spPr>
          <a:xfrm>
            <a:off x="2274888" y="1839913"/>
            <a:ext cx="6329363" cy="13731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3200" dirty="0">
                <a:latin typeface="Times New Roman" panose="02020603050405020304" pitchFamily="18" charset="0"/>
                <a:cs typeface="Times New Roman" panose="02020603050405020304" pitchFamily="18" charset="0"/>
              </a:rPr>
              <a:t>Ngôn ngữ thể hiện ý chí của nh</a:t>
            </a:r>
            <a:r>
              <a:rPr lang="en-US" altLang="x-none" sz="3200" dirty="0">
                <a:latin typeface="Times New Roman" panose="02020603050405020304" pitchFamily="18" charset="0"/>
                <a:ea typeface="Times New Roman" panose="02020603050405020304" pitchFamily="18" charset="0"/>
              </a:rPr>
              <a:t>à</a:t>
            </a:r>
            <a:r>
              <a:rPr lang="en-US" altLang="x-none" sz="3200" dirty="0">
                <a:latin typeface="Times New Roman" panose="02020603050405020304" pitchFamily="18" charset="0"/>
                <a:cs typeface="Times New Roman" panose="02020603050405020304" pitchFamily="18" charset="0"/>
              </a:rPr>
              <a:t> nước, phản ánh nhu cầu của xã hội</a:t>
            </a:r>
            <a:endParaRPr lang="en-US" altLang="x-none" sz="3200" dirty="0">
              <a:latin typeface="Times New Roman" panose="02020603050405020304" pitchFamily="18" charset="0"/>
              <a:ea typeface="Times New Roman" panose="02020603050405020304" pitchFamily="18" charset="0"/>
            </a:endParaRPr>
          </a:p>
        </p:txBody>
      </p:sp>
      <p:sp>
        <p:nvSpPr>
          <p:cNvPr id="10" name="Left Brace 9"/>
          <p:cNvSpPr/>
          <p:nvPr/>
        </p:nvSpPr>
        <p:spPr>
          <a:xfrm>
            <a:off x="1978025" y="2455863"/>
            <a:ext cx="212725" cy="2727325"/>
          </a:xfrm>
          <a:prstGeom prst="leftBrace">
            <a:avLst/>
          </a:prstGeom>
          <a:solidFill>
            <a:schemeClr val="accent5">
              <a:lumMod val="60000"/>
              <a:lumOff val="40000"/>
            </a:schemeClr>
          </a:solidFill>
          <a:ln w="7620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Rectangle 11"/>
          <p:cNvSpPr/>
          <p:nvPr/>
        </p:nvSpPr>
        <p:spPr>
          <a:xfrm>
            <a:off x="2274888" y="4221163"/>
            <a:ext cx="6329363" cy="143986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2800" dirty="0">
                <a:latin typeface="Times New Roman" panose="02020603050405020304" pitchFamily="18" charset="0"/>
                <a:cs typeface="Times New Roman" panose="02020603050405020304" pitchFamily="18" charset="0"/>
              </a:rPr>
              <a:t>Không đưa quan điểm riêng, không định kiến, không bảo thủ, </a:t>
            </a:r>
            <a:r>
              <a:rPr lang="en-US" altLang="x-none" sz="2800" dirty="0" err="1">
                <a:latin typeface="Times New Roman" panose="02020603050405020304" pitchFamily="18" charset="0"/>
                <a:cs typeface="Times New Roman" panose="02020603050405020304" pitchFamily="18" charset="0"/>
              </a:rPr>
              <a:t>nội</a:t>
            </a:r>
            <a:r>
              <a:rPr lang="en-US" altLang="x-none" sz="2800" dirty="0">
                <a:latin typeface="Times New Roman" panose="02020603050405020304" pitchFamily="18" charset="0"/>
                <a:cs typeface="Times New Roman" panose="02020603050405020304" pitchFamily="18" charset="0"/>
              </a:rPr>
              <a:t> dung xuất phát từ nhiệm vụ v</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 yêu cầu của VB</a:t>
            </a:r>
            <a:r>
              <a:rPr lang="en-US" altLang="x-none" sz="2100" dirty="0">
                <a:latin typeface="Times New Roman" panose="02020603050405020304" pitchFamily="18" charset="0"/>
                <a:cs typeface="Times New Roman" panose="02020603050405020304" pitchFamily="18" charset="0"/>
              </a:rPr>
              <a:t>.</a:t>
            </a:r>
            <a:endParaRPr lang="en-US" altLang="x-none" sz="2100" dirty="0">
              <a:latin typeface="Times New Roman" panose="02020603050405020304" pitchFamily="18" charset="0"/>
              <a:ea typeface="Times New Roman" panose="02020603050405020304" pitchFamily="18" charset="0"/>
            </a:endParaRPr>
          </a:p>
        </p:txBody>
      </p:sp>
      <p:sp>
        <p:nvSpPr>
          <p:cNvPr id="11"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dirty="0">
                <a:solidFill>
                  <a:schemeClr val="accent2">
                    <a:lumMod val="50000"/>
                  </a:schemeClr>
                </a:solidFill>
                <a:latin typeface="Times New Roman" panose="02020603050405020304" pitchFamily="18" charset="0"/>
                <a:cs typeface="Times New Roman" panose="02020603050405020304" pitchFamily="18" charset="0"/>
              </a:rPr>
              <a:t>1.2. 3. </a:t>
            </a:r>
            <a:r>
              <a:rPr lang="en-US" sz="4000" b="1" dirty="0" err="1">
                <a:solidFill>
                  <a:schemeClr val="accent2">
                    <a:lumMod val="50000"/>
                  </a:schemeClr>
                </a:solidFill>
                <a:latin typeface="Times New Roman" panose="02020603050405020304" pitchFamily="18" charset="0"/>
                <a:cs typeface="Times New Roman" panose="02020603050405020304" pitchFamily="18" charset="0"/>
              </a:rPr>
              <a:t>Tính</a:t>
            </a:r>
            <a:r>
              <a:rPr lang="en-US" sz="4000" b="1" dirty="0">
                <a:solidFill>
                  <a:schemeClr val="accent2">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2">
                    <a:lumMod val="50000"/>
                  </a:schemeClr>
                </a:solidFill>
                <a:latin typeface="Times New Roman" panose="02020603050405020304" pitchFamily="18" charset="0"/>
                <a:cs typeface="Times New Roman" panose="02020603050405020304" pitchFamily="18" charset="0"/>
              </a:rPr>
              <a:t>khách</a:t>
            </a:r>
            <a:r>
              <a:rPr lang="en-US" sz="4000" b="1" dirty="0">
                <a:solidFill>
                  <a:schemeClr val="accent2">
                    <a:lumMod val="50000"/>
                  </a:schemeClr>
                </a:solidFill>
                <a:latin typeface="Times New Roman" panose="02020603050405020304" pitchFamily="18" charset="0"/>
                <a:cs typeface="Times New Roman" panose="02020603050405020304" pitchFamily="18" charset="0"/>
              </a:rPr>
              <a:t> </a:t>
            </a:r>
            <a:r>
              <a:rPr lang="en-US" sz="4000" b="1" dirty="0" err="1">
                <a:solidFill>
                  <a:schemeClr val="accent2">
                    <a:lumMod val="50000"/>
                  </a:schemeClr>
                </a:solidFill>
                <a:latin typeface="Times New Roman" panose="02020603050405020304" pitchFamily="18" charset="0"/>
                <a:cs typeface="Times New Roman" panose="02020603050405020304" pitchFamily="18" charset="0"/>
              </a:rPr>
              <a:t>quan</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ldLvl="0" animBg="1"/>
      <p:bldP spid="8" grpId="0" animBg="1"/>
      <p:bldP spid="9" grpId="0" bldLvl="0" animBg="1"/>
      <p:bldP spid="10" grpId="0" animBg="1"/>
      <p:bldP spid="1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79388" y="14288"/>
            <a:ext cx="8964612" cy="750887"/>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1. Văn bản quy phạm pháp luật</a:t>
            </a:r>
            <a:endParaRPr lang="en-US" altLang="en-US" dirty="0">
              <a:solidFill>
                <a:schemeClr val="bg1"/>
              </a:solidFill>
            </a:endParaRPr>
          </a:p>
        </p:txBody>
      </p:sp>
      <p:sp>
        <p:nvSpPr>
          <p:cNvPr id="31747" name="Content Placeholder 2"/>
          <p:cNvSpPr>
            <a:spLocks noGrp="1"/>
          </p:cNvSpPr>
          <p:nvPr>
            <p:ph idx="1"/>
          </p:nvPr>
        </p:nvSpPr>
        <p:spPr>
          <a:xfrm>
            <a:off x="0" y="1700213"/>
            <a:ext cx="9036050" cy="5545137"/>
          </a:xfrm>
        </p:spPr>
        <p:txBody>
          <a:bodyPr vert="horz" wrap="square" lIns="91440" tIns="45720" rIns="91440" bIns="45720" anchor="t"/>
          <a:lstStyle/>
          <a:p>
            <a:pPr marL="0" indent="0">
              <a:buNone/>
            </a:pPr>
            <a:r>
              <a:rPr lang="en-US" altLang="en-US" sz="2800" b="1" dirty="0">
                <a:latin typeface="Times New Roman" panose="02020603050405020304" pitchFamily="18" charset="0"/>
                <a:cs typeface="Times New Roman" panose="02020603050405020304" pitchFamily="18" charset="0"/>
              </a:rPr>
              <a:t>Theo điều 4 chương I của Luật ban h</a:t>
            </a:r>
            <a:r>
              <a:rPr lang="en-US" altLang="en-US" sz="2800" b="1" dirty="0">
                <a:latin typeface="Times New Roman" panose="02020603050405020304" pitchFamily="18" charset="0"/>
                <a:ea typeface="Times New Roman" panose="02020603050405020304" pitchFamily="18" charset="0"/>
              </a:rPr>
              <a:t>à</a:t>
            </a:r>
            <a:r>
              <a:rPr lang="en-US" altLang="en-US" sz="2800" b="1" dirty="0">
                <a:latin typeface="Times New Roman" panose="02020603050405020304" pitchFamily="18" charset="0"/>
                <a:cs typeface="Times New Roman" panose="02020603050405020304" pitchFamily="18" charset="0"/>
              </a:rPr>
              <a:t>nh văn bản QPPL  số 80/2015 của Quốc hội khóa 13 quy định hệ thống văn bản QPPL bao gồm các loại cụ thể sau: </a:t>
            </a:r>
          </a:p>
          <a:p>
            <a:pPr marL="0" indent="0">
              <a:buNone/>
            </a:pPr>
            <a:r>
              <a:rPr lang="en-US" altLang="en-US" sz="2800" dirty="0">
                <a:latin typeface="Times New Roman" panose="02020603050405020304" pitchFamily="18" charset="0"/>
                <a:cs typeface="Times New Roman" panose="02020603050405020304" pitchFamily="18" charset="0"/>
              </a:rPr>
              <a:t>1</a:t>
            </a:r>
            <a:r>
              <a:rPr lang="vi-VN" altLang="en-US" sz="2800" dirty="0">
                <a:latin typeface="Times New Roman" panose="02020603050405020304" pitchFamily="18" charset="0"/>
                <a:cs typeface="Times New Roman" panose="02020603050405020304" pitchFamily="18" charset="0"/>
              </a:rPr>
              <a:t>. Hiến pháp.</a:t>
            </a:r>
            <a:endParaRPr lang="en-US" altLang="en-US" sz="2800" dirty="0">
              <a:latin typeface="Times New Roman" panose="02020603050405020304" pitchFamily="18" charset="0"/>
              <a:cs typeface="Times New Roman" panose="02020603050405020304" pitchFamily="18" charset="0"/>
            </a:endParaRPr>
          </a:p>
          <a:p>
            <a:pPr marL="0" indent="0">
              <a:buNone/>
            </a:pPr>
            <a:r>
              <a:rPr lang="vi-VN" altLang="en-US" sz="2800" dirty="0">
                <a:latin typeface="Times New Roman" panose="02020603050405020304" pitchFamily="18" charset="0"/>
                <a:cs typeface="Times New Roman" panose="02020603050405020304" pitchFamily="18" charset="0"/>
              </a:rPr>
              <a:t>2. Bộ luật, luật (sau đây gọi chung l</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 luật), nghị quyết của Quốc hội.</a:t>
            </a:r>
            <a:endParaRPr lang="en-US" altLang="en-US" sz="2800" dirty="0">
              <a:latin typeface="Times New Roman" panose="02020603050405020304" pitchFamily="18" charset="0"/>
              <a:cs typeface="Times New Roman" panose="02020603050405020304" pitchFamily="18" charset="0"/>
            </a:endParaRPr>
          </a:p>
          <a:p>
            <a:pPr marL="0" indent="0">
              <a:buNone/>
            </a:pPr>
            <a:r>
              <a:rPr lang="vi-VN" altLang="en-US" sz="2800" dirty="0">
                <a:latin typeface="Times New Roman" panose="02020603050405020304" pitchFamily="18" charset="0"/>
                <a:cs typeface="Times New Roman" panose="02020603050405020304" pitchFamily="18" charset="0"/>
              </a:rPr>
              <a:t>3. Pháp lệnh, nghị quyết của Ủy ban thường vụ Quốc hội; nghị quyết liên tịch giữa Ủy ban thường vụ Quốc hội với Đo</a:t>
            </a:r>
            <a:r>
              <a:rPr lang="vi-VN" altLang="en-US" sz="2800" dirty="0">
                <a:latin typeface="Times New Roman" panose="02020603050405020304" pitchFamily="18" charset="0"/>
                <a:ea typeface="Times New Roman" panose="02020603050405020304" pitchFamily="18" charset="0"/>
              </a:rPr>
              <a:t>à</a:t>
            </a:r>
            <a:r>
              <a:rPr lang="vi-VN" altLang="en-US" sz="2800" dirty="0">
                <a:latin typeface="Times New Roman" panose="02020603050405020304" pitchFamily="18" charset="0"/>
                <a:cs typeface="Times New Roman" panose="02020603050405020304" pitchFamily="18" charset="0"/>
              </a:rPr>
              <a:t>n Chủ tịch Ủy ban trung ương Mặt trận Tổ quốc Việt Nam.</a:t>
            </a:r>
            <a:endParaRPr lang="en-US" altLang="en-US" sz="2800" dirty="0">
              <a:latin typeface="Times New Roman" panose="02020603050405020304" pitchFamily="18" charset="0"/>
              <a:cs typeface="Times New Roman" panose="02020603050405020304" pitchFamily="18" charset="0"/>
            </a:endParaRPr>
          </a:p>
          <a:p>
            <a:pPr marL="0" indent="0">
              <a:buNone/>
            </a:pPr>
            <a:endParaRPr lang="en-US" altLang="en-US" sz="2800" dirty="0">
              <a:latin typeface="Times New Roman" panose="02020603050405020304" pitchFamily="18" charset="0"/>
              <a:cs typeface="Times New Roman" panose="02020603050405020304" pitchFamily="18" charset="0"/>
            </a:endParaRPr>
          </a:p>
          <a:p>
            <a:pPr marL="0" indent="0">
              <a:buNone/>
            </a:pPr>
            <a:endParaRPr lang="en-US" altLang="en-US" sz="28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latin typeface="Times New Roman" panose="02020603050405020304" pitchFamily="18" charset="0"/>
                <a:cs typeface="Times New Roman" panose="02020603050405020304" pitchFamily="18" charset="0"/>
              </a:rPr>
              <a:t>1. </a:t>
            </a:r>
            <a:r>
              <a:rPr lang="en-US" altLang="en-US" sz="3600" dirty="0" err="1">
                <a:latin typeface="Times New Roman" panose="02020603050405020304" pitchFamily="18" charset="0"/>
                <a:cs typeface="Times New Roman" panose="02020603050405020304" pitchFamily="18" charset="0"/>
              </a:rPr>
              <a:t>Văn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bản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quy</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phạm</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pháp</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luật</a:t>
            </a:r>
            <a:endParaRPr lang="vi-VN" altLang="en-US" sz="60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747">
                                            <p:txEl>
                                              <p:pRg st="1" end="1"/>
                                            </p:txEl>
                                          </p:spTgt>
                                        </p:tgtEl>
                                        <p:attrNameLst>
                                          <p:attrName>style.visibility</p:attrName>
                                        </p:attrNameLst>
                                      </p:cBhvr>
                                      <p:to>
                                        <p:strVal val="visible"/>
                                      </p:to>
                                    </p:set>
                                    <p:anim calcmode="lin" valueType="num">
                                      <p:cBhvr additive="base">
                                        <p:cTn id="13" dur="5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747">
                                            <p:txEl>
                                              <p:pRg st="2" end="2"/>
                                            </p:txEl>
                                          </p:spTgt>
                                        </p:tgtEl>
                                        <p:attrNameLst>
                                          <p:attrName>style.visibility</p:attrName>
                                        </p:attrNameLst>
                                      </p:cBhvr>
                                      <p:to>
                                        <p:strVal val="visible"/>
                                      </p:to>
                                    </p:set>
                                    <p:anim calcmode="lin" valueType="num">
                                      <p:cBhvr additive="base">
                                        <p:cTn id="19" dur="500" fill="hold"/>
                                        <p:tgtEl>
                                          <p:spTgt spid="317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17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747">
                                            <p:txEl>
                                              <p:pRg st="3" end="3"/>
                                            </p:txEl>
                                          </p:spTgt>
                                        </p:tgtEl>
                                        <p:attrNameLst>
                                          <p:attrName>style.visibility</p:attrName>
                                        </p:attrNameLst>
                                      </p:cBhvr>
                                      <p:to>
                                        <p:strVal val="visible"/>
                                      </p:to>
                                    </p:set>
                                    <p:anim calcmode="lin" valueType="num">
                                      <p:cBhvr additive="base">
                                        <p:cTn id="25" dur="500" fill="hold"/>
                                        <p:tgtEl>
                                          <p:spTgt spid="3174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174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523875"/>
            <a:ext cx="7494587" cy="633413"/>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1.2.4. Tính văn minh, lịch sự</a:t>
            </a:r>
            <a:endParaRPr lang="en-US" altLang="en-US" sz="4000" b="1" dirty="0">
              <a:solidFill>
                <a:schemeClr val="bg1"/>
              </a:solidFill>
            </a:endParaRPr>
          </a:p>
        </p:txBody>
      </p:sp>
      <p:sp>
        <p:nvSpPr>
          <p:cNvPr id="7" name="Rectangle 6"/>
          <p:cNvSpPr/>
          <p:nvPr/>
        </p:nvSpPr>
        <p:spPr>
          <a:xfrm>
            <a:off x="179388" y="2636838"/>
            <a:ext cx="979488" cy="26368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3000" dirty="0">
                <a:latin typeface="Times New Roman" panose="02020603050405020304" pitchFamily="18" charset="0"/>
                <a:cs typeface="Times New Roman" panose="02020603050405020304" pitchFamily="18" charset="0"/>
              </a:rPr>
              <a:t>Tính văn minh lịch sự</a:t>
            </a:r>
            <a:endParaRPr lang="en-US" altLang="x-none" sz="3000" dirty="0">
              <a:latin typeface="Times New Roman" panose="02020603050405020304" pitchFamily="18" charset="0"/>
              <a:ea typeface="Times New Roman" panose="02020603050405020304" pitchFamily="18" charset="0"/>
            </a:endParaRPr>
          </a:p>
        </p:txBody>
      </p:sp>
      <p:sp>
        <p:nvSpPr>
          <p:cNvPr id="8" name="Right Arrow 7"/>
          <p:cNvSpPr/>
          <p:nvPr/>
        </p:nvSpPr>
        <p:spPr>
          <a:xfrm>
            <a:off x="1158875" y="3716338"/>
            <a:ext cx="785813" cy="252413"/>
          </a:xfrm>
          <a:prstGeom prst="rightArrow">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Rectangle 8"/>
          <p:cNvSpPr/>
          <p:nvPr/>
        </p:nvSpPr>
        <p:spPr>
          <a:xfrm>
            <a:off x="2260600" y="1839913"/>
            <a:ext cx="6056313" cy="1444625"/>
          </a:xfrm>
          <a:prstGeom prst="rect">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2800" dirty="0">
                <a:latin typeface="Times New Roman" panose="02020603050405020304" pitchFamily="18" charset="0"/>
                <a:cs typeface="Times New Roman" panose="02020603050405020304" pitchFamily="18" charset="0"/>
              </a:rPr>
              <a:t>Dùng từ ngữ chuẩn mực, trong sáng, diễn đạt lịch sự, không cẩu thả, không sử dụng phong cách khẩu ngữ, văn chương.</a:t>
            </a:r>
            <a:endParaRPr lang="en-US" altLang="x-none" sz="2800" dirty="0">
              <a:latin typeface="Times New Roman" panose="02020603050405020304" pitchFamily="18" charset="0"/>
              <a:ea typeface="Times New Roman" panose="02020603050405020304" pitchFamily="18" charset="0"/>
            </a:endParaRPr>
          </a:p>
        </p:txBody>
      </p:sp>
      <p:sp>
        <p:nvSpPr>
          <p:cNvPr id="10" name="Left Brace 9"/>
          <p:cNvSpPr/>
          <p:nvPr/>
        </p:nvSpPr>
        <p:spPr>
          <a:xfrm>
            <a:off x="1979613" y="2455863"/>
            <a:ext cx="212725" cy="2727325"/>
          </a:xfrm>
          <a:prstGeom prst="leftBrace">
            <a:avLst/>
          </a:prstGeom>
          <a:solidFill>
            <a:schemeClr val="bg2">
              <a:lumMod val="75000"/>
            </a:schemeClr>
          </a:solidFill>
          <a:ln w="76200">
            <a:solidFill>
              <a:schemeClr val="bg2">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Rectangle 11"/>
          <p:cNvSpPr/>
          <p:nvPr/>
        </p:nvSpPr>
        <p:spPr>
          <a:xfrm>
            <a:off x="2246313" y="4413250"/>
            <a:ext cx="6070600" cy="1319213"/>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2800" dirty="0">
                <a:latin typeface="Times New Roman" panose="02020603050405020304" pitchFamily="18" charset="0"/>
                <a:cs typeface="Times New Roman" panose="02020603050405020304" pitchFamily="18" charset="0"/>
              </a:rPr>
              <a:t>Thể hiện tính trang trọng, uy nghiêm,không sử dụng ngôn ngữ biểu thị thái độ sợ hãi, hách dịch</a:t>
            </a:r>
            <a:r>
              <a:rPr lang="en-US" altLang="x-none" sz="2800" dirty="0">
                <a:latin typeface="Times New Roman" panose="02020603050405020304" pitchFamily="18" charset="0"/>
                <a:ea typeface="Times New Roman" panose="02020603050405020304" pitchFamily="18" charset="0"/>
              </a:rPr>
              <a:t>…</a:t>
            </a:r>
          </a:p>
        </p:txBody>
      </p:sp>
      <p:sp>
        <p:nvSpPr>
          <p:cNvPr id="11"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1.2.4. </a:t>
            </a:r>
            <a:r>
              <a:rPr lang="en-US" altLang="en-US" sz="4000" b="1" dirty="0" err="1">
                <a:latin typeface="Times New Roman" panose="02020603050405020304" pitchFamily="18" charset="0"/>
                <a:cs typeface="Times New Roman" panose="02020603050405020304" pitchFamily="18" charset="0"/>
              </a:rPr>
              <a:t>Tính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minh, </a:t>
            </a:r>
            <a:r>
              <a:rPr lang="en-US" altLang="en-US" sz="4000" b="1" dirty="0" err="1">
                <a:latin typeface="Times New Roman" panose="02020603050405020304" pitchFamily="18" charset="0"/>
                <a:cs typeface="Times New Roman" panose="02020603050405020304" pitchFamily="18" charset="0"/>
              </a:rPr>
              <a:t>lịch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sự</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12" grpId="0"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492125"/>
            <a:ext cx="7494588" cy="633413"/>
          </a:xfrm>
        </p:spPr>
        <p:txBody>
          <a:bodyPr vert="horz" wrap="square" lIns="91440" tIns="45720" rIns="91440" bIns="45720" numCol="1" anchor="ctr" anchorCtr="0" compatLnSpc="1">
            <a:normAutofit fontScale="90000"/>
          </a:bodyPr>
          <a:lstStyle/>
          <a:p>
            <a:r>
              <a:rPr lang="en-US" altLang="x-none" sz="4000" b="1" dirty="0">
                <a:solidFill>
                  <a:schemeClr val="bg1"/>
                </a:solidFill>
                <a:latin typeface="Times New Roman" panose="02020603050405020304" pitchFamily="18" charset="0"/>
                <a:cs typeface="Times New Roman" panose="02020603050405020304" pitchFamily="18" charset="0"/>
              </a:rPr>
              <a:t>1.2.5. Tính khuôn mẫu</a:t>
            </a:r>
            <a:endParaRPr lang="en-US" altLang="x-none" sz="4000" dirty="0">
              <a:solidFill>
                <a:schemeClr val="bg1"/>
              </a:solidFill>
            </a:endParaRPr>
          </a:p>
        </p:txBody>
      </p:sp>
      <p:sp>
        <p:nvSpPr>
          <p:cNvPr id="7" name="Rectangle 6"/>
          <p:cNvSpPr/>
          <p:nvPr/>
        </p:nvSpPr>
        <p:spPr>
          <a:xfrm>
            <a:off x="425450" y="2520950"/>
            <a:ext cx="1158875" cy="26685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3000" dirty="0">
                <a:latin typeface="Times New Roman" panose="02020603050405020304" pitchFamily="18" charset="0"/>
                <a:cs typeface="Times New Roman" panose="02020603050405020304" pitchFamily="18" charset="0"/>
              </a:rPr>
              <a:t>Tính khuôn mẫu</a:t>
            </a:r>
            <a:endParaRPr lang="en-US" altLang="x-none" sz="3000" dirty="0">
              <a:latin typeface="Times New Roman" panose="02020603050405020304" pitchFamily="18" charset="0"/>
              <a:ea typeface="Times New Roman" panose="02020603050405020304" pitchFamily="18" charset="0"/>
            </a:endParaRPr>
          </a:p>
        </p:txBody>
      </p:sp>
      <p:sp>
        <p:nvSpPr>
          <p:cNvPr id="8" name="Right Arrow 7"/>
          <p:cNvSpPr/>
          <p:nvPr/>
        </p:nvSpPr>
        <p:spPr>
          <a:xfrm>
            <a:off x="1584325" y="3638550"/>
            <a:ext cx="541338" cy="300038"/>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Rectangle 8"/>
          <p:cNvSpPr/>
          <p:nvPr/>
        </p:nvSpPr>
        <p:spPr>
          <a:xfrm>
            <a:off x="2339975" y="1731963"/>
            <a:ext cx="6624638" cy="1798638"/>
          </a:xfrm>
          <a:prstGeom prst="rect">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just"/>
            <a:r>
              <a:rPr lang="en-US" altLang="x-none" sz="2800" dirty="0">
                <a:latin typeface="Times New Roman" panose="02020603050405020304" pitchFamily="18" charset="0"/>
                <a:cs typeface="Times New Roman" panose="02020603050405020304" pitchFamily="18" charset="0"/>
              </a:rPr>
              <a:t>Văn bản được trình </a:t>
            </a:r>
            <a:r>
              <a:rPr lang="en-US" altLang="x-none" sz="2800" dirty="0" err="1">
                <a:latin typeface="Times New Roman" panose="02020603050405020304" pitchFamily="18" charset="0"/>
                <a:cs typeface="Times New Roman" panose="02020603050405020304" pitchFamily="18" charset="0"/>
              </a:rPr>
              <a:t>b</a:t>
            </a:r>
            <a:r>
              <a:rPr lang="en-US" altLang="x-none" sz="2800" dirty="0" err="1">
                <a:latin typeface="Times New Roman" panose="02020603050405020304" pitchFamily="18" charset="0"/>
                <a:ea typeface="Times New Roman" panose="02020603050405020304" pitchFamily="18" charset="0"/>
              </a:rPr>
              <a:t>à</a:t>
            </a:r>
            <a:r>
              <a:rPr lang="en-US" altLang="x-none" sz="2800" dirty="0" err="1">
                <a:latin typeface="Times New Roman" panose="02020603050405020304" pitchFamily="18" charset="0"/>
                <a:cs typeface="Times New Roman" panose="02020603050405020304" pitchFamily="18" charset="0"/>
              </a:rPr>
              <a:t>y</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sắp</a:t>
            </a:r>
            <a:r>
              <a:rPr lang="en-US" altLang="x-none" sz="2800" dirty="0">
                <a:latin typeface="Times New Roman" panose="02020603050405020304" pitchFamily="18" charset="0"/>
                <a:cs typeface="Times New Roman" panose="02020603050405020304" pitchFamily="18" charset="0"/>
              </a:rPr>
              <a:t> xếp bố cục </a:t>
            </a:r>
            <a:r>
              <a:rPr lang="en-US" altLang="x-none" sz="2800" dirty="0" err="1">
                <a:latin typeface="Times New Roman" panose="02020603050405020304" pitchFamily="18" charset="0"/>
                <a:cs typeface="Times New Roman" panose="02020603050405020304" pitchFamily="18" charset="0"/>
              </a:rPr>
              <a:t>nội</a:t>
            </a:r>
            <a:r>
              <a:rPr lang="en-US" altLang="x-none" sz="2800" dirty="0">
                <a:latin typeface="Times New Roman" panose="02020603050405020304" pitchFamily="18" charset="0"/>
                <a:cs typeface="Times New Roman" panose="02020603050405020304" pitchFamily="18" charset="0"/>
              </a:rPr>
              <a:t> dung theo các khuôn mẫu v</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 thể thức quy định bảo đảm tính thống nhất, chính xác, tiết kiệm thời gian</a:t>
            </a:r>
            <a:endParaRPr lang="en-US" altLang="x-none" sz="2800" dirty="0">
              <a:latin typeface="Times New Roman" panose="02020603050405020304" pitchFamily="18" charset="0"/>
              <a:ea typeface="Times New Roman" panose="02020603050405020304" pitchFamily="18" charset="0"/>
            </a:endParaRPr>
          </a:p>
        </p:txBody>
      </p:sp>
      <p:sp>
        <p:nvSpPr>
          <p:cNvPr id="10" name="Left Brace 9"/>
          <p:cNvSpPr/>
          <p:nvPr/>
        </p:nvSpPr>
        <p:spPr>
          <a:xfrm>
            <a:off x="1957388" y="2520950"/>
            <a:ext cx="273050" cy="2630488"/>
          </a:xfrm>
          <a:prstGeom prst="leftBrace">
            <a:avLst/>
          </a:prstGeom>
          <a:solidFill>
            <a:srgbClr val="00B0F0"/>
          </a:solidFill>
          <a:ln w="7620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Rectangle 11"/>
          <p:cNvSpPr/>
          <p:nvPr/>
        </p:nvSpPr>
        <p:spPr>
          <a:xfrm>
            <a:off x="2339975" y="4179888"/>
            <a:ext cx="6624638" cy="1697038"/>
          </a:xfrm>
          <a:prstGeom prst="rect">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just"/>
            <a:r>
              <a:rPr lang="en-US" altLang="x-none" sz="2800" dirty="0">
                <a:latin typeface="Times New Roman" panose="02020603050405020304" pitchFamily="18" charset="0"/>
                <a:cs typeface="Times New Roman" panose="02020603050405020304" pitchFamily="18" charset="0"/>
              </a:rPr>
              <a:t>Người soạn thảo cần cập nhật các hướng dẫn mới về soạn thảo VB, thực hiện đúng quy định pháp luật về khuôn mẫu đang áp dụng.</a:t>
            </a:r>
            <a:endParaRPr lang="en-US" altLang="x-none" sz="2800" dirty="0">
              <a:latin typeface="Times New Roman" panose="02020603050405020304" pitchFamily="18" charset="0"/>
              <a:ea typeface="Times New Roman" panose="02020603050405020304" pitchFamily="18" charset="0"/>
            </a:endParaRPr>
          </a:p>
        </p:txBody>
      </p:sp>
      <p:sp>
        <p:nvSpPr>
          <p:cNvPr id="11"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latin typeface="Times New Roman" panose="02020603050405020304" pitchFamily="18" charset="0"/>
                <a:cs typeface="Times New Roman" panose="02020603050405020304" pitchFamily="18" charset="0"/>
              </a:rPr>
              <a:t>1.2.5. </a:t>
            </a:r>
            <a:r>
              <a:rPr lang="en-US" altLang="x-none" sz="4000" b="1" dirty="0" err="1">
                <a:latin typeface="Times New Roman" panose="02020603050405020304" pitchFamily="18" charset="0"/>
                <a:cs typeface="Times New Roman" panose="02020603050405020304" pitchFamily="18" charset="0"/>
              </a:rPr>
              <a:t>Tính</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khuôn</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mẫu</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ldLvl="0" animBg="1"/>
      <p:bldP spid="8" grpId="0" animBg="1"/>
      <p:bldP spid="9" grpId="0" bldLvl="0" animBg="1"/>
      <p:bldP spid="10" grpId="0" animBg="1"/>
      <p:bldP spid="12" grpId="0" bldLvl="0" animBg="1"/>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6881813" cy="990600"/>
          </a:xfrm>
        </p:spPr>
        <p:txBody>
          <a:bodyPr vert="horz" wrap="square" lIns="91440" tIns="45720" rIns="91440" bIns="45720" numCol="1" anchor="ctr" anchorCtr="0" compatLnSpc="1">
            <a:normAutofit fontScale="90000"/>
          </a:bodyPr>
          <a:lstStyle/>
          <a:p>
            <a:r>
              <a:rPr lang="en-US" altLang="x-none" sz="4000" b="1" dirty="0">
                <a:solidFill>
                  <a:schemeClr val="bg1"/>
                </a:solidFill>
                <a:latin typeface="Times New Roman" panose="02020603050405020304" pitchFamily="18" charset="0"/>
                <a:cs typeface="Times New Roman" panose="02020603050405020304" pitchFamily="18" charset="0"/>
              </a:rPr>
              <a:t>2. NGÔN NGỮ TRONG VĂN BẢN QUẢN LÝ NHÀ NƯỚC</a:t>
            </a:r>
            <a:endParaRPr lang="en-US" altLang="x-none"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468313" y="1989138"/>
            <a:ext cx="8229600" cy="4525963"/>
          </a:xfrm>
        </p:spPr>
        <p:txBody>
          <a:bodyPr vert="horz" wrap="square" lIns="91440" tIns="45720" rIns="91440" bIns="45720" numCol="1" anchor="t" anchorCtr="0" compatLnSpc="1"/>
          <a:lstStyle/>
          <a:p>
            <a:pPr algn="just"/>
            <a:r>
              <a:rPr lang="en-US" altLang="x-none" sz="4400" b="1" dirty="0">
                <a:solidFill>
                  <a:srgbClr val="262673"/>
                </a:solidFill>
                <a:latin typeface="Times New Roman" panose="02020603050405020304" pitchFamily="18" charset="0"/>
                <a:cs typeface="Times New Roman" panose="02020603050405020304" pitchFamily="18" charset="0"/>
              </a:rPr>
              <a:t>2.1.Cách sử dụng từ ngữ</a:t>
            </a:r>
          </a:p>
          <a:p>
            <a:pPr algn="just"/>
            <a:r>
              <a:rPr lang="en-US" altLang="x-none" sz="4400" b="1" dirty="0">
                <a:solidFill>
                  <a:srgbClr val="262673"/>
                </a:solidFill>
                <a:latin typeface="Times New Roman" panose="02020603050405020304" pitchFamily="18" charset="0"/>
                <a:cs typeface="Times New Roman" panose="02020603050405020304" pitchFamily="18" charset="0"/>
              </a:rPr>
              <a:t>2.2. Câu v</a:t>
            </a:r>
            <a:r>
              <a:rPr lang="en-US" altLang="x-none" sz="4400" b="1" dirty="0">
                <a:solidFill>
                  <a:srgbClr val="262673"/>
                </a:solidFill>
                <a:latin typeface="Times New Roman" panose="02020603050405020304" pitchFamily="18" charset="0"/>
                <a:ea typeface="Times New Roman" panose="02020603050405020304" pitchFamily="18" charset="0"/>
              </a:rPr>
              <a:t>à</a:t>
            </a:r>
            <a:r>
              <a:rPr lang="en-US" altLang="x-none" sz="4400" b="1" dirty="0">
                <a:solidFill>
                  <a:srgbClr val="262673"/>
                </a:solidFill>
                <a:latin typeface="Times New Roman" panose="02020603050405020304" pitchFamily="18" charset="0"/>
                <a:cs typeface="Times New Roman" panose="02020603050405020304" pitchFamily="18" charset="0"/>
              </a:rPr>
              <a:t> dấu câu trong văn bản h</a:t>
            </a:r>
            <a:r>
              <a:rPr lang="en-US" altLang="x-none" sz="4400" b="1" dirty="0">
                <a:solidFill>
                  <a:srgbClr val="262673"/>
                </a:solidFill>
                <a:latin typeface="Times New Roman" panose="02020603050405020304" pitchFamily="18" charset="0"/>
                <a:ea typeface="Times New Roman" panose="02020603050405020304" pitchFamily="18" charset="0"/>
              </a:rPr>
              <a:t>à</a:t>
            </a:r>
            <a:r>
              <a:rPr lang="en-US" altLang="x-none" sz="4400" b="1" dirty="0">
                <a:solidFill>
                  <a:srgbClr val="262673"/>
                </a:solidFill>
                <a:latin typeface="Times New Roman" panose="02020603050405020304" pitchFamily="18" charset="0"/>
                <a:cs typeface="Times New Roman" panose="02020603050405020304" pitchFamily="18" charset="0"/>
              </a:rPr>
              <a:t>nh chính, công vụ.</a:t>
            </a:r>
            <a:endParaRPr lang="en-US" altLang="x-none" sz="4400" b="1" dirty="0">
              <a:solidFill>
                <a:srgbClr val="262673"/>
              </a:solidFill>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latin typeface="Times New Roman" panose="02020603050405020304" pitchFamily="18" charset="0"/>
                <a:cs typeface="Times New Roman" panose="02020603050405020304" pitchFamily="18" charset="0"/>
              </a:rPr>
              <a:t>2. NGÔN NGỮ TRONG VĂN BẢN QUẢN LÝ NHÀ NƯỚC</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450" y="260350"/>
            <a:ext cx="6356350" cy="1552575"/>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2.1.Cách sử dụng từ ngữ</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b="1" dirty="0">
              <a:solidFill>
                <a:schemeClr val="bg1"/>
              </a:solidFill>
            </a:endParaRPr>
          </a:p>
        </p:txBody>
      </p:sp>
      <p:sp>
        <p:nvSpPr>
          <p:cNvPr id="3" name="Content Placeholder 2"/>
          <p:cNvSpPr>
            <a:spLocks noGrp="1"/>
          </p:cNvSpPr>
          <p:nvPr>
            <p:ph idx="1"/>
          </p:nvPr>
        </p:nvSpPr>
        <p:spPr>
          <a:xfrm>
            <a:off x="425450" y="1822450"/>
            <a:ext cx="7747000" cy="4343400"/>
          </a:xfrm>
        </p:spPr>
        <p:txBody>
          <a:bodyPr vert="horz" wrap="square" lIns="91440" tIns="45720" rIns="91440" bIns="45720" numCol="1" anchor="t" anchorCtr="0" compatLnSpc="1"/>
          <a:lstStyle/>
          <a:p>
            <a:pPr marL="0" indent="0" algn="just">
              <a:buNone/>
            </a:pPr>
            <a:r>
              <a:rPr lang="en-US" altLang="x-none" sz="2800" dirty="0">
                <a:solidFill>
                  <a:srgbClr val="19194D"/>
                </a:solidFill>
                <a:latin typeface="Times New Roman" panose="02020603050405020304" pitchFamily="18" charset="0"/>
                <a:cs typeface="Times New Roman" panose="02020603050405020304" pitchFamily="18" charset="0"/>
              </a:rPr>
              <a:t>2.1.1. Lựa chọn v</a:t>
            </a:r>
            <a:r>
              <a:rPr lang="en-US" altLang="x-none" sz="2800" dirty="0">
                <a:solidFill>
                  <a:srgbClr val="19194D"/>
                </a:solidFill>
                <a:latin typeface="Times New Roman" panose="02020603050405020304" pitchFamily="18" charset="0"/>
                <a:ea typeface="Times New Roman" panose="02020603050405020304" pitchFamily="18" charset="0"/>
              </a:rPr>
              <a:t>à</a:t>
            </a:r>
            <a:r>
              <a:rPr lang="en-US" altLang="x-none" sz="2800" dirty="0">
                <a:solidFill>
                  <a:srgbClr val="19194D"/>
                </a:solidFill>
                <a:latin typeface="Times New Roman" panose="02020603050405020304" pitchFamily="18" charset="0"/>
                <a:cs typeface="Times New Roman" panose="02020603050405020304" pitchFamily="18" charset="0"/>
              </a:rPr>
              <a:t> sử dụng từ ngữ đúng nghĩa</a:t>
            </a:r>
            <a:r>
              <a:rPr lang="en-US" altLang="x-none" sz="2800" dirty="0">
                <a:latin typeface="Times New Roman" panose="02020603050405020304" pitchFamily="18" charset="0"/>
                <a:cs typeface="Times New Roman" panose="02020603050405020304" pitchFamily="18" charset="0"/>
              </a:rPr>
              <a:t>.</a:t>
            </a:r>
          </a:p>
          <a:p>
            <a:pPr marL="0" indent="0" algn="just">
              <a:buFont typeface="Wingdings" panose="05000000000000000000" pitchFamily="2" charset="2"/>
              <a:buChar char="v"/>
            </a:pPr>
            <a:r>
              <a:rPr lang="en-US" altLang="x-none" sz="2800" dirty="0">
                <a:latin typeface="Times New Roman" panose="02020603050405020304" pitchFamily="18" charset="0"/>
                <a:cs typeface="Times New Roman" panose="02020603050405020304" pitchFamily="18" charset="0"/>
              </a:rPr>
              <a:t>Lựa chọn v</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 sử dụng từ đúng ngữ nghĩa</a:t>
            </a:r>
          </a:p>
          <a:p>
            <a:pPr marL="0" indent="0" algn="just">
              <a:buFont typeface="Wingdings" panose="05000000000000000000" pitchFamily="2" charset="2"/>
              <a:buChar char="v"/>
            </a:pPr>
            <a:r>
              <a:rPr lang="en-US" altLang="x-none" sz="2800" dirty="0">
                <a:latin typeface="Times New Roman" panose="02020603050405020304" pitchFamily="18" charset="0"/>
                <a:cs typeface="Times New Roman" panose="02020603050405020304" pitchFamily="18" charset="0"/>
              </a:rPr>
              <a:t>Cần dùng từ đúng nghĩa sao cho từ phải biểu hiện được chính xác </a:t>
            </a:r>
            <a:r>
              <a:rPr lang="en-US" altLang="x-none" sz="2800" dirty="0" err="1">
                <a:latin typeface="Times New Roman" panose="02020603050405020304" pitchFamily="18" charset="0"/>
                <a:cs typeface="Times New Roman" panose="02020603050405020304" pitchFamily="18" charset="0"/>
              </a:rPr>
              <a:t>nội</a:t>
            </a:r>
            <a:r>
              <a:rPr lang="en-US" altLang="x-none" sz="2800" dirty="0">
                <a:latin typeface="Times New Roman" panose="02020603050405020304" pitchFamily="18" charset="0"/>
                <a:cs typeface="Times New Roman" panose="02020603050405020304" pitchFamily="18" charset="0"/>
              </a:rPr>
              <a:t> dung cần thể hiện.Ví dụ:</a:t>
            </a:r>
          </a:p>
          <a:p>
            <a:pPr marL="0" indent="0" algn="just">
              <a:buFont typeface="Wingdings" panose="05000000000000000000" pitchFamily="2" charset="2"/>
              <a:buNone/>
            </a:pPr>
            <a:r>
              <a:rPr lang="en-US" altLang="x-none" sz="2800" dirty="0">
                <a:latin typeface="Times New Roman" panose="02020603050405020304" pitchFamily="18" charset="0"/>
                <a:cs typeface="Times New Roman" panose="02020603050405020304" pitchFamily="18" charset="0"/>
              </a:rPr>
              <a:t>"Nhà nước khuyến mại và tạo điều kiện cho tổ chức, cá nhân trong việc sử dụng và khai khẩn hợp lý thành phần môi trường"</a:t>
            </a:r>
          </a:p>
          <a:p>
            <a:pPr marL="0" indent="0" algn="just">
              <a:buFont typeface="Wingdings" panose="05000000000000000000" pitchFamily="2" charset="2"/>
              <a:buNone/>
            </a:pPr>
            <a:r>
              <a:rPr lang="en-US" altLang="x-none" sz="2800" dirty="0">
                <a:latin typeface="Times New Roman" panose="02020603050405020304" pitchFamily="18" charset="0"/>
                <a:cs typeface="Times New Roman" panose="02020603050405020304" pitchFamily="18" charset="0"/>
              </a:rPr>
              <a:t>"Nhà nước khuyến khích và tạo điều kiện cho tổ chức, cá nhân trong việc sử dụng và khai thác hợp lý thành phần môi trường"</a:t>
            </a:r>
          </a:p>
          <a:p>
            <a:pPr marL="0" indent="0" algn="just">
              <a:buFont typeface="Wingdings" panose="05000000000000000000" pitchFamily="2" charset="2"/>
              <a:buChar char="v"/>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en-US" sz="4000" b="1" dirty="0">
              <a:solidFill>
                <a:schemeClr val="bg1"/>
              </a:solidFill>
              <a:latin typeface="Times New Roman" panose="02020603050405020304" pitchFamily="18" charset="0"/>
              <a:cs typeface="Times New Roman" panose="02020603050405020304" pitchFamily="18" charset="0"/>
            </a:endParaRPr>
          </a:p>
          <a:p>
            <a:r>
              <a:rPr lang="en-US" altLang="en-US" sz="4000" b="1" dirty="0">
                <a:latin typeface="Times New Roman" panose="02020603050405020304" pitchFamily="18" charset="0"/>
                <a:cs typeface="Times New Roman" panose="02020603050405020304" pitchFamily="18" charset="0"/>
              </a:rPr>
              <a:t>2.1.Cách </a:t>
            </a: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từ</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ngữ</a:t>
            </a:r>
            <a:br>
              <a:rPr lang="en-US" altLang="en-US" sz="4000" b="1" dirty="0">
                <a:latin typeface="Times New Roman" panose="02020603050405020304" pitchFamily="18" charset="0"/>
                <a:cs typeface="Times New Roman" panose="02020603050405020304" pitchFamily="18" charset="0"/>
              </a:rPr>
            </a:b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913" y="573088"/>
            <a:ext cx="7302500" cy="566737"/>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2.1.1. Lựa chọn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sử dụng từ ngữ đúng nghĩa</a:t>
            </a:r>
            <a:endParaRPr lang="en-US" altLang="en-US" dirty="0">
              <a:solidFill>
                <a:schemeClr val="bg1"/>
              </a:solidFill>
            </a:endParaRPr>
          </a:p>
        </p:txBody>
      </p:sp>
      <p:sp>
        <p:nvSpPr>
          <p:cNvPr id="3" name="Content Placeholder 2"/>
          <p:cNvSpPr>
            <a:spLocks noGrp="1"/>
          </p:cNvSpPr>
          <p:nvPr>
            <p:ph idx="1"/>
          </p:nvPr>
        </p:nvSpPr>
        <p:spPr>
          <a:xfrm>
            <a:off x="279400" y="1746250"/>
            <a:ext cx="8685213" cy="4562475"/>
          </a:xfrm>
        </p:spPr>
        <p:txBody>
          <a:bodyPr vert="horz" wrap="square" lIns="91440" tIns="45720" rIns="91440" bIns="45720" numCol="1" anchor="t" anchorCtr="0" compatLnSpc="1">
            <a:noAutofit/>
          </a:bodyPr>
          <a:lstStyle/>
          <a:p>
            <a:r>
              <a:rPr lang="en-US" altLang="x-none" dirty="0">
                <a:latin typeface="Times New Roman" panose="02020603050405020304" pitchFamily="18" charset="0"/>
                <a:cs typeface="Times New Roman" panose="02020603050405020304" pitchFamily="18" charset="0"/>
              </a:rPr>
              <a:t>Không dùng từ 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m phát sinh cách hiểu đa nghĩa</a:t>
            </a:r>
          </a:p>
          <a:p>
            <a:pPr>
              <a:buNone/>
            </a:pPr>
            <a:r>
              <a:rPr lang="en-US" altLang="x-none" dirty="0">
                <a:latin typeface="Times New Roman" panose="02020603050405020304" pitchFamily="18" charset="0"/>
                <a:cs typeface="Times New Roman" panose="02020603050405020304" pitchFamily="18" charset="0"/>
              </a:rPr>
              <a:t>  Ví dụ:</a:t>
            </a:r>
          </a:p>
          <a:p>
            <a:pPr algn="just">
              <a:buNone/>
            </a:pPr>
            <a:r>
              <a:rPr lang="en-US" altLang="x-none" dirty="0">
                <a:latin typeface="Times New Roman" panose="02020603050405020304" pitchFamily="18" charset="0"/>
                <a:cs typeface="Times New Roman" panose="02020603050405020304" pitchFamily="18" charset="0"/>
              </a:rPr>
              <a:t>"Phải xử phạt đối với hành vi không thực hiện hoặc thực hiện không đầy đủ những quy định về đăng ký hộ khẩu khi thay đổi nơi ăn ở"</a:t>
            </a:r>
          </a:p>
          <a:p>
            <a:pPr algn="just">
              <a:buNone/>
            </a:pPr>
            <a:r>
              <a:rPr lang="en-US" altLang="x-none" dirty="0">
                <a:latin typeface="Times New Roman" panose="02020603050405020304" pitchFamily="18" charset="0"/>
                <a:cs typeface="Times New Roman" panose="02020603050405020304" pitchFamily="18" charset="0"/>
              </a:rPr>
              <a:t>"Phải xử phạt đối với hành vi không thực hiện hoặc thực hiện không đầy đủ những quy định về đăng ký hộ khẩu khi thay đổi nơi cư trú"</a:t>
            </a:r>
            <a:endParaRPr lang="en-US" altLang="x-none" dirty="0">
              <a:solidFill>
                <a:srgbClr val="FF0000"/>
              </a:solidFill>
              <a:latin typeface="Times New Roman" panose="02020603050405020304" pitchFamily="18" charset="0"/>
              <a:ea typeface="Times New Roman" panose="02020603050405020304" pitchFamily="18" charset="0"/>
            </a:endParaRPr>
          </a:p>
        </p:txBody>
      </p:sp>
      <p:sp>
        <p:nvSpPr>
          <p:cNvPr id="6"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2.1.1. </a:t>
            </a:r>
            <a:r>
              <a:rPr lang="en-US" altLang="en-US" sz="4000" b="1" dirty="0" err="1">
                <a:latin typeface="Times New Roman" panose="02020603050405020304" pitchFamily="18" charset="0"/>
                <a:cs typeface="Times New Roman" panose="02020603050405020304" pitchFamily="18" charset="0"/>
              </a:rPr>
              <a:t>Lựa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chọn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từ</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đúng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nghĩa</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188" y="404813"/>
            <a:ext cx="7177087" cy="665162"/>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2.1.1. Lựa chọn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sử dụng từ ngữ đúng nghĩa</a:t>
            </a:r>
            <a:endParaRPr lang="en-US" altLang="en-US" dirty="0">
              <a:solidFill>
                <a:schemeClr val="bg1"/>
              </a:solidFill>
            </a:endParaRPr>
          </a:p>
        </p:txBody>
      </p:sp>
      <p:sp>
        <p:nvSpPr>
          <p:cNvPr id="3" name="Content Placeholder 2"/>
          <p:cNvSpPr>
            <a:spLocks noGrp="1"/>
          </p:cNvSpPr>
          <p:nvPr>
            <p:ph idx="1"/>
          </p:nvPr>
        </p:nvSpPr>
        <p:spPr>
          <a:xfrm>
            <a:off x="212725" y="1348740"/>
            <a:ext cx="8607425" cy="5404485"/>
          </a:xfrm>
        </p:spPr>
        <p:txBody>
          <a:bodyPr vert="horz" wrap="square" lIns="91440" tIns="45720" rIns="91440" bIns="45720" numCol="1" anchor="t" anchorCtr="0" compatLnSpc="1">
            <a:noAutofit/>
          </a:bodyPr>
          <a:lstStyle/>
          <a:p>
            <a:pPr algn="just"/>
            <a:r>
              <a:rPr lang="en-US" altLang="x-none" sz="3600" dirty="0">
                <a:latin typeface="Times New Roman" panose="02020603050405020304" pitchFamily="18" charset="0"/>
                <a:cs typeface="Times New Roman" panose="02020603050405020304" pitchFamily="18" charset="0"/>
              </a:rPr>
              <a:t>Sử dụng từ đúng nghĩa ngữ pháp, tức l</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đặt từ v</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o đúng vị trí ngữ pháp của từ đó trong quan hệ với những từ khác trong </a:t>
            </a:r>
            <a:r>
              <a:rPr lang="en-US" altLang="x-none" sz="3600" dirty="0" err="1">
                <a:latin typeface="Times New Roman" panose="02020603050405020304" pitchFamily="18" charset="0"/>
                <a:cs typeface="Times New Roman" panose="02020603050405020304" pitchFamily="18" charset="0"/>
              </a:rPr>
              <a:t>câu</a:t>
            </a:r>
            <a:r>
              <a:rPr lang="en-US" altLang="x-none" sz="3600" dirty="0">
                <a:latin typeface="Times New Roman" panose="02020603050405020304" pitchFamily="18" charset="0"/>
                <a:cs typeface="Times New Roman" panose="02020603050405020304" pitchFamily="18" charset="0"/>
              </a:rPr>
              <a:t>.</a:t>
            </a:r>
          </a:p>
          <a:p>
            <a:pPr marL="0" indent="0" algn="just">
              <a:buNone/>
            </a:pPr>
            <a:r>
              <a:rPr lang="en-US" altLang="x-none" sz="3600" dirty="0">
                <a:latin typeface="Times New Roman" panose="02020603050405020304" pitchFamily="18" charset="0"/>
                <a:cs typeface="Times New Roman" panose="02020603050405020304" pitchFamily="18" charset="0"/>
              </a:rPr>
              <a:t>Chẳng hạn, danh từ có thể đứng sau những từ chỉ loại như cái, con;  sau số từ như một, hai, ba; hoặc có thể đứng trước những từ để chỉ như này, ấy, đó... Cần lưu ý không sử dụng nhầm lẫn vị trí của các từ loại khác nhau.</a:t>
            </a: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2.1.1. </a:t>
            </a:r>
            <a:r>
              <a:rPr lang="en-US" altLang="en-US" sz="4000" b="1" dirty="0" err="1">
                <a:latin typeface="Times New Roman" panose="02020603050405020304" pitchFamily="18" charset="0"/>
                <a:cs typeface="Times New Roman" panose="02020603050405020304" pitchFamily="18" charset="0"/>
              </a:rPr>
              <a:t>Lựa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chọn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từ</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đúng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nghĩa</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549275"/>
            <a:ext cx="7272337" cy="579438"/>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2.1.1. Lựa chọn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sử dụng từ ngữ đúng nghĩa</a:t>
            </a:r>
            <a:endParaRPr lang="en-US" altLang="en-US" dirty="0">
              <a:solidFill>
                <a:schemeClr val="bg1"/>
              </a:solidFill>
            </a:endParaRPr>
          </a:p>
        </p:txBody>
      </p:sp>
      <p:sp>
        <p:nvSpPr>
          <p:cNvPr id="3" name="Content Placeholder 2"/>
          <p:cNvSpPr>
            <a:spLocks noGrp="1"/>
          </p:cNvSpPr>
          <p:nvPr>
            <p:ph idx="1"/>
          </p:nvPr>
        </p:nvSpPr>
        <p:spPr>
          <a:xfrm>
            <a:off x="184150" y="1989138"/>
            <a:ext cx="8275638" cy="3813175"/>
          </a:xfrm>
        </p:spPr>
        <p:txBody>
          <a:bodyPr vert="horz" wrap="square" lIns="91440" tIns="45720" rIns="91440" bIns="45720" numCol="1" anchor="t" anchorCtr="0" compatLnSpc="1"/>
          <a:lstStyle/>
          <a:p>
            <a:r>
              <a:rPr lang="en-US" altLang="x-none" sz="3600" dirty="0">
                <a:latin typeface="Times New Roman" panose="02020603050405020304" pitchFamily="18" charset="0"/>
                <a:cs typeface="Times New Roman" panose="02020603050405020304" pitchFamily="18" charset="0"/>
              </a:rPr>
              <a:t>Hạn chế sử dụng từ không rõ nghĩa.</a:t>
            </a:r>
          </a:p>
          <a:p>
            <a:pPr marL="0" indent="0">
              <a:buNone/>
            </a:pPr>
            <a:r>
              <a:rPr lang="en-US" altLang="x-none" sz="3600" dirty="0">
                <a:latin typeface="Times New Roman" panose="02020603050405020304" pitchFamily="18" charset="0"/>
                <a:ea typeface="Times New Roman" panose="02020603050405020304" pitchFamily="18" charset="0"/>
              </a:rPr>
              <a:t>Ví dụ: có thể, khoảng, gái, trai, </a:t>
            </a:r>
          </a:p>
        </p:txBody>
      </p:sp>
      <p:sp>
        <p:nvSpPr>
          <p:cNvPr id="5" name="Title 1"/>
          <p:cNvSpPr txBox="1"/>
          <p:nvPr/>
        </p:nvSpPr>
        <p:spPr>
          <a:xfrm>
            <a:off x="17254" y="42769"/>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x-none" sz="4000" b="1" dirty="0">
              <a:latin typeface="Times New Roman" panose="02020603050405020304" pitchFamily="18" charset="0"/>
              <a:ea typeface="Times New Roman" panose="02020603050405020304" pitchFamily="18" charset="0"/>
            </a:endParaRPr>
          </a:p>
        </p:txBody>
      </p:sp>
      <p:sp>
        <p:nvSpPr>
          <p:cNvPr id="6" name="Title 1"/>
          <p:cNvSpPr txBox="1"/>
          <p:nvPr/>
        </p:nvSpPr>
        <p:spPr>
          <a:xfrm>
            <a:off x="620713" y="304800"/>
            <a:ext cx="7272337" cy="579438"/>
          </a:xfrm>
          <a:prstGeom prst="rect">
            <a:avLst/>
          </a:prstGeom>
        </p:spPr>
        <p:txBody>
          <a:bodyPr vert="horz" wrap="square"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b="1" dirty="0">
                <a:latin typeface="Times New Roman" panose="02020603050405020304" pitchFamily="18" charset="0"/>
                <a:cs typeface="Times New Roman" panose="02020603050405020304" pitchFamily="18" charset="0"/>
              </a:rPr>
              <a:t>2.1.1. </a:t>
            </a:r>
            <a:r>
              <a:rPr lang="en-US" altLang="en-US" sz="3600" b="1" dirty="0" err="1">
                <a:latin typeface="Times New Roman" panose="02020603050405020304" pitchFamily="18" charset="0"/>
                <a:cs typeface="Times New Roman" panose="02020603050405020304" pitchFamily="18" charset="0"/>
              </a:rPr>
              <a:t>Lựa</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chọn</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v</a:t>
            </a:r>
            <a:r>
              <a:rPr lang="en-US" altLang="en-US" sz="3600" b="1" dirty="0" err="1">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sử</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dụng</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từ</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ngữ</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đúng</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nghĩa</a:t>
            </a:r>
            <a:endParaRPr lang="en-US" altLang="en-US" sz="3600"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763" y="620713"/>
            <a:ext cx="7127875" cy="614362"/>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2.1.1. Lựa chọn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sử dụng từ ngữ đúng nghĩa</a:t>
            </a:r>
            <a:endParaRPr lang="en-US" altLang="en-US" dirty="0">
              <a:solidFill>
                <a:schemeClr val="bg1"/>
              </a:solidFill>
            </a:endParaRPr>
          </a:p>
        </p:txBody>
      </p:sp>
      <p:sp>
        <p:nvSpPr>
          <p:cNvPr id="3" name="Content Placeholder 2"/>
          <p:cNvSpPr>
            <a:spLocks noGrp="1"/>
          </p:cNvSpPr>
          <p:nvPr>
            <p:ph idx="1"/>
          </p:nvPr>
        </p:nvSpPr>
        <p:spPr>
          <a:xfrm>
            <a:off x="241300" y="1727200"/>
            <a:ext cx="8651875" cy="4056063"/>
          </a:xfrm>
        </p:spPr>
        <p:txBody>
          <a:bodyPr vert="horz" wrap="square" lIns="91440" tIns="45720" rIns="91440" bIns="45720" numCol="1" anchor="t" anchorCtr="0" compatLnSpc="1">
            <a:noAutofit/>
          </a:bodyPr>
          <a:lstStyle/>
          <a:p>
            <a:r>
              <a:rPr lang="en-US" altLang="x-none" dirty="0">
                <a:latin typeface="Times New Roman" panose="02020603050405020304" pitchFamily="18" charset="0"/>
                <a:cs typeface="Times New Roman" panose="02020603050405020304" pitchFamily="18" charset="0"/>
              </a:rPr>
              <a:t>Tránh sử dụng từ trùng ngữ hoặc phủ định của phủ định.</a:t>
            </a:r>
          </a:p>
          <a:p>
            <a:pPr>
              <a:buNone/>
            </a:pPr>
            <a:r>
              <a:rPr lang="en-US" altLang="x-none" dirty="0">
                <a:latin typeface="Times New Roman" panose="02020603050405020304" pitchFamily="18" charset="0"/>
                <a:cs typeface="Times New Roman" panose="02020603050405020304" pitchFamily="18" charset="0"/>
              </a:rPr>
              <a:t>	Ví dụ: Cấm không đi trên cỏ</a:t>
            </a:r>
          </a:p>
          <a:p>
            <a:pPr>
              <a:buNone/>
            </a:pPr>
            <a:r>
              <a:rPr lang="en-US" altLang="x-none" sz="3200" dirty="0">
                <a:solidFill>
                  <a:srgbClr val="FF0000"/>
                </a:solidFill>
                <a:latin typeface="Times New Roman" panose="02020603050405020304" pitchFamily="18" charset="0"/>
                <a:ea typeface="Times New Roman" panose="02020603050405020304" pitchFamily="18" charset="0"/>
              </a:rPr>
              <a:t>               </a:t>
            </a:r>
            <a:r>
              <a:rPr lang="en-US" altLang="x-none" sz="3200" dirty="0">
                <a:solidFill>
                  <a:schemeClr val="tx1"/>
                </a:solidFill>
                <a:latin typeface="Times New Roman" panose="02020603050405020304" pitchFamily="18" charset="0"/>
                <a:ea typeface="Times New Roman" panose="02020603050405020304" pitchFamily="18" charset="0"/>
              </a:rPr>
              <a:t>Hiến máu nhân đạo</a:t>
            </a: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2.1.1. </a:t>
            </a:r>
            <a:r>
              <a:rPr lang="en-US" altLang="en-US" sz="4000" b="1" dirty="0" err="1">
                <a:latin typeface="Times New Roman" panose="02020603050405020304" pitchFamily="18" charset="0"/>
                <a:cs typeface="Times New Roman" panose="02020603050405020304" pitchFamily="18" charset="0"/>
              </a:rPr>
              <a:t>Lựa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chọn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từ</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đúng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nghĩa</a:t>
            </a:r>
            <a:endParaRPr lang="en-US" altLang="en-US" sz="4000" dirty="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620713"/>
            <a:ext cx="7340600" cy="1057275"/>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2.1.2. Sử dụng từ đúng văn phong 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chính-công vụ.</a:t>
            </a:r>
            <a:br>
              <a:rPr lang="en-US" altLang="en-US" sz="4000" dirty="0">
                <a:solidFill>
                  <a:schemeClr val="bg1"/>
                </a:solidFill>
                <a:latin typeface="Times New Roman" panose="02020603050405020304" pitchFamily="18" charset="0"/>
                <a:cs typeface="Times New Roman" panose="02020603050405020304" pitchFamily="18" charset="0"/>
              </a:rPr>
            </a:br>
            <a:endParaRPr lang="en-US" altLang="en-US" sz="4000"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241300" y="1349375"/>
            <a:ext cx="8578850" cy="5550535"/>
          </a:xfrm>
        </p:spPr>
        <p:txBody>
          <a:bodyPr vert="horz" wrap="square" lIns="91440" tIns="45720" rIns="91440" bIns="45720" numCol="1" anchor="t" anchorCtr="0" compatLnSpc="1"/>
          <a:lstStyle/>
          <a:p>
            <a:pPr algn="just"/>
            <a:r>
              <a:rPr lang="en-US" altLang="x-none" sz="2400" dirty="0">
                <a:latin typeface="Times New Roman" panose="02020603050405020304" pitchFamily="18" charset="0"/>
                <a:cs typeface="Times New Roman" panose="02020603050405020304" pitchFamily="18" charset="0"/>
              </a:rPr>
              <a:t>Sử dụng từ ngữ phổ thông, trung tính, không dùng từ thuộc phong cách khẩu ngữ (văn nói)</a:t>
            </a:r>
          </a:p>
          <a:p>
            <a:pPr algn="just"/>
            <a:r>
              <a:rPr lang="en-US" altLang="x-none" sz="2400" dirty="0">
                <a:latin typeface="Times New Roman" panose="02020603050405020304" pitchFamily="18" charset="0"/>
                <a:cs typeface="Times New Roman" panose="02020603050405020304" pitchFamily="18" charset="0"/>
              </a:rPr>
              <a:t>Tránh sử dụng từ cổ, thận trọng trong dùng từ mới.</a:t>
            </a:r>
          </a:p>
          <a:p>
            <a:pPr marL="0" indent="0" algn="just">
              <a:buNone/>
            </a:pPr>
            <a:r>
              <a:rPr lang="en-US" sz="2400" dirty="0">
                <a:latin typeface="Times New Roman" panose="02020603050405020304" pitchFamily="18" charset="0"/>
                <a:cs typeface="Times New Roman" panose="02020603050405020304" pitchFamily="18" charset="0"/>
              </a:rPr>
              <a:t>1. khong khen: khen ngợi. </a:t>
            </a:r>
          </a:p>
          <a:p>
            <a:pPr>
              <a:buNone/>
            </a:pPr>
            <a:r>
              <a:rPr lang="en-US" altLang="x-none" sz="2400" dirty="0">
                <a:latin typeface="Times New Roman" panose="02020603050405020304" pitchFamily="18" charset="0"/>
                <a:ea typeface="Times New Roman" panose="02020603050405020304" pitchFamily="18" charset="0"/>
                <a:cs typeface="Times New Roman" panose="02020603050405020304" pitchFamily="18" charset="0"/>
              </a:rPr>
              <a:t>2. nhẫn: đến, cho đến, tới, tới lúc </a:t>
            </a:r>
          </a:p>
          <a:p>
            <a:pPr>
              <a:buNone/>
            </a:pPr>
            <a:r>
              <a:rPr lang="en-US" altLang="x-none" sz="2400" dirty="0">
                <a:latin typeface="Times New Roman" panose="02020603050405020304" pitchFamily="18" charset="0"/>
                <a:ea typeface="Times New Roman" panose="02020603050405020304" pitchFamily="18" charset="0"/>
                <a:cs typeface="Times New Roman" panose="02020603050405020304" pitchFamily="18" charset="0"/>
              </a:rPr>
              <a:t>3. song le: nhưng, nhưng mà  4. ghe (phen) : nhiều, nhiều phen, nhiều lần.</a:t>
            </a:r>
          </a:p>
          <a:p>
            <a:pPr>
              <a:buNone/>
            </a:pPr>
            <a:r>
              <a:rPr lang="en-US" altLang="x-none" sz="2400" dirty="0">
                <a:latin typeface="Times New Roman" panose="02020603050405020304" pitchFamily="18" charset="0"/>
                <a:ea typeface="Times New Roman" panose="02020603050405020304" pitchFamily="18" charset="0"/>
                <a:cs typeface="Times New Roman" panose="02020603050405020304" pitchFamily="18" charset="0"/>
              </a:rPr>
              <a:t>5. tua: nên, phải </a:t>
            </a:r>
          </a:p>
          <a:p>
            <a:pPr>
              <a:buNone/>
            </a:pPr>
            <a:r>
              <a:rPr lang="en-US" altLang="x-none" sz="2400" dirty="0">
                <a:latin typeface="Times New Roman" panose="02020603050405020304" pitchFamily="18" charset="0"/>
                <a:ea typeface="Times New Roman" panose="02020603050405020304" pitchFamily="18" charset="0"/>
                <a:cs typeface="Times New Roman" panose="02020603050405020304" pitchFamily="18" charset="0"/>
              </a:rPr>
              <a:t>6. mựa: chớ, sá…</a:t>
            </a:r>
          </a:p>
          <a:p>
            <a:pPr>
              <a:buNone/>
            </a:pPr>
            <a:r>
              <a:rPr lang="en-US" altLang="x-none" sz="2400" dirty="0">
                <a:latin typeface="Times New Roman" panose="02020603050405020304" pitchFamily="18" charset="0"/>
                <a:ea typeface="Times New Roman" panose="02020603050405020304" pitchFamily="18" charset="0"/>
                <a:cs typeface="Times New Roman" panose="02020603050405020304" pitchFamily="18" charset="0"/>
              </a:rPr>
              <a:t>7. đí (gì): cái gì, thứ gì, giống gì </a:t>
            </a:r>
          </a:p>
          <a:p>
            <a:pPr>
              <a:buNone/>
            </a:pPr>
            <a:r>
              <a:rPr lang="en-US" altLang="x-none" sz="2400" dirty="0">
                <a:latin typeface="Times New Roman" panose="02020603050405020304" pitchFamily="18" charset="0"/>
                <a:ea typeface="Times New Roman" panose="02020603050405020304" pitchFamily="18" charset="0"/>
                <a:cs typeface="Times New Roman" panose="02020603050405020304" pitchFamily="18" charset="0"/>
              </a:rPr>
              <a:t>8. rày: nay, giờ đây, lúc này, bây giờ. </a:t>
            </a:r>
          </a:p>
          <a:p>
            <a:pPr>
              <a:buNone/>
            </a:pPr>
            <a:r>
              <a:rPr lang="en-US" altLang="x-none" sz="2400" dirty="0">
                <a:latin typeface="Times New Roman" panose="02020603050405020304" pitchFamily="18" charset="0"/>
                <a:ea typeface="Times New Roman" panose="02020603050405020304" pitchFamily="18" charset="0"/>
                <a:cs typeface="Times New Roman" panose="02020603050405020304" pitchFamily="18" charset="0"/>
              </a:rPr>
              <a:t>9. khấng (khứng): ưng, thuận, chịu. </a:t>
            </a: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en-US" sz="4000" b="1" dirty="0">
              <a:solidFill>
                <a:schemeClr val="bg1"/>
              </a:solidFill>
              <a:latin typeface="Times New Roman" panose="02020603050405020304" pitchFamily="18" charset="0"/>
              <a:cs typeface="Times New Roman" panose="02020603050405020304" pitchFamily="18" charset="0"/>
            </a:endParaRPr>
          </a:p>
          <a:p>
            <a:r>
              <a:rPr lang="en-US" altLang="en-US" sz="4000" b="1" dirty="0">
                <a:latin typeface="Times New Roman" panose="02020603050405020304" pitchFamily="18" charset="0"/>
                <a:cs typeface="Times New Roman" panose="02020603050405020304" pitchFamily="18" charset="0"/>
              </a:rPr>
              <a:t>2.1.2. </a:t>
            </a: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từ</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đúng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phong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chính-công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br>
              <a:rPr lang="en-US" altLang="en-US" sz="4000" dirty="0">
                <a:solidFill>
                  <a:schemeClr val="bg1"/>
                </a:solidFill>
                <a:latin typeface="Times New Roman" panose="02020603050405020304" pitchFamily="18" charset="0"/>
                <a:cs typeface="Times New Roman" panose="02020603050405020304" pitchFamily="18" charset="0"/>
              </a:rPr>
            </a:b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692150"/>
            <a:ext cx="7234238" cy="65405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2.1.2. Sử dụng từ đúng văn phong 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chính-công vụ.</a:t>
            </a:r>
            <a:br>
              <a:rPr lang="en-US" altLang="en-US" sz="4000" dirty="0">
                <a:solidFill>
                  <a:schemeClr val="bg1"/>
                </a:solidFill>
                <a:latin typeface="Times New Roman" panose="02020603050405020304" pitchFamily="18" charset="0"/>
                <a:cs typeface="Times New Roman" panose="02020603050405020304" pitchFamily="18" charset="0"/>
              </a:rPr>
            </a:br>
            <a:endParaRPr lang="en-US" altLang="en-US" sz="4000"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276225" y="1346835"/>
            <a:ext cx="8399780" cy="5519420"/>
          </a:xfrm>
        </p:spPr>
        <p:txBody>
          <a:bodyPr vert="horz" wrap="square" lIns="91440" tIns="45720" rIns="91440" bIns="45720" numCol="1" anchor="t" anchorCtr="0" compatLnSpc="1">
            <a:noAutofit/>
          </a:bodyPr>
          <a:lstStyle/>
          <a:p>
            <a:pPr algn="just"/>
            <a:r>
              <a:rPr lang="en-US" altLang="x-none" dirty="0">
                <a:latin typeface="Times New Roman" panose="02020603050405020304" pitchFamily="18" charset="0"/>
                <a:cs typeface="Times New Roman" panose="02020603050405020304" pitchFamily="18" charset="0"/>
              </a:rPr>
              <a:t>Không dùng từ ngữ địa phương, chỉ dùng những từ ngữ địa phương chỉ những sự vật, hiện tượng m</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chỉ địa phương đó mới có hoặc những từ ngữ có nguồn gốc địa phương đã trở th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từ ngữ phổ thông.</a:t>
            </a:r>
          </a:p>
          <a:p>
            <a:pPr>
              <a:buNone/>
            </a:pPr>
            <a:r>
              <a:rPr lang="en-US" altLang="x-none" sz="2800" b="1" dirty="0">
                <a:latin typeface="Times New Roman" panose="02020603050405020304" pitchFamily="18" charset="0"/>
                <a:cs typeface="Times New Roman" panose="02020603050405020304" pitchFamily="18" charset="0"/>
              </a:rPr>
              <a:t>mãng cầu (Nam Bộ) - na          </a:t>
            </a:r>
          </a:p>
          <a:p>
            <a:pPr>
              <a:buNone/>
            </a:pPr>
            <a:r>
              <a:rPr lang="en-US" altLang="x-none" sz="2800" dirty="0">
                <a:latin typeface="Times New Roman" panose="02020603050405020304" pitchFamily="18" charset="0"/>
                <a:ea typeface="Times New Roman" panose="02020603050405020304" pitchFamily="18" charset="0"/>
              </a:rPr>
              <a:t>anh hai (Nam Bộ) - anh cả</a:t>
            </a:r>
          </a:p>
          <a:p>
            <a:pPr>
              <a:buNone/>
            </a:pPr>
            <a:r>
              <a:rPr lang="en-US" altLang="x-none" sz="2800" dirty="0">
                <a:latin typeface="Times New Roman" panose="02020603050405020304" pitchFamily="18" charset="0"/>
                <a:ea typeface="Times New Roman" panose="02020603050405020304" pitchFamily="18" charset="0"/>
              </a:rPr>
              <a:t>đậu phộng (Nam Bộ) - lạc</a:t>
            </a:r>
          </a:p>
          <a:p>
            <a:pPr>
              <a:buNone/>
            </a:pPr>
            <a:r>
              <a:rPr lang="en-US" altLang="x-none" sz="2800" dirty="0">
                <a:latin typeface="Times New Roman" panose="02020603050405020304" pitchFamily="18" charset="0"/>
                <a:ea typeface="Times New Roman" panose="02020603050405020304" pitchFamily="18" charset="0"/>
              </a:rPr>
              <a:t>chén (Nam Bộ) – bát</a:t>
            </a:r>
          </a:p>
          <a:p>
            <a:pPr>
              <a:buNone/>
            </a:pPr>
            <a:r>
              <a:rPr lang="en-US" altLang="x-none" sz="2800" dirty="0">
                <a:latin typeface="Times New Roman" panose="02020603050405020304" pitchFamily="18" charset="0"/>
                <a:ea typeface="Times New Roman" panose="02020603050405020304" pitchFamily="18" charset="0"/>
              </a:rPr>
              <a:t>muỗng (Nam Bộ) - thìa</a:t>
            </a:r>
          </a:p>
          <a:p>
            <a:pPr>
              <a:buNone/>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endParaRPr lang="en-US" altLang="en-US" sz="4000" b="1" dirty="0">
              <a:solidFill>
                <a:prstClr val="black"/>
              </a:solidFill>
              <a:latin typeface="Times New Roman" panose="02020603050405020304" pitchFamily="18" charset="0"/>
              <a:ea typeface="+mn-ea"/>
              <a:cs typeface="Times New Roman" panose="02020603050405020304" pitchFamily="18" charset="0"/>
            </a:endParaRPr>
          </a:p>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2.1.2.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Sử</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dụng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từ</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đúng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phong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a:t>
            </a:r>
            <a:r>
              <a:rPr lang="en-US" altLang="en-US" sz="4000" b="1" dirty="0" err="1">
                <a:solidFill>
                  <a:prstClr val="black"/>
                </a:solidFill>
                <a:latin typeface="Times New Roman" panose="02020603050405020304" pitchFamily="18" charset="0"/>
                <a:ea typeface="Times New Roman" panose="02020603050405020304" pitchFamily="18" charset="0"/>
                <a:cs typeface="+mn-cs"/>
              </a:rPr>
              <a:t>à</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nh</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chính-công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vụ</a:t>
            </a:r>
            <a:br>
              <a:rPr lang="en-US" altLang="en-US" sz="4000" dirty="0">
                <a:solidFill>
                  <a:prstClr val="white"/>
                </a:solidFill>
                <a:latin typeface="Times New Roman" panose="02020603050405020304" pitchFamily="18" charset="0"/>
                <a:ea typeface="+mn-ea"/>
                <a:cs typeface="Times New Roman" panose="02020603050405020304" pitchFamily="18" charset="0"/>
              </a:rPr>
            </a:br>
            <a:endParaRPr lang="en-US" altLang="x-none" sz="4000" b="1" dirty="0">
              <a:solidFill>
                <a:prstClr val="black"/>
              </a:solidFill>
              <a:latin typeface="Times New Roman" panose="02020603050405020304" pitchFamily="18" charset="0"/>
              <a:ea typeface="Times New Roman" panose="02020603050405020304" pitchFamily="18" charset="0"/>
              <a:cs typeface="+mn-cs"/>
            </a:endParaRPr>
          </a:p>
        </p:txBody>
      </p:sp>
      <p:sp>
        <p:nvSpPr>
          <p:cNvPr id="4" name="Rectangle 3"/>
          <p:cNvSpPr/>
          <p:nvPr/>
        </p:nvSpPr>
        <p:spPr>
          <a:xfrm>
            <a:off x="4546600" y="3909695"/>
            <a:ext cx="4129405" cy="261683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buNone/>
            </a:pPr>
            <a:r>
              <a:rPr lang="en-US" altLang="x-none" sz="2800" dirty="0">
                <a:latin typeface="Times New Roman" panose="02020603050405020304" pitchFamily="18" charset="0"/>
                <a:ea typeface="Times New Roman" panose="02020603050405020304" pitchFamily="18" charset="0"/>
                <a:sym typeface="+mn-ea"/>
              </a:rPr>
              <a:t>ghe (Nam Bộ) – thuyền</a:t>
            </a:r>
            <a:endParaRPr lang="en-US" altLang="x-none" sz="2800" dirty="0">
              <a:latin typeface="Times New Roman" panose="02020603050405020304" pitchFamily="18" charset="0"/>
              <a:ea typeface="Times New Roman" panose="02020603050405020304" pitchFamily="18" charset="0"/>
            </a:endParaRPr>
          </a:p>
          <a:p>
            <a:pPr>
              <a:buNone/>
            </a:pPr>
            <a:r>
              <a:rPr lang="en-US" altLang="x-none" sz="2800" dirty="0">
                <a:latin typeface="Times New Roman" panose="02020603050405020304" pitchFamily="18" charset="0"/>
                <a:ea typeface="Times New Roman" panose="02020603050405020304" pitchFamily="18" charset="0"/>
                <a:sym typeface="+mn-ea"/>
              </a:rPr>
              <a:t>cây viết (Nam Bộ) - bút</a:t>
            </a:r>
            <a:endParaRPr lang="en-US" altLang="x-none" sz="2800" dirty="0">
              <a:latin typeface="Times New Roman" panose="02020603050405020304" pitchFamily="18" charset="0"/>
              <a:ea typeface="Times New Roman" panose="02020603050405020304" pitchFamily="18" charset="0"/>
            </a:endParaRPr>
          </a:p>
          <a:p>
            <a:pPr>
              <a:buNone/>
            </a:pPr>
            <a:r>
              <a:rPr lang="en-US" altLang="x-none" sz="2800" dirty="0">
                <a:latin typeface="Times New Roman" panose="02020603050405020304" pitchFamily="18" charset="0"/>
                <a:ea typeface="Times New Roman" panose="02020603050405020304" pitchFamily="18" charset="0"/>
                <a:sym typeface="+mn-ea"/>
              </a:rPr>
              <a:t>răng (Bắc Trung Bộ) - sao</a:t>
            </a:r>
            <a:endParaRPr lang="en-US" altLang="x-none" sz="2800" dirty="0">
              <a:latin typeface="Times New Roman" panose="02020603050405020304" pitchFamily="18" charset="0"/>
              <a:ea typeface="Times New Roman" panose="02020603050405020304" pitchFamily="18" charset="0"/>
            </a:endParaRPr>
          </a:p>
          <a:p>
            <a:pPr>
              <a:buNone/>
            </a:pPr>
            <a:r>
              <a:rPr lang="en-US" altLang="x-none" sz="2800" dirty="0">
                <a:latin typeface="Times New Roman" panose="02020603050405020304" pitchFamily="18" charset="0"/>
                <a:ea typeface="Times New Roman" panose="02020603050405020304" pitchFamily="18" charset="0"/>
                <a:sym typeface="+mn-ea"/>
              </a:rPr>
              <a:t>tía, ba (Nam Bộ) – bố</a:t>
            </a:r>
            <a:endParaRPr lang="en-US" altLang="x-none" sz="2800" dirty="0">
              <a:latin typeface="Times New Roman" panose="02020603050405020304" pitchFamily="18" charset="0"/>
              <a:ea typeface="Times New Roman" panose="02020603050405020304" pitchFamily="18" charset="0"/>
            </a:endParaRPr>
          </a:p>
          <a:p>
            <a:pPr>
              <a:buNone/>
            </a:pPr>
            <a:r>
              <a:rPr lang="en-US" altLang="x-none" sz="2800" dirty="0">
                <a:latin typeface="Times New Roman" panose="02020603050405020304" pitchFamily="18" charset="0"/>
                <a:ea typeface="Times New Roman" panose="02020603050405020304" pitchFamily="18" charset="0"/>
                <a:sym typeface="+mn-ea"/>
              </a:rPr>
              <a:t>mô, rứa (Trung Bộ) – đâu, thế nào</a:t>
            </a:r>
            <a:endParaRPr lang="en-US" sz="2800"/>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250825" y="0"/>
            <a:ext cx="8893175" cy="765175"/>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 Văn bản quy phạm pháp luật</a:t>
            </a:r>
            <a:endParaRPr lang="en-US" altLang="en-US" dirty="0">
              <a:solidFill>
                <a:schemeClr val="bg1"/>
              </a:solidFill>
            </a:endParaRPr>
          </a:p>
        </p:txBody>
      </p:sp>
      <p:sp>
        <p:nvSpPr>
          <p:cNvPr id="3" name="Content Placeholder 2"/>
          <p:cNvSpPr>
            <a:spLocks noGrp="1"/>
          </p:cNvSpPr>
          <p:nvPr>
            <p:ph idx="1"/>
          </p:nvPr>
        </p:nvSpPr>
        <p:spPr>
          <a:xfrm>
            <a:off x="179388" y="1844675"/>
            <a:ext cx="8785225" cy="5360988"/>
          </a:xfrm>
        </p:spPr>
        <p:txBody>
          <a:bodyPr vert="horz" wrap="square" lIns="91440" tIns="45720" rIns="91440" bIns="45720" anchor="t"/>
          <a:lstStyle/>
          <a:p>
            <a:pPr marL="0" indent="0">
              <a:buNone/>
            </a:pPr>
            <a:r>
              <a:rPr lang="vi-VN" altLang="en-US" dirty="0">
                <a:latin typeface="Times New Roman" panose="02020603050405020304" pitchFamily="18" charset="0"/>
                <a:cs typeface="Times New Roman" panose="02020603050405020304" pitchFamily="18" charset="0"/>
              </a:rPr>
              <a:t>4. Lệnh, quyết định của Chủ tịch nước.</a:t>
            </a:r>
            <a:endParaRPr lang="en-US" altLang="en-US" dirty="0">
              <a:latin typeface="Times New Roman" panose="02020603050405020304" pitchFamily="18" charset="0"/>
              <a:cs typeface="Times New Roman" panose="02020603050405020304" pitchFamily="18" charset="0"/>
            </a:endParaRPr>
          </a:p>
          <a:p>
            <a:pPr marL="0" indent="0">
              <a:buNone/>
            </a:pPr>
            <a:r>
              <a:rPr lang="vi-VN" altLang="en-US" dirty="0">
                <a:latin typeface="Times New Roman" panose="02020603050405020304" pitchFamily="18" charset="0"/>
                <a:cs typeface="Times New Roman" panose="02020603050405020304" pitchFamily="18" charset="0"/>
              </a:rPr>
              <a:t>5. Nghị định của Chính phủ; nghị quyết liên tịch giữa Chính phủ với Đo</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 Chủ tịch Ủy ban trung ương Mặt trận Tổ quốc Việt Nam.</a:t>
            </a:r>
            <a:endParaRPr lang="en-US" altLang="en-US" dirty="0">
              <a:latin typeface="Times New Roman" panose="02020603050405020304" pitchFamily="18" charset="0"/>
              <a:cs typeface="Times New Roman" panose="02020603050405020304" pitchFamily="18" charset="0"/>
            </a:endParaRPr>
          </a:p>
          <a:p>
            <a:pPr marL="0" indent="0">
              <a:buNone/>
            </a:pPr>
            <a:r>
              <a:rPr lang="vi-VN" altLang="en-US" dirty="0">
                <a:latin typeface="Times New Roman" panose="02020603050405020304" pitchFamily="18" charset="0"/>
                <a:cs typeface="Times New Roman" panose="02020603050405020304" pitchFamily="18" charset="0"/>
              </a:rPr>
              <a:t>6. Quyết định của Thủ tướng Chính phủ.</a:t>
            </a:r>
            <a:endParaRPr lang="en-US" altLang="en-US" dirty="0">
              <a:latin typeface="Times New Roman" panose="02020603050405020304" pitchFamily="18" charset="0"/>
              <a:cs typeface="Times New Roman" panose="02020603050405020304" pitchFamily="18" charset="0"/>
            </a:endParaRPr>
          </a:p>
          <a:p>
            <a:pPr marL="0" indent="0">
              <a:buNone/>
            </a:pPr>
            <a:r>
              <a:rPr lang="vi-VN" altLang="en-US" dirty="0">
                <a:latin typeface="Times New Roman" panose="02020603050405020304" pitchFamily="18" charset="0"/>
                <a:cs typeface="Times New Roman" panose="02020603050405020304" pitchFamily="18" charset="0"/>
              </a:rPr>
              <a:t>7. Nghị quyết của Hội đồng Thẩm phán Tòa án nhân dân tối cao.</a:t>
            </a:r>
            <a:endParaRPr lang="en-US" altLang="en-US"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latin typeface="Times New Roman" panose="02020603050405020304" pitchFamily="18" charset="0"/>
                <a:cs typeface="Times New Roman" panose="02020603050405020304" pitchFamily="18" charset="0"/>
              </a:rPr>
              <a:t>1. </a:t>
            </a:r>
            <a:r>
              <a:rPr lang="en-US" altLang="en-US" sz="3600" dirty="0" err="1">
                <a:latin typeface="Times New Roman" panose="02020603050405020304" pitchFamily="18" charset="0"/>
                <a:cs typeface="Times New Roman" panose="02020603050405020304" pitchFamily="18" charset="0"/>
              </a:rPr>
              <a:t>Văn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bản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quy</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phạm</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pháp</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luật</a:t>
            </a:r>
            <a:endParaRPr lang="vi-VN" altLang="en-US" sz="60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765175"/>
            <a:ext cx="7205663" cy="849313"/>
          </a:xfrm>
        </p:spPr>
        <p:txBody>
          <a:bodyPr vert="horz" wrap="square" lIns="91440" tIns="45720" rIns="91440" bIns="45720" numCol="1" anchor="ctr" anchorCtr="0" compatLnSpc="1">
            <a:noAutofit/>
          </a:bodyPr>
          <a:lstStyle/>
          <a:p>
            <a:r>
              <a:rPr lang="en-US" altLang="x-none" b="1" dirty="0">
                <a:solidFill>
                  <a:schemeClr val="bg1"/>
                </a:solidFill>
                <a:latin typeface="Times New Roman" panose="02020603050405020304" pitchFamily="18" charset="0"/>
                <a:cs typeface="Times New Roman" panose="02020603050405020304" pitchFamily="18" charset="0"/>
              </a:rPr>
              <a:t>2.1.2. Sử dụng từ đúng văn phong h</a:t>
            </a:r>
            <a:r>
              <a:rPr lang="en-US" altLang="x-none" b="1" dirty="0">
                <a:solidFill>
                  <a:schemeClr val="bg1"/>
                </a:solidFill>
                <a:latin typeface="Times New Roman" panose="02020603050405020304" pitchFamily="18" charset="0"/>
                <a:ea typeface="Times New Roman" panose="02020603050405020304" pitchFamily="18" charset="0"/>
              </a:rPr>
              <a:t>à</a:t>
            </a:r>
            <a:r>
              <a:rPr lang="en-US" altLang="x-none" b="1" dirty="0">
                <a:solidFill>
                  <a:schemeClr val="bg1"/>
                </a:solidFill>
                <a:latin typeface="Times New Roman" panose="02020603050405020304" pitchFamily="18" charset="0"/>
                <a:cs typeface="Times New Roman" panose="02020603050405020304" pitchFamily="18" charset="0"/>
              </a:rPr>
              <a:t>nh chính-công vụ</a:t>
            </a:r>
            <a:br>
              <a:rPr lang="en-US" altLang="x-none" dirty="0">
                <a:solidFill>
                  <a:srgbClr val="19194D"/>
                </a:solidFill>
                <a:latin typeface="Times New Roman" panose="02020603050405020304" pitchFamily="18" charset="0"/>
                <a:cs typeface="Times New Roman" panose="02020603050405020304" pitchFamily="18" charset="0"/>
              </a:rPr>
            </a:br>
            <a:endParaRPr lang="en-US" altLang="x-none" dirty="0"/>
          </a:p>
        </p:txBody>
      </p:sp>
      <p:sp>
        <p:nvSpPr>
          <p:cNvPr id="3" name="Content Placeholder 2"/>
          <p:cNvSpPr>
            <a:spLocks noGrp="1"/>
          </p:cNvSpPr>
          <p:nvPr>
            <p:ph idx="1"/>
          </p:nvPr>
        </p:nvSpPr>
        <p:spPr>
          <a:xfrm>
            <a:off x="0" y="1524000"/>
            <a:ext cx="8583295" cy="5198110"/>
          </a:xfrm>
        </p:spPr>
        <p:txBody>
          <a:bodyPr vert="horz" wrap="square" lIns="91440" tIns="45720" rIns="91440" bIns="45720" anchor="t"/>
          <a:lstStyle/>
          <a:p>
            <a:pPr algn="just"/>
            <a:r>
              <a:rPr lang="en-US" altLang="en-US" sz="3600" dirty="0">
                <a:latin typeface="Times New Roman" panose="02020603050405020304" pitchFamily="18" charset="0"/>
                <a:cs typeface="Times New Roman" panose="02020603050405020304" pitchFamily="18" charset="0"/>
              </a:rPr>
              <a:t>Không dùng tiếng lóng, từ thông tục, vì chúng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m mất đi tính trang trọng, uy nghi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nghiêm túc của văn </a:t>
            </a:r>
            <a:r>
              <a:rPr lang="en-US" altLang="en-US" sz="3600" dirty="0" err="1">
                <a:latin typeface="Times New Roman" panose="02020603050405020304" pitchFamily="18" charset="0"/>
                <a:cs typeface="Times New Roman" panose="02020603050405020304" pitchFamily="18" charset="0"/>
              </a:rPr>
              <a:t>bản</a:t>
            </a:r>
            <a:r>
              <a:rPr lang="en-US" altLang="en-US" sz="3600" dirty="0">
                <a:latin typeface="Times New Roman" panose="02020603050405020304" pitchFamily="18" charset="0"/>
                <a:cs typeface="Times New Roman" panose="02020603050405020304" pitchFamily="18" charset="0"/>
              </a:rPr>
              <a:t>.</a:t>
            </a: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en-US" sz="4000" b="1" dirty="0">
              <a:latin typeface="Times New Roman" panose="02020603050405020304" pitchFamily="18" charset="0"/>
              <a:cs typeface="Times New Roman" panose="02020603050405020304" pitchFamily="18" charset="0"/>
            </a:endParaRPr>
          </a:p>
          <a:p>
            <a:r>
              <a:rPr lang="en-US" altLang="en-US" sz="4000" b="1" dirty="0">
                <a:latin typeface="Times New Roman" panose="02020603050405020304" pitchFamily="18" charset="0"/>
                <a:cs typeface="Times New Roman" panose="02020603050405020304" pitchFamily="18" charset="0"/>
              </a:rPr>
              <a:t>2.1.2. </a:t>
            </a: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từ</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đúng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phong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chính-công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vụ</a:t>
            </a:r>
            <a:br>
              <a:rPr lang="en-US" altLang="en-US" sz="4000" dirty="0">
                <a:solidFill>
                  <a:schemeClr val="bg1"/>
                </a:solidFill>
                <a:latin typeface="Times New Roman" panose="02020603050405020304" pitchFamily="18" charset="0"/>
                <a:cs typeface="Times New Roman" panose="02020603050405020304" pitchFamily="18" charset="0"/>
              </a:rPr>
            </a:br>
            <a:endParaRPr lang="en-US" altLang="x-none" sz="4000" b="1" dirty="0">
              <a:latin typeface="Times New Roman" panose="02020603050405020304" pitchFamily="18" charset="0"/>
              <a:ea typeface="Times New Roman" panose="02020603050405020304" pitchFamily="18" charset="0"/>
            </a:endParaRPr>
          </a:p>
        </p:txBody>
      </p:sp>
      <p:sp>
        <p:nvSpPr>
          <p:cNvPr id="4" name="Text Box 3"/>
          <p:cNvSpPr txBox="1"/>
          <p:nvPr/>
        </p:nvSpPr>
        <p:spPr>
          <a:xfrm>
            <a:off x="140335" y="3275330"/>
            <a:ext cx="3255010" cy="3415030"/>
          </a:xfrm>
          <a:prstGeom prst="rect">
            <a:avLst/>
          </a:prstGeom>
          <a:noFill/>
        </p:spPr>
        <p:txBody>
          <a:bodyPr wrap="square" rtlCol="0" anchor="t">
            <a:spAutoFit/>
          </a:bodyPr>
          <a:lstStyle/>
          <a:p>
            <a:pPr algn="just"/>
            <a:r>
              <a:rPr lang="en-US">
                <a:latin typeface="Times New Roman" panose="02020603050405020304" pitchFamily="18" charset="0"/>
                <a:cs typeface="Times New Roman" panose="02020603050405020304" pitchFamily="18" charset="0"/>
              </a:rPr>
              <a:t>Ảo tung chảo: ý nói một sự việc không có thật</a:t>
            </a:r>
          </a:p>
          <a:p>
            <a:pPr algn="just"/>
            <a:r>
              <a:rPr lang="en-US">
                <a:latin typeface="Times New Roman" panose="02020603050405020304" pitchFamily="18" charset="0"/>
                <a:cs typeface="Times New Roman" panose="02020603050405020304" pitchFamily="18" charset="0"/>
              </a:rPr>
              <a:t>Ăn cơm trước kẻng: quan hệ tình dục trước hôn nhân</a:t>
            </a:r>
          </a:p>
          <a:p>
            <a:pPr algn="just"/>
            <a:r>
              <a:rPr lang="en-US">
                <a:latin typeface="Times New Roman" panose="02020603050405020304" pitchFamily="18" charset="0"/>
                <a:cs typeface="Times New Roman" panose="02020603050405020304" pitchFamily="18" charset="0"/>
              </a:rPr>
              <a:t>Ăn gạch: nhiều người công kích khi có phát biểu thiếu khôn ngoan (thường là trên mạng)</a:t>
            </a:r>
          </a:p>
          <a:p>
            <a:pPr algn="just"/>
            <a:r>
              <a:rPr lang="en-US">
                <a:latin typeface="Times New Roman" panose="02020603050405020304" pitchFamily="18" charset="0"/>
                <a:cs typeface="Times New Roman" panose="02020603050405020304" pitchFamily="18" charset="0"/>
              </a:rPr>
              <a:t>ATSM: Ảo tưởng sức mạnh</a:t>
            </a:r>
          </a:p>
          <a:p>
            <a:pPr algn="just"/>
            <a:r>
              <a:rPr lang="en-US">
                <a:latin typeface="Times New Roman" panose="02020603050405020304" pitchFamily="18" charset="0"/>
                <a:cs typeface="Times New Roman" panose="02020603050405020304" pitchFamily="18" charset="0"/>
              </a:rPr>
              <a:t>Bán muối: chết</a:t>
            </a:r>
          </a:p>
          <a:p>
            <a:pPr algn="just"/>
            <a:r>
              <a:rPr lang="en-US">
                <a:latin typeface="Times New Roman" panose="02020603050405020304" pitchFamily="18" charset="0"/>
                <a:cs typeface="Times New Roman" panose="02020603050405020304" pitchFamily="18" charset="0"/>
              </a:rPr>
              <a:t>Banh ta lông: nát tan, không còn gì nữa</a:t>
            </a:r>
          </a:p>
          <a:p>
            <a:pPr algn="just"/>
            <a:r>
              <a:rPr lang="en-US">
                <a:latin typeface="Times New Roman" panose="02020603050405020304" pitchFamily="18" charset="0"/>
                <a:cs typeface="Times New Roman" panose="02020603050405020304" pitchFamily="18" charset="0"/>
              </a:rPr>
              <a:t>Bánh bèo: đàn bà, con gái</a:t>
            </a:r>
          </a:p>
        </p:txBody>
      </p:sp>
      <p:sp>
        <p:nvSpPr>
          <p:cNvPr id="6" name="Rounded Rectangle 5"/>
          <p:cNvSpPr/>
          <p:nvPr/>
        </p:nvSpPr>
        <p:spPr>
          <a:xfrm>
            <a:off x="4777740" y="3137535"/>
            <a:ext cx="3689985" cy="35528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l"/>
            <a:r>
              <a:rPr lang="en-US">
                <a:latin typeface="Times New Roman" panose="02020603050405020304" pitchFamily="18" charset="0"/>
                <a:cs typeface="Times New Roman" panose="02020603050405020304" pitchFamily="18" charset="0"/>
              </a:rPr>
              <a:t>Cạ cứng: bạn thân</a:t>
            </a:r>
          </a:p>
          <a:p>
            <a:pPr algn="l"/>
            <a:r>
              <a:rPr lang="en-US">
                <a:latin typeface="Times New Roman" panose="02020603050405020304" pitchFamily="18" charset="0"/>
                <a:cs typeface="Times New Roman" panose="02020603050405020304" pitchFamily="18" charset="0"/>
              </a:rPr>
              <a:t>Cành: tiền lẻ</a:t>
            </a:r>
          </a:p>
          <a:p>
            <a:pPr algn="l"/>
            <a:r>
              <a:rPr lang="en-US">
                <a:latin typeface="Times New Roman" panose="02020603050405020304" pitchFamily="18" charset="0"/>
                <a:cs typeface="Times New Roman" panose="02020603050405020304" pitchFamily="18" charset="0"/>
              </a:rPr>
              <a:t>Chai: tiền triệu</a:t>
            </a:r>
          </a:p>
          <a:p>
            <a:pPr algn="l"/>
            <a:r>
              <a:rPr lang="en-US">
                <a:latin typeface="Times New Roman" panose="02020603050405020304" pitchFamily="18" charset="0"/>
                <a:cs typeface="Times New Roman" panose="02020603050405020304" pitchFamily="18" charset="0"/>
              </a:rPr>
              <a:t>Chầu ông bà (ông vải): chết</a:t>
            </a:r>
          </a:p>
          <a:p>
            <a:pPr algn="l"/>
            <a:r>
              <a:rPr lang="en-US">
                <a:latin typeface="Times New Roman" panose="02020603050405020304" pitchFamily="18" charset="0"/>
                <a:cs typeface="Times New Roman" panose="02020603050405020304" pitchFamily="18" charset="0"/>
              </a:rPr>
              <a:t>Chém gió: nói phét, nói xạo</a:t>
            </a:r>
          </a:p>
          <a:p>
            <a:pPr algn="l"/>
            <a:r>
              <a:rPr lang="en-US">
                <a:latin typeface="Times New Roman" panose="02020603050405020304" pitchFamily="18" charset="0"/>
                <a:cs typeface="Times New Roman" panose="02020603050405020304" pitchFamily="18" charset="0"/>
              </a:rPr>
              <a:t>Cục gạch: điện thoại di động đời cũ</a:t>
            </a:r>
          </a:p>
          <a:p>
            <a:pPr algn="l"/>
            <a:r>
              <a:rPr lang="en-US">
                <a:latin typeface="Times New Roman" panose="02020603050405020304" pitchFamily="18" charset="0"/>
                <a:cs typeface="Times New Roman" panose="02020603050405020304" pitchFamily="18" charset="0"/>
              </a:rPr>
              <a:t>Cùi bắp: chỉ người/vật cùi, dở, kém chất lượng</a:t>
            </a:r>
          </a:p>
          <a:p>
            <a:pPr algn="l"/>
            <a:r>
              <a:rPr lang="en-US">
                <a:latin typeface="Times New Roman" panose="02020603050405020304" pitchFamily="18" charset="0"/>
                <a:cs typeface="Times New Roman" panose="02020603050405020304" pitchFamily="18" charset="0"/>
              </a:rPr>
              <a:t>Cùi mía: chỉ người/vật cùi, dở, kém chất lượng</a:t>
            </a:r>
          </a:p>
          <a:p>
            <a:pPr algn="l"/>
            <a:r>
              <a:rPr lang="en-US">
                <a:latin typeface="Times New Roman" panose="02020603050405020304" pitchFamily="18" charset="0"/>
                <a:cs typeface="Times New Roman" panose="02020603050405020304" pitchFamily="18" charset="0"/>
              </a:rPr>
              <a:t>Cưa bom: nói xạo</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363" y="333375"/>
            <a:ext cx="7850187" cy="1547813"/>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2.1.2. Sử dụng từ đúng văn phong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chính-công vụ</a:t>
            </a:r>
            <a:br>
              <a:rPr lang="en-US" altLang="en-US" dirty="0">
                <a:solidFill>
                  <a:schemeClr val="bg1"/>
                </a:solidFill>
                <a:latin typeface="Times New Roman" panose="02020603050405020304" pitchFamily="18" charset="0"/>
                <a:cs typeface="Times New Roman" panose="02020603050405020304" pitchFamily="18" charset="0"/>
              </a:rPr>
            </a:br>
            <a:endParaRPr lang="en-US" altLang="en-US" dirty="0">
              <a:solidFill>
                <a:schemeClr val="bg1"/>
              </a:solidFill>
            </a:endParaRPr>
          </a:p>
        </p:txBody>
      </p:sp>
      <p:sp>
        <p:nvSpPr>
          <p:cNvPr id="3" name="Content Placeholder 2"/>
          <p:cNvSpPr>
            <a:spLocks noGrp="1"/>
          </p:cNvSpPr>
          <p:nvPr>
            <p:ph idx="1"/>
          </p:nvPr>
        </p:nvSpPr>
        <p:spPr>
          <a:xfrm>
            <a:off x="0" y="1524000"/>
            <a:ext cx="8655050" cy="4067175"/>
          </a:xfrm>
        </p:spPr>
        <p:txBody>
          <a:bodyPr vert="horz" wrap="square" lIns="91440" tIns="45720" rIns="91440" bIns="45720" numCol="1" anchor="t" anchorCtr="0" compatLnSpc="1">
            <a:noAutofit/>
          </a:bodyPr>
          <a:lstStyle/>
          <a:p>
            <a:pPr algn="just"/>
            <a:r>
              <a:rPr lang="en-US" altLang="x-none" dirty="0">
                <a:latin typeface="Times New Roman" panose="02020603050405020304" pitchFamily="18" charset="0"/>
                <a:cs typeface="Times New Roman" panose="02020603050405020304" pitchFamily="18" charset="0"/>
              </a:rPr>
              <a:t>Sử dụng đúng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hợp lý các thuật ngữ chuyên ng</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a:t>
            </a:r>
          </a:p>
          <a:p>
            <a:pPr algn="just">
              <a:buNone/>
            </a:pPr>
            <a:r>
              <a:rPr lang="en-US" altLang="x-none" dirty="0">
                <a:latin typeface="Times New Roman" panose="02020603050405020304" pitchFamily="18" charset="0"/>
                <a:cs typeface="Times New Roman" panose="02020603050405020304" pitchFamily="18" charset="0"/>
              </a:rPr>
              <a:t>  - Đó 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những thuật ngữ chỉ tên gọi các tổ chức bộ máy nh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nước, chức vụ, lĩnh vực hoạt động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chính như: bộ, sở, ban, vụ, cục, phòng; chủ tịch, thủ trưởng, bộ trưởng, trưởng ban,...; các thuật ngữ pháp lý như: nguyên đơn, bị đơn, quy phạm, lập pháp, lập quy...</a:t>
            </a:r>
          </a:p>
          <a:p>
            <a:endParaRPr lang="en-US" altLang="x-none"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spcBef>
                <a:spcPts val="0"/>
              </a:spcBef>
            </a:pPr>
            <a:endParaRPr lang="en-US" altLang="en-US" sz="4000" b="1" dirty="0">
              <a:solidFill>
                <a:prstClr val="black"/>
              </a:solidFill>
              <a:latin typeface="Times New Roman" panose="02020603050405020304" pitchFamily="18" charset="0"/>
              <a:ea typeface="+mn-ea"/>
              <a:cs typeface="Times New Roman" panose="02020603050405020304" pitchFamily="18" charset="0"/>
            </a:endParaRPr>
          </a:p>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2.1.2.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Sử</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dụng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từ</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đúng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phong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a:t>
            </a:r>
            <a:r>
              <a:rPr lang="en-US" altLang="en-US" sz="4000" b="1" dirty="0" err="1">
                <a:solidFill>
                  <a:prstClr val="black"/>
                </a:solidFill>
                <a:latin typeface="Times New Roman" panose="02020603050405020304" pitchFamily="18" charset="0"/>
                <a:ea typeface="Times New Roman" panose="02020603050405020304" pitchFamily="18" charset="0"/>
                <a:cs typeface="+mn-cs"/>
              </a:rPr>
              <a:t>à</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nh</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chính-công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vụ</a:t>
            </a:r>
            <a:br>
              <a:rPr lang="en-US" altLang="en-US" sz="4000" dirty="0">
                <a:solidFill>
                  <a:prstClr val="white"/>
                </a:solidFill>
                <a:latin typeface="Times New Roman" panose="02020603050405020304" pitchFamily="18" charset="0"/>
                <a:ea typeface="+mn-ea"/>
                <a:cs typeface="Times New Roman" panose="02020603050405020304" pitchFamily="18" charset="0"/>
              </a:rPr>
            </a:br>
            <a:endParaRPr lang="en-US" altLang="x-none" sz="4000" b="1" dirty="0">
              <a:solidFill>
                <a:prstClr val="black"/>
              </a:solidFill>
              <a:latin typeface="Times New Roman" panose="02020603050405020304" pitchFamily="18" charset="0"/>
              <a:ea typeface="Times New Roman" panose="02020603050405020304" pitchFamily="18" charset="0"/>
              <a:cs typeface="+mn-cs"/>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333375"/>
            <a:ext cx="6918325" cy="9906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2.1.2. Sử dụng từ đúng văn phong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chính-công vụ.</a:t>
            </a:r>
            <a:endParaRPr lang="en-US" altLang="en-US" dirty="0">
              <a:solidFill>
                <a:schemeClr val="bg1"/>
              </a:solidFill>
            </a:endParaRPr>
          </a:p>
        </p:txBody>
      </p:sp>
      <p:sp>
        <p:nvSpPr>
          <p:cNvPr id="3" name="Content Placeholder 2"/>
          <p:cNvSpPr>
            <a:spLocks noGrp="1"/>
          </p:cNvSpPr>
          <p:nvPr>
            <p:ph idx="1"/>
          </p:nvPr>
        </p:nvSpPr>
        <p:spPr>
          <a:xfrm>
            <a:off x="260350" y="2054225"/>
            <a:ext cx="8488363" cy="4254500"/>
          </a:xfrm>
        </p:spPr>
        <p:txBody>
          <a:bodyPr vert="horz" wrap="square" lIns="91440" tIns="45720" rIns="91440" bIns="45720" numCol="1" anchor="t" anchorCtr="0" compatLnSpc="1">
            <a:noAutofit/>
          </a:bodyPr>
          <a:lstStyle/>
          <a:p>
            <a:r>
              <a:rPr lang="en-US" altLang="x-none" sz="3600" dirty="0">
                <a:latin typeface="Times New Roman" panose="02020603050405020304" pitchFamily="18" charset="0"/>
                <a:cs typeface="Times New Roman" panose="02020603050405020304" pitchFamily="18" charset="0"/>
              </a:rPr>
              <a:t>Sử dụng hợp lý v</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chính xác các từ Hán – Việt:</a:t>
            </a:r>
          </a:p>
          <a:p>
            <a:pPr>
              <a:buNone/>
            </a:pPr>
            <a:r>
              <a:rPr lang="en-US" altLang="x-none" sz="3600" dirty="0">
                <a:latin typeface="Times New Roman" panose="02020603050405020304" pitchFamily="18" charset="0"/>
                <a:cs typeface="Times New Roman" panose="02020603050405020304" pitchFamily="18" charset="0"/>
              </a:rPr>
              <a:t>+ Không sử dụng từ Hán – Việt khi có từ Tiếng Việt thay </a:t>
            </a:r>
            <a:r>
              <a:rPr lang="en-US" altLang="x-none" sz="3600" dirty="0" err="1">
                <a:latin typeface="Times New Roman" panose="02020603050405020304" pitchFamily="18" charset="0"/>
                <a:cs typeface="Times New Roman" panose="02020603050405020304" pitchFamily="18" charset="0"/>
              </a:rPr>
              <a:t>thế</a:t>
            </a:r>
            <a:r>
              <a:rPr lang="en-US" altLang="x-none" sz="3600" dirty="0">
                <a:latin typeface="Times New Roman" panose="02020603050405020304" pitchFamily="18" charset="0"/>
                <a:cs typeface="Times New Roman" panose="02020603050405020304" pitchFamily="18" charset="0"/>
              </a:rPr>
              <a:t>.</a:t>
            </a:r>
          </a:p>
          <a:p>
            <a:pPr marL="0" lvl="0" indent="0">
              <a:buNone/>
            </a:pP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Chỉ</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sử</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dụng</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từ</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Hán</a:t>
            </a:r>
            <a:r>
              <a:rPr lang="en-US" altLang="en-US" sz="3300" dirty="0">
                <a:solidFill>
                  <a:prstClr val="black"/>
                </a:solidFill>
                <a:latin typeface="Times New Roman" panose="02020603050405020304" pitchFamily="18" charset="0"/>
                <a:cs typeface="Times New Roman" panose="02020603050405020304" pitchFamily="18" charset="0"/>
              </a:rPr>
              <a:t> – </a:t>
            </a:r>
            <a:r>
              <a:rPr lang="en-US" altLang="en-US" sz="3300" dirty="0" err="1">
                <a:solidFill>
                  <a:prstClr val="black"/>
                </a:solidFill>
                <a:latin typeface="Times New Roman" panose="02020603050405020304" pitchFamily="18" charset="0"/>
                <a:cs typeface="Times New Roman" panose="02020603050405020304" pitchFamily="18" charset="0"/>
              </a:rPr>
              <a:t>Việt</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trong</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những</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trường</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hợp</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cần</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thiết</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không</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có</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từ</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Tiếng</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Việt</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thay</a:t>
            </a:r>
            <a:r>
              <a:rPr lang="en-US" altLang="en-US" sz="3300" dirty="0">
                <a:solidFill>
                  <a:prstClr val="black"/>
                </a:solidFill>
                <a:latin typeface="Times New Roman" panose="02020603050405020304" pitchFamily="18" charset="0"/>
                <a:cs typeface="Times New Roman" panose="02020603050405020304" pitchFamily="18" charset="0"/>
              </a:rPr>
              <a:t> </a:t>
            </a:r>
            <a:r>
              <a:rPr lang="en-US" altLang="en-US" sz="3300" dirty="0" err="1">
                <a:solidFill>
                  <a:prstClr val="black"/>
                </a:solidFill>
                <a:latin typeface="Times New Roman" panose="02020603050405020304" pitchFamily="18" charset="0"/>
                <a:cs typeface="Times New Roman" panose="02020603050405020304" pitchFamily="18" charset="0"/>
              </a:rPr>
              <a:t>thế</a:t>
            </a:r>
            <a:r>
              <a:rPr lang="en-US" altLang="en-US" sz="3300" dirty="0">
                <a:solidFill>
                  <a:prstClr val="black"/>
                </a:solidFill>
                <a:latin typeface="Times New Roman" panose="02020603050405020304" pitchFamily="18" charset="0"/>
                <a:cs typeface="Times New Roman" panose="02020603050405020304" pitchFamily="18" charset="0"/>
              </a:rPr>
              <a:t>).</a:t>
            </a:r>
          </a:p>
          <a:p>
            <a:pPr>
              <a:buNone/>
            </a:pPr>
            <a:endParaRPr lang="en-US" altLang="x-none" sz="3600" dirty="0">
              <a:latin typeface="Times New Roman" panose="02020603050405020304" pitchFamily="18" charset="0"/>
              <a:cs typeface="Times New Roman" panose="02020603050405020304" pitchFamily="18" charset="0"/>
            </a:endParaRPr>
          </a:p>
          <a:p>
            <a:pPr>
              <a:buNone/>
            </a:pPr>
            <a:endParaRPr lang="en-US" altLang="x-none" sz="3600" dirty="0">
              <a:latin typeface="Times New Roman" panose="02020603050405020304" pitchFamily="18" charset="0"/>
              <a:cs typeface="Times New Roman" panose="02020603050405020304" pitchFamily="18" charset="0"/>
            </a:endParaRPr>
          </a:p>
        </p:txBody>
      </p:sp>
      <p:sp>
        <p:nvSpPr>
          <p:cNvPr id="92164" name="Slide Number Placeholder 3"/>
          <p:cNvSpPr txBox="1">
            <a:spLocks noGrp="1"/>
          </p:cNvSpPr>
          <p:nvPr>
            <p:ph type="sldNum" sz="quarter" idx="12"/>
          </p:nvPr>
        </p:nvSpPr>
        <p:spPr/>
        <p:txBody>
          <a:bodyPr/>
          <a:lstStyle/>
          <a:p>
            <a:pPr marL="0" indent="0" algn="r" eaLnBrk="1" hangingPunct="1">
              <a:spcBef>
                <a:spcPct val="0"/>
              </a:spcBef>
              <a:buNone/>
            </a:pPr>
            <a:endParaRPr lang="es-ES" altLang="en-US" sz="1400" dirty="0"/>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endParaRPr lang="en-US" altLang="en-US" sz="4000" b="1" dirty="0">
              <a:solidFill>
                <a:prstClr val="black"/>
              </a:solidFill>
              <a:latin typeface="Times New Roman" panose="02020603050405020304" pitchFamily="18" charset="0"/>
              <a:ea typeface="+mn-ea"/>
              <a:cs typeface="Times New Roman" panose="02020603050405020304" pitchFamily="18" charset="0"/>
            </a:endParaRPr>
          </a:p>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2.1.2.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Sử</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dụng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từ</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đúng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phong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a:t>
            </a:r>
            <a:r>
              <a:rPr lang="en-US" altLang="en-US" sz="4000" b="1" dirty="0" err="1">
                <a:solidFill>
                  <a:prstClr val="black"/>
                </a:solidFill>
                <a:latin typeface="Times New Roman" panose="02020603050405020304" pitchFamily="18" charset="0"/>
                <a:ea typeface="Times New Roman" panose="02020603050405020304" pitchFamily="18" charset="0"/>
                <a:cs typeface="+mn-cs"/>
              </a:rPr>
              <a:t>à</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nh</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chính-công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vụ</a:t>
            </a:r>
            <a:br>
              <a:rPr lang="en-US" altLang="en-US" sz="4000" dirty="0">
                <a:solidFill>
                  <a:prstClr val="white"/>
                </a:solidFill>
                <a:latin typeface="Times New Roman" panose="02020603050405020304" pitchFamily="18" charset="0"/>
                <a:ea typeface="+mn-ea"/>
                <a:cs typeface="Times New Roman" panose="02020603050405020304" pitchFamily="18" charset="0"/>
              </a:rPr>
            </a:br>
            <a:endParaRPr lang="en-US" altLang="x-none" sz="4000" b="1" dirty="0">
              <a:solidFill>
                <a:prstClr val="black"/>
              </a:solidFill>
              <a:latin typeface="Times New Roman" panose="02020603050405020304" pitchFamily="18" charset="0"/>
              <a:ea typeface="Times New Roman" panose="02020603050405020304" pitchFamily="18" charset="0"/>
              <a:cs typeface="+mn-cs"/>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7088" y="333375"/>
            <a:ext cx="7129462" cy="9906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2.1.2. Sử dụng từ đúng văn phong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chính-công vụ.</a:t>
            </a:r>
            <a:endParaRPr lang="en-US" altLang="en-US" dirty="0">
              <a:solidFill>
                <a:schemeClr val="bg1"/>
              </a:solidFill>
            </a:endParaRPr>
          </a:p>
        </p:txBody>
      </p:sp>
      <p:sp>
        <p:nvSpPr>
          <p:cNvPr id="3" name="Content Placeholder 2"/>
          <p:cNvSpPr>
            <a:spLocks noGrp="1"/>
          </p:cNvSpPr>
          <p:nvPr>
            <p:ph idx="1"/>
          </p:nvPr>
        </p:nvSpPr>
        <p:spPr>
          <a:xfrm>
            <a:off x="260350" y="1916113"/>
            <a:ext cx="8343900" cy="4537075"/>
          </a:xfrm>
        </p:spPr>
        <p:txBody>
          <a:bodyPr vert="horz" wrap="square" lIns="91440" tIns="45720" rIns="91440" bIns="45720" numCol="1" anchor="t" anchorCtr="0" compatLnSpc="1">
            <a:noAutofit/>
          </a:bodyPr>
          <a:lstStyle/>
          <a:p>
            <a:r>
              <a:rPr lang="en-US" altLang="x-none" sz="3600" dirty="0">
                <a:latin typeface="Times New Roman" panose="02020603050405020304" pitchFamily="18" charset="0"/>
                <a:cs typeface="Times New Roman" panose="02020603050405020304" pitchFamily="18" charset="0"/>
              </a:rPr>
              <a:t>Hạn chế sử dụng từ nước ngo</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i trong văn bản trừ trường hợp chưa có từ Tiếng Việt thay </a:t>
            </a:r>
            <a:r>
              <a:rPr lang="en-US" altLang="x-none" sz="3600" dirty="0" err="1">
                <a:latin typeface="Times New Roman" panose="02020603050405020304" pitchFamily="18" charset="0"/>
                <a:cs typeface="Times New Roman" panose="02020603050405020304" pitchFamily="18" charset="0"/>
              </a:rPr>
              <a:t>thế</a:t>
            </a:r>
            <a:r>
              <a:rPr lang="en-US" altLang="x-none" sz="3600" dirty="0">
                <a:latin typeface="Times New Roman" panose="02020603050405020304" pitchFamily="18" charset="0"/>
                <a:cs typeface="Times New Roman" panose="02020603050405020304" pitchFamily="18" charset="0"/>
              </a:rPr>
              <a:t>.</a:t>
            </a: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solidFill>
                  <a:prstClr val="black"/>
                </a:solidFill>
                <a:latin typeface="Times New Roman" panose="02020603050405020304" pitchFamily="18" charset="0"/>
                <a:ea typeface="+mn-ea"/>
                <a:cs typeface="Times New Roman" panose="02020603050405020304" pitchFamily="18" charset="0"/>
              </a:rPr>
              <a:t>2.1.2.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Sử</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dụng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từ</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đúng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phong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a:t>
            </a:r>
            <a:r>
              <a:rPr lang="en-US" altLang="en-US" sz="4000" b="1" dirty="0" err="1">
                <a:solidFill>
                  <a:prstClr val="black"/>
                </a:solidFill>
                <a:latin typeface="Times New Roman" panose="02020603050405020304" pitchFamily="18" charset="0"/>
                <a:ea typeface="Times New Roman" panose="02020603050405020304" pitchFamily="18" charset="0"/>
                <a:cs typeface="+mn-cs"/>
              </a:rPr>
              <a:t>à</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nh</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chính-công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vụ</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549275"/>
            <a:ext cx="7127875" cy="682625"/>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2.1.2. Sử dụng từ đúng chính tả tiếng Việt</a:t>
            </a:r>
            <a:endParaRPr lang="en-US" altLang="en-US" dirty="0">
              <a:solidFill>
                <a:schemeClr val="bg1"/>
              </a:solidFill>
            </a:endParaRPr>
          </a:p>
        </p:txBody>
      </p:sp>
      <p:sp>
        <p:nvSpPr>
          <p:cNvPr id="3" name="Content Placeholder 2"/>
          <p:cNvSpPr>
            <a:spLocks noGrp="1"/>
          </p:cNvSpPr>
          <p:nvPr>
            <p:ph idx="1"/>
          </p:nvPr>
        </p:nvSpPr>
        <p:spPr>
          <a:xfrm>
            <a:off x="260350" y="1870075"/>
            <a:ext cx="8559800" cy="4222750"/>
          </a:xfrm>
        </p:spPr>
        <p:txBody>
          <a:bodyPr vert="horz" wrap="square" lIns="91440" tIns="45720" rIns="91440" bIns="45720" anchor="t"/>
          <a:lstStyle/>
          <a:p>
            <a:pPr algn="just">
              <a:buFont typeface="Wingdings" panose="05000000000000000000" pitchFamily="2" charset="2"/>
              <a:buChar char="v"/>
            </a:pPr>
            <a:r>
              <a:rPr lang="en-US" altLang="en-US" sz="3600" dirty="0">
                <a:latin typeface="Times New Roman" panose="02020603050405020304" pitchFamily="18" charset="0"/>
                <a:cs typeface="Times New Roman" panose="02020603050405020304" pitchFamily="18" charset="0"/>
              </a:rPr>
              <a:t>Văn bản quản lý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còn phải được viết đúng chính tả tiếng việt</a:t>
            </a:r>
          </a:p>
          <a:p>
            <a:pPr algn="just">
              <a:buFont typeface="Wingdings" panose="05000000000000000000" pitchFamily="2" charset="2"/>
              <a:buChar char="v"/>
            </a:pPr>
            <a:r>
              <a:rPr lang="en-US" altLang="en-US" sz="3600" dirty="0">
                <a:latin typeface="Times New Roman" panose="02020603050405020304" pitchFamily="18" charset="0"/>
                <a:cs typeface="Times New Roman" panose="02020603050405020304" pitchFamily="18" charset="0"/>
              </a:rPr>
              <a:t>Với tiếng việt chính tả về cơ bản đã thống nhất trên to</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 quốc từ rất lâu. Giọng nói ba miền Bắc, Trung, Nam tuy có khác nhau về âm sắc nhưng đều hướng tới một chính tả chung.</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2.1.3. </a:t>
            </a:r>
            <a:r>
              <a:rPr lang="en-US" altLang="en-US" b="1" dirty="0" err="1">
                <a:latin typeface="Times New Roman" panose="02020603050405020304" pitchFamily="18" charset="0"/>
                <a:cs typeface="Times New Roman" panose="02020603050405020304" pitchFamily="18" charset="0"/>
              </a:rPr>
              <a:t>Sử</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dụng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từ</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đúng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chính</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tả</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tiếng</a:t>
            </a:r>
            <a:r>
              <a:rPr lang="en-US" altLang="en-US" b="1" dirty="0">
                <a:latin typeface="Times New Roman" panose="02020603050405020304" pitchFamily="18" charset="0"/>
                <a:cs typeface="Times New Roman" panose="02020603050405020304" pitchFamily="18" charset="0"/>
              </a:rPr>
              <a:t> v</a:t>
            </a:r>
            <a:r>
              <a:rPr lang="en-US" altLang="en-US" b="1" dirty="0" err="1">
                <a:latin typeface="Times New Roman" panose="02020603050405020304" pitchFamily="18" charset="0"/>
                <a:cs typeface="Times New Roman" panose="02020603050405020304" pitchFamily="18" charset="0"/>
              </a:rPr>
              <a:t>iệt</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750" y="476250"/>
            <a:ext cx="7369175" cy="808038"/>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2.2. Câu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dấu câu trong văn bản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chính, công vụ</a:t>
            </a:r>
            <a:endParaRPr lang="en-US" altLang="en-US" dirty="0">
              <a:solidFill>
                <a:schemeClr val="bg1"/>
              </a:solidFill>
            </a:endParaRPr>
          </a:p>
        </p:txBody>
      </p:sp>
      <p:sp>
        <p:nvSpPr>
          <p:cNvPr id="3" name="Content Placeholder 2"/>
          <p:cNvSpPr>
            <a:spLocks noGrp="1"/>
          </p:cNvSpPr>
          <p:nvPr>
            <p:ph idx="1"/>
          </p:nvPr>
        </p:nvSpPr>
        <p:spPr>
          <a:xfrm>
            <a:off x="279400" y="2228850"/>
            <a:ext cx="8396288" cy="3873500"/>
          </a:xfrm>
        </p:spPr>
        <p:txBody>
          <a:bodyPr vert="horz" wrap="square" lIns="91440" tIns="45720" rIns="91440" bIns="45720" numCol="1" anchor="t" anchorCtr="0" compatLnSpc="1">
            <a:noAutofit/>
          </a:bodyPr>
          <a:lstStyle/>
          <a:p>
            <a:pPr marL="0" indent="0">
              <a:buNone/>
            </a:pPr>
            <a:r>
              <a:rPr lang="en-US" altLang="x-none" sz="4000" dirty="0">
                <a:solidFill>
                  <a:srgbClr val="19194D"/>
                </a:solidFill>
                <a:latin typeface="Times New Roman" panose="02020603050405020304" pitchFamily="18" charset="0"/>
                <a:cs typeface="Times New Roman" panose="02020603050405020304" pitchFamily="18" charset="0"/>
              </a:rPr>
              <a:t>2.2.1. Về câu</a:t>
            </a:r>
          </a:p>
          <a:p>
            <a:pPr marL="0" indent="0">
              <a:buNone/>
            </a:pPr>
            <a:r>
              <a:rPr lang="en-US" altLang="x-none" sz="4000" dirty="0">
                <a:solidFill>
                  <a:srgbClr val="19194D"/>
                </a:solidFill>
                <a:latin typeface="Times New Roman" panose="02020603050405020304" pitchFamily="18" charset="0"/>
                <a:cs typeface="Times New Roman" panose="02020603050405020304" pitchFamily="18" charset="0"/>
              </a:rPr>
              <a:t>2.2.2. Về dấu câu</a:t>
            </a:r>
            <a:endParaRPr lang="en-US" altLang="x-none" sz="4000" dirty="0">
              <a:solidFill>
                <a:srgbClr val="19194D"/>
              </a:solidFill>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2.2. </a:t>
            </a:r>
            <a:r>
              <a:rPr lang="en-US" altLang="en-US" b="1" dirty="0" err="1">
                <a:latin typeface="Times New Roman" panose="02020603050405020304" pitchFamily="18" charset="0"/>
                <a:cs typeface="Times New Roman" panose="02020603050405020304" pitchFamily="18" charset="0"/>
              </a:rPr>
              <a:t>Câu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a:t>
            </a:r>
            <a:r>
              <a:rPr lang="en-US" altLang="en-US" b="1" dirty="0" err="1">
                <a:latin typeface="Times New Roman" panose="02020603050405020304" pitchFamily="18" charset="0"/>
                <a:ea typeface="Times New Roman" panose="02020603050405020304" pitchFamily="18" charset="0"/>
                <a:cs typeface="Arial" panose="020B0604020202020204"/>
              </a:rPr>
              <a:t>à</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dấu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câu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trong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văn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bản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h</a:t>
            </a:r>
            <a:r>
              <a:rPr lang="en-US" altLang="en-US" b="1" dirty="0" err="1">
                <a:latin typeface="Times New Roman" panose="02020603050405020304" pitchFamily="18" charset="0"/>
                <a:ea typeface="Times New Roman" panose="02020603050405020304" pitchFamily="18" charset="0"/>
                <a:cs typeface="Arial" panose="020B0604020202020204"/>
              </a:rPr>
              <a:t>à</a:t>
            </a:r>
            <a:r>
              <a:rPr lang="en-US" altLang="en-US" b="1" dirty="0" err="1">
                <a:latin typeface="Times New Roman" panose="02020603050405020304" pitchFamily="18" charset="0"/>
                <a:cs typeface="Times New Roman" panose="02020603050405020304" pitchFamily="18" charset="0"/>
              </a:rPr>
              <a:t>nh</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chính</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công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vụ</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150" y="1063625"/>
            <a:ext cx="7369175" cy="808038"/>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2.2.1. Về câu</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3" name="Content Placeholder 2"/>
          <p:cNvSpPr>
            <a:spLocks noGrp="1"/>
          </p:cNvSpPr>
          <p:nvPr>
            <p:ph idx="1"/>
          </p:nvPr>
        </p:nvSpPr>
        <p:spPr>
          <a:xfrm>
            <a:off x="279400" y="1968500"/>
            <a:ext cx="8469313" cy="3273425"/>
          </a:xfrm>
        </p:spPr>
        <p:txBody>
          <a:bodyPr vert="horz" wrap="square" lIns="91440" tIns="45720" rIns="91440" bIns="45720" anchor="t"/>
          <a:lstStyle/>
          <a:p>
            <a:pPr algn="just">
              <a:buFont typeface="Wingdings" panose="05000000000000000000" pitchFamily="2" charset="2"/>
              <a:buChar char="v"/>
            </a:pPr>
            <a:r>
              <a:rPr lang="en-US" altLang="en-US" sz="4000" dirty="0">
                <a:latin typeface="Times New Roman" panose="02020603050405020304" pitchFamily="18" charset="0"/>
                <a:cs typeface="Times New Roman" panose="02020603050405020304" pitchFamily="18" charset="0"/>
              </a:rPr>
              <a:t>Tiếng Việt có 4 loại câu nhưng trong văn bản h</a:t>
            </a:r>
            <a:r>
              <a:rPr lang="en-US" altLang="en-US" sz="4000" dirty="0">
                <a:latin typeface="Times New Roman" panose="02020603050405020304" pitchFamily="18" charset="0"/>
                <a:ea typeface="Times New Roman" panose="02020603050405020304" pitchFamily="18" charset="0"/>
              </a:rPr>
              <a:t>à</a:t>
            </a:r>
            <a:r>
              <a:rPr lang="en-US" altLang="en-US" sz="4000" dirty="0">
                <a:latin typeface="Times New Roman" panose="02020603050405020304" pitchFamily="18" charset="0"/>
                <a:cs typeface="Times New Roman" panose="02020603050405020304" pitchFamily="18" charset="0"/>
              </a:rPr>
              <a:t>nh chính, công vụ thường sử dụng câu trần thuật, hạn chế sử dụng câu cầu khiến, không sử dụng câu hỏi v</a:t>
            </a:r>
            <a:r>
              <a:rPr lang="en-US" altLang="en-US" sz="4000" dirty="0">
                <a:latin typeface="Times New Roman" panose="02020603050405020304" pitchFamily="18" charset="0"/>
                <a:ea typeface="Times New Roman" panose="02020603050405020304" pitchFamily="18" charset="0"/>
              </a:rPr>
              <a:t>à</a:t>
            </a:r>
            <a:r>
              <a:rPr lang="en-US" altLang="en-US" sz="4000" dirty="0">
                <a:latin typeface="Times New Roman" panose="02020603050405020304" pitchFamily="18" charset="0"/>
                <a:cs typeface="Times New Roman" panose="02020603050405020304" pitchFamily="18" charset="0"/>
              </a:rPr>
              <a:t> câu cảm thán.</a:t>
            </a:r>
            <a:endParaRPr lang="en-US" altLang="en-US" sz="40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2.2.1. </a:t>
            </a:r>
            <a:r>
              <a:rPr lang="en-US" altLang="en-US" sz="4000" b="1" dirty="0" err="1">
                <a:latin typeface="Times New Roman" panose="02020603050405020304" pitchFamily="18" charset="0"/>
                <a:cs typeface="Times New Roman" panose="02020603050405020304" pitchFamily="18" charset="0"/>
              </a:rPr>
              <a:t>Về</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câu</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150" y="1063625"/>
            <a:ext cx="7369175" cy="808038"/>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2.2.1. Về câu</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3" name="Content Placeholder 2"/>
          <p:cNvSpPr>
            <a:spLocks noGrp="1"/>
          </p:cNvSpPr>
          <p:nvPr>
            <p:ph idx="1"/>
          </p:nvPr>
        </p:nvSpPr>
        <p:spPr>
          <a:xfrm>
            <a:off x="279400" y="1968500"/>
            <a:ext cx="8396288" cy="3273425"/>
          </a:xfrm>
        </p:spPr>
        <p:txBody>
          <a:bodyPr vert="horz" wrap="square" lIns="91440" tIns="45720" rIns="91440" bIns="45720" anchor="t">
            <a:normAutofit lnSpcReduction="10000"/>
          </a:bodyPr>
          <a:lstStyle/>
          <a:p>
            <a:pPr algn="just">
              <a:buFont typeface="Wingdings" panose="05000000000000000000" pitchFamily="2" charset="2"/>
              <a:buChar char="v"/>
            </a:pPr>
            <a:r>
              <a:rPr lang="en-US" altLang="en-US" sz="2700"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Cần đảm bảo sự ngắn gọn về cấu trúc của thuật ngử sử dụng, không sử dụng thuật ngữ quá d</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i, quá nhiều âm tiết.</a:t>
            </a:r>
          </a:p>
          <a:p>
            <a:pPr algn="just">
              <a:buFont typeface="Wingdings" panose="05000000000000000000" pitchFamily="2" charset="2"/>
              <a:buChar char="v"/>
            </a:pPr>
            <a:r>
              <a:rPr lang="en-US" altLang="en-US" sz="3600" dirty="0">
                <a:latin typeface="Times New Roman" panose="02020603050405020304" pitchFamily="18" charset="0"/>
                <a:cs typeface="Times New Roman" panose="02020603050405020304" pitchFamily="18" charset="0"/>
              </a:rPr>
              <a:t> Khi soạn thảo cần sử dụng thì hiện tại, quá khứ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tương lai đúng với </a:t>
            </a:r>
            <a:r>
              <a:rPr lang="en-US" altLang="en-US" sz="3600" dirty="0" err="1">
                <a:latin typeface="Times New Roman" panose="02020603050405020304" pitchFamily="18" charset="0"/>
                <a:cs typeface="Times New Roman" panose="02020603050405020304" pitchFamily="18" charset="0"/>
              </a:rPr>
              <a:t>nội</a:t>
            </a:r>
            <a:r>
              <a:rPr lang="en-US" altLang="en-US" sz="3600" dirty="0">
                <a:latin typeface="Times New Roman" panose="02020603050405020304" pitchFamily="18" charset="0"/>
                <a:cs typeface="Times New Roman" panose="02020603050405020304" pitchFamily="18" charset="0"/>
              </a:rPr>
              <a:t> dung m</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văn bản muốn thể hiện.</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2.2.1. </a:t>
            </a:r>
            <a:r>
              <a:rPr lang="en-US" altLang="en-US" sz="4000" b="1" dirty="0" err="1">
                <a:latin typeface="Times New Roman" panose="02020603050405020304" pitchFamily="18" charset="0"/>
                <a:cs typeface="Times New Roman" panose="02020603050405020304" pitchFamily="18" charset="0"/>
              </a:rPr>
              <a:t>Về</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câu</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150" y="1063625"/>
            <a:ext cx="7369175" cy="808038"/>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2.2.1. Về câu</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3" name="Content Placeholder 2"/>
          <p:cNvSpPr>
            <a:spLocks noGrp="1"/>
          </p:cNvSpPr>
          <p:nvPr>
            <p:ph idx="1"/>
          </p:nvPr>
        </p:nvSpPr>
        <p:spPr>
          <a:xfrm>
            <a:off x="279400" y="1968500"/>
            <a:ext cx="8253413" cy="2530475"/>
          </a:xfrm>
        </p:spPr>
        <p:txBody>
          <a:bodyPr vert="horz" wrap="square" lIns="91440" tIns="45720" rIns="91440" bIns="45720" anchor="t"/>
          <a:lstStyle/>
          <a:p>
            <a:pPr algn="just">
              <a:buFont typeface="Wingdings" panose="05000000000000000000" pitchFamily="2" charset="2"/>
              <a:buChar char="v"/>
            </a:pPr>
            <a:r>
              <a:rPr lang="en-US" altLang="en-US" sz="3600" dirty="0">
                <a:latin typeface="Times New Roman" panose="02020603050405020304" pitchFamily="18" charset="0"/>
                <a:cs typeface="Times New Roman" panose="02020603050405020304" pitchFamily="18" charset="0"/>
              </a:rPr>
              <a:t> Cách diễn đạt: Dùng câu ngắn với trật tự lôgic vì câu văn d</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i có thể gây sự khó hiểu, dễ mất đi tính chính xác.</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2.2.1.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Về</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câu</a:t>
            </a:r>
            <a:endParaRPr lang="en-US" altLang="x-none" sz="4000" b="1" dirty="0">
              <a:solidFill>
                <a:prstClr val="black"/>
              </a:solidFill>
              <a:latin typeface="Times New Roman" panose="02020603050405020304" pitchFamily="18" charset="0"/>
              <a:ea typeface="Times New Roman" panose="02020603050405020304" pitchFamily="18" charset="0"/>
              <a:cs typeface="+mn-cs"/>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250" y="692150"/>
            <a:ext cx="7369175" cy="808038"/>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2.2.2. Về dấu câu</a:t>
            </a:r>
            <a:br>
              <a:rPr lang="en-US" altLang="en-US" sz="4000" b="1" dirty="0">
                <a:solidFill>
                  <a:schemeClr val="bg1"/>
                </a:solidFill>
                <a:latin typeface="Times New Roman" panose="02020603050405020304" pitchFamily="18" charset="0"/>
                <a:cs typeface="Times New Roman" panose="02020603050405020304" pitchFamily="18" charset="0"/>
              </a:rPr>
            </a:br>
            <a:endParaRPr lang="en-US" altLang="en-US" sz="4000" b="1" dirty="0">
              <a:solidFill>
                <a:schemeClr val="bg1"/>
              </a:solidFill>
            </a:endParaRPr>
          </a:p>
        </p:txBody>
      </p:sp>
      <p:sp>
        <p:nvSpPr>
          <p:cNvPr id="3" name="Content Placeholder 2"/>
          <p:cNvSpPr>
            <a:spLocks noGrp="1"/>
          </p:cNvSpPr>
          <p:nvPr>
            <p:ph idx="1"/>
          </p:nvPr>
        </p:nvSpPr>
        <p:spPr>
          <a:xfrm>
            <a:off x="106363" y="1916113"/>
            <a:ext cx="8786813" cy="3789363"/>
          </a:xfrm>
        </p:spPr>
        <p:txBody>
          <a:bodyPr vert="horz" wrap="square" lIns="91440" tIns="45720" rIns="91440" bIns="45720" numCol="1" anchor="t" anchorCtr="0" compatLnSpc="1">
            <a:noAutofit/>
          </a:bodyPr>
          <a:lstStyle/>
          <a:p>
            <a:pPr algn="just">
              <a:buFont typeface="Wingdings" panose="05000000000000000000" pitchFamily="2" charset="2"/>
              <a:buChar char="v"/>
            </a:pPr>
            <a:r>
              <a:rPr lang="en-US" altLang="x-none" sz="2800" dirty="0">
                <a:latin typeface="Times New Roman" panose="02020603050405020304" pitchFamily="18" charset="0"/>
                <a:cs typeface="Times New Roman" panose="02020603050405020304" pitchFamily="18" charset="0"/>
              </a:rPr>
              <a:t> Tiếng Việt sử dụng 10 dấu câu nhưng văn bản h</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nh chính, công vụ chỉ sử dụng 7 loại, không sử dụng dấu chấm than (!), dấu hỏi (?) v</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 hạn chế sử dụng dấu ba chấm (</a:t>
            </a:r>
            <a:r>
              <a:rPr lang="en-US" altLang="x-none" sz="2800" dirty="0">
                <a:latin typeface="Times New Roman" panose="02020603050405020304" pitchFamily="18" charset="0"/>
                <a:ea typeface="Times New Roman" panose="02020603050405020304" pitchFamily="18" charset="0"/>
              </a:rPr>
              <a:t>…</a:t>
            </a:r>
            <a:r>
              <a:rPr lang="en-US" altLang="x-none" sz="2800" dirty="0">
                <a:latin typeface="Times New Roman" panose="02020603050405020304" pitchFamily="18" charset="0"/>
                <a:cs typeface="Times New Roman" panose="02020603050405020304" pitchFamily="18" charset="0"/>
              </a:rPr>
              <a:t>)</a:t>
            </a:r>
          </a:p>
          <a:p>
            <a:pPr algn="just">
              <a:buNone/>
            </a:pPr>
            <a:r>
              <a:rPr lang="en-US" altLang="x-none" sz="2800" dirty="0">
                <a:solidFill>
                  <a:srgbClr val="19194D"/>
                </a:solidFill>
                <a:latin typeface="Times New Roman" panose="02020603050405020304" pitchFamily="18" charset="0"/>
                <a:cs typeface="Times New Roman" panose="02020603050405020304" pitchFamily="18" charset="0"/>
              </a:rPr>
              <a:t>=&gt; </a:t>
            </a:r>
            <a:r>
              <a:rPr lang="en-US" altLang="x-none" sz="2800" dirty="0">
                <a:latin typeface="Times New Roman" panose="02020603050405020304" pitchFamily="18" charset="0"/>
                <a:cs typeface="Times New Roman" panose="02020603050405020304" pitchFamily="18" charset="0"/>
              </a:rPr>
              <a:t>Khi sử dụng những dấu câu n</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y không đảm bảo tính chính xác v</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 khách quan: dấu (</a:t>
            </a:r>
            <a:r>
              <a:rPr lang="en-US" altLang="x-none" sz="2800" dirty="0">
                <a:latin typeface="Times New Roman" panose="02020603050405020304" pitchFamily="18" charset="0"/>
                <a:ea typeface="Times New Roman" panose="02020603050405020304" pitchFamily="18" charset="0"/>
              </a:rPr>
              <a:t>…</a:t>
            </a:r>
            <a:r>
              <a:rPr lang="en-US" altLang="x-none" sz="2800" dirty="0">
                <a:latin typeface="Times New Roman" panose="02020603050405020304" pitchFamily="18" charset="0"/>
                <a:cs typeface="Times New Roman" panose="02020603050405020304" pitchFamily="18" charset="0"/>
              </a:rPr>
              <a:t>) tạo ra kẽ hở  quy định có thể bị lợi dụng, dấu (!) biểu hiện trạng thái cảm xúc, dấu (?) không đặt câu hỏi trong văn bản.</a:t>
            </a: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latin typeface="Times New Roman" panose="02020603050405020304" pitchFamily="18" charset="0"/>
                <a:cs typeface="Times New Roman" panose="02020603050405020304" pitchFamily="18" charset="0"/>
              </a:rPr>
              <a:t>2.2.2. </a:t>
            </a:r>
            <a:r>
              <a:rPr lang="en-US" altLang="en-US" sz="4000" b="1" dirty="0" err="1">
                <a:latin typeface="Times New Roman" panose="02020603050405020304" pitchFamily="18" charset="0"/>
                <a:cs typeface="Times New Roman" panose="02020603050405020304" pitchFamily="18" charset="0"/>
              </a:rPr>
              <a:t>Về</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câu</a:t>
            </a:r>
            <a:endParaRPr lang="en-US" altLang="x-none" sz="4000" b="1" dirty="0">
              <a:latin typeface="Times New Roman" panose="02020603050405020304" pitchFamily="18" charset="0"/>
              <a:ea typeface="Times New Roman" panose="02020603050405020304" pitchFamily="18" charset="0"/>
              <a:cs typeface="+mn-cs"/>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50825" y="0"/>
            <a:ext cx="8893175" cy="765175"/>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 Văn bản quy phạm pháp luật</a:t>
            </a:r>
            <a:endParaRPr lang="en-US" altLang="en-US" dirty="0">
              <a:solidFill>
                <a:schemeClr val="bg1"/>
              </a:solidFill>
            </a:endParaRPr>
          </a:p>
        </p:txBody>
      </p:sp>
      <p:sp>
        <p:nvSpPr>
          <p:cNvPr id="33795" name="Content Placeholder 2"/>
          <p:cNvSpPr>
            <a:spLocks noGrp="1"/>
          </p:cNvSpPr>
          <p:nvPr>
            <p:ph idx="1"/>
          </p:nvPr>
        </p:nvSpPr>
        <p:spPr>
          <a:xfrm>
            <a:off x="107950" y="1773238"/>
            <a:ext cx="8928100" cy="5118100"/>
          </a:xfrm>
        </p:spPr>
        <p:txBody>
          <a:bodyPr vert="horz" wrap="square" lIns="91440" tIns="45720" rIns="91440" bIns="45720" anchor="t"/>
          <a:lstStyle/>
          <a:p>
            <a:pPr marL="0" indent="0" algn="just">
              <a:buNone/>
            </a:pPr>
            <a:r>
              <a:rPr lang="vi-VN" altLang="en-US" dirty="0">
                <a:latin typeface="Times New Roman" panose="02020603050405020304" pitchFamily="18" charset="0"/>
                <a:cs typeface="Times New Roman" panose="02020603050405020304" pitchFamily="18" charset="0"/>
              </a:rPr>
              <a:t>8. Thông tư của Chánh án Tòa án nhân dân tối</a:t>
            </a:r>
            <a:endParaRPr lang="en-US" altLang="en-US" dirty="0">
              <a:latin typeface="Times New Roman" panose="02020603050405020304" pitchFamily="18" charset="0"/>
              <a:cs typeface="Times New Roman" panose="02020603050405020304" pitchFamily="18" charset="0"/>
            </a:endParaRPr>
          </a:p>
          <a:p>
            <a:pPr marL="0" indent="0" algn="just">
              <a:buNone/>
            </a:pPr>
            <a:r>
              <a:rPr lang="vi-VN" altLang="en-US" dirty="0">
                <a:latin typeface="Times New Roman" panose="02020603050405020304" pitchFamily="18" charset="0"/>
                <a:cs typeface="Times New Roman" panose="02020603050405020304" pitchFamily="18" charset="0"/>
              </a:rPr>
              <a:t>cao; thông tư của Viện trưởng Viện kiểm sát nhân dân tối cao; thông tư của Bộ trưởng, Thủ trưởng cơ quan ngang bộ; thông tư liên tịch giữa Chánh án Tòa án nhân dân tối cao với Viện trưởng Viện kiểm sát nhân dân tối cao; thông tư liên tịch giữa Bộ trưởng, Thủ trưởng cơ quan ngang bộ với Chánh án Tòa án nhân dân tối cao, Viện trưởng Viện kiểm sát nhân dân tối cao; quyết định của Tổng Kiểm toán nh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 nước.</a:t>
            </a:r>
            <a:endParaRPr lang="en-US" altLang="en-US" dirty="0">
              <a:latin typeface="Times New Roman" panose="02020603050405020304" pitchFamily="18" charset="0"/>
              <a:cs typeface="Times New Roman" panose="02020603050405020304" pitchFamily="18" charset="0"/>
            </a:endParaRPr>
          </a:p>
          <a:p>
            <a:pPr marL="0" indent="0">
              <a:buNone/>
            </a:pPr>
            <a:endParaRPr lang="en-US" altLang="en-US"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latin typeface="Times New Roman" panose="02020603050405020304" pitchFamily="18" charset="0"/>
                <a:cs typeface="Times New Roman" panose="02020603050405020304" pitchFamily="18" charset="0"/>
              </a:rPr>
              <a:t>1. </a:t>
            </a:r>
            <a:r>
              <a:rPr lang="en-US" altLang="en-US" sz="3600" dirty="0" err="1">
                <a:latin typeface="Times New Roman" panose="02020603050405020304" pitchFamily="18" charset="0"/>
                <a:cs typeface="Times New Roman" panose="02020603050405020304" pitchFamily="18" charset="0"/>
              </a:rPr>
              <a:t>Văn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bản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quy</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phạm</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pháp</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luật</a:t>
            </a:r>
            <a:endParaRPr lang="vi-VN" altLang="en-US" sz="60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795">
                                            <p:txEl>
                                              <p:pRg st="1" end="1"/>
                                            </p:txEl>
                                          </p:spTgt>
                                        </p:tgtEl>
                                        <p:attrNameLst>
                                          <p:attrName>style.visibility</p:attrName>
                                        </p:attrNameLst>
                                      </p:cBhvr>
                                      <p:to>
                                        <p:strVal val="visible"/>
                                      </p:to>
                                    </p:set>
                                    <p:anim calcmode="lin" valueType="num">
                                      <p:cBhvr additive="base">
                                        <p:cTn id="13" dur="500" fill="hold"/>
                                        <p:tgtEl>
                                          <p:spTgt spid="337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692150"/>
            <a:ext cx="7369175" cy="808038"/>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2.2.2. Về dấu câu</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3" name="Content Placeholder 2"/>
          <p:cNvSpPr>
            <a:spLocks noGrp="1"/>
          </p:cNvSpPr>
          <p:nvPr>
            <p:ph idx="1"/>
          </p:nvPr>
        </p:nvSpPr>
        <p:spPr>
          <a:xfrm>
            <a:off x="106363" y="1916113"/>
            <a:ext cx="8786812" cy="4392612"/>
          </a:xfrm>
        </p:spPr>
        <p:txBody>
          <a:bodyPr vert="horz" wrap="square" lIns="91440" tIns="45720" rIns="91440" bIns="45720" anchor="t"/>
          <a:lstStyle/>
          <a:p>
            <a:pPr algn="just">
              <a:buFont typeface="Wingdings" panose="05000000000000000000" pitchFamily="2" charset="2"/>
              <a:buChar char="v"/>
            </a:pPr>
            <a:r>
              <a:rPr lang="en-US" altLang="en-US" sz="2700"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Dấu chấm phẩy (;) được dùng để tách bộ phận liệt kê đi liền nhau của câu.</a:t>
            </a:r>
          </a:p>
          <a:p>
            <a:pPr algn="just">
              <a:buFont typeface="Wingdings" panose="05000000000000000000" pitchFamily="2" charset="2"/>
              <a:buChar char="v"/>
            </a:pPr>
            <a:r>
              <a:rPr lang="en-US" altLang="en-US" dirty="0">
                <a:latin typeface="Times New Roman" panose="02020603050405020304" pitchFamily="18" charset="0"/>
                <a:cs typeface="Times New Roman" panose="02020603050405020304" pitchFamily="18" charset="0"/>
              </a:rPr>
              <a:t>Phần liệt kê, cuối mỗi căn cứ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dấu (;), căn cứ cuối cùng kết thúc bằng dấu (,)</a:t>
            </a:r>
          </a:p>
          <a:p>
            <a:pPr algn="just">
              <a:buFont typeface="Wingdings" panose="05000000000000000000" pitchFamily="2" charset="2"/>
              <a:buChar char="v"/>
            </a:pPr>
            <a:r>
              <a:rPr lang="en-US" altLang="en-US" dirty="0">
                <a:latin typeface="Times New Roman" panose="02020603050405020304" pitchFamily="18" charset="0"/>
                <a:cs typeface="Times New Roman" panose="02020603050405020304" pitchFamily="18" charset="0"/>
              </a:rPr>
              <a:t>Đối với câu d</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i, phức tạp, được dung để liệt kê các quy định thường sử dụng dấu (;) để tách các vế của câu, các vế được tách nhau bằng cách xuống dòng, cuối mỗi dóng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dấu(;)</a:t>
            </a:r>
            <a:endParaRPr lang="en-US" altLang="en-US"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2.2.2. </a:t>
            </a:r>
            <a:r>
              <a:rPr lang="en-US" altLang="en-US" sz="4000" b="1" dirty="0" err="1">
                <a:latin typeface="Times New Roman" panose="02020603050405020304" pitchFamily="18" charset="0"/>
                <a:cs typeface="Times New Roman" panose="02020603050405020304" pitchFamily="18" charset="0"/>
              </a:rPr>
              <a:t>Về</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câu</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150" y="549275"/>
            <a:ext cx="7369175" cy="1322388"/>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2.2.2. Về dấu câu</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3" name="Content Placeholder 2"/>
          <p:cNvSpPr>
            <a:spLocks noGrp="1"/>
          </p:cNvSpPr>
          <p:nvPr>
            <p:ph idx="1"/>
          </p:nvPr>
        </p:nvSpPr>
        <p:spPr>
          <a:xfrm>
            <a:off x="184150" y="1989138"/>
            <a:ext cx="8786813" cy="3571875"/>
          </a:xfrm>
        </p:spPr>
        <p:txBody>
          <a:bodyPr vert="horz" wrap="square" lIns="91440" tIns="45720" rIns="91440" bIns="45720" anchor="t">
            <a:normAutofit fontScale="92500"/>
          </a:bodyPr>
          <a:lstStyle/>
          <a:p>
            <a:pPr algn="just">
              <a:buFont typeface="Wingdings" panose="05000000000000000000" pitchFamily="2" charset="2"/>
              <a:buChar char="v"/>
            </a:pPr>
            <a:r>
              <a:rPr lang="en-US" altLang="en-US" sz="2700" dirty="0">
                <a:latin typeface="Times New Roman" panose="02020603050405020304" pitchFamily="18" charset="0"/>
                <a:cs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Dấu chấm (.) được dùng ở cuối câu trần thuật, dùng để tường thuật, dùng để kết thúc câu, ngắt nghỉ giữa hai câu nối tiếp.</a:t>
            </a:r>
          </a:p>
          <a:p>
            <a:pPr algn="just">
              <a:buFont typeface="Wingdings" panose="05000000000000000000" pitchFamily="2" charset="2"/>
              <a:buChar char="v"/>
            </a:pPr>
            <a:r>
              <a:rPr lang="en-US" altLang="en-US" dirty="0">
                <a:latin typeface="Times New Roman" panose="02020603050405020304" pitchFamily="18" charset="0"/>
                <a:cs typeface="Times New Roman" panose="02020603050405020304" pitchFamily="18" charset="0"/>
              </a:rPr>
              <a:t>Dấu hai chấm (:) đặt ở giữa câu dùng để đánh dấu một điều trình b</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y tiếp theo sau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có tác dụng thuyết minh với điều trình b</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y trước.</a:t>
            </a:r>
          </a:p>
          <a:p>
            <a:pPr algn="just">
              <a:buFont typeface="Wingdings" panose="05000000000000000000" pitchFamily="2" charset="2"/>
              <a:buChar char="v"/>
            </a:pPr>
            <a:r>
              <a:rPr lang="en-US" altLang="en-US" dirty="0">
                <a:latin typeface="Times New Roman" panose="02020603050405020304" pitchFamily="18" charset="0"/>
                <a:cs typeface="Times New Roman" panose="02020603050405020304" pitchFamily="18" charset="0"/>
              </a:rPr>
              <a:t>Dấu gạch ngang (-) đặt ở trước câu hoặc trong câu. </a:t>
            </a:r>
            <a:endParaRPr lang="en-US" altLang="en-US"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2.2.2. </a:t>
            </a:r>
            <a:r>
              <a:rPr lang="en-US" altLang="en-US" sz="4000" b="1" dirty="0" err="1">
                <a:latin typeface="Times New Roman" panose="02020603050405020304" pitchFamily="18" charset="0"/>
                <a:cs typeface="Times New Roman" panose="02020603050405020304" pitchFamily="18" charset="0"/>
              </a:rPr>
              <a:t>Về</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câu</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692150"/>
            <a:ext cx="7369175" cy="808038"/>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2.2.2. Về dấu câu</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3" name="Content Placeholder 2"/>
          <p:cNvSpPr>
            <a:spLocks noGrp="1"/>
          </p:cNvSpPr>
          <p:nvPr>
            <p:ph idx="1"/>
          </p:nvPr>
        </p:nvSpPr>
        <p:spPr>
          <a:xfrm>
            <a:off x="106363" y="1916113"/>
            <a:ext cx="8858250" cy="3789362"/>
          </a:xfrm>
        </p:spPr>
        <p:txBody>
          <a:bodyPr vert="horz" wrap="square" lIns="91440" tIns="45720" rIns="91440" bIns="45720" anchor="t"/>
          <a:lstStyle/>
          <a:p>
            <a:pPr algn="just">
              <a:buFont typeface="Wingdings" panose="05000000000000000000" pitchFamily="2" charset="2"/>
              <a:buChar char="v"/>
            </a:pPr>
            <a:r>
              <a:rPr lang="en-US" altLang="en-US" sz="3600" dirty="0">
                <a:latin typeface="Times New Roman" panose="02020603050405020304" pitchFamily="18" charset="0"/>
                <a:cs typeface="Times New Roman" panose="02020603050405020304" pitchFamily="18" charset="0"/>
              </a:rPr>
              <a:t> Dấu ngoặc đơn (  ) được dùng để chú thích, thuyết minh hay bổ sung cho một từ ngữ</a:t>
            </a:r>
          </a:p>
          <a:p>
            <a:pPr algn="just">
              <a:buFont typeface="Wingdings" panose="05000000000000000000" pitchFamily="2" charset="2"/>
              <a:buChar char="v"/>
            </a:pPr>
            <a:r>
              <a:rPr lang="en-US" altLang="en-US" sz="3600" dirty="0">
                <a:latin typeface="Times New Roman" panose="02020603050405020304" pitchFamily="18" charset="0"/>
                <a:cs typeface="Times New Roman" panose="02020603050405020304" pitchFamily="18" charset="0"/>
              </a:rPr>
              <a:t>Dấu ngoặc kép (“ ”)được dùng để chỉ một thuật ngữ, một từ ngữ cần phải giải thích để hiểu thống nhất trong to</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 bộ văn bản.</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2.2.2. </a:t>
            </a:r>
            <a:r>
              <a:rPr lang="en-US" altLang="en-US" sz="4000" b="1" dirty="0" err="1">
                <a:latin typeface="Times New Roman" panose="02020603050405020304" pitchFamily="18" charset="0"/>
                <a:cs typeface="Times New Roman" panose="02020603050405020304" pitchFamily="18" charset="0"/>
              </a:rPr>
              <a:t>Về</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câu</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304800" y="990600"/>
            <a:ext cx="8229600" cy="4525963"/>
          </a:xfrm>
        </p:spPr>
        <p:txBody>
          <a:bodyPr vert="horz" wrap="square" lIns="91440" tIns="45720" rIns="91440" bIns="45720" anchor="t"/>
          <a:lstStyle/>
          <a:p>
            <a:pPr marL="0" indent="0" algn="ctr">
              <a:buNone/>
            </a:pPr>
            <a:r>
              <a:rPr lang="en-US" altLang="en-US" sz="4400" b="1" dirty="0">
                <a:solidFill>
                  <a:srgbClr val="FF0000"/>
                </a:solidFill>
                <a:latin typeface="Times New Roman" panose="02020603050405020304" pitchFamily="18" charset="0"/>
                <a:cs typeface="Times New Roman" panose="02020603050405020304" pitchFamily="18" charset="0"/>
              </a:rPr>
              <a:t>CHƯƠNG IV</a:t>
            </a:r>
          </a:p>
          <a:p>
            <a:pPr marL="0" indent="0" algn="ctr">
              <a:buNone/>
            </a:pPr>
            <a:r>
              <a:rPr lang="en-US" altLang="en-US" sz="4400" b="1" dirty="0">
                <a:solidFill>
                  <a:srgbClr val="FF0000"/>
                </a:solidFill>
                <a:latin typeface="Times New Roman" panose="02020603050405020304" pitchFamily="18" charset="0"/>
                <a:cs typeface="Times New Roman" panose="02020603050405020304" pitchFamily="18" charset="0"/>
              </a:rPr>
              <a:t>Kỹ thuật soạn thảo một số văn bản cá biệt v</a:t>
            </a:r>
            <a:r>
              <a:rPr lang="en-US" altLang="en-US" sz="4400" b="1" dirty="0">
                <a:solidFill>
                  <a:srgbClr val="FF0000"/>
                </a:solidFill>
                <a:latin typeface="Times New Roman" panose="02020603050405020304" pitchFamily="18" charset="0"/>
                <a:ea typeface="Times New Roman" panose="02020603050405020304" pitchFamily="18" charset="0"/>
              </a:rPr>
              <a:t>à</a:t>
            </a:r>
            <a:r>
              <a:rPr lang="en-US" altLang="en-US" sz="4400" b="1" dirty="0">
                <a:solidFill>
                  <a:srgbClr val="FF0000"/>
                </a:solidFill>
                <a:latin typeface="Times New Roman" panose="02020603050405020304" pitchFamily="18" charset="0"/>
                <a:cs typeface="Times New Roman" panose="02020603050405020304" pitchFamily="18" charset="0"/>
              </a:rPr>
              <a:t> văn b</a:t>
            </a:r>
            <a:r>
              <a:rPr lang="en-US" altLang="en-US" sz="4400" b="1" dirty="0">
                <a:solidFill>
                  <a:srgbClr val="FF0000"/>
                </a:solidFill>
                <a:latin typeface="Times New Roman" panose="02020603050405020304" pitchFamily="18" charset="0"/>
                <a:ea typeface="Times New Roman" panose="02020603050405020304" pitchFamily="18" charset="0"/>
              </a:rPr>
              <a:t>à</a:t>
            </a:r>
            <a:r>
              <a:rPr lang="en-US" altLang="en-US" sz="4400" b="1" dirty="0">
                <a:solidFill>
                  <a:srgbClr val="FF0000"/>
                </a:solidFill>
                <a:latin typeface="Times New Roman" panose="02020603050405020304" pitchFamily="18" charset="0"/>
                <a:cs typeface="Times New Roman" panose="02020603050405020304" pitchFamily="18" charset="0"/>
              </a:rPr>
              <a:t>n h</a:t>
            </a:r>
            <a:r>
              <a:rPr lang="en-US" altLang="en-US" sz="4400" b="1" dirty="0">
                <a:solidFill>
                  <a:srgbClr val="FF0000"/>
                </a:solidFill>
                <a:latin typeface="Times New Roman" panose="02020603050405020304" pitchFamily="18" charset="0"/>
                <a:ea typeface="Times New Roman" panose="02020603050405020304" pitchFamily="18" charset="0"/>
              </a:rPr>
              <a:t>à</a:t>
            </a:r>
            <a:r>
              <a:rPr lang="en-US" altLang="en-US" sz="4400" b="1" dirty="0">
                <a:solidFill>
                  <a:srgbClr val="FF0000"/>
                </a:solidFill>
                <a:latin typeface="Times New Roman" panose="02020603050405020304" pitchFamily="18" charset="0"/>
                <a:cs typeface="Times New Roman" panose="02020603050405020304" pitchFamily="18" charset="0"/>
              </a:rPr>
              <a:t>nh chính thông thường</a:t>
            </a:r>
          </a:p>
          <a:p>
            <a:pPr marL="0" indent="0" algn="ctr">
              <a:buNone/>
            </a:pPr>
            <a:endParaRPr lang="en-US" altLang="en-US" sz="44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NỘI DUNG</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6147" name="Content Placeholder 2"/>
          <p:cNvSpPr>
            <a:spLocks noGrp="1"/>
          </p:cNvSpPr>
          <p:nvPr>
            <p:ph idx="1"/>
          </p:nvPr>
        </p:nvSpPr>
        <p:spPr>
          <a:xfrm>
            <a:off x="0" y="1628775"/>
            <a:ext cx="9144000" cy="4497388"/>
          </a:xfrm>
        </p:spPr>
        <p:txBody>
          <a:bodyPr vert="horz" wrap="square" lIns="91440" tIns="45720" rIns="91440" bIns="45720" anchor="t">
            <a:normAutofit fontScale="92500"/>
          </a:bodyPr>
          <a:lstStyle/>
          <a:p>
            <a:pPr marL="0" indent="0">
              <a:buNone/>
            </a:pPr>
            <a:r>
              <a:rPr lang="en-US" altLang="en-US" sz="2500" dirty="0">
                <a:latin typeface="Times New Roman" panose="02020603050405020304" pitchFamily="18" charset="0"/>
                <a:cs typeface="Times New Roman" panose="02020603050405020304" pitchFamily="18" charset="0"/>
              </a:rPr>
              <a:t>1.Kỹ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QUYẾT ĐỊNH</a:t>
            </a:r>
          </a:p>
          <a:p>
            <a:pPr marL="0" indent="0">
              <a:buNone/>
            </a:pPr>
            <a:r>
              <a:rPr lang="en-US" altLang="en-US" sz="2500" dirty="0">
                <a:latin typeface="Times New Roman" panose="02020603050405020304" pitchFamily="18" charset="0"/>
                <a:cs typeface="Times New Roman" panose="02020603050405020304" pitchFamily="18" charset="0"/>
              </a:rPr>
              <a:t>2.Kỹ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CHỈ THỊ</a:t>
            </a:r>
          </a:p>
          <a:p>
            <a:pPr marL="0" indent="0">
              <a:buNone/>
            </a:pPr>
            <a:r>
              <a:rPr lang="en-US" altLang="en-US" sz="2500" dirty="0">
                <a:latin typeface="Times New Roman" panose="02020603050405020304" pitchFamily="18" charset="0"/>
                <a:cs typeface="Times New Roman" panose="02020603050405020304" pitchFamily="18" charset="0"/>
              </a:rPr>
              <a:t>3.Kỹ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CÔNG VĂN</a:t>
            </a:r>
          </a:p>
          <a:p>
            <a:pPr marL="0" indent="0">
              <a:buNone/>
            </a:pPr>
            <a:r>
              <a:rPr lang="en-US" altLang="en-US" sz="2500" dirty="0">
                <a:latin typeface="Times New Roman" panose="02020603050405020304" pitchFamily="18" charset="0"/>
                <a:cs typeface="Times New Roman" panose="02020603050405020304" pitchFamily="18" charset="0"/>
              </a:rPr>
              <a:t>4.Kỹ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THÔNG BÁO</a:t>
            </a:r>
          </a:p>
          <a:p>
            <a:pPr marL="0" indent="0">
              <a:buNone/>
            </a:pPr>
            <a:r>
              <a:rPr lang="en-US" altLang="en-US" sz="2500" dirty="0">
                <a:latin typeface="Times New Roman" panose="02020603050405020304" pitchFamily="18" charset="0"/>
                <a:cs typeface="Times New Roman" panose="02020603050405020304" pitchFamily="18" charset="0"/>
              </a:rPr>
              <a:t>5.Kỹ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BÁO CÁO</a:t>
            </a:r>
          </a:p>
          <a:p>
            <a:pPr marL="0" indent="0">
              <a:buNone/>
            </a:pPr>
            <a:r>
              <a:rPr lang="en-US" altLang="en-US" sz="2500" dirty="0">
                <a:latin typeface="Times New Roman" panose="02020603050405020304" pitchFamily="18" charset="0"/>
                <a:cs typeface="Times New Roman" panose="02020603050405020304" pitchFamily="18" charset="0"/>
              </a:rPr>
              <a:t>6.Kỹ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TỜ TRÌNH</a:t>
            </a:r>
          </a:p>
          <a:p>
            <a:pPr marL="0" indent="0">
              <a:buNone/>
            </a:pPr>
            <a:r>
              <a:rPr lang="en-US" altLang="en-US" sz="2500" dirty="0">
                <a:latin typeface="Times New Roman" panose="02020603050405020304" pitchFamily="18" charset="0"/>
                <a:cs typeface="Times New Roman" panose="02020603050405020304" pitchFamily="18" charset="0"/>
              </a:rPr>
              <a:t>7.Kỹ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BIÊN BẢN</a:t>
            </a:r>
          </a:p>
          <a:p>
            <a:pPr marL="0" indent="0">
              <a:buNone/>
            </a:pPr>
            <a:r>
              <a:rPr lang="en-US" altLang="en-US" sz="2500" dirty="0">
                <a:latin typeface="Times New Roman" panose="02020603050405020304" pitchFamily="18" charset="0"/>
                <a:cs typeface="Times New Roman" panose="02020603050405020304" pitchFamily="18" charset="0"/>
              </a:rPr>
              <a:t>8. 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ĐỀ ÁN, KẾ HOẠCH CHƯƠNG TRÌNH</a:t>
            </a:r>
          </a:p>
          <a:p>
            <a:pPr marL="0" indent="0">
              <a:buNone/>
            </a:pPr>
            <a:r>
              <a:rPr lang="en-US" altLang="en-US" sz="2500" dirty="0">
                <a:latin typeface="Times New Roman" panose="02020603050405020304" pitchFamily="18" charset="0"/>
                <a:cs typeface="Times New Roman" panose="02020603050405020304" pitchFamily="18" charset="0"/>
              </a:rPr>
              <a:t>9.Kỹ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GIẤY MỜI HỌP</a:t>
            </a:r>
          </a:p>
          <a:p>
            <a:pPr marL="0" indent="0">
              <a:buNone/>
            </a:pPr>
            <a:r>
              <a:rPr lang="en-US" altLang="en-US" sz="2500" dirty="0">
                <a:latin typeface="Times New Roman" panose="02020603050405020304" pitchFamily="18" charset="0"/>
                <a:cs typeface="Times New Roman" panose="02020603050405020304" pitchFamily="18" charset="0"/>
              </a:rPr>
              <a:t>10.Kỹ thuật soạn thảo v</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 trình b</a:t>
            </a:r>
            <a:r>
              <a:rPr lang="en-US" altLang="en-US" sz="2500" dirty="0">
                <a:latin typeface="Times New Roman" panose="02020603050405020304" pitchFamily="18" charset="0"/>
                <a:ea typeface="Times New Roman" panose="02020603050405020304" pitchFamily="18" charset="0"/>
              </a:rPr>
              <a:t>à</a:t>
            </a:r>
            <a:r>
              <a:rPr lang="en-US" altLang="en-US" sz="2500" dirty="0">
                <a:latin typeface="Times New Roman" panose="02020603050405020304" pitchFamily="18" charset="0"/>
                <a:cs typeface="Times New Roman" panose="02020603050405020304" pitchFamily="18" charset="0"/>
              </a:rPr>
              <a:t>y HỢP ĐỒNG KINH TẾ</a:t>
            </a:r>
            <a:endParaRPr lang="en-US" altLang="en-US" sz="25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Nội dung</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8313" y="1773238"/>
            <a:ext cx="8229600" cy="4525963"/>
          </a:xfrm>
        </p:spPr>
        <p:txBody>
          <a:bodyPr vert="horz" wrap="square" lIns="91440" tIns="45720" rIns="91440" bIns="45720" numCol="1" anchor="t" anchorCtr="0" compatLnSpc="1"/>
          <a:lstStyle/>
          <a:p>
            <a:endParaRPr lang="en-US" altLang="x-none" dirty="0"/>
          </a:p>
          <a:p>
            <a:pPr algn="ctr">
              <a:buNone/>
            </a:pPr>
            <a:r>
              <a:rPr lang="en-US" altLang="x-none" b="1" dirty="0">
                <a:solidFill>
                  <a:srgbClr val="FF0000"/>
                </a:solidFill>
                <a:latin typeface="Times New Roman" panose="02020603050405020304" pitchFamily="18" charset="0"/>
                <a:cs typeface="Times New Roman" panose="02020603050405020304" pitchFamily="18" charset="0"/>
              </a:rPr>
              <a:t>KỸ THUẬT SOẠN THẢO VÀ TRÌNH BÀY QUYẾT ĐỊNH</a:t>
            </a:r>
            <a:endParaRPr lang="en-US" altLang="x-none"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NỘI DUNG CHI TIẾT</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8195" name="Content Placeholder 2"/>
          <p:cNvSpPr>
            <a:spLocks noGrp="1"/>
          </p:cNvSpPr>
          <p:nvPr>
            <p:ph idx="1"/>
          </p:nvPr>
        </p:nvSpPr>
        <p:spPr>
          <a:xfrm>
            <a:off x="457200" y="1916113"/>
            <a:ext cx="8229600" cy="4525962"/>
          </a:xfrm>
        </p:spPr>
        <p:txBody>
          <a:bodyPr vert="horz" wrap="square" lIns="91440" tIns="45720" rIns="91440" bIns="45720" anchor="t"/>
          <a:lstStyle/>
          <a:p>
            <a:pPr marL="0" indent="0">
              <a:buNone/>
            </a:pPr>
            <a:r>
              <a:rPr lang="en-US" altLang="en-US" sz="3600" dirty="0">
                <a:latin typeface="Times New Roman" panose="02020603050405020304" pitchFamily="18" charset="0"/>
                <a:cs typeface="Times New Roman" panose="02020603050405020304" pitchFamily="18" charset="0"/>
              </a:rPr>
              <a:t>1. Khái niệm</a:t>
            </a:r>
          </a:p>
          <a:p>
            <a:pPr marL="0" indent="0">
              <a:buNone/>
            </a:pPr>
            <a:r>
              <a:rPr lang="en-US" altLang="en-US" sz="3600" dirty="0">
                <a:latin typeface="Times New Roman" panose="02020603050405020304" pitchFamily="18" charset="0"/>
                <a:cs typeface="Times New Roman" panose="02020603050405020304" pitchFamily="18" charset="0"/>
              </a:rPr>
              <a:t>2. Thẩm quyền ban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a:t>
            </a:r>
          </a:p>
          <a:p>
            <a:pPr marL="0" indent="0">
              <a:buNone/>
            </a:pPr>
            <a:r>
              <a:rPr lang="en-US" altLang="en-US" sz="3600" dirty="0">
                <a:latin typeface="Times New Roman" panose="02020603050405020304" pitchFamily="18" charset="0"/>
                <a:cs typeface="Times New Roman" panose="02020603050405020304" pitchFamily="18" charset="0"/>
              </a:rPr>
              <a:t>3. Cấu trúc của quyết định</a:t>
            </a:r>
          </a:p>
          <a:p>
            <a:pPr marL="0" indent="0">
              <a:buNone/>
            </a:pPr>
            <a:r>
              <a:rPr lang="en-US" altLang="en-US" sz="3600" dirty="0">
                <a:latin typeface="Times New Roman" panose="02020603050405020304" pitchFamily="18" charset="0"/>
                <a:cs typeface="Times New Roman" panose="02020603050405020304" pitchFamily="18" charset="0"/>
              </a:rPr>
              <a:t>4. Mẫu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quyết định</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latin typeface="Times New Roman" panose="02020603050405020304" pitchFamily="18" charset="0"/>
                <a:ea typeface="Times New Roman" panose="02020603050405020304" pitchFamily="18" charset="0"/>
              </a:rPr>
              <a:t>Nội dung chi </a:t>
            </a:r>
            <a:r>
              <a:rPr lang="en-US" altLang="x-none" sz="4000" b="1" dirty="0" err="1">
                <a:latin typeface="Times New Roman" panose="02020603050405020304" pitchFamily="18" charset="0"/>
                <a:ea typeface="Times New Roman" panose="02020603050405020304" pitchFamily="18" charset="0"/>
              </a:rPr>
              <a:t>tiết</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1.Khái niệm quyết định</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9219" name="Content Placeholder 2"/>
          <p:cNvSpPr>
            <a:spLocks noGrp="1"/>
          </p:cNvSpPr>
          <p:nvPr>
            <p:ph idx="1"/>
          </p:nvPr>
        </p:nvSpPr>
        <p:spPr>
          <a:xfrm>
            <a:off x="107950" y="1916113"/>
            <a:ext cx="8229600" cy="4525962"/>
          </a:xfrm>
        </p:spPr>
        <p:txBody>
          <a:bodyPr vert="horz" wrap="square" lIns="91440" tIns="45720" rIns="91440" bIns="45720" anchor="t"/>
          <a:lstStyle/>
          <a:p>
            <a:pPr marL="0" indent="0" algn="just">
              <a:buNone/>
            </a:pPr>
            <a:r>
              <a:rPr lang="en-US" altLang="en-US" sz="4000" dirty="0">
                <a:latin typeface="Times New Roman" panose="02020603050405020304" pitchFamily="18" charset="0"/>
                <a:cs typeface="Times New Roman" panose="02020603050405020304" pitchFamily="18" charset="0"/>
              </a:rPr>
              <a:t>Quyết định  l</a:t>
            </a:r>
            <a:r>
              <a:rPr lang="en-US" altLang="en-US" sz="4000" dirty="0">
                <a:latin typeface="Times New Roman" panose="02020603050405020304" pitchFamily="18" charset="0"/>
                <a:ea typeface="Times New Roman" panose="02020603050405020304" pitchFamily="18" charset="0"/>
              </a:rPr>
              <a:t>à</a:t>
            </a:r>
            <a:r>
              <a:rPr lang="en-US" altLang="en-US" sz="4000" dirty="0">
                <a:latin typeface="Times New Roman" panose="02020603050405020304" pitchFamily="18" charset="0"/>
                <a:cs typeface="Times New Roman" panose="02020603050405020304" pitchFamily="18" charset="0"/>
              </a:rPr>
              <a:t> loại văn bản dùng để quy định ra chế độ, chính sách (quyết định quy phạm pháp luật) hoặc áp dụng chế độ chính sách một lần cho một đối tượng cụ thể (quyết định cá </a:t>
            </a:r>
            <a:r>
              <a:rPr lang="en-US" altLang="en-US" sz="4000" dirty="0" err="1">
                <a:latin typeface="Times New Roman" panose="02020603050405020304" pitchFamily="18" charset="0"/>
                <a:cs typeface="Times New Roman" panose="02020603050405020304" pitchFamily="18" charset="0"/>
              </a:rPr>
              <a:t>biệt</a:t>
            </a:r>
            <a:r>
              <a:rPr lang="en-US" altLang="en-US" sz="4000" dirty="0">
                <a:latin typeface="Times New Roman" panose="02020603050405020304" pitchFamily="18" charset="0"/>
                <a:cs typeface="Times New Roman" panose="02020603050405020304" pitchFamily="18" charset="0"/>
              </a:rPr>
              <a:t>).</a:t>
            </a:r>
            <a:endParaRPr lang="en-US" altLang="en-US" sz="4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1.Khái </a:t>
            </a:r>
            <a:r>
              <a:rPr lang="en-US" altLang="en-US" b="1" dirty="0" err="1">
                <a:latin typeface="Times New Roman" panose="02020603050405020304" pitchFamily="18" charset="0"/>
                <a:cs typeface="Times New Roman" panose="02020603050405020304" pitchFamily="18" charset="0"/>
              </a:rPr>
              <a:t>niệm</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quyết</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định</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 Thẩm quyền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0243" name="Content Placeholder 2"/>
          <p:cNvSpPr>
            <a:spLocks noGrp="1"/>
          </p:cNvSpPr>
          <p:nvPr>
            <p:ph idx="1"/>
          </p:nvPr>
        </p:nvSpPr>
        <p:spPr>
          <a:xfrm>
            <a:off x="107950" y="1916113"/>
            <a:ext cx="8229600" cy="4525962"/>
          </a:xfrm>
        </p:spPr>
        <p:txBody>
          <a:bodyPr vert="horz" wrap="square" lIns="91440" tIns="45720" rIns="91440" bIns="45720" anchor="t"/>
          <a:lstStyle/>
          <a:p>
            <a:pPr marL="0" indent="0" algn="just">
              <a:buNone/>
            </a:pPr>
            <a:r>
              <a:rPr lang="en-US" altLang="en-US" sz="4000" dirty="0">
                <a:latin typeface="Times New Roman" panose="02020603050405020304" pitchFamily="18" charset="0"/>
                <a:cs typeface="Times New Roman" panose="02020603050405020304" pitchFamily="18" charset="0"/>
              </a:rPr>
              <a:t>Thẩm quyền ban h</a:t>
            </a:r>
            <a:r>
              <a:rPr lang="en-US" altLang="en-US" sz="4000" dirty="0">
                <a:latin typeface="Times New Roman" panose="02020603050405020304" pitchFamily="18" charset="0"/>
                <a:ea typeface="Times New Roman" panose="02020603050405020304" pitchFamily="18" charset="0"/>
              </a:rPr>
              <a:t>à</a:t>
            </a:r>
            <a:r>
              <a:rPr lang="en-US" altLang="en-US" sz="4000" dirty="0">
                <a:latin typeface="Times New Roman" panose="02020603050405020304" pitchFamily="18" charset="0"/>
                <a:cs typeface="Times New Roman" panose="02020603050405020304" pitchFamily="18" charset="0"/>
              </a:rPr>
              <a:t>nh quyết định quy phạm pháp luật bao gồm: Quốc hội, UBTVQH, Chủ tịch nước, Thủ tướng Chính Phủ, Bộ trưởng v</a:t>
            </a:r>
            <a:r>
              <a:rPr lang="en-US" altLang="en-US" sz="4000" dirty="0">
                <a:latin typeface="Times New Roman" panose="02020603050405020304" pitchFamily="18" charset="0"/>
                <a:ea typeface="Times New Roman" panose="02020603050405020304" pitchFamily="18" charset="0"/>
              </a:rPr>
              <a:t>à</a:t>
            </a:r>
            <a:r>
              <a:rPr lang="en-US" altLang="en-US" sz="4000" dirty="0">
                <a:latin typeface="Times New Roman" panose="02020603050405020304" pitchFamily="18" charset="0"/>
                <a:cs typeface="Times New Roman" panose="02020603050405020304" pitchFamily="18" charset="0"/>
              </a:rPr>
              <a:t> Thủ trưởng các cơ quan ngang bộ, UBND các cấp.</a:t>
            </a:r>
            <a:endParaRPr lang="en-US" altLang="en-US" sz="4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 Thẩm quyền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5123" name="Content Placeholder 2"/>
          <p:cNvSpPr>
            <a:spLocks noGrp="1"/>
          </p:cNvSpPr>
          <p:nvPr>
            <p:ph idx="1"/>
          </p:nvPr>
        </p:nvSpPr>
        <p:spPr>
          <a:xfrm>
            <a:off x="142875" y="1700213"/>
            <a:ext cx="8858250" cy="4525963"/>
          </a:xfrm>
        </p:spPr>
        <p:txBody>
          <a:bodyPr vert="horz" wrap="square" lIns="91440" tIns="45720" rIns="91440" bIns="45720" numCol="1" anchor="t" anchorCtr="0" compatLnSpc="1"/>
          <a:lstStyle/>
          <a:p>
            <a:pPr marL="0" indent="0" algn="just">
              <a:buNone/>
            </a:pPr>
            <a:r>
              <a:rPr lang="en-US" altLang="en-US" dirty="0">
                <a:latin typeface="Times New Roman" panose="02020603050405020304" pitchFamily="18" charset="0"/>
                <a:cs typeface="Times New Roman" panose="02020603050405020304" pitchFamily="18" charset="0"/>
              </a:rPr>
              <a:t>Thẩm quyền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quyết định cá biệt: </a:t>
            </a:r>
          </a:p>
          <a:p>
            <a:pPr marL="0" indent="0" algn="just">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Căn cứ theo tư cách pháp nhân của cơ quan, doanh nghiệp trong phạm vi, chức vụ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quyền hạn của chủ thể pháp nhân đã được nh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nước quy định.</a:t>
            </a:r>
          </a:p>
          <a:p>
            <a:pPr marL="0" indent="0" algn="just">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Các cơ quan, doanh nghiệp có chức năng quản lý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chính, quản lý kinh tế, quản lý </a:t>
            </a:r>
            <a:r>
              <a:rPr lang="en-US" altLang="en-US" dirty="0" err="1">
                <a:latin typeface="Times New Roman" panose="02020603050405020304" pitchFamily="18" charset="0"/>
                <a:cs typeface="Times New Roman" panose="02020603050405020304" pitchFamily="18" charset="0"/>
              </a:rPr>
              <a:t>nội</a:t>
            </a:r>
            <a:r>
              <a:rPr lang="en-US" altLang="en-US" dirty="0">
                <a:latin typeface="Times New Roman" panose="02020603050405020304" pitchFamily="18" charset="0"/>
                <a:cs typeface="Times New Roman" panose="02020603050405020304" pitchFamily="18" charset="0"/>
              </a:rPr>
              <a:t> bộ có quyền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quyết định để áp dụng pháp luật trong quá trình hoạt động.</a:t>
            </a:r>
          </a:p>
          <a:p>
            <a:pPr marL="0" indent="0">
              <a:buChar char="•"/>
            </a:pP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 </a:t>
            </a:r>
            <a:r>
              <a:rPr lang="en-US" altLang="en-US" sz="4000" b="1" dirty="0" err="1">
                <a:latin typeface="Times New Roman" panose="02020603050405020304" pitchFamily="18" charset="0"/>
                <a:cs typeface="Times New Roman" panose="02020603050405020304" pitchFamily="18" charset="0"/>
              </a:rPr>
              <a:t>Thẩm</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quyền</a:t>
            </a:r>
            <a:r>
              <a:rPr lang="en-US" altLang="en-US" sz="4000" b="1" dirty="0">
                <a:latin typeface="Times New Roman" panose="02020603050405020304" pitchFamily="18" charset="0"/>
                <a:cs typeface="Times New Roman" panose="02020603050405020304" pitchFamily="18" charset="0"/>
              </a:rPr>
              <a:t> ban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50825" y="0"/>
            <a:ext cx="8893175" cy="765175"/>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 Văn bản quy phạm pháp luật</a:t>
            </a:r>
            <a:endParaRPr lang="en-US" altLang="en-US" dirty="0">
              <a:solidFill>
                <a:schemeClr val="bg1"/>
              </a:solidFill>
            </a:endParaRPr>
          </a:p>
        </p:txBody>
      </p:sp>
      <p:sp>
        <p:nvSpPr>
          <p:cNvPr id="17412" name="Content Placeholder 5"/>
          <p:cNvSpPr>
            <a:spLocks noGrp="1"/>
          </p:cNvSpPr>
          <p:nvPr>
            <p:ph idx="1"/>
          </p:nvPr>
        </p:nvSpPr>
        <p:spPr>
          <a:xfrm>
            <a:off x="234950" y="1708150"/>
            <a:ext cx="8713788" cy="3835400"/>
          </a:xfrm>
        </p:spPr>
        <p:txBody>
          <a:bodyPr vert="horz" wrap="square" lIns="91440" tIns="45720" rIns="91440" bIns="45720" anchor="t">
            <a:spAutoFit/>
          </a:bodyPr>
          <a:lstStyle/>
          <a:p>
            <a:pPr marL="0" indent="0">
              <a:buNone/>
            </a:pPr>
            <a:r>
              <a:rPr lang="vi-VN" altLang="en-US" dirty="0">
                <a:latin typeface="Times New Roman" panose="02020603050405020304" pitchFamily="18" charset="0"/>
                <a:cs typeface="Times New Roman" panose="02020603050405020304" pitchFamily="18" charset="0"/>
              </a:rPr>
              <a:t>9. Nghị quyết của Hội đồng nhân dân tỉnh, th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phố trực thuộc trung ương (sau đây gọi chung l</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 cấp tỉnh).</a:t>
            </a:r>
            <a:endParaRPr lang="en-US" altLang="en-US" dirty="0">
              <a:latin typeface="Times New Roman" panose="02020603050405020304" pitchFamily="18" charset="0"/>
              <a:cs typeface="Times New Roman" panose="02020603050405020304" pitchFamily="18" charset="0"/>
            </a:endParaRPr>
          </a:p>
          <a:p>
            <a:pPr marL="0" indent="0">
              <a:buNone/>
            </a:pPr>
            <a:r>
              <a:rPr lang="vi-VN" altLang="en-US" dirty="0">
                <a:latin typeface="Times New Roman" panose="02020603050405020304" pitchFamily="18" charset="0"/>
                <a:cs typeface="Times New Roman" panose="02020603050405020304" pitchFamily="18" charset="0"/>
              </a:rPr>
              <a:t>10. Quyết định của Ủy ban nhân dân cấp tỉnh.</a:t>
            </a:r>
            <a:endParaRPr lang="en-US" altLang="en-US" dirty="0">
              <a:latin typeface="Times New Roman" panose="02020603050405020304" pitchFamily="18" charset="0"/>
              <a:cs typeface="Times New Roman" panose="02020603050405020304" pitchFamily="18" charset="0"/>
            </a:endParaRPr>
          </a:p>
          <a:p>
            <a:pPr marL="0" indent="0">
              <a:buNone/>
            </a:pPr>
            <a:r>
              <a:rPr lang="vi-VN" altLang="en-US" dirty="0">
                <a:latin typeface="Times New Roman" panose="02020603050405020304" pitchFamily="18" charset="0"/>
                <a:cs typeface="Times New Roman" panose="02020603050405020304" pitchFamily="18" charset="0"/>
              </a:rPr>
              <a:t>11. Văn bản quy phạm pháp luật của chính quyền địa phương ở đơn vị 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chính - kinh tế đặc biệt.</a:t>
            </a:r>
            <a:endParaRPr lang="en-US" altLang="en-US" dirty="0">
              <a:latin typeface="Times New Roman" panose="02020603050405020304" pitchFamily="18" charset="0"/>
              <a:cs typeface="Times New Roman" panose="02020603050405020304" pitchFamily="18" charset="0"/>
            </a:endParaRPr>
          </a:p>
          <a:p>
            <a:pPr marL="0" indent="0">
              <a:buNone/>
            </a:pPr>
            <a:r>
              <a:rPr lang="en-US" altLang="en-US" dirty="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latin typeface="Times New Roman" panose="02020603050405020304" pitchFamily="18" charset="0"/>
                <a:cs typeface="Times New Roman" panose="02020603050405020304" pitchFamily="18" charset="0"/>
              </a:rPr>
              <a:t>1. </a:t>
            </a:r>
            <a:r>
              <a:rPr lang="en-US" altLang="en-US" sz="3600" dirty="0" err="1">
                <a:latin typeface="Times New Roman" panose="02020603050405020304" pitchFamily="18" charset="0"/>
                <a:cs typeface="Times New Roman" panose="02020603050405020304" pitchFamily="18" charset="0"/>
              </a:rPr>
              <a:t>Văn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bản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quy</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phạm</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pháp</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luật</a:t>
            </a:r>
            <a:endParaRPr lang="vi-VN" altLang="en-US" sz="60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 Cấu trúc của quyết định </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2291" name="Content Placeholder 2"/>
          <p:cNvSpPr>
            <a:spLocks noGrp="1"/>
          </p:cNvSpPr>
          <p:nvPr>
            <p:ph idx="1"/>
          </p:nvPr>
        </p:nvSpPr>
        <p:spPr>
          <a:xfrm>
            <a:off x="142875" y="1916113"/>
            <a:ext cx="8858250" cy="4525962"/>
          </a:xfrm>
        </p:spPr>
        <p:txBody>
          <a:bodyPr vert="horz" wrap="square" lIns="91440" tIns="45720" rIns="91440" bIns="45720" anchor="t"/>
          <a:lstStyle/>
          <a:p>
            <a:r>
              <a:rPr lang="en-US" altLang="en-US" dirty="0">
                <a:latin typeface="Times New Roman" panose="02020603050405020304" pitchFamily="18" charset="0"/>
                <a:cs typeface="Times New Roman" panose="02020603050405020304" pitchFamily="18" charset="0"/>
              </a:rPr>
              <a:t>Cấu trúc của quyết định gồm 2 phần:</a:t>
            </a:r>
          </a:p>
          <a:p>
            <a:pPr>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 Phần căn cứ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quyết định </a:t>
            </a:r>
          </a:p>
          <a:p>
            <a:pPr>
              <a:buFont typeface="Courier New" panose="02070309020205020404" pitchFamily="49" charset="0"/>
              <a:buChar char="o"/>
            </a:pPr>
            <a:r>
              <a:rPr lang="en-US" altLang="en-US" dirty="0">
                <a:latin typeface="Times New Roman" panose="02020603050405020304" pitchFamily="18" charset="0"/>
                <a:cs typeface="Times New Roman" panose="02020603050405020304" pitchFamily="18" charset="0"/>
              </a:rPr>
              <a:t> Căn cứ pháp lý </a:t>
            </a:r>
          </a:p>
          <a:p>
            <a:pPr>
              <a:buFont typeface="Courier New" panose="02070309020205020404" pitchFamily="49" charset="0"/>
              <a:buChar char="o"/>
            </a:pPr>
            <a:r>
              <a:rPr lang="en-US" altLang="en-US" dirty="0">
                <a:latin typeface="Times New Roman" panose="02020603050405020304" pitchFamily="18" charset="0"/>
                <a:cs typeface="Times New Roman" panose="02020603050405020304" pitchFamily="18" charset="0"/>
              </a:rPr>
              <a:t> Căn cứ thực tế</a:t>
            </a:r>
          </a:p>
          <a:p>
            <a:pPr>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 Nội dung điều chỉnh.</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3. </a:t>
            </a:r>
            <a:r>
              <a:rPr lang="en-US" altLang="en-US" b="1" dirty="0" err="1">
                <a:latin typeface="Times New Roman" panose="02020603050405020304" pitchFamily="18" charset="0"/>
                <a:cs typeface="Times New Roman" panose="02020603050405020304" pitchFamily="18" charset="0"/>
              </a:rPr>
              <a:t>Cấu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trúc</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của</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quyết</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định</a:t>
            </a:r>
            <a:r>
              <a:rPr lang="en-US" altLang="en-US" b="1" dirty="0">
                <a:latin typeface="Times New Roman" panose="02020603050405020304" pitchFamily="18" charset="0"/>
                <a:cs typeface="Times New Roman" panose="02020603050405020304" pitchFamily="18" charset="0"/>
              </a:rPr>
              <a:t> </a:t>
            </a:r>
            <a:endParaRPr lang="en-US" altLang="x-none"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 Cấu trúc của quyết định </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5123" name="Content Placeholder 2"/>
          <p:cNvSpPr>
            <a:spLocks noGrp="1"/>
          </p:cNvSpPr>
          <p:nvPr>
            <p:ph idx="1"/>
          </p:nvPr>
        </p:nvSpPr>
        <p:spPr>
          <a:xfrm>
            <a:off x="142875" y="1773238"/>
            <a:ext cx="8858250" cy="4525963"/>
          </a:xfrm>
        </p:spPr>
        <p:txBody>
          <a:bodyPr vert="horz" wrap="square" lIns="91440" tIns="45720" rIns="91440" bIns="45720" numCol="1" anchor="t" anchorCtr="0" compatLnSpc="1"/>
          <a:lstStyle/>
          <a:p>
            <a:pPr algn="just">
              <a:buFont typeface="Wingdings" panose="05000000000000000000" pitchFamily="2" charset="2"/>
              <a:buChar char="ü"/>
            </a:pPr>
            <a:r>
              <a:rPr lang="en-US" altLang="en-US" dirty="0">
                <a:latin typeface="Times New Roman" panose="02020603050405020304" pitchFamily="18" charset="0"/>
                <a:cs typeface="Times New Roman" panose="02020603050405020304" pitchFamily="18" charset="0"/>
              </a:rPr>
              <a:t>Phần căn cứ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quyết định:</a:t>
            </a:r>
          </a:p>
          <a:p>
            <a:pPr algn="just">
              <a:buFont typeface="Courier New" panose="02070309020205020404" pitchFamily="49" charset="0"/>
              <a:buChar char="o"/>
            </a:pPr>
            <a:r>
              <a:rPr lang="en-US" altLang="en-US" dirty="0">
                <a:latin typeface="Times New Roman" panose="02020603050405020304" pitchFamily="18" charset="0"/>
                <a:cs typeface="Times New Roman" panose="02020603050405020304" pitchFamily="18" charset="0"/>
              </a:rPr>
              <a:t>Căn cứ pháp lý: gồm căn cứ thẩm quyền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căn cứ áp dụng.</a:t>
            </a:r>
          </a:p>
          <a:p>
            <a:pPr algn="just">
              <a:buNone/>
            </a:pPr>
            <a:r>
              <a:rPr lang="en-US" altLang="en-US" dirty="0">
                <a:latin typeface="Times New Roman" panose="02020603050405020304" pitchFamily="18" charset="0"/>
                <a:cs typeface="Times New Roman" panose="02020603050405020304" pitchFamily="18" charset="0"/>
              </a:rPr>
              <a:t>+ Căn cứ thẩm quyền được đưa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o trong quyết định như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một nguyên tắc chứng minh cho quyền của chủ thể pháp nhân được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văn bản quyết định nhằm điều chỉnh các mối quan hệ trong phạm vi chức năng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quyền hạn của mình.</a:t>
            </a:r>
          </a:p>
          <a:p>
            <a:pPr>
              <a:buNone/>
            </a:pP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3. </a:t>
            </a:r>
            <a:r>
              <a:rPr lang="en-US" altLang="en-US" sz="4000" b="1" dirty="0" err="1">
                <a:latin typeface="Times New Roman" panose="02020603050405020304" pitchFamily="18" charset="0"/>
                <a:cs typeface="Times New Roman" panose="02020603050405020304" pitchFamily="18" charset="0"/>
              </a:rPr>
              <a:t>Cấu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trúc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quyết</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định</a:t>
            </a:r>
            <a:r>
              <a:rPr lang="en-US" altLang="en-US" sz="4000" b="1" dirty="0">
                <a:latin typeface="Times New Roman" panose="02020603050405020304" pitchFamily="18" charset="0"/>
                <a:cs typeface="Times New Roman" panose="02020603050405020304" pitchFamily="18" charset="0"/>
              </a:rPr>
              <a:t> </a:t>
            </a:r>
            <a:endParaRPr lang="en-US" altLang="x-none" sz="72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 Cấu trúc của quyết định </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5123" name="Content Placeholder 2"/>
          <p:cNvSpPr>
            <a:spLocks noGrp="1"/>
          </p:cNvSpPr>
          <p:nvPr>
            <p:ph idx="1"/>
          </p:nvPr>
        </p:nvSpPr>
        <p:spPr>
          <a:xfrm>
            <a:off x="142875" y="1773238"/>
            <a:ext cx="8858250" cy="4525963"/>
          </a:xfrm>
        </p:spPr>
        <p:txBody>
          <a:bodyPr vert="horz" wrap="square" lIns="91440" tIns="45720" rIns="91440" bIns="45720" numCol="1" anchor="t" anchorCtr="0" compatLnSpc="1"/>
          <a:lstStyle/>
          <a:p>
            <a:pPr algn="just">
              <a:buFont typeface="Wingdings" panose="05000000000000000000" pitchFamily="2" charset="2"/>
              <a:buChar char="ü"/>
            </a:pPr>
            <a:r>
              <a:rPr lang="en-US" altLang="en-US" sz="3000" dirty="0">
                <a:latin typeface="Times New Roman" panose="02020603050405020304" pitchFamily="18" charset="0"/>
                <a:cs typeface="Times New Roman" panose="02020603050405020304" pitchFamily="18" charset="0"/>
              </a:rPr>
              <a:t>Phần căn cứ ban h</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nh quyết định:</a:t>
            </a:r>
          </a:p>
          <a:p>
            <a:pPr algn="just">
              <a:buFont typeface="Courier New" panose="02070309020205020404" pitchFamily="49" charset="0"/>
              <a:buChar char="o"/>
            </a:pPr>
            <a:r>
              <a:rPr lang="en-US" altLang="en-US" sz="3000" dirty="0">
                <a:latin typeface="Times New Roman" panose="02020603050405020304" pitchFamily="18" charset="0"/>
                <a:cs typeface="Times New Roman" panose="02020603050405020304" pitchFamily="18" charset="0"/>
              </a:rPr>
              <a:t>Căn cứ pháp lý: gồm căn cứ thẩm quyền v</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 căn cứ áp dụng.(tt)</a:t>
            </a:r>
          </a:p>
          <a:p>
            <a:pPr algn="just">
              <a:buNone/>
            </a:pPr>
            <a:r>
              <a:rPr lang="en-US" altLang="en-US" sz="3000" dirty="0">
                <a:latin typeface="Times New Roman" panose="02020603050405020304" pitchFamily="18" charset="0"/>
                <a:cs typeface="Times New Roman" panose="02020603050405020304" pitchFamily="18" charset="0"/>
              </a:rPr>
              <a:t>+ Căn cứ áp dụng: l</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 phần nêu cơ sở pháp lý sẽ sử dụng trong </a:t>
            </a:r>
            <a:r>
              <a:rPr lang="en-US" altLang="en-US" sz="3000" dirty="0" err="1">
                <a:latin typeface="Times New Roman" panose="02020603050405020304" pitchFamily="18" charset="0"/>
                <a:cs typeface="Times New Roman" panose="02020603050405020304" pitchFamily="18" charset="0"/>
              </a:rPr>
              <a:t>nội</a:t>
            </a:r>
            <a:r>
              <a:rPr lang="en-US" altLang="en-US" sz="3000" dirty="0">
                <a:latin typeface="Times New Roman" panose="02020603050405020304" pitchFamily="18" charset="0"/>
                <a:cs typeface="Times New Roman" panose="02020603050405020304" pitchFamily="18" charset="0"/>
              </a:rPr>
              <a:t> dung điều chỉnh. Một quyết định nếu trái pháp luật sẽ không có giá trị pháp lý. Vì thế trong phần căn cứ áp </a:t>
            </a:r>
            <a:r>
              <a:rPr lang="en-US" altLang="en-US" sz="3000" dirty="0" err="1">
                <a:latin typeface="Times New Roman" panose="02020603050405020304" pitchFamily="18" charset="0"/>
                <a:cs typeface="Times New Roman" panose="02020603050405020304" pitchFamily="18" charset="0"/>
              </a:rPr>
              <a:t>dụng</a:t>
            </a:r>
            <a:r>
              <a:rPr lang="en-US" altLang="en-US" sz="3000" dirty="0">
                <a:latin typeface="Times New Roman" panose="02020603050405020304" pitchFamily="18" charset="0"/>
                <a:cs typeface="Times New Roman" panose="02020603050405020304" pitchFamily="18" charset="0"/>
              </a:rPr>
              <a:t> </a:t>
            </a:r>
            <a:r>
              <a:rPr lang="en-US" altLang="en-US" sz="3000" dirty="0" err="1">
                <a:latin typeface="Times New Roman" panose="02020603050405020304" pitchFamily="18" charset="0"/>
                <a:cs typeface="Times New Roman" panose="02020603050405020304" pitchFamily="18" charset="0"/>
              </a:rPr>
              <a:t>của</a:t>
            </a:r>
            <a:r>
              <a:rPr lang="en-US" altLang="en-US" sz="3000" dirty="0">
                <a:latin typeface="Times New Roman" panose="02020603050405020304" pitchFamily="18" charset="0"/>
                <a:cs typeface="Times New Roman" panose="02020603050405020304" pitchFamily="18" charset="0"/>
              </a:rPr>
              <a:t> quyết định phải nêu các văn bản quy phạm pháp luật v</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 chế độ chính sách có liên quan đến </a:t>
            </a:r>
            <a:r>
              <a:rPr lang="en-US" altLang="en-US" sz="3000" dirty="0" err="1">
                <a:latin typeface="Times New Roman" panose="02020603050405020304" pitchFamily="18" charset="0"/>
                <a:cs typeface="Times New Roman" panose="02020603050405020304" pitchFamily="18" charset="0"/>
              </a:rPr>
              <a:t>nội</a:t>
            </a:r>
            <a:r>
              <a:rPr lang="en-US" altLang="en-US" sz="3000" dirty="0">
                <a:latin typeface="Times New Roman" panose="02020603050405020304" pitchFamily="18" charset="0"/>
                <a:cs typeface="Times New Roman" panose="02020603050405020304" pitchFamily="18" charset="0"/>
              </a:rPr>
              <a:t> dung điều chỉnh của quyết định.</a:t>
            </a:r>
            <a:endParaRPr lang="en-US" altLang="en-US" sz="3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3. </a:t>
            </a:r>
            <a:r>
              <a:rPr lang="en-US" altLang="en-US" sz="4000" b="1" dirty="0" err="1">
                <a:latin typeface="Times New Roman" panose="02020603050405020304" pitchFamily="18" charset="0"/>
                <a:cs typeface="Times New Roman" panose="02020603050405020304" pitchFamily="18" charset="0"/>
              </a:rPr>
              <a:t>Cấu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trúc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quyết</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định</a:t>
            </a:r>
            <a:r>
              <a:rPr lang="en-US" altLang="en-US" sz="4000" b="1" dirty="0">
                <a:latin typeface="Times New Roman" panose="02020603050405020304" pitchFamily="18" charset="0"/>
                <a:cs typeface="Times New Roman" panose="02020603050405020304" pitchFamily="18" charset="0"/>
              </a:rPr>
              <a:t> </a:t>
            </a:r>
            <a:endParaRPr lang="en-US" altLang="x-none" sz="72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 Cấu trúc của quyết định </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5363" name="Content Placeholder 2"/>
          <p:cNvSpPr>
            <a:spLocks noGrp="1"/>
          </p:cNvSpPr>
          <p:nvPr>
            <p:ph idx="1"/>
          </p:nvPr>
        </p:nvSpPr>
        <p:spPr>
          <a:xfrm>
            <a:off x="142875" y="1773238"/>
            <a:ext cx="8858250" cy="4525962"/>
          </a:xfrm>
        </p:spPr>
        <p:txBody>
          <a:bodyPr vert="horz" wrap="square" lIns="91440" tIns="45720" rIns="91440" bIns="45720" anchor="t"/>
          <a:lstStyle/>
          <a:p>
            <a:pPr algn="just">
              <a:buFont typeface="Wingdings" panose="05000000000000000000" pitchFamily="2" charset="2"/>
              <a:buChar char="ü"/>
            </a:pPr>
            <a:r>
              <a:rPr lang="en-US" altLang="en-US" sz="3000" dirty="0">
                <a:latin typeface="Times New Roman" panose="02020603050405020304" pitchFamily="18" charset="0"/>
                <a:cs typeface="Times New Roman" panose="02020603050405020304" pitchFamily="18" charset="0"/>
              </a:rPr>
              <a:t>Phần căn cứ ban h</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nh quyết định:</a:t>
            </a:r>
          </a:p>
          <a:p>
            <a:pPr algn="just">
              <a:buFont typeface="Courier New" panose="02070309020205020404" pitchFamily="49" charset="0"/>
              <a:buChar char="o"/>
            </a:pPr>
            <a:r>
              <a:rPr lang="en-US" altLang="en-US" sz="3000" dirty="0">
                <a:latin typeface="Times New Roman" panose="02020603050405020304" pitchFamily="18" charset="0"/>
                <a:cs typeface="Times New Roman" panose="02020603050405020304" pitchFamily="18" charset="0"/>
              </a:rPr>
              <a:t>Căn cứ thực tế: l</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 những điều kiện hay tình hình thực tiễn l</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m cơ sở để ban h</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nh quyết định. Phần n</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y thường nêu các loại văn bản như công văn, tờ trình, dự án của các đơn vị trực thuộc có liên quan đến </a:t>
            </a:r>
            <a:r>
              <a:rPr lang="en-US" altLang="en-US" sz="3000" dirty="0" err="1">
                <a:latin typeface="Times New Roman" panose="02020603050405020304" pitchFamily="18" charset="0"/>
                <a:cs typeface="Times New Roman" panose="02020603050405020304" pitchFamily="18" charset="0"/>
              </a:rPr>
              <a:t>nội</a:t>
            </a:r>
            <a:r>
              <a:rPr lang="en-US" altLang="en-US" sz="3000" dirty="0">
                <a:latin typeface="Times New Roman" panose="02020603050405020304" pitchFamily="18" charset="0"/>
                <a:cs typeface="Times New Roman" panose="02020603050405020304" pitchFamily="18" charset="0"/>
              </a:rPr>
              <a:t> dung điều </a:t>
            </a:r>
            <a:r>
              <a:rPr lang="en-US" altLang="en-US" sz="3000" dirty="0" err="1">
                <a:latin typeface="Times New Roman" panose="02020603050405020304" pitchFamily="18" charset="0"/>
                <a:cs typeface="Times New Roman" panose="02020603050405020304" pitchFamily="18" charset="0"/>
              </a:rPr>
              <a:t>chỉnh</a:t>
            </a:r>
            <a:r>
              <a:rPr lang="en-US" altLang="en-US" sz="3000" dirty="0">
                <a:latin typeface="Times New Roman" panose="02020603050405020304" pitchFamily="18" charset="0"/>
                <a:cs typeface="Times New Roman" panose="02020603050405020304" pitchFamily="18" charset="0"/>
              </a:rPr>
              <a:t> </a:t>
            </a:r>
            <a:r>
              <a:rPr lang="en-US" altLang="en-US" sz="3000" dirty="0" err="1">
                <a:latin typeface="Times New Roman" panose="02020603050405020304" pitchFamily="18" charset="0"/>
                <a:cs typeface="Times New Roman" panose="02020603050405020304" pitchFamily="18" charset="0"/>
              </a:rPr>
              <a:t>của</a:t>
            </a:r>
            <a:r>
              <a:rPr lang="en-US" altLang="en-US" sz="3000" dirty="0">
                <a:latin typeface="Times New Roman" panose="02020603050405020304" pitchFamily="18" charset="0"/>
                <a:cs typeface="Times New Roman" panose="02020603050405020304" pitchFamily="18" charset="0"/>
              </a:rPr>
              <a:t> quyết định.</a:t>
            </a:r>
            <a:endParaRPr lang="en-US" altLang="en-US" sz="3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3. </a:t>
            </a:r>
            <a:r>
              <a:rPr lang="en-US" altLang="en-US" sz="4000" b="1" dirty="0" err="1">
                <a:latin typeface="Times New Roman" panose="02020603050405020304" pitchFamily="18" charset="0"/>
                <a:cs typeface="Times New Roman" panose="02020603050405020304" pitchFamily="18" charset="0"/>
              </a:rPr>
              <a:t>Cấu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trúc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quyết</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định</a:t>
            </a:r>
            <a:r>
              <a:rPr lang="en-US" altLang="en-US" sz="4000" b="1" dirty="0">
                <a:latin typeface="Times New Roman" panose="02020603050405020304" pitchFamily="18" charset="0"/>
                <a:cs typeface="Times New Roman" panose="02020603050405020304" pitchFamily="18" charset="0"/>
              </a:rPr>
              <a:t> </a:t>
            </a:r>
            <a:endParaRPr lang="en-US" altLang="x-none" sz="72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 Cấu trúc của quyết định </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6387" name="Content Placeholder 2"/>
          <p:cNvSpPr>
            <a:spLocks noGrp="1"/>
          </p:cNvSpPr>
          <p:nvPr>
            <p:ph idx="1"/>
          </p:nvPr>
        </p:nvSpPr>
        <p:spPr>
          <a:xfrm>
            <a:off x="0" y="1700213"/>
            <a:ext cx="9144000" cy="4624387"/>
          </a:xfrm>
        </p:spPr>
        <p:txBody>
          <a:bodyPr vert="horz" wrap="square" lIns="91440" tIns="45720" rIns="91440" bIns="45720" anchor="t"/>
          <a:lstStyle/>
          <a:p>
            <a:pPr>
              <a:buFont typeface="Wingdings" panose="05000000000000000000" pitchFamily="2" charset="2"/>
              <a:buChar char="ü"/>
            </a:pPr>
            <a:r>
              <a:rPr lang="en-US" altLang="en-US" sz="3000" dirty="0">
                <a:latin typeface="Times New Roman" panose="02020603050405020304" pitchFamily="18" charset="0"/>
                <a:cs typeface="Times New Roman" panose="02020603050405020304" pitchFamily="18" charset="0"/>
              </a:rPr>
              <a:t>Phần </a:t>
            </a:r>
            <a:r>
              <a:rPr lang="en-US" altLang="en-US" sz="3000" dirty="0" err="1">
                <a:latin typeface="Times New Roman" panose="02020603050405020304" pitchFamily="18" charset="0"/>
                <a:cs typeface="Times New Roman" panose="02020603050405020304" pitchFamily="18" charset="0"/>
              </a:rPr>
              <a:t>nội</a:t>
            </a:r>
            <a:r>
              <a:rPr lang="en-US" altLang="en-US" sz="3000" dirty="0">
                <a:latin typeface="Times New Roman" panose="02020603050405020304" pitchFamily="18" charset="0"/>
                <a:cs typeface="Times New Roman" panose="02020603050405020304" pitchFamily="18" charset="0"/>
              </a:rPr>
              <a:t> dung điều chỉnh: </a:t>
            </a:r>
          </a:p>
          <a:p>
            <a:pPr algn="just">
              <a:buFont typeface="Courier New" panose="02070309020205020404" pitchFamily="49" charset="0"/>
              <a:buChar char="o"/>
            </a:pPr>
            <a:r>
              <a:rPr lang="en-US" altLang="en-US" sz="3000" dirty="0">
                <a:latin typeface="Times New Roman" panose="02020603050405020304" pitchFamily="18" charset="0"/>
                <a:cs typeface="Times New Roman" panose="02020603050405020304" pitchFamily="18" charset="0"/>
              </a:rPr>
              <a:t> Được soạn th</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nh các điều khoản khác nhau thể hiện các mệnh lệnh v</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 các yêu cầu của cơ quan, tổ chức.</a:t>
            </a:r>
          </a:p>
          <a:p>
            <a:pPr algn="just">
              <a:buFont typeface="Courier New" panose="02070309020205020404" pitchFamily="49" charset="0"/>
              <a:buChar char="o"/>
            </a:pPr>
            <a:r>
              <a:rPr lang="en-US" altLang="en-US" sz="3000" dirty="0">
                <a:latin typeface="Times New Roman" panose="02020603050405020304" pitchFamily="18" charset="0"/>
                <a:cs typeface="Times New Roman" panose="02020603050405020304" pitchFamily="18" charset="0"/>
              </a:rPr>
              <a:t>Số lượng các điều phụ thuộc v</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o </a:t>
            </a:r>
            <a:r>
              <a:rPr lang="en-US" altLang="en-US" sz="3000" dirty="0" err="1">
                <a:latin typeface="Times New Roman" panose="02020603050405020304" pitchFamily="18" charset="0"/>
                <a:cs typeface="Times New Roman" panose="02020603050405020304" pitchFamily="18" charset="0"/>
              </a:rPr>
              <a:t>nội</a:t>
            </a:r>
            <a:r>
              <a:rPr lang="en-US" altLang="en-US" sz="3000" dirty="0">
                <a:latin typeface="Times New Roman" panose="02020603050405020304" pitchFamily="18" charset="0"/>
                <a:cs typeface="Times New Roman" panose="02020603050405020304" pitchFamily="18" charset="0"/>
              </a:rPr>
              <a:t> dung v</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 đối tượng điều chỉnh.</a:t>
            </a:r>
          </a:p>
          <a:p>
            <a:pPr algn="just">
              <a:buFont typeface="Courier New" panose="02070309020205020404" pitchFamily="49" charset="0"/>
              <a:buChar char="o"/>
            </a:pPr>
            <a:r>
              <a:rPr lang="en-US" altLang="en-US" sz="3000" dirty="0">
                <a:latin typeface="Times New Roman" panose="02020603050405020304" pitchFamily="18" charset="0"/>
                <a:cs typeface="Times New Roman" panose="02020603050405020304" pitchFamily="18" charset="0"/>
              </a:rPr>
              <a:t>Mỗi quyết định phải có tối thiểu 2 điều: 1 điều trình b</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y </a:t>
            </a:r>
            <a:r>
              <a:rPr lang="en-US" altLang="en-US" sz="3000" dirty="0" err="1">
                <a:latin typeface="Times New Roman" panose="02020603050405020304" pitchFamily="18" charset="0"/>
                <a:cs typeface="Times New Roman" panose="02020603050405020304" pitchFamily="18" charset="0"/>
              </a:rPr>
              <a:t>nội</a:t>
            </a:r>
            <a:r>
              <a:rPr lang="en-US" altLang="en-US" sz="3000" dirty="0">
                <a:latin typeface="Times New Roman" panose="02020603050405020304" pitchFamily="18" charset="0"/>
                <a:cs typeface="Times New Roman" panose="02020603050405020304" pitchFamily="18" charset="0"/>
              </a:rPr>
              <a:t> dung điều chỉnh v</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 1 điều nêu điều khoản thi h</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nh.</a:t>
            </a:r>
          </a:p>
          <a:p>
            <a:pPr algn="just">
              <a:buFont typeface="Courier New" panose="02070309020205020404" pitchFamily="49" charset="0"/>
              <a:buChar char="o"/>
            </a:pPr>
            <a:r>
              <a:rPr lang="en-US" altLang="en-US" sz="3000" dirty="0">
                <a:latin typeface="Times New Roman" panose="02020603050405020304" pitchFamily="18" charset="0"/>
                <a:cs typeface="Times New Roman" panose="02020603050405020304" pitchFamily="18" charset="0"/>
              </a:rPr>
              <a:t>Các quyết định được trình b</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y ngắn gọn, cô đọng v</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 sắp xếp theo trật tự logic.</a:t>
            </a:r>
            <a:endParaRPr lang="en-US" altLang="en-US" sz="3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3163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3. </a:t>
            </a:r>
            <a:r>
              <a:rPr lang="en-US" altLang="en-US" sz="4000" b="1" dirty="0" err="1">
                <a:latin typeface="Times New Roman" panose="02020603050405020304" pitchFamily="18" charset="0"/>
                <a:cs typeface="Times New Roman" panose="02020603050405020304" pitchFamily="18" charset="0"/>
              </a:rPr>
              <a:t>Cấu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trúc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quyết</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định</a:t>
            </a:r>
            <a:r>
              <a:rPr lang="en-US" altLang="en-US" sz="4000" b="1" dirty="0">
                <a:latin typeface="Times New Roman" panose="02020603050405020304" pitchFamily="18" charset="0"/>
                <a:cs typeface="Times New Roman" panose="02020603050405020304" pitchFamily="18" charset="0"/>
              </a:rPr>
              <a:t> </a:t>
            </a:r>
            <a:endParaRPr lang="en-US" altLang="x-none" sz="72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28601"/>
            <a:ext cx="9144000" cy="6193426"/>
          </a:xfrm>
        </p:spPr>
        <p:txBody>
          <a:bodyPr/>
          <a:lstStyle/>
          <a:p>
            <a:endParaRPr lang="en-US" dirty="0"/>
          </a:p>
        </p:txBody>
      </p:sp>
      <p:sp>
        <p:nvSpPr>
          <p:cNvPr id="4" name="Rectangle 3"/>
          <p:cNvSpPr/>
          <p:nvPr/>
        </p:nvSpPr>
        <p:spPr>
          <a:xfrm>
            <a:off x="533400" y="2644170"/>
            <a:ext cx="7391400" cy="1077218"/>
          </a:xfrm>
          <a:prstGeom prst="rect">
            <a:avLst/>
          </a:prstGeom>
        </p:spPr>
        <p:txBody>
          <a:bodyPr wrap="square">
            <a:spAutoFit/>
          </a:bodyPr>
          <a:lstStyle/>
          <a:p>
            <a:pPr marL="342900" lvl="0" indent="-342900" algn="ctr">
              <a:spcBef>
                <a:spcPct val="20000"/>
              </a:spcBef>
            </a:pPr>
            <a:r>
              <a:rPr lang="en-US" altLang="x-none" sz="3200" b="1" dirty="0">
                <a:solidFill>
                  <a:srgbClr val="FF0000"/>
                </a:solidFill>
                <a:latin typeface="Times New Roman" panose="02020603050405020304" pitchFamily="18" charset="0"/>
                <a:cs typeface="Times New Roman" panose="02020603050405020304" pitchFamily="18" charset="0"/>
              </a:rPr>
              <a:t>KỸ THUẬT SOẠN THẢO VÀ TRÌNH BÀY CHỈ THỊ</a:t>
            </a:r>
            <a:endParaRPr lang="en-US" altLang="x-none" sz="32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AutoNum type="arabicPeriod"/>
            </a:pPr>
            <a:r>
              <a:rPr lang="en-US" dirty="0" err="1">
                <a:latin typeface="Times New Roman" panose="02020603050405020304" pitchFamily="18" charset="0"/>
                <a:cs typeface="Times New Roman" panose="02020603050405020304" pitchFamily="18" charset="0"/>
              </a:rPr>
              <a:t>Khái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niệm</a:t>
            </a:r>
            <a:endParaRPr lang="en-US" dirty="0">
              <a:latin typeface="Times New Roman" panose="02020603050405020304" pitchFamily="18" charset="0"/>
              <a:cs typeface="Times New Roman" panose="02020603050405020304" pitchFamily="18" charset="0"/>
            </a:endParaRPr>
          </a:p>
          <a:p>
            <a:pPr marL="514350" indent="-514350">
              <a:buAutoNum type="arabicPeriod"/>
            </a:pPr>
            <a:r>
              <a:rPr lang="en-US" dirty="0" err="1">
                <a:latin typeface="Times New Roman" panose="02020603050405020304" pitchFamily="18" charset="0"/>
                <a:cs typeface="Times New Roman" panose="02020603050405020304" pitchFamily="18" charset="0"/>
              </a:rPr>
              <a:t>Các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hợp</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thị</a:t>
            </a:r>
            <a:r>
              <a:rPr lang="en-US" dirty="0">
                <a:latin typeface="Times New Roman" panose="02020603050405020304" pitchFamily="18" charset="0"/>
                <a:cs typeface="Times New Roman" panose="02020603050405020304" pitchFamily="18" charset="0"/>
              </a:rPr>
              <a:t> </a:t>
            </a:r>
          </a:p>
          <a:p>
            <a:pPr marL="514350" indent="-514350">
              <a:buAutoNum type="arabicPeriod"/>
            </a:pPr>
            <a:r>
              <a:rPr lang="en-US" dirty="0" err="1">
                <a:latin typeface="Times New Roman" panose="02020603050405020304" pitchFamily="18" charset="0"/>
                <a:cs typeface="Times New Roman" panose="02020603050405020304" pitchFamily="18" charset="0"/>
              </a:rPr>
              <a:t>Một</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điểm</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lưu</a:t>
            </a:r>
            <a:r>
              <a:rPr lang="en-US" dirty="0">
                <a:latin typeface="Times New Roman" panose="02020603050405020304" pitchFamily="18" charset="0"/>
                <a:cs typeface="Times New Roman" panose="02020603050405020304" pitchFamily="18" charset="0"/>
              </a:rPr>
              <a:t> ý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soạn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thảo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thị</a:t>
            </a:r>
            <a:endParaRPr lang="en-US" dirty="0">
              <a:latin typeface="Times New Roman" panose="02020603050405020304" pitchFamily="18" charset="0"/>
              <a:cs typeface="Times New Roman" panose="02020603050405020304" pitchFamily="18" charset="0"/>
            </a:endParaRPr>
          </a:p>
          <a:p>
            <a:pPr marL="514350" indent="-514350">
              <a:buAutoNum type="arabicPeriod"/>
            </a:pPr>
            <a:r>
              <a:rPr lang="en-US" dirty="0" err="1">
                <a:latin typeface="Times New Roman" panose="02020603050405020304" pitchFamily="18" charset="0"/>
                <a:cs typeface="Times New Roman" panose="02020603050405020304" pitchFamily="18" charset="0"/>
              </a:rPr>
              <a:t>Bố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chỉ</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thị</a:t>
            </a:r>
            <a:endParaRPr lang="en-US" dirty="0">
              <a:latin typeface="Times New Roman" panose="02020603050405020304" pitchFamily="18" charset="0"/>
              <a:cs typeface="Times New Roman" panose="02020603050405020304" pitchFamily="18" charset="0"/>
            </a:endParaRPr>
          </a:p>
        </p:txBody>
      </p:sp>
      <p:sp>
        <p:nvSpPr>
          <p:cNvPr id="4" name="Title 1"/>
          <p:cNvSpPr txBox="1">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latin typeface="Times New Roman" panose="02020603050405020304" pitchFamily="18" charset="0"/>
                <a:cs typeface="Times New Roman" panose="02020603050405020304" pitchFamily="18" charset="0"/>
              </a:rPr>
              <a:t>Nội dung chi </a:t>
            </a:r>
            <a:r>
              <a:rPr lang="en-US" altLang="x-none" sz="4000" b="1" dirty="0" err="1">
                <a:latin typeface="Times New Roman" panose="02020603050405020304" pitchFamily="18" charset="0"/>
                <a:cs typeface="Times New Roman" panose="02020603050405020304" pitchFamily="18" charset="0"/>
              </a:rPr>
              <a:t>tiết</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pt-BR" dirty="0">
                <a:latin typeface="Times New Roman" panose="02020603050405020304" pitchFamily="18" charset="0"/>
                <a:cs typeface="Times New Roman" panose="02020603050405020304" pitchFamily="18" charset="0"/>
              </a:rPr>
              <a:t>Là văn bản dùng để truyền đạt chủ trương, quy định các biện pháp chỉ đạo, đôn đốc, phối hợp và kiểm tra hoạt động của các bộ phận do cơ quan có thẩm quyền phụ trách. </a:t>
            </a:r>
          </a:p>
          <a:p>
            <a:pPr algn="just"/>
            <a:r>
              <a:rPr lang="pt-BR" dirty="0">
                <a:latin typeface="Times New Roman" panose="02020603050405020304" pitchFamily="18" charset="0"/>
                <a:cs typeface="Times New Roman" panose="02020603050405020304" pitchFamily="18" charset="0"/>
              </a:rPr>
              <a:t>Chỉ thị do Thủ tướng, Bộ trưởng, UBND các cấp ban hành.</a:t>
            </a:r>
            <a:endParaRPr lang="en-US" dirty="0">
              <a:latin typeface="Times New Roman" panose="02020603050405020304" pitchFamily="18" charset="0"/>
              <a:cs typeface="Times New Roman" panose="02020603050405020304" pitchFamily="18" charset="0"/>
            </a:endParaRPr>
          </a:p>
          <a:p>
            <a:endParaRPr lang="en-US" dirty="0"/>
          </a:p>
        </p:txBody>
      </p:sp>
      <p:sp>
        <p:nvSpPr>
          <p:cNvPr id="4" name="Title 1"/>
          <p:cNvSpPr txBox="1">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latin typeface="Times New Roman" panose="02020603050405020304" pitchFamily="18" charset="0"/>
                <a:cs typeface="Times New Roman" panose="02020603050405020304" pitchFamily="18" charset="0"/>
              </a:rPr>
              <a:t>1. </a:t>
            </a:r>
            <a:r>
              <a:rPr lang="en-US" altLang="x-none" sz="4000" b="1" dirty="0" err="1">
                <a:latin typeface="Times New Roman" panose="02020603050405020304" pitchFamily="18" charset="0"/>
                <a:cs typeface="Times New Roman" panose="02020603050405020304" pitchFamily="18" charset="0"/>
              </a:rPr>
              <a:t>Khái</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niệm</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a:r>
              <a:rPr lang="pt-BR" dirty="0">
                <a:latin typeface="Times New Roman" panose="02020603050405020304"/>
                <a:ea typeface="Times New Roman" panose="02020603050405020304"/>
              </a:rPr>
              <a:t>Chỉ thị được sử dụng với hình thức là văn bản áp dụng quy phạm pháp luật, thuộc thẩm quyền ban hành của nhiều chủ thể như Thủ tướng Chính phủ, Bộ trưởng, Thủ trưởng cơ quan ngang Bộ, Ủy ban nhân dân, Chủ tịch Ủy ban nhân dân các cấp.</a:t>
            </a:r>
            <a:endParaRPr lang="en-US" dirty="0"/>
          </a:p>
        </p:txBody>
      </p:sp>
      <p:sp>
        <p:nvSpPr>
          <p:cNvPr id="4" name="Title 1"/>
          <p:cNvSpPr txBox="1">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br>
              <a:rPr lang="en-US" sz="4000" dirty="0"/>
            </a:br>
            <a:r>
              <a:rPr lang="en-US" sz="4000" dirty="0"/>
              <a:t>2. </a:t>
            </a:r>
            <a:r>
              <a:rPr lang="en-US" sz="4000" dirty="0" err="1"/>
              <a:t>Các</a:t>
            </a:r>
            <a:r>
              <a:rPr lang="en-US" sz="4000" dirty="0"/>
              <a:t> </a:t>
            </a:r>
            <a:r>
              <a:rPr lang="en-US" sz="4000" dirty="0" err="1"/>
              <a:t>trường</a:t>
            </a:r>
            <a:r>
              <a:rPr lang="en-US" sz="4000" dirty="0"/>
              <a:t> </a:t>
            </a:r>
            <a:r>
              <a:rPr lang="en-US" sz="4000" dirty="0" err="1"/>
              <a:t>hợp</a:t>
            </a:r>
            <a:r>
              <a:rPr lang="en-US" sz="4000" dirty="0"/>
              <a:t> </a:t>
            </a:r>
            <a:r>
              <a:rPr lang="en-US" sz="4000" dirty="0" err="1"/>
              <a:t>sử</a:t>
            </a:r>
            <a:r>
              <a:rPr lang="en-US" sz="4000" dirty="0"/>
              <a:t> </a:t>
            </a:r>
            <a:r>
              <a:rPr lang="en-US" sz="4000" dirty="0" err="1"/>
              <a:t>dụng</a:t>
            </a:r>
            <a:r>
              <a:rPr lang="en-US" sz="4000" dirty="0"/>
              <a:t> </a:t>
            </a:r>
            <a:r>
              <a:rPr lang="en-US" sz="4000" dirty="0" err="1"/>
              <a:t>chỉ</a:t>
            </a:r>
            <a:r>
              <a:rPr lang="en-US" sz="4000" dirty="0"/>
              <a:t> </a:t>
            </a:r>
            <a:r>
              <a:rPr lang="en-US" sz="4000" dirty="0" err="1"/>
              <a:t>thị</a:t>
            </a:r>
            <a:r>
              <a:rPr lang="en-US" sz="4000" dirty="0"/>
              <a:t> </a:t>
            </a:r>
            <a:br>
              <a:rPr lang="en-US" sz="4000" dirty="0"/>
            </a:b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2065" marR="0" indent="114300" algn="just">
              <a:spcBef>
                <a:spcPts val="0"/>
              </a:spcBef>
              <a:spcAft>
                <a:spcPts val="0"/>
              </a:spcAft>
              <a:tabLst>
                <a:tab pos="240665" algn="l"/>
              </a:tabLst>
            </a:pPr>
            <a:r>
              <a:rPr lang="pt-BR" dirty="0">
                <a:solidFill>
                  <a:srgbClr val="000000"/>
                </a:solidFill>
                <a:latin typeface="Times New Roman" panose="02020603050405020304"/>
                <a:ea typeface="Times New Roman" panose="02020603050405020304"/>
              </a:rPr>
              <a:t> Về cách ghi tên chủ thể ban hành trong chỉ thị của Chủ tịch UBND các cấp, thành phần tên chủ thể ban hành chỉ thị được ghi tên cơ quan (ỦY BAN NHÂN DÂN)</a:t>
            </a:r>
            <a:endParaRPr lang="en-US" dirty="0">
              <a:solidFill>
                <a:srgbClr val="000000"/>
              </a:solidFill>
              <a:latin typeface="Times New Roman" panose="02020603050405020304"/>
              <a:ea typeface="Times New Roman" panose="02020603050405020304"/>
            </a:endParaRPr>
          </a:p>
          <a:p>
            <a:pPr marL="12065" marR="0" indent="114300" algn="just">
              <a:spcBef>
                <a:spcPts val="0"/>
              </a:spcBef>
              <a:spcAft>
                <a:spcPts val="0"/>
              </a:spcAft>
              <a:tabLst>
                <a:tab pos="240665" algn="l"/>
              </a:tabLst>
            </a:pPr>
            <a:r>
              <a:rPr lang="pt-BR" dirty="0">
                <a:solidFill>
                  <a:srgbClr val="000000"/>
                </a:solidFill>
                <a:latin typeface="Times New Roman" panose="02020603050405020304"/>
                <a:ea typeface="Times New Roman" panose="02020603050405020304"/>
              </a:rPr>
              <a:t> Về tên loại và trích yếu của chỉ thị: cách ghi được thực hiện tương tự như đối với quyết định của UBND và chủ tịch UBND.</a:t>
            </a:r>
            <a:endParaRPr lang="en-US" dirty="0">
              <a:solidFill>
                <a:srgbClr val="000000"/>
              </a:solidFill>
              <a:latin typeface="Times New Roman" panose="02020603050405020304"/>
              <a:ea typeface="Times New Roman" panose="02020603050405020304"/>
            </a:endParaRPr>
          </a:p>
          <a:p>
            <a:endParaRPr lang="en-US" dirty="0"/>
          </a:p>
        </p:txBody>
      </p:sp>
      <p:sp>
        <p:nvSpPr>
          <p:cNvPr id="4" name="Title 1"/>
          <p:cNvSpPr txBox="1">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000" dirty="0">
                <a:latin typeface="Times New Roman" panose="02020603050405020304"/>
                <a:ea typeface="Times New Roman" panose="02020603050405020304"/>
              </a:rPr>
              <a:t>3. Một số điểm cần lưu ý khi soạn thảo chỉ thị</a:t>
            </a:r>
            <a:endParaRPr lang="en-US" altLang="x-none" sz="4000" b="1" dirty="0" err="1">
              <a:latin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250825" y="0"/>
            <a:ext cx="8893175" cy="765175"/>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 Văn bản quy phạm pháp luật</a:t>
            </a:r>
            <a:endParaRPr lang="en-US" altLang="en-US" dirty="0">
              <a:solidFill>
                <a:schemeClr val="bg1"/>
              </a:solidFill>
            </a:endParaRPr>
          </a:p>
        </p:txBody>
      </p:sp>
      <p:sp>
        <p:nvSpPr>
          <p:cNvPr id="3" name="Content Placeholder 2"/>
          <p:cNvSpPr>
            <a:spLocks noGrp="1"/>
          </p:cNvSpPr>
          <p:nvPr>
            <p:ph idx="1"/>
          </p:nvPr>
        </p:nvSpPr>
        <p:spPr>
          <a:xfrm>
            <a:off x="107950" y="1628775"/>
            <a:ext cx="8928100" cy="5360988"/>
          </a:xfrm>
        </p:spPr>
        <p:txBody>
          <a:bodyPr vert="horz" wrap="square" lIns="91440" tIns="45720" rIns="91440" bIns="45720" anchor="t"/>
          <a:lstStyle/>
          <a:p>
            <a:pPr algn="just"/>
            <a:r>
              <a:rPr lang="vi-VN" altLang="en-US" dirty="0">
                <a:latin typeface="Times New Roman" panose="02020603050405020304" pitchFamily="18" charset="0"/>
                <a:cs typeface="Times New Roman" panose="02020603050405020304" pitchFamily="18" charset="0"/>
              </a:rPr>
              <a:t>12. Nghị quyết của Hội đồng nhân dân huyện, quận, thị xã, th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phố thuộc tỉnh, th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phố thuộc th</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nh phố trực thuộc trung ương (sau đây gọi chung l</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 cấp huyện).</a:t>
            </a:r>
            <a:endParaRPr lang="en-US" altLang="en-US" dirty="0">
              <a:latin typeface="Times New Roman" panose="02020603050405020304" pitchFamily="18" charset="0"/>
              <a:cs typeface="Times New Roman" panose="02020603050405020304" pitchFamily="18" charset="0"/>
            </a:endParaRPr>
          </a:p>
          <a:p>
            <a:pPr algn="just"/>
            <a:r>
              <a:rPr lang="vi-VN" altLang="en-US" dirty="0">
                <a:latin typeface="Times New Roman" panose="02020603050405020304" pitchFamily="18" charset="0"/>
                <a:cs typeface="Times New Roman" panose="02020603050405020304" pitchFamily="18" charset="0"/>
              </a:rPr>
              <a:t>13. Quyết định của Ủy ban nhân dân cấp huyện.</a:t>
            </a:r>
            <a:endParaRPr lang="en-US" altLang="en-US" dirty="0">
              <a:latin typeface="Times New Roman" panose="02020603050405020304" pitchFamily="18" charset="0"/>
              <a:cs typeface="Times New Roman" panose="02020603050405020304" pitchFamily="18" charset="0"/>
            </a:endParaRPr>
          </a:p>
          <a:p>
            <a:pPr algn="just"/>
            <a:r>
              <a:rPr lang="vi-VN" altLang="en-US" dirty="0">
                <a:latin typeface="Times New Roman" panose="02020603050405020304" pitchFamily="18" charset="0"/>
                <a:cs typeface="Times New Roman" panose="02020603050405020304" pitchFamily="18" charset="0"/>
              </a:rPr>
              <a:t>14. Nghị quyết của Hội đồng nhân dân xã, phường, thị trấn (sau đây gọi chung l</a:t>
            </a:r>
            <a:r>
              <a:rPr lang="vi-VN" altLang="en-US" dirty="0">
                <a:latin typeface="Times New Roman" panose="02020603050405020304" pitchFamily="18" charset="0"/>
                <a:ea typeface="Times New Roman" panose="02020603050405020304" pitchFamily="18" charset="0"/>
              </a:rPr>
              <a:t>à</a:t>
            </a:r>
            <a:r>
              <a:rPr lang="vi-VN" altLang="en-US" dirty="0">
                <a:latin typeface="Times New Roman" panose="02020603050405020304" pitchFamily="18" charset="0"/>
                <a:cs typeface="Times New Roman" panose="02020603050405020304" pitchFamily="18" charset="0"/>
              </a:rPr>
              <a:t> cấp xã).</a:t>
            </a:r>
            <a:endParaRPr lang="en-US" altLang="en-US" dirty="0">
              <a:latin typeface="Times New Roman" panose="02020603050405020304" pitchFamily="18" charset="0"/>
              <a:cs typeface="Times New Roman" panose="02020603050405020304" pitchFamily="18" charset="0"/>
            </a:endParaRPr>
          </a:p>
          <a:p>
            <a:pPr algn="just"/>
            <a:r>
              <a:rPr lang="vi-VN" altLang="en-US" dirty="0">
                <a:latin typeface="Times New Roman" panose="02020603050405020304" pitchFamily="18" charset="0"/>
                <a:cs typeface="Times New Roman" panose="02020603050405020304" pitchFamily="18" charset="0"/>
              </a:rPr>
              <a:t>15. Quyết định của Ủy ban nhân dân cấp xã.</a:t>
            </a:r>
            <a:endParaRPr lang="en-US" altLang="en-US" dirty="0">
              <a:latin typeface="Times New Roman" panose="02020603050405020304" pitchFamily="18" charset="0"/>
              <a:cs typeface="Times New Roman" panose="02020603050405020304" pitchFamily="18" charset="0"/>
            </a:endParaRPr>
          </a:p>
          <a:p>
            <a:endParaRPr lang="en-US" altLang="en-US"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latin typeface="Times New Roman" panose="02020603050405020304" pitchFamily="18" charset="0"/>
                <a:cs typeface="Times New Roman" panose="02020603050405020304" pitchFamily="18" charset="0"/>
              </a:rPr>
              <a:t>1. </a:t>
            </a:r>
            <a:r>
              <a:rPr lang="en-US" altLang="en-US" sz="3600" dirty="0" err="1">
                <a:latin typeface="Times New Roman" panose="02020603050405020304" pitchFamily="18" charset="0"/>
                <a:cs typeface="Times New Roman" panose="02020603050405020304" pitchFamily="18" charset="0"/>
              </a:rPr>
              <a:t>Văn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bản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quy</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phạm</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pháp</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luật</a:t>
            </a:r>
            <a:endParaRPr lang="vi-VN" altLang="en-US" sz="60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a:t>Gồm</a:t>
            </a:r>
            <a:r>
              <a:rPr lang="en-US" dirty="0"/>
              <a:t> 3 </a:t>
            </a:r>
            <a:r>
              <a:rPr lang="en-US" dirty="0" err="1"/>
              <a:t>phần</a:t>
            </a:r>
            <a:endParaRPr lang="en-US" dirty="0"/>
          </a:p>
          <a:p>
            <a:pPr>
              <a:buFontTx/>
              <a:buChar char="-"/>
            </a:pPr>
            <a:r>
              <a:rPr lang="en-US" dirty="0" err="1"/>
              <a:t>Phần</a:t>
            </a:r>
            <a:r>
              <a:rPr lang="en-US" dirty="0"/>
              <a:t> </a:t>
            </a:r>
            <a:r>
              <a:rPr lang="en-US" dirty="0" err="1"/>
              <a:t>mở</a:t>
            </a:r>
            <a:r>
              <a:rPr lang="en-US" dirty="0"/>
              <a:t> </a:t>
            </a:r>
            <a:r>
              <a:rPr lang="en-US" dirty="0" err="1"/>
              <a:t>đầu</a:t>
            </a:r>
            <a:endParaRPr lang="en-US" dirty="0"/>
          </a:p>
          <a:p>
            <a:pPr marL="12065" marR="0" indent="0" algn="just">
              <a:spcBef>
                <a:spcPts val="0"/>
              </a:spcBef>
              <a:spcAft>
                <a:spcPts val="0"/>
              </a:spcAft>
              <a:buNone/>
              <a:tabLst>
                <a:tab pos="240665" algn="l"/>
              </a:tabLst>
            </a:pPr>
            <a:r>
              <a:rPr lang="pt-BR" dirty="0">
                <a:solidFill>
                  <a:srgbClr val="000000"/>
                </a:solidFill>
                <a:latin typeface="Times New Roman" panose="02020603050405020304"/>
                <a:ea typeface="Times New Roman" panose="02020603050405020304"/>
              </a:rPr>
              <a:t>+ Thứ nhất, có thể nêu mục đích của việc ban hành chỉ thị.</a:t>
            </a:r>
            <a:endParaRPr lang="en-US" dirty="0">
              <a:solidFill>
                <a:srgbClr val="000000"/>
              </a:solidFill>
              <a:latin typeface="Times New Roman" panose="02020603050405020304"/>
              <a:ea typeface="Times New Roman" panose="02020603050405020304"/>
            </a:endParaRPr>
          </a:p>
          <a:p>
            <a:pPr marL="12065" marR="0" indent="0" algn="just">
              <a:spcBef>
                <a:spcPts val="0"/>
              </a:spcBef>
              <a:spcAft>
                <a:spcPts val="0"/>
              </a:spcAft>
              <a:buNone/>
              <a:tabLst>
                <a:tab pos="240665" algn="l"/>
              </a:tabLst>
            </a:pPr>
            <a:r>
              <a:rPr lang="pt-BR" dirty="0">
                <a:solidFill>
                  <a:srgbClr val="000000"/>
                </a:solidFill>
                <a:latin typeface="Times New Roman" panose="02020603050405020304"/>
                <a:ea typeface="Times New Roman" panose="02020603050405020304"/>
              </a:rPr>
              <a:t>+ Thứ hai, có thể nêu căn cứ pháp lý của việc ban hành chỉ thị.</a:t>
            </a:r>
            <a:endParaRPr lang="en-US" dirty="0">
              <a:solidFill>
                <a:srgbClr val="000000"/>
              </a:solidFill>
              <a:latin typeface="Times New Roman" panose="02020603050405020304"/>
              <a:ea typeface="Times New Roman" panose="02020603050405020304"/>
            </a:endParaRPr>
          </a:p>
          <a:p>
            <a:pPr marL="12065" marR="0" indent="0" algn="just">
              <a:spcBef>
                <a:spcPts val="0"/>
              </a:spcBef>
              <a:spcAft>
                <a:spcPts val="0"/>
              </a:spcAft>
              <a:buNone/>
              <a:tabLst>
                <a:tab pos="240665" algn="l"/>
              </a:tabLst>
            </a:pPr>
            <a:r>
              <a:rPr lang="pt-BR" dirty="0">
                <a:solidFill>
                  <a:srgbClr val="000000"/>
                </a:solidFill>
                <a:latin typeface="Times New Roman" panose="02020603050405020304"/>
                <a:ea typeface="Times New Roman" panose="02020603050405020304"/>
              </a:rPr>
              <a:t>+ Thứ ba, nêu căn cứ thực tiễn của việc ban hành chỉ thị.</a:t>
            </a:r>
            <a:endParaRPr lang="en-US" dirty="0">
              <a:solidFill>
                <a:srgbClr val="000000"/>
              </a:solidFill>
              <a:latin typeface="Times New Roman" panose="02020603050405020304"/>
              <a:ea typeface="Times New Roman" panose="02020603050405020304"/>
            </a:endParaRPr>
          </a:p>
          <a:p>
            <a:pPr marL="12065" marR="0" indent="0" algn="just">
              <a:spcBef>
                <a:spcPts val="0"/>
              </a:spcBef>
              <a:spcAft>
                <a:spcPts val="0"/>
              </a:spcAft>
              <a:buNone/>
              <a:tabLst>
                <a:tab pos="240665" algn="l"/>
              </a:tabLst>
            </a:pPr>
            <a:r>
              <a:rPr lang="pt-BR" dirty="0">
                <a:solidFill>
                  <a:srgbClr val="000000"/>
                </a:solidFill>
                <a:latin typeface="Times New Roman" panose="02020603050405020304"/>
                <a:ea typeface="Times New Roman" panose="02020603050405020304"/>
              </a:rPr>
              <a:t>+ Thứ tư, có thể kết hợp tất cả các căn cứ trên. </a:t>
            </a:r>
            <a:endParaRPr lang="en-US" dirty="0">
              <a:solidFill>
                <a:srgbClr val="000000"/>
              </a:solidFill>
              <a:latin typeface="Times New Roman" panose="02020603050405020304"/>
              <a:ea typeface="Times New Roman" panose="02020603050405020304"/>
            </a:endParaRPr>
          </a:p>
          <a:p>
            <a:pPr>
              <a:buFontTx/>
              <a:buChar char="-"/>
            </a:pPr>
            <a:endParaRPr lang="en-US" dirty="0"/>
          </a:p>
        </p:txBody>
      </p:sp>
      <p:sp>
        <p:nvSpPr>
          <p:cNvPr id="4" name="Title 1"/>
          <p:cNvSpPr txBox="1">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latin typeface="Times New Roman" panose="02020603050405020304" pitchFamily="18" charset="0"/>
                <a:cs typeface="Times New Roman" panose="02020603050405020304" pitchFamily="18" charset="0"/>
              </a:rPr>
              <a:t>4. </a:t>
            </a:r>
            <a:r>
              <a:rPr lang="en-US" altLang="x-none" sz="4000" b="1" dirty="0" err="1">
                <a:latin typeface="Times New Roman" panose="02020603050405020304" pitchFamily="18" charset="0"/>
                <a:cs typeface="Times New Roman" panose="02020603050405020304" pitchFamily="18" charset="0"/>
              </a:rPr>
              <a:t>Bố</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cục</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của</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chỉ</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thị</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a:t>Phần</a:t>
            </a:r>
            <a:r>
              <a:rPr lang="en-US" dirty="0"/>
              <a:t> </a:t>
            </a:r>
            <a:r>
              <a:rPr lang="en-US" dirty="0" err="1"/>
              <a:t>nội</a:t>
            </a:r>
            <a:r>
              <a:rPr lang="en-US" dirty="0"/>
              <a:t> dung</a:t>
            </a:r>
          </a:p>
          <a:p>
            <a:pPr marL="12065" marR="0" indent="0" algn="just">
              <a:spcBef>
                <a:spcPts val="0"/>
              </a:spcBef>
              <a:spcAft>
                <a:spcPts val="0"/>
              </a:spcAft>
              <a:buNone/>
              <a:tabLst>
                <a:tab pos="240665" algn="l"/>
              </a:tabLst>
            </a:pPr>
            <a:r>
              <a:rPr lang="en-US" dirty="0"/>
              <a:t>- </a:t>
            </a:r>
            <a:r>
              <a:rPr lang="pt-BR" dirty="0">
                <a:solidFill>
                  <a:srgbClr val="000000"/>
                </a:solidFill>
                <a:latin typeface="Times New Roman" panose="02020603050405020304"/>
                <a:ea typeface="Times New Roman" panose="02020603050405020304"/>
              </a:rPr>
              <a:t>Nêu chủ trương, phương hướng chung về một lĩnh vực công tác nhất định. Trong trường hợp cần thiết có thể quy định rõ về điều kiện kinh phí, về tổ chức, về cơ sở vật chất cho đối tượng thi hành chỉ thị.</a:t>
            </a:r>
            <a:endParaRPr lang="en-US" dirty="0">
              <a:solidFill>
                <a:srgbClr val="000000"/>
              </a:solidFill>
              <a:latin typeface="Times New Roman" panose="02020603050405020304"/>
              <a:ea typeface="Times New Roman" panose="02020603050405020304"/>
            </a:endParaRPr>
          </a:p>
          <a:p>
            <a:pPr marL="12065" marR="0" indent="0" algn="just">
              <a:spcBef>
                <a:spcPts val="0"/>
              </a:spcBef>
              <a:spcAft>
                <a:spcPts val="0"/>
              </a:spcAft>
              <a:buNone/>
              <a:tabLst>
                <a:tab pos="240665" algn="l"/>
              </a:tabLst>
            </a:pPr>
            <a:r>
              <a:rPr lang="pt-BR" dirty="0">
                <a:solidFill>
                  <a:srgbClr val="000000"/>
                </a:solidFill>
                <a:latin typeface="Times New Roman" panose="02020603050405020304"/>
                <a:ea typeface="Times New Roman" panose="02020603050405020304"/>
              </a:rPr>
              <a:t>- Phần nội dung cần cụ thể, rõ ràng về mục đích, nhiệm vụ cần đạt, cách thức thực hiện, đối tượng thực hiện, thời gian thực hiện, trách nhiệm thực hiện của các chủ thể.</a:t>
            </a:r>
            <a:endParaRPr lang="en-US" dirty="0">
              <a:solidFill>
                <a:srgbClr val="000000"/>
              </a:solidFill>
              <a:effectLst/>
              <a:latin typeface="Times New Roman" panose="02020603050405020304"/>
              <a:ea typeface="Times New Roman" panose="02020603050405020304"/>
            </a:endParaRPr>
          </a:p>
        </p:txBody>
      </p:sp>
      <p:sp>
        <p:nvSpPr>
          <p:cNvPr id="4" name="Title 1"/>
          <p:cNvSpPr txBox="1">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latin typeface="Times New Roman" panose="02020603050405020304" pitchFamily="18" charset="0"/>
                <a:cs typeface="Times New Roman" panose="02020603050405020304" pitchFamily="18" charset="0"/>
              </a:rPr>
              <a:t>4. </a:t>
            </a:r>
            <a:r>
              <a:rPr lang="en-US" altLang="x-none" sz="4000" b="1" dirty="0" err="1">
                <a:latin typeface="Times New Roman" panose="02020603050405020304" pitchFamily="18" charset="0"/>
                <a:cs typeface="Times New Roman" panose="02020603050405020304" pitchFamily="18" charset="0"/>
              </a:rPr>
              <a:t>Bố</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cục</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của</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chỉ</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thị</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err="1"/>
              <a:t>Phần</a:t>
            </a:r>
            <a:r>
              <a:rPr lang="en-US" dirty="0"/>
              <a:t> </a:t>
            </a:r>
            <a:r>
              <a:rPr lang="en-US" dirty="0" err="1"/>
              <a:t>kết</a:t>
            </a:r>
            <a:r>
              <a:rPr lang="en-US" dirty="0"/>
              <a:t> </a:t>
            </a:r>
            <a:r>
              <a:rPr lang="en-US" dirty="0" err="1"/>
              <a:t>thúc</a:t>
            </a:r>
            <a:endParaRPr lang="en-US" dirty="0"/>
          </a:p>
          <a:p>
            <a:pPr marL="0" indent="0">
              <a:buNone/>
            </a:pPr>
            <a:r>
              <a:rPr lang="pt-BR" dirty="0">
                <a:latin typeface="Times New Roman" panose="02020603050405020304"/>
                <a:ea typeface="Times New Roman" panose="02020603050405020304"/>
              </a:rPr>
              <a:t>- Phần kết thúc thể hiện cách viết linh hoạt, thể hiện sự quan tâm, sự theo dõi sâu sát về quá trình thi hành chỉ thị. </a:t>
            </a:r>
            <a:endParaRPr lang="en-US" dirty="0"/>
          </a:p>
        </p:txBody>
      </p:sp>
      <p:sp>
        <p:nvSpPr>
          <p:cNvPr id="4" name="Title 1"/>
          <p:cNvSpPr txBox="1">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solidFill>
                  <a:prstClr val="black"/>
                </a:solidFill>
                <a:latin typeface="Times New Roman" panose="02020603050405020304" pitchFamily="18" charset="0"/>
                <a:cs typeface="Times New Roman" panose="02020603050405020304" pitchFamily="18" charset="0"/>
              </a:rPr>
              <a:t>4. </a:t>
            </a:r>
            <a:r>
              <a:rPr lang="en-US" altLang="x-none" sz="4000" b="1" dirty="0" err="1">
                <a:solidFill>
                  <a:prstClr val="black"/>
                </a:solidFill>
                <a:latin typeface="Times New Roman" panose="02020603050405020304" pitchFamily="18" charset="0"/>
                <a:cs typeface="Times New Roman" panose="02020603050405020304" pitchFamily="18" charset="0"/>
              </a:rPr>
              <a:t>Bố</a:t>
            </a:r>
            <a:r>
              <a:rPr lang="en-US" altLang="x-none" sz="4000" b="1" dirty="0">
                <a:solidFill>
                  <a:prstClr val="black"/>
                </a:solidFill>
                <a:latin typeface="Times New Roman" panose="02020603050405020304" pitchFamily="18" charset="0"/>
                <a:cs typeface="Times New Roman" panose="02020603050405020304" pitchFamily="18" charset="0"/>
              </a:rPr>
              <a:t> </a:t>
            </a:r>
            <a:r>
              <a:rPr lang="en-US" altLang="x-none" sz="4000" b="1" dirty="0" err="1">
                <a:solidFill>
                  <a:prstClr val="black"/>
                </a:solidFill>
                <a:latin typeface="Times New Roman" panose="02020603050405020304" pitchFamily="18" charset="0"/>
                <a:cs typeface="Times New Roman" panose="02020603050405020304" pitchFamily="18" charset="0"/>
              </a:rPr>
              <a:t>cục</a:t>
            </a:r>
            <a:r>
              <a:rPr lang="en-US" altLang="x-none" sz="4000" b="1" dirty="0">
                <a:solidFill>
                  <a:prstClr val="black"/>
                </a:solidFill>
                <a:latin typeface="Times New Roman" panose="02020603050405020304" pitchFamily="18" charset="0"/>
                <a:cs typeface="Times New Roman" panose="02020603050405020304" pitchFamily="18" charset="0"/>
              </a:rPr>
              <a:t> </a:t>
            </a:r>
            <a:r>
              <a:rPr lang="en-US" altLang="x-none" sz="4000" b="1" dirty="0" err="1">
                <a:solidFill>
                  <a:prstClr val="black"/>
                </a:solidFill>
                <a:latin typeface="Times New Roman" panose="02020603050405020304" pitchFamily="18" charset="0"/>
                <a:cs typeface="Times New Roman" panose="02020603050405020304" pitchFamily="18" charset="0"/>
              </a:rPr>
              <a:t>của</a:t>
            </a:r>
            <a:r>
              <a:rPr lang="en-US" altLang="x-none" sz="4000" b="1" dirty="0">
                <a:solidFill>
                  <a:prstClr val="black"/>
                </a:solidFill>
                <a:latin typeface="Times New Roman" panose="02020603050405020304" pitchFamily="18" charset="0"/>
                <a:cs typeface="Times New Roman" panose="02020603050405020304" pitchFamily="18" charset="0"/>
              </a:rPr>
              <a:t> </a:t>
            </a:r>
            <a:r>
              <a:rPr lang="en-US" altLang="x-none" sz="4000" b="1" dirty="0" err="1">
                <a:solidFill>
                  <a:prstClr val="black"/>
                </a:solidFill>
                <a:latin typeface="Times New Roman" panose="02020603050405020304" pitchFamily="18" charset="0"/>
                <a:cs typeface="Times New Roman" panose="02020603050405020304" pitchFamily="18" charset="0"/>
              </a:rPr>
              <a:t>chỉ</a:t>
            </a:r>
            <a:r>
              <a:rPr lang="en-US" altLang="x-none" sz="4000" b="1" dirty="0">
                <a:solidFill>
                  <a:prstClr val="black"/>
                </a:solidFill>
                <a:latin typeface="Times New Roman" panose="02020603050405020304" pitchFamily="18" charset="0"/>
                <a:cs typeface="Times New Roman" panose="02020603050405020304" pitchFamily="18" charset="0"/>
              </a:rPr>
              <a:t> </a:t>
            </a:r>
            <a:r>
              <a:rPr lang="en-US" altLang="x-none" sz="4000" b="1" dirty="0" err="1">
                <a:solidFill>
                  <a:prstClr val="black"/>
                </a:solidFill>
                <a:latin typeface="Times New Roman" panose="02020603050405020304" pitchFamily="18" charset="0"/>
                <a:cs typeface="Times New Roman" panose="02020603050405020304" pitchFamily="18" charset="0"/>
              </a:rPr>
              <a:t>thị</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395288" y="1412875"/>
            <a:ext cx="8229600" cy="4525963"/>
          </a:xfrm>
        </p:spPr>
        <p:txBody>
          <a:bodyPr vert="horz" wrap="square" lIns="91440" tIns="45720" rIns="91440" bIns="45720" anchor="t"/>
          <a:lstStyle/>
          <a:p>
            <a:pPr marL="0" indent="0" algn="ctr">
              <a:buNone/>
            </a:pPr>
            <a:endParaRPr lang="en-US" altLang="en-US" dirty="0"/>
          </a:p>
          <a:p>
            <a:pPr marL="0" indent="0" algn="ctr">
              <a:buNone/>
            </a:pPr>
            <a:endParaRPr lang="en-US" altLang="en-US" b="1" dirty="0">
              <a:solidFill>
                <a:srgbClr val="FF0000"/>
              </a:solidFill>
              <a:latin typeface="Times New Roman" panose="02020603050405020304" pitchFamily="18" charset="0"/>
              <a:cs typeface="Times New Roman" panose="02020603050405020304" pitchFamily="18" charset="0"/>
            </a:endParaRPr>
          </a:p>
          <a:p>
            <a:pPr marL="0" indent="0" algn="ctr">
              <a:buNone/>
            </a:pPr>
            <a:r>
              <a:rPr lang="en-US" altLang="en-US" b="1" dirty="0">
                <a:solidFill>
                  <a:srgbClr val="FF0000"/>
                </a:solidFill>
                <a:latin typeface="Times New Roman" panose="02020603050405020304" pitchFamily="18" charset="0"/>
                <a:cs typeface="Times New Roman" panose="02020603050405020304" pitchFamily="18" charset="0"/>
              </a:rPr>
              <a:t>KỸ THUẬT SOẠN THẢO VÀ TRÌNH BÀY CÔNG VĂN</a:t>
            </a:r>
            <a:endParaRPr lang="en-US" altLang="en-US"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NỘI DUNG CHI TIẾT</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7171" name="Content Placeholder 2"/>
          <p:cNvSpPr>
            <a:spLocks noGrp="1"/>
          </p:cNvSpPr>
          <p:nvPr>
            <p:ph idx="1"/>
          </p:nvPr>
        </p:nvSpPr>
        <p:spPr>
          <a:xfrm>
            <a:off x="457200" y="1916113"/>
            <a:ext cx="8229600" cy="4525962"/>
          </a:xfrm>
        </p:spPr>
        <p:txBody>
          <a:bodyPr vert="horz" wrap="square" lIns="91440" tIns="45720" rIns="91440" bIns="45720" anchor="t"/>
          <a:lstStyle/>
          <a:p>
            <a:r>
              <a:rPr lang="en-US" altLang="en-US" sz="3600" dirty="0">
                <a:latin typeface="Times New Roman" panose="02020603050405020304" pitchFamily="18" charset="0"/>
                <a:cs typeface="Times New Roman" panose="02020603050405020304" pitchFamily="18" charset="0"/>
              </a:rPr>
              <a:t>I. Khái niệm</a:t>
            </a:r>
          </a:p>
          <a:p>
            <a:r>
              <a:rPr lang="en-US" altLang="en-US" sz="3600" dirty="0">
                <a:latin typeface="Times New Roman" panose="02020603050405020304" pitchFamily="18" charset="0"/>
                <a:cs typeface="Times New Roman" panose="02020603050405020304" pitchFamily="18" charset="0"/>
              </a:rPr>
              <a:t>II. Các loại công văn</a:t>
            </a:r>
          </a:p>
          <a:p>
            <a:r>
              <a:rPr lang="en-US" altLang="en-US" sz="3600" dirty="0">
                <a:latin typeface="Times New Roman" panose="02020603050405020304" pitchFamily="18" charset="0"/>
                <a:cs typeface="Times New Roman" panose="02020603050405020304" pitchFamily="18" charset="0"/>
              </a:rPr>
              <a:t>III. Đặc điểm công văn</a:t>
            </a:r>
          </a:p>
          <a:p>
            <a:r>
              <a:rPr lang="en-US" altLang="en-US" sz="3600" dirty="0">
                <a:latin typeface="Times New Roman" panose="02020603050405020304" pitchFamily="18" charset="0"/>
                <a:cs typeface="Times New Roman" panose="02020603050405020304" pitchFamily="18" charset="0"/>
              </a:rPr>
              <a:t>IV. Phương pháp soạn thảo công văn</a:t>
            </a:r>
          </a:p>
          <a:p>
            <a:r>
              <a:rPr lang="en-US" altLang="en-US" sz="3600" dirty="0">
                <a:latin typeface="Times New Roman" panose="02020603050405020304" pitchFamily="18" charset="0"/>
                <a:cs typeface="Times New Roman" panose="02020603050405020304" pitchFamily="18" charset="0"/>
              </a:rPr>
              <a:t>V. Nội dung cụ thể một số loại công văn</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latin typeface="Times New Roman" panose="02020603050405020304" pitchFamily="18" charset="0"/>
                <a:cs typeface="Times New Roman" panose="02020603050405020304" pitchFamily="18" charset="0"/>
              </a:rPr>
              <a:t>Nội dung chi </a:t>
            </a:r>
            <a:r>
              <a:rPr lang="en-US" altLang="x-none" sz="4000" b="1" dirty="0" err="1">
                <a:latin typeface="Times New Roman" panose="02020603050405020304" pitchFamily="18" charset="0"/>
                <a:cs typeface="Times New Roman" panose="02020603050405020304" pitchFamily="18" charset="0"/>
              </a:rPr>
              <a:t>tiết</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I. Khái niệm</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8195" name="Content Placeholder 2"/>
          <p:cNvSpPr>
            <a:spLocks noGrp="1"/>
          </p:cNvSpPr>
          <p:nvPr>
            <p:ph idx="1"/>
          </p:nvPr>
        </p:nvSpPr>
        <p:spPr>
          <a:xfrm>
            <a:off x="179388" y="1600200"/>
            <a:ext cx="8856662" cy="4924425"/>
          </a:xfrm>
        </p:spPr>
        <p:txBody>
          <a:bodyPr vert="horz" wrap="square" lIns="91440" tIns="45720" rIns="91440" bIns="45720" anchor="t">
            <a:normAutofit/>
          </a:bodyPr>
          <a:lstStyle/>
          <a:p>
            <a:pPr algn="just"/>
            <a:r>
              <a:rPr lang="en-US" altLang="en-US" sz="3600" dirty="0">
                <a:latin typeface="Times New Roman" panose="02020603050405020304" pitchFamily="18" charset="0"/>
                <a:cs typeface="Times New Roman" panose="02020603050405020304" pitchFamily="18" charset="0"/>
              </a:rPr>
              <a:t>Công văn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hình thức văn bản không có tên loại cụ thể,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loại văn bản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chính được dung phổ biến trong các cơ quan, tổ chức</a:t>
            </a:r>
          </a:p>
          <a:p>
            <a:pPr algn="just"/>
            <a:r>
              <a:rPr lang="en-US" altLang="en-US" sz="3600" dirty="0" err="1">
                <a:latin typeface="Times New Roman" panose="02020603050405020304" pitchFamily="18" charset="0"/>
                <a:cs typeface="Times New Roman" panose="02020603050405020304" pitchFamily="18" charset="0"/>
              </a:rPr>
              <a:t>Công</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văn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l</a:t>
            </a:r>
            <a:r>
              <a:rPr lang="en-US" altLang="en-US" sz="3600" dirty="0" err="1">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phương</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tiện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giao</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tiếp</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chính</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thức</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của</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các</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cơ</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quan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tổ</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chức</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giữa</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các</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cơ</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quan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tổ</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chức</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với</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công</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dân</a:t>
            </a:r>
            <a:r>
              <a:rPr lang="en-US" altLang="en-US" sz="3600" dirty="0">
                <a:latin typeface="Times New Roman" panose="02020603050405020304" pitchFamily="18" charset="0"/>
                <a:cs typeface="Times New Roman" panose="02020603050405020304" pitchFamily="18" charset="0"/>
              </a:rPr>
              <a:t>.</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a:latin typeface="Times New Roman" panose="02020603050405020304" pitchFamily="18" charset="0"/>
                <a:cs typeface="Times New Roman" panose="02020603050405020304" pitchFamily="18" charset="0"/>
              </a:rPr>
              <a:t>1. </a:t>
            </a:r>
            <a:r>
              <a:rPr lang="en-US" altLang="x-none" sz="4000" b="1" dirty="0" err="1">
                <a:latin typeface="Times New Roman" panose="02020603050405020304" pitchFamily="18" charset="0"/>
                <a:cs typeface="Times New Roman" panose="02020603050405020304" pitchFamily="18" charset="0"/>
              </a:rPr>
              <a:t>Khái</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niệm</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II. CÁC LOẠI CÔNG VĂN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9219" name="Content Placeholder 2"/>
          <p:cNvSpPr>
            <a:spLocks noGrp="1"/>
          </p:cNvSpPr>
          <p:nvPr>
            <p:ph idx="1"/>
          </p:nvPr>
        </p:nvSpPr>
        <p:spPr>
          <a:xfrm>
            <a:off x="250825" y="1700213"/>
            <a:ext cx="8642350" cy="4752975"/>
          </a:xfrm>
        </p:spPr>
        <p:txBody>
          <a:bodyPr vert="horz" wrap="square" lIns="91440" tIns="45720" rIns="91440" bIns="45720" anchor="t">
            <a:normAutofit lnSpcReduction="10000"/>
          </a:bodyPr>
          <a:lstStyle/>
          <a:p>
            <a:r>
              <a:rPr lang="en-US" altLang="en-US" sz="3000" dirty="0">
                <a:latin typeface="Times New Roman" panose="02020603050405020304" pitchFamily="18" charset="0"/>
                <a:cs typeface="Times New Roman" panose="02020603050405020304" pitchFamily="18" charset="0"/>
              </a:rPr>
              <a:t>Căn cứ v</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o nội dung, công văn được chia th</a:t>
            </a:r>
            <a:r>
              <a:rPr lang="en-US" altLang="en-US" sz="3000" dirty="0">
                <a:latin typeface="Times New Roman" panose="02020603050405020304" pitchFamily="18" charset="0"/>
                <a:ea typeface="Times New Roman" panose="02020603050405020304" pitchFamily="18" charset="0"/>
              </a:rPr>
              <a:t>à</a:t>
            </a:r>
            <a:r>
              <a:rPr lang="en-US" altLang="en-US" sz="3000" dirty="0">
                <a:latin typeface="Times New Roman" panose="02020603050405020304" pitchFamily="18" charset="0"/>
                <a:cs typeface="Times New Roman" panose="02020603050405020304" pitchFamily="18" charset="0"/>
              </a:rPr>
              <a:t>nh:</a:t>
            </a:r>
          </a:p>
          <a:p>
            <a:r>
              <a:rPr lang="en-US" altLang="en-US" sz="3000" dirty="0">
                <a:latin typeface="Times New Roman" panose="02020603050405020304" pitchFamily="18" charset="0"/>
                <a:cs typeface="Times New Roman" panose="02020603050405020304" pitchFamily="18" charset="0"/>
              </a:rPr>
              <a:t>Công văn mời họp</a:t>
            </a:r>
          </a:p>
          <a:p>
            <a:r>
              <a:rPr lang="en-US" altLang="en-US" sz="3000" dirty="0">
                <a:latin typeface="Times New Roman" panose="02020603050405020304" pitchFamily="18" charset="0"/>
                <a:cs typeface="Times New Roman" panose="02020603050405020304" pitchFamily="18" charset="0"/>
              </a:rPr>
              <a:t>Công văn chất vấn, yêu cầu, kiến nghị, đề nghị.</a:t>
            </a:r>
          </a:p>
          <a:p>
            <a:r>
              <a:rPr lang="en-US" altLang="en-US" sz="3000" dirty="0">
                <a:latin typeface="Times New Roman" panose="02020603050405020304" pitchFamily="18" charset="0"/>
                <a:cs typeface="Times New Roman" panose="02020603050405020304" pitchFamily="18" charset="0"/>
              </a:rPr>
              <a:t>Công văn trả lời (phúc đáp)</a:t>
            </a:r>
          </a:p>
          <a:p>
            <a:r>
              <a:rPr lang="en-US" altLang="en-US" sz="3000" dirty="0">
                <a:latin typeface="Times New Roman" panose="02020603050405020304" pitchFamily="18" charset="0"/>
                <a:cs typeface="Times New Roman" panose="02020603050405020304" pitchFamily="18" charset="0"/>
              </a:rPr>
              <a:t>Công văn hướng dẫn</a:t>
            </a:r>
          </a:p>
          <a:p>
            <a:r>
              <a:rPr lang="en-US" altLang="en-US" sz="3000" dirty="0">
                <a:latin typeface="Times New Roman" panose="02020603050405020304" pitchFamily="18" charset="0"/>
                <a:cs typeface="Times New Roman" panose="02020603050405020304" pitchFamily="18" charset="0"/>
              </a:rPr>
              <a:t>Công văn giải thích</a:t>
            </a:r>
          </a:p>
          <a:p>
            <a:r>
              <a:rPr lang="en-US" altLang="en-US" sz="3000" dirty="0">
                <a:latin typeface="Times New Roman" panose="02020603050405020304" pitchFamily="18" charset="0"/>
                <a:cs typeface="Times New Roman" panose="02020603050405020304" pitchFamily="18" charset="0"/>
              </a:rPr>
              <a:t>Công văn đôn đốc, nhắc nhở</a:t>
            </a:r>
          </a:p>
          <a:p>
            <a:r>
              <a:rPr lang="en-US" altLang="en-US" sz="3000" dirty="0">
                <a:latin typeface="Times New Roman" panose="02020603050405020304" pitchFamily="18" charset="0"/>
                <a:cs typeface="Times New Roman" panose="02020603050405020304" pitchFamily="18" charset="0"/>
              </a:rPr>
              <a:t>Công văn chỉ đạo</a:t>
            </a:r>
          </a:p>
          <a:p>
            <a:r>
              <a:rPr lang="en-US" altLang="en-US" sz="3000" dirty="0">
                <a:latin typeface="Times New Roman" panose="02020603050405020304" pitchFamily="18" charset="0"/>
                <a:cs typeface="Times New Roman" panose="02020603050405020304" pitchFamily="18" charset="0"/>
              </a:rPr>
              <a:t>Công văn cám ơn</a:t>
            </a:r>
            <a:endParaRPr lang="en-US" altLang="en-US" sz="3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III. Đặc điểm của công văn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0243" name="Content Placeholder 2"/>
          <p:cNvSpPr>
            <a:spLocks noGrp="1"/>
          </p:cNvSpPr>
          <p:nvPr>
            <p:ph idx="1"/>
          </p:nvPr>
        </p:nvSpPr>
        <p:spPr>
          <a:xfrm>
            <a:off x="0" y="1317812"/>
            <a:ext cx="9067800" cy="5006788"/>
          </a:xfrm>
        </p:spPr>
        <p:txBody>
          <a:bodyPr vert="horz" wrap="square" lIns="91440" tIns="45720" rIns="91440" bIns="45720" anchor="t">
            <a:normAutofit fontScale="92500" lnSpcReduction="10000"/>
          </a:bodyPr>
          <a:lstStyle/>
          <a:p>
            <a:pPr algn="just"/>
            <a:r>
              <a:rPr lang="en-US" altLang="en-US" sz="3600" dirty="0">
                <a:latin typeface="Times New Roman" panose="02020603050405020304" pitchFamily="18" charset="0"/>
                <a:cs typeface="Times New Roman" panose="02020603050405020304" pitchFamily="18" charset="0"/>
              </a:rPr>
              <a:t>Chủ thể ban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công văn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cơ quan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các tổ chức, doanh nghiệp, cán bộ, công chức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có thẩm quyền, được sự ủy quyền của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để thực thi nhiệm vụ nhằm giải quyết các vấn đề theo trách nhiệm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chức năng được giao.</a:t>
            </a:r>
          </a:p>
          <a:p>
            <a:pPr algn="just"/>
            <a:r>
              <a:rPr lang="en-US" altLang="en-US" sz="3600" dirty="0">
                <a:latin typeface="Times New Roman" panose="02020603050405020304" pitchFamily="18" charset="0"/>
                <a:cs typeface="Times New Roman" panose="02020603050405020304" pitchFamily="18" charset="0"/>
              </a:rPr>
              <a:t>Công văn phải tuân thủ cách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về thể thức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nội dung do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quy </a:t>
            </a:r>
            <a:r>
              <a:rPr lang="en-US" altLang="en-US" sz="3600" dirty="0" err="1">
                <a:latin typeface="Times New Roman" panose="02020603050405020304" pitchFamily="18" charset="0"/>
                <a:cs typeface="Times New Roman" panose="02020603050405020304" pitchFamily="18" charset="0"/>
              </a:rPr>
              <a:t>định</a:t>
            </a:r>
            <a:r>
              <a:rPr lang="en-US" altLang="en-US" sz="3600" dirty="0">
                <a:latin typeface="Times New Roman" panose="02020603050405020304" pitchFamily="18" charset="0"/>
                <a:cs typeface="Times New Roman" panose="02020603050405020304" pitchFamily="18" charset="0"/>
              </a:rPr>
              <a:t>.</a:t>
            </a:r>
            <a:r>
              <a:rPr lang="en-US" altLang="en-US" sz="3600" dirty="0">
                <a:solidFill>
                  <a:prstClr val="black"/>
                </a:solidFill>
                <a:latin typeface="Times New Roman" panose="02020603050405020304" pitchFamily="18" charset="0"/>
                <a:cs typeface="Times New Roman" panose="02020603050405020304" pitchFamily="18" charset="0"/>
              </a:rPr>
              <a:t> </a:t>
            </a:r>
          </a:p>
          <a:p>
            <a:pPr algn="just"/>
            <a:r>
              <a:rPr lang="en-US" altLang="en-US" sz="3600" dirty="0" err="1">
                <a:solidFill>
                  <a:prstClr val="black"/>
                </a:solidFill>
                <a:latin typeface="Times New Roman" panose="02020603050405020304" pitchFamily="18" charset="0"/>
                <a:cs typeface="Times New Roman" panose="02020603050405020304" pitchFamily="18" charset="0"/>
              </a:rPr>
              <a:t>Công</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văn</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phải</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thể</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hiện</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đặc</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trưng</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của</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phong</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cách</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h</a:t>
            </a:r>
            <a:r>
              <a:rPr lang="en-US" altLang="en-US" sz="3600" dirty="0" err="1">
                <a:solidFill>
                  <a:prstClr val="black"/>
                </a:solidFill>
                <a:latin typeface="Times New Roman" panose="02020603050405020304" pitchFamily="18" charset="0"/>
                <a:ea typeface="Times New Roman" panose="02020603050405020304" pitchFamily="18" charset="0"/>
              </a:rPr>
              <a:t>à</a:t>
            </a:r>
            <a:r>
              <a:rPr lang="en-US" altLang="en-US" sz="3600" dirty="0" err="1">
                <a:solidFill>
                  <a:prstClr val="black"/>
                </a:solidFill>
                <a:latin typeface="Times New Roman" panose="02020603050405020304" pitchFamily="18" charset="0"/>
                <a:cs typeface="Times New Roman" panose="02020603050405020304" pitchFamily="18" charset="0"/>
              </a:rPr>
              <a:t>nh</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chính</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công</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vụ</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đó</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l</a:t>
            </a:r>
            <a:r>
              <a:rPr lang="en-US" altLang="en-US" sz="3600" dirty="0" err="1">
                <a:solidFill>
                  <a:prstClr val="black"/>
                </a:solidFill>
                <a:latin typeface="Times New Roman" panose="02020603050405020304" pitchFamily="18" charset="0"/>
                <a:ea typeface="Times New Roman" panose="02020603050405020304" pitchFamily="18" charset="0"/>
              </a:rPr>
              <a:t>à</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tính</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khách</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quan</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trang</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trọng</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uy</a:t>
            </a:r>
            <a:r>
              <a:rPr lang="en-US" altLang="en-US" sz="3600" dirty="0">
                <a:solidFill>
                  <a:prstClr val="black"/>
                </a:solidFill>
                <a:latin typeface="Times New Roman" panose="02020603050405020304" pitchFamily="18" charset="0"/>
                <a:cs typeface="Times New Roman" panose="02020603050405020304" pitchFamily="18" charset="0"/>
              </a:rPr>
              <a:t> </a:t>
            </a:r>
            <a:r>
              <a:rPr lang="en-US" altLang="en-US" sz="3600" dirty="0" err="1">
                <a:solidFill>
                  <a:prstClr val="black"/>
                </a:solidFill>
                <a:latin typeface="Times New Roman" panose="02020603050405020304" pitchFamily="18" charset="0"/>
                <a:cs typeface="Times New Roman" panose="02020603050405020304" pitchFamily="18" charset="0"/>
              </a:rPr>
              <a:t>nghiêm</a:t>
            </a:r>
            <a:endParaRPr lang="en-US" altLang="en-US" sz="3600" dirty="0">
              <a:latin typeface="Times New Roman" panose="02020603050405020304" pitchFamily="18" charset="0"/>
              <a:cs typeface="Times New Roman" panose="02020603050405020304" pitchFamily="18" charset="0"/>
            </a:endParaRPr>
          </a:p>
          <a:p>
            <a:pPr algn="just"/>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3. </a:t>
            </a:r>
            <a:r>
              <a:rPr lang="en-US" altLang="en-US" b="1" dirty="0" err="1">
                <a:latin typeface="Times New Roman" panose="02020603050405020304" pitchFamily="18" charset="0"/>
                <a:cs typeface="Times New Roman" panose="02020603050405020304" pitchFamily="18" charset="0"/>
              </a:rPr>
              <a:t>Đặc</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điểm</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của</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công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văn</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IV. Phương pháp soạn thảo</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 công văn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628775"/>
            <a:ext cx="8928100" cy="4752975"/>
          </a:xfrm>
        </p:spPr>
        <p:txBody>
          <a:bodyPr vert="horz" wrap="square" lIns="91440" tIns="45720" rIns="91440" bIns="45720" numCol="1" anchor="t" anchorCtr="0" compatLnSpc="1">
            <a:normAutofit lnSpcReduction="10000"/>
          </a:bodyPr>
          <a:lstStyle/>
          <a:p>
            <a:pPr algn="just"/>
            <a:r>
              <a:rPr lang="en-US" altLang="x-none" dirty="0">
                <a:latin typeface="Times New Roman" panose="02020603050405020304" pitchFamily="18" charset="0"/>
                <a:cs typeface="Times New Roman" panose="02020603050405020304" pitchFamily="18" charset="0"/>
              </a:rPr>
              <a:t>Bố cục công văn gồm 3 phần</a:t>
            </a:r>
          </a:p>
          <a:p>
            <a:pPr algn="just">
              <a:buChar char="-"/>
            </a:pPr>
            <a:r>
              <a:rPr lang="en-US" altLang="x-none" u="sng" dirty="0">
                <a:latin typeface="Times New Roman" panose="02020603050405020304" pitchFamily="18" charset="0"/>
                <a:cs typeface="Times New Roman" panose="02020603050405020304" pitchFamily="18" charset="0"/>
              </a:rPr>
              <a:t>Phần mở đầu</a:t>
            </a:r>
            <a:r>
              <a:rPr lang="en-US" altLang="x-none" dirty="0">
                <a:latin typeface="Times New Roman" panose="02020603050405020304" pitchFamily="18" charset="0"/>
                <a:cs typeface="Times New Roman" panose="02020603050405020304" pitchFamily="18" charset="0"/>
              </a:rPr>
              <a:t>: nêu rõ lý do, mục đích của việc ban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công văn.</a:t>
            </a:r>
          </a:p>
          <a:p>
            <a:pPr algn="just">
              <a:buChar char="-"/>
            </a:pPr>
            <a:r>
              <a:rPr lang="en-US" altLang="x-none" u="sng" dirty="0">
                <a:latin typeface="Times New Roman" panose="02020603050405020304" pitchFamily="18" charset="0"/>
                <a:cs typeface="Times New Roman" panose="02020603050405020304" pitchFamily="18" charset="0"/>
              </a:rPr>
              <a:t>Phần nội dung</a:t>
            </a:r>
            <a:r>
              <a:rPr lang="en-US" altLang="x-none" dirty="0">
                <a:latin typeface="Times New Roman" panose="02020603050405020304" pitchFamily="18" charset="0"/>
                <a:cs typeface="Times New Roman" panose="02020603050405020304" pitchFamily="18" charset="0"/>
              </a:rPr>
              <a:t>: trình b</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những vấn đề cần thông báo, truyền tin.</a:t>
            </a:r>
          </a:p>
          <a:p>
            <a:pPr algn="just">
              <a:buChar char="-"/>
            </a:pPr>
            <a:r>
              <a:rPr lang="en-US" altLang="x-none" dirty="0">
                <a:latin typeface="Times New Roman" panose="02020603050405020304" pitchFamily="18" charset="0"/>
                <a:cs typeface="Times New Roman" panose="02020603050405020304" pitchFamily="18" charset="0"/>
              </a:rPr>
              <a:t>Phần kết thúc: phần kết thúc thường 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 Đề nghị đến dự họp đầy đủ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đúng</a:t>
            </a: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giờ</a:t>
            </a: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Hoặc</a:t>
            </a:r>
            <a:r>
              <a:rPr lang="en-US" altLang="x-none" dirty="0">
                <a:latin typeface="Times New Roman" panose="02020603050405020304" pitchFamily="18" charset="0"/>
                <a:cs typeface="Times New Roman" panose="02020603050405020304" pitchFamily="18" charset="0"/>
              </a:rPr>
              <a:t> phần kết thúc 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lời ch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o trân trọng, nêu yêu cầu cá nhân, cơ quan, tổ chức nhận được văn bản.</a:t>
            </a:r>
            <a:endParaRPr lang="en-US" altLang="x-none"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4. </a:t>
            </a:r>
            <a:r>
              <a:rPr lang="en-US" altLang="en-US" b="1" dirty="0" err="1">
                <a:latin typeface="Times New Roman" panose="02020603050405020304" pitchFamily="18" charset="0"/>
                <a:cs typeface="Times New Roman" panose="02020603050405020304" pitchFamily="18" charset="0"/>
              </a:rPr>
              <a:t>Phương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pháp</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soạn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thảo</a:t>
            </a:r>
            <a:br>
              <a:rPr lang="en-US" altLang="en-US" b="1" dirty="0">
                <a:latin typeface="Times New Roman" panose="02020603050405020304" pitchFamily="18" charset="0"/>
                <a:cs typeface="Times New Roman" panose="02020603050405020304" pitchFamily="18" charset="0"/>
              </a:rPr>
            </a:b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công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văn</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a:xfrm>
            <a:off x="250825" y="1309688"/>
            <a:ext cx="8229600" cy="4525962"/>
          </a:xfrm>
        </p:spPr>
        <p:txBody>
          <a:bodyPr vert="horz" wrap="square" lIns="91440" tIns="45720" rIns="91440" bIns="45720" anchor="t"/>
          <a:lstStyle/>
          <a:p>
            <a:pPr marL="0" indent="0" algn="ctr">
              <a:buNone/>
            </a:pPr>
            <a:endParaRPr lang="en-US" altLang="en-US" b="1" dirty="0">
              <a:solidFill>
                <a:srgbClr val="FF0000"/>
              </a:solidFill>
              <a:latin typeface="Times New Roman" panose="02020603050405020304" pitchFamily="18" charset="0"/>
              <a:cs typeface="Times New Roman" panose="02020603050405020304" pitchFamily="18" charset="0"/>
            </a:endParaRPr>
          </a:p>
          <a:p>
            <a:pPr marL="0" indent="0" algn="ctr">
              <a:buNone/>
            </a:pPr>
            <a:r>
              <a:rPr lang="en-US" altLang="en-US" sz="3600" b="1" dirty="0">
                <a:solidFill>
                  <a:srgbClr val="FF0000"/>
                </a:solidFill>
                <a:latin typeface="Times New Roman" panose="02020603050405020304" pitchFamily="18" charset="0"/>
                <a:cs typeface="Times New Roman" panose="02020603050405020304" pitchFamily="18" charset="0"/>
              </a:rPr>
              <a:t>KỸ THUẬT SOẠN THẢO VÀ TRÌNH BÀY THÔNG BÁO</a:t>
            </a:r>
            <a:endParaRPr lang="en-US" altLang="en-US" sz="36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49263" y="14288"/>
            <a:ext cx="8229600" cy="893762"/>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2.1.2. Văn bản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chính</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51203" name="Content Placeholder 2"/>
          <p:cNvSpPr>
            <a:spLocks noGrp="1"/>
          </p:cNvSpPr>
          <p:nvPr>
            <p:ph idx="1"/>
          </p:nvPr>
        </p:nvSpPr>
        <p:spPr>
          <a:xfrm>
            <a:off x="134938" y="1916113"/>
            <a:ext cx="9036050" cy="5145087"/>
          </a:xfrm>
        </p:spPr>
        <p:txBody>
          <a:bodyPr vert="horz" wrap="square" lIns="91440" tIns="45720" rIns="91440" bIns="45720" anchor="t"/>
          <a:lstStyle/>
          <a:p>
            <a:pPr marL="0" indent="0" algn="just">
              <a:buNone/>
            </a:pPr>
            <a:r>
              <a:rPr lang="en-US" altLang="en-US" sz="3600" dirty="0">
                <a:latin typeface="Times New Roman" panose="02020603050405020304" pitchFamily="18" charset="0"/>
                <a:cs typeface="Times New Roman" panose="02020603050405020304" pitchFamily="18" charset="0"/>
              </a:rPr>
              <a:t>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những văn bản mang tính thông tin quy phạm nhằm thực thi các văn bản quy phạm pháp luật, hoặc dùng để thực hiện các tác nghiệp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chính trong hoạt động của các cơ quan quản lý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chính nh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nước, các t</a:t>
            </a:r>
            <a:r>
              <a:rPr lang="en-US" altLang="en-US" sz="3600" dirty="0">
                <a:latin typeface="Times New Roman" panose="02020603050405020304" pitchFamily="18" charset="0"/>
                <a:cs typeface="Times New Roman" panose="02020603050405020304" pitchFamily="18" charset="0"/>
              </a:rPr>
              <a:t>ổ</a:t>
            </a:r>
            <a:r>
              <a:rPr lang="vi-VN" altLang="en-US" sz="3600" dirty="0">
                <a:latin typeface="Times New Roman" panose="02020603050405020304" pitchFamily="18" charset="0"/>
                <a:cs typeface="Times New Roman" panose="02020603050405020304" pitchFamily="18" charset="0"/>
              </a:rPr>
              <a:t> chức khác. Đây 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hình thức văn bản được sử dụng ph</a:t>
            </a:r>
            <a:r>
              <a:rPr lang="en-US" altLang="en-US" sz="3600" dirty="0">
                <a:latin typeface="Times New Roman" panose="02020603050405020304" pitchFamily="18" charset="0"/>
                <a:cs typeface="Times New Roman" panose="02020603050405020304" pitchFamily="18" charset="0"/>
              </a:rPr>
              <a:t>ổ</a:t>
            </a:r>
            <a:r>
              <a:rPr lang="vi-VN" altLang="en-US" sz="3600" dirty="0">
                <a:latin typeface="Times New Roman" panose="02020603050405020304" pitchFamily="18" charset="0"/>
                <a:cs typeface="Times New Roman" panose="02020603050405020304" pitchFamily="18" charset="0"/>
              </a:rPr>
              <a:t> biến trong các cơ quan, t</a:t>
            </a:r>
            <a:r>
              <a:rPr lang="en-US" altLang="en-US" sz="3600" dirty="0">
                <a:latin typeface="Times New Roman" panose="02020603050405020304" pitchFamily="18" charset="0"/>
                <a:cs typeface="Times New Roman" panose="02020603050405020304" pitchFamily="18" charset="0"/>
              </a:rPr>
              <a:t>ổ</a:t>
            </a:r>
            <a:r>
              <a:rPr lang="vi-VN" altLang="en-US" sz="3600" dirty="0">
                <a:latin typeface="Times New Roman" panose="02020603050405020304" pitchFamily="18" charset="0"/>
                <a:cs typeface="Times New Roman" panose="02020603050405020304" pitchFamily="18" charset="0"/>
              </a:rPr>
              <a:t> chức</a:t>
            </a:r>
            <a:r>
              <a:rPr lang="en-US" altLang="en-US" sz="3600" dirty="0">
                <a:latin typeface="Times New Roman" panose="02020603050405020304" pitchFamily="18" charset="0"/>
                <a:cs typeface="Times New Roman" panose="02020603050405020304" pitchFamily="18" charset="0"/>
              </a:rPr>
              <a:t>.</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2.1.2. </a:t>
            </a:r>
            <a:r>
              <a:rPr lang="en-US" altLang="en-US" b="1" dirty="0" err="1">
                <a:latin typeface="Times New Roman" panose="02020603050405020304" pitchFamily="18" charset="0"/>
                <a:cs typeface="Times New Roman" panose="02020603050405020304" pitchFamily="18" charset="0"/>
              </a:rPr>
              <a:t>Văn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bản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h</a:t>
            </a:r>
            <a:r>
              <a:rPr lang="en-US" altLang="en-US" b="1" dirty="0" err="1">
                <a:latin typeface="Times New Roman" panose="02020603050405020304" pitchFamily="18" charset="0"/>
                <a:ea typeface="Times New Roman" panose="02020603050405020304" pitchFamily="18" charset="0"/>
                <a:cs typeface="Arial" panose="020B0604020202020204"/>
              </a:rPr>
              <a:t>à</a:t>
            </a:r>
            <a:r>
              <a:rPr lang="en-US" altLang="en-US" b="1" dirty="0" err="1">
                <a:latin typeface="Times New Roman" panose="02020603050405020304" pitchFamily="18" charset="0"/>
                <a:cs typeface="Times New Roman" panose="02020603050405020304" pitchFamily="18" charset="0"/>
              </a:rPr>
              <a:t>nh</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chính</a:t>
            </a:r>
            <a:endParaRPr lang="vi-VN" altLang="en-US" sz="40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03">
                                            <p:txEl>
                                              <p:pRg st="0" end="0"/>
                                            </p:txEl>
                                          </p:spTgt>
                                        </p:tgtEl>
                                        <p:attrNameLst>
                                          <p:attrName>style.visibility</p:attrName>
                                        </p:attrNameLst>
                                      </p:cBhvr>
                                      <p:to>
                                        <p:strVal val="visible"/>
                                      </p:to>
                                    </p:set>
                                    <p:anim calcmode="lin" valueType="num">
                                      <p:cBhvr additive="base">
                                        <p:cTn id="13"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NỘI DUNG CHI TIẾT</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1267" name="Content Placeholder 2"/>
          <p:cNvSpPr>
            <a:spLocks noGrp="1"/>
          </p:cNvSpPr>
          <p:nvPr>
            <p:ph idx="1"/>
          </p:nvPr>
        </p:nvSpPr>
        <p:spPr>
          <a:xfrm>
            <a:off x="457200" y="1916113"/>
            <a:ext cx="8229600" cy="4525962"/>
          </a:xfrm>
        </p:spPr>
        <p:txBody>
          <a:bodyPr vert="horz" wrap="square" lIns="91440" tIns="45720" rIns="91440" bIns="45720" anchor="t"/>
          <a:lstStyle/>
          <a:p>
            <a:pPr marL="0" indent="0">
              <a:buNone/>
            </a:pPr>
            <a:r>
              <a:rPr lang="en-US" altLang="en-US" sz="3600" dirty="0">
                <a:latin typeface="Times New Roman" panose="02020603050405020304" pitchFamily="18" charset="0"/>
                <a:cs typeface="Times New Roman" panose="02020603050405020304" pitchFamily="18" charset="0"/>
              </a:rPr>
              <a:t>1. Khái niệm</a:t>
            </a:r>
          </a:p>
          <a:p>
            <a:pPr marL="0" indent="0">
              <a:buNone/>
            </a:pPr>
            <a:r>
              <a:rPr lang="en-US" altLang="en-US" sz="3600" dirty="0">
                <a:latin typeface="Times New Roman" panose="02020603050405020304" pitchFamily="18" charset="0"/>
                <a:cs typeface="Times New Roman" panose="02020603050405020304" pitchFamily="18" charset="0"/>
              </a:rPr>
              <a:t>2. Yêu cầu của thông báo</a:t>
            </a:r>
          </a:p>
          <a:p>
            <a:pPr marL="0" indent="0">
              <a:buNone/>
            </a:pPr>
            <a:r>
              <a:rPr lang="en-US" altLang="en-US" sz="3600" dirty="0">
                <a:latin typeface="Times New Roman" panose="02020603050405020304" pitchFamily="18" charset="0"/>
                <a:cs typeface="Times New Roman" panose="02020603050405020304" pitchFamily="18" charset="0"/>
              </a:rPr>
              <a:t>3. Cấu trúc của thông báo</a:t>
            </a:r>
          </a:p>
          <a:p>
            <a:pPr marL="0" indent="0">
              <a:buNone/>
            </a:pPr>
            <a:r>
              <a:rPr lang="en-US" altLang="en-US" sz="3600" dirty="0">
                <a:latin typeface="Times New Roman" panose="02020603050405020304" pitchFamily="18" charset="0"/>
                <a:cs typeface="Times New Roman" panose="02020603050405020304" pitchFamily="18" charset="0"/>
              </a:rPr>
              <a:t>4. Các loại thông báo thường sử dụng</a:t>
            </a:r>
          </a:p>
          <a:p>
            <a:pPr marL="0" indent="0">
              <a:buNone/>
            </a:pPr>
            <a:r>
              <a:rPr lang="en-US" altLang="en-US" sz="3600" dirty="0">
                <a:latin typeface="Times New Roman" panose="02020603050405020304" pitchFamily="18" charset="0"/>
                <a:cs typeface="Times New Roman" panose="02020603050405020304" pitchFamily="18" charset="0"/>
              </a:rPr>
              <a:t>5. Mẫu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thông báo</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solidFill>
                  <a:prstClr val="black"/>
                </a:solidFill>
                <a:latin typeface="Times New Roman" panose="02020603050405020304" pitchFamily="18" charset="0"/>
                <a:ea typeface="Times New Roman" panose="02020603050405020304" pitchFamily="18" charset="0"/>
                <a:cs typeface="+mn-cs"/>
              </a:rPr>
              <a:t>Nội dung</a:t>
            </a: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vert="horz" wrap="square" lIns="91440" tIns="45720" rIns="91440" bIns="45720" anchor="ctr">
            <a:normAutofit fontScale="90000"/>
          </a:bodyPr>
          <a:lstStyle/>
          <a:p>
            <a:r>
              <a:rPr lang="en-US" altLang="en-US" sz="4800" b="1" dirty="0">
                <a:solidFill>
                  <a:schemeClr val="bg1"/>
                </a:solidFill>
                <a:latin typeface="Times New Roman" panose="02020603050405020304" pitchFamily="18" charset="0"/>
                <a:cs typeface="Times New Roman" panose="02020603050405020304" pitchFamily="18" charset="0"/>
              </a:rPr>
              <a:t>1.Khái niệm thông báo</a:t>
            </a:r>
            <a:br>
              <a:rPr lang="en-US" altLang="en-US" sz="4800" b="1" dirty="0">
                <a:solidFill>
                  <a:schemeClr val="bg1"/>
                </a:solidFill>
                <a:latin typeface="Times New Roman" panose="02020603050405020304" pitchFamily="18" charset="0"/>
                <a:cs typeface="Times New Roman" panose="02020603050405020304" pitchFamily="18" charset="0"/>
              </a:rPr>
            </a:br>
            <a:endParaRPr lang="en-US" altLang="en-US" sz="4800" b="1" dirty="0">
              <a:solidFill>
                <a:schemeClr val="bg1"/>
              </a:solidFill>
            </a:endParaRPr>
          </a:p>
        </p:txBody>
      </p:sp>
      <p:sp>
        <p:nvSpPr>
          <p:cNvPr id="13315" name="Content Placeholder 2"/>
          <p:cNvSpPr>
            <a:spLocks noGrp="1"/>
          </p:cNvSpPr>
          <p:nvPr>
            <p:ph idx="1"/>
          </p:nvPr>
        </p:nvSpPr>
        <p:spPr>
          <a:xfrm>
            <a:off x="179388" y="1447800"/>
            <a:ext cx="8785225" cy="4933950"/>
          </a:xfrm>
        </p:spPr>
        <p:txBody>
          <a:bodyPr vert="horz" wrap="square" lIns="91440" tIns="45720" rIns="91440" bIns="45720" anchor="t">
            <a:normAutofit fontScale="92500"/>
          </a:bodyPr>
          <a:lstStyle/>
          <a:p>
            <a:pPr marL="0" indent="0" algn="just">
              <a:buNone/>
            </a:pPr>
            <a:r>
              <a:rPr lang="en-US" altLang="en-US" sz="3900" dirty="0">
                <a:latin typeface="Times New Roman" panose="02020603050405020304" pitchFamily="18" charset="0"/>
                <a:cs typeface="Times New Roman" panose="02020603050405020304" pitchFamily="18" charset="0"/>
              </a:rPr>
              <a:t> - Thông báo l</a:t>
            </a:r>
            <a:r>
              <a:rPr lang="en-US" altLang="en-US" sz="3900" dirty="0">
                <a:latin typeface="Times New Roman" panose="02020603050405020304" pitchFamily="18" charset="0"/>
                <a:ea typeface="Times New Roman" panose="02020603050405020304" pitchFamily="18" charset="0"/>
              </a:rPr>
              <a:t>à</a:t>
            </a:r>
            <a:r>
              <a:rPr lang="en-US" altLang="en-US" sz="3900" dirty="0">
                <a:latin typeface="Times New Roman" panose="02020603050405020304" pitchFamily="18" charset="0"/>
                <a:cs typeface="Times New Roman" panose="02020603050405020304" pitchFamily="18" charset="0"/>
              </a:rPr>
              <a:t> loại văn bản h</a:t>
            </a:r>
            <a:r>
              <a:rPr lang="en-US" altLang="en-US" sz="3900" dirty="0">
                <a:latin typeface="Times New Roman" panose="02020603050405020304" pitchFamily="18" charset="0"/>
                <a:ea typeface="Times New Roman" panose="02020603050405020304" pitchFamily="18" charset="0"/>
              </a:rPr>
              <a:t>à</a:t>
            </a:r>
            <a:r>
              <a:rPr lang="en-US" altLang="en-US" sz="3900" dirty="0">
                <a:latin typeface="Times New Roman" panose="02020603050405020304" pitchFamily="18" charset="0"/>
                <a:cs typeface="Times New Roman" panose="02020603050405020304" pitchFamily="18" charset="0"/>
              </a:rPr>
              <a:t>nh chính dùng để truyền đạt nội dung một quyết định, một tin tức, một sự việc, thông tin về hoạt động của các cơ quan, tổ chức cho các cơ quan, đơn vị cá nhân liên quan biết để thực </a:t>
            </a:r>
            <a:r>
              <a:rPr lang="en-US" altLang="en-US" sz="3900" dirty="0" err="1">
                <a:latin typeface="Times New Roman" panose="02020603050405020304" pitchFamily="18" charset="0"/>
                <a:cs typeface="Times New Roman" panose="02020603050405020304" pitchFamily="18" charset="0"/>
              </a:rPr>
              <a:t>hiện</a:t>
            </a:r>
            <a:r>
              <a:rPr lang="en-US" altLang="en-US" sz="3900" dirty="0">
                <a:latin typeface="Times New Roman" panose="02020603050405020304" pitchFamily="18" charset="0"/>
                <a:cs typeface="Times New Roman" panose="02020603050405020304" pitchFamily="18" charset="0"/>
              </a:rPr>
              <a:t>.</a:t>
            </a:r>
          </a:p>
          <a:p>
            <a:pPr marL="0" lvl="0" indent="0">
              <a:buNone/>
            </a:pPr>
            <a:r>
              <a:rPr lang="en-US" altLang="en-US" sz="3900" dirty="0">
                <a:solidFill>
                  <a:prstClr val="black"/>
                </a:solidFill>
                <a:latin typeface="Times New Roman" panose="02020603050405020304" pitchFamily="18" charset="0"/>
                <a:cs typeface="Times New Roman" panose="02020603050405020304" pitchFamily="18" charset="0"/>
              </a:rPr>
              <a:t> - </a:t>
            </a:r>
            <a:r>
              <a:rPr lang="en-US" altLang="en-US" sz="3900" dirty="0" err="1">
                <a:solidFill>
                  <a:prstClr val="black"/>
                </a:solidFill>
                <a:latin typeface="Times New Roman" panose="02020603050405020304" pitchFamily="18" charset="0"/>
                <a:cs typeface="Times New Roman" panose="02020603050405020304" pitchFamily="18" charset="0"/>
              </a:rPr>
              <a:t>Thông</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báo</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còn</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được</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dùng</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để</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giới</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thiệu</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một</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chủ</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trương</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một</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chính</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sách</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được</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thể</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chế</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hóa</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bằng</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văn</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bản</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thích</a:t>
            </a:r>
            <a:r>
              <a:rPr lang="en-US" altLang="en-US" sz="3900" dirty="0">
                <a:solidFill>
                  <a:prstClr val="black"/>
                </a:solidFill>
                <a:latin typeface="Times New Roman" panose="02020603050405020304" pitchFamily="18" charset="0"/>
                <a:cs typeface="Times New Roman" panose="02020603050405020304" pitchFamily="18" charset="0"/>
              </a:rPr>
              <a:t> </a:t>
            </a:r>
            <a:r>
              <a:rPr lang="en-US" altLang="en-US" sz="3900" dirty="0" err="1">
                <a:solidFill>
                  <a:prstClr val="black"/>
                </a:solidFill>
                <a:latin typeface="Times New Roman" panose="02020603050405020304" pitchFamily="18" charset="0"/>
                <a:cs typeface="Times New Roman" panose="02020603050405020304" pitchFamily="18" charset="0"/>
              </a:rPr>
              <a:t>hợp</a:t>
            </a:r>
            <a:r>
              <a:rPr lang="en-US" altLang="en-US" sz="4000" dirty="0">
                <a:solidFill>
                  <a:prstClr val="black"/>
                </a:solidFill>
                <a:latin typeface="Times New Roman" panose="02020603050405020304" pitchFamily="18" charset="0"/>
                <a:cs typeface="Times New Roman" panose="02020603050405020304" pitchFamily="18" charset="0"/>
              </a:rPr>
              <a:t>.</a:t>
            </a:r>
            <a:endParaRPr lang="en-US" altLang="en-US" sz="4000" dirty="0">
              <a:solidFill>
                <a:prstClr val="black"/>
              </a:solidFill>
              <a:latin typeface="Times New Roman" panose="02020603050405020304" pitchFamily="18" charset="0"/>
              <a:ea typeface="Times New Roman" panose="02020603050405020304" pitchFamily="18" charset="0"/>
            </a:endParaRPr>
          </a:p>
          <a:p>
            <a:pPr marL="0" indent="0" algn="just">
              <a:buNone/>
            </a:pPr>
            <a:endParaRPr lang="en-US" altLang="en-US" sz="4000" dirty="0">
              <a:latin typeface="Times New Roman" panose="02020603050405020304" pitchFamily="18" charset="0"/>
              <a:cs typeface="Times New Roman" panose="02020603050405020304" pitchFamily="18" charset="0"/>
            </a:endParaRPr>
          </a:p>
          <a:p>
            <a:pPr marL="0" indent="0">
              <a:buNone/>
            </a:pPr>
            <a:endParaRPr lang="en-US" altLang="en-US"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solidFill>
                  <a:prstClr val="black"/>
                </a:solidFill>
                <a:latin typeface="Times New Roman" panose="02020603050405020304" pitchFamily="18" charset="0"/>
                <a:ea typeface="Times New Roman" panose="02020603050405020304" pitchFamily="18" charset="0"/>
                <a:cs typeface="+mn-cs"/>
              </a:rPr>
              <a:t>1. </a:t>
            </a:r>
            <a:r>
              <a:rPr lang="en-US" altLang="en-US" sz="4000" b="1" dirty="0" err="1">
                <a:solidFill>
                  <a:prstClr val="black"/>
                </a:solidFill>
                <a:latin typeface="Times New Roman" panose="02020603050405020304" pitchFamily="18" charset="0"/>
                <a:ea typeface="Times New Roman" panose="02020603050405020304" pitchFamily="18" charset="0"/>
                <a:cs typeface="+mn-cs"/>
              </a:rPr>
              <a:t>Khái</a:t>
            </a:r>
            <a:r>
              <a:rPr lang="en-US" altLang="en-US" sz="4000" b="1" dirty="0">
                <a:solidFill>
                  <a:prstClr val="black"/>
                </a:solidFill>
                <a:latin typeface="Times New Roman" panose="02020603050405020304" pitchFamily="18" charset="0"/>
                <a:ea typeface="Times New Roman" panose="02020603050405020304" pitchFamily="18" charset="0"/>
                <a:cs typeface="+mn-cs"/>
              </a:rPr>
              <a:t> </a:t>
            </a:r>
            <a:r>
              <a:rPr lang="en-US" altLang="en-US" sz="4000" b="1" dirty="0" err="1">
                <a:solidFill>
                  <a:prstClr val="black"/>
                </a:solidFill>
                <a:latin typeface="Times New Roman" panose="02020603050405020304" pitchFamily="18" charset="0"/>
                <a:ea typeface="Times New Roman" panose="02020603050405020304" pitchFamily="18" charset="0"/>
                <a:cs typeface="+mn-cs"/>
              </a:rPr>
              <a:t>niệm</a:t>
            </a:r>
            <a:endParaRPr lang="en-US" altLang="en-US" sz="4000" b="1" dirty="0">
              <a:solidFill>
                <a:prstClr val="black"/>
              </a:solidFill>
              <a:latin typeface="Times New Roman" panose="02020603050405020304" pitchFamily="18" charset="0"/>
              <a:ea typeface="Times New Roman" panose="02020603050405020304" pitchFamily="18" charset="0"/>
              <a:cs typeface="+mn-cs"/>
            </a:endParaRPr>
          </a:p>
        </p:txBody>
      </p:sp>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23850" y="260350"/>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2. Yêu cầu của thông báo</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5363" name="Content Placeholder 2"/>
          <p:cNvSpPr>
            <a:spLocks noGrp="1"/>
          </p:cNvSpPr>
          <p:nvPr>
            <p:ph idx="1"/>
          </p:nvPr>
        </p:nvSpPr>
        <p:spPr>
          <a:xfrm>
            <a:off x="179388" y="1844675"/>
            <a:ext cx="8507412" cy="4281488"/>
          </a:xfrm>
        </p:spPr>
        <p:txBody>
          <a:bodyPr vert="horz" wrap="square" lIns="91440" tIns="45720" rIns="91440" bIns="45720" anchor="t"/>
          <a:lstStyle/>
          <a:p>
            <a:pPr algn="just"/>
            <a:r>
              <a:rPr lang="en-US" altLang="en-US" sz="3600" dirty="0">
                <a:latin typeface="Times New Roman" panose="02020603050405020304" pitchFamily="18" charset="0"/>
                <a:cs typeface="Times New Roman" panose="02020603050405020304" pitchFamily="18" charset="0"/>
              </a:rPr>
              <a:t>Tùy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o mục đích sử dụng thông báo m</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người soạn thảo bố cục nội dung cho phù hợp.</a:t>
            </a:r>
          </a:p>
          <a:p>
            <a:pPr algn="just"/>
            <a:r>
              <a:rPr lang="en-US" altLang="en-US" sz="3600" dirty="0">
                <a:latin typeface="Times New Roman" panose="02020603050405020304" pitchFamily="18" charset="0"/>
                <a:cs typeface="Times New Roman" panose="02020603050405020304" pitchFamily="18" charset="0"/>
              </a:rPr>
              <a:t>Nội dung của thông báo có thể không cần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lý do hoặc nhận định như một số loại văn bản khác m</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giới thiệu thẳng nội dung cần thông báo.</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b="1" dirty="0">
                <a:latin typeface="Times New Roman" panose="02020603050405020304" pitchFamily="18" charset="0"/>
                <a:cs typeface="Times New Roman" panose="02020603050405020304" pitchFamily="18" charset="0"/>
              </a:rPr>
              <a:t>2. </a:t>
            </a:r>
            <a:r>
              <a:rPr lang="en-US" altLang="en-US" b="1" dirty="0" err="1">
                <a:latin typeface="Times New Roman" panose="02020603050405020304" pitchFamily="18" charset="0"/>
                <a:cs typeface="Times New Roman" panose="02020603050405020304" pitchFamily="18" charset="0"/>
              </a:rPr>
              <a:t>Yêu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cầu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của</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thông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báo</a:t>
            </a:r>
            <a:endParaRPr lang="en-US" altLang="en-US" sz="4000" b="1" dirty="0">
              <a:latin typeface="Times New Roman" panose="02020603050405020304" pitchFamily="18" charset="0"/>
              <a:ea typeface="Times New Roman" panose="02020603050405020304" pitchFamily="18" charset="0"/>
              <a:cs typeface="+mn-cs"/>
            </a:endParaRP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23850" y="260350"/>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2. Yêu cầu của thông báo</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6387" name="Content Placeholder 2"/>
          <p:cNvSpPr>
            <a:spLocks noGrp="1"/>
          </p:cNvSpPr>
          <p:nvPr>
            <p:ph idx="1"/>
          </p:nvPr>
        </p:nvSpPr>
        <p:spPr>
          <a:xfrm>
            <a:off x="179388" y="1844675"/>
            <a:ext cx="8507412" cy="4281488"/>
          </a:xfrm>
        </p:spPr>
        <p:txBody>
          <a:bodyPr vert="horz" wrap="square" lIns="91440" tIns="45720" rIns="91440" bIns="45720" anchor="t"/>
          <a:lstStyle/>
          <a:p>
            <a:pPr algn="just"/>
            <a:r>
              <a:rPr lang="en-US" altLang="en-US" sz="3600" dirty="0">
                <a:latin typeface="Times New Roman" panose="02020603050405020304" pitchFamily="18" charset="0"/>
                <a:cs typeface="Times New Roman" panose="02020603050405020304" pitchFamily="18" charset="0"/>
              </a:rPr>
              <a:t>Do yêu cầu của thông báo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thông tin nhanh, kịp thời đến đối tượng nên phải viết ngắn, cụ thể, dễ hiểu.</a:t>
            </a:r>
          </a:p>
          <a:p>
            <a:pPr algn="just"/>
            <a:r>
              <a:rPr lang="en-US" altLang="en-US" sz="3600" dirty="0">
                <a:latin typeface="Times New Roman" panose="02020603050405020304" pitchFamily="18" charset="0"/>
                <a:cs typeface="Times New Roman" panose="02020603050405020304" pitchFamily="18" charset="0"/>
              </a:rPr>
              <a:t>Người soạn thảo phải xác định rõ mục đích của thông báo, nội dung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thẩm quyền ra thông báo.</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2. </a:t>
            </a:r>
            <a:r>
              <a:rPr lang="en-US" altLang="en-US" sz="4000" b="1" dirty="0" err="1">
                <a:latin typeface="Times New Roman" panose="02020603050405020304" pitchFamily="18" charset="0"/>
                <a:cs typeface="Times New Roman" panose="02020603050405020304" pitchFamily="18" charset="0"/>
              </a:rPr>
              <a:t>Yêu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cầu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endParaRPr lang="en-US" altLang="en-US" sz="72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2700" y="188913"/>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3. Cấu trúc của thông báo</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0243" name="Content Placeholder 2"/>
          <p:cNvSpPr>
            <a:spLocks noGrp="1"/>
          </p:cNvSpPr>
          <p:nvPr>
            <p:ph idx="1"/>
          </p:nvPr>
        </p:nvSpPr>
        <p:spPr>
          <a:xfrm>
            <a:off x="179388" y="1844675"/>
            <a:ext cx="8518525" cy="4525963"/>
          </a:xfrm>
        </p:spPr>
        <p:txBody>
          <a:bodyPr vert="horz" wrap="square" lIns="91440" tIns="45720" rIns="91440" bIns="45720" numCol="1" anchor="t" anchorCtr="0" compatLnSpc="1">
            <a:normAutofit lnSpcReduction="10000"/>
          </a:bodyPr>
          <a:lstStyle/>
          <a:p>
            <a:pPr algn="just"/>
            <a:r>
              <a:rPr lang="en-US" altLang="en-US" sz="3600" dirty="0">
                <a:latin typeface="Times New Roman" panose="02020603050405020304" pitchFamily="18" charset="0"/>
                <a:cs typeface="Times New Roman" panose="02020603050405020304" pitchFamily="18" charset="0"/>
              </a:rPr>
              <a:t>Cấu trúc của một thông báo thường gồm 3 phần:</a:t>
            </a:r>
          </a:p>
          <a:p>
            <a:pPr algn="just">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Phần mở đầu</a:t>
            </a:r>
            <a:r>
              <a:rPr lang="en-US" altLang="en-US" sz="3600" dirty="0">
                <a:latin typeface="Times New Roman" panose="02020603050405020304" pitchFamily="18" charset="0"/>
                <a:cs typeface="Times New Roman" panose="02020603050405020304" pitchFamily="18" charset="0"/>
              </a:rPr>
              <a:t>: nêu mục đích, chủ thể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thẩm quyền thông báo, đối tượng tiếp nhận thông báo.</a:t>
            </a:r>
          </a:p>
          <a:p>
            <a:pPr algn="just">
              <a:buNone/>
            </a:pPr>
            <a:r>
              <a:rPr lang="en-US" altLang="en-US" sz="3600" dirty="0">
                <a:latin typeface="Times New Roman" panose="02020603050405020304" pitchFamily="18" charset="0"/>
                <a:cs typeface="Times New Roman" panose="02020603050405020304" pitchFamily="18" charset="0"/>
              </a:rPr>
              <a:t>    Nếu chủ thể sử dụng thẩm quyền cao hơn (thừa lệnh cấp trên) để thông báo thì phải ghi rõ trong phần mở đầu.</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3. </a:t>
            </a:r>
            <a:r>
              <a:rPr lang="en-US" altLang="en-US" sz="4000" b="1" dirty="0" err="1">
                <a:latin typeface="Times New Roman" panose="02020603050405020304" pitchFamily="18" charset="0"/>
                <a:cs typeface="Times New Roman" panose="02020603050405020304" pitchFamily="18" charset="0"/>
              </a:rPr>
              <a:t>Cấu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trúc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endParaRPr lang="en-US" altLang="en-US" sz="4000" b="1" dirty="0">
              <a:latin typeface="Times New Roman" panose="02020603050405020304" pitchFamily="18" charset="0"/>
              <a:ea typeface="Times New Roman" panose="02020603050405020304" pitchFamily="18" charset="0"/>
              <a:cs typeface="+mn-cs"/>
            </a:endParaRPr>
          </a:p>
        </p:txBody>
      </p:sp>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12700" y="188913"/>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3. Cấu trúc của thông báo</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8435" name="Content Placeholder 2"/>
          <p:cNvSpPr>
            <a:spLocks noGrp="1"/>
          </p:cNvSpPr>
          <p:nvPr>
            <p:ph idx="1"/>
          </p:nvPr>
        </p:nvSpPr>
        <p:spPr>
          <a:xfrm>
            <a:off x="179388" y="1844675"/>
            <a:ext cx="8785225" cy="4525963"/>
          </a:xfrm>
        </p:spPr>
        <p:txBody>
          <a:bodyPr vert="horz" wrap="square" lIns="91440" tIns="45720" rIns="91440" bIns="45720" anchor="t"/>
          <a:lstStyle/>
          <a:p>
            <a:pPr algn="just">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a:t>
            </a:r>
            <a:r>
              <a:rPr lang="en-US" altLang="en-US" sz="3600" b="1" dirty="0">
                <a:latin typeface="Times New Roman" panose="02020603050405020304" pitchFamily="18" charset="0"/>
                <a:cs typeface="Times New Roman" panose="02020603050405020304" pitchFamily="18" charset="0"/>
              </a:rPr>
              <a:t>Phần nội dung</a:t>
            </a:r>
            <a:r>
              <a:rPr lang="en-US" altLang="en-US" sz="3600" dirty="0">
                <a:latin typeface="Times New Roman" panose="02020603050405020304" pitchFamily="18" charset="0"/>
                <a:cs typeface="Times New Roman" panose="02020603050405020304" pitchFamily="18" charset="0"/>
              </a:rPr>
              <a:t>: nêu rõ nội dung cần thông báo đến đối tượng tiếp nhận. Tùy theo nội dung cần thông báo, người soạn thảo có thể viết phần n</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một đoạn văn, nhiều đoạn văn hoặc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theo đề mục (bằng số Ả </a:t>
            </a:r>
            <a:r>
              <a:rPr lang="en-US" altLang="en-US" sz="3600" dirty="0" err="1">
                <a:latin typeface="Times New Roman" panose="02020603050405020304" pitchFamily="18" charset="0"/>
                <a:cs typeface="Times New Roman" panose="02020603050405020304" pitchFamily="18" charset="0"/>
              </a:rPr>
              <a:t>rập</a:t>
            </a:r>
            <a:r>
              <a:rPr lang="en-US" altLang="en-US" sz="3600" dirty="0">
                <a:latin typeface="Times New Roman" panose="02020603050405020304" pitchFamily="18" charset="0"/>
                <a:cs typeface="Times New Roman" panose="02020603050405020304" pitchFamily="18" charset="0"/>
              </a:rPr>
              <a:t>).</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3. </a:t>
            </a:r>
            <a:r>
              <a:rPr lang="en-US" altLang="en-US" sz="4000" b="1" dirty="0" err="1">
                <a:latin typeface="Times New Roman" panose="02020603050405020304" pitchFamily="18" charset="0"/>
                <a:cs typeface="Times New Roman" panose="02020603050405020304" pitchFamily="18" charset="0"/>
              </a:rPr>
              <a:t>Cấu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trúc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2700" y="188913"/>
            <a:ext cx="8229600" cy="11430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3. Cấu trúc của thông báo</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9459" name="Content Placeholder 2"/>
          <p:cNvSpPr>
            <a:spLocks noGrp="1"/>
          </p:cNvSpPr>
          <p:nvPr>
            <p:ph idx="1"/>
          </p:nvPr>
        </p:nvSpPr>
        <p:spPr>
          <a:xfrm>
            <a:off x="179388" y="1844675"/>
            <a:ext cx="8518525" cy="4525963"/>
          </a:xfrm>
        </p:spPr>
        <p:txBody>
          <a:bodyPr vert="horz" wrap="square" lIns="91440" tIns="45720" rIns="91440" bIns="45720" anchor="t"/>
          <a:lstStyle/>
          <a:p>
            <a:pPr algn="just">
              <a:buFont typeface="Wingdings" panose="05000000000000000000" pitchFamily="2" charset="2"/>
              <a:buChar char="ü"/>
            </a:pPr>
            <a:r>
              <a:rPr lang="en-US" altLang="en-US" sz="3600" b="1" dirty="0">
                <a:latin typeface="Times New Roman" panose="02020603050405020304" pitchFamily="18" charset="0"/>
                <a:cs typeface="Times New Roman" panose="02020603050405020304" pitchFamily="18" charset="0"/>
              </a:rPr>
              <a:t> Phần kết thúc</a:t>
            </a:r>
            <a:r>
              <a:rPr lang="en-US" altLang="en-US" sz="3600" dirty="0">
                <a:latin typeface="Times New Roman" panose="02020603050405020304" pitchFamily="18" charset="0"/>
                <a:cs typeface="Times New Roman" panose="02020603050405020304" pitchFamily="18" charset="0"/>
              </a:rPr>
              <a:t>: nhấn mạnh nội dung cần thông báo, xác định thời gian có hiệu lực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các quy tắc xử sự được áp dụng nếu có vi phạm.</a:t>
            </a:r>
            <a:endParaRPr lang="en-US" altLang="en-US"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3. </a:t>
            </a:r>
            <a:r>
              <a:rPr lang="en-US" altLang="en-US" sz="4000" b="1" dirty="0" err="1">
                <a:latin typeface="Times New Roman" panose="02020603050405020304" pitchFamily="18" charset="0"/>
                <a:cs typeface="Times New Roman" panose="02020603050405020304" pitchFamily="18" charset="0"/>
              </a:rPr>
              <a:t>Cấu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trúc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của</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2700" y="188913"/>
            <a:ext cx="8229600" cy="1368425"/>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Các loại thông báo thường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sử dụng</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22531" name="Content Placeholder 2"/>
          <p:cNvSpPr>
            <a:spLocks noGrp="1"/>
          </p:cNvSpPr>
          <p:nvPr>
            <p:ph idx="1"/>
          </p:nvPr>
        </p:nvSpPr>
        <p:spPr>
          <a:xfrm>
            <a:off x="152400" y="1524000"/>
            <a:ext cx="8518525" cy="4525962"/>
          </a:xfrm>
        </p:spPr>
        <p:txBody>
          <a:bodyPr vert="horz" wrap="square" lIns="91440" tIns="45720" rIns="91440" bIns="45720" anchor="t">
            <a:normAutofit fontScale="92500" lnSpcReduction="20000"/>
          </a:bodyPr>
          <a:lstStyle/>
          <a:p>
            <a:pPr marL="0" indent="0">
              <a:buNone/>
            </a:pPr>
            <a:r>
              <a:rPr lang="en-US" altLang="en-US" sz="3600" b="1" dirty="0">
                <a:latin typeface="Times New Roman" panose="02020603050405020304" pitchFamily="18" charset="0"/>
                <a:cs typeface="Times New Roman" panose="02020603050405020304" pitchFamily="18" charset="0"/>
              </a:rPr>
              <a:t>a) Thông báo truyền đạt một văn bản mới ban h</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nh, một chủ trương chính sách mới</a:t>
            </a:r>
          </a:p>
          <a:p>
            <a:pPr marL="0" indent="0">
              <a:buNone/>
            </a:pPr>
            <a:r>
              <a:rPr lang="en-US" altLang="en-US" sz="3600" dirty="0">
                <a:latin typeface="Times New Roman" panose="02020603050405020304" pitchFamily="18" charset="0"/>
                <a:cs typeface="Times New Roman" panose="02020603050405020304" pitchFamily="18" charset="0"/>
              </a:rPr>
              <a:t>Ví dụ: chế độ tuyển dụng cán bộ, chế độ nâng bậc lương</a:t>
            </a:r>
            <a:r>
              <a:rPr lang="en-US" altLang="en-US" sz="3600" dirty="0">
                <a:latin typeface="Times New Roman" panose="02020603050405020304" pitchFamily="18" charset="0"/>
                <a:ea typeface="Times New Roman" panose="02020603050405020304" pitchFamily="18" charset="0"/>
              </a:rPr>
              <a:t>…</a:t>
            </a:r>
            <a:endParaRPr lang="en-US" altLang="en-US" sz="3600" dirty="0">
              <a:latin typeface="Times New Roman" panose="02020603050405020304" pitchFamily="18" charset="0"/>
              <a:cs typeface="Times New Roman" panose="02020603050405020304" pitchFamily="18" charset="0"/>
            </a:endParaRPr>
          </a:p>
          <a:p>
            <a:pPr marL="0" lvl="0" indent="0">
              <a:buNone/>
            </a:pPr>
            <a:r>
              <a:rPr lang="en-US" altLang="x-none" sz="3600" u="sng" dirty="0">
                <a:solidFill>
                  <a:prstClr val="black"/>
                </a:solidFill>
                <a:latin typeface="Times New Roman" panose="02020603050405020304" pitchFamily="18" charset="0"/>
                <a:cs typeface="Times New Roman" panose="02020603050405020304" pitchFamily="18" charset="0"/>
              </a:rPr>
              <a:t>Nội dung </a:t>
            </a:r>
            <a:r>
              <a:rPr lang="en-US" altLang="x-none" sz="3600" u="sng" dirty="0" err="1">
                <a:solidFill>
                  <a:prstClr val="black"/>
                </a:solidFill>
                <a:latin typeface="Times New Roman" panose="02020603050405020304" pitchFamily="18" charset="0"/>
                <a:cs typeface="Times New Roman" panose="02020603050405020304" pitchFamily="18" charset="0"/>
              </a:rPr>
              <a:t>cần</a:t>
            </a:r>
            <a:r>
              <a:rPr lang="en-US" altLang="x-none" sz="3600" u="sng" dirty="0">
                <a:solidFill>
                  <a:prstClr val="black"/>
                </a:solidFill>
                <a:latin typeface="Times New Roman" panose="02020603050405020304" pitchFamily="18" charset="0"/>
                <a:cs typeface="Times New Roman" panose="02020603050405020304" pitchFamily="18" charset="0"/>
              </a:rPr>
              <a:t> </a:t>
            </a:r>
            <a:r>
              <a:rPr lang="en-US" altLang="x-none" sz="3600" u="sng" dirty="0" err="1">
                <a:solidFill>
                  <a:prstClr val="black"/>
                </a:solidFill>
                <a:latin typeface="Times New Roman" panose="02020603050405020304" pitchFamily="18" charset="0"/>
                <a:cs typeface="Times New Roman" panose="02020603050405020304" pitchFamily="18" charset="0"/>
              </a:rPr>
              <a:t>thể</a:t>
            </a:r>
            <a:r>
              <a:rPr lang="en-US" altLang="x-none" sz="3600" u="sng" dirty="0">
                <a:solidFill>
                  <a:prstClr val="black"/>
                </a:solidFill>
                <a:latin typeface="Times New Roman" panose="02020603050405020304" pitchFamily="18" charset="0"/>
                <a:cs typeface="Times New Roman" panose="02020603050405020304" pitchFamily="18" charset="0"/>
              </a:rPr>
              <a:t> </a:t>
            </a:r>
            <a:r>
              <a:rPr lang="en-US" altLang="x-none" sz="3600" u="sng" dirty="0" err="1">
                <a:solidFill>
                  <a:prstClr val="black"/>
                </a:solidFill>
                <a:latin typeface="Times New Roman" panose="02020603050405020304" pitchFamily="18" charset="0"/>
                <a:cs typeface="Times New Roman" panose="02020603050405020304" pitchFamily="18" charset="0"/>
              </a:rPr>
              <a:t>hiện</a:t>
            </a:r>
            <a:r>
              <a:rPr lang="en-US" altLang="x-none" sz="3600" dirty="0">
                <a:solidFill>
                  <a:prstClr val="black"/>
                </a:solidFill>
                <a:latin typeface="Times New Roman" panose="02020603050405020304" pitchFamily="18" charset="0"/>
                <a:cs typeface="Times New Roman" panose="02020603050405020304" pitchFamily="18" charset="0"/>
              </a:rPr>
              <a:t>:</a:t>
            </a:r>
          </a:p>
          <a:p>
            <a:pPr marL="0" lvl="0" indent="0">
              <a:buFont typeface="Arial" panose="020B0604020202020204" pitchFamily="34" charset="0"/>
              <a:buChar char="-"/>
            </a:pPr>
            <a:r>
              <a:rPr lang="en-US" altLang="x-none" sz="3600" dirty="0" err="1">
                <a:solidFill>
                  <a:prstClr val="black"/>
                </a:solidFill>
                <a:latin typeface="Times New Roman" panose="02020603050405020304" pitchFamily="18" charset="0"/>
                <a:cs typeface="Times New Roman" panose="02020603050405020304" pitchFamily="18" charset="0"/>
              </a:rPr>
              <a:t>Nhắc</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lại</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tên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văn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bản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cần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truyền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đạt</a:t>
            </a:r>
            <a:endParaRPr lang="en-US" altLang="x-none" sz="3600" dirty="0">
              <a:solidFill>
                <a:prstClr val="black"/>
              </a:solidFill>
              <a:latin typeface="Times New Roman" panose="02020603050405020304" pitchFamily="18" charset="0"/>
              <a:cs typeface="Times New Roman" panose="02020603050405020304" pitchFamily="18" charset="0"/>
            </a:endParaRPr>
          </a:p>
          <a:p>
            <a:pPr marL="0" lvl="0" indent="0">
              <a:buFont typeface="Arial" panose="020B0604020202020204" pitchFamily="34" charset="0"/>
              <a:buChar char="-"/>
            </a:pPr>
            <a:r>
              <a:rPr lang="en-US" altLang="x-none" sz="3600" dirty="0" err="1">
                <a:solidFill>
                  <a:prstClr val="black"/>
                </a:solidFill>
                <a:latin typeface="Times New Roman" panose="02020603050405020304" pitchFamily="18" charset="0"/>
                <a:cs typeface="Times New Roman" panose="02020603050405020304" pitchFamily="18" charset="0"/>
              </a:rPr>
              <a:t>Tóm</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tắt</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nội</a:t>
            </a:r>
            <a:r>
              <a:rPr lang="en-US" altLang="x-none" sz="3600" dirty="0">
                <a:solidFill>
                  <a:prstClr val="black"/>
                </a:solidFill>
                <a:latin typeface="Times New Roman" panose="02020603050405020304" pitchFamily="18" charset="0"/>
                <a:cs typeface="Times New Roman" panose="02020603050405020304" pitchFamily="18" charset="0"/>
              </a:rPr>
              <a:t> dung </a:t>
            </a:r>
            <a:r>
              <a:rPr lang="en-US" altLang="x-none" sz="3600" dirty="0" err="1">
                <a:solidFill>
                  <a:prstClr val="black"/>
                </a:solidFill>
                <a:latin typeface="Times New Roman" panose="02020603050405020304" pitchFamily="18" charset="0"/>
                <a:cs typeface="Times New Roman" panose="02020603050405020304" pitchFamily="18" charset="0"/>
              </a:rPr>
              <a:t>cơ</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bản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của</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văn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bản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cần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truyền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đạt</a:t>
            </a:r>
            <a:endParaRPr lang="en-US" altLang="x-none" sz="3600" dirty="0">
              <a:solidFill>
                <a:prstClr val="black"/>
              </a:solidFill>
              <a:latin typeface="Times New Roman" panose="02020603050405020304" pitchFamily="18" charset="0"/>
              <a:cs typeface="Times New Roman" panose="02020603050405020304" pitchFamily="18" charset="0"/>
            </a:endParaRPr>
          </a:p>
          <a:p>
            <a:pPr marL="0" lvl="0" indent="0">
              <a:buFont typeface="Arial" panose="020B0604020202020204" pitchFamily="34" charset="0"/>
              <a:buChar char="-"/>
            </a:pPr>
            <a:r>
              <a:rPr lang="en-US" altLang="x-none" sz="3600" dirty="0" err="1">
                <a:solidFill>
                  <a:prstClr val="black"/>
                </a:solidFill>
                <a:latin typeface="Times New Roman" panose="02020603050405020304" pitchFamily="18" charset="0"/>
                <a:cs typeface="Times New Roman" panose="02020603050405020304" pitchFamily="18" charset="0"/>
              </a:rPr>
              <a:t>Yêu</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cầu</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quán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triệt</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triển</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khai</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thực</a:t>
            </a:r>
            <a:r>
              <a:rPr lang="en-US" altLang="x-none" sz="3600" dirty="0">
                <a:solidFill>
                  <a:prstClr val="black"/>
                </a:solidFill>
                <a:latin typeface="Times New Roman" panose="02020603050405020304" pitchFamily="18" charset="0"/>
                <a:cs typeface="Times New Roman" panose="02020603050405020304" pitchFamily="18" charset="0"/>
              </a:rPr>
              <a:t> </a:t>
            </a:r>
            <a:r>
              <a:rPr lang="en-US" altLang="x-none" sz="3600" dirty="0" err="1">
                <a:solidFill>
                  <a:prstClr val="black"/>
                </a:solidFill>
                <a:latin typeface="Times New Roman" panose="02020603050405020304" pitchFamily="18" charset="0"/>
                <a:cs typeface="Times New Roman" panose="02020603050405020304" pitchFamily="18" charset="0"/>
              </a:rPr>
              <a:t>hiện</a:t>
            </a:r>
            <a:endParaRPr lang="en-US" altLang="en-US" sz="3600" dirty="0">
              <a:latin typeface="Times New Roman" panose="02020603050405020304" pitchFamily="18" charset="0"/>
              <a:ea typeface="Times New Roman" panose="02020603050405020304" pitchFamily="18" charset="0"/>
            </a:endParaRPr>
          </a:p>
        </p:txBody>
      </p:sp>
      <p:sp>
        <p:nvSpPr>
          <p:cNvPr id="6"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thường</a:t>
            </a:r>
            <a:r>
              <a:rPr lang="en-US" altLang="en-US" sz="4000" b="1" dirty="0">
                <a:latin typeface="Times New Roman" panose="02020603050405020304" pitchFamily="18" charset="0"/>
                <a:cs typeface="Times New Roman" panose="02020603050405020304" pitchFamily="18" charset="0"/>
              </a:rPr>
              <a:t> </a:t>
            </a:r>
            <a:br>
              <a:rPr lang="en-US" altLang="en-US" sz="4000" b="1" dirty="0">
                <a:latin typeface="Times New Roman" panose="02020603050405020304" pitchFamily="18" charset="0"/>
                <a:cs typeface="Times New Roman" panose="02020603050405020304" pitchFamily="18" charset="0"/>
              </a:rPr>
            </a:b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2700" y="188913"/>
            <a:ext cx="8229600" cy="1368425"/>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Các loại thông báo thường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sử dụng</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2700" y="1557338"/>
            <a:ext cx="9023350" cy="4813300"/>
          </a:xfrm>
        </p:spPr>
        <p:txBody>
          <a:bodyPr vert="horz" wrap="square" lIns="91440" tIns="45720" rIns="91440" bIns="45720" numCol="1" anchor="t" anchorCtr="0" compatLnSpc="1"/>
          <a:lstStyle/>
          <a:p>
            <a:pPr marL="0" indent="0" algn="just">
              <a:buNone/>
            </a:pPr>
            <a:r>
              <a:rPr lang="en-US" altLang="x-none" sz="3600" b="1" dirty="0">
                <a:latin typeface="Times New Roman" panose="02020603050405020304" pitchFamily="18" charset="0"/>
                <a:cs typeface="Times New Roman" panose="02020603050405020304" pitchFamily="18" charset="0"/>
              </a:rPr>
              <a:t>b) Thông báo một sự việc, một tin tức</a:t>
            </a:r>
          </a:p>
          <a:p>
            <a:pPr marL="0" indent="0" algn="just">
              <a:buNone/>
            </a:pPr>
            <a:r>
              <a:rPr lang="en-US" altLang="x-none" sz="3600" u="sng" dirty="0">
                <a:latin typeface="Times New Roman" panose="02020603050405020304" pitchFamily="18" charset="0"/>
                <a:cs typeface="Times New Roman" panose="02020603050405020304" pitchFamily="18" charset="0"/>
              </a:rPr>
              <a:t>Ví dụ</a:t>
            </a:r>
            <a:r>
              <a:rPr lang="en-US" altLang="x-none" sz="3600" dirty="0">
                <a:latin typeface="Times New Roman" panose="02020603050405020304" pitchFamily="18" charset="0"/>
                <a:cs typeface="Times New Roman" panose="02020603050405020304" pitchFamily="18" charset="0"/>
              </a:rPr>
              <a:t>: thông báo về kết quả cuộc họp</a:t>
            </a:r>
          </a:p>
          <a:p>
            <a:pPr marL="0" indent="0" algn="just">
              <a:buNone/>
            </a:pPr>
            <a:r>
              <a:rPr lang="en-US" altLang="x-none" sz="3600" dirty="0">
                <a:latin typeface="Times New Roman" panose="02020603050405020304" pitchFamily="18" charset="0"/>
                <a:cs typeface="Times New Roman" panose="02020603050405020304" pitchFamily="18" charset="0"/>
              </a:rPr>
              <a:t> </a:t>
            </a:r>
            <a:r>
              <a:rPr lang="en-US" altLang="x-none" sz="3600" u="sng" dirty="0">
                <a:latin typeface="Times New Roman" panose="02020603050405020304" pitchFamily="18" charset="0"/>
                <a:cs typeface="Times New Roman" panose="02020603050405020304" pitchFamily="18" charset="0"/>
              </a:rPr>
              <a:t>Nội dung cần thể hiện</a:t>
            </a:r>
            <a:r>
              <a:rPr lang="en-US" altLang="x-none" sz="3600" dirty="0">
                <a:latin typeface="Times New Roman" panose="02020603050405020304" pitchFamily="18" charset="0"/>
                <a:cs typeface="Times New Roman" panose="02020603050405020304" pitchFamily="18" charset="0"/>
              </a:rPr>
              <a:t>:</a:t>
            </a:r>
          </a:p>
          <a:p>
            <a:pPr marL="0" indent="0" algn="just">
              <a:buChar char="-"/>
            </a:pPr>
            <a:r>
              <a:rPr lang="en-US" altLang="x-none" sz="3600" dirty="0">
                <a:latin typeface="Times New Roman" panose="02020603050405020304" pitchFamily="18" charset="0"/>
                <a:cs typeface="Times New Roman" panose="02020603050405020304" pitchFamily="18" charset="0"/>
              </a:rPr>
              <a:t>Nêu ng</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giờ họp, th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phần tham dự, người chủ trì cuộc họp.</a:t>
            </a:r>
          </a:p>
          <a:p>
            <a:pPr marL="0" indent="0" algn="just">
              <a:buChar char="-"/>
            </a:pPr>
            <a:r>
              <a:rPr lang="en-US" altLang="x-none" sz="3600" dirty="0">
                <a:latin typeface="Times New Roman" panose="02020603050405020304" pitchFamily="18" charset="0"/>
                <a:cs typeface="Times New Roman" panose="02020603050405020304" pitchFamily="18" charset="0"/>
              </a:rPr>
              <a:t>Tóm tắt các quyết định của hội nghị, cuộc họp.</a:t>
            </a:r>
          </a:p>
          <a:p>
            <a:pPr marL="0" indent="0" algn="just">
              <a:buChar char="-"/>
            </a:pPr>
            <a:r>
              <a:rPr lang="en-US" altLang="x-none" sz="3600" dirty="0">
                <a:latin typeface="Times New Roman" panose="02020603050405020304" pitchFamily="18" charset="0"/>
                <a:cs typeface="Times New Roman" panose="02020603050405020304" pitchFamily="18" charset="0"/>
              </a:rPr>
              <a:t>Nêu các nghị quyết của hội nghị.</a:t>
            </a:r>
            <a:endParaRPr lang="en-US" altLang="x-none"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thường</a:t>
            </a:r>
            <a:r>
              <a:rPr lang="en-US" altLang="en-US" sz="4000" b="1" dirty="0">
                <a:latin typeface="Times New Roman" panose="02020603050405020304" pitchFamily="18" charset="0"/>
                <a:cs typeface="Times New Roman" panose="02020603050405020304" pitchFamily="18" charset="0"/>
              </a:rPr>
              <a:t> </a:t>
            </a:r>
            <a:br>
              <a:rPr lang="en-US" altLang="en-US" sz="4000" b="1" dirty="0">
                <a:latin typeface="Times New Roman" panose="02020603050405020304" pitchFamily="18" charset="0"/>
                <a:cs typeface="Times New Roman" panose="02020603050405020304" pitchFamily="18" charset="0"/>
              </a:rPr>
            </a:b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2700" y="188913"/>
            <a:ext cx="8229600" cy="1368425"/>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Các loại thông báo thường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sử dụng</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79388" y="1844675"/>
            <a:ext cx="8518525" cy="4525963"/>
          </a:xfrm>
        </p:spPr>
        <p:txBody>
          <a:bodyPr vert="horz" wrap="square" lIns="91440" tIns="45720" rIns="91440" bIns="45720" numCol="1" anchor="t" anchorCtr="0" compatLnSpc="1"/>
          <a:lstStyle/>
          <a:p>
            <a:pPr marL="0" indent="0">
              <a:buNone/>
            </a:pPr>
            <a:r>
              <a:rPr lang="en-US" altLang="x-none" sz="3600" b="1" dirty="0">
                <a:latin typeface="Times New Roman" panose="02020603050405020304" pitchFamily="18" charset="0"/>
                <a:cs typeface="Times New Roman" panose="02020603050405020304" pitchFamily="18" charset="0"/>
              </a:rPr>
              <a:t>c) Thông báo về nhiệm vụ được giao</a:t>
            </a:r>
            <a:endParaRPr lang="en-US" altLang="x-none" sz="3600" dirty="0">
              <a:latin typeface="Times New Roman" panose="02020603050405020304" pitchFamily="18" charset="0"/>
              <a:cs typeface="Times New Roman" panose="02020603050405020304" pitchFamily="18" charset="0"/>
            </a:endParaRPr>
          </a:p>
          <a:p>
            <a:pPr marL="0" indent="0">
              <a:buNone/>
            </a:pPr>
            <a:r>
              <a:rPr lang="en-US" altLang="x-none" sz="3600" dirty="0">
                <a:latin typeface="Times New Roman" panose="02020603050405020304" pitchFamily="18" charset="0"/>
                <a:cs typeface="Times New Roman" panose="02020603050405020304" pitchFamily="18" charset="0"/>
              </a:rPr>
              <a:t> </a:t>
            </a:r>
            <a:r>
              <a:rPr lang="en-US" altLang="x-none" sz="3600" u="sng" dirty="0">
                <a:latin typeface="Times New Roman" panose="02020603050405020304" pitchFamily="18" charset="0"/>
                <a:cs typeface="Times New Roman" panose="02020603050405020304" pitchFamily="18" charset="0"/>
              </a:rPr>
              <a:t>Nội dung cần thể hiện</a:t>
            </a:r>
            <a:r>
              <a:rPr lang="en-US" altLang="x-none" sz="3600" dirty="0">
                <a:latin typeface="Times New Roman" panose="02020603050405020304" pitchFamily="18" charset="0"/>
                <a:cs typeface="Times New Roman" panose="02020603050405020304" pitchFamily="18" charset="0"/>
              </a:rPr>
              <a:t>:</a:t>
            </a:r>
          </a:p>
          <a:p>
            <a:pPr marL="0" indent="0">
              <a:buChar char="-"/>
            </a:pPr>
            <a:r>
              <a:rPr lang="en-US" altLang="x-none" sz="3600" dirty="0">
                <a:latin typeface="Times New Roman" panose="02020603050405020304" pitchFamily="18" charset="0"/>
                <a:cs typeface="Times New Roman" panose="02020603050405020304" pitchFamily="18" charset="0"/>
              </a:rPr>
              <a:t>Ghi ngắn gọn, đầy đủ nhiệm vụ được giao</a:t>
            </a:r>
          </a:p>
          <a:p>
            <a:pPr marL="0" indent="0">
              <a:buChar char="-"/>
            </a:pPr>
            <a:r>
              <a:rPr lang="en-US" altLang="x-none" sz="3600" dirty="0">
                <a:latin typeface="Times New Roman" panose="02020603050405020304" pitchFamily="18" charset="0"/>
                <a:cs typeface="Times New Roman" panose="02020603050405020304" pitchFamily="18" charset="0"/>
              </a:rPr>
              <a:t>Nêu những yêu cầu khi thực hiện nhiệm vụ</a:t>
            </a:r>
          </a:p>
          <a:p>
            <a:pPr marL="0" indent="0">
              <a:buChar char="-"/>
            </a:pPr>
            <a:r>
              <a:rPr lang="en-US" altLang="x-none" sz="3600" dirty="0">
                <a:latin typeface="Times New Roman" panose="02020603050405020304" pitchFamily="18" charset="0"/>
                <a:cs typeface="Times New Roman" panose="02020603050405020304" pitchFamily="18" charset="0"/>
              </a:rPr>
              <a:t>Nêu các biện pháp cần được áp dụng để triển khai thực hiện.</a:t>
            </a:r>
            <a:endParaRPr lang="en-US" altLang="x-none"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thường</a:t>
            </a:r>
            <a:r>
              <a:rPr lang="en-US" altLang="en-US" sz="4000" b="1" dirty="0">
                <a:latin typeface="Times New Roman" panose="02020603050405020304" pitchFamily="18" charset="0"/>
                <a:cs typeface="Times New Roman" panose="02020603050405020304" pitchFamily="18" charset="0"/>
              </a:rPr>
              <a:t> </a:t>
            </a:r>
            <a:br>
              <a:rPr lang="en-US" altLang="en-US" sz="4000" b="1" dirty="0">
                <a:latin typeface="Times New Roman" panose="02020603050405020304" pitchFamily="18" charset="0"/>
                <a:cs typeface="Times New Roman" panose="02020603050405020304" pitchFamily="18" charset="0"/>
              </a:rPr>
            </a:b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49263" y="14288"/>
            <a:ext cx="8229600" cy="893762"/>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2.1.2. Văn bản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chính</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52227" name="Content Placeholder 2"/>
          <p:cNvSpPr>
            <a:spLocks noGrp="1"/>
          </p:cNvSpPr>
          <p:nvPr>
            <p:ph idx="1"/>
          </p:nvPr>
        </p:nvSpPr>
        <p:spPr>
          <a:xfrm>
            <a:off x="46038" y="1844675"/>
            <a:ext cx="9036050" cy="5145088"/>
          </a:xfrm>
        </p:spPr>
        <p:txBody>
          <a:bodyPr vert="horz" wrap="square" lIns="91440" tIns="45720" rIns="91440" bIns="45720" anchor="t"/>
          <a:lstStyle/>
          <a:p>
            <a:pPr marL="0" indent="0" algn="just">
              <a:buNone/>
            </a:pP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Văn</a:t>
            </a:r>
            <a:r>
              <a:rPr lang="en-US" altLang="en-US" dirty="0">
                <a:latin typeface="Times New Roman" panose="02020603050405020304" pitchFamily="18" charset="0"/>
                <a:cs typeface="Times New Roman" panose="02020603050405020304" pitchFamily="18" charset="0"/>
              </a:rPr>
              <a:t> bản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chính bao gồm: NQ (cá biệt), quyết định (cá biệt), chỉ thị (cá biệt), quy chế, quy định, thông cáo, thông báo, hướng dẫn, chương trình, kế hoạch, phương án, đề án, dự án, báo cáo, biên bản, tờ trình, hợp đồng, công văn, công điện, bản ghi nhớ, bản cam kết, bản thoả thuận, giấy chứng nhận, giấy ủy quyền, giấy mời, giấy giới thiệu, giấy nghỉ phép, giấy đi đường, giấy biên nhận hồ sơ, phiếu gửi, phiếu chuyển, thư công.</a:t>
            </a:r>
            <a:endParaRPr lang="en-US" altLang="en-US"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2.1.2.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chính</a:t>
            </a:r>
            <a:endParaRPr lang="vi-VN" altLang="en-US" sz="72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2700" y="188913"/>
            <a:ext cx="8229600" cy="1368425"/>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Các loại thông báo thường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sử dụng</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557338"/>
            <a:ext cx="9036050" cy="4525963"/>
          </a:xfrm>
        </p:spPr>
        <p:txBody>
          <a:bodyPr vert="horz" wrap="square" lIns="91440" tIns="45720" rIns="91440" bIns="45720" numCol="1" anchor="t" anchorCtr="0" compatLnSpc="1">
            <a:normAutofit lnSpcReduction="10000"/>
          </a:bodyPr>
          <a:lstStyle/>
          <a:p>
            <a:pPr marL="0" indent="0">
              <a:buNone/>
            </a:pPr>
            <a:r>
              <a:rPr lang="en-US" altLang="x-none" sz="3600" b="1" dirty="0">
                <a:latin typeface="Times New Roman" panose="02020603050405020304" pitchFamily="18" charset="0"/>
                <a:cs typeface="Times New Roman" panose="02020603050405020304" pitchFamily="18" charset="0"/>
              </a:rPr>
              <a:t>d) Thông báo về các quan hệ mới trong hoạt động của bộ máy quản lý v</a:t>
            </a:r>
            <a:r>
              <a:rPr lang="en-US" altLang="x-none" sz="3600" b="1" dirty="0">
                <a:latin typeface="Times New Roman" panose="02020603050405020304" pitchFamily="18" charset="0"/>
                <a:ea typeface="Times New Roman" panose="02020603050405020304" pitchFamily="18" charset="0"/>
              </a:rPr>
              <a:t>à</a:t>
            </a:r>
            <a:r>
              <a:rPr lang="en-US" altLang="x-none" sz="3600" b="1" dirty="0">
                <a:latin typeface="Times New Roman" panose="02020603050405020304" pitchFamily="18" charset="0"/>
                <a:cs typeface="Times New Roman" panose="02020603050405020304" pitchFamily="18" charset="0"/>
              </a:rPr>
              <a:t> lãnh đạo.</a:t>
            </a:r>
          </a:p>
          <a:p>
            <a:pPr marL="0" indent="0">
              <a:buNone/>
            </a:pPr>
            <a:r>
              <a:rPr lang="en-US" altLang="x-none" sz="3600" dirty="0">
                <a:latin typeface="Times New Roman" panose="02020603050405020304" pitchFamily="18" charset="0"/>
                <a:cs typeface="Times New Roman" panose="02020603050405020304" pitchFamily="18" charset="0"/>
              </a:rPr>
              <a:t>Ví dụ: thông báo về thay đổi cơ quan chủ quản, tên trụ sở, số điện thoại, fax.</a:t>
            </a:r>
          </a:p>
          <a:p>
            <a:pPr marL="0" indent="0">
              <a:buNone/>
            </a:pPr>
            <a:r>
              <a:rPr lang="en-US" altLang="x-none" sz="3600" dirty="0">
                <a:latin typeface="Times New Roman" panose="02020603050405020304" pitchFamily="18" charset="0"/>
                <a:cs typeface="Times New Roman" panose="02020603050405020304" pitchFamily="18" charset="0"/>
              </a:rPr>
              <a:t> </a:t>
            </a:r>
            <a:r>
              <a:rPr lang="en-US" altLang="x-none" sz="3600" u="sng" dirty="0">
                <a:latin typeface="Times New Roman" panose="02020603050405020304" pitchFamily="18" charset="0"/>
                <a:cs typeface="Times New Roman" panose="02020603050405020304" pitchFamily="18" charset="0"/>
              </a:rPr>
              <a:t>Nội dung cần thể hiện</a:t>
            </a:r>
            <a:r>
              <a:rPr lang="en-US" altLang="x-none" sz="3600" dirty="0">
                <a:latin typeface="Times New Roman" panose="02020603050405020304" pitchFamily="18" charset="0"/>
                <a:cs typeface="Times New Roman" panose="02020603050405020304" pitchFamily="18" charset="0"/>
              </a:rPr>
              <a:t>:</a:t>
            </a:r>
          </a:p>
          <a:p>
            <a:pPr marL="0" indent="0">
              <a:buChar char="-"/>
            </a:pPr>
            <a:r>
              <a:rPr lang="en-US" altLang="x-none" sz="3600" dirty="0">
                <a:latin typeface="Times New Roman" panose="02020603050405020304" pitchFamily="18" charset="0"/>
                <a:cs typeface="Times New Roman" panose="02020603050405020304" pitchFamily="18" charset="0"/>
              </a:rPr>
              <a:t>Ghi rõ đầy đủ tên cơ quan chủ quản, tên trụ sở, SĐT, Fax.</a:t>
            </a:r>
          </a:p>
          <a:p>
            <a:pPr marL="0" indent="0">
              <a:buChar char="-"/>
            </a:pPr>
            <a:r>
              <a:rPr lang="en-US" altLang="x-none" sz="3600" dirty="0">
                <a:latin typeface="Times New Roman" panose="02020603050405020304" pitchFamily="18" charset="0"/>
                <a:cs typeface="Times New Roman" panose="02020603050405020304" pitchFamily="18" charset="0"/>
              </a:rPr>
              <a:t>Ng</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tháng năm thay đổi.</a:t>
            </a:r>
            <a:endParaRPr lang="en-US" altLang="x-none"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thường</a:t>
            </a:r>
            <a:r>
              <a:rPr lang="en-US" altLang="en-US" sz="4000" b="1" dirty="0">
                <a:latin typeface="Times New Roman" panose="02020603050405020304" pitchFamily="18" charset="0"/>
                <a:cs typeface="Times New Roman" panose="02020603050405020304" pitchFamily="18" charset="0"/>
              </a:rPr>
              <a:t> </a:t>
            </a:r>
            <a:br>
              <a:rPr lang="en-US" altLang="en-US" sz="4000" b="1" dirty="0">
                <a:latin typeface="Times New Roman" panose="02020603050405020304" pitchFamily="18" charset="0"/>
                <a:cs typeface="Times New Roman" panose="02020603050405020304" pitchFamily="18" charset="0"/>
              </a:rPr>
            </a:b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12700" y="188913"/>
            <a:ext cx="8229600" cy="1368425"/>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Các loại thông báo thường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sử dụng</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557338"/>
            <a:ext cx="9036050" cy="4525963"/>
          </a:xfrm>
        </p:spPr>
        <p:txBody>
          <a:bodyPr vert="horz" wrap="square" lIns="91440" tIns="45720" rIns="91440" bIns="45720" numCol="1" anchor="t" anchorCtr="0" compatLnSpc="1"/>
          <a:lstStyle/>
          <a:p>
            <a:pPr marL="0" indent="0" algn="just">
              <a:buNone/>
            </a:pPr>
            <a:r>
              <a:rPr lang="en-US" altLang="x-none" sz="3600" b="1" dirty="0">
                <a:latin typeface="Times New Roman" panose="02020603050405020304" pitchFamily="18" charset="0"/>
                <a:cs typeface="Times New Roman" panose="02020603050405020304" pitchFamily="18" charset="0"/>
              </a:rPr>
              <a:t>e) Thông báo về thông tin trong hoạt động quản lý</a:t>
            </a:r>
          </a:p>
          <a:p>
            <a:pPr marL="0" indent="0" algn="just">
              <a:buNone/>
            </a:pPr>
            <a:r>
              <a:rPr lang="en-US" altLang="x-none" sz="3600" u="sng" dirty="0">
                <a:latin typeface="Times New Roman" panose="02020603050405020304" pitchFamily="18" charset="0"/>
                <a:cs typeface="Times New Roman" panose="02020603050405020304" pitchFamily="18" charset="0"/>
              </a:rPr>
              <a:t>Nội dung cần thể hiện</a:t>
            </a:r>
            <a:r>
              <a:rPr lang="en-US" altLang="x-none" sz="3600" dirty="0">
                <a:latin typeface="Times New Roman" panose="02020603050405020304" pitchFamily="18" charset="0"/>
                <a:cs typeface="Times New Roman" panose="02020603050405020304" pitchFamily="18" charset="0"/>
              </a:rPr>
              <a:t>:</a:t>
            </a:r>
          </a:p>
          <a:p>
            <a:pPr marL="0" indent="0" algn="just">
              <a:buChar char="-"/>
            </a:pPr>
            <a:r>
              <a:rPr lang="en-US" altLang="x-none" sz="3600" dirty="0">
                <a:latin typeface="Times New Roman" panose="02020603050405020304" pitchFamily="18" charset="0"/>
                <a:cs typeface="Times New Roman" panose="02020603050405020304" pitchFamily="18" charset="0"/>
              </a:rPr>
              <a:t> </a:t>
            </a:r>
            <a:r>
              <a:rPr lang="en-US" altLang="x-none" sz="3600" dirty="0" err="1">
                <a:latin typeface="Times New Roman" panose="02020603050405020304" pitchFamily="18" charset="0"/>
                <a:cs typeface="Times New Roman" panose="02020603050405020304" pitchFamily="18" charset="0"/>
              </a:rPr>
              <a:t>Ghi</a:t>
            </a:r>
            <a:r>
              <a:rPr lang="en-US" altLang="x-none" sz="3600" dirty="0">
                <a:latin typeface="Times New Roman" panose="02020603050405020304" pitchFamily="18" charset="0"/>
                <a:cs typeface="Times New Roman" panose="02020603050405020304" pitchFamily="18" charset="0"/>
              </a:rPr>
              <a:t> rõ nội dung của hoạt động quản lý</a:t>
            </a:r>
          </a:p>
          <a:p>
            <a:pPr marL="0" indent="0" algn="just">
              <a:buChar char="-"/>
            </a:pPr>
            <a:r>
              <a:rPr lang="en-US" altLang="x-none" sz="3600" dirty="0">
                <a:latin typeface="Times New Roman" panose="02020603050405020304" pitchFamily="18" charset="0"/>
                <a:cs typeface="Times New Roman" panose="02020603050405020304" pitchFamily="18" charset="0"/>
              </a:rPr>
              <a:t> </a:t>
            </a:r>
            <a:r>
              <a:rPr lang="en-US" altLang="x-none" sz="3600" dirty="0" err="1">
                <a:latin typeface="Times New Roman" panose="02020603050405020304" pitchFamily="18" charset="0"/>
                <a:cs typeface="Times New Roman" panose="02020603050405020304" pitchFamily="18" charset="0"/>
              </a:rPr>
              <a:t>Lý</a:t>
            </a:r>
            <a:r>
              <a:rPr lang="en-US" altLang="x-none" sz="3600" dirty="0">
                <a:latin typeface="Times New Roman" panose="02020603050405020304" pitchFamily="18" charset="0"/>
                <a:cs typeface="Times New Roman" panose="02020603050405020304" pitchFamily="18" charset="0"/>
              </a:rPr>
              <a:t> do phải tiến 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các hoạt động quản lý</a:t>
            </a:r>
          </a:p>
          <a:p>
            <a:pPr marL="0" indent="0" algn="just">
              <a:buChar char="-"/>
            </a:pPr>
            <a:r>
              <a:rPr lang="en-US" altLang="x-none" sz="3600" dirty="0">
                <a:latin typeface="Times New Roman" panose="02020603050405020304" pitchFamily="18" charset="0"/>
                <a:cs typeface="Times New Roman" panose="02020603050405020304" pitchFamily="18" charset="0"/>
              </a:rPr>
              <a:t> </a:t>
            </a:r>
            <a:r>
              <a:rPr lang="en-US" altLang="x-none" sz="3600" dirty="0" err="1">
                <a:latin typeface="Times New Roman" panose="02020603050405020304" pitchFamily="18" charset="0"/>
                <a:cs typeface="Times New Roman" panose="02020603050405020304" pitchFamily="18" charset="0"/>
              </a:rPr>
              <a:t>Thời</a:t>
            </a:r>
            <a:r>
              <a:rPr lang="en-US" altLang="x-none" sz="3600" dirty="0">
                <a:latin typeface="Times New Roman" panose="02020603050405020304" pitchFamily="18" charset="0"/>
                <a:cs typeface="Times New Roman" panose="02020603050405020304" pitchFamily="18" charset="0"/>
              </a:rPr>
              <a:t> gian tiến 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(thời gian bắt đầu, thời gian kết thúc)</a:t>
            </a:r>
            <a:endParaRPr lang="en-US" altLang="x-none" sz="3600" dirty="0">
              <a:latin typeface="Times New Roman" panose="02020603050405020304" pitchFamily="18" charset="0"/>
              <a:ea typeface="Times New Roman" panose="02020603050405020304" pitchFamily="18" charset="0"/>
            </a:endParaRPr>
          </a:p>
        </p:txBody>
      </p:sp>
      <p:sp>
        <p:nvSpPr>
          <p:cNvPr id="5"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thông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thường</a:t>
            </a:r>
            <a:r>
              <a:rPr lang="en-US" altLang="en-US" sz="4000" b="1" dirty="0">
                <a:latin typeface="Times New Roman" panose="02020603050405020304" pitchFamily="18" charset="0"/>
                <a:cs typeface="Times New Roman" panose="02020603050405020304" pitchFamily="18" charset="0"/>
              </a:rPr>
              <a:t> </a:t>
            </a:r>
            <a:br>
              <a:rPr lang="en-US" altLang="en-US" sz="4000" b="1" dirty="0">
                <a:latin typeface="Times New Roman" panose="02020603050405020304" pitchFamily="18" charset="0"/>
                <a:cs typeface="Times New Roman" panose="02020603050405020304" pitchFamily="18" charset="0"/>
              </a:rPr>
            </a:br>
            <a:r>
              <a:rPr lang="en-US" altLang="en-US" sz="4000" b="1" dirty="0" err="1">
                <a:latin typeface="Times New Roman" panose="02020603050405020304" pitchFamily="18" charset="0"/>
                <a:cs typeface="Times New Roman" panose="02020603050405020304" pitchFamily="18" charset="0"/>
              </a:rPr>
              <a:t>sử</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dụng</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395288" y="1412875"/>
            <a:ext cx="8229600" cy="4525963"/>
          </a:xfrm>
        </p:spPr>
        <p:txBody>
          <a:bodyPr vert="horz" wrap="square" lIns="91440" tIns="45720" rIns="91440" bIns="45720" anchor="t"/>
          <a:lstStyle/>
          <a:p>
            <a:pPr marL="0" indent="0" algn="ctr">
              <a:buNone/>
            </a:pPr>
            <a:endParaRPr lang="en-US" altLang="en-US" dirty="0"/>
          </a:p>
          <a:p>
            <a:pPr marL="0" indent="0" algn="ctr">
              <a:buNone/>
            </a:pPr>
            <a:endParaRPr lang="en-US" altLang="en-US" b="1" dirty="0">
              <a:solidFill>
                <a:srgbClr val="FF0000"/>
              </a:solidFill>
              <a:latin typeface="Times New Roman" panose="02020603050405020304" pitchFamily="18" charset="0"/>
              <a:cs typeface="Times New Roman" panose="02020603050405020304" pitchFamily="18" charset="0"/>
            </a:endParaRPr>
          </a:p>
          <a:p>
            <a:pPr marL="0" indent="0" algn="ctr">
              <a:buNone/>
            </a:pPr>
            <a:r>
              <a:rPr lang="en-US" altLang="en-US" b="1" dirty="0">
                <a:solidFill>
                  <a:srgbClr val="FF0000"/>
                </a:solidFill>
                <a:latin typeface="Times New Roman" panose="02020603050405020304" pitchFamily="18" charset="0"/>
                <a:cs typeface="Times New Roman" panose="02020603050405020304" pitchFamily="18" charset="0"/>
              </a:rPr>
              <a:t>KỸ THUẬT SOẠN THẢO VÀ TRÌNH BÀY BÁO CÁO</a:t>
            </a:r>
            <a:endParaRPr lang="en-US" altLang="en-US"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NỘI DUNG CHI TIẾT</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8195" name="Content Placeholder 2"/>
          <p:cNvSpPr>
            <a:spLocks noGrp="1"/>
          </p:cNvSpPr>
          <p:nvPr>
            <p:ph idx="1"/>
          </p:nvPr>
        </p:nvSpPr>
        <p:spPr>
          <a:xfrm>
            <a:off x="152400" y="1325001"/>
            <a:ext cx="8229600" cy="4525962"/>
          </a:xfrm>
        </p:spPr>
        <p:txBody>
          <a:bodyPr vert="horz" wrap="square" lIns="91440" tIns="45720" rIns="91440" bIns="45720" anchor="t"/>
          <a:lstStyle/>
          <a:p>
            <a:pPr marL="0" indent="0">
              <a:buNone/>
            </a:pPr>
            <a:r>
              <a:rPr lang="en-US" altLang="en-US" sz="3600" dirty="0">
                <a:latin typeface="Times New Roman" panose="02020603050405020304" pitchFamily="18" charset="0"/>
                <a:cs typeface="Times New Roman" panose="02020603050405020304" pitchFamily="18" charset="0"/>
              </a:rPr>
              <a:t>1. Khái niệm</a:t>
            </a:r>
          </a:p>
          <a:p>
            <a:pPr marL="0" indent="0">
              <a:buNone/>
            </a:pPr>
            <a:r>
              <a:rPr lang="en-US" altLang="en-US" sz="3600" dirty="0">
                <a:latin typeface="Times New Roman" panose="02020603050405020304" pitchFamily="18" charset="0"/>
                <a:cs typeface="Times New Roman" panose="02020603050405020304" pitchFamily="18" charset="0"/>
              </a:rPr>
              <a:t>2. Yêu cầu của báo cáo</a:t>
            </a:r>
          </a:p>
          <a:p>
            <a:pPr marL="0" indent="0">
              <a:buNone/>
            </a:pPr>
            <a:r>
              <a:rPr lang="en-US" altLang="en-US" sz="3600" dirty="0">
                <a:latin typeface="Times New Roman" panose="02020603050405020304" pitchFamily="18" charset="0"/>
                <a:cs typeface="Times New Roman" panose="02020603050405020304" pitchFamily="18" charset="0"/>
              </a:rPr>
              <a:t>3.Phân loại báo cáo</a:t>
            </a:r>
          </a:p>
          <a:p>
            <a:pPr marL="0" indent="0">
              <a:buNone/>
            </a:pPr>
            <a:r>
              <a:rPr lang="en-US" altLang="en-US" sz="3600" dirty="0">
                <a:latin typeface="Times New Roman" panose="02020603050405020304" pitchFamily="18" charset="0"/>
                <a:cs typeface="Times New Roman" panose="02020603050405020304" pitchFamily="18" charset="0"/>
              </a:rPr>
              <a:t>4. Phương pháp soạn thảo báo cáo</a:t>
            </a:r>
          </a:p>
          <a:p>
            <a:pPr marL="0" indent="0">
              <a:buNone/>
            </a:pPr>
            <a:r>
              <a:rPr lang="en-US" altLang="en-US" sz="3600" dirty="0">
                <a:latin typeface="Times New Roman" panose="02020603050405020304" pitchFamily="18" charset="0"/>
                <a:cs typeface="Times New Roman" panose="02020603050405020304" pitchFamily="18" charset="0"/>
              </a:rPr>
              <a:t>5. Mẫu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báo cáo.</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ea typeface="Times New Roman" panose="02020603050405020304" pitchFamily="18" charset="0"/>
              </a:rPr>
              <a:t>Nội dung chi </a:t>
            </a:r>
            <a:r>
              <a:rPr lang="en-US" altLang="en-US" sz="4000" b="1" dirty="0" err="1">
                <a:latin typeface="Times New Roman" panose="02020603050405020304" pitchFamily="18" charset="0"/>
                <a:ea typeface="Times New Roman" panose="02020603050405020304" pitchFamily="18" charset="0"/>
              </a:rPr>
              <a:t>tiết</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1.Khái niệm báo cáo</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9219" name="Content Placeholder 2"/>
          <p:cNvSpPr>
            <a:spLocks noGrp="1"/>
          </p:cNvSpPr>
          <p:nvPr>
            <p:ph idx="1"/>
          </p:nvPr>
        </p:nvSpPr>
        <p:spPr>
          <a:xfrm>
            <a:off x="142875" y="1844675"/>
            <a:ext cx="8858250" cy="4608513"/>
          </a:xfrm>
        </p:spPr>
        <p:txBody>
          <a:bodyPr vert="horz" wrap="square" lIns="91440" tIns="45720" rIns="91440" bIns="45720" anchor="t"/>
          <a:lstStyle/>
          <a:p>
            <a:pPr marL="0" indent="0" algn="just">
              <a:buNone/>
            </a:pPr>
            <a:r>
              <a:rPr lang="en-US" altLang="en-US" sz="4000" dirty="0">
                <a:latin typeface="Times New Roman" panose="02020603050405020304" pitchFamily="18" charset="0"/>
                <a:cs typeface="Times New Roman" panose="02020603050405020304" pitchFamily="18" charset="0"/>
              </a:rPr>
              <a:t>Báo cáo l</a:t>
            </a:r>
            <a:r>
              <a:rPr lang="en-US" altLang="en-US" sz="4000" dirty="0">
                <a:latin typeface="Times New Roman" panose="02020603050405020304" pitchFamily="18" charset="0"/>
                <a:ea typeface="Times New Roman" panose="02020603050405020304" pitchFamily="18" charset="0"/>
              </a:rPr>
              <a:t>à</a:t>
            </a:r>
            <a:r>
              <a:rPr lang="en-US" altLang="en-US" sz="4000" dirty="0">
                <a:latin typeface="Times New Roman" panose="02020603050405020304" pitchFamily="18" charset="0"/>
                <a:cs typeface="Times New Roman" panose="02020603050405020304" pitchFamily="18" charset="0"/>
              </a:rPr>
              <a:t> văn bản dùng để phản ánh tình hình, sự việc, vụ việc, quá trình hoạt động của cơ quan, đơn vị cá nhân trong một khoảng thời gian cụ thể, giúp cho việc đánh giá tình hình thực tế trong quản lý, lãnh đạo v</a:t>
            </a:r>
            <a:r>
              <a:rPr lang="en-US" altLang="en-US" sz="4000" dirty="0">
                <a:latin typeface="Times New Roman" panose="02020603050405020304" pitchFamily="18" charset="0"/>
                <a:ea typeface="Times New Roman" panose="02020603050405020304" pitchFamily="18" charset="0"/>
              </a:rPr>
              <a:t>à</a:t>
            </a:r>
            <a:r>
              <a:rPr lang="en-US" altLang="en-US" sz="4000" dirty="0">
                <a:latin typeface="Times New Roman" panose="02020603050405020304" pitchFamily="18" charset="0"/>
                <a:cs typeface="Times New Roman" panose="02020603050405020304" pitchFamily="18" charset="0"/>
              </a:rPr>
              <a:t> đề xuất những chủ trương mới cho thích hợp.</a:t>
            </a:r>
            <a:endParaRPr lang="en-US" altLang="en-US" sz="4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endParaRPr lang="en-US" altLang="en-US" b="1" dirty="0">
              <a:solidFill>
                <a:srgbClr val="FFFFFF"/>
              </a:solidFill>
              <a:latin typeface="Times New Roman" panose="02020603050405020304" pitchFamily="18" charset="0"/>
              <a:cs typeface="Times New Roman" panose="02020603050405020304" pitchFamily="18" charset="0"/>
            </a:endParaRPr>
          </a:p>
          <a:p>
            <a:pPr>
              <a:spcBef>
                <a:spcPct val="20000"/>
              </a:spcBef>
            </a:pPr>
            <a:r>
              <a:rPr lang="en-US" altLang="en-US" b="1" dirty="0">
                <a:latin typeface="Times New Roman" panose="02020603050405020304" pitchFamily="18" charset="0"/>
                <a:cs typeface="Times New Roman" panose="02020603050405020304" pitchFamily="18" charset="0"/>
              </a:rPr>
              <a:t>1.Khái </a:t>
            </a:r>
            <a:r>
              <a:rPr lang="en-US" altLang="en-US" b="1" dirty="0" err="1">
                <a:latin typeface="Times New Roman" panose="02020603050405020304" pitchFamily="18" charset="0"/>
                <a:cs typeface="Times New Roman" panose="02020603050405020304" pitchFamily="18" charset="0"/>
              </a:rPr>
              <a:t>niệm</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báo</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cáo</a:t>
            </a:r>
            <a:br>
              <a:rPr lang="en-US" altLang="en-US" b="1" dirty="0">
                <a:latin typeface="Times New Roman" panose="02020603050405020304" pitchFamily="18" charset="0"/>
                <a:cs typeface="Times New Roman" panose="02020603050405020304" pitchFamily="18" charset="0"/>
              </a:rPr>
            </a:b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 Yêu cầu của báo cáo</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6147" name="Content Placeholder 2"/>
          <p:cNvSpPr>
            <a:spLocks noGrp="1"/>
          </p:cNvSpPr>
          <p:nvPr>
            <p:ph idx="1"/>
          </p:nvPr>
        </p:nvSpPr>
        <p:spPr>
          <a:xfrm>
            <a:off x="0" y="1844675"/>
            <a:ext cx="9144000" cy="4824413"/>
          </a:xfrm>
        </p:spPr>
        <p:txBody>
          <a:bodyPr vert="horz" wrap="square" lIns="91440" tIns="45720" rIns="91440" bIns="45720" numCol="1" anchor="t" anchorCtr="0" compatLnSpc="1"/>
          <a:lstStyle/>
          <a:p>
            <a:pPr marL="0" indent="0">
              <a:buNone/>
            </a:pPr>
            <a:r>
              <a:rPr lang="en-US" altLang="en-US" sz="4000" dirty="0">
                <a:latin typeface="Times New Roman" panose="02020603050405020304" pitchFamily="18" charset="0"/>
                <a:cs typeface="Times New Roman" panose="02020603050405020304" pitchFamily="18" charset="0"/>
              </a:rPr>
              <a:t> - Báo cáo phải trung thực, khách quan, chính xác.</a:t>
            </a:r>
          </a:p>
          <a:p>
            <a:pPr marL="0" indent="0">
              <a:buNone/>
            </a:pP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Báo</a:t>
            </a:r>
            <a:r>
              <a:rPr lang="en-US" altLang="en-US" sz="4000" dirty="0">
                <a:latin typeface="Times New Roman" panose="02020603050405020304" pitchFamily="18" charset="0"/>
                <a:cs typeface="Times New Roman" panose="02020603050405020304" pitchFamily="18" charset="0"/>
              </a:rPr>
              <a:t> cáo phải cụ thể, trọng tâm.</a:t>
            </a:r>
          </a:p>
          <a:p>
            <a:pPr marL="0" indent="0">
              <a:buNone/>
            </a:pP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Báo</a:t>
            </a:r>
            <a:r>
              <a:rPr lang="en-US" altLang="en-US" sz="4000" dirty="0">
                <a:latin typeface="Times New Roman" panose="02020603050405020304" pitchFamily="18" charset="0"/>
                <a:cs typeface="Times New Roman" panose="02020603050405020304" pitchFamily="18" charset="0"/>
              </a:rPr>
              <a:t> cáo phải kịp thời nhanh chóng.</a:t>
            </a:r>
            <a:endParaRPr lang="en-US" altLang="en-US" sz="40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endParaRPr lang="en-US" altLang="en-US" b="1" dirty="0">
              <a:solidFill>
                <a:srgbClr val="FFFFFF"/>
              </a:solidFill>
              <a:latin typeface="Times New Roman" panose="02020603050405020304" pitchFamily="18" charset="0"/>
              <a:cs typeface="Times New Roman" panose="02020603050405020304" pitchFamily="18" charset="0"/>
            </a:endParaRPr>
          </a:p>
          <a:p>
            <a:pPr>
              <a:spcBef>
                <a:spcPct val="20000"/>
              </a:spcBef>
            </a:pPr>
            <a:r>
              <a:rPr lang="en-US" altLang="en-US" b="1" dirty="0">
                <a:latin typeface="Times New Roman" panose="02020603050405020304" pitchFamily="18" charset="0"/>
                <a:cs typeface="Times New Roman" panose="02020603050405020304" pitchFamily="18" charset="0"/>
              </a:rPr>
              <a:t>2. </a:t>
            </a:r>
            <a:r>
              <a:rPr lang="en-US" altLang="en-US" b="1" dirty="0" err="1">
                <a:latin typeface="Times New Roman" panose="02020603050405020304" pitchFamily="18" charset="0"/>
                <a:cs typeface="Times New Roman" panose="02020603050405020304" pitchFamily="18" charset="0"/>
              </a:rPr>
              <a:t>Yêu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cầu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của</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báo</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cáo</a:t>
            </a:r>
            <a:br>
              <a:rPr lang="en-US" altLang="en-US" b="1" dirty="0">
                <a:latin typeface="Times New Roman" panose="02020603050405020304" pitchFamily="18" charset="0"/>
                <a:cs typeface="Times New Roman" panose="02020603050405020304" pitchFamily="18" charset="0"/>
              </a:rPr>
            </a:b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 Phân loại báo cáo</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1267" name="Content Placeholder 2"/>
          <p:cNvSpPr>
            <a:spLocks noGrp="1"/>
          </p:cNvSpPr>
          <p:nvPr>
            <p:ph idx="1"/>
          </p:nvPr>
        </p:nvSpPr>
        <p:spPr>
          <a:xfrm>
            <a:off x="107950" y="1833563"/>
            <a:ext cx="8928100" cy="5037137"/>
          </a:xfrm>
        </p:spPr>
        <p:txBody>
          <a:bodyPr vert="horz" wrap="square" lIns="91440" tIns="45720" rIns="91440" bIns="45720" anchor="t"/>
          <a:lstStyle/>
          <a:p>
            <a:pPr marL="0" indent="0" algn="just">
              <a:buNone/>
            </a:pPr>
            <a:r>
              <a:rPr lang="en-US" altLang="en-US" sz="3400" dirty="0">
                <a:latin typeface="Times New Roman" panose="02020603050405020304" pitchFamily="18" charset="0"/>
                <a:cs typeface="Times New Roman" panose="02020603050405020304" pitchFamily="18" charset="0"/>
              </a:rPr>
              <a:t>Căn cứ v</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o nội dung, báo cáo được chia th</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nh các loại sau:</a:t>
            </a:r>
          </a:p>
          <a:p>
            <a:pPr marL="0" indent="0" algn="just">
              <a:buNone/>
            </a:pPr>
            <a:r>
              <a:rPr lang="en-US" altLang="en-US" sz="3400" dirty="0">
                <a:latin typeface="Times New Roman" panose="02020603050405020304" pitchFamily="18" charset="0"/>
                <a:cs typeface="Times New Roman" panose="02020603050405020304" pitchFamily="18" charset="0"/>
              </a:rPr>
              <a:t>- Báo cáo công tác: gồm báo cáo sơ kết (báo cáo khi công việc còn tiếp tục thực hiện) v</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 báo cáo tổng kết (báo cáo công việc qua một năm, đợt, nhiệm kỳ công tác)</a:t>
            </a:r>
          </a:p>
          <a:p>
            <a:pPr marL="0" indent="0" algn="just">
              <a:buNone/>
            </a:pPr>
            <a:r>
              <a:rPr lang="en-US" altLang="en-US" sz="3400" dirty="0">
                <a:latin typeface="Times New Roman" panose="02020603050405020304" pitchFamily="18" charset="0"/>
                <a:cs typeface="Times New Roman" panose="02020603050405020304" pitchFamily="18" charset="0"/>
              </a:rPr>
              <a:t>- Báo cáo chuyên đề: báo cáo đi sâu v</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o một vấn đề trong hoạt động của cơ quan, doanh nghiệp.</a:t>
            </a:r>
          </a:p>
          <a:p>
            <a:pPr marL="0" indent="0">
              <a:buNone/>
            </a:pPr>
            <a:endParaRPr lang="en-US" altLang="en-US" sz="34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sz="4000" b="1" dirty="0">
                <a:latin typeface="Times New Roman" panose="02020603050405020304" pitchFamily="18" charset="0"/>
                <a:cs typeface="Times New Roman" panose="02020603050405020304" pitchFamily="18" charset="0"/>
              </a:rPr>
              <a:t>3. </a:t>
            </a:r>
            <a:r>
              <a:rPr lang="en-US" altLang="en-US" sz="4000" b="1" dirty="0" err="1">
                <a:latin typeface="Times New Roman" panose="02020603050405020304" pitchFamily="18" charset="0"/>
                <a:cs typeface="Times New Roman" panose="02020603050405020304" pitchFamily="18" charset="0"/>
              </a:rPr>
              <a:t>Phân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loại</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báo</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cáo</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95288" y="333375"/>
            <a:ext cx="8229600"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 Phân loại báo cáo</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7171" name="Content Placeholder 2"/>
          <p:cNvSpPr>
            <a:spLocks noGrp="1"/>
          </p:cNvSpPr>
          <p:nvPr>
            <p:ph idx="1"/>
          </p:nvPr>
        </p:nvSpPr>
        <p:spPr>
          <a:xfrm>
            <a:off x="107950" y="1476375"/>
            <a:ext cx="8928100" cy="5200650"/>
          </a:xfrm>
        </p:spPr>
        <p:txBody>
          <a:bodyPr vert="horz" wrap="square" lIns="91440" tIns="45720" rIns="91440" bIns="45720" numCol="1" anchor="t" anchorCtr="0" compatLnSpc="1">
            <a:normAutofit lnSpcReduction="10000"/>
          </a:bodyPr>
          <a:lstStyle/>
          <a:p>
            <a:pPr marL="0" indent="0" algn="just">
              <a:buNone/>
            </a:pPr>
            <a:r>
              <a:rPr lang="en-US" altLang="en-US" sz="3600" dirty="0">
                <a:latin typeface="Times New Roman" panose="02020603050405020304" pitchFamily="18" charset="0"/>
                <a:cs typeface="Times New Roman" panose="02020603050405020304" pitchFamily="18" charset="0"/>
              </a:rPr>
              <a:t> - Báo cáo chuyên môn: báo cáo được lập theo yêu cầu của ng</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hoặc cơ quan đơn vị sử dụng (báo cáo thuế, t</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i chính)</a:t>
            </a:r>
          </a:p>
          <a:p>
            <a:pPr marL="0" indent="0" algn="just"/>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Báo</a:t>
            </a:r>
            <a:r>
              <a:rPr lang="en-US" altLang="en-US" sz="3600" dirty="0">
                <a:latin typeface="Times New Roman" panose="02020603050405020304" pitchFamily="18" charset="0"/>
                <a:cs typeface="Times New Roman" panose="02020603050405020304" pitchFamily="18" charset="0"/>
              </a:rPr>
              <a:t> cáo chung: báo cáo đề cập khái quát tất cả các mặt của to</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 bộ vấn đề.</a:t>
            </a:r>
          </a:p>
          <a:p>
            <a:pPr marL="0" indent="0" algn="just"/>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Báo</a:t>
            </a:r>
            <a:r>
              <a:rPr lang="en-US" altLang="en-US" sz="3600" dirty="0">
                <a:latin typeface="Times New Roman" panose="02020603050405020304" pitchFamily="18" charset="0"/>
                <a:cs typeface="Times New Roman" panose="02020603050405020304" pitchFamily="18" charset="0"/>
              </a:rPr>
              <a:t> cáo thực tế: báo cáo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thực tế để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m rõ một nhận định hoặc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thực tế công tác để đề xuất biện pháp giải quyết vấn đề.</a:t>
            </a:r>
          </a:p>
          <a:p>
            <a:pPr marL="0" indent="0"/>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altLang="en-US" b="1" dirty="0">
                <a:latin typeface="Times New Roman" panose="02020603050405020304" pitchFamily="18" charset="0"/>
                <a:cs typeface="Times New Roman" panose="02020603050405020304" pitchFamily="18" charset="0"/>
              </a:rPr>
              <a:t>3. </a:t>
            </a:r>
            <a:r>
              <a:rPr lang="en-US" altLang="en-US" b="1" dirty="0" err="1">
                <a:latin typeface="Times New Roman" panose="02020603050405020304" pitchFamily="18" charset="0"/>
                <a:cs typeface="Times New Roman" panose="02020603050405020304" pitchFamily="18" charset="0"/>
              </a:rPr>
              <a:t>Phân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loại</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báo</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cáo</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95288" y="333375"/>
            <a:ext cx="8229600" cy="1143000"/>
          </a:xfrm>
        </p:spPr>
        <p:txBody>
          <a:bodyPr vert="horz" wrap="square" lIns="91440" tIns="45720" rIns="91440" bIns="45720" anchor="ctr">
            <a:normAutofit fontScale="90000"/>
          </a:bodyPr>
          <a:lstStyle/>
          <a:p>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4. Phương pháp soạn thảo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báo cáo</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7171" name="Content Placeholder 2"/>
          <p:cNvSpPr>
            <a:spLocks noGrp="1"/>
          </p:cNvSpPr>
          <p:nvPr>
            <p:ph idx="1"/>
          </p:nvPr>
        </p:nvSpPr>
        <p:spPr>
          <a:xfrm>
            <a:off x="250825" y="1773238"/>
            <a:ext cx="8713788" cy="4679950"/>
          </a:xfrm>
        </p:spPr>
        <p:txBody>
          <a:bodyPr vert="horz" wrap="square" lIns="91440" tIns="45720" rIns="91440" bIns="45720" numCol="1" anchor="t" anchorCtr="0" compatLnSpc="1"/>
          <a:lstStyle/>
          <a:p>
            <a:pPr marL="0" indent="0">
              <a:buNone/>
            </a:pPr>
            <a:r>
              <a:rPr lang="en-US" altLang="en-US" sz="3600" dirty="0">
                <a:latin typeface="Times New Roman" panose="02020603050405020304" pitchFamily="18" charset="0"/>
                <a:cs typeface="Times New Roman" panose="02020603050405020304" pitchFamily="18" charset="0"/>
              </a:rPr>
              <a:t> - </a:t>
            </a:r>
            <a:r>
              <a:rPr lang="en-US" altLang="en-US" sz="3600" b="1" dirty="0">
                <a:latin typeface="Times New Roman" panose="02020603050405020304" pitchFamily="18" charset="0"/>
                <a:cs typeface="Times New Roman" panose="02020603050405020304" pitchFamily="18" charset="0"/>
              </a:rPr>
              <a:t>Gồm 2 bước</a:t>
            </a:r>
            <a:r>
              <a:rPr lang="en-US" altLang="en-US" sz="3600" dirty="0">
                <a:latin typeface="Times New Roman" panose="02020603050405020304" pitchFamily="18" charset="0"/>
                <a:cs typeface="Times New Roman" panose="02020603050405020304" pitchFamily="18" charset="0"/>
              </a:rPr>
              <a:t>:</a:t>
            </a:r>
          </a:p>
          <a:p>
            <a:pPr marL="0" indent="0">
              <a:buFont typeface="Wingdings" panose="05000000000000000000" pitchFamily="2" charset="2"/>
              <a:buChar char="v"/>
            </a:pPr>
            <a:r>
              <a:rPr lang="en-US" altLang="en-US" sz="3600" dirty="0">
                <a:latin typeface="Times New Roman" panose="02020603050405020304" pitchFamily="18" charset="0"/>
                <a:cs typeface="Times New Roman" panose="02020603050405020304" pitchFamily="18" charset="0"/>
              </a:rPr>
              <a:t> </a:t>
            </a:r>
            <a:r>
              <a:rPr lang="en-US" altLang="en-US" sz="3600" b="1" i="1" dirty="0">
                <a:latin typeface="Times New Roman" panose="02020603050405020304" pitchFamily="18" charset="0"/>
                <a:cs typeface="Times New Roman" panose="02020603050405020304" pitchFamily="18" charset="0"/>
              </a:rPr>
              <a:t>Bước chuẩn bị:</a:t>
            </a:r>
          </a:p>
          <a:p>
            <a:pPr marL="0" indent="0">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Xác định mục đích của báo cáo</a:t>
            </a:r>
          </a:p>
          <a:p>
            <a:pPr marL="0" indent="0">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Thu thập dữ liệu cần báo cáo</a:t>
            </a:r>
          </a:p>
          <a:p>
            <a:pPr marL="0" indent="0">
              <a:buFont typeface="Wingdings" panose="05000000000000000000" pitchFamily="2" charset="2"/>
              <a:buChar char="ü"/>
            </a:pPr>
            <a:r>
              <a:rPr lang="en-US" altLang="en-US" sz="3600" dirty="0">
                <a:latin typeface="Times New Roman" panose="02020603050405020304" pitchFamily="18" charset="0"/>
                <a:cs typeface="Times New Roman" panose="02020603050405020304" pitchFamily="18" charset="0"/>
              </a:rPr>
              <a:t> Sắp xếp tổng hợp dữ liệu theo một trật tự nhất định.</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endParaRPr lang="en-US" altLang="en-US" b="1" dirty="0">
              <a:solidFill>
                <a:srgbClr val="FFFFFF"/>
              </a:solidFill>
              <a:latin typeface="Times New Roman" panose="02020603050405020304" pitchFamily="18" charset="0"/>
              <a:cs typeface="Times New Roman" panose="02020603050405020304" pitchFamily="18" charset="0"/>
            </a:endParaRPr>
          </a:p>
          <a:p>
            <a:pPr>
              <a:spcBef>
                <a:spcPct val="20000"/>
              </a:spcBef>
            </a:pPr>
            <a:r>
              <a:rPr lang="en-US" altLang="en-US" b="1" dirty="0">
                <a:latin typeface="Times New Roman" panose="02020603050405020304" pitchFamily="18" charset="0"/>
                <a:cs typeface="Times New Roman" panose="02020603050405020304" pitchFamily="18" charset="0"/>
              </a:rPr>
              <a:t>4. </a:t>
            </a:r>
            <a:r>
              <a:rPr lang="en-US" altLang="en-US" b="1" dirty="0" err="1">
                <a:latin typeface="Times New Roman" panose="02020603050405020304" pitchFamily="18" charset="0"/>
                <a:cs typeface="Times New Roman" panose="02020603050405020304" pitchFamily="18" charset="0"/>
              </a:rPr>
              <a:t>Phương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pháp</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soạn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thảo</a:t>
            </a:r>
            <a:r>
              <a:rPr lang="en-US" altLang="en-US" b="1" dirty="0">
                <a:latin typeface="Times New Roman" panose="02020603050405020304" pitchFamily="18" charset="0"/>
                <a:cs typeface="Times New Roman" panose="02020603050405020304" pitchFamily="18" charset="0"/>
              </a:rPr>
              <a:t> </a:t>
            </a:r>
            <a:br>
              <a:rPr lang="en-US" altLang="en-US" b="1" dirty="0">
                <a:latin typeface="Times New Roman" panose="02020603050405020304" pitchFamily="18" charset="0"/>
                <a:cs typeface="Times New Roman" panose="02020603050405020304" pitchFamily="18" charset="0"/>
              </a:rPr>
            </a:br>
            <a:r>
              <a:rPr lang="en-US" altLang="en-US" b="1" dirty="0" err="1">
                <a:latin typeface="Times New Roman" panose="02020603050405020304" pitchFamily="18" charset="0"/>
                <a:cs typeface="Times New Roman" panose="02020603050405020304" pitchFamily="18" charset="0"/>
              </a:rPr>
              <a:t>báo</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cáo</a:t>
            </a:r>
            <a:br>
              <a:rPr lang="en-US" altLang="en-US" b="1" dirty="0">
                <a:solidFill>
                  <a:srgbClr val="FFFFFF"/>
                </a:solidFill>
                <a:latin typeface="Times New Roman" panose="02020603050405020304" pitchFamily="18" charset="0"/>
                <a:cs typeface="Times New Roman" panose="02020603050405020304" pitchFamily="18" charset="0"/>
              </a:rPr>
            </a:b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95288" y="333375"/>
            <a:ext cx="8229600" cy="1143000"/>
          </a:xfrm>
        </p:spPr>
        <p:txBody>
          <a:bodyPr vert="horz" wrap="square" lIns="91440" tIns="45720" rIns="91440" bIns="45720" anchor="ctr">
            <a:normAutofit fontScale="90000"/>
          </a:bodyPr>
          <a:lstStyle/>
          <a:p>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4. Phương pháp soạn thảo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báo cáo</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7171" name="Content Placeholder 2"/>
          <p:cNvSpPr>
            <a:spLocks noGrp="1"/>
          </p:cNvSpPr>
          <p:nvPr>
            <p:ph idx="1"/>
          </p:nvPr>
        </p:nvSpPr>
        <p:spPr>
          <a:xfrm>
            <a:off x="250825" y="1773238"/>
            <a:ext cx="8713788" cy="4679950"/>
          </a:xfrm>
        </p:spPr>
        <p:txBody>
          <a:bodyPr vert="horz" wrap="square" lIns="91440" tIns="45720" rIns="91440" bIns="45720" numCol="1" anchor="t" anchorCtr="0" compatLnSpc="1"/>
          <a:lstStyle/>
          <a:p>
            <a:pPr marL="0" indent="0">
              <a:buNone/>
            </a:pPr>
            <a:r>
              <a:rPr lang="en-US" altLang="en-US" sz="3400" dirty="0">
                <a:latin typeface="Times New Roman" panose="02020603050405020304" pitchFamily="18" charset="0"/>
                <a:cs typeface="Times New Roman" panose="02020603050405020304" pitchFamily="18" charset="0"/>
              </a:rPr>
              <a:t> - </a:t>
            </a:r>
            <a:r>
              <a:rPr lang="en-US" altLang="en-US" sz="3400" b="1" dirty="0">
                <a:latin typeface="Times New Roman" panose="02020603050405020304" pitchFamily="18" charset="0"/>
                <a:cs typeface="Times New Roman" panose="02020603050405020304" pitchFamily="18" charset="0"/>
              </a:rPr>
              <a:t>Gồm 2 bước:</a:t>
            </a:r>
          </a:p>
          <a:p>
            <a:pPr marL="0" indent="0" algn="just">
              <a:buFont typeface="Wingdings" panose="05000000000000000000" pitchFamily="2" charset="2"/>
              <a:buChar char="v"/>
            </a:pPr>
            <a:r>
              <a:rPr lang="en-US" altLang="en-US" sz="3400" dirty="0">
                <a:latin typeface="Times New Roman" panose="02020603050405020304" pitchFamily="18" charset="0"/>
                <a:cs typeface="Times New Roman" panose="02020603050405020304" pitchFamily="18" charset="0"/>
              </a:rPr>
              <a:t> </a:t>
            </a:r>
            <a:r>
              <a:rPr lang="en-US" altLang="en-US" sz="3400" b="1" i="1" dirty="0">
                <a:latin typeface="Times New Roman" panose="02020603050405020304" pitchFamily="18" charset="0"/>
                <a:cs typeface="Times New Roman" panose="02020603050405020304" pitchFamily="18" charset="0"/>
              </a:rPr>
              <a:t>Bước viết báo cáo</a:t>
            </a:r>
            <a:r>
              <a:rPr lang="en-US" altLang="en-US" sz="3400" dirty="0">
                <a:latin typeface="Times New Roman" panose="02020603050405020304" pitchFamily="18" charset="0"/>
                <a:cs typeface="Times New Roman" panose="02020603050405020304" pitchFamily="18" charset="0"/>
              </a:rPr>
              <a:t>:</a:t>
            </a:r>
          </a:p>
          <a:p>
            <a:pPr marL="0" indent="0" algn="just">
              <a:buFont typeface="Wingdings" panose="05000000000000000000" pitchFamily="2" charset="2"/>
              <a:buChar char="ü"/>
            </a:pPr>
            <a:r>
              <a:rPr lang="en-US" altLang="en-US" sz="3400" dirty="0">
                <a:latin typeface="Times New Roman" panose="02020603050405020304" pitchFamily="18" charset="0"/>
                <a:cs typeface="Times New Roman" panose="02020603050405020304" pitchFamily="18" charset="0"/>
              </a:rPr>
              <a:t> Báo cáo sơ kết: kiểm điểm việc đã l</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m được, chưa l</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m được, nguyên nhân, biện pháp tiếp tục thực </a:t>
            </a:r>
            <a:r>
              <a:rPr lang="en-US" altLang="en-US" sz="3400" dirty="0" err="1">
                <a:latin typeface="Times New Roman" panose="02020603050405020304" pitchFamily="18" charset="0"/>
                <a:cs typeface="Times New Roman" panose="02020603050405020304" pitchFamily="18" charset="0"/>
              </a:rPr>
              <a:t>hiện</a:t>
            </a:r>
            <a:r>
              <a:rPr lang="en-US" altLang="en-US" sz="3400" dirty="0">
                <a:latin typeface="Times New Roman" panose="02020603050405020304" pitchFamily="18" charset="0"/>
                <a:cs typeface="Times New Roman" panose="02020603050405020304" pitchFamily="18" charset="0"/>
              </a:rPr>
              <a:t> </a:t>
            </a:r>
            <a:r>
              <a:rPr lang="en-US" altLang="en-US" sz="3400" dirty="0" err="1">
                <a:latin typeface="Times New Roman" panose="02020603050405020304" pitchFamily="18" charset="0"/>
                <a:cs typeface="Times New Roman" panose="02020603050405020304" pitchFamily="18" charset="0"/>
              </a:rPr>
              <a:t>nhưng</a:t>
            </a:r>
            <a:r>
              <a:rPr lang="en-US" altLang="en-US" sz="3400" dirty="0">
                <a:latin typeface="Times New Roman" panose="02020603050405020304" pitchFamily="18" charset="0"/>
                <a:cs typeface="Times New Roman" panose="02020603050405020304" pitchFamily="18" charset="0"/>
              </a:rPr>
              <a:t> nhiệm vụ còn lại.</a:t>
            </a:r>
          </a:p>
          <a:p>
            <a:pPr marL="0" indent="0" algn="just">
              <a:buFont typeface="Wingdings" panose="05000000000000000000" pitchFamily="2" charset="2"/>
              <a:buChar char="ü"/>
            </a:pPr>
            <a:r>
              <a:rPr lang="en-US" altLang="en-US" sz="3400" dirty="0">
                <a:latin typeface="Times New Roman" panose="02020603050405020304" pitchFamily="18" charset="0"/>
                <a:cs typeface="Times New Roman" panose="02020603050405020304" pitchFamily="18" charset="0"/>
              </a:rPr>
              <a:t> Báo cáo tổng kết: tổng hợp to</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n bộ sự việc, nhiệm vụ đã ho</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n th</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nh, chưa ho</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n th</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nh, đề ra phương hướng cho công việc sắp tới.</a:t>
            </a:r>
            <a:endParaRPr lang="en-US" altLang="en-US" sz="3400" dirty="0">
              <a:latin typeface="Times New Roman" panose="02020603050405020304" pitchFamily="18" charset="0"/>
              <a:ea typeface="Times New Roman" panose="02020603050405020304" pitchFamily="18" charset="0"/>
            </a:endParaRPr>
          </a:p>
        </p:txBody>
      </p:sp>
      <p:sp>
        <p:nvSpPr>
          <p:cNvPr id="4" name="Title 1"/>
          <p:cNvSpPr txBox="1"/>
          <p:nvPr/>
        </p:nvSpPr>
        <p:spPr>
          <a:xfrm>
            <a:off x="18692"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endParaRPr lang="en-US" altLang="en-US" sz="4000" b="1" dirty="0">
              <a:solidFill>
                <a:schemeClr val="bg1"/>
              </a:solidFill>
              <a:latin typeface="Times New Roman" panose="02020603050405020304" pitchFamily="18" charset="0"/>
              <a:cs typeface="Times New Roman" panose="02020603050405020304" pitchFamily="18" charset="0"/>
            </a:endParaRPr>
          </a:p>
          <a:p>
            <a:pPr>
              <a:spcBef>
                <a:spcPct val="20000"/>
              </a:spcBef>
            </a:pPr>
            <a:r>
              <a:rPr lang="en-US" altLang="en-US" sz="4000" b="1" dirty="0">
                <a:latin typeface="Times New Roman" panose="02020603050405020304" pitchFamily="18" charset="0"/>
                <a:cs typeface="Times New Roman" panose="02020603050405020304" pitchFamily="18" charset="0"/>
              </a:rPr>
              <a:t>4. </a:t>
            </a:r>
            <a:r>
              <a:rPr lang="en-US" altLang="en-US" sz="4000" b="1" dirty="0" err="1">
                <a:latin typeface="Times New Roman" panose="02020603050405020304" pitchFamily="18" charset="0"/>
                <a:cs typeface="Times New Roman" panose="02020603050405020304" pitchFamily="18" charset="0"/>
              </a:rPr>
              <a:t>Phương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pháp</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soạn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thảo</a:t>
            </a:r>
            <a:r>
              <a:rPr lang="en-US" altLang="en-US" sz="4000" b="1" dirty="0">
                <a:latin typeface="Times New Roman" panose="02020603050405020304" pitchFamily="18" charset="0"/>
                <a:cs typeface="Times New Roman" panose="02020603050405020304" pitchFamily="18" charset="0"/>
              </a:rPr>
              <a:t> </a:t>
            </a:r>
            <a:br>
              <a:rPr lang="en-US" altLang="en-US" sz="4000" b="1" dirty="0">
                <a:latin typeface="Times New Roman" panose="02020603050405020304" pitchFamily="18" charset="0"/>
                <a:cs typeface="Times New Roman" panose="02020603050405020304" pitchFamily="18" charset="0"/>
              </a:rPr>
            </a:br>
            <a:r>
              <a:rPr lang="en-US" altLang="en-US" sz="4000" b="1" dirty="0" err="1">
                <a:latin typeface="Times New Roman" panose="02020603050405020304" pitchFamily="18" charset="0"/>
                <a:cs typeface="Times New Roman" panose="02020603050405020304" pitchFamily="18" charset="0"/>
              </a:rPr>
              <a:t>báo</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cáo</a:t>
            </a:r>
            <a:br>
              <a:rPr lang="en-US" altLang="en-US" sz="4000" b="1" dirty="0">
                <a:latin typeface="Times New Roman" panose="02020603050405020304" pitchFamily="18" charset="0"/>
                <a:cs typeface="Times New Roman" panose="02020603050405020304" pitchFamily="18" charset="0"/>
              </a:rPr>
            </a:b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vi-VN" altLang="en-US" dirty="0"/>
              <a:t>Nội dung chi tiết</a:t>
            </a:r>
          </a:p>
        </p:txBody>
      </p:sp>
      <p:sp>
        <p:nvSpPr>
          <p:cNvPr id="3" name="Subtitle 2"/>
          <p:cNvSpPr>
            <a:spLocks noGrp="1"/>
          </p:cNvSpPr>
          <p:nvPr>
            <p:ph type="subTitle" idx="1"/>
          </p:nvPr>
        </p:nvSpPr>
        <p:spPr/>
        <p:txBody>
          <a:bodyPr/>
          <a:lstStyle/>
          <a:p>
            <a:pPr marL="457200" lvl="1" indent="0" algn="just">
              <a:buNone/>
            </a:pPr>
            <a:r>
              <a:rPr lang="en-US" altLang="en-US" sz="3200" dirty="0">
                <a:solidFill>
                  <a:schemeClr val="tx1"/>
                </a:solidFill>
                <a:latin typeface="Times New Roman" panose="02020603050405020304" pitchFamily="18" charset="0"/>
                <a:cs typeface="Times New Roman" panose="02020603050405020304" pitchFamily="18" charset="0"/>
                <a:sym typeface="+mn-ea"/>
              </a:rPr>
              <a:t>I. Khái niệm cơ bản về văn bản quản lý Nh</a:t>
            </a:r>
            <a:r>
              <a:rPr lang="en-US" altLang="en-US" sz="3200" dirty="0">
                <a:solidFill>
                  <a:schemeClr val="tx1"/>
                </a:solidFill>
                <a:latin typeface="Times New Roman" panose="02020603050405020304" pitchFamily="18" charset="0"/>
                <a:ea typeface="Times New Roman" panose="02020603050405020304" pitchFamily="18" charset="0"/>
                <a:sym typeface="+mn-ea"/>
              </a:rPr>
              <a:t>à</a:t>
            </a:r>
            <a:r>
              <a:rPr lang="en-US" altLang="en-US" sz="3200" dirty="0">
                <a:solidFill>
                  <a:schemeClr val="tx1"/>
                </a:solidFill>
                <a:latin typeface="Times New Roman" panose="02020603050405020304" pitchFamily="18" charset="0"/>
                <a:cs typeface="Times New Roman" panose="02020603050405020304" pitchFamily="18" charset="0"/>
                <a:sym typeface="+mn-ea"/>
              </a:rPr>
              <a:t> nước, văn bản h</a:t>
            </a:r>
            <a:r>
              <a:rPr lang="en-US" altLang="en-US" sz="3200" dirty="0">
                <a:solidFill>
                  <a:schemeClr val="tx1"/>
                </a:solidFill>
                <a:latin typeface="Times New Roman" panose="02020603050405020304" pitchFamily="18" charset="0"/>
                <a:ea typeface="Times New Roman" panose="02020603050405020304" pitchFamily="18" charset="0"/>
                <a:sym typeface="+mn-ea"/>
              </a:rPr>
              <a:t>à</a:t>
            </a:r>
            <a:r>
              <a:rPr lang="en-US" altLang="en-US" sz="3200" dirty="0">
                <a:solidFill>
                  <a:schemeClr val="tx1"/>
                </a:solidFill>
                <a:latin typeface="Times New Roman" panose="02020603050405020304" pitchFamily="18" charset="0"/>
                <a:cs typeface="Times New Roman" panose="02020603050405020304" pitchFamily="18" charset="0"/>
                <a:sym typeface="+mn-ea"/>
              </a:rPr>
              <a:t>nh chính</a:t>
            </a:r>
          </a:p>
          <a:p>
            <a:pPr marL="457200" lvl="1" indent="0" algn="just">
              <a:buNone/>
            </a:pPr>
            <a:r>
              <a:rPr lang="en-US" altLang="en-US" sz="3200" dirty="0">
                <a:solidFill>
                  <a:schemeClr val="tx1"/>
                </a:solidFill>
                <a:latin typeface="Times New Roman" panose="02020603050405020304" pitchFamily="18" charset="0"/>
                <a:cs typeface="Times New Roman" panose="02020603050405020304" pitchFamily="18" charset="0"/>
                <a:sym typeface="+mn-ea"/>
              </a:rPr>
              <a:t>II.Vai trò của văn bản trong hoạt động quản lý nh</a:t>
            </a:r>
            <a:r>
              <a:rPr lang="en-US" altLang="en-US" sz="3200" dirty="0">
                <a:solidFill>
                  <a:schemeClr val="tx1"/>
                </a:solidFill>
                <a:latin typeface="Times New Roman" panose="02020603050405020304" pitchFamily="18" charset="0"/>
                <a:ea typeface="Times New Roman" panose="02020603050405020304" pitchFamily="18" charset="0"/>
                <a:sym typeface="+mn-ea"/>
              </a:rPr>
              <a:t>à</a:t>
            </a:r>
            <a:r>
              <a:rPr lang="en-US" altLang="en-US" sz="3200" dirty="0">
                <a:solidFill>
                  <a:schemeClr val="tx1"/>
                </a:solidFill>
                <a:latin typeface="Times New Roman" panose="02020603050405020304" pitchFamily="18" charset="0"/>
                <a:cs typeface="Times New Roman" panose="02020603050405020304" pitchFamily="18" charset="0"/>
                <a:sym typeface="+mn-ea"/>
              </a:rPr>
              <a:t> nước</a:t>
            </a:r>
          </a:p>
          <a:p>
            <a:pPr indent="0" algn="just">
              <a:buNone/>
            </a:pPr>
            <a:endParaRPr lang="en-US" altLang="en-US" sz="32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215900" y="301625"/>
            <a:ext cx="8229600" cy="9525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2. Văn bản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chính</a:t>
            </a:r>
            <a:endParaRPr lang="en-US" altLang="en-US" dirty="0">
              <a:solidFill>
                <a:schemeClr val="bg1"/>
              </a:solidFill>
            </a:endParaRPr>
          </a:p>
        </p:txBody>
      </p:sp>
      <p:sp>
        <p:nvSpPr>
          <p:cNvPr id="53251" name="Content Placeholder 2"/>
          <p:cNvSpPr>
            <a:spLocks noGrp="1"/>
          </p:cNvSpPr>
          <p:nvPr>
            <p:ph idx="1"/>
          </p:nvPr>
        </p:nvSpPr>
        <p:spPr>
          <a:xfrm>
            <a:off x="107950" y="1412875"/>
            <a:ext cx="8928100" cy="4565650"/>
          </a:xfrm>
        </p:spPr>
        <p:txBody>
          <a:bodyPr vert="horz" wrap="square" lIns="91440" tIns="45720" rIns="91440" bIns="45720" anchor="t"/>
          <a:lstStyle/>
          <a:p>
            <a:pPr marL="0" indent="0">
              <a:buNone/>
            </a:pPr>
            <a:r>
              <a:rPr lang="en-US" altLang="en-US" sz="3600" dirty="0" err="1">
                <a:latin typeface="Times New Roman" panose="02020603050405020304" pitchFamily="18" charset="0"/>
                <a:cs typeface="Times New Roman" panose="02020603050405020304" pitchFamily="18" charset="0"/>
              </a:rPr>
              <a:t>Văn</a:t>
            </a:r>
            <a:r>
              <a:rPr lang="en-US" altLang="en-US" sz="3600" dirty="0">
                <a:latin typeface="Times New Roman" panose="02020603050405020304" pitchFamily="18" charset="0"/>
                <a:cs typeface="Times New Roman" panose="02020603050405020304" pitchFamily="18" charset="0"/>
              </a:rPr>
              <a:t> bản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chính có thể phân loại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3 nhóm:</a:t>
            </a:r>
          </a:p>
          <a:p>
            <a:endParaRPr lang="en-US" altLang="en-US" sz="3600" dirty="0">
              <a:latin typeface="Times New Roman" panose="02020603050405020304" pitchFamily="18" charset="0"/>
              <a:cs typeface="Times New Roman" panose="02020603050405020304" pitchFamily="18" charset="0"/>
            </a:endParaRPr>
          </a:p>
          <a:p>
            <a:endParaRPr lang="en-US" altLang="en-US" sz="3600" dirty="0">
              <a:latin typeface="Times New Roman" panose="02020603050405020304" pitchFamily="18" charset="0"/>
              <a:cs typeface="Times New Roman" panose="02020603050405020304" pitchFamily="18" charset="0"/>
            </a:endParaRPr>
          </a:p>
          <a:p>
            <a:endParaRPr lang="en-US" altLang="en-US" sz="3600" dirty="0">
              <a:latin typeface="Times New Roman" panose="02020603050405020304" pitchFamily="18" charset="0"/>
              <a:ea typeface="Times New Roman" panose="02020603050405020304" pitchFamily="18" charset="0"/>
            </a:endParaRPr>
          </a:p>
        </p:txBody>
      </p:sp>
      <p:sp>
        <p:nvSpPr>
          <p:cNvPr id="6" name="Rectangle 5"/>
          <p:cNvSpPr/>
          <p:nvPr/>
        </p:nvSpPr>
        <p:spPr>
          <a:xfrm>
            <a:off x="533400" y="2765425"/>
            <a:ext cx="1081088" cy="31686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2800" b="1" dirty="0">
                <a:latin typeface="Times New Roman" panose="02020603050405020304" pitchFamily="18" charset="0"/>
                <a:cs typeface="Times New Roman" panose="02020603050405020304" pitchFamily="18" charset="0"/>
              </a:rPr>
              <a:t>Văn bản h</a:t>
            </a:r>
            <a:r>
              <a:rPr lang="en-US" altLang="x-none" sz="2800" b="1" dirty="0">
                <a:latin typeface="Times New Roman" panose="02020603050405020304" pitchFamily="18" charset="0"/>
                <a:ea typeface="Times New Roman" panose="02020603050405020304" pitchFamily="18" charset="0"/>
              </a:rPr>
              <a:t>à</a:t>
            </a:r>
            <a:r>
              <a:rPr lang="en-US" altLang="x-none" sz="2800" b="1" dirty="0">
                <a:latin typeface="Times New Roman" panose="02020603050405020304" pitchFamily="18" charset="0"/>
                <a:cs typeface="Times New Roman" panose="02020603050405020304" pitchFamily="18" charset="0"/>
              </a:rPr>
              <a:t>nh chính</a:t>
            </a:r>
            <a:endParaRPr lang="en-US" altLang="x-none" sz="2800" b="1" dirty="0">
              <a:latin typeface="Times New Roman" panose="02020603050405020304" pitchFamily="18" charset="0"/>
              <a:ea typeface="Times New Roman" panose="02020603050405020304" pitchFamily="18" charset="0"/>
            </a:endParaRPr>
          </a:p>
        </p:txBody>
      </p:sp>
      <p:cxnSp>
        <p:nvCxnSpPr>
          <p:cNvPr id="8" name="Straight Arrow Connector 7"/>
          <p:cNvCxnSpPr/>
          <p:nvPr/>
        </p:nvCxnSpPr>
        <p:spPr>
          <a:xfrm flipV="1">
            <a:off x="1617662" y="2690064"/>
            <a:ext cx="2268538" cy="129698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1582737" y="3949745"/>
            <a:ext cx="2303463" cy="74613"/>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600199" y="4024358"/>
            <a:ext cx="2268538" cy="122237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886200" y="2258264"/>
            <a:ext cx="4629150" cy="863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3200" dirty="0">
                <a:latin typeface="Times New Roman" panose="02020603050405020304" pitchFamily="18" charset="0"/>
                <a:cs typeface="Times New Roman" panose="02020603050405020304" pitchFamily="18" charset="0"/>
              </a:rPr>
              <a:t>Văn bản h</a:t>
            </a:r>
            <a:r>
              <a:rPr lang="en-US" altLang="x-none" sz="3200" dirty="0">
                <a:latin typeface="Times New Roman" panose="02020603050405020304" pitchFamily="18" charset="0"/>
                <a:ea typeface="Times New Roman" panose="02020603050405020304" pitchFamily="18" charset="0"/>
              </a:rPr>
              <a:t>à</a:t>
            </a:r>
            <a:r>
              <a:rPr lang="en-US" altLang="x-none" sz="3200" dirty="0">
                <a:latin typeface="Times New Roman" panose="02020603050405020304" pitchFamily="18" charset="0"/>
                <a:cs typeface="Times New Roman" panose="02020603050405020304" pitchFamily="18" charset="0"/>
              </a:rPr>
              <a:t>nh chính cá biệt</a:t>
            </a:r>
            <a:endParaRPr lang="en-US" altLang="x-none" sz="3200" dirty="0">
              <a:latin typeface="Times New Roman" panose="02020603050405020304" pitchFamily="18" charset="0"/>
              <a:ea typeface="Times New Roman" panose="02020603050405020304" pitchFamily="18" charset="0"/>
            </a:endParaRPr>
          </a:p>
        </p:txBody>
      </p:sp>
      <p:sp>
        <p:nvSpPr>
          <p:cNvPr id="23" name="Rectangle 22"/>
          <p:cNvSpPr/>
          <p:nvPr/>
        </p:nvSpPr>
        <p:spPr>
          <a:xfrm>
            <a:off x="3886200" y="3469346"/>
            <a:ext cx="4629150" cy="8651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3200" dirty="0">
                <a:latin typeface="Times New Roman" panose="02020603050405020304" pitchFamily="18" charset="0"/>
                <a:cs typeface="Times New Roman" panose="02020603050405020304" pitchFamily="18" charset="0"/>
              </a:rPr>
              <a:t>Văn bản h</a:t>
            </a:r>
            <a:r>
              <a:rPr lang="en-US" altLang="x-none" sz="3200" dirty="0">
                <a:latin typeface="Times New Roman" panose="02020603050405020304" pitchFamily="18" charset="0"/>
                <a:ea typeface="Times New Roman" panose="02020603050405020304" pitchFamily="18" charset="0"/>
              </a:rPr>
              <a:t>à</a:t>
            </a:r>
            <a:r>
              <a:rPr lang="en-US" altLang="x-none" sz="3200" dirty="0">
                <a:latin typeface="Times New Roman" panose="02020603050405020304" pitchFamily="18" charset="0"/>
                <a:cs typeface="Times New Roman" panose="02020603050405020304" pitchFamily="18" charset="0"/>
              </a:rPr>
              <a:t>nh chính thông thường có tên loại</a:t>
            </a:r>
            <a:endParaRPr lang="en-US" altLang="x-none" sz="3200" dirty="0">
              <a:latin typeface="Times New Roman" panose="02020603050405020304" pitchFamily="18" charset="0"/>
              <a:ea typeface="Times New Roman" panose="02020603050405020304" pitchFamily="18" charset="0"/>
            </a:endParaRPr>
          </a:p>
        </p:txBody>
      </p:sp>
      <p:sp>
        <p:nvSpPr>
          <p:cNvPr id="24" name="Rectangle 23"/>
          <p:cNvSpPr/>
          <p:nvPr/>
        </p:nvSpPr>
        <p:spPr>
          <a:xfrm>
            <a:off x="3886200" y="4776428"/>
            <a:ext cx="4629150" cy="8651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a:r>
              <a:rPr lang="en-US" altLang="x-none" sz="3200" dirty="0">
                <a:latin typeface="Times New Roman" panose="02020603050405020304" pitchFamily="18" charset="0"/>
                <a:cs typeface="Times New Roman" panose="02020603050405020304" pitchFamily="18" charset="0"/>
              </a:rPr>
              <a:t>Văn bản h</a:t>
            </a:r>
            <a:r>
              <a:rPr lang="en-US" altLang="x-none" sz="3200" dirty="0">
                <a:latin typeface="Times New Roman" panose="02020603050405020304" pitchFamily="18" charset="0"/>
                <a:ea typeface="Times New Roman" panose="02020603050405020304" pitchFamily="18" charset="0"/>
              </a:rPr>
              <a:t>à</a:t>
            </a:r>
            <a:r>
              <a:rPr lang="en-US" altLang="x-none" sz="3200" dirty="0">
                <a:latin typeface="Times New Roman" panose="02020603050405020304" pitchFamily="18" charset="0"/>
                <a:cs typeface="Times New Roman" panose="02020603050405020304" pitchFamily="18" charset="0"/>
              </a:rPr>
              <a:t>nh chính thông thường không có tên loại</a:t>
            </a:r>
            <a:endParaRPr lang="en-US" altLang="x-none" sz="3200" dirty="0">
              <a:latin typeface="Times New Roman" panose="02020603050405020304" pitchFamily="18" charset="0"/>
              <a:ea typeface="Times New Roman" panose="02020603050405020304" pitchFamily="18" charset="0"/>
            </a:endParaRPr>
          </a:p>
        </p:txBody>
      </p:sp>
      <p:sp>
        <p:nvSpPr>
          <p:cNvPr id="1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2. </a:t>
            </a:r>
            <a:r>
              <a:rPr lang="en-US" altLang="en-US" b="1" dirty="0" err="1">
                <a:latin typeface="Times New Roman" panose="02020603050405020304" pitchFamily="18" charset="0"/>
                <a:cs typeface="Times New Roman" panose="02020603050405020304" pitchFamily="18" charset="0"/>
              </a:rPr>
              <a:t>Văn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bản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h</a:t>
            </a:r>
            <a:r>
              <a:rPr lang="en-US" altLang="en-US" b="1" dirty="0" err="1">
                <a:latin typeface="Times New Roman" panose="02020603050405020304" pitchFamily="18" charset="0"/>
                <a:ea typeface="Times New Roman" panose="02020603050405020304" pitchFamily="18" charset="0"/>
                <a:cs typeface="Arial" panose="020B0604020202020204"/>
              </a:rPr>
              <a:t>à</a:t>
            </a:r>
            <a:r>
              <a:rPr lang="en-US" altLang="en-US" b="1" dirty="0" err="1">
                <a:latin typeface="Times New Roman" panose="02020603050405020304" pitchFamily="18" charset="0"/>
                <a:cs typeface="Times New Roman" panose="02020603050405020304" pitchFamily="18" charset="0"/>
              </a:rPr>
              <a:t>nh</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chính</a:t>
            </a:r>
            <a:endParaRPr lang="vi-VN" altLang="en-US" sz="4000" dirty="0">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1" grpId="0" bldLvl="0" animBg="1"/>
      <p:bldP spid="23" grpId="0" bldLvl="0" animBg="1"/>
      <p:bldP spid="24" grpId="0" bldLvl="0" animBg="1"/>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95288" y="333375"/>
            <a:ext cx="8229600" cy="1143000"/>
          </a:xfrm>
        </p:spPr>
        <p:txBody>
          <a:bodyPr vert="horz" wrap="square" lIns="91440" tIns="45720" rIns="91440" bIns="45720" anchor="ctr">
            <a:normAutofit fontScale="90000"/>
          </a:bodyPr>
          <a:lstStyle/>
          <a:p>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4. Phương pháp soạn thảo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báo cáo</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5363" name="Content Placeholder 2"/>
          <p:cNvSpPr>
            <a:spLocks noGrp="1"/>
          </p:cNvSpPr>
          <p:nvPr>
            <p:ph idx="1"/>
          </p:nvPr>
        </p:nvSpPr>
        <p:spPr>
          <a:xfrm>
            <a:off x="250825" y="1773238"/>
            <a:ext cx="8713788" cy="4679950"/>
          </a:xfrm>
        </p:spPr>
        <p:txBody>
          <a:bodyPr vert="horz" wrap="square" lIns="91440" tIns="45720" rIns="91440" bIns="45720" anchor="t"/>
          <a:lstStyle/>
          <a:p>
            <a:pPr algn="just">
              <a:buFont typeface="Wingdings" panose="05000000000000000000" pitchFamily="2" charset="2"/>
              <a:buChar char="§"/>
            </a:pPr>
            <a:r>
              <a:rPr lang="en-US" altLang="en-US" sz="3400" u="sng" dirty="0" err="1">
                <a:latin typeface="Times New Roman" panose="02020603050405020304" pitchFamily="18" charset="0"/>
                <a:cs typeface="Times New Roman" panose="02020603050405020304" pitchFamily="18" charset="0"/>
              </a:rPr>
              <a:t>Mở</a:t>
            </a:r>
            <a:r>
              <a:rPr lang="en-US" altLang="en-US" sz="3400" u="sng" dirty="0">
                <a:latin typeface="Times New Roman" panose="02020603050405020304" pitchFamily="18" charset="0"/>
                <a:cs typeface="Times New Roman" panose="02020603050405020304" pitchFamily="18" charset="0"/>
              </a:rPr>
              <a:t> đầu</a:t>
            </a:r>
            <a:r>
              <a:rPr lang="en-US" altLang="en-US" sz="3400" dirty="0">
                <a:latin typeface="Times New Roman" panose="02020603050405020304" pitchFamily="18" charset="0"/>
                <a:cs typeface="Times New Roman" panose="02020603050405020304" pitchFamily="18" charset="0"/>
              </a:rPr>
              <a:t>: nêu điểm chính về chủ trương, nhiệm vụ được giao, ho</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n cảnh thực hiện.</a:t>
            </a:r>
          </a:p>
          <a:p>
            <a:pPr algn="just">
              <a:buFont typeface="Wingdings" panose="05000000000000000000" pitchFamily="2" charset="2"/>
              <a:buChar char="§"/>
            </a:pPr>
            <a:r>
              <a:rPr lang="en-US" altLang="en-US" sz="3400" u="sng" dirty="0">
                <a:latin typeface="Times New Roman" panose="02020603050405020304" pitchFamily="18" charset="0"/>
                <a:cs typeface="Times New Roman" panose="02020603050405020304" pitchFamily="18" charset="0"/>
              </a:rPr>
              <a:t>Phần nội dung</a:t>
            </a:r>
            <a:r>
              <a:rPr lang="en-US" altLang="en-US" sz="3400" dirty="0">
                <a:latin typeface="Times New Roman" panose="02020603050405020304" pitchFamily="18" charset="0"/>
                <a:cs typeface="Times New Roman" panose="02020603050405020304" pitchFamily="18" charset="0"/>
              </a:rPr>
              <a:t>: kiểm điểm những việc đã l</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m được, chưa l</a:t>
            </a:r>
            <a:r>
              <a:rPr lang="en-US" altLang="en-US" sz="3400" dirty="0">
                <a:latin typeface="Times New Roman" panose="02020603050405020304" pitchFamily="18" charset="0"/>
                <a:ea typeface="Times New Roman" panose="02020603050405020304" pitchFamily="18" charset="0"/>
              </a:rPr>
              <a:t>à</a:t>
            </a:r>
            <a:r>
              <a:rPr lang="en-US" altLang="en-US" sz="3400" dirty="0">
                <a:latin typeface="Times New Roman" panose="02020603050405020304" pitchFamily="18" charset="0"/>
                <a:cs typeface="Times New Roman" panose="02020603050405020304" pitchFamily="18" charset="0"/>
              </a:rPr>
              <a:t>m được nêu nguyên nhân, phương hướng </a:t>
            </a:r>
            <a:r>
              <a:rPr lang="en-US" altLang="en-US" sz="3400" dirty="0" err="1">
                <a:latin typeface="Times New Roman" panose="02020603050405020304" pitchFamily="18" charset="0"/>
                <a:cs typeface="Times New Roman" panose="02020603050405020304" pitchFamily="18" charset="0"/>
              </a:rPr>
              <a:t>thực</a:t>
            </a:r>
            <a:r>
              <a:rPr lang="en-US" altLang="en-US" sz="3400" dirty="0">
                <a:latin typeface="Times New Roman" panose="02020603050405020304" pitchFamily="18" charset="0"/>
                <a:cs typeface="Times New Roman" panose="02020603050405020304" pitchFamily="18" charset="0"/>
              </a:rPr>
              <a:t> </a:t>
            </a:r>
            <a:r>
              <a:rPr lang="en-US" altLang="en-US" sz="3400" dirty="0" err="1">
                <a:latin typeface="Times New Roman" panose="02020603050405020304" pitchFamily="18" charset="0"/>
                <a:cs typeface="Times New Roman" panose="02020603050405020304" pitchFamily="18" charset="0"/>
              </a:rPr>
              <a:t>hiện</a:t>
            </a:r>
            <a:r>
              <a:rPr lang="en-US" altLang="en-US" sz="3400" dirty="0">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
            </a:pPr>
            <a:r>
              <a:rPr lang="en-US" altLang="en-US" sz="3400" u="sng" dirty="0">
                <a:latin typeface="Times New Roman" panose="02020603050405020304" pitchFamily="18" charset="0"/>
                <a:cs typeface="Times New Roman" panose="02020603050405020304" pitchFamily="18" charset="0"/>
              </a:rPr>
              <a:t>Phần kết thúc</a:t>
            </a:r>
            <a:r>
              <a:rPr lang="en-US" altLang="en-US" sz="3400" dirty="0">
                <a:latin typeface="Times New Roman" panose="02020603050405020304" pitchFamily="18" charset="0"/>
                <a:cs typeface="Times New Roman" panose="02020603050405020304" pitchFamily="18" charset="0"/>
              </a:rPr>
              <a:t>: nêu những mục tiêu, nhiệm vụ mới, những biện pháp thực hiện, kiến nghị.</a:t>
            </a:r>
            <a:endParaRPr lang="en-US" altLang="en-US" sz="34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en-US" sz="3400" b="1" dirty="0">
                <a:solidFill>
                  <a:prstClr val="black"/>
                </a:solidFill>
                <a:latin typeface="Times New Roman" panose="02020603050405020304" pitchFamily="18" charset="0"/>
                <a:ea typeface="+mn-ea"/>
                <a:cs typeface="Times New Roman" panose="02020603050405020304" pitchFamily="18" charset="0"/>
              </a:rPr>
              <a:t>5. </a:t>
            </a:r>
            <a:r>
              <a:rPr lang="en-US" altLang="en-US" sz="3400" b="1" dirty="0" err="1">
                <a:solidFill>
                  <a:prstClr val="black"/>
                </a:solidFill>
                <a:latin typeface="Times New Roman" panose="02020603050405020304" pitchFamily="18" charset="0"/>
                <a:ea typeface="+mn-ea"/>
                <a:cs typeface="Times New Roman" panose="02020603050405020304" pitchFamily="18" charset="0"/>
              </a:rPr>
              <a:t>Cấu</a:t>
            </a:r>
            <a:r>
              <a:rPr lang="en-US" altLang="en-US" sz="3400" b="1" dirty="0">
                <a:solidFill>
                  <a:prstClr val="black"/>
                </a:solidFill>
                <a:latin typeface="Times New Roman" panose="02020603050405020304" pitchFamily="18" charset="0"/>
                <a:ea typeface="+mn-ea"/>
                <a:cs typeface="Times New Roman" panose="02020603050405020304" pitchFamily="18" charset="0"/>
              </a:rPr>
              <a:t> </a:t>
            </a:r>
            <a:r>
              <a:rPr lang="en-US" altLang="en-US" sz="3400" b="1" dirty="0" err="1">
                <a:solidFill>
                  <a:prstClr val="black"/>
                </a:solidFill>
                <a:latin typeface="Times New Roman" panose="02020603050405020304" pitchFamily="18" charset="0"/>
                <a:ea typeface="+mn-ea"/>
                <a:cs typeface="Times New Roman" panose="02020603050405020304" pitchFamily="18" charset="0"/>
              </a:rPr>
              <a:t>trúc</a:t>
            </a:r>
            <a:r>
              <a:rPr lang="en-US" altLang="en-US" sz="3400" b="1" dirty="0">
                <a:solidFill>
                  <a:prstClr val="black"/>
                </a:solidFill>
                <a:latin typeface="Times New Roman" panose="02020603050405020304" pitchFamily="18" charset="0"/>
                <a:ea typeface="+mn-ea"/>
                <a:cs typeface="Times New Roman" panose="02020603050405020304" pitchFamily="18" charset="0"/>
              </a:rPr>
              <a:t> </a:t>
            </a:r>
            <a:r>
              <a:rPr lang="en-US" altLang="en-US" sz="3400" b="1" dirty="0" err="1">
                <a:solidFill>
                  <a:prstClr val="black"/>
                </a:solidFill>
                <a:latin typeface="Times New Roman" panose="02020603050405020304" pitchFamily="18" charset="0"/>
                <a:ea typeface="+mn-ea"/>
                <a:cs typeface="Times New Roman" panose="02020603050405020304" pitchFamily="18" charset="0"/>
              </a:rPr>
              <a:t>của</a:t>
            </a:r>
            <a:r>
              <a:rPr lang="en-US" altLang="en-US" sz="3400" b="1" dirty="0">
                <a:solidFill>
                  <a:prstClr val="black"/>
                </a:solidFill>
                <a:latin typeface="Times New Roman" panose="02020603050405020304" pitchFamily="18" charset="0"/>
                <a:ea typeface="+mn-ea"/>
                <a:cs typeface="Times New Roman" panose="02020603050405020304" pitchFamily="18" charset="0"/>
              </a:rPr>
              <a:t> </a:t>
            </a:r>
            <a:r>
              <a:rPr lang="en-US" altLang="en-US" sz="3400" b="1" dirty="0" err="1">
                <a:solidFill>
                  <a:prstClr val="black"/>
                </a:solidFill>
                <a:latin typeface="Times New Roman" panose="02020603050405020304" pitchFamily="18" charset="0"/>
                <a:ea typeface="+mn-ea"/>
                <a:cs typeface="Times New Roman" panose="02020603050405020304" pitchFamily="18" charset="0"/>
              </a:rPr>
              <a:t>báo</a:t>
            </a:r>
            <a:r>
              <a:rPr lang="en-US" altLang="en-US" sz="3400" b="1" dirty="0">
                <a:solidFill>
                  <a:prstClr val="black"/>
                </a:solidFill>
                <a:latin typeface="Times New Roman" panose="02020603050405020304" pitchFamily="18" charset="0"/>
                <a:ea typeface="+mn-ea"/>
                <a:cs typeface="Times New Roman" panose="02020603050405020304" pitchFamily="18" charset="0"/>
              </a:rPr>
              <a:t> </a:t>
            </a:r>
            <a:r>
              <a:rPr lang="en-US" altLang="en-US" sz="3400" b="1" dirty="0" err="1">
                <a:solidFill>
                  <a:prstClr val="black"/>
                </a:solidFill>
                <a:latin typeface="Times New Roman" panose="02020603050405020304" pitchFamily="18" charset="0"/>
                <a:ea typeface="+mn-ea"/>
                <a:cs typeface="Times New Roman" panose="02020603050405020304" pitchFamily="18" charset="0"/>
              </a:rPr>
              <a:t>cáo</a:t>
            </a:r>
            <a:endParaRPr lang="en-US" altLang="en-US" sz="34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endParaRPr lang="en-US" sz="5400" dirty="0">
              <a:solidFill>
                <a:srgbClr val="002060"/>
              </a:solidFill>
              <a:latin typeface="Times New Roman" panose="02020603050405020304" pitchFamily="18" charset="0"/>
              <a:cs typeface="Times New Roman" panose="02020603050405020304" pitchFamily="18" charset="0"/>
            </a:endParaRPr>
          </a:p>
          <a:p>
            <a:r>
              <a:rPr lang="en-US" sz="4800" dirty="0">
                <a:solidFill>
                  <a:srgbClr val="FF0000"/>
                </a:solidFill>
                <a:latin typeface="Times New Roman" panose="02020603050405020304" pitchFamily="18" charset="0"/>
                <a:cs typeface="Times New Roman" panose="02020603050405020304" pitchFamily="18" charset="0"/>
              </a:rPr>
              <a:t>KỸ THUẬT SOẠN THẢO VÀ TRÌNH BÀY TỜ TRÌNH</a:t>
            </a:r>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a:latin typeface="Times New Roman" panose="02020603050405020304" pitchFamily="18" charset="0"/>
                <a:cs typeface="Times New Roman" panose="02020603050405020304" pitchFamily="18" charset="0"/>
              </a:rPr>
              <a:t>MỤC TIÊU BÀI HỌC</a:t>
            </a:r>
          </a:p>
        </p:txBody>
      </p:sp>
      <p:sp>
        <p:nvSpPr>
          <p:cNvPr id="3" name="Subtitle 2"/>
          <p:cNvSpPr>
            <a:spLocks noGrp="1"/>
          </p:cNvSpPr>
          <p:nvPr>
            <p:ph type="subTitle" idx="1"/>
          </p:nvPr>
        </p:nvSpPr>
        <p:spPr/>
        <p:txBody>
          <a:bodyPr/>
          <a:lstStyle/>
          <a:p>
            <a:endParaRPr lang="en-US" dirty="0"/>
          </a:p>
        </p:txBody>
      </p:sp>
      <p:graphicFrame>
        <p:nvGraphicFramePr>
          <p:cNvPr id="5" name="Diagram 4"/>
          <p:cNvGraphicFramePr/>
          <p:nvPr/>
        </p:nvGraphicFramePr>
        <p:xfrm>
          <a:off x="0" y="1295400"/>
          <a:ext cx="9144000"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a:solidFill>
                  <a:srgbClr val="002060"/>
                </a:solidFill>
                <a:latin typeface="Times New Roman" panose="02020603050405020304" pitchFamily="18" charset="0"/>
                <a:cs typeface="Times New Roman" panose="02020603050405020304" pitchFamily="18" charset="0"/>
              </a:rPr>
              <a:t>Nội dung chi </a:t>
            </a:r>
            <a:r>
              <a:rPr lang="en-US" sz="3600" dirty="0" err="1">
                <a:solidFill>
                  <a:srgbClr val="002060"/>
                </a:solidFill>
                <a:latin typeface="Times New Roman" panose="02020603050405020304" pitchFamily="18" charset="0"/>
                <a:cs typeface="Times New Roman" panose="02020603050405020304" pitchFamily="18" charset="0"/>
              </a:rPr>
              <a:t>tiết</a:t>
            </a:r>
            <a:endParaRPr lang="en-US" sz="3600" dirty="0">
              <a:solidFill>
                <a:srgbClr val="002060"/>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endParaRPr lang="en-US" dirty="0"/>
          </a:p>
        </p:txBody>
      </p:sp>
      <p:graphicFrame>
        <p:nvGraphicFramePr>
          <p:cNvPr id="6" name="Diagram 5"/>
          <p:cNvGraphicFramePr/>
          <p:nvPr/>
        </p:nvGraphicFramePr>
        <p:xfrm>
          <a:off x="-23004" y="1295400"/>
          <a:ext cx="9167004" cy="502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Times New Roman" panose="02020603050405020304" pitchFamily="18" charset="0"/>
                <a:cs typeface="Times New Roman" panose="02020603050405020304" pitchFamily="18" charset="0"/>
              </a:rPr>
              <a:t>I. </a:t>
            </a:r>
            <a:r>
              <a:rPr lang="en-US" dirty="0" err="1">
                <a:latin typeface="Times New Roman" panose="02020603050405020304" pitchFamily="18" charset="0"/>
                <a:cs typeface="Times New Roman" panose="02020603050405020304" pitchFamily="18" charset="0"/>
              </a:rPr>
              <a:t>Khái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niệm</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endParaRPr lang="en-US" dirty="0"/>
          </a:p>
        </p:txBody>
      </p:sp>
      <p:sp>
        <p:nvSpPr>
          <p:cNvPr id="4" name="Rounded Rectangle 3"/>
          <p:cNvSpPr/>
          <p:nvPr/>
        </p:nvSpPr>
        <p:spPr>
          <a:xfrm>
            <a:off x="0" y="1492758"/>
            <a:ext cx="1752600" cy="9144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prstClr val="black"/>
                </a:solidFill>
                <a:latin typeface="Times New Roman" panose="02020603050405020304" pitchFamily="18" charset="0"/>
                <a:cs typeface="Times New Roman" panose="02020603050405020304" pitchFamily="18" charset="0"/>
              </a:rPr>
              <a:t>Tờ</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trình</a:t>
            </a:r>
            <a:r>
              <a:rPr lang="en-US" sz="3200" dirty="0">
                <a:solidFill>
                  <a:prstClr val="black"/>
                </a:solidFill>
                <a:latin typeface="Times New Roman" panose="02020603050405020304" pitchFamily="18" charset="0"/>
                <a:cs typeface="Times New Roman" panose="02020603050405020304" pitchFamily="18" charset="0"/>
              </a:rPr>
              <a:t> </a:t>
            </a:r>
          </a:p>
        </p:txBody>
      </p:sp>
      <p:sp>
        <p:nvSpPr>
          <p:cNvPr id="5" name="Right Arrow 4"/>
          <p:cNvSpPr/>
          <p:nvPr/>
        </p:nvSpPr>
        <p:spPr>
          <a:xfrm>
            <a:off x="1756913" y="1752600"/>
            <a:ext cx="914400" cy="3947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ounded Rectangle 7"/>
          <p:cNvSpPr/>
          <p:nvPr/>
        </p:nvSpPr>
        <p:spPr>
          <a:xfrm>
            <a:off x="2677064" y="1492758"/>
            <a:ext cx="1742536" cy="9144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prstClr val="black"/>
                </a:solidFill>
                <a:latin typeface="Times New Roman" panose="02020603050405020304" pitchFamily="18" charset="0"/>
                <a:cs typeface="Times New Roman" panose="02020603050405020304" pitchFamily="18" charset="0"/>
              </a:rPr>
              <a:t>Là</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văn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bản</a:t>
            </a:r>
            <a:endParaRPr lang="en-US" sz="3200" dirty="0">
              <a:solidFill>
                <a:prstClr val="black"/>
              </a:solidFill>
              <a:latin typeface="Times New Roman" panose="02020603050405020304" pitchFamily="18" charset="0"/>
              <a:cs typeface="Times New Roman" panose="02020603050405020304" pitchFamily="18" charset="0"/>
            </a:endParaRPr>
          </a:p>
        </p:txBody>
      </p:sp>
      <p:sp>
        <p:nvSpPr>
          <p:cNvPr id="9" name="Right Arrow 8"/>
          <p:cNvSpPr/>
          <p:nvPr/>
        </p:nvSpPr>
        <p:spPr>
          <a:xfrm>
            <a:off x="4419600" y="1752600"/>
            <a:ext cx="914400" cy="3947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Rounded Rectangle 9"/>
          <p:cNvSpPr/>
          <p:nvPr/>
        </p:nvSpPr>
        <p:spPr>
          <a:xfrm>
            <a:off x="5357003" y="1458641"/>
            <a:ext cx="3710797" cy="9144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prstClr val="black"/>
                </a:solidFill>
                <a:latin typeface="Times New Roman" panose="02020603050405020304" pitchFamily="18" charset="0"/>
                <a:cs typeface="Times New Roman" panose="02020603050405020304" pitchFamily="18" charset="0"/>
              </a:rPr>
              <a:t>Đề</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xuất</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cấp</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trên</a:t>
            </a:r>
            <a:r>
              <a:rPr lang="en-US" sz="3200" dirty="0">
                <a:solidFill>
                  <a:prstClr val="black"/>
                </a:solidFill>
                <a:latin typeface="Times New Roman" panose="02020603050405020304" pitchFamily="18" charset="0"/>
                <a:cs typeface="Times New Roman" panose="02020603050405020304" pitchFamily="18" charset="0"/>
              </a:rPr>
              <a:t> hay </a:t>
            </a:r>
            <a:r>
              <a:rPr lang="en-US" sz="3200" dirty="0" err="1">
                <a:solidFill>
                  <a:prstClr val="black"/>
                </a:solidFill>
                <a:latin typeface="Times New Roman" panose="02020603050405020304" pitchFamily="18" charset="0"/>
                <a:cs typeface="Times New Roman" panose="02020603050405020304" pitchFamily="18" charset="0"/>
              </a:rPr>
              <a:t>cơ</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quan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chức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năng</a:t>
            </a:r>
            <a:endParaRPr lang="en-US" sz="3200" dirty="0">
              <a:solidFill>
                <a:prstClr val="black"/>
              </a:solidFill>
              <a:latin typeface="Times New Roman" panose="02020603050405020304" pitchFamily="18" charset="0"/>
              <a:cs typeface="Times New Roman" panose="02020603050405020304" pitchFamily="18" charset="0"/>
            </a:endParaRPr>
          </a:p>
        </p:txBody>
      </p:sp>
      <p:sp>
        <p:nvSpPr>
          <p:cNvPr id="15" name="Right Arrow 14"/>
          <p:cNvSpPr/>
          <p:nvPr/>
        </p:nvSpPr>
        <p:spPr>
          <a:xfrm>
            <a:off x="-38100" y="3803142"/>
            <a:ext cx="914400" cy="3947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ounded Rectangle 15"/>
          <p:cNvSpPr/>
          <p:nvPr/>
        </p:nvSpPr>
        <p:spPr>
          <a:xfrm>
            <a:off x="879175" y="3038267"/>
            <a:ext cx="3710797" cy="19050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prstClr val="black"/>
                </a:solidFill>
                <a:latin typeface="Times New Roman" panose="02020603050405020304" pitchFamily="18" charset="0"/>
                <a:cs typeface="Times New Roman" panose="02020603050405020304" pitchFamily="18" charset="0"/>
              </a:rPr>
              <a:t>Một</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vấn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đề</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mới</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hoặc</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đã</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trong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kế</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hoạch</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để</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xin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phê</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duyệt</a:t>
            </a:r>
            <a:endParaRPr lang="en-US" sz="3200" dirty="0">
              <a:solidFill>
                <a:prstClr val="black"/>
              </a:solidFill>
              <a:latin typeface="Times New Roman" panose="02020603050405020304" pitchFamily="18" charset="0"/>
              <a:cs typeface="Times New Roman" panose="02020603050405020304" pitchFamily="18" charset="0"/>
            </a:endParaRPr>
          </a:p>
        </p:txBody>
      </p:sp>
      <p:cxnSp>
        <p:nvCxnSpPr>
          <p:cNvPr id="18" name="Straight Connector 17"/>
          <p:cNvCxnSpPr/>
          <p:nvPr/>
        </p:nvCxnSpPr>
        <p:spPr>
          <a:xfrm>
            <a:off x="4589972" y="4000500"/>
            <a:ext cx="3630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4953000" y="3038267"/>
            <a:ext cx="0" cy="1905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970972" y="3044737"/>
            <a:ext cx="363028"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Rounded Rectangle 26"/>
          <p:cNvSpPr/>
          <p:nvPr/>
        </p:nvSpPr>
        <p:spPr>
          <a:xfrm>
            <a:off x="5334000" y="2667000"/>
            <a:ext cx="3733800" cy="8382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prstClr val="black"/>
                </a:solidFill>
                <a:latin typeface="Times New Roman" panose="02020603050405020304" pitchFamily="18" charset="0"/>
                <a:cs typeface="Times New Roman" panose="02020603050405020304" pitchFamily="18" charset="0"/>
              </a:rPr>
              <a:t>Chủ</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trương</a:t>
            </a:r>
            <a:endParaRPr lang="en-US" sz="3200" dirty="0">
              <a:solidFill>
                <a:prstClr val="black"/>
              </a:solidFill>
              <a:latin typeface="Times New Roman" panose="02020603050405020304" pitchFamily="18" charset="0"/>
              <a:cs typeface="Times New Roman" panose="02020603050405020304" pitchFamily="18" charset="0"/>
            </a:endParaRPr>
          </a:p>
        </p:txBody>
      </p:sp>
      <p:cxnSp>
        <p:nvCxnSpPr>
          <p:cNvPr id="28" name="Straight Connector 27"/>
          <p:cNvCxnSpPr/>
          <p:nvPr/>
        </p:nvCxnSpPr>
        <p:spPr>
          <a:xfrm>
            <a:off x="4953000" y="4000500"/>
            <a:ext cx="363028"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5334000" y="3657600"/>
            <a:ext cx="3733800" cy="8382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prstClr val="black"/>
                </a:solidFill>
                <a:latin typeface="Times New Roman" panose="02020603050405020304" pitchFamily="18" charset="0"/>
                <a:cs typeface="Times New Roman" panose="02020603050405020304" pitchFamily="18" charset="0"/>
              </a:rPr>
              <a:t>Phương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án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công</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tác</a:t>
            </a:r>
            <a:endParaRPr lang="en-US" sz="3200" dirty="0">
              <a:solidFill>
                <a:prstClr val="black"/>
              </a:solidFill>
              <a:latin typeface="Times New Roman" panose="02020603050405020304" pitchFamily="18" charset="0"/>
              <a:cs typeface="Times New Roman" panose="02020603050405020304" pitchFamily="18" charset="0"/>
            </a:endParaRPr>
          </a:p>
        </p:txBody>
      </p:sp>
      <p:cxnSp>
        <p:nvCxnSpPr>
          <p:cNvPr id="30" name="Straight Connector 29"/>
          <p:cNvCxnSpPr/>
          <p:nvPr/>
        </p:nvCxnSpPr>
        <p:spPr>
          <a:xfrm>
            <a:off x="4970972" y="4943267"/>
            <a:ext cx="363028"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Rounded Rectangle 30"/>
          <p:cNvSpPr/>
          <p:nvPr/>
        </p:nvSpPr>
        <p:spPr>
          <a:xfrm>
            <a:off x="5334000" y="4648200"/>
            <a:ext cx="3733800" cy="8382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prstClr val="black"/>
                </a:solidFill>
                <a:latin typeface="Times New Roman" panose="02020603050405020304" pitchFamily="18" charset="0"/>
                <a:cs typeface="Times New Roman" panose="02020603050405020304" pitchFamily="18" charset="0"/>
              </a:rPr>
              <a:t>Chính</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sách</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tiêu</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chuẩn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định</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mức</a:t>
            </a:r>
            <a:r>
              <a:rPr lang="en-US" sz="3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ppt_x"/>
                                          </p:val>
                                        </p:tav>
                                        <p:tav tm="100000">
                                          <p:val>
                                            <p:strVal val="#ppt_x"/>
                                          </p:val>
                                        </p:tav>
                                      </p:tavLst>
                                    </p:anim>
                                    <p:anim calcmode="lin" valueType="num">
                                      <p:cBhvr additive="base">
                                        <p:cTn id="6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ppt_x"/>
                                          </p:val>
                                        </p:tav>
                                        <p:tav tm="100000">
                                          <p:val>
                                            <p:strVal val="#ppt_x"/>
                                          </p:val>
                                        </p:tav>
                                      </p:tavLst>
                                    </p:anim>
                                    <p:anim calcmode="lin" valueType="num">
                                      <p:cBhvr additive="base">
                                        <p:cTn id="7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additive="base">
                                        <p:cTn id="84" dur="500" fill="hold"/>
                                        <p:tgtEl>
                                          <p:spTgt spid="31"/>
                                        </p:tgtEl>
                                        <p:attrNameLst>
                                          <p:attrName>ppt_x</p:attrName>
                                        </p:attrNameLst>
                                      </p:cBhvr>
                                      <p:tavLst>
                                        <p:tav tm="0">
                                          <p:val>
                                            <p:strVal val="#ppt_x"/>
                                          </p:val>
                                        </p:tav>
                                        <p:tav tm="100000">
                                          <p:val>
                                            <p:strVal val="#ppt_x"/>
                                          </p:val>
                                        </p:tav>
                                      </p:tavLst>
                                    </p:anim>
                                    <p:anim calcmode="lin" valueType="num">
                                      <p:cBhvr additive="base">
                                        <p:cTn id="8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5" grpId="0" animBg="1"/>
      <p:bldP spid="16" grpId="0" animBg="1"/>
      <p:bldP spid="27" grpId="0" animBg="1"/>
      <p:bldP spid="29" grpId="0" animBg="1"/>
      <p:bldP spid="31" grpId="0" animBg="1"/>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a:latin typeface="Times New Roman" panose="02020603050405020304" pitchFamily="18" charset="0"/>
                <a:cs typeface="Times New Roman" panose="02020603050405020304" pitchFamily="18" charset="0"/>
              </a:rPr>
              <a:t>II. </a:t>
            </a:r>
            <a:r>
              <a:rPr lang="en-US" sz="3600" dirty="0" err="1">
                <a:latin typeface="Times New Roman" panose="02020603050405020304" pitchFamily="18" charset="0"/>
                <a:cs typeface="Times New Roman" panose="02020603050405020304" pitchFamily="18" charset="0"/>
              </a:rPr>
              <a:t>Yêu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cầu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Tờ</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trình</a:t>
            </a:r>
            <a:endParaRPr lang="en-US"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endParaRPr lang="en-US" dirty="0"/>
          </a:p>
        </p:txBody>
      </p:sp>
      <p:sp>
        <p:nvSpPr>
          <p:cNvPr id="5" name="Pentagon 4"/>
          <p:cNvSpPr/>
          <p:nvPr/>
        </p:nvSpPr>
        <p:spPr>
          <a:xfrm>
            <a:off x="152400" y="1521814"/>
            <a:ext cx="2590800" cy="840386"/>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prstClr val="black"/>
                </a:solidFill>
                <a:latin typeface="Times New Roman" panose="02020603050405020304" pitchFamily="18" charset="0"/>
                <a:cs typeface="Times New Roman" panose="02020603050405020304" pitchFamily="18" charset="0"/>
              </a:rPr>
              <a:t>Căn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cứ</a:t>
            </a:r>
            <a:endParaRPr lang="en-US" sz="3200" dirty="0">
              <a:solidFill>
                <a:prstClr val="black"/>
              </a:solidFill>
              <a:latin typeface="Times New Roman" panose="02020603050405020304" pitchFamily="18" charset="0"/>
              <a:cs typeface="Times New Roman" panose="02020603050405020304" pitchFamily="18" charset="0"/>
            </a:endParaRPr>
          </a:p>
        </p:txBody>
      </p:sp>
      <p:sp>
        <p:nvSpPr>
          <p:cNvPr id="6" name="Chevron 5"/>
          <p:cNvSpPr/>
          <p:nvPr/>
        </p:nvSpPr>
        <p:spPr>
          <a:xfrm>
            <a:off x="2590800" y="1521812"/>
            <a:ext cx="6400800" cy="840388"/>
          </a:xfrm>
          <a:prstGeom prst="chevro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prstClr val="black"/>
                </a:solidFill>
                <a:latin typeface="Times New Roman" panose="02020603050405020304"/>
              </a:rPr>
              <a:t>Phân tích làm nổi bật vấn đề cần trình duyệt</a:t>
            </a:r>
          </a:p>
        </p:txBody>
      </p:sp>
      <p:sp>
        <p:nvSpPr>
          <p:cNvPr id="7" name="Pentagon 6"/>
          <p:cNvSpPr/>
          <p:nvPr/>
        </p:nvSpPr>
        <p:spPr>
          <a:xfrm>
            <a:off x="125083" y="2819400"/>
            <a:ext cx="2590800" cy="840386"/>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prstClr val="black"/>
                </a:solidFill>
                <a:latin typeface="Times New Roman" panose="02020603050405020304" pitchFamily="18" charset="0"/>
                <a:cs typeface="Times New Roman" panose="02020603050405020304" pitchFamily="18" charset="0"/>
              </a:rPr>
              <a:t>Chủ đề xin phê chuẩn</a:t>
            </a:r>
          </a:p>
        </p:txBody>
      </p:sp>
      <p:sp>
        <p:nvSpPr>
          <p:cNvPr id="8" name="Pentagon 7"/>
          <p:cNvSpPr/>
          <p:nvPr/>
        </p:nvSpPr>
        <p:spPr>
          <a:xfrm>
            <a:off x="152400" y="4038600"/>
            <a:ext cx="2590800" cy="840386"/>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prstClr val="black"/>
                </a:solidFill>
                <a:latin typeface="Times New Roman" panose="02020603050405020304" pitchFamily="18" charset="0"/>
                <a:cs typeface="Times New Roman" panose="02020603050405020304" pitchFamily="18" charset="0"/>
              </a:rPr>
              <a:t>Kiến</a:t>
            </a:r>
            <a:r>
              <a:rPr lang="en-US" sz="3200" dirty="0">
                <a:solidFill>
                  <a:prstClr val="black"/>
                </a:solidFill>
                <a:latin typeface="Times New Roman" panose="02020603050405020304" pitchFamily="18" charset="0"/>
                <a:cs typeface="Times New Roman" panose="02020603050405020304" pitchFamily="18" charset="0"/>
              </a:rPr>
              <a:t> </a:t>
            </a:r>
            <a:r>
              <a:rPr lang="en-US" sz="3200" dirty="0" err="1">
                <a:solidFill>
                  <a:prstClr val="black"/>
                </a:solidFill>
                <a:latin typeface="Times New Roman" panose="02020603050405020304" pitchFamily="18" charset="0"/>
                <a:cs typeface="Times New Roman" panose="02020603050405020304" pitchFamily="18" charset="0"/>
              </a:rPr>
              <a:t>nghị</a:t>
            </a:r>
            <a:r>
              <a:rPr lang="en-US" sz="3200" dirty="0">
                <a:solidFill>
                  <a:prstClr val="black"/>
                </a:solidFill>
                <a:latin typeface="Times New Roman" panose="02020603050405020304" pitchFamily="18" charset="0"/>
                <a:cs typeface="Times New Roman" panose="02020603050405020304" pitchFamily="18" charset="0"/>
              </a:rPr>
              <a:t> </a:t>
            </a:r>
          </a:p>
        </p:txBody>
      </p:sp>
      <p:sp>
        <p:nvSpPr>
          <p:cNvPr id="9" name="Pentagon 8"/>
          <p:cNvSpPr/>
          <p:nvPr/>
        </p:nvSpPr>
        <p:spPr>
          <a:xfrm>
            <a:off x="130834" y="5257800"/>
            <a:ext cx="2590800" cy="840386"/>
          </a:xfrm>
          <a:prstGeom prst="homePlat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prstClr val="black"/>
                </a:solidFill>
                <a:latin typeface="Times New Roman" panose="02020603050405020304" pitchFamily="18" charset="0"/>
                <a:cs typeface="Times New Roman" panose="02020603050405020304" pitchFamily="18" charset="0"/>
              </a:rPr>
              <a:t>Phương án</a:t>
            </a:r>
          </a:p>
        </p:txBody>
      </p:sp>
      <p:sp>
        <p:nvSpPr>
          <p:cNvPr id="11" name="Chevron 10"/>
          <p:cNvSpPr/>
          <p:nvPr/>
        </p:nvSpPr>
        <p:spPr>
          <a:xfrm>
            <a:off x="2590800" y="2819400"/>
            <a:ext cx="6400800" cy="840388"/>
          </a:xfrm>
          <a:prstGeom prst="chevro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prstClr val="black"/>
                </a:solidFill>
                <a:latin typeface="Times New Roman" panose="02020603050405020304"/>
              </a:rPr>
              <a:t>Rõ ràng</a:t>
            </a:r>
            <a:r>
              <a:rPr lang="en-US" sz="3200" dirty="0">
                <a:solidFill>
                  <a:prstClr val="black"/>
                </a:solidFill>
              </a:rPr>
              <a:t>,</a:t>
            </a:r>
            <a:r>
              <a:rPr lang="vi-VN" sz="3200" dirty="0">
                <a:solidFill>
                  <a:prstClr val="black"/>
                </a:solidFill>
                <a:latin typeface="Times New Roman" panose="02020603050405020304"/>
              </a:rPr>
              <a:t> cụ thể</a:t>
            </a:r>
          </a:p>
        </p:txBody>
      </p:sp>
      <p:sp>
        <p:nvSpPr>
          <p:cNvPr id="12" name="Chevron 11"/>
          <p:cNvSpPr/>
          <p:nvPr/>
        </p:nvSpPr>
        <p:spPr>
          <a:xfrm>
            <a:off x="2590800" y="4038600"/>
            <a:ext cx="6400800" cy="840388"/>
          </a:xfrm>
          <a:prstGeom prst="chevro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prstClr val="black"/>
                </a:solidFill>
                <a:latin typeface="Times New Roman" panose="02020603050405020304"/>
              </a:rPr>
              <a:t>Hợp lý</a:t>
            </a:r>
          </a:p>
        </p:txBody>
      </p:sp>
      <p:sp>
        <p:nvSpPr>
          <p:cNvPr id="13" name="Chevron 12"/>
          <p:cNvSpPr/>
          <p:nvPr/>
        </p:nvSpPr>
        <p:spPr>
          <a:xfrm>
            <a:off x="2572109" y="5257798"/>
            <a:ext cx="6400800" cy="840388"/>
          </a:xfrm>
          <a:prstGeom prst="chevron">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3200" dirty="0">
                <a:solidFill>
                  <a:prstClr val="black"/>
                </a:solidFill>
                <a:latin typeface="Times New Roman" panose="02020603050405020304"/>
              </a:rPr>
              <a:t>Trình bày khái quát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P spid="12" grpId="0" animBg="1"/>
      <p:bldP spid="13" grpId="0" animBg="1"/>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a:latin typeface="Times New Roman" panose="02020603050405020304" pitchFamily="18" charset="0"/>
                <a:cs typeface="Times New Roman" panose="02020603050405020304" pitchFamily="18" charset="0"/>
              </a:rPr>
              <a:t>III. </a:t>
            </a:r>
            <a:r>
              <a:rPr lang="en-US" sz="3600" dirty="0" err="1">
                <a:latin typeface="Times New Roman" panose="02020603050405020304" pitchFamily="18" charset="0"/>
                <a:cs typeface="Times New Roman" panose="02020603050405020304" pitchFamily="18" charset="0"/>
              </a:rPr>
              <a:t>Cấu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trúc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Tờ</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trình</a:t>
            </a:r>
            <a:endParaRPr lang="en-US"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endParaRPr lang="en-US" dirty="0"/>
          </a:p>
        </p:txBody>
      </p:sp>
      <p:graphicFrame>
        <p:nvGraphicFramePr>
          <p:cNvPr id="10" name="Diagram 9"/>
          <p:cNvGraphicFramePr/>
          <p:nvPr/>
        </p:nvGraphicFramePr>
        <p:xfrm>
          <a:off x="0" y="1295400"/>
          <a:ext cx="91440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err="1">
                <a:latin typeface="Times New Roman" panose="02020603050405020304" pitchFamily="18" charset="0"/>
                <a:cs typeface="Times New Roman" panose="02020603050405020304" pitchFamily="18" charset="0"/>
              </a:rPr>
              <a:t>Phần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mở</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đầu</a:t>
            </a:r>
            <a:endParaRPr lang="en-US"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pPr marL="457200" indent="-457200" algn="just">
              <a:buFontTx/>
              <a:buChar char="-"/>
            </a:pPr>
            <a:r>
              <a:rPr lang="en-US" dirty="0" err="1">
                <a:solidFill>
                  <a:schemeClr val="tx1"/>
                </a:solidFill>
                <a:latin typeface="Times New Roman" panose="02020603050405020304" pitchFamily="18" charset="0"/>
                <a:cs typeface="Times New Roman" panose="02020603050405020304" pitchFamily="18" charset="0"/>
              </a:rPr>
              <a:t>Nhận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định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tình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hình</a:t>
            </a:r>
            <a:r>
              <a:rPr lang="en-US" dirty="0">
                <a:solidFill>
                  <a:schemeClr val="tx1"/>
                </a:solidFill>
                <a:latin typeface="Times New Roman" panose="02020603050405020304" pitchFamily="18" charset="0"/>
                <a:cs typeface="Times New Roman" panose="02020603050405020304" pitchFamily="18" charset="0"/>
              </a:rPr>
              <a:t>;</a:t>
            </a:r>
          </a:p>
          <a:p>
            <a:pPr marL="457200" indent="-457200" algn="just">
              <a:buFontTx/>
              <a:buChar char="-"/>
            </a:pPr>
            <a:r>
              <a:rPr lang="en-US" dirty="0" err="1">
                <a:solidFill>
                  <a:schemeClr val="tx1"/>
                </a:solidFill>
                <a:latin typeface="Times New Roman" panose="02020603050405020304" pitchFamily="18" charset="0"/>
                <a:cs typeface="Times New Roman" panose="02020603050405020304" pitchFamily="18" charset="0"/>
              </a:rPr>
              <a:t>Phân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tích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mặt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tích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tiêu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của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tình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hình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để</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làm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cơ</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sở</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cho</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việc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đề</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xuất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vấn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đề</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mới</a:t>
            </a:r>
            <a:r>
              <a:rPr lang="en-US" dirty="0">
                <a:solidFill>
                  <a:schemeClr val="tx1"/>
                </a:solidFill>
                <a:latin typeface="Times New Roman" panose="02020603050405020304" pitchFamily="18" charset="0"/>
                <a:cs typeface="Times New Roman" panose="02020603050405020304" pitchFamily="18" charset="0"/>
              </a:rPr>
              <a:t>.</a:t>
            </a:r>
          </a:p>
          <a:p>
            <a:pPr marL="457200" indent="-457200" algn="just">
              <a:buFontTx/>
              <a:buChar char="-"/>
            </a:pPr>
            <a:r>
              <a:rPr lang="en-US" dirty="0" err="1">
                <a:solidFill>
                  <a:schemeClr val="tx1"/>
                </a:solidFill>
                <a:latin typeface="Times New Roman" panose="02020603050405020304" pitchFamily="18" charset="0"/>
                <a:cs typeface="Times New Roman" panose="02020603050405020304" pitchFamily="18" charset="0"/>
              </a:rPr>
              <a:t>Ví</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dụ</a:t>
            </a:r>
            <a:r>
              <a:rPr lang="en-US" dirty="0">
                <a:solidFill>
                  <a:schemeClr val="tx1"/>
                </a:solidFill>
                <a:latin typeface="Times New Roman" panose="02020603050405020304" pitchFamily="18" charset="0"/>
                <a:cs typeface="Times New Roman" panose="02020603050405020304" pitchFamily="18" charset="0"/>
              </a:rPr>
              <a:t>:</a:t>
            </a:r>
          </a:p>
          <a:p>
            <a:pPr algn="l"/>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Màn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hình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quá</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cũ</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sản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xuất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năm</a:t>
            </a:r>
            <a:r>
              <a:rPr lang="en-US" dirty="0">
                <a:solidFill>
                  <a:schemeClr val="tx1"/>
                </a:solidFill>
                <a:latin typeface="Times New Roman" panose="02020603050405020304" pitchFamily="18" charset="0"/>
                <a:cs typeface="Times New Roman" panose="02020603050405020304" pitchFamily="18" charset="0"/>
              </a:rPr>
              <a:t>…)</a:t>
            </a:r>
          </a:p>
          <a:p>
            <a:pPr algn="l"/>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Bộ</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giải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mã</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màu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bị</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hư</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đèn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hình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yếu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độ</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phân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giải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yếu</a:t>
            </a:r>
            <a:r>
              <a:rPr lang="en-US" dirty="0">
                <a:solidFill>
                  <a:schemeClr val="tx1"/>
                </a:solidFill>
                <a:latin typeface="Times New Roman" panose="02020603050405020304" pitchFamily="18" charset="0"/>
                <a:cs typeface="Times New Roman" panose="02020603050405020304" pitchFamily="18" charset="0"/>
              </a:rPr>
              <a:t>. </a:t>
            </a:r>
          </a:p>
          <a:p>
            <a:pPr algn="l"/>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Không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đáp</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ứng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được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nhu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cầu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mới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của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công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việc</a:t>
            </a:r>
            <a:r>
              <a:rPr lang="en-US" dirty="0">
                <a:solidFill>
                  <a:schemeClr val="tx1"/>
                </a:solidFill>
                <a:latin typeface="Times New Roman" panose="02020603050405020304" pitchFamily="18" charset="0"/>
                <a:cs typeface="Times New Roman" panose="02020603050405020304" pitchFamily="18" charset="0"/>
              </a:rPr>
              <a:t>.   </a:t>
            </a:r>
            <a:endParaRPr lang="en-US" dirty="0">
              <a:solidFill>
                <a:schemeClr val="tx1"/>
              </a:solidFill>
            </a:endParaRPr>
          </a:p>
        </p:txBody>
      </p:sp>
      <p:sp>
        <p:nvSpPr>
          <p:cNvPr id="4" name="Right Arrow 3"/>
          <p:cNvSpPr/>
          <p:nvPr/>
        </p:nvSpPr>
        <p:spPr>
          <a:xfrm>
            <a:off x="76200" y="5257800"/>
            <a:ext cx="762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br>
              <a:rPr lang="en-US" dirty="0"/>
            </a:br>
            <a:r>
              <a:rPr lang="en-US" dirty="0" err="1"/>
              <a:t>Phần</a:t>
            </a:r>
            <a:r>
              <a:rPr lang="en-US" dirty="0"/>
              <a:t> </a:t>
            </a:r>
            <a:r>
              <a:rPr lang="en-US" dirty="0" err="1"/>
              <a:t>nội</a:t>
            </a:r>
            <a:r>
              <a:rPr lang="en-US" dirty="0"/>
              <a:t> dung</a:t>
            </a:r>
            <a:br>
              <a:rPr lang="en-US" dirty="0"/>
            </a:br>
            <a:endParaRPr lang="en-US" dirty="0"/>
          </a:p>
        </p:txBody>
      </p:sp>
      <p:sp>
        <p:nvSpPr>
          <p:cNvPr id="3" name="Subtitle 2"/>
          <p:cNvSpPr>
            <a:spLocks noGrp="1"/>
          </p:cNvSpPr>
          <p:nvPr>
            <p:ph type="subTitle" idx="1"/>
          </p:nvPr>
        </p:nvSpPr>
        <p:spPr/>
        <p:txBody>
          <a:bodyPr/>
          <a:lstStyle/>
          <a:p>
            <a:pPr marL="469265" marR="0" indent="-457200" algn="just">
              <a:spcBef>
                <a:spcPts val="0"/>
              </a:spcBef>
              <a:spcAft>
                <a:spcPts val="0"/>
              </a:spcAft>
              <a:buFontTx/>
              <a:buChar char="-"/>
            </a:pPr>
            <a:r>
              <a:rPr lang="en-US" dirty="0" err="1">
                <a:solidFill>
                  <a:srgbClr val="000000"/>
                </a:solidFill>
                <a:latin typeface="Times New Roman" panose="02020603050405020304"/>
                <a:ea typeface="Times New Roman" panose="02020603050405020304"/>
              </a:rPr>
              <a:t>Nêu</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tóm</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tắt</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nội</a:t>
            </a:r>
            <a:r>
              <a:rPr lang="en-US" dirty="0">
                <a:solidFill>
                  <a:srgbClr val="000000"/>
                </a:solidFill>
                <a:latin typeface="Times New Roman" panose="02020603050405020304"/>
                <a:ea typeface="Times New Roman" panose="02020603050405020304"/>
              </a:rPr>
              <a:t> dung </a:t>
            </a:r>
            <a:r>
              <a:rPr lang="en-US" dirty="0" err="1">
                <a:solidFill>
                  <a:srgbClr val="000000"/>
                </a:solidFill>
                <a:latin typeface="Times New Roman" panose="02020603050405020304"/>
                <a:ea typeface="Times New Roman" panose="02020603050405020304"/>
              </a:rPr>
              <a:t>của</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nghị</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mới</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xuất</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các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phương</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án</a:t>
            </a:r>
            <a:r>
              <a:rPr lang="en-US" dirty="0">
                <a:solidFill>
                  <a:srgbClr val="000000"/>
                </a:solidFill>
                <a:latin typeface="Times New Roman" panose="02020603050405020304"/>
                <a:ea typeface="Times New Roman" panose="02020603050405020304"/>
              </a:rPr>
              <a:t>.</a:t>
            </a:r>
          </a:p>
          <a:p>
            <a:pPr marL="469265" marR="0" indent="-457200" algn="just">
              <a:spcBef>
                <a:spcPts val="0"/>
              </a:spcBef>
              <a:spcAft>
                <a:spcPts val="0"/>
              </a:spcAft>
              <a:buFontTx/>
              <a:buChar char="-"/>
            </a:pP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Nêu</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dự</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kiến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những</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vấn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có</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thể</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nảy</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sinh</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nếu</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nghị</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mới</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được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áp</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dụng</a:t>
            </a:r>
            <a:r>
              <a:rPr lang="en-US" dirty="0">
                <a:solidFill>
                  <a:srgbClr val="000000"/>
                </a:solidFill>
                <a:latin typeface="Times New Roman" panose="02020603050405020304"/>
                <a:ea typeface="Times New Roman" panose="02020603050405020304"/>
              </a:rPr>
              <a:t>. </a:t>
            </a:r>
          </a:p>
          <a:p>
            <a:pPr marL="469265" marR="0" indent="-457200" algn="just">
              <a:spcBef>
                <a:spcPts val="0"/>
              </a:spcBef>
              <a:spcAft>
                <a:spcPts val="0"/>
              </a:spcAft>
              <a:buFontTx/>
              <a:buChar char="-"/>
            </a:pPr>
            <a:r>
              <a:rPr lang="en-US" dirty="0" err="1">
                <a:solidFill>
                  <a:srgbClr val="000000"/>
                </a:solidFill>
                <a:latin typeface="Times New Roman" panose="02020603050405020304"/>
                <a:ea typeface="Times New Roman" panose="02020603050405020304"/>
              </a:rPr>
              <a:t>Nêu</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những</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khó</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khăn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thuận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lợi</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chủ</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quan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khách</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quan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khi</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triển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khai</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thực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hiện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và</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dự</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kiến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biện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pháp</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khắc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phục</a:t>
            </a:r>
            <a:r>
              <a:rPr lang="en-US" dirty="0">
                <a:solidFill>
                  <a:srgbClr val="000000"/>
                </a:solidFill>
                <a:latin typeface="Times New Roman" panose="02020603050405020304"/>
                <a:ea typeface="Times New Roman" panose="02020603050405020304"/>
              </a:rPr>
              <a:t>.</a:t>
            </a:r>
          </a:p>
          <a:p>
            <a:pPr marL="469265" marR="0" indent="-457200" algn="just">
              <a:spcBef>
                <a:spcPts val="0"/>
              </a:spcBef>
              <a:spcAft>
                <a:spcPts val="0"/>
              </a:spcAft>
              <a:buFontTx/>
              <a:buChar char="-"/>
            </a:pPr>
            <a:r>
              <a:rPr lang="en-US" dirty="0" err="1">
                <a:solidFill>
                  <a:srgbClr val="000000"/>
                </a:solidFill>
                <a:latin typeface="Times New Roman" panose="02020603050405020304"/>
                <a:ea typeface="Times New Roman" panose="02020603050405020304"/>
              </a:rPr>
              <a:t>Ví</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dụ</a:t>
            </a:r>
            <a:r>
              <a:rPr lang="en-US" dirty="0">
                <a:solidFill>
                  <a:srgbClr val="000000"/>
                </a:solidFill>
                <a:latin typeface="Times New Roman" panose="02020603050405020304"/>
                <a:ea typeface="Times New Roman" panose="02020603050405020304"/>
              </a:rPr>
              <a:t>:</a:t>
            </a:r>
          </a:p>
          <a:p>
            <a:pPr marL="12065" marR="0" algn="just">
              <a:spcBef>
                <a:spcPts val="0"/>
              </a:spcBef>
              <a:spcAft>
                <a:spcPts val="0"/>
              </a:spcAft>
            </a:pP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xuất</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thay</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mới</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bằng</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màn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hình</a:t>
            </a:r>
            <a:r>
              <a:rPr lang="en-US" dirty="0">
                <a:solidFill>
                  <a:srgbClr val="000000"/>
                </a:solidFill>
                <a:latin typeface="Times New Roman" panose="02020603050405020304"/>
                <a:ea typeface="Times New Roman" panose="02020603050405020304"/>
              </a:rPr>
              <a:t> Samsung 17 in.</a:t>
            </a:r>
          </a:p>
          <a:p>
            <a:pPr marL="12065" marR="0" algn="just">
              <a:spcBef>
                <a:spcPts val="0"/>
              </a:spcBef>
              <a:spcAft>
                <a:spcPts val="0"/>
              </a:spcAft>
            </a:pP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Giá</a:t>
            </a:r>
            <a:endParaRPr lang="en-US" dirty="0">
              <a:solidFill>
                <a:srgbClr val="000000"/>
              </a:solidFill>
              <a:latin typeface="Times New Roman" panose="02020603050405020304"/>
              <a:ea typeface="Times New Roman" panose="02020603050405020304"/>
            </a:endParaRPr>
          </a:p>
          <a:p>
            <a:pPr marL="12065" marR="0" algn="just">
              <a:spcBef>
                <a:spcPts val="0"/>
              </a:spcBef>
              <a:spcAft>
                <a:spcPts val="0"/>
              </a:spcAft>
            </a:pPr>
            <a:endParaRPr lang="en-US" dirty="0">
              <a:solidFill>
                <a:srgbClr val="000000"/>
              </a:solidFill>
              <a:latin typeface="Times New Roman" panose="02020603050405020304"/>
              <a:ea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err="1">
                <a:latin typeface="Times New Roman" panose="02020603050405020304" pitchFamily="18" charset="0"/>
                <a:cs typeface="Times New Roman" panose="02020603050405020304" pitchFamily="18" charset="0"/>
              </a:rPr>
              <a:t>Phần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kết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thúc</a:t>
            </a:r>
            <a:endParaRPr lang="en-US" sz="36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pPr marL="457200" indent="-457200" algn="l">
              <a:buFontTx/>
              <a:buChar char="-"/>
            </a:pPr>
            <a:r>
              <a:rPr lang="en-US" dirty="0" err="1">
                <a:solidFill>
                  <a:schemeClr val="tx1"/>
                </a:solidFill>
                <a:latin typeface="Times New Roman" panose="02020603050405020304" pitchFamily="18" charset="0"/>
                <a:cs typeface="Times New Roman" panose="02020603050405020304" pitchFamily="18" charset="0"/>
              </a:rPr>
              <a:t>Nêu</a:t>
            </a:r>
            <a:r>
              <a:rPr lang="en-US" dirty="0">
                <a:solidFill>
                  <a:schemeClr val="tx1"/>
                </a:solidFill>
                <a:latin typeface="Times New Roman" panose="02020603050405020304" pitchFamily="18" charset="0"/>
                <a:cs typeface="Times New Roman" panose="02020603050405020304" pitchFamily="18" charset="0"/>
              </a:rPr>
              <a:t> ý </a:t>
            </a:r>
            <a:r>
              <a:rPr lang="en-US" dirty="0" err="1">
                <a:solidFill>
                  <a:schemeClr val="tx1"/>
                </a:solidFill>
                <a:latin typeface="Times New Roman" panose="02020603050405020304" pitchFamily="18" charset="0"/>
                <a:cs typeface="Times New Roman" panose="02020603050405020304" pitchFamily="18" charset="0"/>
              </a:rPr>
              <a:t>nghĩa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tác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dụng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của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đề</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nghị</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mới</a:t>
            </a:r>
            <a:r>
              <a:rPr lang="en-US" dirty="0">
                <a:solidFill>
                  <a:schemeClr val="tx1"/>
                </a:solidFill>
                <a:latin typeface="Times New Roman" panose="02020603050405020304" pitchFamily="18" charset="0"/>
                <a:cs typeface="Times New Roman" panose="02020603050405020304" pitchFamily="18" charset="0"/>
              </a:rPr>
              <a:t>. </a:t>
            </a:r>
          </a:p>
          <a:p>
            <a:pPr marL="457200" indent="-457200" algn="l">
              <a:buFontTx/>
              <a:buChar char="-"/>
            </a:pPr>
            <a:r>
              <a:rPr lang="en-US" dirty="0" err="1">
                <a:solidFill>
                  <a:schemeClr val="tx1"/>
                </a:solidFill>
                <a:latin typeface="Times New Roman" panose="02020603050405020304" pitchFamily="18" charset="0"/>
                <a:cs typeface="Times New Roman" panose="02020603050405020304" pitchFamily="18" charset="0"/>
              </a:rPr>
              <a:t>Đề</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nghị</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cấp</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trên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xem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xét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chấp</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nhận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đề</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xuất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để</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sớm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triển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khai</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thực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hiện</a:t>
            </a:r>
            <a:r>
              <a:rPr lang="en-US" dirty="0">
                <a:solidFill>
                  <a:schemeClr val="tx1"/>
                </a:solidFill>
                <a:latin typeface="Times New Roman" panose="02020603050405020304" pitchFamily="18" charset="0"/>
                <a:cs typeface="Times New Roman" panose="02020603050405020304" pitchFamily="18" charset="0"/>
              </a:rPr>
              <a:t>.</a:t>
            </a:r>
          </a:p>
          <a:p>
            <a:pPr marL="457200" indent="-457200" algn="l">
              <a:buFontTx/>
              <a:buChar char="-"/>
            </a:pPr>
            <a:r>
              <a:rPr lang="en-US" dirty="0" err="1">
                <a:solidFill>
                  <a:schemeClr val="tx1"/>
                </a:solidFill>
                <a:latin typeface="Times New Roman" panose="02020603050405020304" pitchFamily="18" charset="0"/>
                <a:cs typeface="Times New Roman" panose="02020603050405020304" pitchFamily="18" charset="0"/>
              </a:rPr>
              <a:t>Ví</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dụ</a:t>
            </a:r>
            <a:r>
              <a:rPr lang="en-US" dirty="0">
                <a:solidFill>
                  <a:schemeClr val="tx1"/>
                </a:solidFill>
                <a:latin typeface="Times New Roman" panose="02020603050405020304" pitchFamily="18" charset="0"/>
                <a:cs typeface="Times New Roman" panose="02020603050405020304" pitchFamily="18" charset="0"/>
              </a:rPr>
              <a:t>: </a:t>
            </a:r>
          </a:p>
          <a:p>
            <a:pPr algn="l"/>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Để</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phục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vụ</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tốt</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cho</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công</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việc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kính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trình</a:t>
            </a:r>
            <a:r>
              <a:rPr lang="en-US" dirty="0">
                <a:solidFill>
                  <a:schemeClr val="tx1"/>
                </a:solidFill>
                <a:latin typeface="Times New Roman" panose="02020603050405020304" pitchFamily="18" charset="0"/>
                <a:cs typeface="Times New Roman" panose="02020603050405020304" pitchFamily="18" charset="0"/>
              </a:rPr>
              <a:t> Ban </a:t>
            </a:r>
            <a:r>
              <a:rPr lang="en-US" dirty="0" err="1">
                <a:solidFill>
                  <a:schemeClr val="tx1"/>
                </a:solidFill>
                <a:latin typeface="Times New Roman" panose="02020603050405020304" pitchFamily="18" charset="0"/>
                <a:cs typeface="Times New Roman" panose="02020603050405020304" pitchFamily="18" charset="0"/>
              </a:rPr>
              <a:t>giám</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đốc</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duyệt</a:t>
            </a:r>
            <a:r>
              <a:rPr lang="en-US" dirty="0">
                <a:solidFill>
                  <a:schemeClr val="tx1"/>
                </a:solidFill>
                <a:latin typeface="Times New Roman" panose="02020603050405020304" pitchFamily="18" charset="0"/>
                <a:cs typeface="Times New Roman" panose="02020603050405020304" pitchFamily="18" charset="0"/>
              </a:rPr>
              <a:t> chi … </a:t>
            </a:r>
            <a:r>
              <a:rPr lang="en-US" dirty="0" err="1">
                <a:solidFill>
                  <a:schemeClr val="tx1"/>
                </a:solidFill>
                <a:latin typeface="Times New Roman" panose="02020603050405020304" pitchFamily="18" charset="0"/>
                <a:cs typeface="Times New Roman" panose="02020603050405020304" pitchFamily="18" charset="0"/>
              </a:rPr>
              <a:t>để</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mua</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màn</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hình</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nêu</a:t>
            </a:r>
            <a:r>
              <a:rPr lang="en-US" dirty="0">
                <a:solidFill>
                  <a:schemeClr val="tx1"/>
                </a:solidFill>
                <a:latin typeface="Times New Roman" panose="02020603050405020304" pitchFamily="18" charset="0"/>
                <a:cs typeface="Times New Roman" panose="02020603050405020304" pitchFamily="18" charset="0"/>
              </a:rPr>
              <a:t> </a:t>
            </a:r>
            <a:r>
              <a:rPr lang="en-US" dirty="0" err="1">
                <a:solidFill>
                  <a:schemeClr val="tx1"/>
                </a:solidFill>
                <a:latin typeface="Times New Roman" panose="02020603050405020304" pitchFamily="18" charset="0"/>
                <a:cs typeface="Times New Roman" panose="02020603050405020304" pitchFamily="18" charset="0"/>
              </a:rPr>
              <a:t>trên</a:t>
            </a:r>
            <a:r>
              <a:rPr lang="en-US" dirty="0">
                <a:solidFill>
                  <a:schemeClr val="tx1"/>
                </a:solidFill>
                <a:latin typeface="Times New Roman" panose="02020603050405020304" pitchFamily="18" charset="0"/>
                <a:cs typeface="Times New Roman" panose="02020603050405020304" pitchFamily="18" charset="0"/>
              </a:rPr>
              <a:t>.</a:t>
            </a:r>
          </a:p>
          <a:p>
            <a:pPr algn="l"/>
            <a:endParaRPr 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Thẩm quyền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văn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65539" name="Content Placeholder 2"/>
          <p:cNvSpPr>
            <a:spLocks noGrp="1"/>
          </p:cNvSpPr>
          <p:nvPr>
            <p:ph idx="1"/>
          </p:nvPr>
        </p:nvSpPr>
        <p:spPr>
          <a:xfrm>
            <a:off x="250825" y="1628775"/>
            <a:ext cx="8713788" cy="4497388"/>
          </a:xfrm>
        </p:spPr>
        <p:txBody>
          <a:bodyPr vert="horz" wrap="square" lIns="91440" tIns="45720" rIns="91440" bIns="45720" numCol="1" anchor="t" anchorCtr="0" compatLnSpc="1"/>
          <a:lstStyle/>
          <a:p>
            <a:pPr marL="0" indent="0">
              <a:buNone/>
            </a:pPr>
            <a:r>
              <a:rPr lang="en-US" altLang="en-US" b="1" dirty="0">
                <a:latin typeface="Times New Roman" panose="02020603050405020304" pitchFamily="18" charset="0"/>
                <a:cs typeface="Times New Roman" panose="02020603050405020304" pitchFamily="18" charset="0"/>
              </a:rPr>
              <a:t>1/ Thẩm quyền ban h</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nh văn bản QPPL:</a:t>
            </a:r>
          </a:p>
          <a:p>
            <a:pPr marL="0" indent="0">
              <a:buNone/>
            </a:pPr>
            <a:r>
              <a:rPr lang="en-US" altLang="en-US" dirty="0">
                <a:latin typeface="Times New Roman" panose="02020603050405020304" pitchFamily="18" charset="0"/>
                <a:cs typeface="Times New Roman" panose="02020603050405020304" pitchFamily="18" charset="0"/>
              </a:rPr>
              <a:t>Quy định tại chương 2 luật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văn bản QPPL 2015. </a:t>
            </a:r>
          </a:p>
          <a:p>
            <a:pPr marL="0" indent="0">
              <a:buNone/>
            </a:pPr>
            <a:r>
              <a:rPr lang="en-US" altLang="en-US" dirty="0">
                <a:latin typeface="Times New Roman" panose="02020603050405020304" pitchFamily="18" charset="0"/>
                <a:cs typeface="Times New Roman" panose="02020603050405020304" pitchFamily="18" charset="0"/>
              </a:rPr>
              <a:t>Cụ thể như sau:</a:t>
            </a: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15. Luật, nghị quyết của Quốc hội</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16. Pháp lệnh, nghị quyết của Ủy ban thường vụ Quốc hội</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17. Lệnh, quyết định của Chủ tịch nước</a:t>
            </a:r>
            <a:endParaRPr lang="en-US" altLang="x-none" dirty="0">
              <a:latin typeface="Times New Roman" panose="02020603050405020304" pitchFamily="18" charset="0"/>
              <a:cs typeface="Times New Roman" panose="02020603050405020304" pitchFamily="18" charset="0"/>
            </a:endParaRPr>
          </a:p>
          <a:p>
            <a:pPr marL="0" indent="0">
              <a:buNone/>
            </a:pPr>
            <a:endParaRPr lang="en-US" altLang="en-US" dirty="0">
              <a:latin typeface="Times New Roman" panose="02020603050405020304" pitchFamily="18" charset="0"/>
              <a:ea typeface="Times New Roman" panose="02020603050405020304" pitchFamily="18" charset="0"/>
            </a:endParaRPr>
          </a:p>
        </p:txBody>
      </p:sp>
      <p:sp>
        <p:nvSpPr>
          <p:cNvPr id="66564"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31</a:t>
            </a:fld>
            <a:endParaRPr lang="es-ES" altLang="en-US" sz="1400" dirty="0"/>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II. </a:t>
            </a:r>
            <a:r>
              <a:rPr lang="en-US" altLang="en-US" dirty="0" err="1">
                <a:latin typeface="Times New Roman" panose="02020603050405020304" pitchFamily="18" charset="0"/>
                <a:cs typeface="Times New Roman" panose="02020603050405020304" pitchFamily="18" charset="0"/>
              </a:rPr>
              <a:t>Thẩm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quyền</a:t>
            </a:r>
            <a:r>
              <a:rPr lang="en-US" altLang="en-US" dirty="0">
                <a:latin typeface="Times New Roman" panose="02020603050405020304" pitchFamily="18" charset="0"/>
                <a:cs typeface="Times New Roman" panose="02020603050405020304" pitchFamily="18" charset="0"/>
              </a:rPr>
              <a:t> ban </a:t>
            </a:r>
            <a:r>
              <a:rPr lang="en-US" altLang="en-US" dirty="0" err="1">
                <a:latin typeface="Times New Roman" panose="02020603050405020304" pitchFamily="18" charset="0"/>
                <a:cs typeface="Times New Roman" panose="02020603050405020304" pitchFamily="18" charset="0"/>
              </a:rPr>
              <a:t>h</a:t>
            </a:r>
            <a:r>
              <a:rPr lang="en-US" altLang="en-US" dirty="0" err="1">
                <a:latin typeface="Times New Roman" panose="02020603050405020304" pitchFamily="18" charset="0"/>
                <a:ea typeface="Times New Roman" panose="02020603050405020304" pitchFamily="18" charset="0"/>
                <a:cs typeface="Arial" panose="020B0604020202020204"/>
              </a:rPr>
              <a:t>à</a:t>
            </a:r>
            <a:r>
              <a:rPr lang="en-US" altLang="en-US" dirty="0" err="1">
                <a:latin typeface="Times New Roman" panose="02020603050405020304" pitchFamily="18" charset="0"/>
                <a:cs typeface="Times New Roman" panose="02020603050405020304" pitchFamily="18" charset="0"/>
              </a:rPr>
              <a:t>nh</a:t>
            </a:r>
            <a:r>
              <a:rPr lang="en-US" altLang="en-US" dirty="0">
                <a:latin typeface="Times New Roman" panose="02020603050405020304" pitchFamily="18" charset="0"/>
                <a:cs typeface="Times New Roman" panose="02020603050405020304" pitchFamily="18" charset="0"/>
              </a:rPr>
              <a:t> </a:t>
            </a:r>
            <a:br>
              <a:rPr lang="en-US" altLang="en-US" dirty="0">
                <a:latin typeface="Times New Roman" panose="02020603050405020304" pitchFamily="18" charset="0"/>
                <a:cs typeface="Times New Roman" panose="02020603050405020304" pitchFamily="18" charset="0"/>
              </a:rPr>
            </a:br>
            <a:r>
              <a:rPr lang="en-US" altLang="en-US" dirty="0" err="1">
                <a:latin typeface="Times New Roman" panose="02020603050405020304" pitchFamily="18" charset="0"/>
                <a:cs typeface="Times New Roman" panose="02020603050405020304" pitchFamily="18" charset="0"/>
              </a:rPr>
              <a:t>văn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bản</a:t>
            </a:r>
            <a:endParaRPr lang="vi-VN" altLang="en-US" sz="40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395288" y="1412875"/>
            <a:ext cx="8229600" cy="4525963"/>
          </a:xfrm>
        </p:spPr>
        <p:txBody>
          <a:bodyPr vert="horz" wrap="square" lIns="91440" tIns="45720" rIns="91440" bIns="45720" anchor="t"/>
          <a:lstStyle/>
          <a:p>
            <a:pPr marL="0" indent="0" algn="ctr">
              <a:buNone/>
            </a:pPr>
            <a:endParaRPr lang="en-US" altLang="en-US" dirty="0"/>
          </a:p>
          <a:p>
            <a:pPr marL="0" indent="0" algn="ctr">
              <a:buNone/>
            </a:pPr>
            <a:endParaRPr lang="en-US" altLang="en-US" b="1" dirty="0">
              <a:solidFill>
                <a:srgbClr val="FF0000"/>
              </a:solidFill>
              <a:latin typeface="Times New Roman" panose="02020603050405020304" pitchFamily="18" charset="0"/>
              <a:cs typeface="Times New Roman" panose="02020603050405020304" pitchFamily="18" charset="0"/>
            </a:endParaRPr>
          </a:p>
          <a:p>
            <a:pPr marL="0" indent="0" algn="ctr">
              <a:buNone/>
            </a:pPr>
            <a:r>
              <a:rPr lang="en-US" altLang="en-US" sz="3600" b="1" dirty="0">
                <a:solidFill>
                  <a:srgbClr val="FF0000"/>
                </a:solidFill>
                <a:latin typeface="Times New Roman" panose="02020603050405020304" pitchFamily="18" charset="0"/>
                <a:cs typeface="Times New Roman" panose="02020603050405020304" pitchFamily="18" charset="0"/>
              </a:rPr>
              <a:t>KỸ THUẬT GHI VÀ TRÌNH BÀY</a:t>
            </a:r>
          </a:p>
          <a:p>
            <a:pPr marL="0" indent="0" algn="ctr">
              <a:buNone/>
            </a:pPr>
            <a:r>
              <a:rPr lang="en-US" altLang="en-US" sz="3600" b="1" dirty="0">
                <a:solidFill>
                  <a:srgbClr val="FF0000"/>
                </a:solidFill>
                <a:latin typeface="Times New Roman" panose="02020603050405020304" pitchFamily="18" charset="0"/>
                <a:cs typeface="Times New Roman" panose="02020603050405020304" pitchFamily="18" charset="0"/>
              </a:rPr>
              <a:t> BIÊN BẢN</a:t>
            </a:r>
            <a:endParaRPr lang="en-US" altLang="en-US" sz="36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NỘI DUNG CHI TIẾT</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7171" name="Content Placeholder 2"/>
          <p:cNvSpPr>
            <a:spLocks noGrp="1"/>
          </p:cNvSpPr>
          <p:nvPr>
            <p:ph idx="1"/>
          </p:nvPr>
        </p:nvSpPr>
        <p:spPr>
          <a:xfrm>
            <a:off x="457200" y="1916113"/>
            <a:ext cx="8229600" cy="4525962"/>
          </a:xfrm>
        </p:spPr>
        <p:txBody>
          <a:bodyPr vert="horz" wrap="square" lIns="91440" tIns="45720" rIns="91440" bIns="45720" anchor="t"/>
          <a:lstStyle/>
          <a:p>
            <a:pPr marL="0" indent="0">
              <a:buNone/>
            </a:pPr>
            <a:r>
              <a:rPr lang="en-US" altLang="en-US" sz="3600" dirty="0">
                <a:latin typeface="Times New Roman" panose="02020603050405020304" pitchFamily="18" charset="0"/>
                <a:cs typeface="Times New Roman" panose="02020603050405020304" pitchFamily="18" charset="0"/>
              </a:rPr>
              <a:t>1. Khái niệm</a:t>
            </a:r>
          </a:p>
          <a:p>
            <a:pPr marL="0" indent="0">
              <a:buNone/>
            </a:pPr>
            <a:r>
              <a:rPr lang="en-US" altLang="en-US" sz="3600" dirty="0">
                <a:latin typeface="Times New Roman" panose="02020603050405020304" pitchFamily="18" charset="0"/>
                <a:cs typeface="Times New Roman" panose="02020603050405020304" pitchFamily="18" charset="0"/>
              </a:rPr>
              <a:t>2.Phân loại biên bản</a:t>
            </a:r>
          </a:p>
          <a:p>
            <a:pPr marL="0" indent="0">
              <a:buNone/>
            </a:pPr>
            <a:r>
              <a:rPr lang="en-US" altLang="en-US" sz="3600" dirty="0">
                <a:latin typeface="Times New Roman" panose="02020603050405020304" pitchFamily="18" charset="0"/>
                <a:cs typeface="Times New Roman" panose="02020603050405020304" pitchFamily="18" charset="0"/>
              </a:rPr>
              <a:t>3.Phương pháp ghi biên bản</a:t>
            </a:r>
          </a:p>
          <a:p>
            <a:pPr marL="0" indent="0">
              <a:buNone/>
            </a:pPr>
            <a:r>
              <a:rPr lang="en-US" altLang="en-US" sz="3600" dirty="0">
                <a:latin typeface="Times New Roman" panose="02020603050405020304" pitchFamily="18" charset="0"/>
                <a:cs typeface="Times New Roman" panose="02020603050405020304" pitchFamily="18" charset="0"/>
              </a:rPr>
              <a:t>4. Cấu trúc của biên bản</a:t>
            </a:r>
          </a:p>
          <a:p>
            <a:pPr marL="0" indent="0">
              <a:buNone/>
            </a:pPr>
            <a:r>
              <a:rPr lang="en-US" altLang="en-US" sz="3600" dirty="0">
                <a:latin typeface="Times New Roman" panose="02020603050405020304" pitchFamily="18" charset="0"/>
                <a:cs typeface="Times New Roman" panose="02020603050405020304" pitchFamily="18" charset="0"/>
              </a:rPr>
              <a:t>5. Mẫu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biên bản</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1"/>
            <a:ext cx="9144000" cy="1295400"/>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a:solidFill>
                  <a:prstClr val="black"/>
                </a:solidFill>
                <a:latin typeface="Times New Roman" panose="02020603050405020304" pitchFamily="18" charset="0"/>
                <a:cs typeface="Times New Roman" panose="02020603050405020304" pitchFamily="18" charset="0"/>
              </a:rPr>
              <a:t>Nội dung chi </a:t>
            </a:r>
            <a:r>
              <a:rPr lang="en-US" sz="3600" dirty="0" err="1">
                <a:solidFill>
                  <a:prstClr val="black"/>
                </a:solidFill>
                <a:latin typeface="Times New Roman" panose="02020603050405020304" pitchFamily="18" charset="0"/>
                <a:cs typeface="Times New Roman" panose="02020603050405020304" pitchFamily="18" charset="0"/>
              </a:rPr>
              <a:t>tiết</a:t>
            </a:r>
            <a:endParaRPr lang="en-US" dirty="0"/>
          </a:p>
        </p:txBody>
      </p:sp>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 Khái niệm</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8195" name="Content Placeholder 2"/>
          <p:cNvSpPr>
            <a:spLocks noGrp="1"/>
          </p:cNvSpPr>
          <p:nvPr>
            <p:ph idx="1"/>
          </p:nvPr>
        </p:nvSpPr>
        <p:spPr>
          <a:xfrm>
            <a:off x="179388" y="1773238"/>
            <a:ext cx="8785225" cy="4668837"/>
          </a:xfrm>
        </p:spPr>
        <p:txBody>
          <a:bodyPr vert="horz" wrap="square" lIns="91440" tIns="45720" rIns="91440" bIns="45720" anchor="t"/>
          <a:lstStyle/>
          <a:p>
            <a:pPr algn="just"/>
            <a:r>
              <a:rPr lang="en-US" altLang="en-US" dirty="0">
                <a:latin typeface="Times New Roman" panose="02020603050405020304" pitchFamily="18" charset="0"/>
                <a:cs typeface="Times New Roman" panose="02020603050405020304" pitchFamily="18" charset="0"/>
              </a:rPr>
              <a:t>Biên bản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hình thức văn bản ghi lại những sự việc, vụ việc đã hoặc đang diễn ra để l</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m chứng cứ pháp lý về sau.</a:t>
            </a:r>
          </a:p>
          <a:p>
            <a:pPr algn="just"/>
            <a:r>
              <a:rPr lang="en-US" altLang="en-US" dirty="0">
                <a:latin typeface="Times New Roman" panose="02020603050405020304" pitchFamily="18" charset="0"/>
                <a:cs typeface="Times New Roman" panose="02020603050405020304" pitchFamily="18" charset="0"/>
              </a:rPr>
              <a:t> Biên bản </a:t>
            </a:r>
            <a:r>
              <a:rPr lang="en-US" altLang="en-US" dirty="0" err="1">
                <a:latin typeface="Times New Roman" panose="02020603050405020304" pitchFamily="18" charset="0"/>
                <a:cs typeface="Times New Roman" panose="02020603050405020304" pitchFamily="18" charset="0"/>
              </a:rPr>
              <a:t>phải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được</a:t>
            </a:r>
            <a:r>
              <a:rPr lang="en-US" altLang="en-US" dirty="0">
                <a:latin typeface="Times New Roman" panose="02020603050405020304" pitchFamily="18" charset="0"/>
                <a:cs typeface="Times New Roman" panose="02020603050405020304" pitchFamily="18" charset="0"/>
              </a:rPr>
              <a:t> ghi trung thực, khách quan, chính xác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đầy đủ.</a:t>
            </a:r>
          </a:p>
          <a:p>
            <a:pPr algn="just"/>
            <a:r>
              <a:rPr lang="en-US" altLang="en-US" dirty="0">
                <a:latin typeface="Times New Roman" panose="02020603050405020304" pitchFamily="18" charset="0"/>
                <a:cs typeface="Times New Roman" panose="02020603050405020304" pitchFamily="18" charset="0"/>
              </a:rPr>
              <a:t>Biên bản không thể được ghi chép rồi chỉnh sửa </a:t>
            </a:r>
            <a:r>
              <a:rPr lang="en-US" altLang="en-US" dirty="0" err="1">
                <a:latin typeface="Times New Roman" panose="02020603050405020304" pitchFamily="18" charset="0"/>
                <a:cs typeface="Times New Roman" panose="02020603050405020304" pitchFamily="18" charset="0"/>
              </a:rPr>
              <a:t>m</a:t>
            </a:r>
            <a:r>
              <a:rPr lang="en-US" altLang="en-US" dirty="0" err="1">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ph</a:t>
            </a:r>
            <a:r>
              <a:rPr lang="en-US" altLang="en-US" dirty="0" err="1">
                <a:latin typeface="Times New Roman" panose="02020603050405020304" pitchFamily="18" charset="0"/>
              </a:rPr>
              <a:t>ả</a:t>
            </a:r>
            <a:r>
              <a:rPr lang="en-US" altLang="en-US" dirty="0" err="1">
                <a:latin typeface="Times New Roman" panose="02020603050405020304" pitchFamily="18" charset="0"/>
                <a:cs typeface="Times New Roman" panose="02020603050405020304" pitchFamily="18" charset="0"/>
              </a:rPr>
              <a:t>i</a:t>
            </a:r>
            <a:r>
              <a:rPr lang="en-US" altLang="en-US" dirty="0">
                <a:latin typeface="Times New Roman" panose="02020603050405020304" pitchFamily="18" charset="0"/>
                <a:cs typeface="Times New Roman" panose="02020603050405020304" pitchFamily="18" charset="0"/>
              </a:rPr>
              <a:t> được hình th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ngay khi sự việc, vụ việc đã hoặc đang diễn ra mới đảm bảo tính chân thực.</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1"/>
            <a:ext cx="9144000" cy="1295400"/>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1. </a:t>
            </a:r>
            <a:r>
              <a:rPr lang="en-US" altLang="en-US" b="1" dirty="0" err="1">
                <a:latin typeface="Times New Roman" panose="02020603050405020304" pitchFamily="18" charset="0"/>
                <a:cs typeface="Times New Roman" panose="02020603050405020304" pitchFamily="18" charset="0"/>
              </a:rPr>
              <a:t>Khái</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niệm</a:t>
            </a:r>
            <a:endParaRPr lang="en-US" dirty="0"/>
          </a:p>
        </p:txBody>
      </p:sp>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2. Phân loại biên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9219" name="Content Placeholder 2"/>
          <p:cNvSpPr>
            <a:spLocks noGrp="1"/>
          </p:cNvSpPr>
          <p:nvPr>
            <p:ph idx="1"/>
          </p:nvPr>
        </p:nvSpPr>
        <p:spPr>
          <a:xfrm>
            <a:off x="179388" y="1773238"/>
            <a:ext cx="8785225" cy="4668837"/>
          </a:xfrm>
        </p:spPr>
        <p:txBody>
          <a:bodyPr vert="horz" wrap="square" lIns="91440" tIns="45720" rIns="91440" bIns="45720" anchor="t">
            <a:normAutofit lnSpcReduction="10000"/>
          </a:bodyPr>
          <a:lstStyle/>
          <a:p>
            <a:pPr algn="just"/>
            <a:r>
              <a:rPr lang="en-US" altLang="en-US" dirty="0">
                <a:latin typeface="Times New Roman" panose="02020603050405020304" pitchFamily="18" charset="0"/>
                <a:cs typeface="Times New Roman" panose="02020603050405020304" pitchFamily="18" charset="0"/>
              </a:rPr>
              <a:t>Biên bản hội họp: biên bản ghi lại tiến trình tổ chức thực hiện các cuộc họp hay hội nghị.</a:t>
            </a:r>
          </a:p>
          <a:p>
            <a:pPr algn="just"/>
            <a:r>
              <a:rPr lang="en-US" altLang="en-US" dirty="0">
                <a:latin typeface="Times New Roman" panose="02020603050405020304" pitchFamily="18" charset="0"/>
                <a:cs typeface="Times New Roman" panose="02020603050405020304" pitchFamily="18" charset="0"/>
              </a:rPr>
              <a:t>Biên bản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chính: biên bản ghi chép cách tiến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một công việc theo quy định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chính: biên bản mở đề thi, biên bản giao nhận v</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b</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 giao,</a:t>
            </a:r>
            <a:r>
              <a:rPr lang="en-US" altLang="en-US" dirty="0">
                <a:latin typeface="Times New Roman" panose="02020603050405020304" pitchFamily="18" charset="0"/>
                <a:ea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algn="just"/>
            <a:r>
              <a:rPr lang="en-US" altLang="en-US" dirty="0">
                <a:latin typeface="Times New Roman" panose="02020603050405020304" pitchFamily="18" charset="0"/>
                <a:cs typeface="Times New Roman" panose="02020603050405020304" pitchFamily="18" charset="0"/>
              </a:rPr>
              <a:t>Biên bản có tính chất pháp lý: biên bản ghi chép những vụ việc có liên quan đến pháp luật như biên bản phiên tòa, biên bản khám nghiệm tử thi,</a:t>
            </a:r>
            <a:r>
              <a:rPr lang="en-US" altLang="en-US" dirty="0">
                <a:latin typeface="Times New Roman" panose="02020603050405020304" pitchFamily="18" charset="0"/>
                <a:ea typeface="Times New Roman" panose="02020603050405020304" pitchFamily="18" charset="0"/>
              </a:rPr>
              <a:t>…</a:t>
            </a:r>
          </a:p>
        </p:txBody>
      </p:sp>
      <p:sp>
        <p:nvSpPr>
          <p:cNvPr id="4" name="Title 1"/>
          <p:cNvSpPr txBox="1"/>
          <p:nvPr/>
        </p:nvSpPr>
        <p:spPr>
          <a:xfrm>
            <a:off x="0" y="1"/>
            <a:ext cx="9144000" cy="1295400"/>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b="1" dirty="0">
                <a:latin typeface="Times New Roman" panose="02020603050405020304" pitchFamily="18" charset="0"/>
                <a:cs typeface="Times New Roman" panose="02020603050405020304" pitchFamily="18" charset="0"/>
              </a:rPr>
              <a:t>2. </a:t>
            </a:r>
            <a:r>
              <a:rPr lang="en-US" altLang="en-US" sz="3600" b="1" dirty="0" err="1">
                <a:latin typeface="Times New Roman" panose="02020603050405020304" pitchFamily="18" charset="0"/>
                <a:cs typeface="Times New Roman" panose="02020603050405020304" pitchFamily="18" charset="0"/>
              </a:rPr>
              <a:t>Phân</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loại</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biên</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bản</a:t>
            </a:r>
            <a:endParaRPr lang="en-US" dirty="0"/>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3. Phương pháp ghi biên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0243" name="Content Placeholder 2"/>
          <p:cNvSpPr>
            <a:spLocks noGrp="1"/>
          </p:cNvSpPr>
          <p:nvPr>
            <p:ph idx="1"/>
          </p:nvPr>
        </p:nvSpPr>
        <p:spPr>
          <a:xfrm>
            <a:off x="0" y="1700213"/>
            <a:ext cx="9144000" cy="4741862"/>
          </a:xfrm>
        </p:spPr>
        <p:txBody>
          <a:bodyPr vert="horz" wrap="square" lIns="91440" tIns="45720" rIns="91440" bIns="45720" anchor="t">
            <a:normAutofit lnSpcReduction="10000"/>
          </a:bodyPr>
          <a:lstStyle/>
          <a:p>
            <a:pPr algn="just"/>
            <a:r>
              <a:rPr lang="en-US" altLang="en-US" sz="2800" dirty="0">
                <a:latin typeface="Times New Roman" panose="02020603050405020304" pitchFamily="18" charset="0"/>
                <a:cs typeface="Times New Roman" panose="02020603050405020304" pitchFamily="18" charset="0"/>
              </a:rPr>
              <a:t>Ghi biên bản cần đầy đủ v</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chính xác</a:t>
            </a:r>
          </a:p>
          <a:p>
            <a:pPr algn="just"/>
            <a:r>
              <a:rPr lang="en-US" altLang="en-US" sz="2800" dirty="0">
                <a:latin typeface="Times New Roman" panose="02020603050405020304" pitchFamily="18" charset="0"/>
                <a:cs typeface="Times New Roman" panose="02020603050405020304" pitchFamily="18" charset="0"/>
              </a:rPr>
              <a:t>Về nguyên tắc, ghi biên bản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ghi ý. Người ghi biên bản cần phân loại thông tin. </a:t>
            </a:r>
          </a:p>
          <a:p>
            <a:pPr algn="just">
              <a:buFont typeface="Wingdings" panose="05000000000000000000" pitchFamily="2" charset="2"/>
              <a:buChar char="ü"/>
            </a:pPr>
            <a:r>
              <a:rPr lang="en-US" altLang="en-US" sz="2800" dirty="0">
                <a:latin typeface="Times New Roman" panose="02020603050405020304" pitchFamily="18" charset="0"/>
                <a:cs typeface="Times New Roman" panose="02020603050405020304" pitchFamily="18" charset="0"/>
              </a:rPr>
              <a:t>Nếu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thông tin để biết thì cần ghi ý chính</a:t>
            </a:r>
          </a:p>
          <a:p>
            <a:pPr algn="just">
              <a:buFont typeface="Wingdings" panose="05000000000000000000" pitchFamily="2" charset="2"/>
              <a:buChar char="ü"/>
            </a:pPr>
            <a:r>
              <a:rPr lang="en-US" altLang="en-US" sz="2800" dirty="0">
                <a:latin typeface="Times New Roman" panose="02020603050405020304" pitchFamily="18" charset="0"/>
                <a:cs typeface="Times New Roman" panose="02020603050405020304" pitchFamily="18" charset="0"/>
              </a:rPr>
              <a:t>Nếu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thông tin để biết v</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thực hiện thì phải ghi đầy đủ, không được bỏ sót ý n</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o.</a:t>
            </a:r>
          </a:p>
          <a:p>
            <a:pPr algn="just"/>
            <a:r>
              <a:rPr lang="en-US" altLang="en-US" sz="2800" dirty="0">
                <a:latin typeface="Times New Roman" panose="02020603050405020304" pitchFamily="18" charset="0"/>
                <a:cs typeface="Times New Roman" panose="02020603050405020304" pitchFamily="18" charset="0"/>
              </a:rPr>
              <a:t>Cần tập trung lắng nghe v</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có trí nhớ tốt, ghi chép nhanh, có thể viết tắt một số từ thông dụng UBND, TNHH, CP,</a:t>
            </a:r>
            <a:r>
              <a:rPr lang="en-US" altLang="en-US" sz="2800" dirty="0">
                <a:latin typeface="Times New Roman" panose="02020603050405020304" pitchFamily="18" charset="0"/>
                <a:ea typeface="Times New Roman" panose="02020603050405020304" pitchFamily="18" charset="0"/>
              </a:rPr>
              <a:t>…</a:t>
            </a:r>
            <a:endParaRPr lang="en-US" altLang="en-US" sz="2800" dirty="0">
              <a:latin typeface="Times New Roman" panose="02020603050405020304" pitchFamily="18" charset="0"/>
              <a:cs typeface="Times New Roman" panose="02020603050405020304" pitchFamily="18" charset="0"/>
            </a:endParaRPr>
          </a:p>
          <a:p>
            <a:pPr algn="just"/>
            <a:r>
              <a:rPr lang="en-US" altLang="en-US" sz="2800" dirty="0">
                <a:latin typeface="Times New Roman" panose="02020603050405020304" pitchFamily="18" charset="0"/>
                <a:cs typeface="Times New Roman" panose="02020603050405020304" pitchFamily="18" charset="0"/>
              </a:rPr>
              <a:t>Chuẩn bị sẵn các mẫu ghi biên bản khi cuộc họp diễn ra có thể ghi chép ngay.</a:t>
            </a:r>
            <a:endParaRPr lang="en-US" altLang="en-US" sz="28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1"/>
            <a:ext cx="9144000" cy="1295400"/>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3. </a:t>
            </a:r>
            <a:r>
              <a:rPr lang="en-US" altLang="en-US" b="1" dirty="0" err="1">
                <a:latin typeface="Times New Roman" panose="02020603050405020304" pitchFamily="18" charset="0"/>
                <a:cs typeface="Times New Roman" panose="02020603050405020304" pitchFamily="18" charset="0"/>
              </a:rPr>
              <a:t>Phương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pháp</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ghi</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biên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bản</a:t>
            </a:r>
            <a:endParaRPr lang="en-US" dirty="0"/>
          </a:p>
        </p:txBody>
      </p:sp>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4. Cấu trúc biên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1267" name="Content Placeholder 2"/>
          <p:cNvSpPr>
            <a:spLocks noGrp="1"/>
          </p:cNvSpPr>
          <p:nvPr>
            <p:ph idx="1"/>
          </p:nvPr>
        </p:nvSpPr>
        <p:spPr>
          <a:xfrm>
            <a:off x="179388" y="1844675"/>
            <a:ext cx="8785225" cy="4668838"/>
          </a:xfrm>
        </p:spPr>
        <p:txBody>
          <a:bodyPr vert="horz" wrap="square" lIns="91440" tIns="45720" rIns="91440" bIns="45720" anchor="t"/>
          <a:lstStyle/>
          <a:p>
            <a:r>
              <a:rPr lang="en-US" altLang="en-US" dirty="0">
                <a:latin typeface="Times New Roman" panose="02020603050405020304" pitchFamily="18" charset="0"/>
                <a:cs typeface="Times New Roman" panose="02020603050405020304" pitchFamily="18" charset="0"/>
              </a:rPr>
              <a:t>Gồm 3 phần:</a:t>
            </a:r>
          </a:p>
          <a:p>
            <a:pPr>
              <a:buFont typeface="Wingdings" panose="05000000000000000000" pitchFamily="2" charset="2"/>
              <a:buChar char="ü"/>
            </a:pPr>
            <a:r>
              <a:rPr lang="en-US" altLang="en-US" b="1" dirty="0">
                <a:latin typeface="Times New Roman" panose="02020603050405020304" pitchFamily="18" charset="0"/>
                <a:cs typeface="Times New Roman" panose="02020603050405020304" pitchFamily="18" charset="0"/>
              </a:rPr>
              <a:t>Phần mở đầu:</a:t>
            </a:r>
          </a:p>
          <a:p>
            <a:r>
              <a:rPr lang="en-US" altLang="en-US" dirty="0">
                <a:latin typeface="Times New Roman" panose="02020603050405020304" pitchFamily="18" charset="0"/>
                <a:cs typeface="Times New Roman" panose="02020603050405020304" pitchFamily="18" charset="0"/>
              </a:rPr>
              <a:t>Thời gian, địa điểm lập biên bản</a:t>
            </a:r>
          </a:p>
          <a:p>
            <a:r>
              <a:rPr lang="en-US" altLang="en-US" dirty="0">
                <a:latin typeface="Times New Roman" panose="02020603050405020304" pitchFamily="18" charset="0"/>
                <a:cs typeface="Times New Roman" panose="02020603050405020304" pitchFamily="18" charset="0"/>
              </a:rPr>
              <a:t>Th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phần tham dự</a:t>
            </a:r>
          </a:p>
          <a:p>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1"/>
            <a:ext cx="9144000" cy="1295400"/>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b="1" dirty="0">
                <a:latin typeface="Times New Roman" panose="02020603050405020304" pitchFamily="18" charset="0"/>
                <a:cs typeface="Times New Roman" panose="02020603050405020304" pitchFamily="18" charset="0"/>
              </a:rPr>
              <a:t>4. </a:t>
            </a:r>
            <a:r>
              <a:rPr lang="en-US" altLang="en-US" sz="3600" b="1" dirty="0" err="1">
                <a:latin typeface="Times New Roman" panose="02020603050405020304" pitchFamily="18" charset="0"/>
                <a:cs typeface="Times New Roman" panose="02020603050405020304" pitchFamily="18" charset="0"/>
              </a:rPr>
              <a:t>Cấu</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trúc</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biên</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bản</a:t>
            </a:r>
            <a:endParaRPr lang="en-US" dirty="0"/>
          </a:p>
        </p:txBody>
      </p:sp>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4. Cấu trúc biên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2291" name="Content Placeholder 2"/>
          <p:cNvSpPr>
            <a:spLocks noGrp="1"/>
          </p:cNvSpPr>
          <p:nvPr>
            <p:ph idx="1"/>
          </p:nvPr>
        </p:nvSpPr>
        <p:spPr>
          <a:xfrm>
            <a:off x="179388" y="1773238"/>
            <a:ext cx="8785225" cy="4668837"/>
          </a:xfrm>
        </p:spPr>
        <p:txBody>
          <a:bodyPr vert="horz" wrap="square" lIns="91440" tIns="45720" rIns="91440" bIns="45720" anchor="t"/>
          <a:lstStyle/>
          <a:p>
            <a:pPr algn="just">
              <a:buFont typeface="Wingdings" panose="05000000000000000000" pitchFamily="2" charset="2"/>
              <a:buChar char="ü"/>
            </a:pPr>
            <a:r>
              <a:rPr lang="en-US" altLang="en-US" b="1" dirty="0" err="1">
                <a:latin typeface="Times New Roman" panose="02020603050405020304" pitchFamily="18" charset="0"/>
                <a:cs typeface="Times New Roman" panose="02020603050405020304" pitchFamily="18" charset="0"/>
              </a:rPr>
              <a:t>Phần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nội</a:t>
            </a:r>
            <a:r>
              <a:rPr lang="en-US" altLang="en-US" b="1" dirty="0">
                <a:latin typeface="Times New Roman" panose="02020603050405020304" pitchFamily="18" charset="0"/>
                <a:cs typeface="Times New Roman" panose="02020603050405020304" pitchFamily="18" charset="0"/>
              </a:rPr>
              <a:t> dung:</a:t>
            </a:r>
          </a:p>
          <a:p>
            <a:pPr algn="just">
              <a:buChar char="-"/>
            </a:pPr>
            <a:r>
              <a:rPr lang="en-US" altLang="en-US" dirty="0" err="1">
                <a:latin typeface="Times New Roman" panose="02020603050405020304" pitchFamily="18" charset="0"/>
                <a:cs typeface="Times New Roman" panose="02020603050405020304" pitchFamily="18" charset="0"/>
              </a:rPr>
              <a:t>Nếu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a:t>
            </a:r>
            <a:r>
              <a:rPr lang="en-US" altLang="en-US" dirty="0" err="1">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biên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bản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họp</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hoặc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vụ</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việc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đang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diễn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ra</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thì</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ghi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theo</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tiến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trình</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của</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cuộc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họp</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hội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nghị</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đó</a:t>
            </a:r>
            <a:r>
              <a:rPr lang="en-US" altLang="en-US" dirty="0">
                <a:latin typeface="Times New Roman" panose="02020603050405020304" pitchFamily="18" charset="0"/>
                <a:cs typeface="Times New Roman" panose="02020603050405020304" pitchFamily="18" charset="0"/>
              </a:rPr>
              <a:t>.</a:t>
            </a:r>
          </a:p>
          <a:p>
            <a:pPr algn="just">
              <a:buChar char="-"/>
            </a:pPr>
            <a:r>
              <a:rPr lang="en-US" altLang="en-US" dirty="0" err="1">
                <a:latin typeface="Times New Roman" panose="02020603050405020304" pitchFamily="18" charset="0"/>
                <a:cs typeface="Times New Roman" panose="02020603050405020304" pitchFamily="18" charset="0"/>
              </a:rPr>
              <a:t>Nếu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a:t>
            </a:r>
            <a:r>
              <a:rPr lang="en-US" altLang="en-US" dirty="0" err="1">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biên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bản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vụ</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việc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đã</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xảy</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ra</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thì</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mô</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tả</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lại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hiện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trường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ghi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chép</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lại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lời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khai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của</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nhân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chứng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đương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sự</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hoặc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nhận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định</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của</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người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liên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quan</a:t>
            </a:r>
            <a:r>
              <a:rPr lang="en-US" altLang="en-US"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1"/>
            <a:ext cx="9144000" cy="1295400"/>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b="1" dirty="0">
                <a:latin typeface="Times New Roman" panose="02020603050405020304" pitchFamily="18" charset="0"/>
                <a:cs typeface="Times New Roman" panose="02020603050405020304" pitchFamily="18" charset="0"/>
              </a:rPr>
              <a:t>4. </a:t>
            </a:r>
            <a:r>
              <a:rPr lang="en-US" altLang="en-US" sz="3600" b="1" dirty="0" err="1">
                <a:latin typeface="Times New Roman" panose="02020603050405020304" pitchFamily="18" charset="0"/>
                <a:cs typeface="Times New Roman" panose="02020603050405020304" pitchFamily="18" charset="0"/>
              </a:rPr>
              <a:t>Cấu</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trúc</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biên</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bản</a:t>
            </a:r>
            <a:endParaRPr lang="en-US" sz="3600" dirty="0"/>
          </a:p>
        </p:txBody>
      </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4. Cấu trúc biên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3315" name="Content Placeholder 2"/>
          <p:cNvSpPr>
            <a:spLocks noGrp="1"/>
          </p:cNvSpPr>
          <p:nvPr>
            <p:ph idx="1"/>
          </p:nvPr>
        </p:nvSpPr>
        <p:spPr>
          <a:xfrm>
            <a:off x="179388" y="1773238"/>
            <a:ext cx="8785225" cy="4668837"/>
          </a:xfrm>
        </p:spPr>
        <p:txBody>
          <a:bodyPr vert="horz" wrap="square" lIns="91440" tIns="45720" rIns="91440" bIns="45720" anchor="t">
            <a:normAutofit lnSpcReduction="10000"/>
          </a:bodyPr>
          <a:lstStyle/>
          <a:p>
            <a:pPr algn="just">
              <a:buFont typeface="Wingdings" panose="05000000000000000000" pitchFamily="2" charset="2"/>
              <a:buChar char="ü"/>
            </a:pPr>
            <a:r>
              <a:rPr lang="en-US" altLang="en-US" sz="2800" b="1" dirty="0">
                <a:latin typeface="Times New Roman" panose="02020603050405020304" pitchFamily="18" charset="0"/>
                <a:cs typeface="Times New Roman" panose="02020603050405020304" pitchFamily="18" charset="0"/>
              </a:rPr>
              <a:t>Phần kết thúc:</a:t>
            </a:r>
          </a:p>
          <a:p>
            <a:pPr algn="just">
              <a:buChar char="-"/>
            </a:pPr>
            <a:r>
              <a:rPr lang="en-US" altLang="en-US" sz="2800" dirty="0">
                <a:latin typeface="Times New Roman" panose="02020603050405020304" pitchFamily="18" charset="0"/>
                <a:cs typeface="Times New Roman" panose="02020603050405020304" pitchFamily="18" charset="0"/>
              </a:rPr>
              <a:t>Ghi thời gian, địa điểm kết thúc việc lập biên bản.</a:t>
            </a:r>
          </a:p>
          <a:p>
            <a:pPr algn="just">
              <a:buChar char="-"/>
            </a:pPr>
            <a:r>
              <a:rPr lang="en-US" altLang="en-US" sz="2800" dirty="0">
                <a:latin typeface="Times New Roman" panose="02020603050405020304" pitchFamily="18" charset="0"/>
                <a:cs typeface="Times New Roman" panose="02020603050405020304" pitchFamily="18" charset="0"/>
              </a:rPr>
              <a:t>Nếu biên bản được đọc thông qua những người tham dự thì phải ghi rõ.</a:t>
            </a:r>
          </a:p>
          <a:p>
            <a:pPr algn="just">
              <a:buChar char="-"/>
            </a:pPr>
            <a:r>
              <a:rPr lang="en-US" altLang="en-US" sz="2800" dirty="0">
                <a:latin typeface="Times New Roman" panose="02020603050405020304" pitchFamily="18" charset="0"/>
                <a:cs typeface="Times New Roman" panose="02020603050405020304" pitchFamily="18" charset="0"/>
              </a:rPr>
              <a:t>Nếu biên bản được lập th</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nh nhiều bản thì cũng phải ghi rõ số bản được lập.</a:t>
            </a:r>
          </a:p>
          <a:p>
            <a:pPr algn="just">
              <a:buChar char="-"/>
            </a:pPr>
            <a:r>
              <a:rPr lang="en-US" altLang="en-US" sz="2800" dirty="0">
                <a:latin typeface="Times New Roman" panose="02020603050405020304" pitchFamily="18" charset="0"/>
                <a:cs typeface="Times New Roman" panose="02020603050405020304" pitchFamily="18" charset="0"/>
              </a:rPr>
              <a:t>Biên bản phải có chữ ký của cán bộ lập biên bản v</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chữ ký của chủ tọa, hoặc tùy tính chất vụ việc biên bản phải có chữ ký của người đại diện đơn vị vi phạm, chữ ký người l</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m chứng v</a:t>
            </a:r>
            <a:r>
              <a:rPr lang="en-US" altLang="en-US" sz="2800" dirty="0">
                <a:latin typeface="Times New Roman" panose="02020603050405020304" pitchFamily="18" charset="0"/>
                <a:ea typeface="Times New Roman" panose="02020603050405020304" pitchFamily="18" charset="0"/>
              </a:rPr>
              <a:t>à</a:t>
            </a:r>
            <a:r>
              <a:rPr lang="en-US" altLang="en-US" sz="2800" dirty="0">
                <a:latin typeface="Times New Roman" panose="02020603050405020304" pitchFamily="18" charset="0"/>
                <a:cs typeface="Times New Roman" panose="02020603050405020304" pitchFamily="18" charset="0"/>
              </a:rPr>
              <a:t> người bị hại.</a:t>
            </a:r>
            <a:endParaRPr lang="en-US" altLang="en-US" sz="28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1"/>
            <a:ext cx="9144000" cy="1295400"/>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b="1" dirty="0">
                <a:latin typeface="Times New Roman" panose="02020603050405020304" pitchFamily="18" charset="0"/>
                <a:cs typeface="Times New Roman" panose="02020603050405020304" pitchFamily="18" charset="0"/>
              </a:rPr>
              <a:t>4. </a:t>
            </a:r>
            <a:r>
              <a:rPr lang="en-US" altLang="en-US" sz="3600" b="1" dirty="0" err="1">
                <a:latin typeface="Times New Roman" panose="02020603050405020304" pitchFamily="18" charset="0"/>
                <a:cs typeface="Times New Roman" panose="02020603050405020304" pitchFamily="18" charset="0"/>
              </a:rPr>
              <a:t>Cấu</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trúc</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biên</a:t>
            </a:r>
            <a:r>
              <a:rPr lang="en-US" altLang="en-US" sz="3600" b="1" dirty="0">
                <a:latin typeface="Times New Roman" panose="02020603050405020304" pitchFamily="18" charset="0"/>
                <a:cs typeface="Times New Roman" panose="02020603050405020304" pitchFamily="18" charset="0"/>
              </a:rPr>
              <a:t> </a:t>
            </a:r>
            <a:r>
              <a:rPr lang="en-US" altLang="en-US" sz="3600" b="1" dirty="0" err="1">
                <a:latin typeface="Times New Roman" panose="02020603050405020304" pitchFamily="18" charset="0"/>
                <a:cs typeface="Times New Roman" panose="02020603050405020304" pitchFamily="18" charset="0"/>
              </a:rPr>
              <a:t>bản</a:t>
            </a:r>
            <a:endParaRPr lang="en-US" sz="3600" dirty="0"/>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ctr">
              <a:buNone/>
            </a:pPr>
            <a:endParaRPr lang="en-US" sz="5400" dirty="0">
              <a:solidFill>
                <a:srgbClr val="FF0000"/>
              </a:solidFill>
              <a:latin typeface="Times New Roman" panose="02020603050405020304" pitchFamily="18" charset="0"/>
              <a:cs typeface="Times New Roman" panose="02020603050405020304" pitchFamily="18" charset="0"/>
            </a:endParaRPr>
          </a:p>
          <a:p>
            <a:pPr marL="0" indent="0" algn="ctr">
              <a:buNone/>
            </a:pPr>
            <a:r>
              <a:rPr lang="en-US" sz="5400" dirty="0" err="1">
                <a:solidFill>
                  <a:srgbClr val="FF0000"/>
                </a:solidFill>
                <a:latin typeface="Times New Roman" panose="02020603050405020304" pitchFamily="18" charset="0"/>
                <a:cs typeface="Times New Roman" panose="02020603050405020304" pitchFamily="18" charset="0"/>
              </a:rPr>
              <a:t>Kỹ</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thuật</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trình</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bày</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và</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soạn</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thảo</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đề</a:t>
            </a:r>
            <a:r>
              <a:rPr lang="en-US" sz="5400" dirty="0">
                <a:solidFill>
                  <a:srgbClr val="FF0000"/>
                </a:solidFill>
                <a:latin typeface="Times New Roman" panose="02020603050405020304" pitchFamily="18" charset="0"/>
                <a:cs typeface="Times New Roman" panose="02020603050405020304" pitchFamily="18" charset="0"/>
              </a:rPr>
              <a:t> </a:t>
            </a:r>
            <a:r>
              <a:rPr lang="en-US" sz="5400" dirty="0" err="1">
                <a:solidFill>
                  <a:srgbClr val="FF0000"/>
                </a:solidFill>
                <a:latin typeface="Times New Roman" panose="02020603050405020304" pitchFamily="18" charset="0"/>
                <a:cs typeface="Times New Roman" panose="02020603050405020304" pitchFamily="18" charset="0"/>
              </a:rPr>
              <a:t>án</a:t>
            </a:r>
            <a:endParaRPr lang="en-US" sz="5400" dirty="0">
              <a:solidFill>
                <a:srgbClr val="FF0000"/>
              </a:solidFill>
              <a:latin typeface="Times New Roman" panose="02020603050405020304" pitchFamily="18" charset="0"/>
              <a:cs typeface="Times New Roman" panose="02020603050405020304" pitchFamily="18" charset="0"/>
            </a:endParaRPr>
          </a:p>
          <a:p>
            <a:pPr algn="ctr"/>
            <a:endParaRPr lang="en-US" sz="5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AutoNum type="arabicPeriod"/>
            </a:pPr>
            <a:r>
              <a:rPr lang="en-US" dirty="0" err="1"/>
              <a:t>Khái</a:t>
            </a:r>
            <a:r>
              <a:rPr lang="en-US" dirty="0"/>
              <a:t> </a:t>
            </a:r>
            <a:r>
              <a:rPr lang="en-US" dirty="0" err="1"/>
              <a:t>niệm</a:t>
            </a:r>
            <a:r>
              <a:rPr lang="en-US" dirty="0"/>
              <a:t> </a:t>
            </a:r>
          </a:p>
          <a:p>
            <a:pPr marL="514350" indent="-514350">
              <a:buAutoNum type="arabicPeriod"/>
            </a:pPr>
            <a:r>
              <a:rPr lang="en-US" dirty="0" err="1"/>
              <a:t>Yêu</a:t>
            </a:r>
            <a:r>
              <a:rPr lang="en-US" dirty="0"/>
              <a:t> </a:t>
            </a:r>
            <a:r>
              <a:rPr lang="en-US" dirty="0" err="1"/>
              <a:t>cầu</a:t>
            </a:r>
            <a:r>
              <a:rPr lang="en-US" dirty="0"/>
              <a:t> </a:t>
            </a:r>
            <a:r>
              <a:rPr lang="en-US" dirty="0" err="1"/>
              <a:t>của</a:t>
            </a:r>
            <a:r>
              <a:rPr lang="en-US" dirty="0"/>
              <a:t> </a:t>
            </a:r>
            <a:r>
              <a:rPr lang="en-US" dirty="0" err="1"/>
              <a:t>đề</a:t>
            </a:r>
            <a:r>
              <a:rPr lang="en-US" dirty="0"/>
              <a:t> </a:t>
            </a:r>
            <a:r>
              <a:rPr lang="en-US" dirty="0" err="1"/>
              <a:t>án</a:t>
            </a:r>
            <a:endParaRPr lang="en-US" dirty="0"/>
          </a:p>
          <a:p>
            <a:pPr marL="514350" indent="-514350">
              <a:buAutoNum type="arabicPeriod"/>
            </a:pPr>
            <a:r>
              <a:rPr lang="en-US" dirty="0" err="1"/>
              <a:t>Bố</a:t>
            </a:r>
            <a:r>
              <a:rPr lang="en-US" dirty="0"/>
              <a:t> </a:t>
            </a:r>
            <a:r>
              <a:rPr lang="en-US" dirty="0" err="1"/>
              <a:t>cục</a:t>
            </a:r>
            <a:r>
              <a:rPr lang="en-US" dirty="0"/>
              <a:t> </a:t>
            </a:r>
            <a:r>
              <a:rPr lang="en-US" dirty="0" err="1"/>
              <a:t>của</a:t>
            </a:r>
            <a:r>
              <a:rPr lang="en-US" dirty="0"/>
              <a:t> </a:t>
            </a:r>
            <a:r>
              <a:rPr lang="en-US" dirty="0" err="1"/>
              <a:t>đề</a:t>
            </a:r>
            <a:r>
              <a:rPr lang="en-US" dirty="0"/>
              <a:t> </a:t>
            </a:r>
            <a:r>
              <a:rPr lang="en-US" dirty="0" err="1"/>
              <a:t>án</a:t>
            </a:r>
            <a:endParaRPr lang="en-US" dirty="0"/>
          </a:p>
          <a:p>
            <a:pPr marL="514350" indent="-514350">
              <a:buAutoNum type="arabicPeriod"/>
            </a:pPr>
            <a:r>
              <a:rPr lang="en-US" dirty="0" err="1"/>
              <a:t>Mẫu</a:t>
            </a:r>
            <a:r>
              <a:rPr lang="en-US" dirty="0"/>
              <a:t> </a:t>
            </a:r>
            <a:r>
              <a:rPr lang="en-US" dirty="0" err="1"/>
              <a:t>trình</a:t>
            </a:r>
            <a:r>
              <a:rPr lang="en-US" dirty="0"/>
              <a:t> </a:t>
            </a:r>
            <a:r>
              <a:rPr lang="en-US" dirty="0" err="1"/>
              <a:t>bày</a:t>
            </a:r>
            <a:r>
              <a:rPr lang="en-US" dirty="0"/>
              <a:t> </a:t>
            </a:r>
            <a:r>
              <a:rPr lang="en-US" dirty="0" err="1"/>
              <a:t>đề</a:t>
            </a:r>
            <a:r>
              <a:rPr lang="en-US" dirty="0"/>
              <a:t> </a:t>
            </a:r>
            <a:r>
              <a:rPr lang="en-US" dirty="0" err="1"/>
              <a:t>án</a:t>
            </a:r>
            <a:endParaRPr lang="en-US" dirty="0"/>
          </a:p>
        </p:txBody>
      </p:sp>
      <p:sp>
        <p:nvSpPr>
          <p:cNvPr id="4" name="Title 1"/>
          <p:cNvSpPr txBox="1">
            <a:spLocks noGrp="1"/>
          </p:cNvSpPr>
          <p:nvPr>
            <p:ph type="title"/>
          </p:nvPr>
        </p:nvSpPr>
        <p:spPr>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a:t>Nội dung chi </a:t>
            </a:r>
            <a:r>
              <a:rPr lang="en-US" sz="3600" dirty="0" err="1"/>
              <a:t>tiết</a:t>
            </a:r>
            <a:endParaRPr lang="en-US" sz="36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Thẩm quyền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văn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65539" name="Content Placeholder 2"/>
          <p:cNvSpPr>
            <a:spLocks noGrp="1"/>
          </p:cNvSpPr>
          <p:nvPr>
            <p:ph idx="1"/>
          </p:nvPr>
        </p:nvSpPr>
        <p:spPr>
          <a:xfrm>
            <a:off x="0" y="1628775"/>
            <a:ext cx="8964613" cy="4497388"/>
          </a:xfrm>
        </p:spPr>
        <p:txBody>
          <a:bodyPr vert="horz" wrap="square" lIns="91440" tIns="45720" rIns="91440" bIns="45720" numCol="1" anchor="t" anchorCtr="0" compatLnSpc="1"/>
          <a:lstStyle/>
          <a:p>
            <a:pPr marL="0" indent="0">
              <a:buNone/>
            </a:pPr>
            <a:r>
              <a:rPr lang="en-US" altLang="en-US" b="1" dirty="0">
                <a:latin typeface="Times New Roman" panose="02020603050405020304" pitchFamily="18" charset="0"/>
                <a:cs typeface="Times New Roman" panose="02020603050405020304" pitchFamily="18" charset="0"/>
              </a:rPr>
              <a:t>1/ Thẩm quyền ban h</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nh văn bản QPPL (tt)</a:t>
            </a: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18. Nghị quyết liên tịch giữa Ủy ban thường vụ Quốc hội hoặc Chính phủ với Đo</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n Chủ tịch Ủy ban trung ương Mặt trận Tổ quốc Việt Nam</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19. Nghị định của Chính phủ</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20. Quyết định của Thủ tướng Chính phủ</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21. Nghị quyết của Hội đồng Thẩm phán Tòa án nhân dân tối cao</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endParaRPr lang="en-US" altLang="en-US"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dirty="0">
                <a:latin typeface="Times New Roman" panose="02020603050405020304" pitchFamily="18" charset="0"/>
                <a:cs typeface="Times New Roman" panose="02020603050405020304" pitchFamily="18" charset="0"/>
              </a:rPr>
              <a:t>II. </a:t>
            </a:r>
            <a:r>
              <a:rPr lang="en-US" altLang="en-US" sz="4000" dirty="0" err="1">
                <a:latin typeface="Times New Roman" panose="02020603050405020304" pitchFamily="18" charset="0"/>
                <a:cs typeface="Times New Roman" panose="02020603050405020304" pitchFamily="18" charset="0"/>
              </a:rPr>
              <a:t>Thẩm</a:t>
            </a: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quyền</a:t>
            </a:r>
            <a:r>
              <a:rPr lang="en-US" altLang="en-US" sz="4000" dirty="0">
                <a:latin typeface="Times New Roman" panose="02020603050405020304" pitchFamily="18" charset="0"/>
                <a:cs typeface="Times New Roman" panose="02020603050405020304" pitchFamily="18" charset="0"/>
              </a:rPr>
              <a:t> ban </a:t>
            </a:r>
            <a:r>
              <a:rPr lang="en-US" altLang="en-US" sz="4000" dirty="0" err="1">
                <a:latin typeface="Times New Roman" panose="02020603050405020304" pitchFamily="18" charset="0"/>
                <a:cs typeface="Times New Roman" panose="02020603050405020304" pitchFamily="18" charset="0"/>
              </a:rPr>
              <a:t>h</a:t>
            </a:r>
            <a:r>
              <a:rPr lang="en-US" altLang="en-US" sz="4000" dirty="0" err="1">
                <a:latin typeface="Times New Roman" panose="02020603050405020304" pitchFamily="18" charset="0"/>
                <a:ea typeface="Times New Roman" panose="02020603050405020304" pitchFamily="18" charset="0"/>
                <a:cs typeface="Arial" panose="020B0604020202020204"/>
              </a:rPr>
              <a:t>à</a:t>
            </a:r>
            <a:r>
              <a:rPr lang="en-US" altLang="en-US" sz="4000" dirty="0" err="1">
                <a:latin typeface="Times New Roman" panose="02020603050405020304" pitchFamily="18" charset="0"/>
                <a:cs typeface="Times New Roman" panose="02020603050405020304" pitchFamily="18" charset="0"/>
              </a:rPr>
              <a:t>nh</a:t>
            </a:r>
            <a:r>
              <a:rPr lang="en-US" altLang="en-US" sz="4000" dirty="0">
                <a:latin typeface="Times New Roman" panose="02020603050405020304" pitchFamily="18" charset="0"/>
                <a:cs typeface="Times New Roman" panose="02020603050405020304" pitchFamily="18" charset="0"/>
              </a:rPr>
              <a:t> </a:t>
            </a:r>
            <a:br>
              <a:rPr lang="en-US" altLang="en-US" sz="4000" dirty="0">
                <a:latin typeface="Times New Roman" panose="02020603050405020304" pitchFamily="18" charset="0"/>
                <a:cs typeface="Times New Roman" panose="02020603050405020304" pitchFamily="18" charset="0"/>
              </a:rPr>
            </a:br>
            <a:r>
              <a:rPr lang="en-US" altLang="en-US" sz="4000" dirty="0" err="1">
                <a:latin typeface="Times New Roman" panose="02020603050405020304" pitchFamily="18" charset="0"/>
                <a:cs typeface="Times New Roman" panose="02020603050405020304" pitchFamily="18" charset="0"/>
              </a:rPr>
              <a:t>văn</a:t>
            </a: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bản</a:t>
            </a:r>
            <a:endParaRPr lang="vi-VN" altLang="en-US" sz="72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marR="0" algn="just">
              <a:spcBef>
                <a:spcPts val="0"/>
              </a:spcBef>
              <a:spcAft>
                <a:spcPts val="0"/>
              </a:spcAft>
            </a:pP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án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là</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một</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hình</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thức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văn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bản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hành</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chính</a:t>
            </a:r>
            <a:r>
              <a:rPr lang="en-US" dirty="0">
                <a:solidFill>
                  <a:srgbClr val="000000"/>
                </a:solidFill>
                <a:latin typeface="Times New Roman" panose="02020603050405020304"/>
                <a:ea typeface="Times New Roman" panose="02020603050405020304"/>
              </a:rPr>
              <a:t>, do </a:t>
            </a:r>
            <a:r>
              <a:rPr lang="en-US" dirty="0" err="1">
                <a:solidFill>
                  <a:srgbClr val="000000"/>
                </a:solidFill>
                <a:latin typeface="Times New Roman" panose="02020603050405020304"/>
                <a:ea typeface="Times New Roman" panose="02020603050405020304"/>
              </a:rPr>
              <a:t>các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cơ</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quan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đơn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vị</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cá</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nhân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soạn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thảo</a:t>
            </a:r>
            <a:r>
              <a:rPr lang="en-US" dirty="0">
                <a:solidFill>
                  <a:srgbClr val="000000"/>
                </a:solidFill>
                <a:latin typeface="Times New Roman" panose="02020603050405020304"/>
                <a:ea typeface="Times New Roman" panose="02020603050405020304"/>
              </a:rPr>
              <a:t>, ban </a:t>
            </a:r>
            <a:r>
              <a:rPr lang="en-US" dirty="0" err="1">
                <a:solidFill>
                  <a:srgbClr val="000000"/>
                </a:solidFill>
                <a:latin typeface="Times New Roman" panose="02020603050405020304"/>
                <a:ea typeface="Times New Roman" panose="02020603050405020304"/>
              </a:rPr>
              <a:t>hành</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nhằm</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mục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đích</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xuất</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về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một</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vấn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cụ</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thể</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trong</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tương</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lai</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mà</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cần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được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cấp</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có</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thẩm</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quyền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phê</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duyệt</a:t>
            </a:r>
            <a:r>
              <a:rPr lang="en-US" dirty="0">
                <a:solidFill>
                  <a:srgbClr val="000000"/>
                </a:solidFill>
                <a:latin typeface="Times New Roman" panose="02020603050405020304"/>
                <a:ea typeface="Times New Roman" panose="02020603050405020304"/>
              </a:rPr>
              <a:t>.</a:t>
            </a:r>
          </a:p>
          <a:p>
            <a:pPr marL="0" indent="0">
              <a:buNone/>
            </a:pPr>
            <a:endParaRPr lang="en-US" dirty="0"/>
          </a:p>
        </p:txBody>
      </p:sp>
      <p:sp>
        <p:nvSpPr>
          <p:cNvPr id="4" name="Title 1"/>
          <p:cNvSpPr txBox="1">
            <a:spLocks noGrp="1"/>
          </p:cNvSpPr>
          <p:nvPr>
            <p:ph type="title"/>
          </p:nvPr>
        </p:nvSpPr>
        <p:spPr>
          <a:prstGeom prst="rect">
            <a:avLst/>
          </a:prstGeom>
          <a:solidFill>
            <a:schemeClr val="accent6">
              <a:lumMod val="60000"/>
              <a:lumOff val="40000"/>
            </a:schemeClr>
          </a:solidFill>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br>
              <a:rPr lang="en-US" sz="3600" dirty="0"/>
            </a:br>
            <a:r>
              <a:rPr lang="en-US" sz="3600" dirty="0">
                <a:latin typeface="Times New Roman" panose="02020603050405020304" pitchFamily="18" charset="0"/>
                <a:cs typeface="Times New Roman" panose="02020603050405020304" pitchFamily="18" charset="0"/>
              </a:rPr>
              <a:t>1. </a:t>
            </a:r>
            <a:r>
              <a:rPr lang="en-US" sz="3600" dirty="0" err="1">
                <a:latin typeface="Times New Roman" panose="02020603050405020304" pitchFamily="18" charset="0"/>
                <a:cs typeface="Times New Roman" panose="02020603050405020304" pitchFamily="18" charset="0"/>
              </a:rPr>
              <a:t>Khái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niệm</a:t>
            </a:r>
            <a:r>
              <a:rPr lang="en-US" sz="3600" dirty="0">
                <a:latin typeface="Times New Roman" panose="02020603050405020304" pitchFamily="18" charset="0"/>
                <a:cs typeface="Times New Roman" panose="02020603050405020304" pitchFamily="18" charset="0"/>
              </a:rPr>
              <a:t> </a:t>
            </a:r>
            <a:br>
              <a:rPr lang="en-US" sz="3600" dirty="0"/>
            </a:br>
            <a:endParaRPr lang="en-US" sz="3600" dirty="0"/>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just">
              <a:spcBef>
                <a:spcPts val="0"/>
              </a:spcBef>
              <a:buFont typeface="Times New Roman" panose="02020603050405020304"/>
              <a:buChar char="-"/>
              <a:tabLst>
                <a:tab pos="354965" algn="l"/>
              </a:tabLst>
            </a:pP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Chọn</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những</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dữ</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kiện</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hoặc</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những</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số</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liệu</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phù</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hợp</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nhất</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với</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đề</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án</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a:t>
            </a:r>
          </a:p>
          <a:p>
            <a:pPr lvl="0" algn="just">
              <a:spcBef>
                <a:spcPts val="0"/>
              </a:spcBef>
              <a:buFont typeface="Times New Roman" panose="02020603050405020304"/>
              <a:buChar char="-"/>
              <a:tabLst>
                <a:tab pos="354965" algn="l"/>
              </a:tabLst>
            </a:pP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Tăng</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tính</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thuyết</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phục</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cho</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người</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phê</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duyệt</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đề</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án</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a:t>
            </a:r>
          </a:p>
          <a:p>
            <a:pPr lvl="0" algn="just">
              <a:spcBef>
                <a:spcPts val="0"/>
              </a:spcBef>
              <a:buFont typeface="Times New Roman" panose="02020603050405020304"/>
              <a:buChar char="-"/>
              <a:tabLst>
                <a:tab pos="354965" algn="l"/>
              </a:tabLst>
            </a:pP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Lập</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luận</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chặt</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chẽ</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và</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ngắn</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 </a:t>
            </a:r>
            <a:r>
              <a:rPr lang="en-US" sz="3600" dirty="0" err="1">
                <a:solidFill>
                  <a:srgbClr val="000000"/>
                </a:solidFill>
                <a:latin typeface="Times New Roman" panose="02020603050405020304" pitchFamily="18" charset="0"/>
                <a:ea typeface="Times New Roman" panose="02020603050405020304"/>
                <a:cs typeface="Times New Roman" panose="02020603050405020304" pitchFamily="18" charset="0"/>
              </a:rPr>
              <a:t>gọn</a:t>
            </a:r>
            <a:r>
              <a:rPr lang="en-US" sz="3600" dirty="0">
                <a:solidFill>
                  <a:srgbClr val="000000"/>
                </a:solidFill>
                <a:latin typeface="Times New Roman" panose="02020603050405020304" pitchFamily="18" charset="0"/>
                <a:ea typeface="Times New Roman" panose="02020603050405020304"/>
                <a:cs typeface="Times New Roman" panose="02020603050405020304" pitchFamily="18" charset="0"/>
              </a:rPr>
              <a:t>.</a:t>
            </a:r>
          </a:p>
          <a:p>
            <a:endParaRPr lang="en-US" dirty="0"/>
          </a:p>
        </p:txBody>
      </p:sp>
      <p:sp>
        <p:nvSpPr>
          <p:cNvPr id="4" name="Title 1"/>
          <p:cNvSpPr txBox="1">
            <a:spLocks noGrp="1"/>
          </p:cNvSpPr>
          <p:nvPr>
            <p:ph type="title"/>
          </p:nvPr>
        </p:nvSpPr>
        <p:spPr>
          <a:prstGeom prst="rect">
            <a:avLst/>
          </a:prstGeom>
          <a:solidFill>
            <a:schemeClr val="accent6">
              <a:lumMod val="60000"/>
              <a:lumOff val="40000"/>
            </a:schemeClr>
          </a:solidFill>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br>
              <a:rPr lang="en-US" sz="3600" dirty="0"/>
            </a:br>
            <a:r>
              <a:rPr lang="en-US" dirty="0">
                <a:latin typeface="Times New Roman" panose="02020603050405020304" pitchFamily="18" charset="0"/>
                <a:cs typeface="Times New Roman" panose="02020603050405020304" pitchFamily="18" charset="0"/>
              </a:rPr>
              <a:t>2. </a:t>
            </a:r>
            <a:r>
              <a:rPr lang="en-US" dirty="0" err="1">
                <a:latin typeface="Times New Roman" panose="02020603050405020304" pitchFamily="18" charset="0"/>
                <a:cs typeface="Times New Roman" panose="02020603050405020304" pitchFamily="18" charset="0"/>
              </a:rPr>
              <a:t>Yêu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cầu</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soạn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thảo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lgn="just">
              <a:spcBef>
                <a:spcPts val="0"/>
              </a:spcBef>
              <a:buFont typeface="Times New Roman" panose="02020603050405020304"/>
              <a:buChar char="-"/>
              <a:tabLst>
                <a:tab pos="240665" algn="l"/>
              </a:tabLst>
            </a:pPr>
            <a:r>
              <a:rPr lang="en-US" dirty="0" err="1">
                <a:solidFill>
                  <a:srgbClr val="000000"/>
                </a:solidFill>
                <a:latin typeface="Times New Roman" panose="02020603050405020304"/>
                <a:ea typeface="Times New Roman" panose="02020603050405020304"/>
              </a:rPr>
              <a:t>Tổng</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quan</a:t>
            </a:r>
            <a:endParaRPr lang="en-US" dirty="0">
              <a:solidFill>
                <a:srgbClr val="000000"/>
              </a:solidFill>
              <a:latin typeface="Times New Roman" panose="02020603050405020304"/>
              <a:ea typeface="Times New Roman" panose="02020603050405020304"/>
            </a:endParaRPr>
          </a:p>
          <a:p>
            <a:pPr lvl="0" algn="just">
              <a:spcBef>
                <a:spcPts val="0"/>
              </a:spcBef>
              <a:buFont typeface="Times New Roman" panose="02020603050405020304"/>
              <a:buChar char="-"/>
              <a:tabLst>
                <a:tab pos="240665" algn="l"/>
              </a:tabLst>
            </a:pPr>
            <a:r>
              <a:rPr lang="en-US" dirty="0" err="1">
                <a:solidFill>
                  <a:srgbClr val="000000"/>
                </a:solidFill>
                <a:latin typeface="Times New Roman" panose="02020603050405020304"/>
                <a:ea typeface="Times New Roman" panose="02020603050405020304"/>
              </a:rPr>
              <a:t>Quan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điểm</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mục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tiêu</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sự</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cần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thiết</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căn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cứ</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pháp</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lý</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và</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phạm</a:t>
            </a:r>
            <a:r>
              <a:rPr lang="en-US" dirty="0">
                <a:solidFill>
                  <a:srgbClr val="000000"/>
                </a:solidFill>
                <a:latin typeface="Times New Roman" panose="02020603050405020304"/>
                <a:ea typeface="Times New Roman" panose="02020603050405020304"/>
              </a:rPr>
              <a:t> vi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án</a:t>
            </a:r>
            <a:r>
              <a:rPr lang="en-US" dirty="0">
                <a:solidFill>
                  <a:srgbClr val="000000"/>
                </a:solidFill>
                <a:latin typeface="Times New Roman" panose="02020603050405020304"/>
                <a:ea typeface="Times New Roman" panose="02020603050405020304"/>
              </a:rPr>
              <a:t>. </a:t>
            </a:r>
          </a:p>
          <a:p>
            <a:pPr lvl="0" algn="just">
              <a:spcBef>
                <a:spcPts val="0"/>
              </a:spcBef>
              <a:buFont typeface="Times New Roman" panose="02020603050405020304"/>
              <a:buChar char="-"/>
              <a:tabLst>
                <a:tab pos="240665" algn="l"/>
              </a:tabLst>
            </a:pPr>
            <a:r>
              <a:rPr lang="en-US" dirty="0" err="1">
                <a:solidFill>
                  <a:srgbClr val="000000"/>
                </a:solidFill>
                <a:latin typeface="Times New Roman" panose="02020603050405020304"/>
                <a:ea typeface="Times New Roman" panose="02020603050405020304"/>
              </a:rPr>
              <a:t>Giải</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pháp</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tổ</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chức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thực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hiện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án</a:t>
            </a:r>
            <a:r>
              <a:rPr lang="en-US" dirty="0">
                <a:solidFill>
                  <a:srgbClr val="000000"/>
                </a:solidFill>
                <a:latin typeface="Times New Roman" panose="02020603050405020304"/>
                <a:ea typeface="Times New Roman" panose="02020603050405020304"/>
              </a:rPr>
              <a:t>.</a:t>
            </a:r>
          </a:p>
          <a:p>
            <a:pPr lvl="0" algn="just">
              <a:spcBef>
                <a:spcPts val="0"/>
              </a:spcBef>
              <a:buFont typeface="Times New Roman" panose="02020603050405020304"/>
              <a:buChar char="-"/>
              <a:tabLst>
                <a:tab pos="240665" algn="l"/>
              </a:tabLst>
            </a:pPr>
            <a:r>
              <a:rPr lang="en-US" dirty="0" err="1">
                <a:solidFill>
                  <a:srgbClr val="000000"/>
                </a:solidFill>
                <a:latin typeface="Times New Roman" panose="02020603050405020304"/>
                <a:ea typeface="Times New Roman" panose="02020603050405020304"/>
              </a:rPr>
              <a:t>Dự</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kiến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tiến</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độ</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đề</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án</a:t>
            </a:r>
            <a:r>
              <a:rPr lang="en-US" dirty="0">
                <a:solidFill>
                  <a:srgbClr val="000000"/>
                </a:solidFill>
                <a:latin typeface="Times New Roman" panose="02020603050405020304"/>
                <a:ea typeface="Times New Roman" panose="02020603050405020304"/>
              </a:rPr>
              <a:t>.</a:t>
            </a:r>
          </a:p>
          <a:p>
            <a:pPr lvl="0" algn="just">
              <a:spcBef>
                <a:spcPts val="0"/>
              </a:spcBef>
              <a:buFont typeface="Times New Roman" panose="02020603050405020304"/>
              <a:buChar char="-"/>
              <a:tabLst>
                <a:tab pos="240665" algn="l"/>
              </a:tabLst>
            </a:pPr>
            <a:r>
              <a:rPr lang="en-US" dirty="0" err="1">
                <a:solidFill>
                  <a:srgbClr val="000000"/>
                </a:solidFill>
                <a:latin typeface="Times New Roman" panose="02020603050405020304"/>
                <a:ea typeface="Times New Roman" panose="02020603050405020304"/>
              </a:rPr>
              <a:t>Kinh</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phí</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thực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hiện</a:t>
            </a:r>
            <a:r>
              <a:rPr lang="en-US" dirty="0">
                <a:solidFill>
                  <a:srgbClr val="000000"/>
                </a:solidFill>
                <a:latin typeface="Times New Roman" panose="02020603050405020304"/>
                <a:ea typeface="Times New Roman" panose="02020603050405020304"/>
              </a:rPr>
              <a:t>.</a:t>
            </a:r>
          </a:p>
          <a:p>
            <a:pPr marL="0" indent="0">
              <a:buNone/>
            </a:pPr>
            <a:r>
              <a:rPr lang="en-US" dirty="0">
                <a:latin typeface="Times New Roman" panose="02020603050405020304"/>
                <a:ea typeface="Times New Roman" panose="02020603050405020304"/>
              </a:rPr>
              <a:t>- </a:t>
            </a:r>
            <a:r>
              <a:rPr lang="en-US" dirty="0" err="1">
                <a:latin typeface="Times New Roman" panose="02020603050405020304"/>
                <a:ea typeface="Times New Roman" panose="02020603050405020304"/>
              </a:rPr>
              <a:t>Phụ</a:t>
            </a:r>
            <a:r>
              <a:rPr lang="en-US" dirty="0">
                <a:latin typeface="Times New Roman" panose="02020603050405020304"/>
                <a:ea typeface="Times New Roman" panose="02020603050405020304"/>
              </a:rPr>
              <a:t> </a:t>
            </a:r>
            <a:r>
              <a:rPr lang="en-US" dirty="0" err="1">
                <a:latin typeface="Times New Roman" panose="02020603050405020304"/>
                <a:ea typeface="Times New Roman" panose="02020603050405020304"/>
              </a:rPr>
              <a:t>lục</a:t>
            </a:r>
            <a:r>
              <a:rPr lang="en-US" dirty="0">
                <a:latin typeface="Times New Roman" panose="02020603050405020304"/>
                <a:ea typeface="Times New Roman" panose="02020603050405020304"/>
              </a:rPr>
              <a:t> (</a:t>
            </a:r>
            <a:r>
              <a:rPr lang="en-US" dirty="0" err="1">
                <a:latin typeface="Times New Roman" panose="02020603050405020304"/>
                <a:ea typeface="Times New Roman" panose="02020603050405020304"/>
              </a:rPr>
              <a:t>nếu</a:t>
            </a:r>
            <a:r>
              <a:rPr lang="en-US" dirty="0">
                <a:latin typeface="Times New Roman" panose="02020603050405020304"/>
                <a:ea typeface="Times New Roman" panose="02020603050405020304"/>
              </a:rPr>
              <a:t> </a:t>
            </a:r>
            <a:r>
              <a:rPr lang="en-US" dirty="0" err="1">
                <a:latin typeface="Times New Roman" panose="02020603050405020304"/>
                <a:ea typeface="Times New Roman" panose="02020603050405020304"/>
              </a:rPr>
              <a:t>có</a:t>
            </a:r>
            <a:r>
              <a:rPr lang="en-US" dirty="0">
                <a:latin typeface="Times New Roman" panose="02020603050405020304"/>
                <a:ea typeface="Times New Roman" panose="02020603050405020304"/>
              </a:rPr>
              <a:t>).</a:t>
            </a:r>
            <a:endParaRPr lang="en-US" dirty="0"/>
          </a:p>
        </p:txBody>
      </p:sp>
      <p:sp>
        <p:nvSpPr>
          <p:cNvPr id="4" name="Title 1"/>
          <p:cNvSpPr txBox="1">
            <a:spLocks noGrp="1"/>
          </p:cNvSpPr>
          <p:nvPr>
            <p:ph type="title"/>
          </p:nvPr>
        </p:nvSpPr>
        <p:spPr>
          <a:xfrm>
            <a:off x="1439" y="17253"/>
            <a:ext cx="9143999" cy="1317812"/>
          </a:xfrm>
          <a:prstGeom prst="rect">
            <a:avLst/>
          </a:prstGeom>
          <a:solidFill>
            <a:schemeClr val="accent6">
              <a:lumMod val="60000"/>
              <a:lumOff val="40000"/>
            </a:schemeClr>
          </a:solidFill>
        </p:spPr>
        <p:txBody>
          <a:bodyPr vert="horz" lIns="91440" tIns="45720" rIns="91440" bIns="45720" rtlCol="0" anchor="ctr">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br>
              <a:rPr lang="en-US" sz="3600" dirty="0"/>
            </a:br>
            <a:r>
              <a:rPr lang="en-US" dirty="0">
                <a:latin typeface="Times New Roman" panose="02020603050405020304" pitchFamily="18" charset="0"/>
                <a:cs typeface="Times New Roman" panose="02020603050405020304" pitchFamily="18" charset="0"/>
              </a:rPr>
              <a:t>3. </a:t>
            </a:r>
            <a:r>
              <a:rPr lang="en-US" dirty="0" err="1">
                <a:latin typeface="Times New Roman" panose="02020603050405020304" pitchFamily="18" charset="0"/>
                <a:cs typeface="Times New Roman" panose="02020603050405020304" pitchFamily="18" charset="0"/>
              </a:rPr>
              <a:t>Bố</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cục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của</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đề</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288" y="1412875"/>
            <a:ext cx="8229600" cy="4525963"/>
          </a:xfrm>
        </p:spPr>
        <p:txBody>
          <a:bodyPr vert="horz" wrap="square" lIns="91440" tIns="45720" rIns="91440" bIns="45720" numCol="1" anchor="t" anchorCtr="0" compatLnSpc="1"/>
          <a:lstStyle/>
          <a:p>
            <a:endParaRPr lang="en-US" altLang="x-none" dirty="0"/>
          </a:p>
          <a:p>
            <a:pPr algn="ctr">
              <a:buNone/>
            </a:pPr>
            <a:endParaRPr lang="en-US" altLang="x-none" b="1" dirty="0">
              <a:solidFill>
                <a:srgbClr val="FF0000"/>
              </a:solidFill>
              <a:latin typeface="Times New Roman" panose="02020603050405020304" pitchFamily="18" charset="0"/>
              <a:cs typeface="Times New Roman" panose="02020603050405020304" pitchFamily="18" charset="0"/>
            </a:endParaRPr>
          </a:p>
          <a:p>
            <a:pPr algn="ctr">
              <a:buNone/>
            </a:pPr>
            <a:r>
              <a:rPr lang="en-US" altLang="x-none" b="1" dirty="0">
                <a:solidFill>
                  <a:srgbClr val="FF0000"/>
                </a:solidFill>
                <a:latin typeface="Times New Roman" panose="02020603050405020304" pitchFamily="18" charset="0"/>
                <a:cs typeface="Times New Roman" panose="02020603050405020304" pitchFamily="18" charset="0"/>
              </a:rPr>
              <a:t>KỸ THUẬT SOẠN THẢO VÀ TRÌNH BÀY HỢP ĐỒNG </a:t>
            </a:r>
            <a:endParaRPr lang="en-US" altLang="x-none"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NỘI DUNG CHI TIẾT</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11267" name="Content Placeholder 2"/>
          <p:cNvSpPr>
            <a:spLocks noGrp="1"/>
          </p:cNvSpPr>
          <p:nvPr>
            <p:ph idx="1"/>
          </p:nvPr>
        </p:nvSpPr>
        <p:spPr>
          <a:xfrm>
            <a:off x="250825" y="1773238"/>
            <a:ext cx="8229600" cy="4525962"/>
          </a:xfrm>
        </p:spPr>
        <p:txBody>
          <a:bodyPr vert="horz" wrap="square" lIns="91440" tIns="45720" rIns="91440" bIns="45720" anchor="t"/>
          <a:lstStyle/>
          <a:p>
            <a:r>
              <a:rPr lang="en-US" altLang="en-US" sz="3600" dirty="0">
                <a:latin typeface="Times New Roman" panose="02020603050405020304" pitchFamily="18" charset="0"/>
                <a:cs typeface="Times New Roman" panose="02020603050405020304" pitchFamily="18" charset="0"/>
              </a:rPr>
              <a:t>1. Khái niệm</a:t>
            </a:r>
          </a:p>
          <a:p>
            <a:r>
              <a:rPr lang="en-US" altLang="en-US" sz="3600" dirty="0">
                <a:latin typeface="Times New Roman" panose="02020603050405020304" pitchFamily="18" charset="0"/>
                <a:cs typeface="Times New Roman" panose="02020603050405020304" pitchFamily="18" charset="0"/>
              </a:rPr>
              <a:t>2. Điều kiện của HĐ</a:t>
            </a:r>
          </a:p>
          <a:p>
            <a:r>
              <a:rPr lang="en-US" altLang="en-US" sz="3600" dirty="0">
                <a:latin typeface="Times New Roman" panose="02020603050405020304" pitchFamily="18" charset="0"/>
                <a:cs typeface="Times New Roman" panose="02020603050405020304" pitchFamily="18" charset="0"/>
              </a:rPr>
              <a:t>3. Hiệu lực của HĐ</a:t>
            </a:r>
          </a:p>
          <a:p>
            <a:r>
              <a:rPr lang="en-US" altLang="en-US" sz="3600" dirty="0">
                <a:latin typeface="Times New Roman" panose="02020603050405020304" pitchFamily="18" charset="0"/>
                <a:cs typeface="Times New Roman" panose="02020603050405020304" pitchFamily="18" charset="0"/>
              </a:rPr>
              <a:t>4. Phân loại HĐ</a:t>
            </a:r>
          </a:p>
          <a:p>
            <a:r>
              <a:rPr lang="en-US" altLang="en-US" sz="3600" dirty="0">
                <a:latin typeface="Times New Roman" panose="02020603050405020304" pitchFamily="18" charset="0"/>
                <a:cs typeface="Times New Roman" panose="02020603050405020304" pitchFamily="18" charset="0"/>
              </a:rPr>
              <a:t>5. Cấu trúc của HĐ</a:t>
            </a:r>
          </a:p>
          <a:p>
            <a:r>
              <a:rPr lang="en-US" altLang="en-US" sz="3600" dirty="0">
                <a:latin typeface="Times New Roman" panose="02020603050405020304" pitchFamily="18" charset="0"/>
                <a:cs typeface="Times New Roman" panose="02020603050405020304" pitchFamily="18" charset="0"/>
              </a:rPr>
              <a:t>6. Một số mẫu HĐ thường gặp</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a:latin typeface="Times New Roman" panose="02020603050405020304" pitchFamily="18" charset="0"/>
                <a:cs typeface="Times New Roman" panose="02020603050405020304" pitchFamily="18" charset="0"/>
              </a:rPr>
              <a:t>Nội dung chi </a:t>
            </a:r>
            <a:r>
              <a:rPr lang="en-US" dirty="0" err="1">
                <a:latin typeface="Times New Roman" panose="02020603050405020304" pitchFamily="18" charset="0"/>
                <a:cs typeface="Times New Roman" panose="02020603050405020304" pitchFamily="18" charset="0"/>
              </a:rPr>
              <a:t>tiết</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1.Khái niệm </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2291" name="Content Placeholder 2"/>
          <p:cNvSpPr>
            <a:spLocks noGrp="1"/>
          </p:cNvSpPr>
          <p:nvPr>
            <p:ph idx="1"/>
          </p:nvPr>
        </p:nvSpPr>
        <p:spPr>
          <a:xfrm>
            <a:off x="0" y="1916113"/>
            <a:ext cx="9144000" cy="4465637"/>
          </a:xfrm>
        </p:spPr>
        <p:txBody>
          <a:bodyPr vert="horz" wrap="square" lIns="91440" tIns="45720" rIns="91440" bIns="45720" anchor="t"/>
          <a:lstStyle/>
          <a:p>
            <a:pPr marL="0" indent="0" algn="just">
              <a:buNone/>
            </a:pPr>
            <a:r>
              <a:rPr lang="en-US" altLang="en-US" sz="3600" dirty="0">
                <a:latin typeface="Times New Roman" panose="02020603050405020304" pitchFamily="18" charset="0"/>
                <a:cs typeface="Times New Roman" panose="02020603050405020304" pitchFamily="18" charset="0"/>
              </a:rPr>
              <a:t>  HĐ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sự thỏa thuận giữa các cá nhân, tổ chức bằng lời nói,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vi, văn bản hoặc các hình thức có giá trị tương đương văn bản, trong đó 2 bên xác lập một quan hệ pháp lý về các quyền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nghĩa vụ nhằm thõa mãn nhu cầu lợi ích của mình.</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1.Khái </a:t>
            </a:r>
            <a:r>
              <a:rPr lang="en-US" altLang="en-US" b="1" dirty="0" err="1">
                <a:latin typeface="Times New Roman" panose="02020603050405020304" pitchFamily="18" charset="0"/>
                <a:cs typeface="Times New Roman" panose="02020603050405020304" pitchFamily="18" charset="0"/>
              </a:rPr>
              <a:t>niệm</a:t>
            </a:r>
            <a:r>
              <a:rPr lang="en-US" altLang="en-US" b="1"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 Điều kiện của HĐ</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3315" name="Content Placeholder 2"/>
          <p:cNvSpPr>
            <a:spLocks noGrp="1"/>
          </p:cNvSpPr>
          <p:nvPr>
            <p:ph idx="1"/>
          </p:nvPr>
        </p:nvSpPr>
        <p:spPr>
          <a:xfrm>
            <a:off x="0" y="1989138"/>
            <a:ext cx="9144000" cy="4679950"/>
          </a:xfrm>
        </p:spPr>
        <p:txBody>
          <a:bodyPr vert="horz" wrap="square" lIns="91440" tIns="45720" rIns="91440" bIns="45720" anchor="t"/>
          <a:lstStyle/>
          <a:p>
            <a:pPr marL="0" indent="0">
              <a:buNone/>
            </a:pPr>
            <a:r>
              <a:rPr lang="en-US" altLang="en-US" sz="3600" dirty="0">
                <a:latin typeface="Times New Roman" panose="02020603050405020304" pitchFamily="18" charset="0"/>
                <a:cs typeface="Times New Roman" panose="02020603050405020304" pitchFamily="18" charset="0"/>
              </a:rPr>
              <a:t>- HĐ có 4 ĐK:</a:t>
            </a:r>
          </a:p>
          <a:p>
            <a:pPr marL="0" indent="0">
              <a:buNone/>
            </a:pPr>
            <a:r>
              <a:rPr lang="en-US" altLang="en-US" sz="3600" dirty="0">
                <a:latin typeface="Times New Roman" panose="02020603050405020304" pitchFamily="18" charset="0"/>
                <a:cs typeface="Times New Roman" panose="02020603050405020304" pitchFamily="18" charset="0"/>
              </a:rPr>
              <a:t>a/ Sự ưng thuận, tự nguyện</a:t>
            </a:r>
          </a:p>
          <a:p>
            <a:pPr marL="0" indent="0">
              <a:buNone/>
            </a:pPr>
            <a:r>
              <a:rPr lang="en-US" altLang="en-US" sz="3600" dirty="0">
                <a:latin typeface="Times New Roman" panose="02020603050405020304" pitchFamily="18" charset="0"/>
                <a:cs typeface="Times New Roman" panose="02020603050405020304" pitchFamily="18" charset="0"/>
              </a:rPr>
              <a:t>b/ Có năng lực pháp lý</a:t>
            </a:r>
          </a:p>
          <a:p>
            <a:pPr marL="0" indent="0">
              <a:buNone/>
            </a:pPr>
            <a:r>
              <a:rPr lang="en-US" altLang="en-US" sz="3600" dirty="0">
                <a:latin typeface="Times New Roman" panose="02020603050405020304" pitchFamily="18" charset="0"/>
                <a:cs typeface="Times New Roman" panose="02020603050405020304" pitchFamily="18" charset="0"/>
              </a:rPr>
              <a:t>c/ Đối tượng HĐ rõ r</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ng</a:t>
            </a:r>
          </a:p>
          <a:p>
            <a:pPr marL="0" indent="0">
              <a:buNone/>
            </a:pPr>
            <a:r>
              <a:rPr lang="en-US" altLang="en-US" sz="3600" dirty="0">
                <a:latin typeface="Times New Roman" panose="02020603050405020304" pitchFamily="18" charset="0"/>
                <a:cs typeface="Times New Roman" panose="02020603050405020304" pitchFamily="18" charset="0"/>
              </a:rPr>
              <a:t>d/ HĐ không trái quy định của PL</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2. </a:t>
            </a:r>
            <a:r>
              <a:rPr lang="en-US" altLang="en-US" dirty="0" err="1">
                <a:latin typeface="Times New Roman" panose="02020603050405020304" pitchFamily="18" charset="0"/>
                <a:cs typeface="Times New Roman" panose="02020603050405020304" pitchFamily="18" charset="0"/>
              </a:rPr>
              <a:t>Điều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kiện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của</a:t>
            </a:r>
            <a:r>
              <a:rPr lang="en-US" altLang="en-US" dirty="0">
                <a:latin typeface="Times New Roman" panose="02020603050405020304" pitchFamily="18" charset="0"/>
                <a:cs typeface="Times New Roman" panose="02020603050405020304" pitchFamily="18" charset="0"/>
              </a:rPr>
              <a:t> HĐ</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 Điều kiện của HĐ</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179388" y="1773238"/>
            <a:ext cx="8507413" cy="4525963"/>
          </a:xfrm>
        </p:spPr>
        <p:txBody>
          <a:bodyPr vert="horz" wrap="square" lIns="91440" tIns="45720" rIns="91440" bIns="45720" numCol="1" anchor="t" anchorCtr="0" compatLnSpc="1"/>
          <a:lstStyle/>
          <a:p>
            <a:pPr marL="0" indent="0">
              <a:buNone/>
            </a:pPr>
            <a:r>
              <a:rPr lang="en-US" altLang="en-US" b="1" dirty="0">
                <a:latin typeface="Times New Roman" panose="02020603050405020304" pitchFamily="18" charset="0"/>
                <a:cs typeface="Times New Roman" panose="02020603050405020304" pitchFamily="18" charset="0"/>
              </a:rPr>
              <a:t>a/ Sự ưng thuận, tự nguyện</a:t>
            </a:r>
          </a:p>
          <a:p>
            <a:pPr marL="0" indent="0" algn="just"/>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Cơ</a:t>
            </a:r>
            <a:r>
              <a:rPr lang="en-US" altLang="x-none" dirty="0">
                <a:latin typeface="Times New Roman" panose="02020603050405020304" pitchFamily="18" charset="0"/>
                <a:cs typeface="Times New Roman" panose="02020603050405020304" pitchFamily="18" charset="0"/>
              </a:rPr>
              <a:t> sở của HĐ 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sự đồng ý, </a:t>
            </a:r>
            <a:r>
              <a:rPr lang="en-US" altLang="x-none" dirty="0" err="1">
                <a:latin typeface="Times New Roman" panose="02020603050405020304" pitchFamily="18" charset="0"/>
                <a:cs typeface="Times New Roman" panose="02020603050405020304" pitchFamily="18" charset="0"/>
              </a:rPr>
              <a:t>bằng</a:t>
            </a: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lòng</a:t>
            </a:r>
            <a:r>
              <a:rPr lang="en-US" altLang="x-none" dirty="0">
                <a:latin typeface="Times New Roman" panose="02020603050405020304" pitchFamily="18" charset="0"/>
                <a:cs typeface="Times New Roman" panose="02020603050405020304" pitchFamily="18" charset="0"/>
              </a:rPr>
              <a:t> một cách tự nguyện.</a:t>
            </a:r>
          </a:p>
          <a:p>
            <a:pPr marL="0" indent="0" algn="just"/>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Không</a:t>
            </a:r>
            <a:r>
              <a:rPr lang="en-US" altLang="x-none" dirty="0">
                <a:latin typeface="Times New Roman" panose="02020603050405020304" pitchFamily="18" charset="0"/>
                <a:cs typeface="Times New Roman" panose="02020603050405020304" pitchFamily="18" charset="0"/>
              </a:rPr>
              <a:t> một ai, một cơ quan n</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o được quyền ép buộc một đối tượng khác phải ký kết HĐ với mình.</a:t>
            </a:r>
            <a:endParaRPr lang="en-US" altLang="x-none"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2. </a:t>
            </a:r>
            <a:r>
              <a:rPr lang="en-US" altLang="en-US" dirty="0" err="1">
                <a:latin typeface="Times New Roman" panose="02020603050405020304" pitchFamily="18" charset="0"/>
                <a:cs typeface="Times New Roman" panose="02020603050405020304" pitchFamily="18" charset="0"/>
              </a:rPr>
              <a:t>Điều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kiện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của</a:t>
            </a:r>
            <a:r>
              <a:rPr lang="en-US" altLang="en-US" dirty="0">
                <a:latin typeface="Times New Roman" panose="02020603050405020304" pitchFamily="18" charset="0"/>
                <a:cs typeface="Times New Roman" panose="02020603050405020304" pitchFamily="18" charset="0"/>
              </a:rPr>
              <a:t> HĐ</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 Điều kiện của HĐ</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5363" name="Content Placeholder 2"/>
          <p:cNvSpPr>
            <a:spLocks noGrp="1"/>
          </p:cNvSpPr>
          <p:nvPr>
            <p:ph idx="1"/>
          </p:nvPr>
        </p:nvSpPr>
        <p:spPr>
          <a:xfrm>
            <a:off x="0" y="1989138"/>
            <a:ext cx="9144000" cy="4679950"/>
          </a:xfrm>
        </p:spPr>
        <p:txBody>
          <a:bodyPr vert="horz" wrap="square" lIns="91440" tIns="45720" rIns="91440" bIns="45720" anchor="t"/>
          <a:lstStyle/>
          <a:p>
            <a:pPr marL="0" indent="0">
              <a:buNone/>
            </a:pPr>
            <a:r>
              <a:rPr lang="en-US" altLang="en-US" sz="3600" b="1" dirty="0">
                <a:latin typeface="Times New Roman" panose="02020603050405020304" pitchFamily="18" charset="0"/>
                <a:cs typeface="Times New Roman" panose="02020603050405020304" pitchFamily="18" charset="0"/>
              </a:rPr>
              <a:t>b/ Có năng lực pháp lý</a:t>
            </a:r>
          </a:p>
          <a:p>
            <a:pPr marL="0" indent="0">
              <a:buNone/>
            </a:pPr>
            <a:r>
              <a:rPr lang="en-US" altLang="en-US" sz="3600" dirty="0">
                <a:latin typeface="Times New Roman" panose="02020603050405020304" pitchFamily="18" charset="0"/>
                <a:cs typeface="Times New Roman" panose="02020603050405020304" pitchFamily="18" charset="0"/>
              </a:rPr>
              <a:t>Người ký HĐ phải có đầy đủ năng lực pháp lý (năng lực pháp luật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năng lực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vi)</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2. </a:t>
            </a:r>
            <a:r>
              <a:rPr lang="en-US" altLang="en-US" dirty="0" err="1">
                <a:latin typeface="Times New Roman" panose="02020603050405020304" pitchFamily="18" charset="0"/>
                <a:cs typeface="Times New Roman" panose="02020603050405020304" pitchFamily="18" charset="0"/>
              </a:rPr>
              <a:t>Điều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kiện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của</a:t>
            </a:r>
            <a:r>
              <a:rPr lang="en-US" altLang="en-US" dirty="0">
                <a:latin typeface="Times New Roman" panose="02020603050405020304" pitchFamily="18" charset="0"/>
                <a:cs typeface="Times New Roman" panose="02020603050405020304" pitchFamily="18" charset="0"/>
              </a:rPr>
              <a:t> HĐ</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 Điều kiện của HĐ</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6387" name="Content Placeholder 2"/>
          <p:cNvSpPr>
            <a:spLocks noGrp="1"/>
          </p:cNvSpPr>
          <p:nvPr>
            <p:ph idx="1"/>
          </p:nvPr>
        </p:nvSpPr>
        <p:spPr>
          <a:xfrm>
            <a:off x="0" y="1989138"/>
            <a:ext cx="9144000" cy="4679950"/>
          </a:xfrm>
        </p:spPr>
        <p:txBody>
          <a:bodyPr vert="horz" wrap="square" lIns="91440" tIns="45720" rIns="91440" bIns="45720" anchor="t"/>
          <a:lstStyle/>
          <a:p>
            <a:pPr marL="0" indent="0">
              <a:buNone/>
            </a:pPr>
            <a:r>
              <a:rPr lang="en-US" altLang="en-US" sz="3600" b="1" dirty="0">
                <a:latin typeface="Times New Roman" panose="02020603050405020304" pitchFamily="18" charset="0"/>
                <a:cs typeface="Times New Roman" panose="02020603050405020304" pitchFamily="18" charset="0"/>
              </a:rPr>
              <a:t>c/ Đối tượng HĐ rõ r</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ng</a:t>
            </a:r>
          </a:p>
          <a:p>
            <a:pPr marL="0" indent="0">
              <a:buNone/>
            </a:pPr>
            <a:r>
              <a:rPr lang="en-US" altLang="en-US" sz="3600" dirty="0">
                <a:latin typeface="Times New Roman" panose="02020603050405020304" pitchFamily="18" charset="0"/>
                <a:cs typeface="Times New Roman" panose="02020603050405020304" pitchFamily="18" charset="0"/>
              </a:rPr>
              <a:t>- Các bên cam kết điều gì, việc gì để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m hoặc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 giao việc gì.</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2. </a:t>
            </a:r>
            <a:r>
              <a:rPr lang="en-US" altLang="en-US" dirty="0" err="1">
                <a:latin typeface="Times New Roman" panose="02020603050405020304" pitchFamily="18" charset="0"/>
                <a:cs typeface="Times New Roman" panose="02020603050405020304" pitchFamily="18" charset="0"/>
              </a:rPr>
              <a:t>Điều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kiện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của</a:t>
            </a:r>
            <a:r>
              <a:rPr lang="en-US" altLang="en-US" dirty="0">
                <a:latin typeface="Times New Roman" panose="02020603050405020304" pitchFamily="18" charset="0"/>
                <a:cs typeface="Times New Roman" panose="02020603050405020304" pitchFamily="18" charset="0"/>
              </a:rPr>
              <a:t> HĐ</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Thẩm quyền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văn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65539" name="Content Placeholder 2"/>
          <p:cNvSpPr>
            <a:spLocks noGrp="1"/>
          </p:cNvSpPr>
          <p:nvPr>
            <p:ph idx="1"/>
          </p:nvPr>
        </p:nvSpPr>
        <p:spPr>
          <a:xfrm>
            <a:off x="107950" y="1773238"/>
            <a:ext cx="8856663" cy="4352925"/>
          </a:xfrm>
        </p:spPr>
        <p:txBody>
          <a:bodyPr vert="horz" wrap="square" lIns="91440" tIns="45720" rIns="91440" bIns="45720" numCol="1" anchor="t" anchorCtr="0" compatLnSpc="1"/>
          <a:lstStyle/>
          <a:p>
            <a:pPr marL="0" indent="0">
              <a:buNone/>
            </a:pPr>
            <a:r>
              <a:rPr lang="en-US" altLang="en-US" b="1" dirty="0">
                <a:latin typeface="Times New Roman" panose="02020603050405020304" pitchFamily="18" charset="0"/>
                <a:cs typeface="Times New Roman" panose="02020603050405020304" pitchFamily="18" charset="0"/>
              </a:rPr>
              <a:t>1/ Thẩm quyền ban h</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nh văn bản QPPL (tt)</a:t>
            </a: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22. Thông tư của Chánh án Tòa án nhân dân tối cao</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23. Thông tư của Viện trưởng Viện kiểm sát nhân dân tối cao</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24. Thông tư của Bộ trưởng, Thủ trưởng cơ quan ngang bộ</a:t>
            </a:r>
            <a:endParaRPr lang="en-US" altLang="x-none" dirty="0">
              <a:latin typeface="Times New Roman" panose="02020603050405020304" pitchFamily="18" charset="0"/>
              <a:cs typeface="Times New Roman" panose="02020603050405020304" pitchFamily="18" charset="0"/>
            </a:endParaRPr>
          </a:p>
          <a:p>
            <a:pPr marL="0" indent="0">
              <a:buNone/>
            </a:pPr>
            <a:endParaRPr lang="en-US" altLang="en-US"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dirty="0">
                <a:latin typeface="Times New Roman" panose="02020603050405020304" pitchFamily="18" charset="0"/>
                <a:cs typeface="Times New Roman" panose="02020603050405020304" pitchFamily="18" charset="0"/>
              </a:rPr>
              <a:t>II. </a:t>
            </a:r>
            <a:r>
              <a:rPr lang="en-US" altLang="en-US" sz="4000" dirty="0" err="1">
                <a:latin typeface="Times New Roman" panose="02020603050405020304" pitchFamily="18" charset="0"/>
                <a:cs typeface="Times New Roman" panose="02020603050405020304" pitchFamily="18" charset="0"/>
              </a:rPr>
              <a:t>Thẩm</a:t>
            </a: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quyền</a:t>
            </a:r>
            <a:r>
              <a:rPr lang="en-US" altLang="en-US" sz="4000" dirty="0">
                <a:latin typeface="Times New Roman" panose="02020603050405020304" pitchFamily="18" charset="0"/>
                <a:cs typeface="Times New Roman" panose="02020603050405020304" pitchFamily="18" charset="0"/>
              </a:rPr>
              <a:t> ban </a:t>
            </a:r>
            <a:r>
              <a:rPr lang="en-US" altLang="en-US" sz="4000" dirty="0" err="1">
                <a:latin typeface="Times New Roman" panose="02020603050405020304" pitchFamily="18" charset="0"/>
                <a:cs typeface="Times New Roman" panose="02020603050405020304" pitchFamily="18" charset="0"/>
              </a:rPr>
              <a:t>h</a:t>
            </a:r>
            <a:r>
              <a:rPr lang="en-US" altLang="en-US" sz="4000" dirty="0" err="1">
                <a:latin typeface="Times New Roman" panose="02020603050405020304" pitchFamily="18" charset="0"/>
                <a:ea typeface="Times New Roman" panose="02020603050405020304" pitchFamily="18" charset="0"/>
                <a:cs typeface="Arial" panose="020B0604020202020204"/>
              </a:rPr>
              <a:t>à</a:t>
            </a:r>
            <a:r>
              <a:rPr lang="en-US" altLang="en-US" sz="4000" dirty="0" err="1">
                <a:latin typeface="Times New Roman" panose="02020603050405020304" pitchFamily="18" charset="0"/>
                <a:cs typeface="Times New Roman" panose="02020603050405020304" pitchFamily="18" charset="0"/>
              </a:rPr>
              <a:t>nh</a:t>
            </a:r>
            <a:r>
              <a:rPr lang="en-US" altLang="en-US" sz="4000" dirty="0">
                <a:latin typeface="Times New Roman" panose="02020603050405020304" pitchFamily="18" charset="0"/>
                <a:cs typeface="Times New Roman" panose="02020603050405020304" pitchFamily="18" charset="0"/>
              </a:rPr>
              <a:t> </a:t>
            </a:r>
            <a:br>
              <a:rPr lang="en-US" altLang="en-US" sz="4000" dirty="0">
                <a:latin typeface="Times New Roman" panose="02020603050405020304" pitchFamily="18" charset="0"/>
                <a:cs typeface="Times New Roman" panose="02020603050405020304" pitchFamily="18" charset="0"/>
              </a:rPr>
            </a:br>
            <a:r>
              <a:rPr lang="en-US" altLang="en-US" sz="4000" dirty="0" err="1">
                <a:latin typeface="Times New Roman" panose="02020603050405020304" pitchFamily="18" charset="0"/>
                <a:cs typeface="Times New Roman" panose="02020603050405020304" pitchFamily="18" charset="0"/>
              </a:rPr>
              <a:t>văn</a:t>
            </a: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bản</a:t>
            </a:r>
            <a:endParaRPr lang="vi-VN" altLang="en-US" sz="72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2. Điều kiện của HĐ</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7411" name="Content Placeholder 2"/>
          <p:cNvSpPr>
            <a:spLocks noGrp="1"/>
          </p:cNvSpPr>
          <p:nvPr>
            <p:ph idx="1"/>
          </p:nvPr>
        </p:nvSpPr>
        <p:spPr>
          <a:xfrm>
            <a:off x="0" y="1989138"/>
            <a:ext cx="9144000" cy="4679950"/>
          </a:xfrm>
        </p:spPr>
        <p:txBody>
          <a:bodyPr vert="horz" wrap="square" lIns="91440" tIns="45720" rIns="91440" bIns="45720" anchor="t"/>
          <a:lstStyle/>
          <a:p>
            <a:pPr marL="0" indent="0">
              <a:buNone/>
            </a:pPr>
            <a:r>
              <a:rPr lang="en-US" altLang="en-US" sz="3600" b="1" dirty="0">
                <a:latin typeface="Times New Roman" panose="02020603050405020304" pitchFamily="18" charset="0"/>
                <a:cs typeface="Times New Roman" panose="02020603050405020304" pitchFamily="18" charset="0"/>
              </a:rPr>
              <a:t>d/ HĐ không trái quy định của PL</a:t>
            </a:r>
          </a:p>
          <a:p>
            <a:pPr marL="0" indent="0" algn="just">
              <a:buNone/>
            </a:pPr>
            <a:r>
              <a:rPr lang="en-US" altLang="en-US" sz="3600" b="1" dirty="0">
                <a:latin typeface="Times New Roman" panose="02020603050405020304" pitchFamily="18" charset="0"/>
                <a:cs typeface="Times New Roman" panose="02020603050405020304" pitchFamily="18" charset="0"/>
              </a:rPr>
              <a:t>- </a:t>
            </a:r>
            <a:r>
              <a:rPr lang="en-US" altLang="en-US" sz="3600" dirty="0">
                <a:latin typeface="Times New Roman" panose="02020603050405020304" pitchFamily="18" charset="0"/>
                <a:cs typeface="Times New Roman" panose="02020603050405020304" pitchFamily="18" charset="0"/>
              </a:rPr>
              <a:t>HĐ phải dựa trên những nguyên do hợp pháp không được trái pháp luật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đạo đức xã hội.</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2. </a:t>
            </a:r>
            <a:r>
              <a:rPr lang="en-US" altLang="en-US" dirty="0" err="1">
                <a:latin typeface="Times New Roman" panose="02020603050405020304" pitchFamily="18" charset="0"/>
                <a:cs typeface="Times New Roman" panose="02020603050405020304" pitchFamily="18" charset="0"/>
              </a:rPr>
              <a:t>Điều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kiện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của</a:t>
            </a:r>
            <a:r>
              <a:rPr lang="en-US" altLang="en-US" dirty="0">
                <a:latin typeface="Times New Roman" panose="02020603050405020304" pitchFamily="18" charset="0"/>
                <a:cs typeface="Times New Roman" panose="02020603050405020304" pitchFamily="18" charset="0"/>
              </a:rPr>
              <a:t> HĐ</a:t>
            </a: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95288" y="333375"/>
            <a:ext cx="8229600"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 Hiệu lực của của HĐ</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endParaRPr>
          </a:p>
        </p:txBody>
      </p:sp>
      <p:sp>
        <p:nvSpPr>
          <p:cNvPr id="18435" name="Content Placeholder 2"/>
          <p:cNvSpPr>
            <a:spLocks noGrp="1"/>
          </p:cNvSpPr>
          <p:nvPr>
            <p:ph idx="1"/>
          </p:nvPr>
        </p:nvSpPr>
        <p:spPr>
          <a:xfrm>
            <a:off x="250825" y="1773238"/>
            <a:ext cx="8713788" cy="4679950"/>
          </a:xfrm>
        </p:spPr>
        <p:txBody>
          <a:bodyPr vert="horz" wrap="square" lIns="91440" tIns="45720" rIns="91440" bIns="45720" anchor="t"/>
          <a:lstStyle/>
          <a:p>
            <a:pPr marL="0" indent="0" algn="just">
              <a:buNone/>
            </a:pPr>
            <a:r>
              <a:rPr lang="en-US" altLang="en-US" sz="3600" dirty="0">
                <a:latin typeface="Times New Roman" panose="02020603050405020304" pitchFamily="18" charset="0"/>
                <a:cs typeface="Times New Roman" panose="02020603050405020304" pitchFamily="18" charset="0"/>
              </a:rPr>
              <a:t>- HĐ l</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mong muốn của 2 bên cho đến khi 2 bên thấy không còn mong muốn tiếp tục duy trì hoặc HĐ đã thực hiện xong.</a:t>
            </a:r>
          </a:p>
          <a:p>
            <a:pPr marL="0" indent="0" algn="just">
              <a:buNone/>
            </a:pPr>
            <a:r>
              <a:rPr lang="en-US" altLang="en-US" sz="3600" dirty="0">
                <a:latin typeface="Times New Roman" panose="02020603050405020304" pitchFamily="18" charset="0"/>
                <a:cs typeface="Times New Roman" panose="02020603050405020304" pitchFamily="18" charset="0"/>
              </a:rPr>
              <a:t>- Nếu có tranh chấp HĐ thì các cơ quan chức năng sẽ dựa theo các điều khoản của HĐ hoặc dựa theo quy định của PL.</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en-US" b="1" dirty="0">
              <a:solidFill>
                <a:schemeClr val="bg1"/>
              </a:solidFill>
              <a:latin typeface="Times New Roman" panose="02020603050405020304" pitchFamily="18" charset="0"/>
              <a:cs typeface="Times New Roman" panose="02020603050405020304" pitchFamily="18" charset="0"/>
            </a:endParaRPr>
          </a:p>
          <a:p>
            <a:r>
              <a:rPr lang="en-US" altLang="en-US" sz="5800" dirty="0">
                <a:latin typeface="Times New Roman" panose="02020603050405020304" pitchFamily="18" charset="0"/>
                <a:cs typeface="Times New Roman" panose="02020603050405020304" pitchFamily="18" charset="0"/>
              </a:rPr>
              <a:t>3</a:t>
            </a:r>
            <a:r>
              <a:rPr lang="en-US" altLang="en-US" sz="5700" dirty="0">
                <a:latin typeface="Times New Roman" panose="02020603050405020304" pitchFamily="18" charset="0"/>
                <a:cs typeface="Times New Roman" panose="02020603050405020304" pitchFamily="18" charset="0"/>
              </a:rPr>
              <a:t>. </a:t>
            </a:r>
            <a:r>
              <a:rPr lang="en-US" altLang="en-US" sz="5700" dirty="0" err="1">
                <a:latin typeface="Times New Roman" panose="02020603050405020304" pitchFamily="18" charset="0"/>
                <a:cs typeface="Times New Roman" panose="02020603050405020304" pitchFamily="18" charset="0"/>
              </a:rPr>
              <a:t>Hiệu</a:t>
            </a:r>
            <a:r>
              <a:rPr lang="en-US" altLang="en-US" sz="5700" dirty="0">
                <a:latin typeface="Times New Roman" panose="02020603050405020304" pitchFamily="18" charset="0"/>
                <a:cs typeface="Times New Roman" panose="02020603050405020304" pitchFamily="18" charset="0"/>
              </a:rPr>
              <a:t> </a:t>
            </a:r>
            <a:r>
              <a:rPr lang="en-US" altLang="en-US" sz="5700" dirty="0" err="1">
                <a:latin typeface="Times New Roman" panose="02020603050405020304" pitchFamily="18" charset="0"/>
                <a:cs typeface="Times New Roman" panose="02020603050405020304" pitchFamily="18" charset="0"/>
              </a:rPr>
              <a:t>lực</a:t>
            </a:r>
            <a:r>
              <a:rPr lang="en-US" altLang="en-US" sz="5700" dirty="0">
                <a:latin typeface="Times New Roman" panose="02020603050405020304" pitchFamily="18" charset="0"/>
                <a:cs typeface="Times New Roman" panose="02020603050405020304" pitchFamily="18" charset="0"/>
              </a:rPr>
              <a:t> </a:t>
            </a:r>
            <a:r>
              <a:rPr lang="en-US" altLang="en-US" sz="5700" dirty="0" err="1">
                <a:latin typeface="Times New Roman" panose="02020603050405020304" pitchFamily="18" charset="0"/>
                <a:cs typeface="Times New Roman" panose="02020603050405020304" pitchFamily="18" charset="0"/>
              </a:rPr>
              <a:t>của</a:t>
            </a:r>
            <a:r>
              <a:rPr lang="en-US" altLang="en-US" sz="5700" dirty="0">
                <a:latin typeface="Times New Roman" panose="02020603050405020304" pitchFamily="18" charset="0"/>
                <a:cs typeface="Times New Roman" panose="02020603050405020304" pitchFamily="18" charset="0"/>
              </a:rPr>
              <a:t> </a:t>
            </a:r>
            <a:r>
              <a:rPr lang="en-US" altLang="en-US" sz="5700" dirty="0" err="1">
                <a:latin typeface="Times New Roman" panose="02020603050405020304" pitchFamily="18" charset="0"/>
                <a:cs typeface="Times New Roman" panose="02020603050405020304" pitchFamily="18" charset="0"/>
              </a:rPr>
              <a:t>của</a:t>
            </a:r>
            <a:r>
              <a:rPr lang="en-US" altLang="en-US" sz="5700" dirty="0">
                <a:latin typeface="Times New Roman" panose="02020603050405020304" pitchFamily="18" charset="0"/>
                <a:cs typeface="Times New Roman" panose="02020603050405020304" pitchFamily="18" charset="0"/>
              </a:rPr>
              <a:t> HĐ</a:t>
            </a:r>
            <a:br>
              <a:rPr lang="en-US" altLang="en-US" sz="5700" dirty="0">
                <a:latin typeface="Times New Roman" panose="02020603050405020304" pitchFamily="18" charset="0"/>
                <a:cs typeface="Times New Roman" panose="02020603050405020304" pitchFamily="18" charset="0"/>
              </a:rPr>
            </a:br>
            <a:endParaRPr lang="en-US" sz="57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95288" y="333375"/>
            <a:ext cx="8229600"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a:t>
            </a:r>
            <a:r>
              <a:rPr lang="nb-NO" altLang="en-US" b="1" dirty="0">
                <a:solidFill>
                  <a:schemeClr val="bg1"/>
                </a:solidFill>
                <a:latin typeface="Times New Roman" panose="02020603050405020304" pitchFamily="18" charset="0"/>
                <a:cs typeface="Times New Roman" panose="02020603050405020304" pitchFamily="18" charset="0"/>
              </a:rPr>
              <a:t>Phân loại HĐ</a:t>
            </a:r>
            <a:br>
              <a:rPr lang="en-US" altLang="en-US"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20483" name="Content Placeholder 2"/>
          <p:cNvSpPr>
            <a:spLocks noGrp="1"/>
          </p:cNvSpPr>
          <p:nvPr>
            <p:ph idx="1"/>
          </p:nvPr>
        </p:nvSpPr>
        <p:spPr>
          <a:xfrm>
            <a:off x="250825" y="1773238"/>
            <a:ext cx="8713788" cy="4679950"/>
          </a:xfrm>
        </p:spPr>
        <p:txBody>
          <a:bodyPr vert="horz" wrap="square" lIns="91440" tIns="45720" rIns="91440" bIns="45720" anchor="t">
            <a:normAutofit/>
          </a:bodyPr>
          <a:lstStyle/>
          <a:p>
            <a:pPr>
              <a:buFontTx/>
              <a:buChar char="-"/>
            </a:pPr>
            <a:r>
              <a:rPr lang="en-US" altLang="en-US" sz="3600" dirty="0">
                <a:latin typeface="Times New Roman" panose="02020603050405020304" pitchFamily="18" charset="0"/>
                <a:cs typeface="Times New Roman" panose="02020603050405020304" pitchFamily="18" charset="0"/>
              </a:rPr>
              <a:t>HĐ </a:t>
            </a:r>
            <a:r>
              <a:rPr lang="en-US" altLang="en-US" sz="3600" dirty="0" err="1">
                <a:latin typeface="Times New Roman" panose="02020603050405020304" pitchFamily="18" charset="0"/>
                <a:cs typeface="Times New Roman" panose="02020603050405020304" pitchFamily="18" charset="0"/>
              </a:rPr>
              <a:t>Dân</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sự</a:t>
            </a:r>
            <a:endParaRPr lang="en-US" altLang="en-US" sz="3600" dirty="0">
              <a:latin typeface="Times New Roman" panose="02020603050405020304" pitchFamily="18" charset="0"/>
              <a:cs typeface="Times New Roman" panose="02020603050405020304" pitchFamily="18" charset="0"/>
            </a:endParaRPr>
          </a:p>
          <a:p>
            <a:pPr>
              <a:buFontTx/>
              <a:buChar char="-"/>
            </a:pPr>
            <a:r>
              <a:rPr lang="en-US" altLang="en-US" sz="3600" dirty="0">
                <a:latin typeface="Times New Roman" panose="02020603050405020304" pitchFamily="18" charset="0"/>
                <a:cs typeface="Times New Roman" panose="02020603050405020304" pitchFamily="18" charset="0"/>
              </a:rPr>
              <a:t>HĐ </a:t>
            </a:r>
            <a:r>
              <a:rPr lang="en-US" altLang="en-US" sz="3600" dirty="0" err="1">
                <a:latin typeface="Times New Roman" panose="02020603050405020304" pitchFamily="18" charset="0"/>
                <a:cs typeface="Times New Roman" panose="02020603050405020304" pitchFamily="18" charset="0"/>
              </a:rPr>
              <a:t>Thương</a:t>
            </a:r>
            <a:r>
              <a:rPr lang="en-US" altLang="en-US" sz="3600" dirty="0">
                <a:latin typeface="Times New Roman" panose="02020603050405020304" pitchFamily="18" charset="0"/>
                <a:cs typeface="Times New Roman" panose="02020603050405020304" pitchFamily="18" charset="0"/>
              </a:rPr>
              <a:t> </a:t>
            </a:r>
            <a:r>
              <a:rPr lang="en-US" altLang="en-US" sz="3600" dirty="0" err="1">
                <a:latin typeface="Times New Roman" panose="02020603050405020304" pitchFamily="18" charset="0"/>
                <a:cs typeface="Times New Roman" panose="02020603050405020304" pitchFamily="18" charset="0"/>
              </a:rPr>
              <a:t>mại</a:t>
            </a:r>
            <a:endParaRPr lang="en-US" altLang="en-US" sz="3600" dirty="0">
              <a:latin typeface="Times New Roman" panose="02020603050405020304" pitchFamily="18" charset="0"/>
              <a:cs typeface="Times New Roman" panose="02020603050405020304" pitchFamily="18" charset="0"/>
            </a:endParaRPr>
          </a:p>
          <a:p>
            <a:pPr marL="0" indent="0">
              <a:buNone/>
            </a:pPr>
            <a:r>
              <a:rPr lang="en-US" altLang="en-US" sz="3600" dirty="0">
                <a:latin typeface="Times New Roman" panose="02020603050405020304" pitchFamily="18" charset="0"/>
                <a:cs typeface="Times New Roman" panose="02020603050405020304" pitchFamily="18" charset="0"/>
              </a:rPr>
              <a:t>- HĐ Lao </a:t>
            </a:r>
            <a:r>
              <a:rPr lang="en-US" altLang="en-US" sz="3600" dirty="0" err="1">
                <a:latin typeface="Times New Roman" panose="02020603050405020304" pitchFamily="18" charset="0"/>
                <a:cs typeface="Times New Roman" panose="02020603050405020304" pitchFamily="18" charset="0"/>
              </a:rPr>
              <a:t>động</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en-US" b="1" dirty="0">
              <a:solidFill>
                <a:schemeClr val="bg1"/>
              </a:solidFill>
              <a:latin typeface="Times New Roman" panose="02020603050405020304" pitchFamily="18" charset="0"/>
              <a:cs typeface="Times New Roman" panose="02020603050405020304" pitchFamily="18" charset="0"/>
            </a:endParaRPr>
          </a:p>
          <a:p>
            <a:r>
              <a:rPr lang="en-US" altLang="en-US" sz="5700" dirty="0">
                <a:latin typeface="Times New Roman" panose="02020603050405020304" pitchFamily="18" charset="0"/>
                <a:cs typeface="Times New Roman" panose="02020603050405020304" pitchFamily="18" charset="0"/>
              </a:rPr>
              <a:t>4. </a:t>
            </a:r>
            <a:r>
              <a:rPr lang="nb-NO" altLang="en-US" sz="5700" dirty="0">
                <a:latin typeface="Times New Roman" panose="02020603050405020304" pitchFamily="18" charset="0"/>
                <a:cs typeface="Times New Roman" panose="02020603050405020304" pitchFamily="18" charset="0"/>
              </a:rPr>
              <a:t>Phân loại HĐ</a:t>
            </a:r>
            <a:br>
              <a:rPr lang="en-US" altLang="en-US" sz="5700" dirty="0">
                <a:latin typeface="Times New Roman" panose="02020603050405020304" pitchFamily="18" charset="0"/>
                <a:cs typeface="Times New Roman" panose="02020603050405020304" pitchFamily="18" charset="0"/>
              </a:rPr>
            </a:br>
            <a:endParaRPr lang="en-US" sz="57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vert="horz" wrap="square" lIns="91440" tIns="45720" rIns="91440" bIns="45720" anchor="ctr">
            <a:normAutofit fontScale="90000"/>
          </a:bodyPr>
          <a:lstStyle/>
          <a:p>
            <a:r>
              <a:rPr lang="nb-NO" altLang="en-US" b="1" dirty="0">
                <a:solidFill>
                  <a:schemeClr val="bg1"/>
                </a:solidFill>
                <a:latin typeface="Times New Roman" panose="02020603050405020304" pitchFamily="18" charset="0"/>
                <a:cs typeface="Times New Roman" panose="02020603050405020304" pitchFamily="18" charset="0"/>
              </a:rPr>
              <a:t>5. Cấu trúc của HĐ</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1747" name="Content Placeholder 2"/>
          <p:cNvSpPr>
            <a:spLocks noGrp="1"/>
          </p:cNvSpPr>
          <p:nvPr>
            <p:ph idx="1"/>
          </p:nvPr>
        </p:nvSpPr>
        <p:spPr>
          <a:xfrm>
            <a:off x="323850" y="1773238"/>
            <a:ext cx="8229600" cy="4525962"/>
          </a:xfrm>
        </p:spPr>
        <p:txBody>
          <a:bodyPr vert="horz" wrap="square" lIns="91440" tIns="45720" rIns="91440" bIns="45720" anchor="t"/>
          <a:lstStyle/>
          <a:p>
            <a:pPr marL="0" indent="0">
              <a:buNone/>
            </a:pPr>
            <a:r>
              <a:rPr lang="nb-NO" altLang="en-US" sz="4000" dirty="0">
                <a:latin typeface="Times New Roman" panose="02020603050405020304" pitchFamily="18" charset="0"/>
                <a:cs typeface="Times New Roman" panose="02020603050405020304" pitchFamily="18" charset="0"/>
              </a:rPr>
              <a:t>Có 3 phần: </a:t>
            </a:r>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nb-NO" altLang="en-US" b="1" dirty="0">
              <a:solidFill>
                <a:schemeClr val="bg1"/>
              </a:solidFill>
              <a:latin typeface="Times New Roman" panose="02020603050405020304" pitchFamily="18" charset="0"/>
              <a:cs typeface="Times New Roman" panose="02020603050405020304" pitchFamily="18" charset="0"/>
            </a:endParaRPr>
          </a:p>
          <a:p>
            <a:r>
              <a:rPr lang="nb-NO" altLang="en-US" sz="5700" dirty="0">
                <a:latin typeface="Times New Roman" panose="02020603050405020304" pitchFamily="18" charset="0"/>
                <a:cs typeface="Times New Roman" panose="02020603050405020304" pitchFamily="18" charset="0"/>
              </a:rPr>
              <a:t>5. Cấu trúc của HĐ</a:t>
            </a:r>
            <a:br>
              <a:rPr lang="en-US" altLang="en-US" sz="5700" dirty="0">
                <a:latin typeface="Times New Roman" panose="02020603050405020304" pitchFamily="18" charset="0"/>
                <a:cs typeface="Times New Roman" panose="02020603050405020304" pitchFamily="18" charset="0"/>
              </a:rPr>
            </a:br>
            <a:endParaRPr lang="en-US" sz="5700" dirty="0">
              <a:latin typeface="Times New Roman" panose="02020603050405020304" pitchFamily="18" charset="0"/>
              <a:cs typeface="Times New Roman" panose="02020603050405020304" pitchFamily="18" charset="0"/>
            </a:endParaRPr>
          </a:p>
        </p:txBody>
      </p:sp>
      <p:sp>
        <p:nvSpPr>
          <p:cNvPr id="3" name="Rectangle 2"/>
          <p:cNvSpPr/>
          <p:nvPr/>
        </p:nvSpPr>
        <p:spPr>
          <a:xfrm>
            <a:off x="304800" y="2545681"/>
            <a:ext cx="4572000" cy="1766637"/>
          </a:xfrm>
          <a:prstGeom prst="rect">
            <a:avLst/>
          </a:prstGeom>
        </p:spPr>
        <p:txBody>
          <a:bodyPr>
            <a:spAutoFit/>
          </a:bodyPr>
          <a:lstStyle/>
          <a:p>
            <a:pPr lvl="0">
              <a:spcBef>
                <a:spcPct val="20000"/>
              </a:spcBef>
            </a:pPr>
            <a:r>
              <a:rPr lang="nb-NO" altLang="x-none" sz="3200" b="1" dirty="0">
                <a:solidFill>
                  <a:prstClr val="black"/>
                </a:solidFill>
                <a:latin typeface="Times New Roman" panose="02020603050405020304" pitchFamily="18" charset="0"/>
                <a:cs typeface="Times New Roman" panose="02020603050405020304" pitchFamily="18" charset="0"/>
              </a:rPr>
              <a:t>* Phần nêu căn cứ:</a:t>
            </a:r>
          </a:p>
          <a:p>
            <a:pPr lvl="0">
              <a:spcBef>
                <a:spcPct val="20000"/>
              </a:spcBef>
            </a:pPr>
            <a:r>
              <a:rPr lang="nb-NO" altLang="x-none" sz="3200" b="1" dirty="0">
                <a:solidFill>
                  <a:prstClr val="black"/>
                </a:solidFill>
                <a:latin typeface="Times New Roman" panose="02020603050405020304" pitchFamily="18" charset="0"/>
                <a:cs typeface="Times New Roman" panose="02020603050405020304" pitchFamily="18" charset="0"/>
              </a:rPr>
              <a:t>- </a:t>
            </a:r>
            <a:r>
              <a:rPr lang="nb-NO" altLang="x-none" sz="3200" dirty="0">
                <a:solidFill>
                  <a:prstClr val="black"/>
                </a:solidFill>
                <a:latin typeface="Times New Roman" panose="02020603050405020304" pitchFamily="18" charset="0"/>
                <a:cs typeface="Times New Roman" panose="02020603050405020304" pitchFamily="18" charset="0"/>
              </a:rPr>
              <a:t>Căn cứ pháp lý </a:t>
            </a:r>
          </a:p>
          <a:p>
            <a:pPr lvl="0">
              <a:spcBef>
                <a:spcPct val="20000"/>
              </a:spcBef>
            </a:pPr>
            <a:r>
              <a:rPr lang="nb-NO" altLang="x-none" sz="3200" dirty="0">
                <a:solidFill>
                  <a:prstClr val="black"/>
                </a:solidFill>
                <a:latin typeface="Times New Roman" panose="02020603050405020304" pitchFamily="18" charset="0"/>
                <a:cs typeface="Times New Roman" panose="02020603050405020304" pitchFamily="18" charset="0"/>
              </a:rPr>
              <a:t>- Căn cứ thực tế</a:t>
            </a:r>
            <a:endParaRPr lang="en-US" altLang="x-none" sz="3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vert="horz" wrap="square" lIns="91440" tIns="45720" rIns="91440" bIns="45720" anchor="ctr">
            <a:normAutofit fontScale="90000"/>
          </a:bodyPr>
          <a:lstStyle/>
          <a:p>
            <a:r>
              <a:rPr lang="nb-NO" altLang="en-US" b="1" dirty="0">
                <a:solidFill>
                  <a:schemeClr val="bg1"/>
                </a:solidFill>
                <a:latin typeface="Times New Roman" panose="02020603050405020304" pitchFamily="18" charset="0"/>
                <a:cs typeface="Times New Roman" panose="02020603050405020304" pitchFamily="18" charset="0"/>
              </a:rPr>
              <a:t>5. Cấu trúc của HĐ</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323528" y="1772816"/>
            <a:ext cx="8642350" cy="4679950"/>
          </a:xfrm>
        </p:spPr>
        <p:txBody>
          <a:bodyPr vert="horz" wrap="square" lIns="91440" tIns="45720" rIns="91440" bIns="45720" numCol="1" anchor="t" anchorCtr="0" compatLnSpc="1"/>
          <a:lstStyle/>
          <a:p>
            <a:pPr marL="0" indent="0">
              <a:buNone/>
            </a:pPr>
            <a:r>
              <a:rPr lang="nb-NO" altLang="x-none" sz="3600" b="1" dirty="0">
                <a:latin typeface="Times New Roman" panose="02020603050405020304" pitchFamily="18" charset="0"/>
                <a:cs typeface="Times New Roman" panose="02020603050405020304" pitchFamily="18" charset="0"/>
              </a:rPr>
              <a:t>* Phần xác lập chủ thể giao kết</a:t>
            </a:r>
          </a:p>
          <a:p>
            <a:pPr marL="0" indent="0">
              <a:buNone/>
            </a:pPr>
            <a:r>
              <a:rPr lang="nb-NO" altLang="x-none" sz="3600" b="1" dirty="0">
                <a:latin typeface="Times New Roman" panose="02020603050405020304" pitchFamily="18" charset="0"/>
                <a:cs typeface="Times New Roman" panose="02020603050405020304" pitchFamily="18" charset="0"/>
              </a:rPr>
              <a:t>+ </a:t>
            </a:r>
            <a:r>
              <a:rPr lang="nb-NO" altLang="x-none" sz="3600" dirty="0">
                <a:latin typeface="Times New Roman" panose="02020603050405020304" pitchFamily="18" charset="0"/>
                <a:cs typeface="Times New Roman" panose="02020603050405020304" pitchFamily="18" charset="0"/>
              </a:rPr>
              <a:t>Nêu từng bên giao kết, phân định vị trí giao kết</a:t>
            </a:r>
          </a:p>
          <a:p>
            <a:pPr marL="0" indent="0">
              <a:buNone/>
            </a:pPr>
            <a:r>
              <a:rPr lang="nb-NO" altLang="x-none" sz="3600" dirty="0">
                <a:latin typeface="Times New Roman" panose="02020603050405020304" pitchFamily="18" charset="0"/>
                <a:cs typeface="Times New Roman" panose="02020603050405020304" pitchFamily="18" charset="0"/>
              </a:rPr>
              <a:t>+ Nêu những thông tin liên quan đến chủ thể giao kết (địa chỉ, người đại diện, chức vụ người đại diện, t</a:t>
            </a:r>
            <a:r>
              <a:rPr lang="nb-NO" altLang="x-none" sz="3600" dirty="0">
                <a:latin typeface="Times New Roman" panose="02020603050405020304" pitchFamily="18" charset="0"/>
                <a:ea typeface="Times New Roman" panose="02020603050405020304" pitchFamily="18" charset="0"/>
              </a:rPr>
              <a:t>à</a:t>
            </a:r>
            <a:r>
              <a:rPr lang="nb-NO" altLang="x-none" sz="3600" dirty="0">
                <a:latin typeface="Times New Roman" panose="02020603050405020304" pitchFamily="18" charset="0"/>
                <a:cs typeface="Times New Roman" panose="02020603050405020304" pitchFamily="18" charset="0"/>
              </a:rPr>
              <a:t>i khoản, mã số thuế...)</a:t>
            </a:r>
          </a:p>
          <a:p>
            <a:pPr marL="0" indent="0">
              <a:buNone/>
            </a:pPr>
            <a:endParaRPr lang="en-US" altLang="x-none" sz="3600" b="1" dirty="0">
              <a:latin typeface="Times New Roman" panose="02020603050405020304" pitchFamily="18" charset="0"/>
              <a:cs typeface="Times New Roman" panose="02020603050405020304" pitchFamily="18" charset="0"/>
            </a:endParaRPr>
          </a:p>
          <a:p>
            <a:pPr marL="0" indent="0"/>
            <a:endParaRPr lang="en-US" altLang="x-none" sz="3600" dirty="0"/>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nb-NO" altLang="en-US" b="1" dirty="0">
              <a:latin typeface="Times New Roman" panose="02020603050405020304" pitchFamily="18" charset="0"/>
              <a:cs typeface="Times New Roman" panose="02020603050405020304" pitchFamily="18" charset="0"/>
            </a:endParaRPr>
          </a:p>
          <a:p>
            <a:r>
              <a:rPr lang="nb-NO" altLang="en-US" sz="5100" b="1" dirty="0">
                <a:latin typeface="Times New Roman" panose="02020603050405020304" pitchFamily="18" charset="0"/>
                <a:cs typeface="Times New Roman" panose="02020603050405020304" pitchFamily="18" charset="0"/>
              </a:rPr>
              <a:t>5. Cấu trúc của HĐ</a:t>
            </a:r>
            <a:br>
              <a:rPr lang="en-US" altLang="en-US" b="1"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vert="horz" wrap="square" lIns="91440" tIns="45720" rIns="91440" bIns="45720" anchor="ctr">
            <a:normAutofit fontScale="90000"/>
          </a:bodyPr>
          <a:lstStyle/>
          <a:p>
            <a:r>
              <a:rPr lang="nb-NO" altLang="en-US" b="1" dirty="0">
                <a:solidFill>
                  <a:schemeClr val="bg1"/>
                </a:solidFill>
                <a:latin typeface="Times New Roman" panose="02020603050405020304" pitchFamily="18" charset="0"/>
                <a:cs typeface="Times New Roman" panose="02020603050405020304" pitchFamily="18" charset="0"/>
              </a:rPr>
              <a:t>5. Cấu trúc của HĐ</a:t>
            </a:r>
            <a:br>
              <a:rPr lang="en-US" altLang="en-US" b="1" dirty="0">
                <a:solidFill>
                  <a:schemeClr val="bg1"/>
                </a:solidFill>
                <a:latin typeface="Times New Roman" panose="02020603050405020304" pitchFamily="18" charset="0"/>
                <a:cs typeface="Times New Roman" panose="02020603050405020304" pitchFamily="18" charset="0"/>
              </a:rPr>
            </a:br>
            <a:endParaRPr lang="en-US" altLang="en-US" dirty="0"/>
          </a:p>
        </p:txBody>
      </p:sp>
      <p:sp>
        <p:nvSpPr>
          <p:cNvPr id="3" name="Content Placeholder 2"/>
          <p:cNvSpPr>
            <a:spLocks noGrp="1"/>
          </p:cNvSpPr>
          <p:nvPr>
            <p:ph idx="1"/>
          </p:nvPr>
        </p:nvSpPr>
        <p:spPr>
          <a:xfrm>
            <a:off x="250825" y="1844675"/>
            <a:ext cx="8642350" cy="4679950"/>
          </a:xfrm>
        </p:spPr>
        <p:txBody>
          <a:bodyPr vert="horz" wrap="square" lIns="91440" tIns="45720" rIns="91440" bIns="45720" numCol="1" anchor="t" anchorCtr="0" compatLnSpc="1"/>
          <a:lstStyle/>
          <a:p>
            <a:pPr marL="0" indent="0">
              <a:buNone/>
            </a:pPr>
            <a:r>
              <a:rPr lang="nb-NO" altLang="x-none" sz="3600" b="1" dirty="0">
                <a:latin typeface="Times New Roman" panose="02020603050405020304" pitchFamily="18" charset="0"/>
                <a:cs typeface="Times New Roman" panose="02020603050405020304" pitchFamily="18" charset="0"/>
              </a:rPr>
              <a:t>* Phần nội dung thỏa thuận giao kết</a:t>
            </a:r>
          </a:p>
          <a:p>
            <a:pPr marL="0" indent="0" algn="just">
              <a:buNone/>
            </a:pPr>
            <a:r>
              <a:rPr lang="nb-NO" altLang="x-none" sz="3600" b="1" dirty="0">
                <a:latin typeface="Times New Roman" panose="02020603050405020304" pitchFamily="18" charset="0"/>
                <a:cs typeface="Times New Roman" panose="02020603050405020304" pitchFamily="18" charset="0"/>
              </a:rPr>
              <a:t>  </a:t>
            </a:r>
            <a:r>
              <a:rPr lang="nb-NO" altLang="x-none" sz="3600" dirty="0">
                <a:latin typeface="Times New Roman" panose="02020603050405020304" pitchFamily="18" charset="0"/>
                <a:cs typeface="Times New Roman" panose="02020603050405020304" pitchFamily="18" charset="0"/>
              </a:rPr>
              <a:t>Được thể hiện thông qua các điều khoản phù hợp với nội dung của từng hợp đồng.</a:t>
            </a:r>
            <a:endParaRPr lang="en-US" altLang="x-none" sz="3600" dirty="0">
              <a:latin typeface="Times New Roman" panose="02020603050405020304" pitchFamily="18" charset="0"/>
              <a:cs typeface="Times New Roman" panose="02020603050405020304" pitchFamily="18" charset="0"/>
            </a:endParaRPr>
          </a:p>
          <a:p>
            <a:pPr marL="0" indent="0"/>
            <a:endParaRPr lang="en-US" altLang="x-none" sz="3600" dirty="0"/>
          </a:p>
        </p:txBody>
      </p:sp>
      <p:sp>
        <p:nvSpPr>
          <p:cNvPr id="4" name="Title 1"/>
          <p:cNvSpPr txBox="1"/>
          <p:nvPr/>
        </p:nvSpPr>
        <p:spPr>
          <a:xfrm>
            <a:off x="0" y="4313"/>
            <a:ext cx="9143999" cy="1317812"/>
          </a:xfrm>
          <a:prstGeom prst="rect">
            <a:avLst/>
          </a:prstGeom>
          <a:solidFill>
            <a:schemeClr val="accent6">
              <a:lumMod val="60000"/>
              <a:lumOff val="40000"/>
            </a:schemeClr>
          </a:solidFill>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nb-NO" altLang="en-US" b="1" dirty="0">
              <a:latin typeface="Times New Roman" panose="02020603050405020304" pitchFamily="18" charset="0"/>
              <a:cs typeface="Times New Roman" panose="02020603050405020304" pitchFamily="18" charset="0"/>
            </a:endParaRPr>
          </a:p>
          <a:p>
            <a:r>
              <a:rPr lang="nb-NO" altLang="en-US" sz="5100" dirty="0">
                <a:latin typeface="Times New Roman" panose="02020603050405020304" pitchFamily="18" charset="0"/>
                <a:cs typeface="Times New Roman" panose="02020603050405020304" pitchFamily="18" charset="0"/>
              </a:rPr>
              <a:t>5. Cấu trúc của HĐ</a:t>
            </a:r>
            <a:br>
              <a:rPr lang="en-US" altLang="en-US" sz="5100" dirty="0">
                <a:latin typeface="Times New Roman" panose="02020603050405020304" pitchFamily="18" charset="0"/>
                <a:cs typeface="Times New Roman" panose="02020603050405020304" pitchFamily="18" charset="0"/>
              </a:rPr>
            </a:br>
            <a:endParaRPr lang="en-US" sz="51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42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Thẩm quyền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văn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65539" name="Content Placeholder 2"/>
          <p:cNvSpPr>
            <a:spLocks noGrp="1"/>
          </p:cNvSpPr>
          <p:nvPr>
            <p:ph idx="1"/>
          </p:nvPr>
        </p:nvSpPr>
        <p:spPr>
          <a:xfrm>
            <a:off x="0" y="1628775"/>
            <a:ext cx="9144000" cy="4824413"/>
          </a:xfrm>
        </p:spPr>
        <p:txBody>
          <a:bodyPr vert="horz" wrap="square" lIns="91440" tIns="45720" rIns="91440" bIns="45720" numCol="1" anchor="t" anchorCtr="0" compatLnSpc="1"/>
          <a:lstStyle/>
          <a:p>
            <a:pPr marL="0" indent="0" algn="just">
              <a:buNone/>
            </a:pPr>
            <a:r>
              <a:rPr lang="en-US" altLang="en-US" b="1" dirty="0">
                <a:latin typeface="Times New Roman" panose="02020603050405020304" pitchFamily="18" charset="0"/>
                <a:cs typeface="Times New Roman" panose="02020603050405020304" pitchFamily="18" charset="0"/>
              </a:rPr>
              <a:t>1/ Thẩm quyền ban h</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nh văn bản QPPL (tt)</a:t>
            </a:r>
          </a:p>
          <a:p>
            <a:pPr marL="0" indent="0" algn="just">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25. Thông tư liên tịch giữa Chánh án Tòa án nhân dân tối cao với Viện trưởng Viện kiểm sát nhân dân tối cao; thông tư liên tịch giữa Bộ trưởng, Thủ trưởng cơ quan ngang bộ với Chánh án Tòa án nhân dân tối cao, Viện trưởng Viện kiểm sát nhân dân tối cao</a:t>
            </a:r>
            <a:r>
              <a:rPr lang="en-US" altLang="x-none" dirty="0">
                <a:latin typeface="Times New Roman" panose="02020603050405020304" pitchFamily="18" charset="0"/>
                <a:cs typeface="Times New Roman" panose="02020603050405020304" pitchFamily="18" charset="0"/>
              </a:rPr>
              <a:t>.</a:t>
            </a:r>
          </a:p>
          <a:p>
            <a:pPr marL="0" indent="0" algn="just">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26. Quyết định của Tổng Kiểm toán nh</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 nước</a:t>
            </a:r>
            <a:endParaRPr lang="en-US" altLang="x-none" dirty="0">
              <a:latin typeface="Times New Roman" panose="02020603050405020304" pitchFamily="18" charset="0"/>
              <a:cs typeface="Times New Roman" panose="02020603050405020304" pitchFamily="18" charset="0"/>
            </a:endParaRPr>
          </a:p>
          <a:p>
            <a:pPr marL="0" indent="0" algn="just">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27. Nghị quyết của Hội đồng nhân dân cấp tỉnh</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endParaRPr lang="en-US" altLang="en-US"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dirty="0">
                <a:latin typeface="Times New Roman" panose="02020603050405020304" pitchFamily="18" charset="0"/>
                <a:cs typeface="Times New Roman" panose="02020603050405020304" pitchFamily="18" charset="0"/>
              </a:rPr>
              <a:t>II. </a:t>
            </a:r>
            <a:r>
              <a:rPr lang="en-US" altLang="en-US" sz="4000" dirty="0" err="1">
                <a:latin typeface="Times New Roman" panose="02020603050405020304" pitchFamily="18" charset="0"/>
                <a:cs typeface="Times New Roman" panose="02020603050405020304" pitchFamily="18" charset="0"/>
              </a:rPr>
              <a:t>Thẩm</a:t>
            </a: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quyền</a:t>
            </a:r>
            <a:r>
              <a:rPr lang="en-US" altLang="en-US" sz="4000" dirty="0">
                <a:latin typeface="Times New Roman" panose="02020603050405020304" pitchFamily="18" charset="0"/>
                <a:cs typeface="Times New Roman" panose="02020603050405020304" pitchFamily="18" charset="0"/>
              </a:rPr>
              <a:t> ban </a:t>
            </a:r>
            <a:r>
              <a:rPr lang="en-US" altLang="en-US" sz="4000" dirty="0" err="1">
                <a:latin typeface="Times New Roman" panose="02020603050405020304" pitchFamily="18" charset="0"/>
                <a:cs typeface="Times New Roman" panose="02020603050405020304" pitchFamily="18" charset="0"/>
              </a:rPr>
              <a:t>h</a:t>
            </a:r>
            <a:r>
              <a:rPr lang="en-US" altLang="en-US" sz="4000" dirty="0" err="1">
                <a:latin typeface="Times New Roman" panose="02020603050405020304" pitchFamily="18" charset="0"/>
                <a:ea typeface="Times New Roman" panose="02020603050405020304" pitchFamily="18" charset="0"/>
                <a:cs typeface="Arial" panose="020B0604020202020204"/>
              </a:rPr>
              <a:t>à</a:t>
            </a:r>
            <a:r>
              <a:rPr lang="en-US" altLang="en-US" sz="4000" dirty="0" err="1">
                <a:latin typeface="Times New Roman" panose="02020603050405020304" pitchFamily="18" charset="0"/>
                <a:cs typeface="Times New Roman" panose="02020603050405020304" pitchFamily="18" charset="0"/>
              </a:rPr>
              <a:t>nh</a:t>
            </a:r>
            <a:r>
              <a:rPr lang="en-US" altLang="en-US" sz="4000" dirty="0">
                <a:latin typeface="Times New Roman" panose="02020603050405020304" pitchFamily="18" charset="0"/>
                <a:cs typeface="Times New Roman" panose="02020603050405020304" pitchFamily="18" charset="0"/>
              </a:rPr>
              <a:t> </a:t>
            </a:r>
            <a:br>
              <a:rPr lang="en-US" altLang="en-US" sz="4000" dirty="0">
                <a:latin typeface="Times New Roman" panose="02020603050405020304" pitchFamily="18" charset="0"/>
                <a:cs typeface="Times New Roman" panose="02020603050405020304" pitchFamily="18" charset="0"/>
              </a:rPr>
            </a:br>
            <a:r>
              <a:rPr lang="en-US" altLang="en-US" sz="4000" dirty="0" err="1">
                <a:latin typeface="Times New Roman" panose="02020603050405020304" pitchFamily="18" charset="0"/>
                <a:cs typeface="Times New Roman" panose="02020603050405020304" pitchFamily="18" charset="0"/>
              </a:rPr>
              <a:t>văn</a:t>
            </a: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bản</a:t>
            </a:r>
            <a:endParaRPr lang="vi-VN" altLang="en-US" sz="72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250825" y="217488"/>
            <a:ext cx="8229600"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Thẩm quyền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văn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65539" name="Content Placeholder 2"/>
          <p:cNvSpPr>
            <a:spLocks noGrp="1"/>
          </p:cNvSpPr>
          <p:nvPr>
            <p:ph idx="1"/>
          </p:nvPr>
        </p:nvSpPr>
        <p:spPr>
          <a:xfrm>
            <a:off x="0" y="1628775"/>
            <a:ext cx="9144000" cy="4824413"/>
          </a:xfrm>
        </p:spPr>
        <p:txBody>
          <a:bodyPr vert="horz" wrap="square" lIns="91440" tIns="45720" rIns="91440" bIns="45720" numCol="1" anchor="t" anchorCtr="0" compatLnSpc="1"/>
          <a:lstStyle/>
          <a:p>
            <a:pPr marL="0" indent="0">
              <a:buNone/>
            </a:pPr>
            <a:r>
              <a:rPr lang="en-US" altLang="en-US" b="1" dirty="0">
                <a:latin typeface="Times New Roman" panose="02020603050405020304" pitchFamily="18" charset="0"/>
                <a:cs typeface="Times New Roman" panose="02020603050405020304" pitchFamily="18" charset="0"/>
              </a:rPr>
              <a:t>1/ Thẩm quyền ban h</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nh văn bản QPPL (tt)</a:t>
            </a: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28. Quyết định của Ủy ban nhân dân cấp tỉnh</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29. Văn bản quy phạm pháp luật của chính quyền địa phương ở đơn vị h</a:t>
            </a:r>
            <a:r>
              <a:rPr lang="vi-VN" altLang="x-none" dirty="0">
                <a:latin typeface="Times New Roman" panose="02020603050405020304" pitchFamily="18" charset="0"/>
                <a:ea typeface="Times New Roman" panose="02020603050405020304" pitchFamily="18" charset="0"/>
              </a:rPr>
              <a:t>à</a:t>
            </a:r>
            <a:r>
              <a:rPr lang="vi-VN" altLang="x-none" dirty="0">
                <a:latin typeface="Times New Roman" panose="02020603050405020304" pitchFamily="18" charset="0"/>
                <a:cs typeface="Times New Roman" panose="02020603050405020304" pitchFamily="18" charset="0"/>
              </a:rPr>
              <a:t>nh chính - kinh tế đặc biệt</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r>
              <a:rPr lang="vi-VN" altLang="x-none" dirty="0">
                <a:latin typeface="Times New Roman" panose="02020603050405020304" pitchFamily="18" charset="0"/>
                <a:cs typeface="Times New Roman" panose="02020603050405020304" pitchFamily="18" charset="0"/>
              </a:rPr>
              <a:t>Điều 30. Nghị quyết của Hội đồng nhân dân, quyết định của Ủy ban nhân dân cấp huyện, cấp xã</a:t>
            </a: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endParaRPr lang="en-US" altLang="x-none" dirty="0">
              <a:latin typeface="Times New Roman" panose="02020603050405020304" pitchFamily="18" charset="0"/>
              <a:cs typeface="Times New Roman" panose="02020603050405020304" pitchFamily="18" charset="0"/>
            </a:endParaRPr>
          </a:p>
          <a:p>
            <a:pPr marL="0" indent="0">
              <a:buFont typeface="Wingdings" panose="05000000000000000000" pitchFamily="2" charset="2"/>
              <a:buChar char="ü"/>
            </a:pPr>
            <a:endParaRPr lang="en-US" altLang="en-US"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dirty="0">
                <a:latin typeface="Times New Roman" panose="02020603050405020304" pitchFamily="18" charset="0"/>
                <a:cs typeface="Times New Roman" panose="02020603050405020304" pitchFamily="18" charset="0"/>
              </a:rPr>
              <a:t>II. </a:t>
            </a:r>
            <a:r>
              <a:rPr lang="en-US" altLang="en-US" sz="4000" dirty="0" err="1">
                <a:latin typeface="Times New Roman" panose="02020603050405020304" pitchFamily="18" charset="0"/>
                <a:cs typeface="Times New Roman" panose="02020603050405020304" pitchFamily="18" charset="0"/>
              </a:rPr>
              <a:t>Thẩm</a:t>
            </a: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quyền</a:t>
            </a:r>
            <a:r>
              <a:rPr lang="en-US" altLang="en-US" sz="4000" dirty="0">
                <a:latin typeface="Times New Roman" panose="02020603050405020304" pitchFamily="18" charset="0"/>
                <a:cs typeface="Times New Roman" panose="02020603050405020304" pitchFamily="18" charset="0"/>
              </a:rPr>
              <a:t> ban </a:t>
            </a:r>
            <a:r>
              <a:rPr lang="en-US" altLang="en-US" sz="4000" dirty="0" err="1">
                <a:latin typeface="Times New Roman" panose="02020603050405020304" pitchFamily="18" charset="0"/>
                <a:cs typeface="Times New Roman" panose="02020603050405020304" pitchFamily="18" charset="0"/>
              </a:rPr>
              <a:t>h</a:t>
            </a:r>
            <a:r>
              <a:rPr lang="en-US" altLang="en-US" sz="4000" dirty="0" err="1">
                <a:latin typeface="Times New Roman" panose="02020603050405020304" pitchFamily="18" charset="0"/>
                <a:ea typeface="Times New Roman" panose="02020603050405020304" pitchFamily="18" charset="0"/>
                <a:cs typeface="Arial" panose="020B0604020202020204"/>
              </a:rPr>
              <a:t>à</a:t>
            </a:r>
            <a:r>
              <a:rPr lang="en-US" altLang="en-US" sz="4000" dirty="0" err="1">
                <a:latin typeface="Times New Roman" panose="02020603050405020304" pitchFamily="18" charset="0"/>
                <a:cs typeface="Times New Roman" panose="02020603050405020304" pitchFamily="18" charset="0"/>
              </a:rPr>
              <a:t>nh</a:t>
            </a:r>
            <a:r>
              <a:rPr lang="en-US" altLang="en-US" sz="4000" dirty="0">
                <a:latin typeface="Times New Roman" panose="02020603050405020304" pitchFamily="18" charset="0"/>
                <a:cs typeface="Times New Roman" panose="02020603050405020304" pitchFamily="18" charset="0"/>
              </a:rPr>
              <a:t> </a:t>
            </a:r>
            <a:br>
              <a:rPr lang="en-US" altLang="en-US" sz="4000" dirty="0">
                <a:latin typeface="Times New Roman" panose="02020603050405020304" pitchFamily="18" charset="0"/>
                <a:cs typeface="Times New Roman" panose="02020603050405020304" pitchFamily="18" charset="0"/>
              </a:rPr>
            </a:br>
            <a:r>
              <a:rPr lang="en-US" altLang="en-US" sz="4000" dirty="0" err="1">
                <a:latin typeface="Times New Roman" panose="02020603050405020304" pitchFamily="18" charset="0"/>
                <a:cs typeface="Times New Roman" panose="02020603050405020304" pitchFamily="18" charset="0"/>
              </a:rPr>
              <a:t>văn</a:t>
            </a:r>
            <a:r>
              <a:rPr lang="en-US" altLang="en-US" sz="4000" dirty="0">
                <a:latin typeface="Times New Roman" panose="02020603050405020304" pitchFamily="18" charset="0"/>
                <a:cs typeface="Times New Roman" panose="02020603050405020304" pitchFamily="18" charset="0"/>
              </a:rPr>
              <a:t> </a:t>
            </a:r>
            <a:r>
              <a:rPr lang="en-US" altLang="en-US" sz="4000" dirty="0" err="1">
                <a:latin typeface="Times New Roman" panose="02020603050405020304" pitchFamily="18" charset="0"/>
                <a:cs typeface="Times New Roman" panose="02020603050405020304" pitchFamily="18" charset="0"/>
              </a:rPr>
              <a:t>bản</a:t>
            </a:r>
            <a:endParaRPr lang="vi-VN" altLang="en-US" sz="72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 Thẩm quyền ban 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nh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văn bản</a:t>
            </a:r>
            <a:endParaRPr lang="en-US" altLang="en-US" dirty="0"/>
          </a:p>
        </p:txBody>
      </p:sp>
      <p:sp>
        <p:nvSpPr>
          <p:cNvPr id="3" name="Content Placeholder 2"/>
          <p:cNvSpPr>
            <a:spLocks noGrp="1"/>
          </p:cNvSpPr>
          <p:nvPr>
            <p:ph idx="1"/>
          </p:nvPr>
        </p:nvSpPr>
        <p:spPr>
          <a:xfrm>
            <a:off x="179388" y="1692275"/>
            <a:ext cx="8785225" cy="4760913"/>
          </a:xfrm>
        </p:spPr>
        <p:txBody>
          <a:bodyPr vert="horz" wrap="square" lIns="91440" tIns="45720" rIns="91440" bIns="45720" numCol="1" anchor="t" anchorCtr="0" compatLnSpc="1"/>
          <a:lstStyle/>
          <a:p>
            <a:pPr marL="0" indent="0">
              <a:buNone/>
            </a:pPr>
            <a:r>
              <a:rPr lang="en-US" altLang="x-none" b="1" dirty="0">
                <a:latin typeface="Times New Roman" panose="02020603050405020304" pitchFamily="18" charset="0"/>
                <a:cs typeface="Times New Roman" panose="02020603050405020304" pitchFamily="18" charset="0"/>
              </a:rPr>
              <a:t>2/ Thẩm quyền ban h</a:t>
            </a:r>
            <a:r>
              <a:rPr lang="en-US" altLang="x-none" b="1" dirty="0">
                <a:latin typeface="Times New Roman" panose="02020603050405020304" pitchFamily="18" charset="0"/>
                <a:ea typeface="Times New Roman" panose="02020603050405020304" pitchFamily="18" charset="0"/>
              </a:rPr>
              <a:t>à</a:t>
            </a:r>
            <a:r>
              <a:rPr lang="en-US" altLang="x-none" b="1" dirty="0">
                <a:latin typeface="Times New Roman" panose="02020603050405020304" pitchFamily="18" charset="0"/>
                <a:cs typeface="Times New Roman" panose="02020603050405020304" pitchFamily="18" charset="0"/>
              </a:rPr>
              <a:t>nh văn bản h</a:t>
            </a:r>
            <a:r>
              <a:rPr lang="en-US" altLang="x-none" b="1" dirty="0">
                <a:latin typeface="Times New Roman" panose="02020603050405020304" pitchFamily="18" charset="0"/>
                <a:ea typeface="Times New Roman" panose="02020603050405020304" pitchFamily="18" charset="0"/>
              </a:rPr>
              <a:t>à</a:t>
            </a:r>
            <a:r>
              <a:rPr lang="en-US" altLang="x-none" b="1" dirty="0">
                <a:latin typeface="Times New Roman" panose="02020603050405020304" pitchFamily="18" charset="0"/>
                <a:cs typeface="Times New Roman" panose="02020603050405020304" pitchFamily="18" charset="0"/>
              </a:rPr>
              <a:t>nh chính.</a:t>
            </a:r>
          </a:p>
          <a:p>
            <a:pPr marL="0" indent="0" algn="just">
              <a:buFont typeface="Wingdings" panose="05000000000000000000" pitchFamily="2" charset="2"/>
              <a:buChar char="ü"/>
            </a:pPr>
            <a:r>
              <a:rPr lang="en-US" altLang="x-none" dirty="0">
                <a:latin typeface="Times New Roman" panose="02020603050405020304" pitchFamily="18" charset="0"/>
                <a:cs typeface="Times New Roman" panose="02020603050405020304" pitchFamily="18" charset="0"/>
              </a:rPr>
              <a:t> Ngoại trừ chỉ thị ( cá biệt)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thông cáo quy định rõ chủ thể ban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các văn bản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chính khác không xác định thẩm quyền ban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theo tên loại của văn bản. </a:t>
            </a:r>
          </a:p>
          <a:p>
            <a:pPr marL="0" indent="0" algn="just">
              <a:buFont typeface="Wingdings" panose="05000000000000000000" pitchFamily="2" charset="2"/>
              <a:buChar char="ü"/>
            </a:pPr>
            <a:r>
              <a:rPr lang="en-US" altLang="x-none" dirty="0">
                <a:latin typeface="Times New Roman" panose="02020603050405020304" pitchFamily="18" charset="0"/>
                <a:cs typeface="Times New Roman" panose="02020603050405020304" pitchFamily="18" charset="0"/>
              </a:rPr>
              <a:t>Các cơ quan, tổ chức, đơn vị, cá nhân tùy theo thẩm quyền giãi quyết công việc có thể ban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loại văn bản phù hợp.</a:t>
            </a:r>
          </a:p>
          <a:p>
            <a:pPr marL="0" indent="0" algn="just">
              <a:buNone/>
            </a:pPr>
            <a:endParaRPr lang="en-US" altLang="x-none"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dirty="0">
                <a:solidFill>
                  <a:prstClr val="black"/>
                </a:solidFill>
                <a:latin typeface="Times New Roman" panose="02020603050405020304" pitchFamily="18" charset="0"/>
                <a:ea typeface="+mn-ea"/>
                <a:cs typeface="Times New Roman" panose="02020603050405020304" pitchFamily="18" charset="0"/>
              </a:rPr>
              <a:t>II. </a:t>
            </a:r>
            <a:r>
              <a:rPr lang="en-US" altLang="en-US" sz="4000" dirty="0" err="1">
                <a:solidFill>
                  <a:prstClr val="black"/>
                </a:solidFill>
                <a:latin typeface="Times New Roman" panose="02020603050405020304" pitchFamily="18" charset="0"/>
                <a:ea typeface="+mn-ea"/>
                <a:cs typeface="Times New Roman" panose="02020603050405020304" pitchFamily="18" charset="0"/>
              </a:rPr>
              <a:t>Thẩm</a:t>
            </a:r>
            <a:r>
              <a:rPr lang="en-US" altLang="en-US" sz="4000" dirty="0">
                <a:solidFill>
                  <a:prstClr val="black"/>
                </a:solidFill>
                <a:latin typeface="Times New Roman" panose="02020603050405020304" pitchFamily="18" charset="0"/>
                <a:ea typeface="+mn-ea"/>
                <a:cs typeface="Times New Roman" panose="02020603050405020304" pitchFamily="18" charset="0"/>
              </a:rPr>
              <a:t> </a:t>
            </a:r>
            <a:r>
              <a:rPr lang="en-US" altLang="en-US" sz="4000" dirty="0" err="1">
                <a:solidFill>
                  <a:prstClr val="black"/>
                </a:solidFill>
                <a:latin typeface="Times New Roman" panose="02020603050405020304" pitchFamily="18" charset="0"/>
                <a:ea typeface="+mn-ea"/>
                <a:cs typeface="Times New Roman" panose="02020603050405020304" pitchFamily="18" charset="0"/>
              </a:rPr>
              <a:t>quyền</a:t>
            </a:r>
            <a:r>
              <a:rPr lang="en-US" altLang="en-US" sz="4000" dirty="0">
                <a:solidFill>
                  <a:prstClr val="black"/>
                </a:solidFill>
                <a:latin typeface="Times New Roman" panose="02020603050405020304" pitchFamily="18" charset="0"/>
                <a:ea typeface="+mn-ea"/>
                <a:cs typeface="Times New Roman" panose="02020603050405020304" pitchFamily="18" charset="0"/>
              </a:rPr>
              <a:t> ban </a:t>
            </a:r>
            <a:r>
              <a:rPr lang="en-US" altLang="en-US" sz="4000" dirty="0" err="1">
                <a:solidFill>
                  <a:prstClr val="black"/>
                </a:solidFill>
                <a:latin typeface="Times New Roman" panose="02020603050405020304" pitchFamily="18" charset="0"/>
                <a:ea typeface="+mn-ea"/>
                <a:cs typeface="Times New Roman" panose="02020603050405020304" pitchFamily="18" charset="0"/>
              </a:rPr>
              <a:t>h</a:t>
            </a:r>
            <a:r>
              <a:rPr lang="en-US" altLang="en-US" sz="4000" dirty="0" err="1">
                <a:solidFill>
                  <a:prstClr val="black"/>
                </a:solidFill>
                <a:latin typeface="Times New Roman" panose="02020603050405020304" pitchFamily="18" charset="0"/>
                <a:ea typeface="Times New Roman" panose="02020603050405020304" pitchFamily="18" charset="0"/>
                <a:cs typeface="Arial" panose="020B0604020202020204"/>
              </a:rPr>
              <a:t>à</a:t>
            </a:r>
            <a:r>
              <a:rPr lang="en-US" altLang="en-US" sz="4000" dirty="0" err="1">
                <a:solidFill>
                  <a:prstClr val="black"/>
                </a:solidFill>
                <a:latin typeface="Times New Roman" panose="02020603050405020304" pitchFamily="18" charset="0"/>
                <a:ea typeface="+mn-ea"/>
                <a:cs typeface="Times New Roman" panose="02020603050405020304" pitchFamily="18" charset="0"/>
              </a:rPr>
              <a:t>nh</a:t>
            </a:r>
            <a:r>
              <a:rPr lang="en-US" altLang="en-US" sz="4000" dirty="0">
                <a:solidFill>
                  <a:prstClr val="black"/>
                </a:solidFill>
                <a:latin typeface="Times New Roman" panose="02020603050405020304" pitchFamily="18" charset="0"/>
                <a:ea typeface="+mn-ea"/>
                <a:cs typeface="Times New Roman" panose="02020603050405020304" pitchFamily="18" charset="0"/>
              </a:rPr>
              <a:t> </a:t>
            </a:r>
            <a:br>
              <a:rPr lang="en-US" altLang="en-US" sz="4000" dirty="0">
                <a:solidFill>
                  <a:prstClr val="black"/>
                </a:solidFill>
                <a:latin typeface="Times New Roman" panose="02020603050405020304" pitchFamily="18" charset="0"/>
                <a:ea typeface="+mn-ea"/>
                <a:cs typeface="Times New Roman" panose="02020603050405020304" pitchFamily="18" charset="0"/>
              </a:rPr>
            </a:br>
            <a:r>
              <a:rPr lang="en-US" altLang="en-US" sz="4000" dirty="0" err="1">
                <a:solidFill>
                  <a:prstClr val="black"/>
                </a:solidFill>
                <a:latin typeface="Times New Roman" panose="02020603050405020304" pitchFamily="18" charset="0"/>
                <a:ea typeface="+mn-ea"/>
                <a:cs typeface="Times New Roman" panose="02020603050405020304" pitchFamily="18" charset="0"/>
              </a:rPr>
              <a:t>văn</a:t>
            </a:r>
            <a:r>
              <a:rPr lang="en-US" altLang="en-US" sz="4000" dirty="0">
                <a:solidFill>
                  <a:prstClr val="black"/>
                </a:solidFill>
                <a:latin typeface="Times New Roman" panose="02020603050405020304" pitchFamily="18" charset="0"/>
                <a:ea typeface="+mn-ea"/>
                <a:cs typeface="Times New Roman" panose="02020603050405020304" pitchFamily="18" charset="0"/>
              </a:rPr>
              <a:t> </a:t>
            </a:r>
            <a:r>
              <a:rPr lang="en-US" altLang="en-US" sz="4000" dirty="0" err="1">
                <a:solidFill>
                  <a:prstClr val="black"/>
                </a:solidFill>
                <a:latin typeface="Times New Roman" panose="02020603050405020304" pitchFamily="18" charset="0"/>
                <a:ea typeface="+mn-ea"/>
                <a:cs typeface="Times New Roman" panose="02020603050405020304" pitchFamily="18" charset="0"/>
              </a:rPr>
              <a:t>bản</a:t>
            </a:r>
            <a:endParaRPr lang="vi-VN" altLang="en-US" sz="7200" dirty="0">
              <a:solidFill>
                <a:prstClr val="black"/>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72707" name="Content Placeholder 2"/>
          <p:cNvSpPr>
            <a:spLocks noGrp="1"/>
          </p:cNvSpPr>
          <p:nvPr>
            <p:ph idx="1"/>
          </p:nvPr>
        </p:nvSpPr>
        <p:spPr>
          <a:xfrm>
            <a:off x="179388" y="1692275"/>
            <a:ext cx="8785225" cy="4760913"/>
          </a:xfrm>
        </p:spPr>
        <p:txBody>
          <a:bodyPr vert="horz" wrap="square" lIns="91440" tIns="45720" rIns="91440" bIns="45720" anchor="t"/>
          <a:lstStyle/>
          <a:p>
            <a:pPr marL="0" indent="0">
              <a:buNone/>
            </a:pPr>
            <a:endParaRPr lang="en-US" altLang="en-US" b="1" dirty="0">
              <a:latin typeface="Times New Roman" panose="02020603050405020304" pitchFamily="18" charset="0"/>
              <a:cs typeface="Times New Roman" panose="02020603050405020304" pitchFamily="18" charset="0"/>
            </a:endParaRPr>
          </a:p>
          <a:p>
            <a:pPr marL="0" indent="0">
              <a:buNone/>
            </a:pPr>
            <a:r>
              <a:rPr lang="en-US" altLang="en-US" sz="3600" b="1" dirty="0">
                <a:latin typeface="Times New Roman" panose="02020603050405020304" pitchFamily="18" charset="0"/>
                <a:cs typeface="Times New Roman" panose="02020603050405020304" pitchFamily="18" charset="0"/>
              </a:rPr>
              <a:t>1/ Hiệu lực của văn bản quản lý nh</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 nước</a:t>
            </a:r>
          </a:p>
          <a:p>
            <a:pPr marL="0" indent="0">
              <a:buNone/>
            </a:pPr>
            <a:r>
              <a:rPr lang="en-US" altLang="en-US" sz="3600" b="1" dirty="0">
                <a:latin typeface="Times New Roman" panose="02020603050405020304" pitchFamily="18" charset="0"/>
                <a:cs typeface="Times New Roman" panose="02020603050405020304" pitchFamily="18" charset="0"/>
              </a:rPr>
              <a:t>2/ Nguyên tắc áp dụng văn bản quản lý nh</a:t>
            </a:r>
            <a:r>
              <a:rPr lang="en-US" altLang="en-US" sz="3600" b="1" dirty="0">
                <a:latin typeface="Times New Roman" panose="02020603050405020304" pitchFamily="18" charset="0"/>
                <a:ea typeface="Times New Roman" panose="02020603050405020304" pitchFamily="18" charset="0"/>
              </a:rPr>
              <a:t>à</a:t>
            </a:r>
            <a:r>
              <a:rPr lang="en-US" altLang="en-US" sz="3600" b="1" dirty="0">
                <a:latin typeface="Times New Roman" panose="02020603050405020304" pitchFamily="18" charset="0"/>
                <a:cs typeface="Times New Roman" panose="02020603050405020304" pitchFamily="18" charset="0"/>
              </a:rPr>
              <a:t> nước</a:t>
            </a:r>
          </a:p>
          <a:p>
            <a:pPr marL="0" indent="0">
              <a:buNone/>
            </a:pPr>
            <a:endParaRPr lang="en-US" altLang="en-US" sz="4000" b="1"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III. </a:t>
            </a:r>
            <a:r>
              <a:rPr lang="en-US" altLang="en-US" b="1" dirty="0" err="1">
                <a:latin typeface="Times New Roman" panose="02020603050405020304" pitchFamily="18" charset="0"/>
                <a:cs typeface="Times New Roman" panose="02020603050405020304" pitchFamily="18" charset="0"/>
              </a:rPr>
              <a:t>Hiệu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lực</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a:t>
            </a:r>
            <a:r>
              <a:rPr lang="en-US" altLang="en-US" b="1" dirty="0" err="1">
                <a:latin typeface="Times New Roman" panose="02020603050405020304" pitchFamily="18" charset="0"/>
                <a:ea typeface="Times New Roman" panose="02020603050405020304" pitchFamily="18" charset="0"/>
                <a:cs typeface="Arial" panose="020B0604020202020204"/>
              </a:rPr>
              <a:t>à</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nguyên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tắc</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áp</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dụng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văn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bản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quản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lý</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nh</a:t>
            </a:r>
            <a:r>
              <a:rPr lang="en-US" altLang="en-US" b="1" dirty="0" err="1">
                <a:latin typeface="Times New Roman" panose="02020603050405020304" pitchFamily="18" charset="0"/>
                <a:ea typeface="Times New Roman" panose="02020603050405020304" pitchFamily="18" charset="0"/>
                <a:cs typeface="Arial" panose="020B0604020202020204"/>
              </a:rPr>
              <a:t>à</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nước</a:t>
            </a:r>
            <a:endParaRPr lang="vi-VN" altLang="en-US" sz="40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73731" name="Content Placeholder 2"/>
          <p:cNvSpPr>
            <a:spLocks noGrp="1"/>
          </p:cNvSpPr>
          <p:nvPr>
            <p:ph idx="1"/>
          </p:nvPr>
        </p:nvSpPr>
        <p:spPr>
          <a:xfrm>
            <a:off x="179388" y="1692275"/>
            <a:ext cx="8785225" cy="4760913"/>
          </a:xfrm>
        </p:spPr>
        <p:txBody>
          <a:bodyPr vert="horz" wrap="square" lIns="91440" tIns="45720" rIns="91440" bIns="45720" anchor="t"/>
          <a:lstStyle/>
          <a:p>
            <a:pPr marL="0" indent="0">
              <a:buNone/>
            </a:pPr>
            <a:r>
              <a:rPr lang="en-US" altLang="en-US" b="1" dirty="0">
                <a:latin typeface="Times New Roman" panose="02020603050405020304" pitchFamily="18" charset="0"/>
                <a:cs typeface="Times New Roman" panose="02020603050405020304" pitchFamily="18" charset="0"/>
              </a:rPr>
              <a:t>1/ Hiệu lực của văn bản quản lý nh</a:t>
            </a:r>
            <a:r>
              <a:rPr lang="en-US" altLang="en-US" b="1" dirty="0">
                <a:latin typeface="Times New Roman" panose="02020603050405020304" pitchFamily="18" charset="0"/>
                <a:ea typeface="Times New Roman" panose="02020603050405020304" pitchFamily="18" charset="0"/>
              </a:rPr>
              <a:t>à</a:t>
            </a:r>
            <a:r>
              <a:rPr lang="en-US" altLang="en-US" b="1" dirty="0">
                <a:latin typeface="Times New Roman" panose="02020603050405020304" pitchFamily="18" charset="0"/>
                <a:cs typeface="Times New Roman" panose="02020603050405020304" pitchFamily="18" charset="0"/>
              </a:rPr>
              <a:t> nước</a:t>
            </a:r>
          </a:p>
          <a:p>
            <a:pPr marL="0" indent="0">
              <a:buNone/>
            </a:pPr>
            <a:r>
              <a:rPr lang="en-US" altLang="en-US" dirty="0">
                <a:latin typeface="Times New Roman" panose="02020603050405020304" pitchFamily="18" charset="0"/>
                <a:cs typeface="Times New Roman" panose="02020603050405020304" pitchFamily="18" charset="0"/>
              </a:rPr>
              <a:t>Quy định tại chương XIII luật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văn bản QPPL năm 2015.</a:t>
            </a:r>
          </a:p>
          <a:p>
            <a:pPr marL="0" indent="0">
              <a:buNone/>
            </a:pPr>
            <a:r>
              <a:rPr lang="en-US" altLang="en-US" dirty="0">
                <a:latin typeface="Times New Roman" panose="02020603050405020304" pitchFamily="18" charset="0"/>
                <a:cs typeface="Times New Roman" panose="02020603050405020304" pitchFamily="18" charset="0"/>
              </a:rPr>
              <a:t>Cụ thể như sau:</a:t>
            </a:r>
          </a:p>
          <a:p>
            <a:pPr marL="0" indent="0">
              <a:buNone/>
            </a:pPr>
            <a:endParaRPr lang="en-US" altLang="en-US" dirty="0">
              <a:latin typeface="Times New Roman" panose="02020603050405020304" pitchFamily="18" charset="0"/>
              <a:cs typeface="Times New Roman" panose="02020603050405020304" pitchFamily="18" charset="0"/>
            </a:endParaRPr>
          </a:p>
          <a:p>
            <a:pPr marL="0" indent="0">
              <a:buNone/>
            </a:pPr>
            <a:endParaRPr lang="en-US" altLang="en-US"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a:latin typeface="Times New Roman" panose="02020603050405020304" pitchFamily="18" charset="0"/>
                <a:cs typeface="Times New Roman" panose="02020603050405020304" pitchFamily="18" charset="0"/>
              </a:rPr>
              <a:t>III. </a:t>
            </a:r>
            <a:r>
              <a:rPr lang="en-US" altLang="en-US" b="1" dirty="0" err="1">
                <a:latin typeface="Times New Roman" panose="02020603050405020304" pitchFamily="18" charset="0"/>
                <a:cs typeface="Times New Roman" panose="02020603050405020304" pitchFamily="18" charset="0"/>
              </a:rPr>
              <a:t>Hiệu</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lực</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a:t>
            </a:r>
            <a:r>
              <a:rPr lang="en-US" altLang="en-US" b="1" dirty="0" err="1">
                <a:latin typeface="Times New Roman" panose="02020603050405020304" pitchFamily="18" charset="0"/>
                <a:ea typeface="Times New Roman" panose="02020603050405020304" pitchFamily="18" charset="0"/>
                <a:cs typeface="Arial" panose="020B0604020202020204"/>
              </a:rPr>
              <a:t>à</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nguyên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tắc</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áp</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dụng</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văn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bản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quản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lý</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nh</a:t>
            </a:r>
            <a:r>
              <a:rPr lang="en-US" altLang="en-US" b="1" dirty="0" err="1">
                <a:latin typeface="Times New Roman" panose="02020603050405020304" pitchFamily="18" charset="0"/>
                <a:ea typeface="Times New Roman" panose="02020603050405020304" pitchFamily="18" charset="0"/>
                <a:cs typeface="Arial" panose="020B0604020202020204"/>
              </a:rPr>
              <a:t>à</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nước</a:t>
            </a:r>
            <a:endParaRPr lang="vi-VN" altLang="en-US" sz="40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07950" y="1700213"/>
            <a:ext cx="9036050" cy="4752975"/>
          </a:xfrm>
        </p:spPr>
        <p:txBody>
          <a:bodyPr vert="horz" wrap="square" lIns="91440" tIns="45720" rIns="91440" bIns="45720" numCol="1" anchor="t" anchorCtr="0" compatLnSpc="1"/>
          <a:lstStyle/>
          <a:p>
            <a:pPr marL="0" indent="0" algn="just">
              <a:buNone/>
            </a:pPr>
            <a:r>
              <a:rPr lang="en-US" altLang="x-none" sz="3600" dirty="0" err="1">
                <a:latin typeface="Times New Roman" panose="02020603050405020304" pitchFamily="18" charset="0"/>
                <a:cs typeface="Times New Roman" panose="02020603050405020304" pitchFamily="18" charset="0"/>
              </a:rPr>
              <a:t>Thời</a:t>
            </a:r>
            <a:r>
              <a:rPr lang="en-US" altLang="x-none" sz="3600" dirty="0">
                <a:latin typeface="Times New Roman" panose="02020603050405020304" pitchFamily="18" charset="0"/>
                <a:cs typeface="Times New Roman" panose="02020603050405020304" pitchFamily="18" charset="0"/>
              </a:rPr>
              <a:t> điểm có hiệu lực của to</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 bộ hoặc một phần văn bản quy phạm pháp luật được quy định tại văn bản đó nhưng không sớm hơn 45 ng</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kể từ ng</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thông qua hoặc ký ban 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đối với văn bản quy phạm pháp luật của cơ quan nh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nước trung ương;</a:t>
            </a:r>
          </a:p>
          <a:p>
            <a:pPr marL="0" indent="0">
              <a:buNone/>
            </a:pPr>
            <a:endParaRPr lang="en-US" altLang="x-none" sz="3600" dirty="0">
              <a:latin typeface="Times New Roman" panose="02020603050405020304" pitchFamily="18" charset="0"/>
              <a:ea typeface="Times New Roman" panose="02020603050405020304" pitchFamily="18" charset="0"/>
            </a:endParaRPr>
          </a:p>
        </p:txBody>
      </p:sp>
      <p:sp>
        <p:nvSpPr>
          <p:cNvPr id="74756"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39</a:t>
            </a:fld>
            <a:endParaRPr lang="es-ES" altLang="en-US" sz="1400" dirty="0"/>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err="1">
                <a:latin typeface="Times New Roman" panose="02020603050405020304" pitchFamily="18" charset="0"/>
                <a:cs typeface="Times New Roman" panose="02020603050405020304" pitchFamily="18" charset="0"/>
              </a:rPr>
              <a:t>Thời</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điểm</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có</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hiệu</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lực</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của</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văn</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bản</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quy</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phạm</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pháp</a:t>
            </a:r>
            <a:r>
              <a:rPr lang="en-US" altLang="x-none" sz="4000" b="1" dirty="0">
                <a:latin typeface="Times New Roman" panose="02020603050405020304" pitchFamily="18" charset="0"/>
                <a:cs typeface="Times New Roman" panose="02020603050405020304" pitchFamily="18" charset="0"/>
              </a:rPr>
              <a:t> </a:t>
            </a:r>
            <a:r>
              <a:rPr lang="en-US" altLang="x-none" sz="4000" b="1" dirty="0" err="1">
                <a:latin typeface="Times New Roman" panose="02020603050405020304" pitchFamily="18" charset="0"/>
                <a:cs typeface="Times New Roman" panose="02020603050405020304" pitchFamily="18" charset="0"/>
              </a:rPr>
              <a:t>luật</a:t>
            </a:r>
            <a:endParaRPr lang="en-US" altLang="x-none" sz="40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vi-VN" altLang="en-US" dirty="0">
                <a:solidFill>
                  <a:schemeClr val="tx1"/>
                </a:solidFill>
                <a:latin typeface="Times New Roman" panose="02020603050405020304" pitchFamily="18" charset="0"/>
                <a:cs typeface="Times New Roman" panose="02020603050405020304" pitchFamily="18" charset="0"/>
                <a:sym typeface="+mn-ea"/>
              </a:rPr>
              <a:t>I. </a:t>
            </a:r>
            <a:r>
              <a:rPr lang="en-US" altLang="x-none" dirty="0">
                <a:solidFill>
                  <a:schemeClr val="tx1"/>
                </a:solidFill>
                <a:latin typeface="Times New Roman" panose="02020603050405020304" pitchFamily="18" charset="0"/>
                <a:cs typeface="Times New Roman" panose="02020603050405020304" pitchFamily="18" charset="0"/>
                <a:sym typeface="+mn-ea"/>
              </a:rPr>
              <a:t>Khái niệm văn bản (văn bản quản lý Nh</a:t>
            </a:r>
            <a:r>
              <a:rPr lang="en-US" altLang="x-none" dirty="0">
                <a:solidFill>
                  <a:schemeClr val="tx1"/>
                </a:solidFill>
                <a:latin typeface="Times New Roman" panose="02020603050405020304" pitchFamily="18" charset="0"/>
                <a:ea typeface="Times New Roman" panose="02020603050405020304" pitchFamily="18" charset="0"/>
                <a:sym typeface="+mn-ea"/>
              </a:rPr>
              <a:t>à</a:t>
            </a:r>
            <a:r>
              <a:rPr lang="en-US" altLang="x-none" dirty="0">
                <a:solidFill>
                  <a:schemeClr val="tx1"/>
                </a:solidFill>
                <a:latin typeface="Times New Roman" panose="02020603050405020304" pitchFamily="18" charset="0"/>
                <a:cs typeface="Times New Roman" panose="02020603050405020304" pitchFamily="18" charset="0"/>
                <a:sym typeface="+mn-ea"/>
              </a:rPr>
              <a:t> nước, văn bản h</a:t>
            </a:r>
            <a:r>
              <a:rPr lang="en-US" altLang="x-none" dirty="0">
                <a:solidFill>
                  <a:schemeClr val="tx1"/>
                </a:solidFill>
                <a:latin typeface="Times New Roman" panose="02020603050405020304" pitchFamily="18" charset="0"/>
                <a:ea typeface="Times New Roman" panose="02020603050405020304" pitchFamily="18" charset="0"/>
                <a:sym typeface="+mn-ea"/>
              </a:rPr>
              <a:t>à</a:t>
            </a:r>
            <a:r>
              <a:rPr lang="en-US" altLang="x-none" dirty="0">
                <a:solidFill>
                  <a:schemeClr val="tx1"/>
                </a:solidFill>
                <a:latin typeface="Times New Roman" panose="02020603050405020304" pitchFamily="18" charset="0"/>
                <a:cs typeface="Times New Roman" panose="02020603050405020304" pitchFamily="18" charset="0"/>
                <a:sym typeface="+mn-ea"/>
              </a:rPr>
              <a:t>nh chính)</a:t>
            </a:r>
          </a:p>
        </p:txBody>
      </p:sp>
      <p:sp>
        <p:nvSpPr>
          <p:cNvPr id="3" name="Subtitle 2"/>
          <p:cNvSpPr>
            <a:spLocks noGrp="1"/>
          </p:cNvSpPr>
          <p:nvPr>
            <p:ph type="subTitle" idx="1"/>
          </p:nvPr>
        </p:nvSpPr>
        <p:spPr/>
        <p:txBody>
          <a:bodyPr/>
          <a:lstStyle/>
          <a:p>
            <a:pPr algn="l"/>
            <a:r>
              <a:rPr lang="vi-VN" altLang="en-US" dirty="0">
                <a:solidFill>
                  <a:schemeClr val="tx1"/>
                </a:solidFill>
              </a:rPr>
              <a:t>1.1 </a:t>
            </a:r>
            <a:r>
              <a:rPr lang="en-US" altLang="x-none" dirty="0">
                <a:solidFill>
                  <a:schemeClr val="tx1"/>
                </a:solidFill>
                <a:latin typeface="Times New Roman" panose="02020603050405020304" pitchFamily="18" charset="0"/>
                <a:cs typeface="Times New Roman" panose="02020603050405020304" pitchFamily="18" charset="0"/>
                <a:sym typeface="+mn-ea"/>
              </a:rPr>
              <a:t>Khái niệm cơ bản về văn bản</a:t>
            </a:r>
          </a:p>
          <a:p>
            <a:pPr algn="just"/>
            <a:r>
              <a:rPr lang="vi-VN" altLang="x-none" dirty="0">
                <a:solidFill>
                  <a:schemeClr val="tx1"/>
                </a:solidFill>
                <a:latin typeface="Times New Roman" panose="02020603050405020304" pitchFamily="18" charset="0"/>
                <a:cs typeface="Times New Roman" panose="02020603050405020304" pitchFamily="18" charset="0"/>
                <a:sym typeface="+mn-ea"/>
              </a:rPr>
              <a:t>Theo nghĩa rộng, văn bản </a:t>
            </a:r>
            <a:r>
              <a:rPr lang="en-US" altLang="x-none" dirty="0">
                <a:solidFill>
                  <a:schemeClr val="tx1"/>
                </a:solidFill>
                <a:latin typeface="Times New Roman" panose="02020603050405020304" pitchFamily="18" charset="0"/>
                <a:cs typeface="Times New Roman" panose="02020603050405020304" pitchFamily="18" charset="0"/>
                <a:sym typeface="+mn-ea"/>
              </a:rPr>
              <a:t>đ</a:t>
            </a:r>
            <a:r>
              <a:rPr lang="vi-VN" altLang="x-none" dirty="0">
                <a:solidFill>
                  <a:schemeClr val="tx1"/>
                </a:solidFill>
                <a:latin typeface="Times New Roman" panose="02020603050405020304" pitchFamily="18" charset="0"/>
                <a:cs typeface="Times New Roman" panose="02020603050405020304" pitchFamily="18" charset="0"/>
                <a:sym typeface="+mn-ea"/>
              </a:rPr>
              <a:t>ược hiểu l</a:t>
            </a:r>
            <a:r>
              <a:rPr lang="vi-VN" altLang="x-none" dirty="0">
                <a:solidFill>
                  <a:schemeClr val="tx1"/>
                </a:solidFill>
                <a:latin typeface="Times New Roman" panose="02020603050405020304" pitchFamily="18" charset="0"/>
                <a:ea typeface="Times New Roman" panose="02020603050405020304" pitchFamily="18" charset="0"/>
                <a:sym typeface="+mn-ea"/>
              </a:rPr>
              <a:t>à</a:t>
            </a:r>
            <a:r>
              <a:rPr lang="vi-VN" altLang="x-none" dirty="0">
                <a:solidFill>
                  <a:schemeClr val="tx1"/>
                </a:solidFill>
                <a:latin typeface="Times New Roman" panose="02020603050405020304" pitchFamily="18" charset="0"/>
                <a:cs typeface="Times New Roman" panose="02020603050405020304" pitchFamily="18" charset="0"/>
                <a:sym typeface="+mn-ea"/>
              </a:rPr>
              <a:t> vật mang tin </a:t>
            </a:r>
            <a:r>
              <a:rPr lang="en-US" altLang="x-none" dirty="0">
                <a:solidFill>
                  <a:schemeClr val="tx1"/>
                </a:solidFill>
                <a:latin typeface="Times New Roman" panose="02020603050405020304" pitchFamily="18" charset="0"/>
                <a:cs typeface="Times New Roman" panose="02020603050405020304" pitchFamily="18" charset="0"/>
                <a:sym typeface="+mn-ea"/>
              </a:rPr>
              <a:t>đ</a:t>
            </a:r>
            <a:r>
              <a:rPr lang="vi-VN" altLang="x-none" dirty="0">
                <a:solidFill>
                  <a:schemeClr val="tx1"/>
                </a:solidFill>
                <a:latin typeface="Times New Roman" panose="02020603050405020304" pitchFamily="18" charset="0"/>
                <a:cs typeface="Times New Roman" panose="02020603050405020304" pitchFamily="18" charset="0"/>
                <a:sym typeface="+mn-ea"/>
              </a:rPr>
              <a:t>ược ghi bằng ký hiệu hay bằng ngôn ngữ, nghĩa l</a:t>
            </a:r>
            <a:r>
              <a:rPr lang="vi-VN" altLang="x-none" dirty="0">
                <a:solidFill>
                  <a:schemeClr val="tx1"/>
                </a:solidFill>
                <a:latin typeface="Times New Roman" panose="02020603050405020304" pitchFamily="18" charset="0"/>
                <a:ea typeface="Times New Roman" panose="02020603050405020304" pitchFamily="18" charset="0"/>
                <a:sym typeface="+mn-ea"/>
              </a:rPr>
              <a:t>à</a:t>
            </a:r>
            <a:r>
              <a:rPr lang="vi-VN" altLang="x-none" dirty="0">
                <a:solidFill>
                  <a:schemeClr val="tx1"/>
                </a:solidFill>
                <a:latin typeface="Times New Roman" panose="02020603050405020304" pitchFamily="18" charset="0"/>
                <a:cs typeface="Times New Roman" panose="02020603050405020304" pitchFamily="18" charset="0"/>
                <a:sym typeface="+mn-ea"/>
              </a:rPr>
              <a:t> bất cứ</a:t>
            </a:r>
            <a:r>
              <a:rPr lang="en-US" altLang="x-none" dirty="0">
                <a:solidFill>
                  <a:schemeClr val="tx1"/>
                </a:solidFill>
                <a:latin typeface="Times New Roman" panose="02020603050405020304" pitchFamily="18" charset="0"/>
                <a:cs typeface="Times New Roman" panose="02020603050405020304" pitchFamily="18" charset="0"/>
                <a:sym typeface="+mn-ea"/>
              </a:rPr>
              <a:t> </a:t>
            </a:r>
            <a:r>
              <a:rPr lang="vi-VN" altLang="x-none" dirty="0">
                <a:solidFill>
                  <a:schemeClr val="tx1"/>
                </a:solidFill>
                <a:latin typeface="Times New Roman" panose="02020603050405020304" pitchFamily="18" charset="0"/>
                <a:cs typeface="Times New Roman" panose="02020603050405020304" pitchFamily="18" charset="0"/>
                <a:sym typeface="+mn-ea"/>
              </a:rPr>
              <a:t>phương tiện n</a:t>
            </a:r>
            <a:r>
              <a:rPr lang="vi-VN" altLang="x-none" dirty="0">
                <a:solidFill>
                  <a:schemeClr val="tx1"/>
                </a:solidFill>
                <a:latin typeface="Times New Roman" panose="02020603050405020304" pitchFamily="18" charset="0"/>
                <a:ea typeface="Times New Roman" panose="02020603050405020304" pitchFamily="18" charset="0"/>
                <a:sym typeface="+mn-ea"/>
              </a:rPr>
              <a:t>à</a:t>
            </a:r>
            <a:r>
              <a:rPr lang="vi-VN" altLang="x-none" dirty="0">
                <a:solidFill>
                  <a:schemeClr val="tx1"/>
                </a:solidFill>
                <a:latin typeface="Times New Roman" panose="02020603050405020304" pitchFamily="18" charset="0"/>
                <a:cs typeface="Times New Roman" panose="02020603050405020304" pitchFamily="18" charset="0"/>
                <a:sym typeface="+mn-ea"/>
              </a:rPr>
              <a:t>o dùng </a:t>
            </a:r>
            <a:r>
              <a:rPr lang="en-US" altLang="x-none" dirty="0">
                <a:solidFill>
                  <a:schemeClr val="tx1"/>
                </a:solidFill>
                <a:latin typeface="Times New Roman" panose="02020603050405020304" pitchFamily="18" charset="0"/>
                <a:cs typeface="Times New Roman" panose="02020603050405020304" pitchFamily="18" charset="0"/>
                <a:sym typeface="+mn-ea"/>
              </a:rPr>
              <a:t>đ</a:t>
            </a:r>
            <a:r>
              <a:rPr lang="vi-VN" altLang="x-none" dirty="0">
                <a:solidFill>
                  <a:schemeClr val="tx1"/>
                </a:solidFill>
                <a:latin typeface="Times New Roman" panose="02020603050405020304" pitchFamily="18" charset="0"/>
                <a:cs typeface="Times New Roman" panose="02020603050405020304" pitchFamily="18" charset="0"/>
                <a:sym typeface="+mn-ea"/>
              </a:rPr>
              <a:t>ể ghi nhận v</a:t>
            </a:r>
            <a:r>
              <a:rPr lang="vi-VN" altLang="x-none" dirty="0">
                <a:solidFill>
                  <a:schemeClr val="tx1"/>
                </a:solidFill>
                <a:latin typeface="Times New Roman" panose="02020603050405020304" pitchFamily="18" charset="0"/>
                <a:ea typeface="Times New Roman" panose="02020603050405020304" pitchFamily="18" charset="0"/>
                <a:sym typeface="+mn-ea"/>
              </a:rPr>
              <a:t>à</a:t>
            </a:r>
            <a:r>
              <a:rPr lang="vi-VN" altLang="x-none" dirty="0">
                <a:solidFill>
                  <a:schemeClr val="tx1"/>
                </a:solidFill>
                <a:latin typeface="Times New Roman" panose="02020603050405020304" pitchFamily="18" charset="0"/>
                <a:cs typeface="Times New Roman" panose="02020603050405020304" pitchFamily="18" charset="0"/>
                <a:sym typeface="+mn-ea"/>
              </a:rPr>
              <a:t> truyền </a:t>
            </a:r>
            <a:r>
              <a:rPr lang="en-US" altLang="x-none" dirty="0">
                <a:solidFill>
                  <a:schemeClr val="tx1"/>
                </a:solidFill>
                <a:latin typeface="Times New Roman" panose="02020603050405020304" pitchFamily="18" charset="0"/>
                <a:cs typeface="Times New Roman" panose="02020603050405020304" pitchFamily="18" charset="0"/>
                <a:sym typeface="+mn-ea"/>
              </a:rPr>
              <a:t>đ</a:t>
            </a:r>
            <a:r>
              <a:rPr lang="vi-VN" altLang="x-none" dirty="0">
                <a:solidFill>
                  <a:schemeClr val="tx1"/>
                </a:solidFill>
                <a:latin typeface="Times New Roman" panose="02020603050405020304" pitchFamily="18" charset="0"/>
                <a:cs typeface="Times New Roman" panose="02020603050405020304" pitchFamily="18" charset="0"/>
                <a:sym typeface="+mn-ea"/>
              </a:rPr>
              <a:t>ạt thông tin từ chủ thể n</a:t>
            </a:r>
            <a:r>
              <a:rPr lang="vi-VN" altLang="x-none" dirty="0">
                <a:solidFill>
                  <a:schemeClr val="tx1"/>
                </a:solidFill>
                <a:latin typeface="Times New Roman" panose="02020603050405020304" pitchFamily="18" charset="0"/>
                <a:ea typeface="Times New Roman" panose="02020603050405020304" pitchFamily="18" charset="0"/>
                <a:sym typeface="+mn-ea"/>
              </a:rPr>
              <a:t>à</a:t>
            </a:r>
            <a:r>
              <a:rPr lang="vi-VN" altLang="x-none" dirty="0">
                <a:solidFill>
                  <a:schemeClr val="tx1"/>
                </a:solidFill>
                <a:latin typeface="Times New Roman" panose="02020603050405020304" pitchFamily="18" charset="0"/>
                <a:cs typeface="Times New Roman" panose="02020603050405020304" pitchFamily="18" charset="0"/>
                <a:sym typeface="+mn-ea"/>
              </a:rPr>
              <a:t>y </a:t>
            </a:r>
            <a:r>
              <a:rPr lang="en-US" altLang="x-none" dirty="0">
                <a:solidFill>
                  <a:schemeClr val="tx1"/>
                </a:solidFill>
                <a:latin typeface="Times New Roman" panose="02020603050405020304" pitchFamily="18" charset="0"/>
                <a:cs typeface="Times New Roman" panose="02020603050405020304" pitchFamily="18" charset="0"/>
                <a:sym typeface="+mn-ea"/>
              </a:rPr>
              <a:t>đ</a:t>
            </a:r>
            <a:r>
              <a:rPr lang="vi-VN" altLang="x-none" dirty="0">
                <a:solidFill>
                  <a:schemeClr val="tx1"/>
                </a:solidFill>
                <a:latin typeface="Times New Roman" panose="02020603050405020304" pitchFamily="18" charset="0"/>
                <a:cs typeface="Times New Roman" panose="02020603050405020304" pitchFamily="18" charset="0"/>
                <a:sym typeface="+mn-ea"/>
              </a:rPr>
              <a:t>ến chủ thể khác. </a:t>
            </a:r>
          </a:p>
          <a:p>
            <a:r>
              <a:rPr lang="vi-VN" altLang="en-US" dirty="0"/>
              <a:t>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07950" y="1700213"/>
            <a:ext cx="9036050" cy="4752975"/>
          </a:xfrm>
        </p:spPr>
        <p:txBody>
          <a:bodyPr vert="horz" wrap="square" lIns="91440" tIns="45720" rIns="91440" bIns="45720" numCol="1" anchor="t" anchorCtr="0" compatLnSpc="1"/>
          <a:lstStyle/>
          <a:p>
            <a:pPr marL="0" indent="0" algn="just">
              <a:buNone/>
            </a:pP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Không</a:t>
            </a:r>
            <a:r>
              <a:rPr lang="en-US" altLang="x-none" dirty="0">
                <a:latin typeface="Times New Roman" panose="02020603050405020304" pitchFamily="18" charset="0"/>
                <a:cs typeface="Times New Roman" panose="02020603050405020304" pitchFamily="18" charset="0"/>
              </a:rPr>
              <a:t> sớm hơn 10 ng</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kể từ ng</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ký ban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đối với văn bản quy phạm pháp luật của Hội đồng nhân dân; Ủy ban nhân dân cấp tỉnh; </a:t>
            </a:r>
          </a:p>
          <a:p>
            <a:pPr marL="0" indent="0" algn="just">
              <a:buNone/>
            </a:pP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Không</a:t>
            </a:r>
            <a:r>
              <a:rPr lang="en-US" altLang="x-none" dirty="0">
                <a:latin typeface="Times New Roman" panose="02020603050405020304" pitchFamily="18" charset="0"/>
                <a:cs typeface="Times New Roman" panose="02020603050405020304" pitchFamily="18" charset="0"/>
              </a:rPr>
              <a:t> sớm hơn 07 ng</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kể từ ng</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ký ban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đối với văn bản quy phạm pháp luật của Hội đồng nhân dân, Ủy ban nhân dân cấp huyện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cấp xã.</a:t>
            </a:r>
            <a:endParaRPr lang="en-US" altLang="x-none"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3200" b="1" dirty="0" err="1">
                <a:solidFill>
                  <a:prstClr val="black"/>
                </a:solidFill>
                <a:latin typeface="Times New Roman" panose="02020603050405020304" pitchFamily="18" charset="0"/>
                <a:ea typeface="+mn-ea"/>
                <a:cs typeface="Times New Roman" panose="02020603050405020304" pitchFamily="18" charset="0"/>
              </a:rPr>
              <a:t>Thời</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điểm</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có</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của</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quy</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phạm</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pháp</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luật</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tt</a:t>
            </a:r>
            <a:r>
              <a:rPr lang="en-US" altLang="x-none" sz="3200" b="1" dirty="0">
                <a:solidFill>
                  <a:prstClr val="black"/>
                </a:solidFill>
                <a:latin typeface="Times New Roman" panose="02020603050405020304" pitchFamily="18" charset="0"/>
                <a:ea typeface="+mn-ea"/>
                <a:cs typeface="Times New Roman" panose="02020603050405020304" pitchFamily="18" charset="0"/>
              </a:rPr>
              <a: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79388" y="1700213"/>
            <a:ext cx="8856663" cy="4752975"/>
          </a:xfrm>
        </p:spPr>
        <p:txBody>
          <a:bodyPr vert="horz" wrap="square" lIns="91440" tIns="45720" rIns="91440" bIns="45720" numCol="1" anchor="t" anchorCtr="0" compatLnSpc="1"/>
          <a:lstStyle/>
          <a:p>
            <a:pPr marL="0" indent="0" algn="just">
              <a:buNone/>
            </a:pPr>
            <a:r>
              <a:rPr lang="en-US" altLang="x-none" sz="2800" dirty="0" err="1">
                <a:latin typeface="Times New Roman" panose="02020603050405020304" pitchFamily="18" charset="0"/>
                <a:cs typeface="Times New Roman" panose="02020603050405020304" pitchFamily="18" charset="0"/>
              </a:rPr>
              <a:t>Văn</a:t>
            </a:r>
            <a:r>
              <a:rPr lang="en-US" altLang="x-none" sz="2800" dirty="0">
                <a:latin typeface="Times New Roman" panose="02020603050405020304" pitchFamily="18" charset="0"/>
                <a:cs typeface="Times New Roman" panose="02020603050405020304" pitchFamily="18" charset="0"/>
              </a:rPr>
              <a:t> bản quy phạm pháp luật được ban h</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nh theo trình tự, thủ tục rút gọn thì có thể có hiệu lực kể từ ng</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y thông qua hoặc ký ban h</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nh, đồng thời phải được đăng ngay trên Cổng thông tin điện tử của cơ quan ban h</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nh v</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 phải được đưa tin trên phương tiện thông tin đại chúng; đăng Công báo nước Cộng hòa xã hội chủ nghĩa Việt Nam hoặc Công báo tỉnh, th</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nh phố trực thuộc trung ương chậm nhất l</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 sau 03 ng</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y kể từ ng</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y công bố hoặc ký ban h</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nh.</a:t>
            </a:r>
          </a:p>
          <a:p>
            <a:pPr marL="0" indent="0">
              <a:buChar char="•"/>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spcBef>
                <a:spcPct val="20000"/>
              </a:spcBef>
            </a:pPr>
            <a:r>
              <a:rPr lang="en-US" altLang="x-none" sz="2800" b="1" dirty="0" err="1">
                <a:solidFill>
                  <a:prstClr val="black"/>
                </a:solidFill>
                <a:latin typeface="Times New Roman" panose="02020603050405020304" pitchFamily="18" charset="0"/>
                <a:ea typeface="+mn-ea"/>
                <a:cs typeface="Times New Roman" panose="02020603050405020304" pitchFamily="18" charset="0"/>
              </a:rPr>
              <a:t>Thời</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điểm</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có</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của</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quy</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phạm</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pháp</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luật</a:t>
            </a:r>
            <a:r>
              <a:rPr lang="en-US" altLang="x-none" sz="2800" b="1" dirty="0">
                <a:solidFill>
                  <a:prstClr val="black"/>
                </a:solidFill>
                <a:latin typeface="Times New Roman" panose="02020603050405020304" pitchFamily="18" charset="0"/>
                <a:ea typeface="+mn-ea"/>
                <a:cs typeface="Times New Roman" panose="02020603050405020304" pitchFamily="18" charset="0"/>
              </a:rPr>
              <a:t> (</a:t>
            </a:r>
            <a:r>
              <a:rPr lang="en-US" altLang="x-none" sz="2800" b="1" dirty="0" err="1">
                <a:solidFill>
                  <a:prstClr val="black"/>
                </a:solidFill>
                <a:latin typeface="Times New Roman" panose="02020603050405020304" pitchFamily="18" charset="0"/>
                <a:ea typeface="+mn-ea"/>
                <a:cs typeface="Times New Roman" panose="02020603050405020304" pitchFamily="18" charset="0"/>
              </a:rPr>
              <a:t>tt</a:t>
            </a:r>
            <a:r>
              <a:rPr lang="en-US" altLang="x-none" sz="2800" b="1" dirty="0">
                <a:solidFill>
                  <a:prstClr val="black"/>
                </a:solidFill>
                <a:latin typeface="Times New Roman" panose="02020603050405020304" pitchFamily="18" charset="0"/>
                <a:ea typeface="+mn-ea"/>
                <a:cs typeface="Times New Roman" panose="02020603050405020304" pitchFamily="18" charset="0"/>
              </a:rPr>
              <a: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79388" y="1700213"/>
            <a:ext cx="8856663" cy="4752975"/>
          </a:xfrm>
        </p:spPr>
        <p:txBody>
          <a:bodyPr vert="horz" wrap="square" lIns="91440" tIns="45720" rIns="91440" bIns="45720" numCol="1" anchor="t" anchorCtr="0" compatLnSpc="1"/>
          <a:lstStyle/>
          <a:p>
            <a:pPr marL="0" indent="0" algn="just">
              <a:buNone/>
            </a:pPr>
            <a:r>
              <a:rPr lang="en-US" altLang="x-none" dirty="0" err="1">
                <a:latin typeface="Times New Roman" panose="02020603050405020304" pitchFamily="18" charset="0"/>
                <a:cs typeface="Times New Roman" panose="02020603050405020304" pitchFamily="18" charset="0"/>
              </a:rPr>
              <a:t>Chỉ</a:t>
            </a:r>
            <a:r>
              <a:rPr lang="en-US" altLang="x-none" dirty="0">
                <a:latin typeface="Times New Roman" panose="02020603050405020304" pitchFamily="18" charset="0"/>
                <a:cs typeface="Times New Roman" panose="02020603050405020304" pitchFamily="18" charset="0"/>
              </a:rPr>
              <a:t> trong trường hợp thật cần thiết để bảo đảm lợi ích chung của xã hội, thực hiện các quyền, lợi ích của tổ chức, cá nhân được quy định trong luật, nghị quyết của Quốc hội, văn bản quy phạm pháp luật của cơ quan trung ương mới được quy định hiệu lực trở về trước.</a:t>
            </a:r>
          </a:p>
          <a:p>
            <a:pPr marL="0" indent="0">
              <a:buChar char="•"/>
            </a:pPr>
            <a:endParaRPr lang="en-US" altLang="x-none"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32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trở</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về</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trước</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của</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quy</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phạm</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pháp</a:t>
            </a:r>
            <a:r>
              <a:rPr lang="en-US" altLang="x-none" sz="3200" b="1" dirty="0">
                <a:solidFill>
                  <a:prstClr val="black"/>
                </a:solidFill>
                <a:latin typeface="Times New Roman" panose="02020603050405020304" pitchFamily="18" charset="0"/>
                <a:ea typeface="+mn-ea"/>
                <a:cs typeface="Times New Roman" panose="02020603050405020304" pitchFamily="18" charset="0"/>
              </a:rPr>
              <a:t> </a:t>
            </a:r>
            <a:r>
              <a:rPr lang="en-US" altLang="x-none" sz="3200" b="1" dirty="0" err="1">
                <a:solidFill>
                  <a:prstClr val="black"/>
                </a:solidFill>
                <a:latin typeface="Times New Roman" panose="02020603050405020304" pitchFamily="18" charset="0"/>
                <a:ea typeface="+mn-ea"/>
                <a:cs typeface="Times New Roman" panose="02020603050405020304" pitchFamily="18" charset="0"/>
              </a:rPr>
              <a:t>luật</a:t>
            </a:r>
            <a:endParaRPr lang="en-US" altLang="x-none" sz="3200"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0" y="1557338"/>
            <a:ext cx="9144000" cy="5040313"/>
          </a:xfrm>
        </p:spPr>
        <p:txBody>
          <a:bodyPr vert="horz" wrap="square" lIns="91440" tIns="45720" rIns="91440" bIns="45720" numCol="1" anchor="t" anchorCtr="0" compatLnSpc="1">
            <a:normAutofit/>
          </a:bodyPr>
          <a:lstStyle/>
          <a:p>
            <a:pPr marL="0" indent="0">
              <a:buNone/>
            </a:pP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Không</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được</a:t>
            </a:r>
            <a:r>
              <a:rPr lang="en-US" altLang="x-none" sz="2800" dirty="0">
                <a:latin typeface="Times New Roman" panose="02020603050405020304" pitchFamily="18" charset="0"/>
                <a:cs typeface="Times New Roman" panose="02020603050405020304" pitchFamily="18" charset="0"/>
              </a:rPr>
              <a:t> quy định hiệu lực trở về trước đối với các trường hợp sau đây:</a:t>
            </a:r>
          </a:p>
          <a:p>
            <a:pPr marL="0" indent="0">
              <a:buNone/>
            </a:pPr>
            <a:r>
              <a:rPr lang="en-US" altLang="x-none" sz="2800" dirty="0">
                <a:latin typeface="Times New Roman" panose="02020603050405020304" pitchFamily="18" charset="0"/>
                <a:cs typeface="Times New Roman" panose="02020603050405020304" pitchFamily="18" charset="0"/>
              </a:rPr>
              <a:t>       - Quy định trách nhiệm pháp lý mới đối với h</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nh vi m</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 v</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o thời điểm thực hiện h</a:t>
            </a:r>
            <a:r>
              <a:rPr lang="en-US" altLang="x-none" sz="2800" dirty="0">
                <a:latin typeface="Times New Roman" panose="02020603050405020304" pitchFamily="18" charset="0"/>
                <a:ea typeface="Times New Roman" panose="02020603050405020304" pitchFamily="18" charset="0"/>
              </a:rPr>
              <a:t>à</a:t>
            </a:r>
            <a:r>
              <a:rPr lang="en-US" altLang="x-none" sz="2800" dirty="0">
                <a:latin typeface="Times New Roman" panose="02020603050405020304" pitchFamily="18" charset="0"/>
                <a:cs typeface="Times New Roman" panose="02020603050405020304" pitchFamily="18" charset="0"/>
              </a:rPr>
              <a:t>nh vi đó pháp luật không quy định trách nhiệm pháp lý;</a:t>
            </a:r>
          </a:p>
          <a:p>
            <a:pPr marL="0" indent="0">
              <a:buNone/>
            </a:pPr>
            <a:r>
              <a:rPr lang="en-US" altLang="x-none" sz="2800" dirty="0">
                <a:latin typeface="Times New Roman" panose="02020603050405020304" pitchFamily="18" charset="0"/>
                <a:cs typeface="Times New Roman" panose="02020603050405020304" pitchFamily="18" charset="0"/>
              </a:rPr>
              <a:t>       - Quy định trách nhiệm pháp lý </a:t>
            </a:r>
            <a:r>
              <a:rPr lang="en-US" altLang="x-none" sz="2800" dirty="0" err="1">
                <a:latin typeface="Times New Roman" panose="02020603050405020304" pitchFamily="18" charset="0"/>
                <a:cs typeface="Times New Roman" panose="02020603050405020304" pitchFamily="18" charset="0"/>
              </a:rPr>
              <a:t>nặng</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hơn</a:t>
            </a:r>
            <a:r>
              <a:rPr lang="en-US" altLang="x-none" sz="2800" dirty="0">
                <a:latin typeface="Times New Roman" panose="02020603050405020304" pitchFamily="18" charset="0"/>
                <a:cs typeface="Times New Roman" panose="02020603050405020304" pitchFamily="18" charset="0"/>
              </a:rPr>
              <a:t>.</a:t>
            </a:r>
          </a:p>
          <a:p>
            <a:pPr marL="0" indent="0" algn="just">
              <a:buNone/>
            </a:pP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Văn</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bản</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quy</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phạm</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pháp</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luật</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của</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Hội</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đồng</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nhân</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dân</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Ủy</a:t>
            </a:r>
            <a:r>
              <a:rPr lang="en-US" altLang="x-none" sz="2800" dirty="0">
                <a:latin typeface="Times New Roman" panose="02020603050405020304" pitchFamily="18" charset="0"/>
                <a:cs typeface="Times New Roman" panose="02020603050405020304" pitchFamily="18" charset="0"/>
              </a:rPr>
              <a:t> ban </a:t>
            </a:r>
            <a:r>
              <a:rPr lang="en-US" altLang="x-none" sz="2800" dirty="0" err="1">
                <a:latin typeface="Times New Roman" panose="02020603050405020304" pitchFamily="18" charset="0"/>
                <a:cs typeface="Times New Roman" panose="02020603050405020304" pitchFamily="18" charset="0"/>
              </a:rPr>
              <a:t>nhân</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dân</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các</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cấp</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chính</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quyền</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địa</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phương</a:t>
            </a:r>
            <a:r>
              <a:rPr lang="en-US" altLang="x-none" sz="2800" dirty="0">
                <a:latin typeface="Times New Roman" panose="02020603050405020304" pitchFamily="18" charset="0"/>
                <a:cs typeface="Times New Roman" panose="02020603050405020304" pitchFamily="18" charset="0"/>
              </a:rPr>
              <a:t> ở </a:t>
            </a:r>
            <a:r>
              <a:rPr lang="en-US" altLang="x-none" sz="2800" dirty="0" err="1">
                <a:latin typeface="Times New Roman" panose="02020603050405020304" pitchFamily="18" charset="0"/>
                <a:cs typeface="Times New Roman" panose="02020603050405020304" pitchFamily="18" charset="0"/>
              </a:rPr>
              <a:t>đơn</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vị</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h</a:t>
            </a:r>
            <a:r>
              <a:rPr lang="en-US" altLang="x-none" sz="2800" dirty="0" err="1">
                <a:latin typeface="Times New Roman" panose="02020603050405020304" pitchFamily="18" charset="0"/>
                <a:ea typeface="Times New Roman" panose="02020603050405020304" pitchFamily="18" charset="0"/>
              </a:rPr>
              <a:t>à</a:t>
            </a:r>
            <a:r>
              <a:rPr lang="en-US" altLang="x-none" sz="2800" dirty="0" err="1">
                <a:latin typeface="Times New Roman" panose="02020603050405020304" pitchFamily="18" charset="0"/>
                <a:cs typeface="Times New Roman" panose="02020603050405020304" pitchFamily="18" charset="0"/>
              </a:rPr>
              <a:t>nh</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chính</a:t>
            </a:r>
            <a:r>
              <a:rPr lang="en-US" altLang="x-none" sz="2800" dirty="0">
                <a:latin typeface="Times New Roman" panose="02020603050405020304" pitchFamily="18" charset="0"/>
                <a:cs typeface="Times New Roman" panose="02020603050405020304" pitchFamily="18" charset="0"/>
              </a:rPr>
              <a:t> - </a:t>
            </a:r>
            <a:r>
              <a:rPr lang="en-US" altLang="x-none" sz="2800" dirty="0" err="1">
                <a:latin typeface="Times New Roman" panose="02020603050405020304" pitchFamily="18" charset="0"/>
                <a:cs typeface="Times New Roman" panose="02020603050405020304" pitchFamily="18" charset="0"/>
              </a:rPr>
              <a:t>kinh</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tế</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đặc</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biệt</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không</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được</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quy</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định</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hiệu</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lực</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trở</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về</a:t>
            </a:r>
            <a:r>
              <a:rPr lang="en-US" altLang="x-none" sz="2800" dirty="0">
                <a:latin typeface="Times New Roman" panose="02020603050405020304" pitchFamily="18" charset="0"/>
                <a:cs typeface="Times New Roman" panose="02020603050405020304" pitchFamily="18" charset="0"/>
              </a:rPr>
              <a:t> </a:t>
            </a:r>
            <a:r>
              <a:rPr lang="en-US" altLang="x-none" sz="2800" dirty="0" err="1">
                <a:latin typeface="Times New Roman" panose="02020603050405020304" pitchFamily="18" charset="0"/>
                <a:cs typeface="Times New Roman" panose="02020603050405020304" pitchFamily="18" charset="0"/>
              </a:rPr>
              <a:t>trước</a:t>
            </a:r>
            <a:r>
              <a:rPr lang="en-US" altLang="x-none" sz="2800" dirty="0">
                <a:latin typeface="Times New Roman" panose="02020603050405020304" pitchFamily="18" charset="0"/>
                <a:cs typeface="Times New Roman" panose="02020603050405020304" pitchFamily="18" charset="0"/>
              </a:rPr>
              <a:t>.</a:t>
            </a:r>
          </a:p>
          <a:p>
            <a:pPr marL="0" indent="0">
              <a:buChar char="•"/>
            </a:pPr>
            <a:endParaRPr lang="en-US" altLang="x-none" sz="2800"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36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trở</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về</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trước</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của</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quy</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phạm</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pháp</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luật</a:t>
            </a:r>
            <a:endParaRPr lang="en-US" altLang="x-none" sz="3600"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0" y="1295401"/>
            <a:ext cx="9144000" cy="5157787"/>
          </a:xfrm>
        </p:spPr>
        <p:txBody>
          <a:bodyPr vert="horz" wrap="square" lIns="91440" tIns="45720" rIns="91440" bIns="45720" numCol="1" anchor="t" anchorCtr="0" compatLnSpc="1"/>
          <a:lstStyle/>
          <a:p>
            <a:pPr marL="0" indent="0">
              <a:buNone/>
            </a:pPr>
            <a:endParaRPr lang="en-US" altLang="x-none" sz="2400" b="1" dirty="0">
              <a:latin typeface="Times New Roman" panose="02020603050405020304" pitchFamily="18" charset="0"/>
              <a:cs typeface="Times New Roman" panose="02020603050405020304" pitchFamily="18" charset="0"/>
            </a:endParaRPr>
          </a:p>
          <a:p>
            <a:pPr marL="0" indent="0">
              <a:buNone/>
            </a:pPr>
            <a:r>
              <a:rPr lang="en-US" altLang="x-none" sz="2400" dirty="0">
                <a:latin typeface="Times New Roman" panose="02020603050405020304" pitchFamily="18" charset="0"/>
                <a:cs typeface="Times New Roman" panose="02020603050405020304" pitchFamily="18" charset="0"/>
              </a:rPr>
              <a:t>* </a:t>
            </a:r>
            <a:r>
              <a:rPr lang="en-US" altLang="x-none" sz="2400" dirty="0" err="1">
                <a:latin typeface="Times New Roman" panose="02020603050405020304" pitchFamily="18" charset="0"/>
                <a:cs typeface="Times New Roman" panose="02020603050405020304" pitchFamily="18" charset="0"/>
              </a:rPr>
              <a:t>Văn</a:t>
            </a:r>
            <a:r>
              <a:rPr lang="en-US" altLang="x-none" sz="2400" dirty="0">
                <a:latin typeface="Times New Roman" panose="02020603050405020304" pitchFamily="18" charset="0"/>
                <a:cs typeface="Times New Roman" panose="02020603050405020304" pitchFamily="18" charset="0"/>
              </a:rPr>
              <a:t> bản quy phạm pháp luật ngưng hiệu lực to</a:t>
            </a:r>
            <a:r>
              <a:rPr lang="en-US" altLang="x-none" sz="2400" dirty="0">
                <a:latin typeface="Times New Roman" panose="02020603050405020304" pitchFamily="18" charset="0"/>
                <a:ea typeface="Times New Roman" panose="02020603050405020304" pitchFamily="18" charset="0"/>
              </a:rPr>
              <a:t>à</a:t>
            </a:r>
            <a:r>
              <a:rPr lang="en-US" altLang="x-none" sz="2400" dirty="0">
                <a:latin typeface="Times New Roman" panose="02020603050405020304" pitchFamily="18" charset="0"/>
                <a:cs typeface="Times New Roman" panose="02020603050405020304" pitchFamily="18" charset="0"/>
              </a:rPr>
              <a:t>n bộ hoặc một phần cho đến khi có quyết định xử lý của cơ quan nh</a:t>
            </a:r>
            <a:r>
              <a:rPr lang="en-US" altLang="x-none" sz="2400" dirty="0">
                <a:latin typeface="Times New Roman" panose="02020603050405020304" pitchFamily="18" charset="0"/>
                <a:ea typeface="Times New Roman" panose="02020603050405020304" pitchFamily="18" charset="0"/>
              </a:rPr>
              <a:t>à</a:t>
            </a:r>
            <a:r>
              <a:rPr lang="en-US" altLang="x-none" sz="2400" dirty="0">
                <a:latin typeface="Times New Roman" panose="02020603050405020304" pitchFamily="18" charset="0"/>
                <a:cs typeface="Times New Roman" panose="02020603050405020304" pitchFamily="18" charset="0"/>
              </a:rPr>
              <a:t> nước có thẩm quyền trong các trường hợp sau đây:</a:t>
            </a:r>
          </a:p>
          <a:p>
            <a:pPr marL="0" indent="0">
              <a:buNone/>
            </a:pPr>
            <a:r>
              <a:rPr lang="en-US" altLang="x-none" sz="2400" dirty="0">
                <a:latin typeface="Times New Roman" panose="02020603050405020304" pitchFamily="18" charset="0"/>
                <a:cs typeface="Times New Roman" panose="02020603050405020304" pitchFamily="18" charset="0"/>
              </a:rPr>
              <a:t>    - Bị đình chỉ việc thi h</a:t>
            </a:r>
            <a:r>
              <a:rPr lang="en-US" altLang="x-none" sz="2400" dirty="0">
                <a:latin typeface="Times New Roman" panose="02020603050405020304" pitchFamily="18" charset="0"/>
                <a:ea typeface="Times New Roman" panose="02020603050405020304" pitchFamily="18" charset="0"/>
              </a:rPr>
              <a:t>à</a:t>
            </a:r>
            <a:r>
              <a:rPr lang="en-US" altLang="x-none" sz="2400" dirty="0">
                <a:latin typeface="Times New Roman" panose="02020603050405020304" pitchFamily="18" charset="0"/>
                <a:cs typeface="Times New Roman" panose="02020603050405020304" pitchFamily="18" charset="0"/>
              </a:rPr>
              <a:t>nh theo quy định tại khoản 3 Điều 164, khoản 2 Điều 165, khoản 2 v</a:t>
            </a:r>
            <a:r>
              <a:rPr lang="en-US" altLang="x-none" sz="2400" dirty="0">
                <a:latin typeface="Times New Roman" panose="02020603050405020304" pitchFamily="18" charset="0"/>
                <a:ea typeface="Times New Roman" panose="02020603050405020304" pitchFamily="18" charset="0"/>
              </a:rPr>
              <a:t>à</a:t>
            </a:r>
            <a:r>
              <a:rPr lang="en-US" altLang="x-none" sz="2400" dirty="0">
                <a:latin typeface="Times New Roman" panose="02020603050405020304" pitchFamily="18" charset="0"/>
                <a:cs typeface="Times New Roman" panose="02020603050405020304" pitchFamily="18" charset="0"/>
              </a:rPr>
              <a:t> khoản 3 Điều 166, khoản 2 v</a:t>
            </a:r>
            <a:r>
              <a:rPr lang="en-US" altLang="x-none" sz="2400" dirty="0">
                <a:latin typeface="Times New Roman" panose="02020603050405020304" pitchFamily="18" charset="0"/>
                <a:ea typeface="Times New Roman" panose="02020603050405020304" pitchFamily="18" charset="0"/>
              </a:rPr>
              <a:t>à</a:t>
            </a:r>
            <a:r>
              <a:rPr lang="en-US" altLang="x-none" sz="2400" dirty="0">
                <a:latin typeface="Times New Roman" panose="02020603050405020304" pitchFamily="18" charset="0"/>
                <a:cs typeface="Times New Roman" panose="02020603050405020304" pitchFamily="18" charset="0"/>
              </a:rPr>
              <a:t> khoản 3 Điều 167 của Luật ban hành văn bản quy phạm pháp luật. Trường hợp cơ quan nh</a:t>
            </a:r>
            <a:r>
              <a:rPr lang="en-US" altLang="x-none" sz="2400" dirty="0">
                <a:latin typeface="Times New Roman" panose="02020603050405020304" pitchFamily="18" charset="0"/>
                <a:ea typeface="Times New Roman" panose="02020603050405020304" pitchFamily="18" charset="0"/>
              </a:rPr>
              <a:t>à</a:t>
            </a:r>
            <a:r>
              <a:rPr lang="en-US" altLang="x-none" sz="2400" dirty="0">
                <a:latin typeface="Times New Roman" panose="02020603050405020304" pitchFamily="18" charset="0"/>
                <a:cs typeface="Times New Roman" panose="02020603050405020304" pitchFamily="18" charset="0"/>
              </a:rPr>
              <a:t> nước có thẩm quyền ra quyết định bãi bỏ thì văn bản hết hiệu lực; nếu không ra quyết định bãi bỏ thì văn bản tiếp tục có hiệu lực;</a:t>
            </a:r>
          </a:p>
          <a:p>
            <a:pPr marL="0" indent="0">
              <a:buNone/>
            </a:pPr>
            <a:r>
              <a:rPr lang="en-US" altLang="x-none" sz="2400" dirty="0">
                <a:latin typeface="Times New Roman" panose="02020603050405020304" pitchFamily="18" charset="0"/>
                <a:cs typeface="Times New Roman" panose="02020603050405020304" pitchFamily="18" charset="0"/>
              </a:rPr>
              <a:t>     - Cơ quan có thẩm quyền ban h</a:t>
            </a:r>
            <a:r>
              <a:rPr lang="en-US" altLang="x-none" sz="2400" dirty="0">
                <a:latin typeface="Times New Roman" panose="02020603050405020304" pitchFamily="18" charset="0"/>
                <a:ea typeface="Times New Roman" panose="02020603050405020304" pitchFamily="18" charset="0"/>
              </a:rPr>
              <a:t>à</a:t>
            </a:r>
            <a:r>
              <a:rPr lang="en-US" altLang="x-none" sz="2400" dirty="0">
                <a:latin typeface="Times New Roman" panose="02020603050405020304" pitchFamily="18" charset="0"/>
                <a:cs typeface="Times New Roman" panose="02020603050405020304" pitchFamily="18" charset="0"/>
              </a:rPr>
              <a:t>nh văn bản quy phạm pháp luật quyết định ngưng hiệu lực của văn bản đó trong một thời hạn nhất định để giải quyết các vấn đề kinh tế - xã hội phát sinh.</a:t>
            </a:r>
            <a:endParaRPr lang="en-US" altLang="x-none" sz="2400"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4000" b="1" dirty="0" err="1">
                <a:solidFill>
                  <a:prstClr val="black"/>
                </a:solidFill>
                <a:latin typeface="Times New Roman" panose="02020603050405020304" pitchFamily="18" charset="0"/>
                <a:ea typeface="+mn-ea"/>
                <a:cs typeface="Times New Roman" panose="02020603050405020304" pitchFamily="18" charset="0"/>
              </a:rPr>
              <a:t>Ngưng</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quy</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phạm</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pháp</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luật</a:t>
            </a:r>
            <a:endParaRPr lang="vi-VN" altLang="en-US" sz="40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79388" y="1700213"/>
            <a:ext cx="8856663" cy="4752975"/>
          </a:xfrm>
        </p:spPr>
        <p:txBody>
          <a:bodyPr vert="horz" wrap="square" lIns="91440" tIns="45720" rIns="91440" bIns="45720" numCol="1" anchor="t" anchorCtr="0" compatLnSpc="1"/>
          <a:lstStyle/>
          <a:p>
            <a:pPr>
              <a:buFont typeface="Arial" panose="020B0604020202020204" pitchFamily="34" charset="0"/>
              <a:buChar char="•"/>
            </a:pPr>
            <a:r>
              <a:rPr lang="en-US" altLang="x-none" dirty="0" err="1">
                <a:latin typeface="Times New Roman" panose="02020603050405020304" pitchFamily="18" charset="0"/>
                <a:cs typeface="Times New Roman" panose="02020603050405020304" pitchFamily="18" charset="0"/>
              </a:rPr>
              <a:t>Thời</a:t>
            </a:r>
            <a:r>
              <a:rPr lang="en-US" altLang="x-none" dirty="0">
                <a:latin typeface="Times New Roman" panose="02020603050405020304" pitchFamily="18" charset="0"/>
                <a:cs typeface="Times New Roman" panose="02020603050405020304" pitchFamily="18" charset="0"/>
              </a:rPr>
              <a:t> điểm ngưng hiệu lực, tiếp tục có hiệu lực của văn bản hoặc hết hiệu lực của văn bản phải được quy định rõ tại văn bản quy phạm pháp luật của cơ quan nh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nước có </a:t>
            </a:r>
            <a:r>
              <a:rPr lang="en-US" altLang="x-none" dirty="0" err="1">
                <a:latin typeface="Times New Roman" panose="02020603050405020304" pitchFamily="18" charset="0"/>
                <a:cs typeface="Times New Roman" panose="02020603050405020304" pitchFamily="18" charset="0"/>
              </a:rPr>
              <a:t>thẩm</a:t>
            </a: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quyền</a:t>
            </a:r>
            <a:r>
              <a:rPr lang="en-US" altLang="x-none" dirty="0">
                <a:latin typeface="Times New Roman" panose="02020603050405020304" pitchFamily="18" charset="0"/>
                <a:cs typeface="Times New Roman" panose="02020603050405020304" pitchFamily="18" charset="0"/>
              </a:rPr>
              <a:t>.</a:t>
            </a:r>
          </a:p>
          <a:p>
            <a:pPr>
              <a:buFont typeface="Arial" panose="020B0604020202020204" pitchFamily="34" charset="0"/>
              <a:buChar char="•"/>
            </a:pPr>
            <a:r>
              <a:rPr lang="en-US" altLang="x-none" dirty="0" err="1">
                <a:latin typeface="Times New Roman" panose="02020603050405020304" pitchFamily="18" charset="0"/>
                <a:cs typeface="Times New Roman" panose="02020603050405020304" pitchFamily="18" charset="0"/>
              </a:rPr>
              <a:t>Quyết</a:t>
            </a:r>
            <a:r>
              <a:rPr lang="en-US" altLang="x-none" dirty="0">
                <a:latin typeface="Times New Roman" panose="02020603050405020304" pitchFamily="18" charset="0"/>
                <a:cs typeface="Times New Roman" panose="02020603050405020304" pitchFamily="18" charset="0"/>
              </a:rPr>
              <a:t> định đình chỉ việc thi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quyết định xử lý văn bản quy phạm pháp luật phải đăng Công báo, đưa tin trên các phương tiện thông tin đại chúng chậm nhất 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a:t>
            </a:r>
            <a:r>
              <a:rPr lang="en-US" altLang="x-none" u="sng" dirty="0">
                <a:latin typeface="Times New Roman" panose="02020603050405020304" pitchFamily="18" charset="0"/>
                <a:cs typeface="Times New Roman" panose="02020603050405020304" pitchFamily="18" charset="0"/>
              </a:rPr>
              <a:t>03 ng</a:t>
            </a:r>
            <a:r>
              <a:rPr lang="en-US" altLang="x-none" u="sng" dirty="0">
                <a:latin typeface="Times New Roman" panose="02020603050405020304" pitchFamily="18" charset="0"/>
                <a:ea typeface="Times New Roman" panose="02020603050405020304" pitchFamily="18" charset="0"/>
              </a:rPr>
              <a:t>à</a:t>
            </a:r>
            <a:r>
              <a:rPr lang="en-US" altLang="x-none" u="sng" dirty="0">
                <a:latin typeface="Times New Roman" panose="02020603050405020304" pitchFamily="18" charset="0"/>
                <a:cs typeface="Times New Roman" panose="02020603050405020304" pitchFamily="18" charset="0"/>
              </a:rPr>
              <a:t>y </a:t>
            </a:r>
            <a:r>
              <a:rPr lang="en-US" altLang="x-none" dirty="0">
                <a:latin typeface="Times New Roman" panose="02020603050405020304" pitchFamily="18" charset="0"/>
                <a:cs typeface="Times New Roman" panose="02020603050405020304" pitchFamily="18" charset="0"/>
              </a:rPr>
              <a:t>kể từ ng</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ra quyết định.</a:t>
            </a:r>
            <a:endParaRPr lang="en-US" altLang="x-none"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lgn="l">
              <a:spcBef>
                <a:spcPct val="20000"/>
              </a:spcBef>
            </a:pPr>
            <a:r>
              <a:rPr lang="en-US" altLang="x-none" sz="3600" b="1" dirty="0" err="1">
                <a:solidFill>
                  <a:prstClr val="black"/>
                </a:solidFill>
                <a:latin typeface="Times New Roman" panose="02020603050405020304" pitchFamily="18" charset="0"/>
                <a:ea typeface="+mn-ea"/>
                <a:cs typeface="Times New Roman" panose="02020603050405020304" pitchFamily="18" charset="0"/>
              </a:rPr>
              <a:t>Ngưng</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quy</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phạm</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pháp</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luật</a:t>
            </a:r>
            <a:endParaRPr lang="en-US" altLang="x-none" sz="36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0" y="1628775"/>
            <a:ext cx="9144000" cy="4895850"/>
          </a:xfrm>
        </p:spPr>
        <p:txBody>
          <a:bodyPr vert="horz" wrap="square" lIns="91440" tIns="45720" rIns="91440" bIns="45720" numCol="1" anchor="t" anchorCtr="0" compatLnSpc="1"/>
          <a:lstStyle/>
          <a:p>
            <a:pPr marL="0" indent="0">
              <a:buNone/>
            </a:pPr>
            <a:r>
              <a:rPr lang="en-US" altLang="x-none" sz="2600" dirty="0">
                <a:latin typeface="Times New Roman" panose="02020603050405020304" pitchFamily="18" charset="0"/>
                <a:cs typeface="Times New Roman" panose="02020603050405020304" pitchFamily="18" charset="0"/>
              </a:rPr>
              <a:t>* </a:t>
            </a:r>
            <a:r>
              <a:rPr lang="en-US" altLang="x-none" sz="2600" dirty="0" err="1">
                <a:latin typeface="Times New Roman" panose="02020603050405020304" pitchFamily="18" charset="0"/>
                <a:cs typeface="Times New Roman" panose="02020603050405020304" pitchFamily="18" charset="0"/>
              </a:rPr>
              <a:t>Văn</a:t>
            </a:r>
            <a:r>
              <a:rPr lang="en-US" altLang="x-none" sz="2600" dirty="0">
                <a:latin typeface="Times New Roman" panose="02020603050405020304" pitchFamily="18" charset="0"/>
                <a:cs typeface="Times New Roman" panose="02020603050405020304" pitchFamily="18" charset="0"/>
              </a:rPr>
              <a:t> bản quy phạm pháp luật hết hiệu lực to</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n bộ hoặc một phần trong các trường hợp sau đây:</a:t>
            </a:r>
          </a:p>
          <a:p>
            <a:pPr marL="0" indent="0">
              <a:buNone/>
            </a:pPr>
            <a:r>
              <a:rPr lang="en-US" altLang="x-none" sz="2600" dirty="0">
                <a:latin typeface="Times New Roman" panose="02020603050405020304" pitchFamily="18" charset="0"/>
                <a:cs typeface="Times New Roman" panose="02020603050405020304" pitchFamily="18" charset="0"/>
              </a:rPr>
              <a:t>    - Hết thời hạn có hiệu lực đã được quy định trong văn bản;</a:t>
            </a:r>
          </a:p>
          <a:p>
            <a:pPr marL="0" indent="0">
              <a:buNone/>
            </a:pPr>
            <a:r>
              <a:rPr lang="en-US" altLang="x-none" sz="2600" dirty="0">
                <a:latin typeface="Times New Roman" panose="02020603050405020304" pitchFamily="18" charset="0"/>
                <a:cs typeface="Times New Roman" panose="02020603050405020304" pitchFamily="18" charset="0"/>
              </a:rPr>
              <a:t>    - Được sửa đổi, bổ sung hoặc thay thế bằng văn bản quy phạm pháp luật mới của chính cơ quan nh</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 nước đã ban h</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nh văn bản đó;</a:t>
            </a:r>
          </a:p>
          <a:p>
            <a:pPr marL="0" indent="0">
              <a:buNone/>
            </a:pPr>
            <a:r>
              <a:rPr lang="en-US" altLang="x-none" sz="2600" dirty="0">
                <a:latin typeface="Times New Roman" panose="02020603050405020304" pitchFamily="18" charset="0"/>
                <a:cs typeface="Times New Roman" panose="02020603050405020304" pitchFamily="18" charset="0"/>
              </a:rPr>
              <a:t>    - Bị bãi bỏ bằng một văn bản của cơ quan nh</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 nước có thẩm quyền;</a:t>
            </a:r>
          </a:p>
          <a:p>
            <a:pPr marL="0" indent="0">
              <a:buNone/>
            </a:pPr>
            <a:r>
              <a:rPr lang="en-US" altLang="x-none" sz="2600" dirty="0">
                <a:latin typeface="Times New Roman" panose="02020603050405020304" pitchFamily="18" charset="0"/>
                <a:cs typeface="Times New Roman" panose="02020603050405020304" pitchFamily="18" charset="0"/>
              </a:rPr>
              <a:t>    - Văn bản quy phạm pháp luật hết hiệu lực thì văn bản quy phạm pháp luật quy định chi tiết thi h</a:t>
            </a:r>
            <a:r>
              <a:rPr lang="en-US" altLang="x-none" sz="2600" dirty="0">
                <a:latin typeface="Times New Roman" panose="02020603050405020304" pitchFamily="18" charset="0"/>
                <a:ea typeface="Times New Roman" panose="02020603050405020304" pitchFamily="18" charset="0"/>
              </a:rPr>
              <a:t>à</a:t>
            </a:r>
            <a:r>
              <a:rPr lang="en-US" altLang="x-none" sz="2600" dirty="0">
                <a:latin typeface="Times New Roman" panose="02020603050405020304" pitchFamily="18" charset="0"/>
                <a:cs typeface="Times New Roman" panose="02020603050405020304" pitchFamily="18" charset="0"/>
              </a:rPr>
              <a:t>nh, văn bản đó cũng đồng thời hết hiệu lực.</a:t>
            </a:r>
          </a:p>
          <a:p>
            <a:pPr marL="0" indent="0">
              <a:buNone/>
            </a:pPr>
            <a:endParaRPr lang="en-US" altLang="x-none" sz="2600" b="1"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36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quy</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phạm</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pháp</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luật</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hết</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lực</a:t>
            </a:r>
            <a:endParaRPr lang="en-US" altLang="x-none" sz="36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07950" y="1628775"/>
            <a:ext cx="8928100" cy="4895850"/>
          </a:xfrm>
        </p:spPr>
        <p:txBody>
          <a:bodyPr vert="horz" wrap="square" lIns="91440" tIns="45720" rIns="91440" bIns="45720" numCol="1" anchor="t" anchorCtr="0" compatLnSpc="1"/>
          <a:lstStyle/>
          <a:p>
            <a:pPr marL="0" indent="0" algn="just">
              <a:buNone/>
            </a:pPr>
            <a:r>
              <a:rPr lang="en-US" altLang="x-none" b="1"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Văn</a:t>
            </a:r>
            <a:r>
              <a:rPr lang="en-US" altLang="x-none" dirty="0">
                <a:latin typeface="Times New Roman" panose="02020603050405020304" pitchFamily="18" charset="0"/>
                <a:cs typeface="Times New Roman" panose="02020603050405020304" pitchFamily="18" charset="0"/>
              </a:rPr>
              <a:t> bản quy phạm pháp luật của các cơ quan nh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nước ở trung ương </a:t>
            </a:r>
            <a:r>
              <a:rPr lang="en-US" altLang="x-none" u="sng" dirty="0">
                <a:latin typeface="Times New Roman" panose="02020603050405020304" pitchFamily="18" charset="0"/>
                <a:cs typeface="Times New Roman" panose="02020603050405020304" pitchFamily="18" charset="0"/>
              </a:rPr>
              <a:t>có hiệu lực trong phạm vi cả nước v</a:t>
            </a:r>
            <a:r>
              <a:rPr lang="en-US" altLang="x-none" u="sng" dirty="0">
                <a:latin typeface="Times New Roman" panose="02020603050405020304" pitchFamily="18" charset="0"/>
                <a:ea typeface="Times New Roman" panose="02020603050405020304" pitchFamily="18" charset="0"/>
              </a:rPr>
              <a:t>à</a:t>
            </a:r>
            <a:r>
              <a:rPr lang="en-US" altLang="x-none" u="sng" dirty="0">
                <a:latin typeface="Times New Roman" panose="02020603050405020304" pitchFamily="18" charset="0"/>
                <a:cs typeface="Times New Roman" panose="02020603050405020304" pitchFamily="18" charset="0"/>
              </a:rPr>
              <a:t> được áp dụng đối với mọi cơ quan, tổ chức, cá nhân</a:t>
            </a:r>
            <a:r>
              <a:rPr lang="en-US" altLang="x-none" dirty="0">
                <a:latin typeface="Times New Roman" panose="02020603050405020304" pitchFamily="18" charset="0"/>
                <a:cs typeface="Times New Roman" panose="02020603050405020304" pitchFamily="18" charset="0"/>
              </a:rPr>
              <a:t> trừ trường hợp văn bản quy phạm pháp luật của cơ quan nh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nước cấp trên có thẩm quyền hoặc điều ước quốc tế m</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Cộng hòa xã hội chủ nghĩa Việt Nam 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th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viên có quy định khác.</a:t>
            </a:r>
            <a:endParaRPr lang="en-US" altLang="x-none"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40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về</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không</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gian</a:t>
            </a:r>
            <a:endParaRPr lang="en-US" altLang="x-none" sz="40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07950" y="1628775"/>
            <a:ext cx="8928100" cy="4895850"/>
          </a:xfrm>
        </p:spPr>
        <p:txBody>
          <a:bodyPr vert="horz" wrap="square" lIns="91440" tIns="45720" rIns="91440" bIns="45720" numCol="1" anchor="t" anchorCtr="0" compatLnSpc="1"/>
          <a:lstStyle/>
          <a:p>
            <a:pPr marL="0" indent="0" algn="just">
              <a:buNone/>
            </a:pPr>
            <a:r>
              <a:rPr lang="en-US" altLang="x-none" sz="3600" b="1" dirty="0">
                <a:latin typeface="Times New Roman" panose="02020603050405020304" pitchFamily="18" charset="0"/>
                <a:cs typeface="Times New Roman" panose="02020603050405020304" pitchFamily="18" charset="0"/>
              </a:rPr>
              <a:t>* </a:t>
            </a:r>
            <a:r>
              <a:rPr lang="en-US" altLang="x-none" sz="3600" dirty="0" err="1">
                <a:latin typeface="Times New Roman" panose="02020603050405020304" pitchFamily="18" charset="0"/>
                <a:cs typeface="Times New Roman" panose="02020603050405020304" pitchFamily="18" charset="0"/>
              </a:rPr>
              <a:t>Văn</a:t>
            </a:r>
            <a:r>
              <a:rPr lang="en-US" altLang="x-none" sz="3600" dirty="0">
                <a:latin typeface="Times New Roman" panose="02020603050405020304" pitchFamily="18" charset="0"/>
                <a:cs typeface="Times New Roman" panose="02020603050405020304" pitchFamily="18" charset="0"/>
              </a:rPr>
              <a:t> bản quy phạm pháp luật của Hội đồng nhân dân, Ủy ban nhân dân ở đơn vị 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chính n</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o thì có hiệu lực trong phạm vi đơn vị 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chính đó v</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phải được quy định cụ thể ngay trong văn bản đó.</a:t>
            </a:r>
            <a:endParaRPr lang="en-US" altLang="x-none" sz="3600"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40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về</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không</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gian</a:t>
            </a:r>
            <a:endParaRPr lang="en-US" altLang="x-none" sz="40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0" y="1628775"/>
            <a:ext cx="9144000" cy="4895850"/>
          </a:xfrm>
        </p:spPr>
        <p:txBody>
          <a:bodyPr vert="horz" wrap="square" lIns="91440" tIns="45720" rIns="91440" bIns="45720" numCol="1" anchor="t" anchorCtr="0" compatLnSpc="1"/>
          <a:lstStyle/>
          <a:p>
            <a:pPr marL="0" indent="0" algn="just">
              <a:buNone/>
            </a:pPr>
            <a:r>
              <a:rPr lang="en-US" altLang="x-none" sz="2700" b="1" dirty="0">
                <a:latin typeface="Times New Roman" panose="02020603050405020304" pitchFamily="18" charset="0"/>
                <a:cs typeface="Times New Roman" panose="02020603050405020304" pitchFamily="18" charset="0"/>
              </a:rPr>
              <a:t>* </a:t>
            </a:r>
            <a:r>
              <a:rPr lang="en-US" altLang="x-none" sz="2700" dirty="0" err="1">
                <a:latin typeface="Times New Roman" panose="02020603050405020304" pitchFamily="18" charset="0"/>
                <a:cs typeface="Times New Roman" panose="02020603050405020304" pitchFamily="18" charset="0"/>
              </a:rPr>
              <a:t>Trường</a:t>
            </a:r>
            <a:r>
              <a:rPr lang="en-US" altLang="x-none" sz="2700" dirty="0">
                <a:latin typeface="Times New Roman" panose="02020603050405020304" pitchFamily="18" charset="0"/>
                <a:cs typeface="Times New Roman" panose="02020603050405020304" pitchFamily="18" charset="0"/>
              </a:rPr>
              <a:t> hợp có sự thay đổi về địa giới h</a:t>
            </a:r>
            <a:r>
              <a:rPr lang="en-US" altLang="x-none" sz="2700" dirty="0">
                <a:latin typeface="Times New Roman" panose="02020603050405020304" pitchFamily="18" charset="0"/>
                <a:ea typeface="Times New Roman" panose="02020603050405020304" pitchFamily="18" charset="0"/>
              </a:rPr>
              <a:t>à</a:t>
            </a:r>
            <a:r>
              <a:rPr lang="en-US" altLang="x-none" sz="2700" dirty="0">
                <a:latin typeface="Times New Roman" panose="02020603050405020304" pitchFamily="18" charset="0"/>
                <a:cs typeface="Times New Roman" panose="02020603050405020304" pitchFamily="18" charset="0"/>
              </a:rPr>
              <a:t>nh chính thì hiệu lực về không gian v</a:t>
            </a:r>
            <a:r>
              <a:rPr lang="en-US" altLang="x-none" sz="2700" dirty="0">
                <a:latin typeface="Times New Roman" panose="02020603050405020304" pitchFamily="18" charset="0"/>
                <a:ea typeface="Times New Roman" panose="02020603050405020304" pitchFamily="18" charset="0"/>
              </a:rPr>
              <a:t>à</a:t>
            </a:r>
            <a:r>
              <a:rPr lang="en-US" altLang="x-none" sz="2700" dirty="0">
                <a:latin typeface="Times New Roman" panose="02020603050405020304" pitchFamily="18" charset="0"/>
                <a:cs typeface="Times New Roman" panose="02020603050405020304" pitchFamily="18" charset="0"/>
              </a:rPr>
              <a:t> đối tượng áp dụng của văn bản quy phạm pháp luật của chính quyền địa phương được xác định như sau:</a:t>
            </a:r>
          </a:p>
          <a:p>
            <a:pPr marL="0" indent="0" algn="just">
              <a:buNone/>
            </a:pPr>
            <a:r>
              <a:rPr lang="en-US" altLang="x-none" sz="2700" dirty="0">
                <a:latin typeface="Times New Roman" panose="02020603050405020304" pitchFamily="18" charset="0"/>
                <a:cs typeface="Times New Roman" panose="02020603050405020304" pitchFamily="18" charset="0"/>
              </a:rPr>
              <a:t>    </a:t>
            </a:r>
            <a:r>
              <a:rPr lang="en-US" altLang="x-none" sz="2700" dirty="0" err="1">
                <a:latin typeface="Times New Roman" panose="02020603050405020304" pitchFamily="18" charset="0"/>
                <a:cs typeface="Times New Roman" panose="02020603050405020304" pitchFamily="18" charset="0"/>
              </a:rPr>
              <a:t>Trường</a:t>
            </a:r>
            <a:r>
              <a:rPr lang="en-US" altLang="x-none" sz="2700" dirty="0">
                <a:latin typeface="Times New Roman" panose="02020603050405020304" pitchFamily="18" charset="0"/>
                <a:cs typeface="Times New Roman" panose="02020603050405020304" pitchFamily="18" charset="0"/>
              </a:rPr>
              <a:t> hợp một đơn vị h</a:t>
            </a:r>
            <a:r>
              <a:rPr lang="en-US" altLang="x-none" sz="2700" dirty="0">
                <a:latin typeface="Times New Roman" panose="02020603050405020304" pitchFamily="18" charset="0"/>
                <a:ea typeface="Times New Roman" panose="02020603050405020304" pitchFamily="18" charset="0"/>
              </a:rPr>
              <a:t>à</a:t>
            </a:r>
            <a:r>
              <a:rPr lang="en-US" altLang="x-none" sz="2700" dirty="0">
                <a:latin typeface="Times New Roman" panose="02020603050405020304" pitchFamily="18" charset="0"/>
                <a:cs typeface="Times New Roman" panose="02020603050405020304" pitchFamily="18" charset="0"/>
              </a:rPr>
              <a:t>nh chính được chia th</a:t>
            </a:r>
            <a:r>
              <a:rPr lang="en-US" altLang="x-none" sz="2700" dirty="0">
                <a:latin typeface="Times New Roman" panose="02020603050405020304" pitchFamily="18" charset="0"/>
                <a:ea typeface="Times New Roman" panose="02020603050405020304" pitchFamily="18" charset="0"/>
              </a:rPr>
              <a:t>à</a:t>
            </a:r>
            <a:r>
              <a:rPr lang="en-US" altLang="x-none" sz="2700" dirty="0">
                <a:latin typeface="Times New Roman" panose="02020603050405020304" pitchFamily="18" charset="0"/>
                <a:cs typeface="Times New Roman" panose="02020603050405020304" pitchFamily="18" charset="0"/>
              </a:rPr>
              <a:t>nh nhiều đơn vị h</a:t>
            </a:r>
            <a:r>
              <a:rPr lang="en-US" altLang="x-none" sz="2700" dirty="0">
                <a:latin typeface="Times New Roman" panose="02020603050405020304" pitchFamily="18" charset="0"/>
                <a:ea typeface="Times New Roman" panose="02020603050405020304" pitchFamily="18" charset="0"/>
              </a:rPr>
              <a:t>à</a:t>
            </a:r>
            <a:r>
              <a:rPr lang="en-US" altLang="x-none" sz="2700" dirty="0">
                <a:latin typeface="Times New Roman" panose="02020603050405020304" pitchFamily="18" charset="0"/>
                <a:cs typeface="Times New Roman" panose="02020603050405020304" pitchFamily="18" charset="0"/>
              </a:rPr>
              <a:t>nh chính mới cùng cấp thì văn bản quy phạm pháp luật của Hội đồng nhân dân, Ủy ban nhân dân của đơn vị h</a:t>
            </a:r>
            <a:r>
              <a:rPr lang="en-US" altLang="x-none" sz="2700" dirty="0">
                <a:latin typeface="Times New Roman" panose="02020603050405020304" pitchFamily="18" charset="0"/>
                <a:ea typeface="Times New Roman" panose="02020603050405020304" pitchFamily="18" charset="0"/>
              </a:rPr>
              <a:t>à</a:t>
            </a:r>
            <a:r>
              <a:rPr lang="en-US" altLang="x-none" sz="2700" dirty="0">
                <a:latin typeface="Times New Roman" panose="02020603050405020304" pitchFamily="18" charset="0"/>
                <a:cs typeface="Times New Roman" panose="02020603050405020304" pitchFamily="18" charset="0"/>
              </a:rPr>
              <a:t>nh chính được chia vẫn có hiệu lực đối với đơn vị h</a:t>
            </a:r>
            <a:r>
              <a:rPr lang="en-US" altLang="x-none" sz="2700" dirty="0">
                <a:latin typeface="Times New Roman" panose="02020603050405020304" pitchFamily="18" charset="0"/>
                <a:ea typeface="Times New Roman" panose="02020603050405020304" pitchFamily="18" charset="0"/>
              </a:rPr>
              <a:t>à</a:t>
            </a:r>
            <a:r>
              <a:rPr lang="en-US" altLang="x-none" sz="2700" dirty="0">
                <a:latin typeface="Times New Roman" panose="02020603050405020304" pitchFamily="18" charset="0"/>
                <a:cs typeface="Times New Roman" panose="02020603050405020304" pitchFamily="18" charset="0"/>
              </a:rPr>
              <a:t>nh chính mới cho đến khi Hội đồng nhân dân, Ủy ban nhân dân của đơn vị h</a:t>
            </a:r>
            <a:r>
              <a:rPr lang="en-US" altLang="x-none" sz="2700" dirty="0">
                <a:latin typeface="Times New Roman" panose="02020603050405020304" pitchFamily="18" charset="0"/>
                <a:ea typeface="Times New Roman" panose="02020603050405020304" pitchFamily="18" charset="0"/>
              </a:rPr>
              <a:t>à</a:t>
            </a:r>
            <a:r>
              <a:rPr lang="en-US" altLang="x-none" sz="2700" dirty="0">
                <a:latin typeface="Times New Roman" panose="02020603050405020304" pitchFamily="18" charset="0"/>
                <a:cs typeface="Times New Roman" panose="02020603050405020304" pitchFamily="18" charset="0"/>
              </a:rPr>
              <a:t>nh chính mới ban h</a:t>
            </a:r>
            <a:r>
              <a:rPr lang="en-US" altLang="x-none" sz="2700" dirty="0">
                <a:latin typeface="Times New Roman" panose="02020603050405020304" pitchFamily="18" charset="0"/>
                <a:ea typeface="Times New Roman" panose="02020603050405020304" pitchFamily="18" charset="0"/>
              </a:rPr>
              <a:t>à</a:t>
            </a:r>
            <a:r>
              <a:rPr lang="en-US" altLang="x-none" sz="2700" dirty="0">
                <a:latin typeface="Times New Roman" panose="02020603050405020304" pitchFamily="18" charset="0"/>
                <a:cs typeface="Times New Roman" panose="02020603050405020304" pitchFamily="18" charset="0"/>
              </a:rPr>
              <a:t>nh văn bản quy phạm pháp luật </a:t>
            </a:r>
            <a:r>
              <a:rPr lang="en-US" altLang="x-none" sz="2700" dirty="0" err="1">
                <a:latin typeface="Times New Roman" panose="02020603050405020304" pitchFamily="18" charset="0"/>
                <a:cs typeface="Times New Roman" panose="02020603050405020304" pitchFamily="18" charset="0"/>
              </a:rPr>
              <a:t>thay</a:t>
            </a:r>
            <a:r>
              <a:rPr lang="en-US" altLang="x-none" sz="2700" dirty="0">
                <a:latin typeface="Times New Roman" panose="02020603050405020304" pitchFamily="18" charset="0"/>
                <a:cs typeface="Times New Roman" panose="02020603050405020304" pitchFamily="18" charset="0"/>
              </a:rPr>
              <a:t> </a:t>
            </a:r>
            <a:r>
              <a:rPr lang="en-US" altLang="x-none" sz="2700" dirty="0" err="1">
                <a:latin typeface="Times New Roman" panose="02020603050405020304" pitchFamily="18" charset="0"/>
                <a:cs typeface="Times New Roman" panose="02020603050405020304" pitchFamily="18" charset="0"/>
              </a:rPr>
              <a:t>thế</a:t>
            </a:r>
            <a:r>
              <a:rPr lang="en-US" altLang="x-none" sz="2700" dirty="0">
                <a:latin typeface="Times New Roman" panose="02020603050405020304" pitchFamily="18" charset="0"/>
                <a:cs typeface="Times New Roman" panose="02020603050405020304" pitchFamily="18" charset="0"/>
              </a:rPr>
              <a:t>.</a:t>
            </a:r>
            <a:endParaRPr lang="en-US" altLang="x-none" sz="2700"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40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về</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không</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gian</a:t>
            </a:r>
            <a:endParaRPr lang="en-US" altLang="x-none" sz="40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55588" y="260350"/>
            <a:ext cx="8435975" cy="836613"/>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1.1. Khái niệm cơ bản về văn bản</a:t>
            </a:r>
            <a:endParaRPr lang="en-US" altLang="en-US" dirty="0">
              <a:solidFill>
                <a:schemeClr val="bg1"/>
              </a:solidFill>
            </a:endParaRPr>
          </a:p>
        </p:txBody>
      </p:sp>
      <p:sp>
        <p:nvSpPr>
          <p:cNvPr id="15363" name="Content Placeholder 2"/>
          <p:cNvSpPr>
            <a:spLocks noGrp="1"/>
          </p:cNvSpPr>
          <p:nvPr>
            <p:ph idx="1"/>
          </p:nvPr>
        </p:nvSpPr>
        <p:spPr>
          <a:xfrm>
            <a:off x="9525" y="1773238"/>
            <a:ext cx="8928100" cy="5289550"/>
          </a:xfrm>
        </p:spPr>
        <p:txBody>
          <a:bodyPr vert="horz" wrap="square" lIns="91440" tIns="45720" rIns="91440" bIns="45720" anchor="t"/>
          <a:lstStyle/>
          <a:p>
            <a:pPr algn="just">
              <a:buFont typeface="Wingdings" panose="05000000000000000000" pitchFamily="2" charset="2"/>
              <a:buChar char="Ø"/>
            </a:pPr>
            <a:r>
              <a:rPr lang="vi-VN" altLang="en-US" sz="3400" dirty="0">
                <a:latin typeface="Times New Roman" panose="02020603050405020304" pitchFamily="18" charset="0"/>
                <a:cs typeface="Times New Roman" panose="02020603050405020304" pitchFamily="18" charset="0"/>
              </a:rPr>
              <a:t>Theo nghĩa hẹp, văn bản </a:t>
            </a:r>
            <a:r>
              <a:rPr lang="en-US" altLang="en-US" sz="3400" dirty="0">
                <a:latin typeface="Times New Roman" panose="02020603050405020304" pitchFamily="18" charset="0"/>
                <a:cs typeface="Times New Roman" panose="02020603050405020304" pitchFamily="18" charset="0"/>
              </a:rPr>
              <a:t>đ</a:t>
            </a:r>
            <a:r>
              <a:rPr lang="vi-VN" altLang="en-US" sz="3400" dirty="0">
                <a:latin typeface="Times New Roman" panose="02020603050405020304" pitchFamily="18" charset="0"/>
                <a:cs typeface="Times New Roman" panose="02020603050405020304" pitchFamily="18" charset="0"/>
              </a:rPr>
              <a:t>ược hiểu l</a:t>
            </a:r>
            <a:r>
              <a:rPr lang="vi-VN" altLang="en-US" sz="3400" dirty="0">
                <a:latin typeface="Times New Roman" panose="02020603050405020304" pitchFamily="18" charset="0"/>
                <a:ea typeface="Times New Roman" panose="02020603050405020304" pitchFamily="18" charset="0"/>
              </a:rPr>
              <a:t>à</a:t>
            </a:r>
            <a:r>
              <a:rPr lang="vi-VN" altLang="en-US" sz="3400" dirty="0">
                <a:latin typeface="Times New Roman" panose="02020603050405020304" pitchFamily="18" charset="0"/>
                <a:cs typeface="Times New Roman" panose="02020603050405020304" pitchFamily="18" charset="0"/>
              </a:rPr>
              <a:t> các t</a:t>
            </a:r>
            <a:r>
              <a:rPr lang="vi-VN" altLang="en-US" sz="3400" dirty="0">
                <a:latin typeface="Times New Roman" panose="02020603050405020304" pitchFamily="18" charset="0"/>
                <a:ea typeface="Times New Roman" panose="02020603050405020304" pitchFamily="18" charset="0"/>
              </a:rPr>
              <a:t>à</a:t>
            </a:r>
            <a:r>
              <a:rPr lang="vi-VN" altLang="en-US" sz="3400" dirty="0">
                <a:latin typeface="Times New Roman" panose="02020603050405020304" pitchFamily="18" charset="0"/>
                <a:cs typeface="Times New Roman" panose="02020603050405020304" pitchFamily="18" charset="0"/>
              </a:rPr>
              <a:t>i liệu, giấy tờ, hồ sơ </a:t>
            </a:r>
            <a:r>
              <a:rPr lang="en-US" altLang="en-US" sz="3400" dirty="0">
                <a:latin typeface="Times New Roman" panose="02020603050405020304" pitchFamily="18" charset="0"/>
                <a:cs typeface="Times New Roman" panose="02020603050405020304" pitchFamily="18" charset="0"/>
              </a:rPr>
              <a:t>đ</a:t>
            </a:r>
            <a:r>
              <a:rPr lang="vi-VN" altLang="en-US" sz="3400" dirty="0">
                <a:latin typeface="Times New Roman" panose="02020603050405020304" pitchFamily="18" charset="0"/>
                <a:cs typeface="Times New Roman" panose="02020603050405020304" pitchFamily="18" charset="0"/>
              </a:rPr>
              <a:t>ược hình th</a:t>
            </a:r>
            <a:r>
              <a:rPr lang="vi-VN" altLang="en-US" sz="3400" dirty="0">
                <a:latin typeface="Times New Roman" panose="02020603050405020304" pitchFamily="18" charset="0"/>
                <a:ea typeface="Times New Roman" panose="02020603050405020304" pitchFamily="18" charset="0"/>
              </a:rPr>
              <a:t>à</a:t>
            </a:r>
            <a:r>
              <a:rPr lang="vi-VN" altLang="en-US" sz="3400" dirty="0">
                <a:latin typeface="Times New Roman" panose="02020603050405020304" pitchFamily="18" charset="0"/>
                <a:cs typeface="Times New Roman" panose="02020603050405020304" pitchFamily="18" charset="0"/>
              </a:rPr>
              <a:t>nh trong quá trình hoạt </a:t>
            </a:r>
            <a:r>
              <a:rPr lang="en-US" altLang="en-US" sz="3400" dirty="0">
                <a:latin typeface="Times New Roman" panose="02020603050405020304" pitchFamily="18" charset="0"/>
                <a:cs typeface="Times New Roman" panose="02020603050405020304" pitchFamily="18" charset="0"/>
              </a:rPr>
              <a:t>đ</a:t>
            </a:r>
            <a:r>
              <a:rPr lang="vi-VN" altLang="en-US" sz="3400" dirty="0">
                <a:latin typeface="Times New Roman" panose="02020603050405020304" pitchFamily="18" charset="0"/>
                <a:cs typeface="Times New Roman" panose="02020603050405020304" pitchFamily="18" charset="0"/>
              </a:rPr>
              <a:t>ộng của các cơ quan nh</a:t>
            </a:r>
            <a:r>
              <a:rPr lang="vi-VN" altLang="en-US" sz="3400" dirty="0">
                <a:latin typeface="Times New Roman" panose="02020603050405020304" pitchFamily="18" charset="0"/>
                <a:ea typeface="Times New Roman" panose="02020603050405020304" pitchFamily="18" charset="0"/>
              </a:rPr>
              <a:t>à</a:t>
            </a:r>
            <a:r>
              <a:rPr lang="vi-VN" altLang="en-US" sz="3400" dirty="0">
                <a:latin typeface="Times New Roman" panose="02020603050405020304" pitchFamily="18" charset="0"/>
                <a:cs typeface="Times New Roman" panose="02020603050405020304" pitchFamily="18" charset="0"/>
              </a:rPr>
              <a:t> nước, các tổ chức. </a:t>
            </a:r>
            <a:endParaRPr lang="en-US" altLang="en-US" sz="34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
            </a:pPr>
            <a:r>
              <a:rPr lang="vi-VN" altLang="en-US" sz="3400" dirty="0">
                <a:latin typeface="Times New Roman" panose="02020603050405020304" pitchFamily="18" charset="0"/>
                <a:cs typeface="Times New Roman" panose="02020603050405020304" pitchFamily="18" charset="0"/>
              </a:rPr>
              <a:t>Theo nghĩa n</a:t>
            </a:r>
            <a:r>
              <a:rPr lang="vi-VN" altLang="en-US" sz="3400" dirty="0">
                <a:latin typeface="Times New Roman" panose="02020603050405020304" pitchFamily="18" charset="0"/>
                <a:ea typeface="Times New Roman" panose="02020603050405020304" pitchFamily="18" charset="0"/>
              </a:rPr>
              <a:t>à</a:t>
            </a:r>
            <a:r>
              <a:rPr lang="vi-VN" altLang="en-US" sz="3400" dirty="0">
                <a:latin typeface="Times New Roman" panose="02020603050405020304" pitchFamily="18" charset="0"/>
                <a:cs typeface="Times New Roman" panose="02020603050405020304" pitchFamily="18" charset="0"/>
              </a:rPr>
              <a:t>y, các loại giấy tờ dùng </a:t>
            </a:r>
            <a:r>
              <a:rPr lang="en-US" altLang="en-US" sz="3400" dirty="0">
                <a:latin typeface="Times New Roman" panose="02020603050405020304" pitchFamily="18" charset="0"/>
                <a:cs typeface="Times New Roman" panose="02020603050405020304" pitchFamily="18" charset="0"/>
              </a:rPr>
              <a:t>đ</a:t>
            </a:r>
            <a:r>
              <a:rPr lang="vi-VN" altLang="en-US" sz="3400" dirty="0">
                <a:latin typeface="Times New Roman" panose="02020603050405020304" pitchFamily="18" charset="0"/>
                <a:cs typeface="Times New Roman" panose="02020603050405020304" pitchFamily="18" charset="0"/>
              </a:rPr>
              <a:t>ể quản lý v</a:t>
            </a:r>
            <a:r>
              <a:rPr lang="vi-VN" altLang="en-US" sz="3400" dirty="0">
                <a:latin typeface="Times New Roman" panose="02020603050405020304" pitchFamily="18" charset="0"/>
                <a:ea typeface="Times New Roman" panose="02020603050405020304" pitchFamily="18" charset="0"/>
              </a:rPr>
              <a:t>à</a:t>
            </a:r>
            <a:r>
              <a:rPr lang="vi-VN" altLang="en-US" sz="3400" dirty="0">
                <a:latin typeface="Times New Roman" panose="02020603050405020304" pitchFamily="18" charset="0"/>
                <a:cs typeface="Times New Roman" panose="02020603050405020304" pitchFamily="18" charset="0"/>
              </a:rPr>
              <a:t> </a:t>
            </a:r>
            <a:r>
              <a:rPr lang="en-US" altLang="en-US" sz="3400" dirty="0">
                <a:latin typeface="Times New Roman" panose="02020603050405020304" pitchFamily="18" charset="0"/>
                <a:cs typeface="Times New Roman" panose="02020603050405020304" pitchFamily="18" charset="0"/>
              </a:rPr>
              <a:t>đ</a:t>
            </a:r>
            <a:r>
              <a:rPr lang="vi-VN" altLang="en-US" sz="3400" dirty="0">
                <a:latin typeface="Times New Roman" panose="02020603050405020304" pitchFamily="18" charset="0"/>
                <a:cs typeface="Times New Roman" panose="02020603050405020304" pitchFamily="18" charset="0"/>
              </a:rPr>
              <a:t>iều h</a:t>
            </a:r>
            <a:r>
              <a:rPr lang="vi-VN" altLang="en-US" sz="3400" dirty="0">
                <a:latin typeface="Times New Roman" panose="02020603050405020304" pitchFamily="18" charset="0"/>
                <a:ea typeface="Times New Roman" panose="02020603050405020304" pitchFamily="18" charset="0"/>
              </a:rPr>
              <a:t>à</a:t>
            </a:r>
            <a:r>
              <a:rPr lang="vi-VN" altLang="en-US" sz="3400" dirty="0">
                <a:latin typeface="Times New Roman" panose="02020603050405020304" pitchFamily="18" charset="0"/>
                <a:cs typeface="Times New Roman" panose="02020603050405020304" pitchFamily="18" charset="0"/>
              </a:rPr>
              <a:t>nh các hoạt </a:t>
            </a:r>
            <a:r>
              <a:rPr lang="en-US" altLang="en-US" sz="3400" dirty="0">
                <a:latin typeface="Times New Roman" panose="02020603050405020304" pitchFamily="18" charset="0"/>
                <a:cs typeface="Times New Roman" panose="02020603050405020304" pitchFamily="18" charset="0"/>
              </a:rPr>
              <a:t>đ</a:t>
            </a:r>
            <a:r>
              <a:rPr lang="vi-VN" altLang="en-US" sz="3400" dirty="0">
                <a:latin typeface="Times New Roman" panose="02020603050405020304" pitchFamily="18" charset="0"/>
                <a:cs typeface="Times New Roman" panose="02020603050405020304" pitchFamily="18" charset="0"/>
              </a:rPr>
              <a:t>ộng của cơ quan, tổ chức như nghị quyết, quyết </a:t>
            </a:r>
            <a:r>
              <a:rPr lang="en-US" altLang="en-US" sz="3400" dirty="0">
                <a:latin typeface="Times New Roman" panose="02020603050405020304" pitchFamily="18" charset="0"/>
                <a:cs typeface="Times New Roman" panose="02020603050405020304" pitchFamily="18" charset="0"/>
              </a:rPr>
              <a:t>đ</a:t>
            </a:r>
            <a:r>
              <a:rPr lang="vi-VN" altLang="en-US" sz="3400" dirty="0">
                <a:latin typeface="Times New Roman" panose="02020603050405020304" pitchFamily="18" charset="0"/>
                <a:cs typeface="Times New Roman" panose="02020603050405020304" pitchFamily="18" charset="0"/>
              </a:rPr>
              <a:t>ịnh, chỉ thị, công văn, thông báo, báo cáo </a:t>
            </a:r>
            <a:r>
              <a:rPr lang="vi-VN" altLang="en-US" sz="3400" dirty="0">
                <a:latin typeface="Times New Roman" panose="02020603050405020304" pitchFamily="18" charset="0"/>
                <a:ea typeface="Times New Roman" panose="02020603050405020304" pitchFamily="18" charset="0"/>
              </a:rPr>
              <a:t>…</a:t>
            </a:r>
            <a:r>
              <a:rPr lang="vi-VN" altLang="en-US" sz="3400" dirty="0">
                <a:latin typeface="Times New Roman" panose="02020603050405020304" pitchFamily="18" charset="0"/>
                <a:cs typeface="Times New Roman" panose="02020603050405020304" pitchFamily="18" charset="0"/>
              </a:rPr>
              <a:t> </a:t>
            </a:r>
            <a:r>
              <a:rPr lang="en-US" altLang="en-US" sz="3400" dirty="0">
                <a:latin typeface="Times New Roman" panose="02020603050405020304" pitchFamily="18" charset="0"/>
                <a:cs typeface="Times New Roman" panose="02020603050405020304" pitchFamily="18" charset="0"/>
              </a:rPr>
              <a:t>đ</a:t>
            </a:r>
            <a:r>
              <a:rPr lang="vi-VN" altLang="en-US" sz="3400" dirty="0">
                <a:latin typeface="Times New Roman" panose="02020603050405020304" pitchFamily="18" charset="0"/>
                <a:cs typeface="Times New Roman" panose="02020603050405020304" pitchFamily="18" charset="0"/>
              </a:rPr>
              <a:t>ều </a:t>
            </a:r>
            <a:r>
              <a:rPr lang="en-US" altLang="en-US" sz="3400" dirty="0">
                <a:latin typeface="Times New Roman" panose="02020603050405020304" pitchFamily="18" charset="0"/>
                <a:cs typeface="Times New Roman" panose="02020603050405020304" pitchFamily="18" charset="0"/>
              </a:rPr>
              <a:t>đ</a:t>
            </a:r>
            <a:r>
              <a:rPr lang="vi-VN" altLang="en-US" sz="3400" dirty="0">
                <a:latin typeface="Times New Roman" panose="02020603050405020304" pitchFamily="18" charset="0"/>
                <a:cs typeface="Times New Roman" panose="02020603050405020304" pitchFamily="18" charset="0"/>
              </a:rPr>
              <a:t>ược gọi l</a:t>
            </a:r>
            <a:r>
              <a:rPr lang="vi-VN" altLang="en-US" sz="3400" dirty="0">
                <a:latin typeface="Times New Roman" panose="02020603050405020304" pitchFamily="18" charset="0"/>
                <a:ea typeface="Times New Roman" panose="02020603050405020304" pitchFamily="18" charset="0"/>
              </a:rPr>
              <a:t>à</a:t>
            </a:r>
            <a:r>
              <a:rPr lang="vi-VN" altLang="en-US" sz="3400" dirty="0">
                <a:latin typeface="Times New Roman" panose="02020603050405020304" pitchFamily="18" charset="0"/>
                <a:cs typeface="Times New Roman" panose="02020603050405020304" pitchFamily="18" charset="0"/>
              </a:rPr>
              <a:t> văn bản.</a:t>
            </a:r>
            <a:endParaRPr lang="en-US" altLang="en-US" sz="34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altLang="en-US" sz="3600" dirty="0">
                <a:solidFill>
                  <a:schemeClr val="tx1"/>
                </a:solidFill>
                <a:latin typeface="Times New Roman" panose="02020603050405020304" pitchFamily="18" charset="0"/>
                <a:cs typeface="Times New Roman" panose="02020603050405020304" pitchFamily="18" charset="0"/>
                <a:sym typeface="+mn-ea"/>
              </a:rPr>
              <a:t>1.1 Khái niệm cơ bản về văn bản</a:t>
            </a:r>
            <a:br>
              <a:rPr lang="en-US" altLang="en-US" sz="3600" dirty="0">
                <a:solidFill>
                  <a:schemeClr val="tx1"/>
                </a:solidFill>
                <a:latin typeface="Times New Roman" panose="02020603050405020304" pitchFamily="18" charset="0"/>
                <a:cs typeface="Times New Roman" panose="02020603050405020304" pitchFamily="18" charset="0"/>
                <a:sym typeface="+mn-ea"/>
              </a:rPr>
            </a:br>
            <a:endParaRPr lang="en-US" altLang="en-US"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5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5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86019" name="Content Placeholder 2"/>
          <p:cNvSpPr>
            <a:spLocks noGrp="1"/>
          </p:cNvSpPr>
          <p:nvPr>
            <p:ph idx="1"/>
          </p:nvPr>
        </p:nvSpPr>
        <p:spPr>
          <a:xfrm>
            <a:off x="107950" y="1628775"/>
            <a:ext cx="8928100" cy="4895850"/>
          </a:xfrm>
        </p:spPr>
        <p:txBody>
          <a:bodyPr vert="horz" wrap="square" lIns="91440" tIns="45720" rIns="91440" bIns="45720" anchor="t"/>
          <a:lstStyle/>
          <a:p>
            <a:pPr marL="0" indent="0" algn="just">
              <a:buNone/>
            </a:pPr>
            <a:r>
              <a:rPr lang="en-US" altLang="en-US" dirty="0">
                <a:latin typeface="Times New Roman" panose="02020603050405020304" pitchFamily="18" charset="0"/>
                <a:cs typeface="Times New Roman" panose="02020603050405020304" pitchFamily="18" charset="0"/>
              </a:rPr>
              <a:t>- Trường hợp nhiều đơn vị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chính được nhập th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một đơn vị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chính mới cùng cấp thì văn bản quy phạm pháp luật của Hội đồng nhân dân, Ủy ban nhân dân của đơn vị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chính được nhập vẫn có hiệu lực đối với đơn vị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chính đó cho đến khi Hội đồng nhân dân, Ủy ban nhân dân của đơn vị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chính mới ban h</a:t>
            </a:r>
            <a:r>
              <a:rPr lang="en-US" altLang="en-US" dirty="0">
                <a:latin typeface="Times New Roman" panose="02020603050405020304" pitchFamily="18" charset="0"/>
                <a:ea typeface="Times New Roman" panose="02020603050405020304" pitchFamily="18" charset="0"/>
              </a:rPr>
              <a:t>à</a:t>
            </a:r>
            <a:r>
              <a:rPr lang="en-US" altLang="en-US" dirty="0">
                <a:latin typeface="Times New Roman" panose="02020603050405020304" pitchFamily="18" charset="0"/>
                <a:cs typeface="Times New Roman" panose="02020603050405020304" pitchFamily="18" charset="0"/>
              </a:rPr>
              <a:t>nh văn bản quy phạm pháp luật </a:t>
            </a:r>
            <a:r>
              <a:rPr lang="en-US" altLang="en-US" dirty="0" err="1">
                <a:latin typeface="Times New Roman" panose="02020603050405020304" pitchFamily="18" charset="0"/>
                <a:cs typeface="Times New Roman" panose="02020603050405020304" pitchFamily="18" charset="0"/>
              </a:rPr>
              <a:t>thay</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thế</a:t>
            </a:r>
            <a:r>
              <a:rPr lang="en-US" altLang="en-US"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en-US" sz="4000" b="1" dirty="0" err="1">
                <a:solidFill>
                  <a:prstClr val="black"/>
                </a:solidFill>
                <a:latin typeface="Times New Roman" panose="02020603050405020304" pitchFamily="18" charset="0"/>
                <a:ea typeface="+mn-ea"/>
                <a:cs typeface="Times New Roman" panose="02020603050405020304" pitchFamily="18" charset="0"/>
              </a:rPr>
              <a:t>Hiệu</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lực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về</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không</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gian</a:t>
            </a:r>
            <a:endParaRPr lang="en-US" altLang="en-US" sz="40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07950" y="1628775"/>
            <a:ext cx="8928100" cy="4895850"/>
          </a:xfrm>
        </p:spPr>
        <p:txBody>
          <a:bodyPr vert="horz" wrap="square" lIns="91440" tIns="45720" rIns="91440" bIns="45720" numCol="1" anchor="t" anchorCtr="0" compatLnSpc="1"/>
          <a:lstStyle/>
          <a:p>
            <a:pPr marL="0" indent="0" algn="just">
              <a:buNone/>
            </a:pPr>
            <a:r>
              <a:rPr lang="en-US" altLang="x-none" dirty="0" err="1">
                <a:latin typeface="Times New Roman" panose="02020603050405020304" pitchFamily="18" charset="0"/>
                <a:cs typeface="Times New Roman" panose="02020603050405020304" pitchFamily="18" charset="0"/>
              </a:rPr>
              <a:t>Trường</a:t>
            </a:r>
            <a:r>
              <a:rPr lang="en-US" altLang="x-none" dirty="0">
                <a:latin typeface="Times New Roman" panose="02020603050405020304" pitchFamily="18" charset="0"/>
                <a:cs typeface="Times New Roman" panose="02020603050405020304" pitchFamily="18" charset="0"/>
              </a:rPr>
              <a:t> hợp một phần địa phận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dân cư của đơn vị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chính được điều chỉnh về một đơn vị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chính khác thì văn bản quy phạm pháp luật của Hội đồng nhân dân, Ủy ban nhân dân của đơn vị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chính được mở rộng có hiệu lực đối với phần địa phận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bộ phận dân cư được điều chỉnh.</a:t>
            </a:r>
            <a:endParaRPr lang="en-US" altLang="x-none" b="1"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3600" b="1" dirty="0" err="1">
                <a:solidFill>
                  <a:prstClr val="black"/>
                </a:solidFill>
                <a:latin typeface="Times New Roman" panose="02020603050405020304" pitchFamily="18" charset="0"/>
                <a:ea typeface="+mn-ea"/>
                <a:cs typeface="Times New Roman" panose="02020603050405020304" pitchFamily="18" charset="0"/>
              </a:rPr>
              <a:t>Hiệu</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lực</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về</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không</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gian</a:t>
            </a:r>
            <a:endParaRPr lang="en-US" altLang="x-none" sz="36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07950" y="1628775"/>
            <a:ext cx="9036050" cy="4824413"/>
          </a:xfrm>
        </p:spPr>
        <p:txBody>
          <a:bodyPr vert="horz" wrap="square" lIns="91440" tIns="45720" rIns="91440" bIns="45720" numCol="1" anchor="t" anchorCtr="0" compatLnSpc="1"/>
          <a:lstStyle/>
          <a:p>
            <a:pPr marL="0" indent="0">
              <a:buNone/>
            </a:pPr>
            <a:r>
              <a:rPr lang="en-US" altLang="x-none" sz="2900" dirty="0">
                <a:latin typeface="Times New Roman" panose="02020603050405020304" pitchFamily="18" charset="0"/>
                <a:cs typeface="Times New Roman" panose="02020603050405020304" pitchFamily="18" charset="0"/>
              </a:rPr>
              <a:t>* </a:t>
            </a:r>
            <a:r>
              <a:rPr lang="en-US" altLang="x-none" sz="2900" dirty="0" err="1">
                <a:latin typeface="Times New Roman" panose="02020603050405020304" pitchFamily="18" charset="0"/>
                <a:cs typeface="Times New Roman" panose="02020603050405020304" pitchFamily="18" charset="0"/>
              </a:rPr>
              <a:t>Văn</a:t>
            </a:r>
            <a:r>
              <a:rPr lang="en-US" altLang="x-none" sz="2900" dirty="0">
                <a:latin typeface="Times New Roman" panose="02020603050405020304" pitchFamily="18" charset="0"/>
                <a:cs typeface="Times New Roman" panose="02020603050405020304" pitchFamily="18" charset="0"/>
              </a:rPr>
              <a:t> bản quy phạm pháp luật được áp dụng từ thời điểm bắt đầu có hiệu lực.Văn bản quy phạm pháp luật được áp dụng đối với h</a:t>
            </a:r>
            <a:r>
              <a:rPr lang="en-US" altLang="x-none" sz="2900" dirty="0">
                <a:latin typeface="Times New Roman" panose="02020603050405020304" pitchFamily="18" charset="0"/>
                <a:ea typeface="Times New Roman" panose="02020603050405020304" pitchFamily="18" charset="0"/>
              </a:rPr>
              <a:t>à</a:t>
            </a:r>
            <a:r>
              <a:rPr lang="en-US" altLang="x-none" sz="2900" dirty="0">
                <a:latin typeface="Times New Roman" panose="02020603050405020304" pitchFamily="18" charset="0"/>
                <a:cs typeface="Times New Roman" panose="02020603050405020304" pitchFamily="18" charset="0"/>
              </a:rPr>
              <a:t>nh vi xảy ra tại thời điểm m</a:t>
            </a:r>
            <a:r>
              <a:rPr lang="en-US" altLang="x-none" sz="2900" dirty="0">
                <a:latin typeface="Times New Roman" panose="02020603050405020304" pitchFamily="18" charset="0"/>
                <a:ea typeface="Times New Roman" panose="02020603050405020304" pitchFamily="18" charset="0"/>
              </a:rPr>
              <a:t>à</a:t>
            </a:r>
            <a:r>
              <a:rPr lang="en-US" altLang="x-none" sz="2900" dirty="0">
                <a:latin typeface="Times New Roman" panose="02020603050405020304" pitchFamily="18" charset="0"/>
                <a:cs typeface="Times New Roman" panose="02020603050405020304" pitchFamily="18" charset="0"/>
              </a:rPr>
              <a:t> văn bản đó đang có hiệu lực. Trong trường hợp quy định của văn bản quy phạm pháp luật có hiệu lực trở về trước thì áp dụng theo quy định đó.</a:t>
            </a:r>
          </a:p>
          <a:p>
            <a:pPr marL="0" indent="0">
              <a:buNone/>
            </a:pPr>
            <a:r>
              <a:rPr lang="en-US" altLang="x-none" sz="2900" dirty="0">
                <a:latin typeface="Times New Roman" panose="02020603050405020304" pitchFamily="18" charset="0"/>
                <a:cs typeface="Times New Roman" panose="02020603050405020304" pitchFamily="18" charset="0"/>
              </a:rPr>
              <a:t>* </a:t>
            </a:r>
            <a:r>
              <a:rPr lang="en-US" altLang="x-none" sz="2900" dirty="0" err="1">
                <a:latin typeface="Times New Roman" panose="02020603050405020304" pitchFamily="18" charset="0"/>
                <a:cs typeface="Times New Roman" panose="02020603050405020304" pitchFamily="18" charset="0"/>
              </a:rPr>
              <a:t>Trong</a:t>
            </a:r>
            <a:r>
              <a:rPr lang="en-US" altLang="x-none" sz="2900" dirty="0">
                <a:latin typeface="Times New Roman" panose="02020603050405020304" pitchFamily="18" charset="0"/>
                <a:cs typeface="Times New Roman" panose="02020603050405020304" pitchFamily="18" charset="0"/>
              </a:rPr>
              <a:t> trường hợp các văn bản quy phạm pháp luật có quy định khác nhau về cùng một vấn đề thì áp dụng văn bản có hiệu lực pháp lý cao hơn.</a:t>
            </a:r>
            <a:endParaRPr lang="en-US" altLang="x-none" sz="2900"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4000" b="1" dirty="0" err="1">
                <a:solidFill>
                  <a:prstClr val="black"/>
                </a:solidFill>
                <a:latin typeface="Times New Roman" panose="02020603050405020304" pitchFamily="18" charset="0"/>
                <a:ea typeface="+mn-ea"/>
                <a:cs typeface="Times New Roman" panose="02020603050405020304" pitchFamily="18" charset="0"/>
              </a:rPr>
              <a:t>Nguyên</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tắc</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áp</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dụng</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quản</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lý</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nh</a:t>
            </a:r>
            <a:r>
              <a:rPr lang="en-US" altLang="x-none" sz="4000" b="1" dirty="0" err="1">
                <a:solidFill>
                  <a:prstClr val="black"/>
                </a:solidFill>
                <a:latin typeface="Times New Roman" panose="02020603050405020304" pitchFamily="18" charset="0"/>
                <a:ea typeface="Times New Roman" panose="02020603050405020304" pitchFamily="18" charset="0"/>
                <a:cs typeface="+mn-cs"/>
              </a:rPr>
              <a:t>à</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nước</a:t>
            </a:r>
            <a:endParaRPr lang="en-US" altLang="x-none" sz="40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0" y="1557338"/>
            <a:ext cx="9144000" cy="4967288"/>
          </a:xfrm>
        </p:spPr>
        <p:txBody>
          <a:bodyPr vert="horz" wrap="square" lIns="91440" tIns="45720" rIns="91440" bIns="45720" numCol="1" anchor="t" anchorCtr="0" compatLnSpc="1">
            <a:normAutofit/>
          </a:bodyPr>
          <a:lstStyle/>
          <a:p>
            <a:pPr algn="just">
              <a:buFont typeface="Arial" panose="020B0604020202020204" pitchFamily="34" charset="0"/>
              <a:buChar char="•"/>
            </a:pPr>
            <a:r>
              <a:rPr lang="en-US" altLang="x-none" dirty="0" err="1">
                <a:latin typeface="Times New Roman" panose="02020603050405020304" pitchFamily="18" charset="0"/>
                <a:cs typeface="Times New Roman" panose="02020603050405020304" pitchFamily="18" charset="0"/>
              </a:rPr>
              <a:t>Trong</a:t>
            </a:r>
            <a:r>
              <a:rPr lang="en-US" altLang="x-none" dirty="0">
                <a:latin typeface="Times New Roman" panose="02020603050405020304" pitchFamily="18" charset="0"/>
                <a:cs typeface="Times New Roman" panose="02020603050405020304" pitchFamily="18" charset="0"/>
              </a:rPr>
              <a:t> trường hợp các văn bản quy phạm pháp luật do cùng một cơ quan ban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có quy định khác nhau về cùng một vấn đề thì áp dụng quy định của văn bản quy phạm pháp luật ban </a:t>
            </a:r>
            <a:r>
              <a:rPr lang="en-US" altLang="x-none" dirty="0" err="1">
                <a:latin typeface="Times New Roman" panose="02020603050405020304" pitchFamily="18" charset="0"/>
                <a:cs typeface="Times New Roman" panose="02020603050405020304" pitchFamily="18" charset="0"/>
              </a:rPr>
              <a:t>h</a:t>
            </a:r>
            <a:r>
              <a:rPr lang="en-US" altLang="x-none" dirty="0" err="1">
                <a:latin typeface="Times New Roman" panose="02020603050405020304" pitchFamily="18" charset="0"/>
                <a:ea typeface="Times New Roman" panose="02020603050405020304" pitchFamily="18" charset="0"/>
              </a:rPr>
              <a:t>à</a:t>
            </a:r>
            <a:r>
              <a:rPr lang="en-US" altLang="x-none" dirty="0" err="1">
                <a:latin typeface="Times New Roman" panose="02020603050405020304" pitchFamily="18" charset="0"/>
                <a:cs typeface="Times New Roman" panose="02020603050405020304" pitchFamily="18" charset="0"/>
              </a:rPr>
              <a:t>nh</a:t>
            </a: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sau</a:t>
            </a:r>
            <a:r>
              <a:rPr lang="en-US" altLang="x-none" dirty="0">
                <a:latin typeface="Times New Roman" panose="02020603050405020304" pitchFamily="18" charset="0"/>
                <a:cs typeface="Times New Roman" panose="02020603050405020304" pitchFamily="18" charset="0"/>
              </a:rPr>
              <a:t>.</a:t>
            </a:r>
          </a:p>
          <a:p>
            <a:pPr algn="just">
              <a:buFont typeface="Arial" panose="020B0604020202020204" pitchFamily="34" charset="0"/>
              <a:buChar char="•"/>
            </a:pPr>
            <a:r>
              <a:rPr lang="en-US" altLang="x-none" dirty="0" err="1">
                <a:latin typeface="Times New Roman" panose="02020603050405020304" pitchFamily="18" charset="0"/>
                <a:cs typeface="Times New Roman" panose="02020603050405020304" pitchFamily="18" charset="0"/>
              </a:rPr>
              <a:t>Trong</a:t>
            </a:r>
            <a:r>
              <a:rPr lang="en-US" altLang="x-none" dirty="0">
                <a:latin typeface="Times New Roman" panose="02020603050405020304" pitchFamily="18" charset="0"/>
                <a:cs typeface="Times New Roman" panose="02020603050405020304" pitchFamily="18" charset="0"/>
              </a:rPr>
              <a:t> trường hợp văn bản quy phạm pháp luật mới không quy định trách nhiệm pháp lý hoặc quy định trách nhiệm pháp lý nhẹ hơn đối với 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vi xảy ra, trước ng</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văn bản có hiệu lực thì áp dụng văn bản mới.</a:t>
            </a:r>
            <a:endParaRPr lang="en-US" altLang="x-none" dirty="0">
              <a:latin typeface="Times New Roman" panose="02020603050405020304" pitchFamily="18" charset="0"/>
              <a:ea typeface="Times New Roman" panose="02020603050405020304" pitchFamily="18" charset="0"/>
            </a:endParaRPr>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3600" b="1" dirty="0" err="1">
                <a:solidFill>
                  <a:prstClr val="black"/>
                </a:solidFill>
                <a:latin typeface="Times New Roman" panose="02020603050405020304" pitchFamily="18" charset="0"/>
                <a:ea typeface="+mn-ea"/>
                <a:cs typeface="Times New Roman" panose="02020603050405020304" pitchFamily="18" charset="0"/>
              </a:rPr>
              <a:t>Nguyên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tắc</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áp</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dụng</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quản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lý</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nh</a:t>
            </a:r>
            <a:r>
              <a:rPr lang="en-US" altLang="x-none" sz="3600" b="1" dirty="0" err="1">
                <a:solidFill>
                  <a:prstClr val="black"/>
                </a:solidFill>
                <a:latin typeface="Times New Roman" panose="02020603050405020304" pitchFamily="18" charset="0"/>
                <a:ea typeface="Times New Roman" panose="02020603050405020304" pitchFamily="18" charset="0"/>
                <a:cs typeface="+mn-cs"/>
              </a:rPr>
              <a:t>à</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nước</a:t>
            </a:r>
            <a:endParaRPr lang="en-US" altLang="x-none" sz="36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III. Hiệu lực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nguyên tắc áp dụng văn bản quản lý 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p>
        </p:txBody>
      </p:sp>
      <p:sp>
        <p:nvSpPr>
          <p:cNvPr id="3" name="Content Placeholder 2"/>
          <p:cNvSpPr>
            <a:spLocks noGrp="1"/>
          </p:cNvSpPr>
          <p:nvPr>
            <p:ph idx="1"/>
          </p:nvPr>
        </p:nvSpPr>
        <p:spPr>
          <a:xfrm>
            <a:off x="107950" y="1628775"/>
            <a:ext cx="9036050" cy="4824413"/>
          </a:xfrm>
        </p:spPr>
        <p:txBody>
          <a:bodyPr vert="horz" wrap="square" lIns="91440" tIns="45720" rIns="91440" bIns="45720" numCol="1" anchor="t" anchorCtr="0" compatLnSpc="1"/>
          <a:lstStyle/>
          <a:p>
            <a:pPr marL="0" indent="0" algn="just">
              <a:buNone/>
            </a:pP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Việc</a:t>
            </a:r>
            <a:r>
              <a:rPr lang="en-US" altLang="x-none" dirty="0">
                <a:latin typeface="Times New Roman" panose="02020603050405020304" pitchFamily="18" charset="0"/>
                <a:cs typeface="Times New Roman" panose="02020603050405020304" pitchFamily="18" charset="0"/>
              </a:rPr>
              <a:t> áp dụng văn bản quy phạm pháp luật trong nước không được cản trở việc thực hiện điều ước quốc tế m</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Cộng hòa xã hội chủ nghĩa Việt Nam 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th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viên. Trong trường hợp văn bản quy phạm pháp luật trong nước v</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điều ước quốc tế m</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Cộng hòa xã hội chủ nghĩa Việt Nam l</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 th</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nh viên có quy định khác nhau về cùng một vấn đề thì áp dụng quy định của điều ước quốc tế đó, trừ Hiến pháp.</a:t>
            </a:r>
          </a:p>
          <a:p>
            <a:pPr marL="0" indent="0">
              <a:buNone/>
            </a:pPr>
            <a:endParaRPr lang="en-US" altLang="x-none" dirty="0">
              <a:latin typeface="Times New Roman" panose="02020603050405020304" pitchFamily="18" charset="0"/>
              <a:ea typeface="Times New Roman" panose="02020603050405020304" pitchFamily="18" charset="0"/>
            </a:endParaRPr>
          </a:p>
        </p:txBody>
      </p:sp>
      <p:sp>
        <p:nvSpPr>
          <p:cNvPr id="91140" name="Slide Number Placeholder 3"/>
          <p:cNvSpPr txBox="1">
            <a:spLocks noGrp="1"/>
          </p:cNvSpPr>
          <p:nvPr>
            <p:ph type="sldNum" sz="quarter" idx="12"/>
          </p:nvPr>
        </p:nvSpPr>
        <p:spPr/>
        <p:txBody>
          <a:bodyPr/>
          <a:lstStyle/>
          <a:p>
            <a:pPr marL="0" indent="0" algn="r" eaLnBrk="1" hangingPunct="1">
              <a:spcBef>
                <a:spcPct val="0"/>
              </a:spcBef>
              <a:buNone/>
            </a:pPr>
            <a:fld id="{9A0DB2DC-4C9A-4742-B13C-FB6460FD3503}" type="slidenum">
              <a:rPr lang="es-ES" altLang="en-US" sz="1400" dirty="0"/>
              <a:t>54</a:t>
            </a:fld>
            <a:endParaRPr lang="es-ES" altLang="en-US" sz="1400" dirty="0"/>
          </a:p>
        </p:txBody>
      </p:sp>
      <p:sp>
        <p:nvSpPr>
          <p:cNvPr id="5"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600" b="1" dirty="0" err="1">
                <a:solidFill>
                  <a:prstClr val="black"/>
                </a:solidFill>
                <a:latin typeface="Times New Roman" panose="02020603050405020304" pitchFamily="18" charset="0"/>
                <a:ea typeface="+mn-ea"/>
                <a:cs typeface="Times New Roman" panose="02020603050405020304" pitchFamily="18" charset="0"/>
              </a:rPr>
              <a:t>Nguyên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tắc</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áp</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dụng</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quản</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lý</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nh</a:t>
            </a:r>
            <a:r>
              <a:rPr lang="en-US" altLang="x-none" sz="3600" b="1" dirty="0" err="1">
                <a:solidFill>
                  <a:prstClr val="black"/>
                </a:solidFill>
                <a:latin typeface="Times New Roman" panose="02020603050405020304" pitchFamily="18" charset="0"/>
                <a:ea typeface="Times New Roman" panose="02020603050405020304" pitchFamily="18" charset="0"/>
                <a:cs typeface="+mn-cs"/>
              </a:rPr>
              <a:t>à</a:t>
            </a:r>
            <a:r>
              <a:rPr lang="en-US" altLang="x-none" sz="3600" b="1" dirty="0">
                <a:solidFill>
                  <a:prstClr val="black"/>
                </a:solidFill>
                <a:latin typeface="Times New Roman" panose="02020603050405020304" pitchFamily="18" charset="0"/>
                <a:ea typeface="+mn-ea"/>
                <a:cs typeface="Times New Roman" panose="02020603050405020304" pitchFamily="18" charset="0"/>
              </a:rPr>
              <a:t> </a:t>
            </a:r>
            <a:r>
              <a:rPr lang="en-US" altLang="x-none" sz="3600" b="1" dirty="0" err="1">
                <a:solidFill>
                  <a:prstClr val="black"/>
                </a:solidFill>
                <a:latin typeface="Times New Roman" panose="02020603050405020304" pitchFamily="18" charset="0"/>
                <a:ea typeface="+mn-ea"/>
                <a:cs typeface="Times New Roman" panose="02020603050405020304" pitchFamily="18" charset="0"/>
              </a:rPr>
              <a:t>nước</a:t>
            </a:r>
            <a:endParaRPr lang="vi-VN" altLang="en-US"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a:xfrm>
            <a:off x="250825" y="557213"/>
            <a:ext cx="8229600" cy="1143000"/>
          </a:xfrm>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IV.Thể thức văn bản quản lý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a:t>
            </a:r>
            <a:r>
              <a:rPr lang="en-US" altLang="en-US" b="1" dirty="0" err="1">
                <a:solidFill>
                  <a:schemeClr val="bg1"/>
                </a:solidFill>
                <a:latin typeface="Times New Roman" panose="02020603050405020304" pitchFamily="18" charset="0"/>
                <a:cs typeface="Times New Roman" panose="02020603050405020304" pitchFamily="18" charset="0"/>
              </a:rPr>
              <a:t>nước</a:t>
            </a:r>
            <a:r>
              <a:rPr lang="en-US" altLang="en-US" b="1" dirty="0">
                <a:solidFill>
                  <a:schemeClr val="bg1"/>
                </a:solidFill>
                <a:latin typeface="Times New Roman" panose="02020603050405020304" pitchFamily="18" charset="0"/>
                <a:cs typeface="Times New Roman" panose="02020603050405020304" pitchFamily="18" charset="0"/>
              </a:rPr>
              <a:t> </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700213"/>
            <a:ext cx="8913813" cy="4864100"/>
          </a:xfrm>
        </p:spPr>
        <p:txBody>
          <a:bodyPr vert="horz" wrap="square" lIns="91440" tIns="45720" rIns="91440" bIns="45720" numCol="1" anchor="t" anchorCtr="0" compatLnSpc="1"/>
          <a:lstStyle/>
          <a:p>
            <a:pPr marL="0" indent="0">
              <a:buNone/>
            </a:pPr>
            <a:r>
              <a:rPr lang="en-US" altLang="x-none" sz="3000" dirty="0">
                <a:solidFill>
                  <a:srgbClr val="002060"/>
                </a:solidFill>
                <a:latin typeface="Times New Roman" panose="02020603050405020304" pitchFamily="18" charset="0"/>
                <a:cs typeface="Times New Roman" panose="02020603050405020304" pitchFamily="18" charset="0"/>
              </a:rPr>
              <a:t>1.  Cơ sở pháp lý quy định thể thức v</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 kỹ thuật trình b</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y văn bản</a:t>
            </a:r>
          </a:p>
          <a:p>
            <a:pPr marL="0" indent="0">
              <a:buAutoNum type="arabicPeriod" startAt="2"/>
            </a:pPr>
            <a:r>
              <a:rPr lang="en-US" altLang="x-none" sz="3000" dirty="0">
                <a:solidFill>
                  <a:srgbClr val="002060"/>
                </a:solidFill>
                <a:latin typeface="Times New Roman" panose="02020603050405020304" pitchFamily="18" charset="0"/>
                <a:cs typeface="Times New Roman" panose="02020603050405020304" pitchFamily="18" charset="0"/>
              </a:rPr>
              <a:t>Phạm vi v</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 đối tượng áp dụng</a:t>
            </a:r>
          </a:p>
          <a:p>
            <a:pPr marL="0" indent="0">
              <a:buAutoNum type="arabicPeriod" startAt="2"/>
            </a:pPr>
            <a:r>
              <a:rPr lang="en-US" altLang="x-none" sz="3000" dirty="0">
                <a:solidFill>
                  <a:srgbClr val="002060"/>
                </a:solidFill>
                <a:latin typeface="Times New Roman" panose="02020603050405020304" pitchFamily="18" charset="0"/>
                <a:cs typeface="Times New Roman" panose="02020603050405020304" pitchFamily="18" charset="0"/>
              </a:rPr>
              <a:t>Khổ giấy, kiểu trình b</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y, định lề v</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 đánh số trang văn bản.</a:t>
            </a:r>
          </a:p>
          <a:p>
            <a:pPr marL="0" indent="0">
              <a:buAutoNum type="arabicPeriod" startAt="2"/>
            </a:pPr>
            <a:r>
              <a:rPr lang="en-US" altLang="x-none" sz="3000" dirty="0">
                <a:solidFill>
                  <a:srgbClr val="002060"/>
                </a:solidFill>
                <a:latin typeface="Times New Roman" panose="02020603050405020304" pitchFamily="18" charset="0"/>
                <a:cs typeface="Times New Roman" panose="02020603050405020304" pitchFamily="18" charset="0"/>
              </a:rPr>
              <a:t>Phong chữ trình b</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y văn bản v</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 bản sao văn bản</a:t>
            </a:r>
          </a:p>
          <a:p>
            <a:pPr marL="0" indent="0">
              <a:buAutoNum type="arabicPeriod" startAt="2"/>
            </a:pPr>
            <a:r>
              <a:rPr lang="en-US" altLang="x-none" sz="3000" dirty="0">
                <a:solidFill>
                  <a:srgbClr val="002060"/>
                </a:solidFill>
                <a:latin typeface="Times New Roman" panose="02020603050405020304" pitchFamily="18" charset="0"/>
                <a:cs typeface="Times New Roman" panose="02020603050405020304" pitchFamily="18" charset="0"/>
              </a:rPr>
              <a:t>Các th</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nh phần thể thức của văn bản</a:t>
            </a:r>
          </a:p>
          <a:p>
            <a:pPr marL="0" indent="0">
              <a:buAutoNum type="arabicPeriod" startAt="2"/>
            </a:pPr>
            <a:r>
              <a:rPr lang="en-US" altLang="x-none" sz="3000" dirty="0">
                <a:solidFill>
                  <a:srgbClr val="002060"/>
                </a:solidFill>
                <a:latin typeface="Times New Roman" panose="02020603050405020304" pitchFamily="18" charset="0"/>
                <a:cs typeface="Times New Roman" panose="02020603050405020304" pitchFamily="18" charset="0"/>
              </a:rPr>
              <a:t>Sơ đồ bố trí các th</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nh phần thể thức của văn bản</a:t>
            </a:r>
          </a:p>
          <a:p>
            <a:pPr marL="0" indent="0">
              <a:buAutoNum type="arabicPeriod" startAt="2"/>
            </a:pPr>
            <a:r>
              <a:rPr lang="en-US" altLang="x-none" sz="3000" dirty="0">
                <a:solidFill>
                  <a:srgbClr val="002060"/>
                </a:solidFill>
                <a:latin typeface="Times New Roman" panose="02020603050405020304" pitchFamily="18" charset="0"/>
                <a:cs typeface="Times New Roman" panose="02020603050405020304" pitchFamily="18" charset="0"/>
              </a:rPr>
              <a:t>Thể thức v</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 kỹ thuật trình b</a:t>
            </a:r>
            <a:r>
              <a:rPr lang="en-US" altLang="x-none" sz="3000" dirty="0">
                <a:solidFill>
                  <a:srgbClr val="002060"/>
                </a:solidFill>
                <a:latin typeface="Times New Roman" panose="02020603050405020304" pitchFamily="18" charset="0"/>
                <a:ea typeface="Times New Roman" panose="02020603050405020304" pitchFamily="18" charset="0"/>
              </a:rPr>
              <a:t>à</a:t>
            </a:r>
            <a:r>
              <a:rPr lang="en-US" altLang="x-none" sz="3000" dirty="0">
                <a:solidFill>
                  <a:srgbClr val="002060"/>
                </a:solidFill>
                <a:latin typeface="Times New Roman" panose="02020603050405020304" pitchFamily="18" charset="0"/>
                <a:cs typeface="Times New Roman" panose="02020603050405020304" pitchFamily="18" charset="0"/>
              </a:rPr>
              <a:t>y văn bản.</a:t>
            </a:r>
            <a:endParaRPr lang="en-US" altLang="x-none" sz="3000" dirty="0">
              <a:solidFill>
                <a:srgbClr val="002060"/>
              </a:solidFill>
              <a:latin typeface="Times New Roman" panose="02020603050405020304" pitchFamily="18" charset="0"/>
              <a:ea typeface="Times New Roman" panose="02020603050405020304" pitchFamily="18" charset="0"/>
            </a:endParaRPr>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b="1" dirty="0" err="1">
                <a:latin typeface="Times New Roman" panose="02020603050405020304" pitchFamily="18" charset="0"/>
                <a:cs typeface="Times New Roman" panose="02020603050405020304" pitchFamily="18" charset="0"/>
              </a:rPr>
              <a:t>IV.Thể</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thức</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văn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bản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quản</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lý</a:t>
            </a:r>
            <a:r>
              <a:rPr lang="en-US" altLang="en-US" b="1" dirty="0">
                <a:latin typeface="Times New Roman" panose="02020603050405020304" pitchFamily="18" charset="0"/>
                <a:cs typeface="Times New Roman" panose="02020603050405020304" pitchFamily="18" charset="0"/>
              </a:rPr>
              <a:t> </a:t>
            </a:r>
            <a:br>
              <a:rPr lang="en-US" altLang="en-US" b="1" dirty="0">
                <a:latin typeface="Times New Roman" panose="02020603050405020304" pitchFamily="18" charset="0"/>
                <a:cs typeface="Times New Roman" panose="02020603050405020304" pitchFamily="18" charset="0"/>
              </a:rPr>
            </a:br>
            <a:r>
              <a:rPr lang="en-US" altLang="en-US" b="1" dirty="0" err="1">
                <a:latin typeface="Times New Roman" panose="02020603050405020304" pitchFamily="18" charset="0"/>
                <a:cs typeface="Times New Roman" panose="02020603050405020304" pitchFamily="18" charset="0"/>
              </a:rPr>
              <a:t>nh</a:t>
            </a:r>
            <a:r>
              <a:rPr lang="en-US" altLang="en-US" b="1" dirty="0" err="1">
                <a:latin typeface="Times New Roman" panose="02020603050405020304" pitchFamily="18" charset="0"/>
                <a:ea typeface="Times New Roman" panose="02020603050405020304" pitchFamily="18" charset="0"/>
                <a:cs typeface="Arial" panose="020B0604020202020204"/>
              </a:rPr>
              <a:t>à</a:t>
            </a:r>
            <a:r>
              <a:rPr lang="en-US" altLang="en-US" b="1" dirty="0">
                <a:latin typeface="Times New Roman" panose="02020603050405020304" pitchFamily="18" charset="0"/>
                <a:cs typeface="Times New Roman" panose="02020603050405020304" pitchFamily="18" charset="0"/>
              </a:rPr>
              <a:t> </a:t>
            </a:r>
            <a:r>
              <a:rPr lang="en-US" altLang="en-US" b="1" dirty="0" err="1">
                <a:latin typeface="Times New Roman" panose="02020603050405020304" pitchFamily="18" charset="0"/>
                <a:cs typeface="Times New Roman" panose="02020603050405020304" pitchFamily="18" charset="0"/>
              </a:rPr>
              <a:t>nước</a:t>
            </a:r>
            <a:r>
              <a:rPr lang="en-US" altLang="en-US" b="1" dirty="0">
                <a:latin typeface="Times New Roman" panose="02020603050405020304" pitchFamily="18" charset="0"/>
                <a:cs typeface="Times New Roman" panose="02020603050405020304" pitchFamily="18" charset="0"/>
              </a:rPr>
              <a:t> </a:t>
            </a:r>
            <a:endParaRPr lang="vi-VN" altLang="en-US" sz="40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107950" y="188913"/>
            <a:ext cx="8229600"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3.Khổ giấy, kiểu trình b</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y, định lề  v</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đánh số trang văn bản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07950" y="1773238"/>
            <a:ext cx="8928100" cy="4924425"/>
          </a:xfrm>
        </p:spPr>
        <p:txBody>
          <a:bodyPr vert="horz" wrap="square" lIns="91440" tIns="45720" rIns="91440" bIns="45720" numCol="1" anchor="t" anchorCtr="0" compatLnSpc="1"/>
          <a:lstStyle/>
          <a:p>
            <a:pPr marL="0" indent="0" algn="just">
              <a:buNone/>
            </a:pPr>
            <a:r>
              <a:rPr lang="en-US" altLang="x-none" sz="3600" dirty="0">
                <a:latin typeface="Times New Roman" panose="02020603050405020304" pitchFamily="18" charset="0"/>
                <a:cs typeface="Times New Roman" panose="02020603050405020304" pitchFamily="18" charset="0"/>
              </a:rPr>
              <a:t>Quy định áp dụng đối với văn bản được:</a:t>
            </a:r>
          </a:p>
          <a:p>
            <a:pPr marL="0" indent="0" algn="just"/>
            <a:r>
              <a:rPr lang="en-US" altLang="x-none" sz="3600" dirty="0">
                <a:latin typeface="Times New Roman" panose="02020603050405020304" pitchFamily="18" charset="0"/>
                <a:cs typeface="Times New Roman" panose="02020603050405020304" pitchFamily="18" charset="0"/>
              </a:rPr>
              <a:t> Soạn thảo trên máy vi tính,sử dụng chương trình soạn thảo Microsoft Word for Windows, in ra giấy,</a:t>
            </a:r>
          </a:p>
          <a:p>
            <a:pPr marL="0" indent="0" algn="just"/>
            <a:r>
              <a:rPr lang="en-US" altLang="x-none" sz="3600" dirty="0">
                <a:latin typeface="Times New Roman" panose="02020603050405020304" pitchFamily="18" charset="0"/>
                <a:cs typeface="Times New Roman" panose="02020603050405020304" pitchFamily="18" charset="0"/>
              </a:rPr>
              <a:t>Các văn bản được soạn thảo bằng các phương pháp hay phương tiện kỹ thuật khác; hoặc đối với các văn bản được l</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m trên mẫu in sẵn.</a:t>
            </a: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1.Khổ </a:t>
            </a:r>
            <a:r>
              <a:rPr lang="en-US" altLang="en-US" sz="4000" b="1" dirty="0" err="1">
                <a:latin typeface="Times New Roman" panose="02020603050405020304" pitchFamily="18" charset="0"/>
                <a:cs typeface="Times New Roman" panose="02020603050405020304" pitchFamily="18" charset="0"/>
              </a:rPr>
              <a:t>giấy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kiểu</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trình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định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lề</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đánh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số</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trang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vi-VN" altLang="en-US" sz="40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3.Khổ giấy, kiểu trình b</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định lề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đánh số trang văn bản</a:t>
            </a:r>
            <a:endParaRPr lang="en-US" altLang="en-US" dirty="0"/>
          </a:p>
        </p:txBody>
      </p:sp>
      <p:sp>
        <p:nvSpPr>
          <p:cNvPr id="3" name="Content Placeholder 2"/>
          <p:cNvSpPr>
            <a:spLocks noGrp="1"/>
          </p:cNvSpPr>
          <p:nvPr>
            <p:ph idx="1"/>
          </p:nvPr>
        </p:nvSpPr>
        <p:spPr>
          <a:xfrm>
            <a:off x="179388" y="1600200"/>
            <a:ext cx="8856663" cy="4997450"/>
          </a:xfrm>
        </p:spPr>
        <p:txBody>
          <a:bodyPr vert="horz" wrap="square" lIns="91440" tIns="45720" rIns="91440" bIns="45720" numCol="1" anchor="t" anchorCtr="0" compatLnSpc="1"/>
          <a:lstStyle/>
          <a:p>
            <a:pPr marL="0" indent="0" algn="just">
              <a:buNone/>
            </a:pPr>
            <a:r>
              <a:rPr lang="en-US" altLang="x-none" sz="3600" dirty="0">
                <a:latin typeface="Times New Roman" panose="02020603050405020304" pitchFamily="18" charset="0"/>
                <a:cs typeface="Times New Roman" panose="02020603050405020304" pitchFamily="18" charset="0"/>
              </a:rPr>
              <a:t>- Văn bản quy phạm pháp luật v</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văn bản 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chính được trình b</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trên khổ giấy A4 (210mm x 297 mm).</a:t>
            </a:r>
          </a:p>
          <a:p>
            <a:pPr marL="0" indent="0" algn="just">
              <a:buNone/>
            </a:pPr>
            <a:r>
              <a:rPr lang="en-US" altLang="x-none" sz="3600" dirty="0">
                <a:latin typeface="Times New Roman" panose="02020603050405020304" pitchFamily="18" charset="0"/>
                <a:cs typeface="Times New Roman" panose="02020603050405020304" pitchFamily="18" charset="0"/>
              </a:rPr>
              <a:t>- Các loại văn bản như giấy giới thiệu, giấy biên nhận hồ sơ, phiếu gửi, phiếu chuyển có thể được trình b</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trên khổ giấy A5 (148mm x 210 mm)</a:t>
            </a:r>
          </a:p>
          <a:p>
            <a:pPr marL="0" indent="0">
              <a:buNone/>
            </a:pPr>
            <a:endParaRPr lang="en-US" altLang="x-none" sz="3600" dirty="0">
              <a:latin typeface="Times New Roman" panose="02020603050405020304" pitchFamily="18" charset="0"/>
              <a:cs typeface="Times New Roman" panose="02020603050405020304" pitchFamily="18" charset="0"/>
            </a:endParaRPr>
          </a:p>
          <a:p>
            <a:pPr marL="0" indent="0"/>
            <a:endParaRPr lang="en-US" altLang="x-none" sz="3600" dirty="0">
              <a:latin typeface="Times New Roman" panose="02020603050405020304" pitchFamily="18" charset="0"/>
              <a:ea typeface="Times New Roman" panose="02020603050405020304" pitchFamily="18" charset="0"/>
            </a:endParaRPr>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4000" b="1" dirty="0" err="1">
                <a:solidFill>
                  <a:prstClr val="black"/>
                </a:solidFill>
                <a:latin typeface="Times New Roman" panose="02020603050405020304" pitchFamily="18" charset="0"/>
                <a:ea typeface="+mn-ea"/>
                <a:cs typeface="Times New Roman" panose="02020603050405020304" pitchFamily="18" charset="0"/>
              </a:rPr>
              <a:t>Khổ</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giấy</a:t>
            </a:r>
            <a:endParaRPr lang="en-US" altLang="x-none" sz="40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3.Khổ giấy, kiểu trình b</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định lề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đánh số trang văn bản</a:t>
            </a:r>
            <a:endParaRPr lang="en-US" altLang="en-US" dirty="0"/>
          </a:p>
        </p:txBody>
      </p:sp>
      <p:sp>
        <p:nvSpPr>
          <p:cNvPr id="3" name="Content Placeholder 2"/>
          <p:cNvSpPr>
            <a:spLocks noGrp="1"/>
          </p:cNvSpPr>
          <p:nvPr>
            <p:ph idx="1"/>
          </p:nvPr>
        </p:nvSpPr>
        <p:spPr>
          <a:xfrm>
            <a:off x="250825" y="1600200"/>
            <a:ext cx="8713788" cy="4924425"/>
          </a:xfrm>
        </p:spPr>
        <p:txBody>
          <a:bodyPr vert="horz" wrap="square" lIns="91440" tIns="45720" rIns="91440" bIns="45720" numCol="1" anchor="t" anchorCtr="0" compatLnSpc="1"/>
          <a:lstStyle/>
          <a:p>
            <a:pPr marL="0" indent="0" algn="just">
              <a:buNone/>
            </a:pPr>
            <a:r>
              <a:rPr lang="en-US" altLang="x-none" sz="3600" b="1" dirty="0">
                <a:latin typeface="Times New Roman" panose="02020603050405020304" pitchFamily="18" charset="0"/>
                <a:cs typeface="Times New Roman" panose="02020603050405020304" pitchFamily="18" charset="0"/>
              </a:rPr>
              <a:t>- </a:t>
            </a:r>
            <a:r>
              <a:rPr lang="en-US" altLang="x-none" sz="3600" dirty="0" err="1">
                <a:latin typeface="Times New Roman" panose="02020603050405020304" pitchFamily="18" charset="0"/>
                <a:cs typeface="Times New Roman" panose="02020603050405020304" pitchFamily="18" charset="0"/>
              </a:rPr>
              <a:t>Văn</a:t>
            </a:r>
            <a:r>
              <a:rPr lang="en-US" altLang="x-none" sz="3600" dirty="0">
                <a:latin typeface="Times New Roman" panose="02020603050405020304" pitchFamily="18" charset="0"/>
                <a:cs typeface="Times New Roman" panose="02020603050405020304" pitchFamily="18" charset="0"/>
              </a:rPr>
              <a:t> bản quy phạm pháp luật v</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văn bản 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chính được trình b</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theo chiều d</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i của trang giấy khổ A4.</a:t>
            </a:r>
          </a:p>
          <a:p>
            <a:pPr marL="0" indent="0" algn="just">
              <a:buChar char="-"/>
            </a:pPr>
            <a:r>
              <a:rPr lang="en-US" altLang="x-none" sz="3600" dirty="0">
                <a:latin typeface="Times New Roman" panose="02020603050405020304" pitchFamily="18" charset="0"/>
                <a:cs typeface="Times New Roman" panose="02020603050405020304" pitchFamily="18" charset="0"/>
              </a:rPr>
              <a:t>Nội dung văn bản có các bảng, biểu nhưng không được l</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m th</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nh các phụ lục riêng thì văn bản có thể được trình b</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theo chiều rộng của trang giấy.</a:t>
            </a: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4000" b="1" dirty="0" err="1">
                <a:solidFill>
                  <a:prstClr val="black"/>
                </a:solidFill>
                <a:latin typeface="Times New Roman" panose="02020603050405020304" pitchFamily="18" charset="0"/>
                <a:ea typeface="+mn-ea"/>
                <a:cs typeface="Times New Roman" panose="02020603050405020304" pitchFamily="18" charset="0"/>
              </a:rPr>
              <a:t>Kiểu</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trình</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b</a:t>
            </a:r>
            <a:r>
              <a:rPr lang="en-US" altLang="x-none" sz="4000" b="1" dirty="0" err="1">
                <a:solidFill>
                  <a:prstClr val="black"/>
                </a:solidFill>
                <a:latin typeface="Times New Roman" panose="02020603050405020304" pitchFamily="18" charset="0"/>
                <a:ea typeface="Times New Roman" panose="02020603050405020304" pitchFamily="18" charset="0"/>
                <a:cs typeface="+mn-cs"/>
              </a:rPr>
              <a:t>à</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y</a:t>
            </a:r>
            <a:endParaRPr lang="en-US" altLang="x-none" sz="40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3.Khổ giấy, kiểu trình b</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định lề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đánh số trang văn bản</a:t>
            </a:r>
            <a:endParaRPr lang="en-US" altLang="en-US" dirty="0"/>
          </a:p>
        </p:txBody>
      </p:sp>
      <p:sp>
        <p:nvSpPr>
          <p:cNvPr id="3" name="Content Placeholder 2"/>
          <p:cNvSpPr>
            <a:spLocks noGrp="1"/>
          </p:cNvSpPr>
          <p:nvPr>
            <p:ph idx="1"/>
          </p:nvPr>
        </p:nvSpPr>
        <p:spPr>
          <a:xfrm>
            <a:off x="179388" y="1844675"/>
            <a:ext cx="8785225" cy="4525963"/>
          </a:xfrm>
        </p:spPr>
        <p:txBody>
          <a:bodyPr vert="horz" wrap="square" lIns="91440" tIns="45720" rIns="91440" bIns="45720" numCol="1" anchor="t" anchorCtr="0" compatLnSpc="1"/>
          <a:lstStyle/>
          <a:p>
            <a:pPr marL="0" indent="0">
              <a:buNone/>
            </a:pPr>
            <a:r>
              <a:rPr lang="en-US" altLang="x-none" sz="3600" b="1" dirty="0">
                <a:latin typeface="Times New Roman" panose="02020603050405020304" pitchFamily="18" charset="0"/>
                <a:cs typeface="Times New Roman" panose="02020603050405020304" pitchFamily="18" charset="0"/>
              </a:rPr>
              <a:t>- </a:t>
            </a:r>
            <a:r>
              <a:rPr lang="en-US" altLang="x-none" sz="3600" dirty="0" err="1">
                <a:latin typeface="Times New Roman" panose="02020603050405020304" pitchFamily="18" charset="0"/>
                <a:cs typeface="Times New Roman" panose="02020603050405020304" pitchFamily="18" charset="0"/>
              </a:rPr>
              <a:t>Lề</a:t>
            </a:r>
            <a:r>
              <a:rPr lang="en-US" altLang="x-none" sz="3600" dirty="0">
                <a:latin typeface="Times New Roman" panose="02020603050405020304" pitchFamily="18" charset="0"/>
                <a:cs typeface="Times New Roman" panose="02020603050405020304" pitchFamily="18" charset="0"/>
              </a:rPr>
              <a:t> trên: cách mép trên từ 20 – 25 mm</a:t>
            </a:r>
          </a:p>
          <a:p>
            <a:pPr marL="0" indent="0">
              <a:buChar char="-"/>
            </a:pPr>
            <a:r>
              <a:rPr lang="en-US" altLang="x-none" sz="3600" dirty="0">
                <a:latin typeface="Times New Roman" panose="02020603050405020304" pitchFamily="18" charset="0"/>
                <a:cs typeface="Times New Roman" panose="02020603050405020304" pitchFamily="18" charset="0"/>
              </a:rPr>
              <a:t>Lề dưới: cách mép dưới từ 20 – 25 mm</a:t>
            </a:r>
          </a:p>
          <a:p>
            <a:pPr marL="0" indent="0">
              <a:buChar char="-"/>
            </a:pPr>
            <a:r>
              <a:rPr lang="en-US" altLang="x-none" sz="3600" dirty="0">
                <a:latin typeface="Times New Roman" panose="02020603050405020304" pitchFamily="18" charset="0"/>
                <a:cs typeface="Times New Roman" panose="02020603050405020304" pitchFamily="18" charset="0"/>
              </a:rPr>
              <a:t>Lề trái: cách mép trái từ 30 – 35 mm</a:t>
            </a:r>
          </a:p>
          <a:p>
            <a:pPr marL="0" indent="0">
              <a:buChar char="-"/>
            </a:pPr>
            <a:r>
              <a:rPr lang="en-US" altLang="x-none" sz="3600" dirty="0">
                <a:latin typeface="Times New Roman" panose="02020603050405020304" pitchFamily="18" charset="0"/>
                <a:cs typeface="Times New Roman" panose="02020603050405020304" pitchFamily="18" charset="0"/>
              </a:rPr>
              <a:t>Lề phải cách mép phải từ 15 – 20 mm</a:t>
            </a:r>
            <a:endParaRPr lang="en-US" altLang="x-none" sz="3600" dirty="0">
              <a:latin typeface="Times New Roman" panose="02020603050405020304" pitchFamily="18" charset="0"/>
              <a:ea typeface="Times New Roman" panose="02020603050405020304" pitchFamily="18" charset="0"/>
            </a:endParaRPr>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4000" b="1" dirty="0" err="1">
                <a:solidFill>
                  <a:prstClr val="black"/>
                </a:solidFill>
                <a:latin typeface="Times New Roman" panose="02020603050405020304" pitchFamily="18" charset="0"/>
                <a:ea typeface="+mn-ea"/>
                <a:cs typeface="Times New Roman" panose="02020603050405020304" pitchFamily="18" charset="0"/>
              </a:rPr>
              <a:t>Định</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lề</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trang</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bản</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đối</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với</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khổ</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giấy</a:t>
            </a:r>
            <a:r>
              <a:rPr lang="en-US" altLang="x-none" sz="4000" b="1" dirty="0">
                <a:solidFill>
                  <a:prstClr val="black"/>
                </a:solidFill>
                <a:latin typeface="Times New Roman" panose="02020603050405020304" pitchFamily="18" charset="0"/>
                <a:ea typeface="+mn-ea"/>
                <a:cs typeface="Times New Roman" panose="02020603050405020304" pitchFamily="18" charset="0"/>
              </a:rPr>
              <a:t> A4)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39738" y="115888"/>
            <a:ext cx="8229600" cy="850900"/>
          </a:xfrm>
        </p:spPr>
        <p:txBody>
          <a:bodyPr vert="horz" wrap="square" lIns="91440" tIns="45720" rIns="91440" bIns="45720" anchor="ctr"/>
          <a:lstStyle/>
          <a:p>
            <a:r>
              <a:rPr lang="en-US" altLang="en-US" b="1" dirty="0">
                <a:solidFill>
                  <a:schemeClr val="bg1"/>
                </a:solidFill>
                <a:latin typeface="Times New Roman" panose="02020603050405020304" pitchFamily="18" charset="0"/>
                <a:cs typeface="Times New Roman" panose="02020603050405020304" pitchFamily="18" charset="0"/>
              </a:rPr>
              <a:t>1.1. Khái niệm cơ bản về văn bản</a:t>
            </a:r>
            <a:endParaRPr lang="en-US" altLang="en-US" dirty="0">
              <a:solidFill>
                <a:schemeClr val="bg1"/>
              </a:solidFill>
            </a:endParaRPr>
          </a:p>
        </p:txBody>
      </p:sp>
      <p:sp>
        <p:nvSpPr>
          <p:cNvPr id="16387" name="Content Placeholder 2"/>
          <p:cNvSpPr>
            <a:spLocks noGrp="1"/>
          </p:cNvSpPr>
          <p:nvPr>
            <p:ph idx="1"/>
          </p:nvPr>
        </p:nvSpPr>
        <p:spPr>
          <a:xfrm>
            <a:off x="233363" y="1628775"/>
            <a:ext cx="8642350" cy="5000625"/>
          </a:xfrm>
        </p:spPr>
        <p:txBody>
          <a:bodyPr vert="horz" wrap="square" lIns="91440" tIns="45720" rIns="91440" bIns="45720" anchor="t"/>
          <a:lstStyle/>
          <a:p>
            <a:pPr marL="0" indent="0">
              <a:buNone/>
            </a:pPr>
            <a:r>
              <a:rPr lang="en-US" altLang="en-US" sz="4400" b="1" dirty="0">
                <a:latin typeface="Times New Roman" panose="02020603050405020304" pitchFamily="18" charset="0"/>
                <a:cs typeface="Times New Roman" panose="02020603050405020304" pitchFamily="18" charset="0"/>
              </a:rPr>
              <a:t>=&gt;</a:t>
            </a:r>
            <a:r>
              <a:rPr lang="en-US" altLang="en-US" sz="4000" dirty="0">
                <a:latin typeface="Times New Roman" panose="02020603050405020304" pitchFamily="18" charset="0"/>
                <a:cs typeface="Times New Roman" panose="02020603050405020304" pitchFamily="18" charset="0"/>
              </a:rPr>
              <a:t> Khái niệm theo nghĩa hẹp được dùng một cách rộng rãi trong hoạt động của các cơ quan, tổ chức.</a:t>
            </a:r>
            <a:endParaRPr lang="en-US" altLang="en-US" sz="40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vi-VN" altLang="en-US" sz="3600" dirty="0">
                <a:solidFill>
                  <a:schemeClr val="tx1"/>
                </a:solidFill>
                <a:latin typeface="Times New Roman" panose="02020603050405020304" pitchFamily="18" charset="0"/>
                <a:cs typeface="Times New Roman" panose="02020603050405020304" pitchFamily="18" charset="0"/>
                <a:sym typeface="+mn-ea"/>
              </a:rPr>
              <a:t>1.1 Khái niệm cơ bản về văn bản</a:t>
            </a:r>
            <a:br>
              <a:rPr lang="en-US" altLang="en-US" sz="3600" dirty="0">
                <a:solidFill>
                  <a:schemeClr val="tx1"/>
                </a:solidFill>
                <a:latin typeface="Times New Roman" panose="02020603050405020304" pitchFamily="18" charset="0"/>
                <a:cs typeface="Times New Roman" panose="02020603050405020304" pitchFamily="18" charset="0"/>
                <a:sym typeface="+mn-ea"/>
              </a:rPr>
            </a:br>
            <a:endParaRPr lang="en-US" altLang="en-US" sz="3600" dirty="0">
              <a:solidFill>
                <a:schemeClr val="tx1"/>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5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3.Khổ giấy, kiểu trình b</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định lề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đánh số trang văn bản</a:t>
            </a:r>
            <a:endParaRPr lang="en-US" altLang="en-US" dirty="0"/>
          </a:p>
        </p:txBody>
      </p:sp>
      <p:sp>
        <p:nvSpPr>
          <p:cNvPr id="3" name="Content Placeholder 2"/>
          <p:cNvSpPr>
            <a:spLocks noGrp="1"/>
          </p:cNvSpPr>
          <p:nvPr>
            <p:ph idx="1"/>
          </p:nvPr>
        </p:nvSpPr>
        <p:spPr>
          <a:xfrm>
            <a:off x="179388" y="1600200"/>
            <a:ext cx="8856663" cy="4852988"/>
          </a:xfrm>
        </p:spPr>
        <p:txBody>
          <a:bodyPr vert="horz" wrap="square" lIns="91440" tIns="45720" rIns="91440" bIns="45720" numCol="1" anchor="t" anchorCtr="0" compatLnSpc="1">
            <a:normAutofit lnSpcReduction="10000"/>
          </a:bodyPr>
          <a:lstStyle/>
          <a:p>
            <a:pPr marL="0" indent="0">
              <a:buNone/>
            </a:pPr>
            <a:r>
              <a:rPr lang="en-US" altLang="x-none" b="1"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Nếu</a:t>
            </a:r>
            <a:r>
              <a:rPr lang="en-US" altLang="x-none" dirty="0">
                <a:latin typeface="Times New Roman" panose="02020603050405020304" pitchFamily="18" charset="0"/>
                <a:cs typeface="Times New Roman" panose="02020603050405020304" pitchFamily="18" charset="0"/>
              </a:rPr>
              <a:t> văn bản có 01 trang thì không cần đánh số.</a:t>
            </a:r>
          </a:p>
          <a:p>
            <a:pPr marL="0" indent="0">
              <a:buChar char="-"/>
            </a:pP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Nếu</a:t>
            </a:r>
            <a:r>
              <a:rPr lang="en-US" altLang="x-none" dirty="0">
                <a:latin typeface="Times New Roman" panose="02020603050405020304" pitchFamily="18" charset="0"/>
                <a:cs typeface="Times New Roman" panose="02020603050405020304" pitchFamily="18" charset="0"/>
              </a:rPr>
              <a:t> văn bản có từ 02 trang trở lên thì phải đánh số trang </a:t>
            </a:r>
          </a:p>
          <a:p>
            <a:pPr marL="0" indent="0">
              <a:buChar char="-"/>
            </a:pP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Cách</a:t>
            </a:r>
            <a:r>
              <a:rPr lang="en-US" altLang="x-none" dirty="0">
                <a:latin typeface="Times New Roman" panose="02020603050405020304" pitchFamily="18" charset="0"/>
                <a:cs typeface="Times New Roman" panose="02020603050405020304" pitchFamily="18" charset="0"/>
              </a:rPr>
              <a:t> trình b</a:t>
            </a:r>
            <a:r>
              <a:rPr lang="en-US" altLang="x-none" dirty="0">
                <a:latin typeface="Times New Roman" panose="02020603050405020304" pitchFamily="18" charset="0"/>
                <a:ea typeface="Times New Roman" panose="02020603050405020304" pitchFamily="18" charset="0"/>
              </a:rPr>
              <a:t>à</a:t>
            </a:r>
            <a:r>
              <a:rPr lang="en-US" altLang="x-none" dirty="0">
                <a:latin typeface="Times New Roman" panose="02020603050405020304" pitchFamily="18" charset="0"/>
                <a:cs typeface="Times New Roman" panose="02020603050405020304" pitchFamily="18" charset="0"/>
              </a:rPr>
              <a:t>y như sau:</a:t>
            </a:r>
          </a:p>
          <a:p>
            <a:pPr marL="0" indent="0">
              <a:buFont typeface="Wingdings" panose="05000000000000000000" pitchFamily="2" charset="2"/>
              <a:buChar char="ü"/>
            </a:pPr>
            <a:r>
              <a:rPr lang="en-US" altLang="x-none" dirty="0">
                <a:latin typeface="Times New Roman" panose="02020603050405020304" pitchFamily="18" charset="0"/>
                <a:cs typeface="Times New Roman" panose="02020603050405020304" pitchFamily="18" charset="0"/>
              </a:rPr>
              <a:t> </a:t>
            </a:r>
            <a:r>
              <a:rPr lang="en-US" altLang="x-none" dirty="0" err="1">
                <a:latin typeface="Times New Roman" panose="02020603050405020304" pitchFamily="18" charset="0"/>
                <a:cs typeface="Times New Roman" panose="02020603050405020304" pitchFamily="18" charset="0"/>
              </a:rPr>
              <a:t>Kiểu</a:t>
            </a:r>
            <a:r>
              <a:rPr lang="en-US" altLang="x-none" dirty="0">
                <a:latin typeface="Times New Roman" panose="02020603050405020304" pitchFamily="18" charset="0"/>
                <a:cs typeface="Times New Roman" panose="02020603050405020304" pitchFamily="18" charset="0"/>
              </a:rPr>
              <a:t> số: sử dụng số Ả rập (1,2,3,4</a:t>
            </a:r>
            <a:r>
              <a:rPr lang="en-US" altLang="x-none" dirty="0">
                <a:latin typeface="Times New Roman" panose="02020603050405020304" pitchFamily="18" charset="0"/>
                <a:ea typeface="Times New Roman" panose="02020603050405020304" pitchFamily="18" charset="0"/>
              </a:rPr>
              <a:t>…</a:t>
            </a:r>
            <a:r>
              <a:rPr lang="en-US" altLang="x-none" dirty="0">
                <a:latin typeface="Times New Roman" panose="02020603050405020304" pitchFamily="18" charset="0"/>
                <a:cs typeface="Times New Roman" panose="02020603050405020304" pitchFamily="18" charset="0"/>
              </a:rPr>
              <a:t>)</a:t>
            </a:r>
          </a:p>
          <a:p>
            <a:pPr marL="0" indent="0">
              <a:buFont typeface="Wingdings" panose="05000000000000000000" pitchFamily="2" charset="2"/>
              <a:buChar char="ü"/>
            </a:pPr>
            <a:r>
              <a:rPr lang="en-US" altLang="x-none" dirty="0">
                <a:latin typeface="Times New Roman" panose="02020603050405020304" pitchFamily="18" charset="0"/>
                <a:cs typeface="Times New Roman" panose="02020603050405020304" pitchFamily="18" charset="0"/>
              </a:rPr>
              <a:t>Vị trí đánh số trang: </a:t>
            </a:r>
            <a:r>
              <a:rPr lang="vi-VN" altLang="x-none" dirty="0">
                <a:latin typeface="Times New Roman" panose="02020603050405020304" pitchFamily="18" charset="0"/>
                <a:cs typeface="Times New Roman" panose="02020603050405020304" pitchFamily="18" charset="0"/>
              </a:rPr>
              <a:t>cỡ chữ 13 đến 14, kiểu chữ đứng, được đặt canh giữa theo chiều ngang trong phần lề trên của văn bản, không hiển thị số trang thứ nhất.</a:t>
            </a:r>
            <a:r>
              <a:rPr lang="en-US" altLang="x-none" dirty="0">
                <a:latin typeface="Times New Roman" panose="02020603050405020304" pitchFamily="18" charset="0"/>
                <a:cs typeface="Times New Roman" panose="02020603050405020304" pitchFamily="18" charset="0"/>
              </a:rPr>
              <a:t>.</a:t>
            </a:r>
          </a:p>
          <a:p>
            <a:pPr marL="0" indent="0">
              <a:buNone/>
            </a:pPr>
            <a:endParaRPr lang="en-US" altLang="x-none" dirty="0">
              <a:latin typeface="Times New Roman" panose="02020603050405020304" pitchFamily="18" charset="0"/>
              <a:ea typeface="Times New Roman" panose="02020603050405020304" pitchFamily="18" charset="0"/>
            </a:endParaRPr>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ct val="20000"/>
              </a:spcBef>
            </a:pPr>
            <a:r>
              <a:rPr lang="en-US" altLang="x-none" sz="4000" b="1" dirty="0" err="1">
                <a:solidFill>
                  <a:prstClr val="black"/>
                </a:solidFill>
                <a:latin typeface="Times New Roman" panose="02020603050405020304" pitchFamily="18" charset="0"/>
                <a:ea typeface="+mn-ea"/>
                <a:cs typeface="Times New Roman" panose="02020603050405020304" pitchFamily="18" charset="0"/>
              </a:rPr>
              <a:t>Đánh</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số</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trang</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x-none" sz="4000" b="1" dirty="0">
                <a:solidFill>
                  <a:prstClr val="black"/>
                </a:solidFill>
                <a:latin typeface="Times New Roman" panose="02020603050405020304" pitchFamily="18" charset="0"/>
                <a:ea typeface="+mn-ea"/>
                <a:cs typeface="Times New Roman" panose="02020603050405020304" pitchFamily="18" charset="0"/>
              </a:rPr>
              <a:t> </a:t>
            </a:r>
            <a:r>
              <a:rPr lang="en-US" altLang="x-none" sz="4000" b="1" dirty="0" err="1">
                <a:solidFill>
                  <a:prstClr val="black"/>
                </a:solidFill>
                <a:latin typeface="Times New Roman" panose="02020603050405020304" pitchFamily="18" charset="0"/>
                <a:ea typeface="+mn-ea"/>
                <a:cs typeface="Times New Roman" panose="02020603050405020304" pitchFamily="18" charset="0"/>
              </a:rPr>
              <a:t>bản</a:t>
            </a:r>
            <a:endParaRPr lang="en-US" altLang="x-none" sz="4000" b="1" dirty="0">
              <a:solidFill>
                <a:prstClr val="black"/>
              </a:solidFill>
              <a:latin typeface="Times New Roman" panose="02020603050405020304" pitchFamily="18" charset="0"/>
              <a:ea typeface="+mn-ea"/>
              <a:cs typeface="Times New Roman" panose="02020603050405020304"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4. Phong chữ trình b</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y văn bản v</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bản sao văn bản</a:t>
            </a:r>
            <a:endParaRPr lang="en-US" altLang="en-US"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179388" y="1773238"/>
            <a:ext cx="8507413" cy="4813300"/>
          </a:xfrm>
        </p:spPr>
        <p:txBody>
          <a:bodyPr vert="horz" wrap="square" lIns="91440" tIns="45720" rIns="91440" bIns="45720" numCol="1" anchor="t" anchorCtr="0" compatLnSpc="1"/>
          <a:lstStyle/>
          <a:p>
            <a:pPr>
              <a:buChar char="-"/>
            </a:pPr>
            <a:r>
              <a:rPr lang="en-US" altLang="x-none" sz="3600" dirty="0">
                <a:latin typeface="Times New Roman" panose="02020603050405020304" pitchFamily="18" charset="0"/>
                <a:cs typeface="Times New Roman" panose="02020603050405020304" pitchFamily="18" charset="0"/>
              </a:rPr>
              <a:t>Phong chữ sử dụng trình b</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y văn bản trên máy vi tính l</a:t>
            </a:r>
            <a:r>
              <a:rPr lang="en-US" altLang="x-none" sz="3600" dirty="0">
                <a:latin typeface="Times New Roman" panose="02020603050405020304" pitchFamily="18" charset="0"/>
                <a:ea typeface="Times New Roman" panose="02020603050405020304" pitchFamily="18" charset="0"/>
              </a:rPr>
              <a:t>à</a:t>
            </a:r>
            <a:r>
              <a:rPr lang="en-US" altLang="x-none" sz="3600" dirty="0">
                <a:latin typeface="Times New Roman" panose="02020603050405020304" pitchFamily="18" charset="0"/>
                <a:cs typeface="Times New Roman" panose="02020603050405020304" pitchFamily="18" charset="0"/>
              </a:rPr>
              <a:t> phông chữ tiếng Việt của bộ mã ký tự UNICODE.</a:t>
            </a:r>
          </a:p>
          <a:p>
            <a:pPr>
              <a:buNone/>
            </a:pPr>
            <a:endParaRPr lang="en-US" altLang="x-none" dirty="0"/>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2. </a:t>
            </a:r>
            <a:r>
              <a:rPr lang="en-US" altLang="en-US" sz="4000" b="1" dirty="0" err="1">
                <a:latin typeface="Times New Roman" panose="02020603050405020304" pitchFamily="18" charset="0"/>
                <a:cs typeface="Times New Roman" panose="02020603050405020304" pitchFamily="18" charset="0"/>
              </a:rPr>
              <a:t>Phong</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chữ</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trình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y</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sao</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vi-VN" altLang="en-US" sz="40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a:xfrm>
            <a:off x="0" y="274638"/>
            <a:ext cx="86868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5.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văn bản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102403" name="Content Placeholder 2"/>
          <p:cNvSpPr>
            <a:spLocks noGrp="1"/>
          </p:cNvSpPr>
          <p:nvPr>
            <p:ph idx="1"/>
          </p:nvPr>
        </p:nvSpPr>
        <p:spPr>
          <a:xfrm>
            <a:off x="107950" y="2060575"/>
            <a:ext cx="9036050" cy="4997450"/>
          </a:xfrm>
        </p:spPr>
        <p:txBody>
          <a:bodyPr vert="horz" wrap="square" lIns="91440" tIns="45720" rIns="91440" bIns="45720" anchor="t"/>
          <a:lstStyle/>
          <a:p>
            <a:pPr marL="0" indent="0">
              <a:buNone/>
            </a:pPr>
            <a:r>
              <a:rPr lang="en-US" altLang="en-US" sz="3600" dirty="0">
                <a:latin typeface="Times New Roman" panose="02020603050405020304" pitchFamily="18" charset="0"/>
                <a:cs typeface="Times New Roman" panose="02020603050405020304" pitchFamily="18" charset="0"/>
              </a:rPr>
              <a:t>Thể thức văn bản quy phạm pháp luật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văn bản 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chính bao gồm các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phần sau:</a:t>
            </a:r>
          </a:p>
          <a:p>
            <a:pPr marL="0" indent="0">
              <a:buNone/>
            </a:pPr>
            <a:endParaRPr lang="en-US" altLang="en-US" sz="3600" dirty="0">
              <a:latin typeface="Times New Roman" panose="02020603050405020304" pitchFamily="18" charset="0"/>
              <a:cs typeface="Times New Roman" panose="02020603050405020304" pitchFamily="18" charset="0"/>
            </a:endParaRPr>
          </a:p>
          <a:p>
            <a:pPr marL="0" indent="0">
              <a:buNone/>
            </a:pPr>
            <a:endParaRPr lang="en-US" altLang="en-US" sz="3600" dirty="0">
              <a:latin typeface="Times New Roman" panose="02020603050405020304" pitchFamily="18" charset="0"/>
              <a:ea typeface="Times New Roman" panose="02020603050405020304" pitchFamily="18" charset="0"/>
            </a:endParaRPr>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4000" b="1" dirty="0">
                <a:latin typeface="Times New Roman" panose="02020603050405020304" pitchFamily="18" charset="0"/>
                <a:cs typeface="Times New Roman" panose="02020603050405020304" pitchFamily="18" charset="0"/>
              </a:rPr>
              <a:t>3. </a:t>
            </a:r>
            <a:r>
              <a:rPr lang="en-US" altLang="en-US" sz="4000" b="1" dirty="0" err="1">
                <a:latin typeface="Times New Roman" panose="02020603050405020304" pitchFamily="18" charset="0"/>
                <a:cs typeface="Times New Roman" panose="02020603050405020304" pitchFamily="18" charset="0"/>
              </a:rPr>
              <a:t>Các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a:t>
            </a:r>
            <a:r>
              <a:rPr lang="en-US" altLang="en-US" sz="4000" b="1" dirty="0" err="1">
                <a:latin typeface="Times New Roman" panose="02020603050405020304" pitchFamily="18" charset="0"/>
                <a:ea typeface="Times New Roman" panose="02020603050405020304" pitchFamily="18" charset="0"/>
                <a:cs typeface="Arial" panose="020B0604020202020204"/>
              </a:rPr>
              <a:t>à</a:t>
            </a:r>
            <a:r>
              <a:rPr lang="en-US" altLang="en-US" sz="4000" b="1" dirty="0" err="1">
                <a:latin typeface="Times New Roman" panose="02020603050405020304" pitchFamily="18" charset="0"/>
                <a:cs typeface="Times New Roman" panose="02020603050405020304" pitchFamily="18" charset="0"/>
              </a:rPr>
              <a:t>nh</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phần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thể</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thức</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văn</a:t>
            </a:r>
            <a:r>
              <a:rPr lang="en-US" altLang="en-US" sz="4000" b="1" dirty="0">
                <a:latin typeface="Times New Roman" panose="02020603050405020304" pitchFamily="18" charset="0"/>
                <a:cs typeface="Times New Roman" panose="02020603050405020304" pitchFamily="18" charset="0"/>
              </a:rPr>
              <a:t> </a:t>
            </a:r>
            <a:r>
              <a:rPr lang="en-US" altLang="en-US" sz="4000" b="1" dirty="0" err="1">
                <a:latin typeface="Times New Roman" panose="02020603050405020304" pitchFamily="18" charset="0"/>
                <a:cs typeface="Times New Roman" panose="02020603050405020304" pitchFamily="18" charset="0"/>
              </a:rPr>
              <a:t>bản</a:t>
            </a:r>
            <a:endParaRPr lang="vi-VN" altLang="en-US" sz="4000" dirty="0">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975" y="404813"/>
            <a:ext cx="8229600" cy="833437"/>
          </a:xfrm>
        </p:spPr>
        <p:txBody>
          <a:bodyPr vert="horz" wrap="square" lIns="91440" tIns="45720" rIns="91440" bIns="45720" anchor="ctr"/>
          <a:lstStyle/>
          <a:p>
            <a:r>
              <a:rPr lang="en-US" altLang="en-US" sz="3600" b="1" dirty="0">
                <a:solidFill>
                  <a:schemeClr val="bg1"/>
                </a:solidFill>
                <a:latin typeface="Times New Roman" panose="02020603050405020304" pitchFamily="18" charset="0"/>
                <a:cs typeface="Times New Roman" panose="02020603050405020304" pitchFamily="18" charset="0"/>
              </a:rPr>
              <a:t>5. Các th</a:t>
            </a:r>
            <a:r>
              <a:rPr lang="en-US" altLang="en-US" sz="3600" b="1" dirty="0">
                <a:solidFill>
                  <a:schemeClr val="bg1"/>
                </a:solidFill>
                <a:latin typeface="Times New Roman" panose="02020603050405020304" pitchFamily="18" charset="0"/>
                <a:ea typeface="Times New Roman" panose="02020603050405020304" pitchFamily="18" charset="0"/>
              </a:rPr>
              <a:t>à</a:t>
            </a:r>
            <a:r>
              <a:rPr lang="en-US" altLang="en-US" sz="3600" b="1" dirty="0">
                <a:solidFill>
                  <a:schemeClr val="bg1"/>
                </a:solidFill>
                <a:latin typeface="Times New Roman" panose="02020603050405020304" pitchFamily="18" charset="0"/>
                <a:cs typeface="Times New Roman" panose="02020603050405020304" pitchFamily="18" charset="0"/>
              </a:rPr>
              <a:t>nh phần thể thức văn bản</a:t>
            </a:r>
            <a:endParaRPr lang="en-US" altLang="en-US" sz="3600" b="1" dirty="0">
              <a:solidFill>
                <a:schemeClr val="bg1"/>
              </a:solidFill>
              <a:latin typeface="Times New Roman" panose="02020603050405020304" pitchFamily="18" charset="0"/>
              <a:ea typeface="Times New Roman" panose="02020603050405020304" pitchFamily="18" charset="0"/>
            </a:endParaRPr>
          </a:p>
        </p:txBody>
      </p:sp>
      <p:sp>
        <p:nvSpPr>
          <p:cNvPr id="5" name="Content Placeholder 4"/>
          <p:cNvSpPr>
            <a:spLocks noGrp="1"/>
          </p:cNvSpPr>
          <p:nvPr>
            <p:ph idx="1"/>
          </p:nvPr>
        </p:nvSpPr>
        <p:spPr>
          <a:xfrm>
            <a:off x="179388" y="1417638"/>
            <a:ext cx="8785225" cy="5106987"/>
          </a:xfrm>
        </p:spPr>
        <p:txBody>
          <a:bodyPr vert="horz" wrap="square" lIns="91440" tIns="45720" rIns="91440" bIns="45720" anchor="t"/>
          <a:lstStyle/>
          <a:p>
            <a:r>
              <a:rPr lang="en-US" altLang="en-US" sz="3600" dirty="0">
                <a:solidFill>
                  <a:srgbClr val="002060"/>
                </a:solidFill>
                <a:latin typeface="Times New Roman" panose="02020603050405020304" pitchFamily="18" charset="0"/>
                <a:cs typeface="Times New Roman" panose="02020603050405020304" pitchFamily="18" charset="0"/>
              </a:rPr>
              <a:t>1. Quốc hiệu  </a:t>
            </a:r>
          </a:p>
          <a:p>
            <a:r>
              <a:rPr lang="en-US" altLang="en-US" sz="3600" dirty="0">
                <a:solidFill>
                  <a:srgbClr val="002060"/>
                </a:solidFill>
                <a:latin typeface="Times New Roman" panose="02020603050405020304" pitchFamily="18" charset="0"/>
                <a:cs typeface="Times New Roman" panose="02020603050405020304" pitchFamily="18" charset="0"/>
              </a:rPr>
              <a:t>2. Tên cơ quan, tổ chức, chức danh  ban h</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nh văn bản </a:t>
            </a:r>
          </a:p>
          <a:p>
            <a:r>
              <a:rPr lang="en-US" altLang="en-US" sz="3600" dirty="0">
                <a:solidFill>
                  <a:srgbClr val="002060"/>
                </a:solidFill>
                <a:latin typeface="Times New Roman" panose="02020603050405020304" pitchFamily="18" charset="0"/>
                <a:cs typeface="Times New Roman" panose="02020603050405020304" pitchFamily="18" charset="0"/>
              </a:rPr>
              <a:t>3. Số v</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 ký hiệu của văn bản </a:t>
            </a:r>
          </a:p>
          <a:p>
            <a:r>
              <a:rPr lang="en-US" altLang="en-US" sz="3600" dirty="0">
                <a:solidFill>
                  <a:srgbClr val="002060"/>
                </a:solidFill>
                <a:latin typeface="Times New Roman" panose="02020603050405020304" pitchFamily="18" charset="0"/>
                <a:cs typeface="Times New Roman" panose="02020603050405020304" pitchFamily="18" charset="0"/>
              </a:rPr>
              <a:t>4. Địa danh v</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 ng</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y, tháng, năm ban h</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nh văn bản </a:t>
            </a:r>
          </a:p>
          <a:p>
            <a:r>
              <a:rPr lang="en-US" altLang="en-US" sz="3600" dirty="0">
                <a:solidFill>
                  <a:srgbClr val="002060"/>
                </a:solidFill>
                <a:latin typeface="Times New Roman" panose="02020603050405020304" pitchFamily="18" charset="0"/>
                <a:cs typeface="Times New Roman" panose="02020603050405020304" pitchFamily="18" charset="0"/>
              </a:rPr>
              <a:t>5. Tên loại v</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 trích yếu </a:t>
            </a:r>
            <a:r>
              <a:rPr lang="en-US" altLang="en-US" sz="3600" dirty="0" err="1">
                <a:solidFill>
                  <a:srgbClr val="002060"/>
                </a:solidFill>
                <a:latin typeface="Times New Roman" panose="02020603050405020304" pitchFamily="18" charset="0"/>
                <a:cs typeface="Times New Roman" panose="02020603050405020304" pitchFamily="18" charset="0"/>
              </a:rPr>
              <a:t>nội</a:t>
            </a:r>
            <a:r>
              <a:rPr lang="en-US" altLang="en-US" sz="3600" dirty="0">
                <a:solidFill>
                  <a:srgbClr val="002060"/>
                </a:solidFill>
                <a:latin typeface="Times New Roman" panose="02020603050405020304" pitchFamily="18" charset="0"/>
                <a:cs typeface="Times New Roman" panose="02020603050405020304" pitchFamily="18" charset="0"/>
              </a:rPr>
              <a:t> dung của văn bản nh</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 nước </a:t>
            </a:r>
          </a:p>
          <a:p>
            <a:endParaRPr lang="en-US" altLang="en-US" sz="3600" dirty="0">
              <a:solidFill>
                <a:srgbClr val="002060"/>
              </a:solidFill>
              <a:latin typeface="Times New Roman" panose="02020603050405020304" pitchFamily="18" charset="0"/>
              <a:cs typeface="Times New Roman" panose="02020603050405020304" pitchFamily="18" charset="0"/>
            </a:endParaRPr>
          </a:p>
          <a:p>
            <a:pPr>
              <a:buNone/>
            </a:pPr>
            <a:endParaRPr lang="en-US" altLang="en-US" sz="3600" dirty="0">
              <a:solidFill>
                <a:srgbClr val="002060"/>
              </a:solidFill>
              <a:latin typeface="Times New Roman" panose="02020603050405020304" pitchFamily="18" charset="0"/>
              <a:cs typeface="Times New Roman" panose="02020603050405020304" pitchFamily="18" charset="0"/>
            </a:endParaRPr>
          </a:p>
          <a:p>
            <a:pPr>
              <a:buAutoNum type="arabicPeriod"/>
            </a:pPr>
            <a:endParaRPr lang="en-US" altLang="en-US" sz="3600" dirty="0">
              <a:solidFill>
                <a:srgbClr val="002060"/>
              </a:solidFill>
              <a:latin typeface="Times New Roman" panose="02020603050405020304" pitchFamily="18" charset="0"/>
              <a:ea typeface="Times New Roman" panose="02020603050405020304" pitchFamily="18" charset="0"/>
            </a:endParaRPr>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3.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Các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th</a:t>
            </a:r>
            <a:r>
              <a:rPr lang="en-US" altLang="en-US" sz="4000" b="1" dirty="0" err="1">
                <a:solidFill>
                  <a:prstClr val="black"/>
                </a:solidFill>
                <a:latin typeface="Times New Roman" panose="02020603050405020304" pitchFamily="18" charset="0"/>
                <a:ea typeface="Times New Roman" panose="02020603050405020304" pitchFamily="18" charset="0"/>
                <a:cs typeface="Arial" panose="020B0604020202020204"/>
              </a:rPr>
              <a:t>à</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nh</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phần</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thể</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thức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bản</a:t>
            </a:r>
            <a:endParaRPr lang="vi-VN" altLang="en-US" sz="4000" dirty="0">
              <a:solidFill>
                <a:prstClr val="black"/>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barn(inVertical)">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barn(inVertical)">
                                      <p:cBhvr>
                                        <p:cTn id="19" dur="500"/>
                                        <p:tgtEl>
                                          <p:spTgt spid="5">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barn(inVertical)">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barn(inVertical)">
                                      <p:cBhvr>
                                        <p:cTn id="29" dur="500"/>
                                        <p:tgtEl>
                                          <p:spTgt spid="5">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barn(inVertical)">
                                      <p:cBhvr>
                                        <p:cTn id="34"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5. Các th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phần thể thức văn bản</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p:txBody>
          <a:bodyPr vert="horz" wrap="square" lIns="91440" tIns="45720" rIns="91440" bIns="45720" anchor="t"/>
          <a:lstStyle/>
          <a:p>
            <a:r>
              <a:rPr lang="en-US" altLang="en-US" sz="3600" dirty="0">
                <a:solidFill>
                  <a:srgbClr val="002060"/>
                </a:solidFill>
                <a:latin typeface="Times New Roman" panose="02020603050405020304" pitchFamily="18" charset="0"/>
                <a:cs typeface="Times New Roman" panose="02020603050405020304" pitchFamily="18" charset="0"/>
              </a:rPr>
              <a:t>6. Nội dung văn bản </a:t>
            </a:r>
          </a:p>
          <a:p>
            <a:r>
              <a:rPr lang="en-US" altLang="en-US" sz="3600" dirty="0">
                <a:solidFill>
                  <a:srgbClr val="002060"/>
                </a:solidFill>
                <a:latin typeface="Times New Roman" panose="02020603050405020304" pitchFamily="18" charset="0"/>
                <a:cs typeface="Times New Roman" panose="02020603050405020304" pitchFamily="18" charset="0"/>
              </a:rPr>
              <a:t>7. Quyền hạn, chức vụ, họ tên v</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 chữ ký của người có thẩm quyền</a:t>
            </a:r>
          </a:p>
          <a:p>
            <a:r>
              <a:rPr lang="en-US" altLang="en-US" sz="3600" dirty="0">
                <a:solidFill>
                  <a:srgbClr val="002060"/>
                </a:solidFill>
                <a:latin typeface="Times New Roman" panose="02020603050405020304" pitchFamily="18" charset="0"/>
                <a:cs typeface="Times New Roman" panose="02020603050405020304" pitchFamily="18" charset="0"/>
              </a:rPr>
              <a:t>8. Dấu của cơ quan, tổ chức </a:t>
            </a:r>
          </a:p>
          <a:p>
            <a:r>
              <a:rPr lang="en-US" altLang="en-US" sz="3600" dirty="0">
                <a:solidFill>
                  <a:srgbClr val="002060"/>
                </a:solidFill>
                <a:latin typeface="Times New Roman" panose="02020603050405020304" pitchFamily="18" charset="0"/>
                <a:cs typeface="Times New Roman" panose="02020603050405020304" pitchFamily="18" charset="0"/>
              </a:rPr>
              <a:t>9. Nơi nhận</a:t>
            </a:r>
          </a:p>
          <a:p>
            <a:r>
              <a:rPr lang="en-US" altLang="en-US" sz="3600" dirty="0">
                <a:solidFill>
                  <a:srgbClr val="002060"/>
                </a:solidFill>
                <a:latin typeface="Times New Roman" panose="02020603050405020304" pitchFamily="18" charset="0"/>
                <a:cs typeface="Times New Roman" panose="02020603050405020304" pitchFamily="18" charset="0"/>
              </a:rPr>
              <a:t>10. Các th</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nh phần thể thức khác.</a:t>
            </a:r>
            <a:endParaRPr lang="en-US" altLang="en-US" sz="3600" dirty="0">
              <a:solidFill>
                <a:srgbClr val="002060"/>
              </a:solidFill>
              <a:latin typeface="Times New Roman" panose="02020603050405020304" pitchFamily="18" charset="0"/>
              <a:ea typeface="Times New Roman" panose="02020603050405020304" pitchFamily="18" charset="0"/>
            </a:endParaRPr>
          </a:p>
        </p:txBody>
      </p:sp>
      <p:sp>
        <p:nvSpPr>
          <p:cNvPr id="4"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3.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Các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th</a:t>
            </a:r>
            <a:r>
              <a:rPr lang="en-US" altLang="en-US" sz="4000" b="1" dirty="0" err="1">
                <a:solidFill>
                  <a:prstClr val="black"/>
                </a:solidFill>
                <a:latin typeface="Times New Roman" panose="02020603050405020304" pitchFamily="18" charset="0"/>
                <a:ea typeface="Times New Roman" panose="02020603050405020304" pitchFamily="18" charset="0"/>
                <a:cs typeface="Arial" panose="020B0604020202020204"/>
              </a:rPr>
              <a:t>à</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nh</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phần</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thể</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thức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văn</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bản</a:t>
            </a:r>
            <a:endParaRPr lang="vi-VN" altLang="en-US" sz="4000" dirty="0">
              <a:solidFill>
                <a:prstClr val="black"/>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68313" y="2301875"/>
            <a:ext cx="8229600" cy="4525963"/>
          </a:xfrm>
        </p:spPr>
        <p:txBody>
          <a:bodyPr vert="horz" wrap="square" lIns="91440" tIns="45720" rIns="91440" bIns="45720" anchor="t"/>
          <a:lstStyle/>
          <a:p>
            <a:pPr marL="0" indent="0" algn="ctr">
              <a:buNone/>
            </a:pPr>
            <a:r>
              <a:rPr lang="en-US" altLang="en-US" sz="4000" b="1" dirty="0">
                <a:latin typeface="Times New Roman" panose="02020603050405020304" pitchFamily="18" charset="0"/>
                <a:cs typeface="Times New Roman" panose="02020603050405020304" pitchFamily="18" charset="0"/>
              </a:rPr>
              <a:t>6. Sơ đồ bố trí các th</a:t>
            </a:r>
            <a:r>
              <a:rPr lang="en-US" altLang="en-US" sz="4000" b="1" dirty="0">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nh phần thể thức của văn bản</a:t>
            </a:r>
            <a:br>
              <a:rPr lang="en-US" altLang="en-US" sz="4000" b="1" dirty="0">
                <a:latin typeface="Times New Roman" panose="02020603050405020304" pitchFamily="18" charset="0"/>
                <a:cs typeface="Times New Roman" panose="02020603050405020304" pitchFamily="18" charset="0"/>
              </a:rPr>
            </a:br>
            <a:endParaRPr lang="en-US" altLang="en-US" sz="4000" b="1"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Content Placeholder 2"/>
          <p:cNvSpPr>
            <a:spLocks noGrp="1"/>
          </p:cNvSpPr>
          <p:nvPr>
            <p:ph idx="1"/>
          </p:nvPr>
        </p:nvSpPr>
        <p:spPr/>
        <p:txBody>
          <a:bodyPr vert="horz" wrap="square" lIns="91440" tIns="45720" rIns="91440" bIns="45720" anchor="t"/>
          <a:lstStyle/>
          <a:p>
            <a:pPr marL="0" indent="0" algn="ctr">
              <a:buNone/>
            </a:pPr>
            <a:endParaRPr lang="en-US" altLang="en-US" sz="4000" dirty="0">
              <a:latin typeface="Times New Roman" panose="02020603050405020304" pitchFamily="18" charset="0"/>
              <a:cs typeface="Times New Roman" panose="02020603050405020304" pitchFamily="18" charset="0"/>
            </a:endParaRPr>
          </a:p>
          <a:p>
            <a:pPr marL="0" indent="0" algn="ctr">
              <a:buNone/>
            </a:pPr>
            <a:r>
              <a:rPr lang="en-US" altLang="en-US" sz="4000" b="1" dirty="0">
                <a:latin typeface="Times New Roman" panose="02020603050405020304" pitchFamily="18" charset="0"/>
                <a:cs typeface="Times New Roman" panose="02020603050405020304" pitchFamily="18" charset="0"/>
              </a:rPr>
              <a:t>7. Thể thức v</a:t>
            </a:r>
            <a:r>
              <a:rPr lang="en-US" altLang="en-US" sz="4000" b="1" dirty="0">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 kỹ thuật trình b</a:t>
            </a:r>
            <a:r>
              <a:rPr lang="en-US" altLang="en-US" sz="4000" b="1" dirty="0">
                <a:latin typeface="Times New Roman" panose="02020603050405020304" pitchFamily="18" charset="0"/>
                <a:ea typeface="Times New Roman" panose="02020603050405020304" pitchFamily="18" charset="0"/>
              </a:rPr>
              <a:t>à</a:t>
            </a:r>
            <a:r>
              <a:rPr lang="en-US" altLang="en-US" sz="4000" b="1" dirty="0">
                <a:latin typeface="Times New Roman" panose="02020603050405020304" pitchFamily="18" charset="0"/>
                <a:cs typeface="Times New Roman" panose="02020603050405020304" pitchFamily="18" charset="0"/>
              </a:rPr>
              <a:t>y</a:t>
            </a:r>
          </a:p>
          <a:p>
            <a:pPr marL="0" indent="0" algn="ctr">
              <a:buNone/>
            </a:pPr>
            <a:r>
              <a:rPr lang="en-US" altLang="en-US" sz="4000" b="1" dirty="0">
                <a:latin typeface="Times New Roman" panose="02020603050405020304" pitchFamily="18" charset="0"/>
                <a:cs typeface="Times New Roman" panose="02020603050405020304" pitchFamily="18" charset="0"/>
              </a:rPr>
              <a:t> văn bản</a:t>
            </a:r>
            <a:endParaRPr lang="en-US" altLang="en-US" sz="4000" b="1"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2200" dirty="0"/>
            </a:br>
            <a:r>
              <a:rPr lang="vi-VN" sz="2200" dirty="0"/>
              <a:t>SƠ ĐỒ BỐ TRÍ CÁC THÀNH PHẦN THỂ THỨC VĂN BẢN HÀNH CHÍNH</a:t>
            </a:r>
            <a:br>
              <a:rPr lang="vi-VN" sz="2200" dirty="0"/>
            </a:br>
            <a:r>
              <a:rPr lang="vi-VN" sz="2200" dirty="0"/>
              <a:t>1. Vị trí trình bày các thành phần thể thức</a:t>
            </a:r>
            <a:br>
              <a:rPr lang="vi-VN" dirty="0"/>
            </a:br>
            <a:endParaRPr lang="en-US"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14399" y="932222"/>
            <a:ext cx="7848601" cy="5660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49931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61690" y="-1"/>
            <a:ext cx="5396310" cy="6866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95588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anchor="ctr"/>
          <a:lstStyle/>
          <a:p>
            <a:r>
              <a:rPr lang="en-US" altLang="en-US" b="1" dirty="0">
                <a:solidFill>
                  <a:srgbClr val="FF0000"/>
                </a:solidFill>
                <a:latin typeface="Times New Roman" panose="02020603050405020304" pitchFamily="18" charset="0"/>
                <a:cs typeface="Times New Roman" panose="02020603050405020304" pitchFamily="18" charset="0"/>
              </a:rPr>
              <a:t>1. QUỐC HIỆU</a:t>
            </a:r>
            <a:endParaRPr lang="en-US" altLang="en-US" dirty="0"/>
          </a:p>
        </p:txBody>
      </p:sp>
      <p:sp>
        <p:nvSpPr>
          <p:cNvPr id="3" name="Content Placeholder 2"/>
          <p:cNvSpPr>
            <a:spLocks noGrp="1"/>
          </p:cNvSpPr>
          <p:nvPr>
            <p:ph idx="1"/>
          </p:nvPr>
        </p:nvSpPr>
        <p:spPr>
          <a:xfrm>
            <a:off x="457200" y="1600200"/>
            <a:ext cx="8420100" cy="3700463"/>
          </a:xfrm>
        </p:spPr>
        <p:txBody>
          <a:bodyPr vert="horz" wrap="square" lIns="91440" tIns="45720" rIns="91440" bIns="45720" anchor="t"/>
          <a:lstStyle/>
          <a:p>
            <a:pPr algn="just">
              <a:buFont typeface="Wingdings" panose="05000000000000000000" pitchFamily="2" charset="2"/>
              <a:buNone/>
            </a:pPr>
            <a:r>
              <a:rPr lang="en-US" altLang="en-US" i="1" dirty="0">
                <a:solidFill>
                  <a:srgbClr val="002060"/>
                </a:solidFill>
                <a:latin typeface="Times New Roman" panose="02020603050405020304" pitchFamily="18" charset="0"/>
              </a:rPr>
              <a:t>  </a:t>
            </a:r>
            <a:r>
              <a:rPr lang="en-US" altLang="en-US" b="1" i="1" dirty="0">
                <a:solidFill>
                  <a:srgbClr val="002060"/>
                </a:solidFill>
                <a:latin typeface="Times New Roman" panose="02020603050405020304" pitchFamily="18" charset="0"/>
              </a:rPr>
              <a:t>a.</a:t>
            </a:r>
            <a:r>
              <a:rPr lang="en-US" altLang="en-US" b="1" i="1" u="sng" dirty="0">
                <a:solidFill>
                  <a:srgbClr val="002060"/>
                </a:solidFill>
                <a:latin typeface="Times New Roman" panose="02020603050405020304" pitchFamily="18" charset="0"/>
              </a:rPr>
              <a:t> Thể thức</a:t>
            </a:r>
          </a:p>
          <a:p>
            <a:pPr algn="ctr">
              <a:buFont typeface="Wingdings" panose="05000000000000000000" pitchFamily="2" charset="2"/>
              <a:buNone/>
            </a:pPr>
            <a:r>
              <a:rPr lang="en-US" altLang="en-US" i="1" dirty="0">
                <a:solidFill>
                  <a:srgbClr val="002060"/>
                </a:solidFill>
                <a:latin typeface="Times New Roman" panose="02020603050405020304" pitchFamily="18" charset="0"/>
              </a:rPr>
              <a:t>Quốc hiệu ghi trên văn bản bao gồm 2 dòng chữ: </a:t>
            </a:r>
          </a:p>
          <a:p>
            <a:pPr algn="ctr">
              <a:buFont typeface="Wingdings" panose="05000000000000000000" pitchFamily="2" charset="2"/>
              <a:buNone/>
            </a:pPr>
            <a:endParaRPr lang="en-US" altLang="en-US" i="1" dirty="0">
              <a:solidFill>
                <a:srgbClr val="002060"/>
              </a:solidFill>
              <a:latin typeface="Times New Roman" panose="02020603050405020304" pitchFamily="18" charset="0"/>
            </a:endParaRPr>
          </a:p>
          <a:p>
            <a:pPr algn="ctr">
              <a:buFont typeface="Wingdings" panose="05000000000000000000" pitchFamily="2" charset="2"/>
              <a:buNone/>
            </a:pPr>
            <a:r>
              <a:rPr lang="en-US" altLang="en-US" sz="2800" b="1" dirty="0">
                <a:solidFill>
                  <a:srgbClr val="002060"/>
                </a:solidFill>
                <a:latin typeface="Times New Roman" panose="02020603050405020304" pitchFamily="18" charset="0"/>
              </a:rPr>
              <a:t>CỘNG HÒA XÃ HỘI CHỦ NGHĨA VIỆT NAM</a:t>
            </a:r>
            <a:r>
              <a:rPr lang="en-US" altLang="en-US" sz="2800" dirty="0">
                <a:solidFill>
                  <a:srgbClr val="002060"/>
                </a:solidFill>
                <a:latin typeface="Times New Roman" panose="02020603050405020304" pitchFamily="18" charset="0"/>
              </a:rPr>
              <a:t> </a:t>
            </a:r>
          </a:p>
          <a:p>
            <a:pPr algn="ctr">
              <a:buFont typeface="Wingdings" panose="05000000000000000000" pitchFamily="2" charset="2"/>
              <a:buNone/>
            </a:pPr>
            <a:r>
              <a:rPr lang="en-US" altLang="en-US" b="1" dirty="0">
                <a:solidFill>
                  <a:srgbClr val="002060"/>
                </a:solidFill>
                <a:latin typeface="Times New Roman" panose="02020603050405020304" pitchFamily="18" charset="0"/>
              </a:rPr>
              <a:t>Độc lập - Tự do - Hạnh phúc</a:t>
            </a:r>
          </a:p>
          <a:p>
            <a:pPr algn="ctr">
              <a:buFont typeface="Wingdings" panose="05000000000000000000" pitchFamily="2" charset="2"/>
              <a:buNone/>
            </a:pPr>
            <a:endParaRPr lang="en-US" altLang="en-US" sz="3600" b="1" dirty="0">
              <a:solidFill>
                <a:srgbClr val="002060"/>
              </a:solidFill>
              <a:latin typeface="Times New Roman" panose="02020603050405020304" pitchFamily="18" charset="0"/>
            </a:endParaRPr>
          </a:p>
        </p:txBody>
      </p:sp>
      <p:sp>
        <p:nvSpPr>
          <p:cNvPr id="5" name="Title 1"/>
          <p:cNvSpPr>
            <a:spLocks noGrp="1"/>
          </p:cNvSpPr>
          <p:nvPr/>
        </p:nvSpPr>
        <p:spPr>
          <a:xfrm>
            <a:off x="28755"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1.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Quốc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hiệu</a:t>
            </a:r>
            <a:endParaRPr lang="vi-VN" altLang="en-US" sz="4000" dirty="0">
              <a:solidFill>
                <a:prstClr val="black"/>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arn(inVertical)">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7463" y="157163"/>
            <a:ext cx="8785225" cy="1143000"/>
          </a:xfrm>
        </p:spPr>
        <p:txBody>
          <a:bodyPr vert="horz" wrap="square" lIns="91440" tIns="45720" rIns="91440" bIns="45720" anchor="ctr">
            <a:normAutofit fontScale="90000"/>
          </a:bodyPr>
          <a:lstStyle/>
          <a:p>
            <a:r>
              <a:rPr lang="en-US" altLang="en-US" sz="4000" b="1" dirty="0">
                <a:solidFill>
                  <a:schemeClr val="bg1"/>
                </a:solidFill>
                <a:latin typeface="Times New Roman" panose="02020603050405020304" pitchFamily="18" charset="0"/>
                <a:cs typeface="Times New Roman" panose="02020603050405020304" pitchFamily="18" charset="0"/>
              </a:rPr>
              <a:t>1.2. Khái niệm văn bản quản lý </a:t>
            </a:r>
            <a:br>
              <a:rPr lang="en-US" altLang="en-US" sz="4000" b="1" dirty="0">
                <a:solidFill>
                  <a:schemeClr val="bg1"/>
                </a:solidFill>
                <a:latin typeface="Times New Roman" panose="02020603050405020304" pitchFamily="18" charset="0"/>
                <a:cs typeface="Times New Roman" panose="02020603050405020304" pitchFamily="18" charset="0"/>
              </a:rPr>
            </a:br>
            <a:r>
              <a:rPr lang="en-US" altLang="en-US" sz="4000" b="1" dirty="0">
                <a:solidFill>
                  <a:schemeClr val="bg1"/>
                </a:solidFill>
                <a:latin typeface="Times New Roman" panose="02020603050405020304" pitchFamily="18" charset="0"/>
                <a:cs typeface="Times New Roman" panose="02020603050405020304" pitchFamily="18" charset="0"/>
              </a:rPr>
              <a:t>nh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 nước</a:t>
            </a:r>
            <a:endParaRPr lang="en-US" altLang="en-US" sz="4000" b="1" dirty="0">
              <a:solidFill>
                <a:schemeClr val="bg1"/>
              </a:solidFill>
              <a:latin typeface="Times New Roman" panose="02020603050405020304" pitchFamily="18" charset="0"/>
              <a:ea typeface="Times New Roman" panose="02020603050405020304" pitchFamily="18" charset="0"/>
            </a:endParaRPr>
          </a:p>
        </p:txBody>
      </p:sp>
      <p:sp>
        <p:nvSpPr>
          <p:cNvPr id="3" name="Content Placeholder 2"/>
          <p:cNvSpPr>
            <a:spLocks noGrp="1"/>
          </p:cNvSpPr>
          <p:nvPr>
            <p:ph idx="1"/>
          </p:nvPr>
        </p:nvSpPr>
        <p:spPr>
          <a:xfrm>
            <a:off x="213360" y="1545590"/>
            <a:ext cx="8856663" cy="4857750"/>
          </a:xfrm>
        </p:spPr>
        <p:txBody>
          <a:bodyPr vert="horz" wrap="square" lIns="91440" tIns="45720" rIns="91440" bIns="45720" numCol="1" anchor="t" anchorCtr="0" compatLnSpc="1"/>
          <a:lstStyle/>
          <a:p>
            <a:pPr marL="0" indent="0" algn="just">
              <a:buNone/>
            </a:pPr>
            <a:r>
              <a:rPr lang="en-US" altLang="x-none" sz="3400" dirty="0">
                <a:latin typeface="Times New Roman" panose="02020603050405020304" pitchFamily="18" charset="0"/>
                <a:cs typeface="Times New Roman" panose="02020603050405020304" pitchFamily="18" charset="0"/>
              </a:rPr>
              <a:t>Văn bản quản lý nh</a:t>
            </a:r>
            <a:r>
              <a:rPr lang="en-US" altLang="x-none" sz="3400" dirty="0">
                <a:latin typeface="Times New Roman" panose="02020603050405020304" pitchFamily="18" charset="0"/>
                <a:ea typeface="Times New Roman" panose="02020603050405020304" pitchFamily="18" charset="0"/>
              </a:rPr>
              <a:t>à</a:t>
            </a:r>
            <a:r>
              <a:rPr lang="en-US" altLang="x-none" sz="3400" dirty="0">
                <a:latin typeface="Times New Roman" panose="02020603050405020304" pitchFamily="18" charset="0"/>
                <a:cs typeface="Times New Roman" panose="02020603050405020304" pitchFamily="18" charset="0"/>
              </a:rPr>
              <a:t> nước l</a:t>
            </a:r>
            <a:r>
              <a:rPr lang="en-US" altLang="x-none" sz="3400" dirty="0">
                <a:latin typeface="Times New Roman" panose="02020603050405020304" pitchFamily="18" charset="0"/>
                <a:ea typeface="Times New Roman" panose="02020603050405020304" pitchFamily="18" charset="0"/>
              </a:rPr>
              <a:t>à</a:t>
            </a:r>
            <a:r>
              <a:rPr lang="en-US" altLang="x-none" sz="3400" dirty="0">
                <a:latin typeface="Times New Roman" panose="02020603050405020304" pitchFamily="18" charset="0"/>
                <a:cs typeface="Times New Roman" panose="02020603050405020304" pitchFamily="18" charset="0"/>
              </a:rPr>
              <a:t>:</a:t>
            </a:r>
          </a:p>
          <a:p>
            <a:pPr marL="0" indent="0" algn="just">
              <a:buNone/>
            </a:pPr>
            <a:r>
              <a:rPr lang="en-US" altLang="x-none" sz="3400" dirty="0">
                <a:latin typeface="Times New Roman" panose="02020603050405020304" pitchFamily="18" charset="0"/>
                <a:cs typeface="Times New Roman" panose="02020603050405020304" pitchFamily="18" charset="0"/>
              </a:rPr>
              <a:t> Những quyết định quản lý th</a:t>
            </a:r>
            <a:r>
              <a:rPr lang="en-US" altLang="x-none" sz="3400" dirty="0">
                <a:latin typeface="Times New Roman" panose="02020603050405020304" pitchFamily="18" charset="0"/>
                <a:ea typeface="Times New Roman" panose="02020603050405020304" pitchFamily="18" charset="0"/>
              </a:rPr>
              <a:t>à</a:t>
            </a:r>
            <a:r>
              <a:rPr lang="en-US" altLang="x-none" sz="3400" dirty="0">
                <a:latin typeface="Times New Roman" panose="02020603050405020304" pitchFamily="18" charset="0"/>
                <a:cs typeface="Times New Roman" panose="02020603050405020304" pitchFamily="18" charset="0"/>
              </a:rPr>
              <a:t>nh văn do các cơ quan nh</a:t>
            </a:r>
            <a:r>
              <a:rPr lang="en-US" altLang="x-none" sz="3400" dirty="0">
                <a:latin typeface="Times New Roman" panose="02020603050405020304" pitchFamily="18" charset="0"/>
                <a:ea typeface="Times New Roman" panose="02020603050405020304" pitchFamily="18" charset="0"/>
              </a:rPr>
              <a:t>à</a:t>
            </a:r>
            <a:r>
              <a:rPr lang="en-US" altLang="x-none" sz="3400" dirty="0">
                <a:latin typeface="Times New Roman" panose="02020603050405020304" pitchFamily="18" charset="0"/>
                <a:cs typeface="Times New Roman" panose="02020603050405020304" pitchFamily="18" charset="0"/>
              </a:rPr>
              <a:t> nước có thẩm quyền hoặc cá nhân được nh</a:t>
            </a:r>
            <a:r>
              <a:rPr lang="en-US" altLang="x-none" sz="3400" dirty="0">
                <a:latin typeface="Times New Roman" panose="02020603050405020304" pitchFamily="18" charset="0"/>
                <a:ea typeface="Times New Roman" panose="02020603050405020304" pitchFamily="18" charset="0"/>
              </a:rPr>
              <a:t>à</a:t>
            </a:r>
            <a:r>
              <a:rPr lang="en-US" altLang="x-none" sz="3400" dirty="0">
                <a:latin typeface="Times New Roman" panose="02020603050405020304" pitchFamily="18" charset="0"/>
                <a:cs typeface="Times New Roman" panose="02020603050405020304" pitchFamily="18" charset="0"/>
              </a:rPr>
              <a:t> nước ủy quyền, theo chức năng ban h</a:t>
            </a:r>
            <a:r>
              <a:rPr lang="en-US" altLang="x-none" sz="3400" dirty="0">
                <a:latin typeface="Times New Roman" panose="02020603050405020304" pitchFamily="18" charset="0"/>
                <a:ea typeface="Times New Roman" panose="02020603050405020304" pitchFamily="18" charset="0"/>
              </a:rPr>
              <a:t>à</a:t>
            </a:r>
            <a:r>
              <a:rPr lang="en-US" altLang="x-none" sz="3400" dirty="0">
                <a:latin typeface="Times New Roman" panose="02020603050405020304" pitchFamily="18" charset="0"/>
                <a:cs typeface="Times New Roman" panose="02020603050405020304" pitchFamily="18" charset="0"/>
              </a:rPr>
              <a:t>nh, theo thể thức v</a:t>
            </a:r>
            <a:r>
              <a:rPr lang="en-US" altLang="x-none" sz="3400" dirty="0">
                <a:latin typeface="Times New Roman" panose="02020603050405020304" pitchFamily="18" charset="0"/>
                <a:ea typeface="Times New Roman" panose="02020603050405020304" pitchFamily="18" charset="0"/>
              </a:rPr>
              <a:t>à</a:t>
            </a:r>
            <a:r>
              <a:rPr lang="en-US" altLang="x-none" sz="3400" dirty="0">
                <a:latin typeface="Times New Roman" panose="02020603050405020304" pitchFamily="18" charset="0"/>
                <a:cs typeface="Times New Roman" panose="02020603050405020304" pitchFamily="18" charset="0"/>
              </a:rPr>
              <a:t> thủ tục do luật định,</a:t>
            </a:r>
          </a:p>
          <a:p>
            <a:pPr marL="0" indent="0" algn="just">
              <a:buNone/>
            </a:pPr>
            <a:r>
              <a:rPr lang="en-US" altLang="x-none" sz="3400" dirty="0">
                <a:latin typeface="Times New Roman" panose="02020603050405020304" pitchFamily="18" charset="0"/>
                <a:cs typeface="Times New Roman" panose="02020603050405020304" pitchFamily="18" charset="0"/>
              </a:rPr>
              <a:t> Mang tính quyền lực nh</a:t>
            </a:r>
            <a:r>
              <a:rPr lang="en-US" altLang="x-none" sz="3400" dirty="0">
                <a:latin typeface="Times New Roman" panose="02020603050405020304" pitchFamily="18" charset="0"/>
                <a:ea typeface="Times New Roman" panose="02020603050405020304" pitchFamily="18" charset="0"/>
              </a:rPr>
              <a:t>à</a:t>
            </a:r>
            <a:r>
              <a:rPr lang="en-US" altLang="x-none" sz="3400" dirty="0">
                <a:latin typeface="Times New Roman" panose="02020603050405020304" pitchFamily="18" charset="0"/>
                <a:cs typeface="Times New Roman" panose="02020603050405020304" pitchFamily="18" charset="0"/>
              </a:rPr>
              <a:t> nước, l</a:t>
            </a:r>
            <a:r>
              <a:rPr lang="en-US" altLang="x-none" sz="3400" dirty="0">
                <a:latin typeface="Times New Roman" panose="02020603050405020304" pitchFamily="18" charset="0"/>
                <a:ea typeface="Times New Roman" panose="02020603050405020304" pitchFamily="18" charset="0"/>
              </a:rPr>
              <a:t>à</a:t>
            </a:r>
            <a:r>
              <a:rPr lang="en-US" altLang="x-none" sz="3400" dirty="0">
                <a:latin typeface="Times New Roman" panose="02020603050405020304" pitchFamily="18" charset="0"/>
                <a:cs typeface="Times New Roman" panose="02020603050405020304" pitchFamily="18" charset="0"/>
              </a:rPr>
              <a:t>m phát sinh các hệ quả pháp lý </a:t>
            </a:r>
            <a:r>
              <a:rPr lang="en-US" altLang="x-none" sz="3400" dirty="0" err="1">
                <a:latin typeface="Times New Roman" panose="02020603050405020304" pitchFamily="18" charset="0"/>
                <a:cs typeface="Times New Roman" panose="02020603050405020304" pitchFamily="18" charset="0"/>
              </a:rPr>
              <a:t>cụ</a:t>
            </a:r>
            <a:r>
              <a:rPr lang="en-US" altLang="x-none" sz="3400" dirty="0">
                <a:latin typeface="Times New Roman" panose="02020603050405020304" pitchFamily="18" charset="0"/>
                <a:cs typeface="Times New Roman" panose="02020603050405020304" pitchFamily="18" charset="0"/>
              </a:rPr>
              <a:t> </a:t>
            </a:r>
            <a:r>
              <a:rPr lang="en-US" altLang="x-none" sz="3400" dirty="0" err="1">
                <a:latin typeface="Times New Roman" panose="02020603050405020304" pitchFamily="18" charset="0"/>
                <a:cs typeface="Times New Roman" panose="02020603050405020304" pitchFamily="18" charset="0"/>
              </a:rPr>
              <a:t>thể</a:t>
            </a:r>
            <a:r>
              <a:rPr lang="en-US" altLang="x-none" sz="3400" dirty="0">
                <a:latin typeface="Times New Roman" panose="02020603050405020304" pitchFamily="18" charset="0"/>
                <a:cs typeface="Times New Roman" panose="02020603050405020304" pitchFamily="18" charset="0"/>
              </a:rPr>
              <a:t>.</a:t>
            </a:r>
            <a:endParaRPr lang="en-US" altLang="x-none" sz="34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solidFill>
                  <a:schemeClr val="tx1"/>
                </a:solidFill>
                <a:latin typeface="Times New Roman" panose="02020603050405020304" pitchFamily="18" charset="0"/>
                <a:cs typeface="Times New Roman" panose="02020603050405020304" pitchFamily="18" charset="0"/>
                <a:sym typeface="+mn-ea"/>
              </a:rPr>
              <a:t>1.2. Khái niệm văn bản quản lý </a:t>
            </a:r>
            <a:br>
              <a:rPr lang="en-US" altLang="en-US" sz="3600" dirty="0">
                <a:solidFill>
                  <a:schemeClr val="tx1"/>
                </a:solidFill>
                <a:latin typeface="Times New Roman" panose="02020603050405020304" pitchFamily="18" charset="0"/>
                <a:cs typeface="Times New Roman" panose="02020603050405020304" pitchFamily="18" charset="0"/>
                <a:sym typeface="+mn-ea"/>
              </a:rPr>
            </a:br>
            <a:r>
              <a:rPr lang="en-US" altLang="en-US" sz="3600" dirty="0">
                <a:solidFill>
                  <a:schemeClr val="tx1"/>
                </a:solidFill>
                <a:latin typeface="Times New Roman" panose="02020603050405020304" pitchFamily="18" charset="0"/>
                <a:cs typeface="Times New Roman" panose="02020603050405020304" pitchFamily="18" charset="0"/>
                <a:sym typeface="+mn-ea"/>
              </a:rPr>
              <a:t>nh</a:t>
            </a:r>
            <a:r>
              <a:rPr lang="en-US" altLang="en-US" sz="3600" dirty="0">
                <a:solidFill>
                  <a:schemeClr val="tx1"/>
                </a:solidFill>
                <a:latin typeface="Times New Roman" panose="02020603050405020304" pitchFamily="18" charset="0"/>
                <a:ea typeface="Times New Roman" panose="02020603050405020304" pitchFamily="18" charset="0"/>
                <a:sym typeface="+mn-ea"/>
              </a:rPr>
              <a:t>à</a:t>
            </a:r>
            <a:r>
              <a:rPr lang="en-US" altLang="en-US" sz="3600" dirty="0">
                <a:solidFill>
                  <a:schemeClr val="tx1"/>
                </a:solidFill>
                <a:latin typeface="Times New Roman" panose="02020603050405020304" pitchFamily="18" charset="0"/>
                <a:cs typeface="Times New Roman" panose="02020603050405020304" pitchFamily="18" charset="0"/>
                <a:sym typeface="+mn-ea"/>
              </a:rPr>
              <a:t> nước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wrap="square" lIns="91440" tIns="45720" rIns="91440" bIns="45720" anchor="t"/>
          <a:lstStyle/>
          <a:p>
            <a:pPr>
              <a:buFont typeface="Wingdings" panose="05000000000000000000" pitchFamily="2" charset="2"/>
              <a:buNone/>
            </a:pPr>
            <a:r>
              <a:rPr lang="en-US" altLang="en-US" i="1" dirty="0">
                <a:solidFill>
                  <a:srgbClr val="002060"/>
                </a:solidFill>
                <a:latin typeface="Times New Roman" panose="02020603050405020304" pitchFamily="18" charset="0"/>
                <a:cs typeface="Times New Roman" panose="02020603050405020304" pitchFamily="18" charset="0"/>
              </a:rPr>
              <a:t>   </a:t>
            </a:r>
            <a:r>
              <a:rPr lang="en-US" altLang="en-US" b="1" i="1" dirty="0">
                <a:solidFill>
                  <a:srgbClr val="002060"/>
                </a:solidFill>
                <a:latin typeface="Times New Roman" panose="02020603050405020304" pitchFamily="18" charset="0"/>
                <a:cs typeface="Times New Roman" panose="02020603050405020304" pitchFamily="18" charset="0"/>
              </a:rPr>
              <a:t>b. </a:t>
            </a:r>
            <a:r>
              <a:rPr lang="en-US" altLang="en-US" b="1" i="1" u="sng" dirty="0">
                <a:solidFill>
                  <a:srgbClr val="002060"/>
                </a:solidFill>
                <a:latin typeface="Times New Roman" panose="02020603050405020304" pitchFamily="18" charset="0"/>
                <a:cs typeface="Times New Roman" panose="02020603050405020304" pitchFamily="18" charset="0"/>
              </a:rPr>
              <a:t>Kỹ thuật trình b</a:t>
            </a:r>
            <a:r>
              <a:rPr lang="en-US" altLang="en-US" b="1" i="1" u="sng" dirty="0">
                <a:solidFill>
                  <a:srgbClr val="002060"/>
                </a:solidFill>
                <a:latin typeface="Times New Roman" panose="02020603050405020304" pitchFamily="18" charset="0"/>
                <a:ea typeface="Times New Roman" panose="02020603050405020304" pitchFamily="18" charset="0"/>
              </a:rPr>
              <a:t>à</a:t>
            </a:r>
            <a:r>
              <a:rPr lang="en-US" altLang="en-US" b="1" i="1" u="sng" dirty="0">
                <a:solidFill>
                  <a:srgbClr val="002060"/>
                </a:solidFill>
                <a:latin typeface="Times New Roman" panose="02020603050405020304" pitchFamily="18" charset="0"/>
                <a:cs typeface="Times New Roman" panose="02020603050405020304" pitchFamily="18" charset="0"/>
              </a:rPr>
              <a:t>y</a:t>
            </a:r>
          </a:p>
          <a:p>
            <a:pPr>
              <a:buFont typeface="Wingdings" panose="05000000000000000000" pitchFamily="2" charset="2"/>
              <a:buNone/>
            </a:pPr>
            <a:r>
              <a:rPr lang="en-US" altLang="en-US" i="1" dirty="0">
                <a:solidFill>
                  <a:srgbClr val="002060"/>
                </a:solidFill>
                <a:latin typeface="Times New Roman" panose="02020603050405020304" pitchFamily="18" charset="0"/>
                <a:cs typeface="Times New Roman" panose="02020603050405020304" pitchFamily="18" charset="0"/>
              </a:rPr>
              <a:t>		</a:t>
            </a:r>
            <a:r>
              <a:rPr lang="en-US" altLang="en-US" sz="3600" dirty="0">
                <a:solidFill>
                  <a:srgbClr val="002060"/>
                </a:solidFill>
                <a:latin typeface="Times New Roman" panose="02020603050405020304" pitchFamily="18" charset="0"/>
                <a:cs typeface="Times New Roman" panose="02020603050405020304" pitchFamily="18" charset="0"/>
              </a:rPr>
              <a:t>Quốc hiệu được trình b</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y tại ô số 1; chiếm khoảng </a:t>
            </a:r>
            <a:r>
              <a:rPr lang="en-US" altLang="en-US" sz="3600" dirty="0">
                <a:solidFill>
                  <a:srgbClr val="002060"/>
                </a:solidFill>
                <a:latin typeface="Times New Roman" panose="02020603050405020304" pitchFamily="18" charset="0"/>
                <a:ea typeface="Times New Roman" panose="02020603050405020304" pitchFamily="18" charset="0"/>
              </a:rPr>
              <a:t>½</a:t>
            </a:r>
            <a:r>
              <a:rPr lang="en-US" altLang="en-US" sz="3600" dirty="0">
                <a:solidFill>
                  <a:srgbClr val="002060"/>
                </a:solidFill>
                <a:latin typeface="Times New Roman" panose="02020603050405020304" pitchFamily="18" charset="0"/>
                <a:cs typeface="Times New Roman" panose="02020603050405020304" pitchFamily="18" charset="0"/>
              </a:rPr>
              <a:t> trang giấy theo chiều ngang, ở phía trên, bên phải </a:t>
            </a:r>
          </a:p>
          <a:p>
            <a:pPr>
              <a:buChar char="•"/>
            </a:pPr>
            <a:endParaRPr lang="en-US" altLang="en-US" dirty="0">
              <a:solidFill>
                <a:srgbClr val="002060"/>
              </a:solidFill>
              <a:latin typeface="Times New Roman" panose="02020603050405020304" pitchFamily="18" charset="0"/>
              <a:cs typeface="Times New Roman" panose="02020603050405020304" pitchFamily="18" charset="0"/>
            </a:endParaRPr>
          </a:p>
          <a:p>
            <a:pPr>
              <a:buChar char="•"/>
            </a:pPr>
            <a:endParaRPr lang="en-US" altLang="en-US" dirty="0">
              <a:solidFill>
                <a:srgbClr val="002060"/>
              </a:solidFill>
              <a:latin typeface="Times New Roman" panose="02020603050405020304" pitchFamily="18" charset="0"/>
              <a:ea typeface="Times New Roman" panose="02020603050405020304" pitchFamily="18" charset="0"/>
            </a:endParaRPr>
          </a:p>
        </p:txBody>
      </p:sp>
      <p:sp>
        <p:nvSpPr>
          <p:cNvPr id="5" name="Title 1"/>
          <p:cNvSpPr>
            <a:spLocks noGrp="1"/>
          </p:cNvSpPr>
          <p:nvPr>
            <p:ph type="title"/>
          </p:nvPr>
        </p:nvSpPr>
        <p:spPr>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1.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Quốc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hiệu</a:t>
            </a:r>
            <a:endParaRPr lang="vi-VN" altLang="en-US" sz="4000" dirty="0">
              <a:solidFill>
                <a:prstClr val="black"/>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32363" y="654050"/>
            <a:ext cx="3862388" cy="327025"/>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1</a:t>
            </a:r>
          </a:p>
        </p:txBody>
      </p:sp>
      <p:sp>
        <p:nvSpPr>
          <p:cNvPr id="5" name="Rectangle 4"/>
          <p:cNvSpPr/>
          <p:nvPr/>
        </p:nvSpPr>
        <p:spPr>
          <a:xfrm>
            <a:off x="696913" y="669925"/>
            <a:ext cx="3863975" cy="3111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2</a:t>
            </a:r>
          </a:p>
        </p:txBody>
      </p:sp>
      <p:sp>
        <p:nvSpPr>
          <p:cNvPr id="6" name="Content Placeholder 5"/>
          <p:cNvSpPr>
            <a:spLocks noGrp="1"/>
          </p:cNvSpPr>
          <p:nvPr>
            <p:ph idx="1"/>
          </p:nvPr>
        </p:nvSpPr>
        <p:spPr>
          <a:xfrm>
            <a:off x="696913" y="1157288"/>
            <a:ext cx="3863975" cy="327025"/>
          </a:xfrm>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normAutofit fontScale="47500" lnSpcReduction="20000"/>
          </a:bodyPr>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3</a:t>
            </a:r>
          </a:p>
        </p:txBody>
      </p:sp>
      <p:sp>
        <p:nvSpPr>
          <p:cNvPr id="7" name="Rectangle 6"/>
          <p:cNvSpPr/>
          <p:nvPr/>
        </p:nvSpPr>
        <p:spPr>
          <a:xfrm>
            <a:off x="4932363" y="1141413"/>
            <a:ext cx="3862388"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4</a:t>
            </a:r>
          </a:p>
        </p:txBody>
      </p:sp>
      <p:sp>
        <p:nvSpPr>
          <p:cNvPr id="8" name="Content Placeholder 5"/>
          <p:cNvSpPr txBox="1"/>
          <p:nvPr/>
        </p:nvSpPr>
        <p:spPr bwMode="auto">
          <a:xfrm>
            <a:off x="1233488" y="1660525"/>
            <a:ext cx="2149475" cy="376238"/>
          </a:xfrm>
          <a:prstGeom prst="rect">
            <a:avLst/>
          </a:prstGeom>
          <a:ln w="25400"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lt1"/>
                </a:solidFill>
                <a:latin typeface="+mn-lt"/>
                <a:ea typeface="+mn-ea"/>
                <a:cs typeface="+mn-cs"/>
              </a:defRPr>
            </a:lvl5pPr>
            <a:lvl6pPr marL="2514600" indent="-228600" algn="l" rtl="0" fontAlgn="base">
              <a:spcBef>
                <a:spcPct val="20000"/>
              </a:spcBef>
              <a:spcAft>
                <a:spcPct val="0"/>
              </a:spcAft>
              <a:buChar char="»"/>
              <a:defRPr sz="2000">
                <a:solidFill>
                  <a:schemeClr val="lt1"/>
                </a:solidFill>
                <a:latin typeface="+mn-lt"/>
                <a:ea typeface="+mn-ea"/>
                <a:cs typeface="+mn-cs"/>
              </a:defRPr>
            </a:lvl6pPr>
            <a:lvl7pPr marL="2971800" indent="-228600" algn="l" rtl="0" fontAlgn="base">
              <a:spcBef>
                <a:spcPct val="20000"/>
              </a:spcBef>
              <a:spcAft>
                <a:spcPct val="0"/>
              </a:spcAft>
              <a:buChar char="»"/>
              <a:defRPr sz="2000">
                <a:solidFill>
                  <a:schemeClr val="lt1"/>
                </a:solidFill>
                <a:latin typeface="+mn-lt"/>
                <a:ea typeface="+mn-ea"/>
                <a:cs typeface="+mn-cs"/>
              </a:defRPr>
            </a:lvl7pPr>
            <a:lvl8pPr marL="3429000" indent="-228600" algn="l" rtl="0" fontAlgn="base">
              <a:spcBef>
                <a:spcPct val="20000"/>
              </a:spcBef>
              <a:spcAft>
                <a:spcPct val="0"/>
              </a:spcAft>
              <a:buChar char="»"/>
              <a:defRPr sz="2000">
                <a:solidFill>
                  <a:schemeClr val="lt1"/>
                </a:solidFill>
                <a:latin typeface="+mn-lt"/>
                <a:ea typeface="+mn-ea"/>
                <a:cs typeface="+mn-cs"/>
              </a:defRPr>
            </a:lvl8pPr>
            <a:lvl9pPr marL="3886200" indent="-228600" algn="l" rtl="0" fontAlgn="base">
              <a:spcBef>
                <a:spcPct val="20000"/>
              </a:spcBef>
              <a:spcAft>
                <a:spcPct val="0"/>
              </a:spcAft>
              <a:buChar char="»"/>
              <a:defRPr sz="20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sz="36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5b</a:t>
            </a:r>
          </a:p>
        </p:txBody>
      </p:sp>
      <p:sp>
        <p:nvSpPr>
          <p:cNvPr id="9" name="Rectangle 8"/>
          <p:cNvSpPr/>
          <p:nvPr/>
        </p:nvSpPr>
        <p:spPr>
          <a:xfrm>
            <a:off x="3479800" y="1708150"/>
            <a:ext cx="3863975" cy="328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5a</a:t>
            </a:r>
          </a:p>
        </p:txBody>
      </p:sp>
      <p:sp>
        <p:nvSpPr>
          <p:cNvPr id="10" name="Rectangle 9"/>
          <p:cNvSpPr/>
          <p:nvPr/>
        </p:nvSpPr>
        <p:spPr>
          <a:xfrm>
            <a:off x="3479800" y="2212975"/>
            <a:ext cx="3863975" cy="352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9a</a:t>
            </a:r>
          </a:p>
        </p:txBody>
      </p:sp>
      <p:sp>
        <p:nvSpPr>
          <p:cNvPr id="2" name="Rectangle 1"/>
          <p:cNvSpPr/>
          <p:nvPr/>
        </p:nvSpPr>
        <p:spPr>
          <a:xfrm>
            <a:off x="696913" y="2768600"/>
            <a:ext cx="8097838" cy="17764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4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6</a:t>
            </a:r>
          </a:p>
        </p:txBody>
      </p:sp>
      <p:sp>
        <p:nvSpPr>
          <p:cNvPr id="11" name="Rectangle 10"/>
          <p:cNvSpPr/>
          <p:nvPr/>
        </p:nvSpPr>
        <p:spPr>
          <a:xfrm>
            <a:off x="4914900" y="4829175"/>
            <a:ext cx="3862388" cy="328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7a</a:t>
            </a:r>
          </a:p>
        </p:txBody>
      </p:sp>
      <p:sp>
        <p:nvSpPr>
          <p:cNvPr id="12" name="Rectangle 11"/>
          <p:cNvSpPr/>
          <p:nvPr/>
        </p:nvSpPr>
        <p:spPr>
          <a:xfrm>
            <a:off x="4932363" y="6529388"/>
            <a:ext cx="3862388" cy="328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7b</a:t>
            </a:r>
          </a:p>
        </p:txBody>
      </p:sp>
      <p:sp>
        <p:nvSpPr>
          <p:cNvPr id="3" name="Flowchart: Connector 2"/>
          <p:cNvSpPr/>
          <p:nvPr/>
        </p:nvSpPr>
        <p:spPr>
          <a:xfrm>
            <a:off x="5287963" y="5276850"/>
            <a:ext cx="1152525" cy="10683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8</a:t>
            </a:r>
          </a:p>
        </p:txBody>
      </p:sp>
      <p:sp>
        <p:nvSpPr>
          <p:cNvPr id="13" name="Content Placeholder 5"/>
          <p:cNvSpPr txBox="1"/>
          <p:nvPr/>
        </p:nvSpPr>
        <p:spPr bwMode="auto">
          <a:xfrm>
            <a:off x="6011863" y="5640388"/>
            <a:ext cx="2151063" cy="376238"/>
          </a:xfrm>
          <a:prstGeom prst="rect">
            <a:avLst/>
          </a:prstGeom>
          <a:ln w="25400"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lt1"/>
                </a:solidFill>
                <a:latin typeface="+mn-lt"/>
                <a:ea typeface="+mn-ea"/>
                <a:cs typeface="+mn-cs"/>
              </a:defRPr>
            </a:lvl5pPr>
            <a:lvl6pPr marL="2514600" indent="-228600" algn="l" rtl="0" fontAlgn="base">
              <a:spcBef>
                <a:spcPct val="20000"/>
              </a:spcBef>
              <a:spcAft>
                <a:spcPct val="0"/>
              </a:spcAft>
              <a:buChar char="»"/>
              <a:defRPr sz="2000">
                <a:solidFill>
                  <a:schemeClr val="lt1"/>
                </a:solidFill>
                <a:latin typeface="+mn-lt"/>
                <a:ea typeface="+mn-ea"/>
                <a:cs typeface="+mn-cs"/>
              </a:defRPr>
            </a:lvl6pPr>
            <a:lvl7pPr marL="2971800" indent="-228600" algn="l" rtl="0" fontAlgn="base">
              <a:spcBef>
                <a:spcPct val="20000"/>
              </a:spcBef>
              <a:spcAft>
                <a:spcPct val="0"/>
              </a:spcAft>
              <a:buChar char="»"/>
              <a:defRPr sz="2000">
                <a:solidFill>
                  <a:schemeClr val="lt1"/>
                </a:solidFill>
                <a:latin typeface="+mn-lt"/>
                <a:ea typeface="+mn-ea"/>
                <a:cs typeface="+mn-cs"/>
              </a:defRPr>
            </a:lvl7pPr>
            <a:lvl8pPr marL="3429000" indent="-228600" algn="l" rtl="0" fontAlgn="base">
              <a:spcBef>
                <a:spcPct val="20000"/>
              </a:spcBef>
              <a:spcAft>
                <a:spcPct val="0"/>
              </a:spcAft>
              <a:buChar char="»"/>
              <a:defRPr sz="2000">
                <a:solidFill>
                  <a:schemeClr val="lt1"/>
                </a:solidFill>
                <a:latin typeface="+mn-lt"/>
                <a:ea typeface="+mn-ea"/>
                <a:cs typeface="+mn-cs"/>
              </a:defRPr>
            </a:lvl8pPr>
            <a:lvl9pPr marL="3886200" indent="-228600" algn="l" rtl="0" fontAlgn="base">
              <a:spcBef>
                <a:spcPct val="20000"/>
              </a:spcBef>
              <a:spcAft>
                <a:spcPct val="0"/>
              </a:spcAft>
              <a:buChar char="»"/>
              <a:defRPr sz="20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sz="36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5b</a:t>
            </a:r>
          </a:p>
        </p:txBody>
      </p:sp>
      <p:sp>
        <p:nvSpPr>
          <p:cNvPr id="14" name="Rectangle 13"/>
          <p:cNvSpPr/>
          <p:nvPr/>
        </p:nvSpPr>
        <p:spPr>
          <a:xfrm>
            <a:off x="696913" y="4894263"/>
            <a:ext cx="1981200" cy="1285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9b</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4"/>
                                        </p:tgtEl>
                                        <p:attrNameLst>
                                          <p:attrName>style.color</p:attrName>
                                        </p:attrNameLst>
                                      </p:cBhvr>
                                      <p:by>
                                        <p:hsl h="0" s="-12549" l="-25098"/>
                                      </p:by>
                                    </p:animClr>
                                    <p:animClr clrSpc="hsl" dir="cw">
                                      <p:cBhvr>
                                        <p:cTn id="7" dur="500" fill="hold"/>
                                        <p:tgtEl>
                                          <p:spTgt spid="4"/>
                                        </p:tgtEl>
                                        <p:attrNameLst>
                                          <p:attrName>fillcolor</p:attrName>
                                        </p:attrNameLst>
                                      </p:cBhvr>
                                      <p:by>
                                        <p:hsl h="0" s="-12549" l="-25098"/>
                                      </p:by>
                                    </p:animClr>
                                    <p:animClr clrSpc="hsl" dir="cw">
                                      <p:cBhvr>
                                        <p:cTn id="8" dur="500" fill="hold"/>
                                        <p:tgtEl>
                                          <p:spTgt spid="4"/>
                                        </p:tgtEl>
                                        <p:attrNameLst>
                                          <p:attrName>stroke.color</p:attrName>
                                        </p:attrNameLst>
                                      </p:cBhvr>
                                      <p:by>
                                        <p:hsl h="0" s="-12549" l="-25098"/>
                                      </p:by>
                                    </p:animClr>
                                    <p:set>
                                      <p:cBhvr>
                                        <p:cTn id="9" dur="5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wrap="square" lIns="91440" tIns="45720" rIns="91440" bIns="45720" numCol="1" anchor="t" anchorCtr="0" compatLnSpc="1"/>
          <a:lstStyle/>
          <a:p>
            <a:r>
              <a:rPr lang="en-US" altLang="en-US" i="1" dirty="0">
                <a:solidFill>
                  <a:srgbClr val="002060"/>
                </a:solidFill>
                <a:latin typeface="Times New Roman" panose="02020603050405020304" pitchFamily="18" charset="0"/>
              </a:rPr>
              <a:t>Dòng thứ nhất:</a:t>
            </a:r>
          </a:p>
          <a:p>
            <a:pPr>
              <a:buNone/>
            </a:pPr>
            <a:r>
              <a:rPr lang="en-US" altLang="en-US" i="1" dirty="0">
                <a:solidFill>
                  <a:srgbClr val="002060"/>
                </a:solidFill>
                <a:latin typeface="Times New Roman" panose="02020603050405020304" pitchFamily="18" charset="0"/>
              </a:rPr>
              <a:t> </a:t>
            </a:r>
            <a:r>
              <a:rPr lang="en-US" altLang="en-US" b="1" dirty="0">
                <a:solidFill>
                  <a:srgbClr val="002060"/>
                </a:solidFill>
                <a:latin typeface="Times New Roman" panose="02020603050405020304" pitchFamily="18" charset="0"/>
              </a:rPr>
              <a:t>“CỘNG HÒA XÃ HỘI CHỦ NGHĨA VIỆT NAM”</a:t>
            </a:r>
            <a:r>
              <a:rPr lang="en-US" altLang="en-US" b="1" i="1" dirty="0">
                <a:solidFill>
                  <a:srgbClr val="002060"/>
                </a:solidFill>
                <a:latin typeface="Times New Roman" panose="02020603050405020304" pitchFamily="18" charset="0"/>
              </a:rPr>
              <a:t> </a:t>
            </a:r>
            <a:r>
              <a:rPr lang="en-US" altLang="en-US" i="1" dirty="0">
                <a:solidFill>
                  <a:srgbClr val="002060"/>
                </a:solidFill>
                <a:latin typeface="Times New Roman" panose="02020603050405020304" pitchFamily="18" charset="0"/>
              </a:rPr>
              <a:t>được trình bày bằng chữ in hoa, cỡ chữ từ 12 đến 13, kiểu chữ đứng, đậm;</a:t>
            </a:r>
          </a:p>
          <a:p>
            <a:endParaRPr lang="en-US" altLang="x-none" dirty="0">
              <a:solidFill>
                <a:srgbClr val="002060"/>
              </a:solidFill>
            </a:endParaRPr>
          </a:p>
        </p:txBody>
      </p:sp>
      <p:sp>
        <p:nvSpPr>
          <p:cNvPr id="6" name="Title 1"/>
          <p:cNvSpPr>
            <a:spLocks noGrp="1"/>
          </p:cNvSpPr>
          <p:nvPr>
            <p:ph type="title"/>
          </p:nvPr>
        </p:nvSpPr>
        <p:spPr>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1.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Quốc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hiệu</a:t>
            </a:r>
            <a:endParaRPr lang="vi-VN" altLang="en-US" sz="4000" dirty="0">
              <a:solidFill>
                <a:prstClr val="black"/>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7700" y="1484313"/>
            <a:ext cx="8280400" cy="4716462"/>
          </a:xfrm>
        </p:spPr>
        <p:txBody>
          <a:bodyPr vert="horz" wrap="square" lIns="91440" tIns="45720" rIns="91440" bIns="45720" anchor="t"/>
          <a:lstStyle/>
          <a:p>
            <a:pPr algn="just"/>
            <a:r>
              <a:rPr lang="en-US" altLang="en-US" sz="3600" dirty="0">
                <a:solidFill>
                  <a:srgbClr val="002060"/>
                </a:solidFill>
                <a:latin typeface="Times New Roman" panose="02020603050405020304" pitchFamily="18" charset="0"/>
              </a:rPr>
              <a:t>Dòng thứ hai: “</a:t>
            </a:r>
            <a:r>
              <a:rPr lang="en-US" altLang="en-US" sz="3600" b="1" dirty="0">
                <a:solidFill>
                  <a:srgbClr val="002060"/>
                </a:solidFill>
                <a:latin typeface="Times New Roman" panose="02020603050405020304" pitchFamily="18" charset="0"/>
              </a:rPr>
              <a:t>Độc lập - Tự do - Hạnh phúc”</a:t>
            </a:r>
            <a:r>
              <a:rPr lang="en-US" altLang="en-US" sz="3600" dirty="0">
                <a:solidFill>
                  <a:srgbClr val="002060"/>
                </a:solidFill>
                <a:latin typeface="Times New Roman" panose="02020603050405020304" pitchFamily="18" charset="0"/>
              </a:rPr>
              <a:t> </a:t>
            </a:r>
          </a:p>
          <a:p>
            <a:pPr algn="just"/>
            <a:r>
              <a:rPr lang="en-US" altLang="en-US" sz="3600" dirty="0">
                <a:solidFill>
                  <a:srgbClr val="002060"/>
                </a:solidFill>
                <a:latin typeface="Times New Roman" panose="02020603050405020304" pitchFamily="18" charset="0"/>
              </a:rPr>
              <a:t>Được trình bày bằng chữ in thường, cỡ chữ từ 13 đến 14 (nếu dòng thứ nhất cỡ chữ 12, thì dòng thứ hai cỡ chữ 13; nếu dòng thứ nhất cỡ chữ 13, thì dòng thứ hai cỡ chữ 14), </a:t>
            </a:r>
          </a:p>
        </p:txBody>
      </p:sp>
      <p:sp>
        <p:nvSpPr>
          <p:cNvPr id="4" name="Title 1"/>
          <p:cNvSpPr>
            <a:spLocks noGrp="1"/>
          </p:cNvSpPr>
          <p:nvPr/>
        </p:nvSpPr>
        <p:spPr>
          <a:xfrm>
            <a:off x="28755" y="1"/>
            <a:ext cx="9144000" cy="1295400"/>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1.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Quốc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hiệu</a:t>
            </a:r>
            <a:endParaRPr lang="vi-VN" altLang="en-US" sz="4000" dirty="0">
              <a:solidFill>
                <a:prstClr val="black"/>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3" y="1600200"/>
            <a:ext cx="8135937" cy="3700463"/>
          </a:xfrm>
        </p:spPr>
        <p:txBody>
          <a:bodyPr vert="horz" wrap="square" lIns="91440" tIns="45720" rIns="91440" bIns="45720" anchor="t"/>
          <a:lstStyle/>
          <a:p>
            <a:pPr algn="just"/>
            <a:r>
              <a:rPr lang="en-US" altLang="en-US" sz="3600" dirty="0">
                <a:solidFill>
                  <a:srgbClr val="002060"/>
                </a:solidFill>
                <a:latin typeface="Times New Roman" panose="02020603050405020304" pitchFamily="18" charset="0"/>
              </a:rPr>
              <a:t>Kiểu chữ đứng, đậm; được đặt canh giữa dưới dòng thứ nhất; chữ cái đầu của các cụm từ được viết hoa, giữa các cụm từ có gạch nối, có cách chữ; phía dưới có đường kẻ ngang, nét liền, có độ dài bằng độ dài của </a:t>
            </a:r>
            <a:r>
              <a:rPr lang="en-US" altLang="en-US" sz="3600" dirty="0" err="1">
                <a:solidFill>
                  <a:srgbClr val="002060"/>
                </a:solidFill>
                <a:latin typeface="Times New Roman" panose="02020603050405020304" pitchFamily="18" charset="0"/>
              </a:rPr>
              <a:t>dòng</a:t>
            </a:r>
            <a:r>
              <a:rPr lang="en-US" altLang="en-US" sz="3600" dirty="0">
                <a:solidFill>
                  <a:srgbClr val="002060"/>
                </a:solidFill>
                <a:latin typeface="Times New Roman" panose="02020603050405020304" pitchFamily="18" charset="0"/>
              </a:rPr>
              <a:t> </a:t>
            </a:r>
            <a:r>
              <a:rPr lang="en-US" altLang="en-US" sz="3600" dirty="0" err="1">
                <a:solidFill>
                  <a:srgbClr val="002060"/>
                </a:solidFill>
                <a:latin typeface="Times New Roman" panose="02020603050405020304" pitchFamily="18" charset="0"/>
              </a:rPr>
              <a:t>chữ</a:t>
            </a:r>
            <a:r>
              <a:rPr lang="en-US" altLang="en-US" sz="3600" dirty="0">
                <a:solidFill>
                  <a:srgbClr val="002060"/>
                </a:solidFill>
                <a:latin typeface="Times New Roman" panose="02020603050405020304" pitchFamily="18" charset="0"/>
              </a:rPr>
              <a:t>.</a:t>
            </a:r>
            <a:endParaRPr lang="en-US" altLang="en-US" sz="3600" dirty="0">
              <a:solidFill>
                <a:srgbClr val="002060"/>
              </a:solidFill>
            </a:endParaRPr>
          </a:p>
          <a:p>
            <a:endParaRPr lang="en-US" altLang="en-US" sz="3600" dirty="0"/>
          </a:p>
        </p:txBody>
      </p:sp>
      <p:sp>
        <p:nvSpPr>
          <p:cNvPr id="5" name="Title 1"/>
          <p:cNvSpPr>
            <a:spLocks noGrp="1"/>
          </p:cNvSpPr>
          <p:nvPr>
            <p:ph type="title"/>
          </p:nvPr>
        </p:nvSpPr>
        <p:spPr>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1.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Quốc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hiệu</a:t>
            </a:r>
            <a:endParaRPr lang="vi-VN" altLang="en-US" sz="4000" dirty="0">
              <a:solidFill>
                <a:prstClr val="black"/>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600575"/>
          </a:xfrm>
        </p:spPr>
        <p:txBody>
          <a:bodyPr vert="horz" wrap="square" lIns="91440" tIns="45720" rIns="91440" bIns="45720" anchor="t"/>
          <a:lstStyle/>
          <a:p>
            <a:pPr algn="ctr" eaLnBrk="1" hangingPunct="1">
              <a:buFont typeface="Wingdings" panose="05000000000000000000" pitchFamily="2" charset="2"/>
              <a:buNone/>
            </a:pPr>
            <a:endParaRPr lang="en-US" altLang="en-US" sz="3000" b="1" dirty="0">
              <a:solidFill>
                <a:srgbClr val="002060"/>
              </a:solidFill>
              <a:latin typeface="Times New Roman" panose="02020603050405020304" pitchFamily="18" charset="0"/>
            </a:endParaRPr>
          </a:p>
          <a:p>
            <a:pPr algn="ctr" eaLnBrk="1" hangingPunct="1">
              <a:buFont typeface="Wingdings" panose="05000000000000000000" pitchFamily="2" charset="2"/>
              <a:buNone/>
            </a:pPr>
            <a:r>
              <a:rPr lang="en-US" altLang="en-US" sz="3000" b="1" dirty="0">
                <a:solidFill>
                  <a:srgbClr val="002060"/>
                </a:solidFill>
                <a:latin typeface="Times New Roman" panose="02020603050405020304" pitchFamily="18" charset="0"/>
              </a:rPr>
              <a:t>CỘNG HÒA XÃ HỘI CHỦ NGHĨA VIỆT NAM</a:t>
            </a:r>
            <a:br>
              <a:rPr lang="en-US" altLang="en-US" sz="3000" b="1" dirty="0">
                <a:solidFill>
                  <a:srgbClr val="002060"/>
                </a:solidFill>
                <a:latin typeface="Times New Roman" panose="02020603050405020304" pitchFamily="18" charset="0"/>
              </a:rPr>
            </a:br>
            <a:r>
              <a:rPr lang="en-US" altLang="en-US" b="1" dirty="0">
                <a:solidFill>
                  <a:srgbClr val="002060"/>
                </a:solidFill>
                <a:latin typeface="Times New Roman" panose="02020603050405020304" pitchFamily="18" charset="0"/>
              </a:rPr>
              <a:t>Độc lập - Tự do - Hạnh phúc</a:t>
            </a:r>
            <a:endParaRPr lang="en-US" altLang="en-US" dirty="0">
              <a:solidFill>
                <a:srgbClr val="002060"/>
              </a:solidFill>
              <a:latin typeface="Times New Roman" panose="02020603050405020304" pitchFamily="18" charset="0"/>
            </a:endParaRPr>
          </a:p>
          <a:p>
            <a:pPr eaLnBrk="1" hangingPunct="1">
              <a:buFont typeface="Wingdings" panose="05000000000000000000" pitchFamily="2" charset="2"/>
              <a:buNone/>
            </a:pPr>
            <a:endParaRPr lang="en-US" altLang="en-US" i="1" dirty="0">
              <a:solidFill>
                <a:srgbClr val="002060"/>
              </a:solidFill>
              <a:latin typeface="Times New Roman" panose="02020603050405020304" pitchFamily="18" charset="0"/>
            </a:endParaRPr>
          </a:p>
          <a:p>
            <a:pPr eaLnBrk="1" hangingPunct="1">
              <a:buFont typeface="Wingdings" panose="05000000000000000000" pitchFamily="2" charset="2"/>
              <a:buNone/>
            </a:pPr>
            <a:br>
              <a:rPr lang="en-US" altLang="en-US" i="1" dirty="0">
                <a:solidFill>
                  <a:srgbClr val="002060"/>
                </a:solidFill>
                <a:latin typeface="Times New Roman" panose="02020603050405020304" pitchFamily="18" charset="0"/>
              </a:rPr>
            </a:br>
            <a:endParaRPr lang="en-US" altLang="en-US" i="1" dirty="0">
              <a:solidFill>
                <a:srgbClr val="002060"/>
              </a:solidFill>
              <a:latin typeface="Times New Roman" panose="02020603050405020304" pitchFamily="18" charset="0"/>
            </a:endParaRPr>
          </a:p>
          <a:p>
            <a:pPr algn="ctr" eaLnBrk="1" hangingPunct="1">
              <a:buFont typeface="Wingdings" panose="05000000000000000000" pitchFamily="2" charset="2"/>
              <a:buNone/>
            </a:pPr>
            <a:r>
              <a:rPr lang="en-US" altLang="en-US" i="1" dirty="0">
                <a:solidFill>
                  <a:srgbClr val="002060"/>
                </a:solidFill>
                <a:latin typeface="Times New Roman" panose="02020603050405020304" pitchFamily="18" charset="0"/>
              </a:rPr>
              <a:t>Hai dòng chữ trên được trình bày cách nhau dòng đơn.</a:t>
            </a:r>
          </a:p>
          <a:p>
            <a:pPr>
              <a:buChar char="•"/>
            </a:pPr>
            <a:endParaRPr lang="en-US" altLang="en-US" dirty="0">
              <a:solidFill>
                <a:srgbClr val="002060"/>
              </a:solidFill>
            </a:endParaRPr>
          </a:p>
        </p:txBody>
      </p:sp>
      <p:cxnSp>
        <p:nvCxnSpPr>
          <p:cNvPr id="5" name="Straight Connector 4"/>
          <p:cNvCxnSpPr/>
          <p:nvPr/>
        </p:nvCxnSpPr>
        <p:spPr>
          <a:xfrm>
            <a:off x="2232025" y="3200400"/>
            <a:ext cx="4932363"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6" name="Title 1"/>
          <p:cNvSpPr>
            <a:spLocks noGrp="1"/>
          </p:cNvSpPr>
          <p:nvPr>
            <p:ph type="title"/>
          </p:nvPr>
        </p:nvSpPr>
        <p:spPr>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4000" b="1" dirty="0">
                <a:solidFill>
                  <a:prstClr val="black"/>
                </a:solidFill>
                <a:latin typeface="Times New Roman" panose="02020603050405020304" pitchFamily="18" charset="0"/>
                <a:ea typeface="+mn-ea"/>
                <a:cs typeface="Times New Roman" panose="02020603050405020304" pitchFamily="18" charset="0"/>
              </a:rPr>
              <a:t>1.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Quốc</a:t>
            </a:r>
            <a:r>
              <a:rPr lang="en-US" altLang="en-US" sz="4000" b="1" dirty="0">
                <a:solidFill>
                  <a:prstClr val="black"/>
                </a:solidFill>
                <a:latin typeface="Times New Roman" panose="02020603050405020304" pitchFamily="18" charset="0"/>
                <a:ea typeface="+mn-ea"/>
                <a:cs typeface="Times New Roman" panose="02020603050405020304" pitchFamily="18" charset="0"/>
              </a:rPr>
              <a:t> </a:t>
            </a:r>
            <a:r>
              <a:rPr lang="en-US" altLang="en-US" sz="4000" b="1" dirty="0" err="1">
                <a:solidFill>
                  <a:prstClr val="black"/>
                </a:solidFill>
                <a:latin typeface="Times New Roman" panose="02020603050405020304" pitchFamily="18" charset="0"/>
                <a:ea typeface="+mn-ea"/>
                <a:cs typeface="Times New Roman" panose="02020603050405020304" pitchFamily="18" charset="0"/>
              </a:rPr>
              <a:t>hiệu</a:t>
            </a:r>
            <a:endParaRPr lang="vi-VN" altLang="en-US" sz="4000" dirty="0">
              <a:solidFill>
                <a:prstClr val="black"/>
              </a:solidFill>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Content Placeholder 2"/>
          <p:cNvSpPr>
            <a:spLocks noGrp="1"/>
          </p:cNvSpPr>
          <p:nvPr>
            <p:ph idx="1"/>
          </p:nvPr>
        </p:nvSpPr>
        <p:spPr>
          <a:xfrm>
            <a:off x="457200" y="908050"/>
            <a:ext cx="8229600" cy="4392613"/>
          </a:xfrm>
        </p:spPr>
        <p:txBody>
          <a:bodyPr vert="horz" wrap="square" lIns="91440" tIns="45720" rIns="91440" bIns="45720" anchor="t"/>
          <a:lstStyle/>
          <a:p>
            <a:pPr marL="0" indent="0" algn="ctr">
              <a:buNone/>
            </a:pPr>
            <a:endParaRPr lang="en-US" altLang="en-US" b="1" dirty="0">
              <a:solidFill>
                <a:srgbClr val="FF0000"/>
              </a:solidFill>
              <a:latin typeface="Times New Roman" panose="02020603050405020304" pitchFamily="18" charset="0"/>
              <a:cs typeface="Times New Roman" panose="02020603050405020304" pitchFamily="18" charset="0"/>
            </a:endParaRPr>
          </a:p>
          <a:p>
            <a:pPr marL="0" indent="0" algn="ctr">
              <a:buNone/>
            </a:pPr>
            <a:endParaRPr lang="en-US" altLang="en-US" b="1" dirty="0">
              <a:solidFill>
                <a:srgbClr val="FF0000"/>
              </a:solidFill>
              <a:latin typeface="Times New Roman" panose="02020603050405020304" pitchFamily="18" charset="0"/>
              <a:cs typeface="Times New Roman" panose="02020603050405020304" pitchFamily="18" charset="0"/>
            </a:endParaRPr>
          </a:p>
          <a:p>
            <a:pPr marL="0" indent="0" algn="ctr">
              <a:buNone/>
            </a:pPr>
            <a:r>
              <a:rPr lang="en-US" altLang="en-US" sz="4800" b="1" dirty="0">
                <a:solidFill>
                  <a:srgbClr val="FF0000"/>
                </a:solidFill>
                <a:latin typeface="Times New Roman" panose="02020603050405020304" pitchFamily="18" charset="0"/>
                <a:cs typeface="Times New Roman" panose="02020603050405020304" pitchFamily="18" charset="0"/>
              </a:rPr>
              <a:t>2. TÊN CƠ QUAN, TỔ CHỨC BAN HÀNH</a:t>
            </a:r>
          </a:p>
          <a:p>
            <a:pPr marL="0" indent="0" algn="ctr">
              <a:buNone/>
            </a:pPr>
            <a:r>
              <a:rPr lang="en-US" altLang="en-US" sz="4800" b="1" dirty="0">
                <a:solidFill>
                  <a:srgbClr val="FF0000"/>
                </a:solidFill>
                <a:latin typeface="Times New Roman" panose="02020603050405020304" pitchFamily="18" charset="0"/>
                <a:cs typeface="Times New Roman" panose="02020603050405020304" pitchFamily="18" charset="0"/>
              </a:rPr>
              <a:t> VĂN BẢN</a:t>
            </a:r>
            <a:endParaRPr lang="en-US" altLang="en-US" sz="4800" dirty="0"/>
          </a:p>
        </p:txBody>
      </p:sp>
    </p:spTree>
  </p:cSld>
  <p:clrMapOvr>
    <a:masterClrMapping/>
  </p:clrMapOvr>
  <p:transition spd="med">
    <p:pull/>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wrap="square" lIns="91440" tIns="45720" rIns="91440" bIns="45720" numCol="1" anchor="t" anchorCtr="0" compatLnSpc="1"/>
          <a:lstStyle/>
          <a:p>
            <a:endParaRPr lang="en-US" altLang="en-US" b="1" dirty="0">
              <a:solidFill>
                <a:srgbClr val="002060"/>
              </a:solidFill>
              <a:latin typeface="Times New Roman" panose="02020603050405020304" pitchFamily="18" charset="0"/>
            </a:endParaRPr>
          </a:p>
          <a:p>
            <a:pPr>
              <a:buNone/>
            </a:pPr>
            <a:r>
              <a:rPr lang="en-US" altLang="en-US" b="1" dirty="0">
                <a:solidFill>
                  <a:srgbClr val="002060"/>
                </a:solidFill>
                <a:latin typeface="Times New Roman" panose="02020603050405020304" pitchFamily="18" charset="0"/>
              </a:rPr>
              <a:t>	</a:t>
            </a:r>
            <a:r>
              <a:rPr lang="en-US" altLang="en-US" sz="3600" b="1" dirty="0">
                <a:solidFill>
                  <a:srgbClr val="002060"/>
                </a:solidFill>
                <a:latin typeface="Times New Roman" panose="02020603050405020304" pitchFamily="18" charset="0"/>
              </a:rPr>
              <a:t>a</a:t>
            </a:r>
            <a:r>
              <a:rPr lang="en-US" altLang="en-US" sz="3600" dirty="0">
                <a:solidFill>
                  <a:srgbClr val="002060"/>
                </a:solidFill>
                <a:latin typeface="Times New Roman" panose="02020603050405020304" pitchFamily="18" charset="0"/>
              </a:rPr>
              <a:t>. </a:t>
            </a:r>
            <a:r>
              <a:rPr lang="en-US" altLang="en-US" sz="3600" b="1" u="sng" dirty="0">
                <a:solidFill>
                  <a:srgbClr val="002060"/>
                </a:solidFill>
                <a:latin typeface="Times New Roman" panose="02020603050405020304" pitchFamily="18" charset="0"/>
              </a:rPr>
              <a:t>Thể thức:</a:t>
            </a:r>
          </a:p>
          <a:p>
            <a:pPr>
              <a:buNone/>
            </a:pPr>
            <a:r>
              <a:rPr lang="en-US" altLang="x-none" sz="3600" dirty="0">
                <a:solidFill>
                  <a:srgbClr val="002060"/>
                </a:solidFill>
                <a:latin typeface="Times New Roman" panose="02020603050405020304" pitchFamily="18" charset="0"/>
              </a:rPr>
              <a:t>	Có hai cách trình bày tên cơ quan, tổ chức ban hành văn bản:</a:t>
            </a:r>
            <a:endParaRPr lang="en-US" altLang="x-none" sz="3600" dirty="0"/>
          </a:p>
        </p:txBody>
      </p:sp>
      <p:sp>
        <p:nvSpPr>
          <p:cNvPr id="5" name="Title 1"/>
          <p:cNvSpPr>
            <a:spLocks noGrp="1"/>
          </p:cNvSpPr>
          <p:nvPr>
            <p:ph type="title"/>
          </p:nvPr>
        </p:nvSpPr>
        <p:spPr>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3200" b="1" dirty="0">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wrap="square" lIns="91440" tIns="45720" rIns="91440" bIns="45720" numCol="1" anchor="t" anchorCtr="0" compatLnSpc="1"/>
          <a:lstStyle/>
          <a:p>
            <a:r>
              <a:rPr lang="en-US" altLang="x-none" sz="3600" dirty="0">
                <a:solidFill>
                  <a:srgbClr val="002060"/>
                </a:solidFill>
                <a:latin typeface="Times New Roman" panose="02020603050405020304" pitchFamily="18" charset="0"/>
                <a:cs typeface="Times New Roman" panose="02020603050405020304" pitchFamily="18" charset="0"/>
              </a:rPr>
              <a:t>(1) Chỉ ghi tên cơ quan ban h</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nh văn bản.</a:t>
            </a:r>
          </a:p>
          <a:p>
            <a:pPr>
              <a:buNone/>
            </a:pPr>
            <a:endParaRPr lang="en-US" altLang="x-none" sz="3600" dirty="0">
              <a:solidFill>
                <a:srgbClr val="002060"/>
              </a:solidFill>
              <a:latin typeface="Times New Roman" panose="02020603050405020304" pitchFamily="18" charset="0"/>
              <a:cs typeface="Times New Roman" panose="02020603050405020304" pitchFamily="18" charset="0"/>
            </a:endParaRPr>
          </a:p>
          <a:p>
            <a:r>
              <a:rPr lang="en-US" altLang="x-none" sz="3600" dirty="0">
                <a:solidFill>
                  <a:srgbClr val="002060"/>
                </a:solidFill>
                <a:latin typeface="Times New Roman" panose="02020603050405020304" pitchFamily="18" charset="0"/>
                <a:cs typeface="Times New Roman" panose="02020603050405020304" pitchFamily="18" charset="0"/>
              </a:rPr>
              <a:t>(2) Ghi tên cơ quan chủ quản ở phía trên v</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 ghi tên cơ quan ban h</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nh ở phía dưới.</a:t>
            </a:r>
            <a:endParaRPr lang="en-US" altLang="x-none" sz="3600" dirty="0">
              <a:solidFill>
                <a:srgbClr val="002060"/>
              </a:solidFill>
              <a:latin typeface="Times New Roman" panose="02020603050405020304" pitchFamily="18" charset="0"/>
              <a:ea typeface="Times New Roman" panose="02020603050405020304" pitchFamily="18" charset="0"/>
            </a:endParaRPr>
          </a:p>
        </p:txBody>
      </p:sp>
      <p:sp>
        <p:nvSpPr>
          <p:cNvPr id="5" name="Title 1"/>
          <p:cNvSpPr>
            <a:spLocks noGrp="1"/>
          </p:cNvSpPr>
          <p:nvPr>
            <p:ph type="title"/>
          </p:nvPr>
        </p:nvSpPr>
        <p:spPr>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3200" b="1" dirty="0">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anchor="ctr">
            <a:normAutofit fontScale="90000"/>
          </a:bodyPr>
          <a:lstStyle/>
          <a:p>
            <a:br>
              <a:rPr lang="en-US" altLang="en-US" sz="3600" b="1" dirty="0">
                <a:solidFill>
                  <a:srgbClr val="FF0000"/>
                </a:solidFill>
                <a:latin typeface="Times New Roman" panose="02020603050405020304" pitchFamily="18" charset="0"/>
                <a:cs typeface="Times New Roman" panose="02020603050405020304" pitchFamily="18" charset="0"/>
              </a:rPr>
            </a:br>
            <a:r>
              <a:rPr lang="en-US" altLang="en-US" sz="3600" b="1" dirty="0">
                <a:solidFill>
                  <a:schemeClr val="bg1"/>
                </a:solidFill>
                <a:latin typeface="Times New Roman" panose="02020603050405020304" pitchFamily="18" charset="0"/>
                <a:cs typeface="Times New Roman" panose="02020603050405020304" pitchFamily="18" charset="0"/>
              </a:rPr>
              <a:t>2. TÊN CƠ QUAN, TỔ CHỨC BAN HÀNH VĂN BẢN</a:t>
            </a:r>
            <a:endParaRPr lang="en-US" altLang="en-US" sz="3600" dirty="0">
              <a:solidFill>
                <a:schemeClr val="bg1"/>
              </a:solidFill>
            </a:endParaRPr>
          </a:p>
        </p:txBody>
      </p:sp>
      <p:sp>
        <p:nvSpPr>
          <p:cNvPr id="3" name="Content Placeholder 2"/>
          <p:cNvSpPr>
            <a:spLocks noGrp="1"/>
          </p:cNvSpPr>
          <p:nvPr>
            <p:ph idx="1"/>
          </p:nvPr>
        </p:nvSpPr>
        <p:spPr>
          <a:xfrm>
            <a:off x="647700" y="1600200"/>
            <a:ext cx="8039100" cy="4745038"/>
          </a:xfrm>
        </p:spPr>
        <p:txBody>
          <a:bodyPr vert="horz" wrap="square" lIns="91440" tIns="45720" rIns="91440" bIns="45720" numCol="1" anchor="t" anchorCtr="0" compatLnSpc="1"/>
          <a:lstStyle/>
          <a:p>
            <a:pPr marL="0" indent="0" algn="just">
              <a:buNone/>
            </a:pPr>
            <a:r>
              <a:rPr lang="en-US" altLang="x-none" sz="3600" dirty="0">
                <a:solidFill>
                  <a:srgbClr val="002060"/>
                </a:solidFill>
                <a:latin typeface="Times New Roman" panose="02020603050405020304" pitchFamily="18" charset="0"/>
                <a:cs typeface="Times New Roman" panose="02020603050405020304" pitchFamily="18" charset="0"/>
              </a:rPr>
              <a:t> </a:t>
            </a:r>
            <a:r>
              <a:rPr lang="en-US" altLang="x-none" b="1" dirty="0">
                <a:solidFill>
                  <a:srgbClr val="002060"/>
                </a:solidFill>
                <a:latin typeface="Times New Roman" panose="02020603050405020304" pitchFamily="18" charset="0"/>
                <a:cs typeface="Times New Roman" panose="02020603050405020304" pitchFamily="18" charset="0"/>
              </a:rPr>
              <a:t>(1) Chỉ ghi tên cơ quan ban h</a:t>
            </a:r>
            <a:r>
              <a:rPr lang="en-US" altLang="x-none" b="1" dirty="0">
                <a:solidFill>
                  <a:srgbClr val="002060"/>
                </a:solidFill>
                <a:latin typeface="Times New Roman" panose="02020603050405020304" pitchFamily="18" charset="0"/>
                <a:ea typeface="Times New Roman" panose="02020603050405020304" pitchFamily="18" charset="0"/>
              </a:rPr>
              <a:t>à</a:t>
            </a:r>
            <a:r>
              <a:rPr lang="en-US" altLang="x-none" b="1" dirty="0">
                <a:solidFill>
                  <a:srgbClr val="002060"/>
                </a:solidFill>
                <a:latin typeface="Times New Roman" panose="02020603050405020304" pitchFamily="18" charset="0"/>
                <a:cs typeface="Times New Roman" panose="02020603050405020304" pitchFamily="18" charset="0"/>
              </a:rPr>
              <a:t>nh văn bản.</a:t>
            </a:r>
          </a:p>
          <a:p>
            <a:pPr marL="0" indent="0" algn="just">
              <a:buFont typeface="Wingdings" panose="05000000000000000000" pitchFamily="2" charset="2"/>
              <a:buChar char="v"/>
            </a:pPr>
            <a:r>
              <a:rPr lang="en-US" altLang="x-none" dirty="0">
                <a:solidFill>
                  <a:srgbClr val="002060"/>
                </a:solidFill>
                <a:latin typeface="Times New Roman" panose="02020603050405020304" pitchFamily="18" charset="0"/>
                <a:cs typeface="Times New Roman" panose="02020603050405020304" pitchFamily="18" charset="0"/>
              </a:rPr>
              <a:t>Áp dụng đối với cơ quan nh</a:t>
            </a:r>
            <a:r>
              <a:rPr lang="en-US" altLang="x-none" dirty="0">
                <a:solidFill>
                  <a:srgbClr val="002060"/>
                </a:solidFill>
                <a:latin typeface="Times New Roman" panose="02020603050405020304" pitchFamily="18" charset="0"/>
                <a:ea typeface="Times New Roman" panose="02020603050405020304" pitchFamily="18" charset="0"/>
              </a:rPr>
              <a:t>à</a:t>
            </a:r>
            <a:r>
              <a:rPr lang="en-US" altLang="x-none" dirty="0">
                <a:solidFill>
                  <a:srgbClr val="002060"/>
                </a:solidFill>
                <a:latin typeface="Times New Roman" panose="02020603050405020304" pitchFamily="18" charset="0"/>
                <a:cs typeface="Times New Roman" panose="02020603050405020304" pitchFamily="18" charset="0"/>
              </a:rPr>
              <a:t> nước hoạt động theo chế độ tập thể lãnh đạo như: QH, UBTVQH, CP, HĐND v</a:t>
            </a:r>
            <a:r>
              <a:rPr lang="en-US" altLang="x-none" dirty="0">
                <a:solidFill>
                  <a:srgbClr val="002060"/>
                </a:solidFill>
                <a:latin typeface="Times New Roman" panose="02020603050405020304" pitchFamily="18" charset="0"/>
                <a:ea typeface="Times New Roman" panose="02020603050405020304" pitchFamily="18" charset="0"/>
              </a:rPr>
              <a:t>à</a:t>
            </a:r>
            <a:r>
              <a:rPr lang="en-US" altLang="x-none" dirty="0">
                <a:solidFill>
                  <a:srgbClr val="002060"/>
                </a:solidFill>
                <a:latin typeface="Times New Roman" panose="02020603050405020304" pitchFamily="18" charset="0"/>
                <a:cs typeface="Times New Roman" panose="02020603050405020304" pitchFamily="18" charset="0"/>
              </a:rPr>
              <a:t> UBND các cấp, các cơ quan nh</a:t>
            </a:r>
            <a:r>
              <a:rPr lang="en-US" altLang="x-none" dirty="0">
                <a:solidFill>
                  <a:srgbClr val="002060"/>
                </a:solidFill>
                <a:latin typeface="Times New Roman" panose="02020603050405020304" pitchFamily="18" charset="0"/>
                <a:ea typeface="Times New Roman" panose="02020603050405020304" pitchFamily="18" charset="0"/>
              </a:rPr>
              <a:t>à</a:t>
            </a:r>
            <a:r>
              <a:rPr lang="en-US" altLang="x-none" dirty="0">
                <a:solidFill>
                  <a:srgbClr val="002060"/>
                </a:solidFill>
                <a:latin typeface="Times New Roman" panose="02020603050405020304" pitchFamily="18" charset="0"/>
                <a:cs typeface="Times New Roman" panose="02020603050405020304" pitchFamily="18" charset="0"/>
              </a:rPr>
              <a:t> nước ở trung ương, </a:t>
            </a:r>
            <a:r>
              <a:rPr lang="en-US" altLang="en-US" dirty="0">
                <a:solidFill>
                  <a:srgbClr val="002060"/>
                </a:solidFill>
                <a:latin typeface="Times New Roman" panose="02020603050405020304" pitchFamily="18" charset="0"/>
                <a:cs typeface="Times New Roman" panose="02020603050405020304" pitchFamily="18" charset="0"/>
              </a:rPr>
              <a:t>Đo</a:t>
            </a:r>
            <a:r>
              <a:rPr lang="en-US" altLang="en-US" dirty="0">
                <a:solidFill>
                  <a:srgbClr val="002060"/>
                </a:solidFill>
                <a:latin typeface="Times New Roman" panose="02020603050405020304" pitchFamily="18" charset="0"/>
                <a:ea typeface="Times New Roman" panose="02020603050405020304" pitchFamily="18" charset="0"/>
              </a:rPr>
              <a:t>à</a:t>
            </a:r>
            <a:r>
              <a:rPr lang="en-US" altLang="en-US" dirty="0">
                <a:solidFill>
                  <a:srgbClr val="002060"/>
                </a:solidFill>
                <a:latin typeface="Times New Roman" panose="02020603050405020304" pitchFamily="18" charset="0"/>
                <a:cs typeface="Times New Roman" panose="02020603050405020304" pitchFamily="18" charset="0"/>
              </a:rPr>
              <a:t>n Đại biểu Quốc hội tỉnh, th</a:t>
            </a:r>
            <a:r>
              <a:rPr lang="en-US" altLang="en-US" dirty="0">
                <a:solidFill>
                  <a:srgbClr val="002060"/>
                </a:solidFill>
                <a:latin typeface="Times New Roman" panose="02020603050405020304" pitchFamily="18" charset="0"/>
                <a:ea typeface="Times New Roman" panose="02020603050405020304" pitchFamily="18" charset="0"/>
              </a:rPr>
              <a:t>à</a:t>
            </a:r>
            <a:r>
              <a:rPr lang="en-US" altLang="en-US" dirty="0">
                <a:solidFill>
                  <a:srgbClr val="002060"/>
                </a:solidFill>
                <a:latin typeface="Times New Roman" panose="02020603050405020304" pitchFamily="18" charset="0"/>
                <a:cs typeface="Times New Roman" panose="02020603050405020304" pitchFamily="18" charset="0"/>
              </a:rPr>
              <a:t>nh phố trực thuộc Trung ương.</a:t>
            </a:r>
          </a:p>
          <a:p>
            <a:pPr marL="0" indent="0" algn="just">
              <a:buFont typeface="Wingdings" panose="05000000000000000000" pitchFamily="2" charset="2"/>
              <a:buChar char="v"/>
            </a:pPr>
            <a:r>
              <a:rPr lang="en-US" altLang="en-US" dirty="0">
                <a:solidFill>
                  <a:srgbClr val="002060"/>
                </a:solidFill>
                <a:latin typeface="Times New Roman" panose="02020603050405020304" pitchFamily="18" charset="0"/>
              </a:rPr>
              <a:t>Tập đoàn Kinh tế nhà nước, Tổng công ty 91</a:t>
            </a:r>
            <a:endParaRPr lang="en-US" altLang="x-none" dirty="0">
              <a:solidFill>
                <a:srgbClr val="002060"/>
              </a:solidFill>
              <a:latin typeface="Times New Roman" panose="02020603050405020304" pitchFamily="18" charset="0"/>
              <a:ea typeface="Times New Roman" panose="02020603050405020304" pitchFamily="18" charset="0"/>
            </a:endParaRPr>
          </a:p>
        </p:txBody>
      </p:sp>
      <p:sp>
        <p:nvSpPr>
          <p:cNvPr id="4" name="Title 1"/>
          <p:cNvSpPr txBox="1"/>
          <p:nvPr/>
        </p:nvSpPr>
        <p:spPr>
          <a:xfrm>
            <a:off x="2876"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US" altLang="en-US" sz="3200" b="1" dirty="0">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vert="horz" wrap="square" lIns="91440" tIns="45720" rIns="91440" bIns="45720" anchor="ctr">
            <a:normAutofit fontScale="90000"/>
          </a:bodyPr>
          <a:lstStyle/>
          <a:p>
            <a:r>
              <a:rPr lang="en-US" altLang="en-US" b="1" dirty="0">
                <a:solidFill>
                  <a:schemeClr val="bg1"/>
                </a:solidFill>
                <a:latin typeface="Times New Roman" panose="02020603050405020304" pitchFamily="18" charset="0"/>
                <a:cs typeface="Times New Roman" panose="02020603050405020304" pitchFamily="18" charset="0"/>
              </a:rPr>
              <a:t>1.2. Khái niệm văn bản quản lý </a:t>
            </a:r>
            <a:br>
              <a:rPr lang="en-US" altLang="en-US" b="1" dirty="0">
                <a:solidFill>
                  <a:schemeClr val="bg1"/>
                </a:solidFill>
                <a:latin typeface="Times New Roman" panose="02020603050405020304" pitchFamily="18" charset="0"/>
                <a:cs typeface="Times New Roman" panose="02020603050405020304" pitchFamily="18" charset="0"/>
              </a:rPr>
            </a:br>
            <a:r>
              <a:rPr lang="en-US" altLang="en-US" b="1" dirty="0">
                <a:solidFill>
                  <a:schemeClr val="bg1"/>
                </a:solidFill>
                <a:latin typeface="Times New Roman" panose="02020603050405020304" pitchFamily="18" charset="0"/>
                <a:cs typeface="Times New Roman" panose="02020603050405020304" pitchFamily="18" charset="0"/>
              </a:rPr>
              <a:t>nh</a:t>
            </a:r>
            <a:r>
              <a:rPr lang="en-US" altLang="en-US" b="1" dirty="0">
                <a:solidFill>
                  <a:schemeClr val="bg1"/>
                </a:solidFill>
                <a:latin typeface="Times New Roman" panose="02020603050405020304" pitchFamily="18" charset="0"/>
                <a:ea typeface="Times New Roman" panose="02020603050405020304" pitchFamily="18" charset="0"/>
              </a:rPr>
              <a:t>à</a:t>
            </a:r>
            <a:r>
              <a:rPr lang="en-US" altLang="en-US" b="1" dirty="0">
                <a:solidFill>
                  <a:schemeClr val="bg1"/>
                </a:solidFill>
                <a:latin typeface="Times New Roman" panose="02020603050405020304" pitchFamily="18" charset="0"/>
                <a:cs typeface="Times New Roman" panose="02020603050405020304" pitchFamily="18" charset="0"/>
              </a:rPr>
              <a:t> nước</a:t>
            </a:r>
            <a:endParaRPr lang="en-US" altLang="en-US" dirty="0">
              <a:solidFill>
                <a:schemeClr val="bg1"/>
              </a:solidFill>
            </a:endParaRPr>
          </a:p>
        </p:txBody>
      </p:sp>
      <p:sp>
        <p:nvSpPr>
          <p:cNvPr id="23555" name="Content Placeholder 2"/>
          <p:cNvSpPr>
            <a:spLocks noGrp="1"/>
          </p:cNvSpPr>
          <p:nvPr>
            <p:ph idx="1"/>
          </p:nvPr>
        </p:nvSpPr>
        <p:spPr>
          <a:xfrm>
            <a:off x="179705" y="1499870"/>
            <a:ext cx="8964930" cy="5086985"/>
          </a:xfrm>
        </p:spPr>
        <p:txBody>
          <a:bodyPr vert="horz" wrap="square" lIns="91440" tIns="45720" rIns="91440" bIns="45720" anchor="t"/>
          <a:lstStyle/>
          <a:p>
            <a:pPr marL="0" indent="0" algn="just">
              <a:buNone/>
            </a:pPr>
            <a:r>
              <a:rPr lang="en-US" altLang="en-US" sz="4000" b="1" dirty="0">
                <a:latin typeface="Times New Roman" panose="02020603050405020304" pitchFamily="18" charset="0"/>
                <a:cs typeface="Times New Roman" panose="02020603050405020304" pitchFamily="18" charset="0"/>
              </a:rPr>
              <a:t>=&gt;</a:t>
            </a:r>
            <a:r>
              <a:rPr lang="en-US" altLang="en-US" sz="3600" dirty="0">
                <a:latin typeface="Times New Roman" panose="02020603050405020304" pitchFamily="18" charset="0"/>
                <a:cs typeface="Times New Roman" panose="02020603050405020304" pitchFamily="18" charset="0"/>
              </a:rPr>
              <a:t> Trong thực tế văn bản quản lý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được sử dụng như một công cụ của nh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nước pháp quyền khi thể chế hóa các quy phạm pháp luật th</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nh văn nhằm quản lý xã hội</a:t>
            </a:r>
            <a:endParaRPr lang="en-US" altLang="en-US" sz="36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solidFill>
                  <a:schemeClr val="tx1"/>
                </a:solidFill>
                <a:latin typeface="Times New Roman" panose="02020603050405020304" pitchFamily="18" charset="0"/>
                <a:cs typeface="Times New Roman" panose="02020603050405020304" pitchFamily="18" charset="0"/>
                <a:sym typeface="+mn-ea"/>
              </a:rPr>
              <a:t>1.2. Khái niệm văn bản quản lý </a:t>
            </a:r>
            <a:br>
              <a:rPr lang="en-US" altLang="en-US" sz="3600" dirty="0">
                <a:solidFill>
                  <a:schemeClr val="tx1"/>
                </a:solidFill>
                <a:latin typeface="Times New Roman" panose="02020603050405020304" pitchFamily="18" charset="0"/>
                <a:cs typeface="Times New Roman" panose="02020603050405020304" pitchFamily="18" charset="0"/>
                <a:sym typeface="+mn-ea"/>
              </a:rPr>
            </a:br>
            <a:r>
              <a:rPr lang="en-US" altLang="en-US" sz="3600" dirty="0">
                <a:solidFill>
                  <a:schemeClr val="tx1"/>
                </a:solidFill>
                <a:latin typeface="Times New Roman" panose="02020603050405020304" pitchFamily="18" charset="0"/>
                <a:cs typeface="Times New Roman" panose="02020603050405020304" pitchFamily="18" charset="0"/>
                <a:sym typeface="+mn-ea"/>
              </a:rPr>
              <a:t>nh</a:t>
            </a:r>
            <a:r>
              <a:rPr lang="en-US" altLang="en-US" sz="3600" dirty="0">
                <a:solidFill>
                  <a:schemeClr val="tx1"/>
                </a:solidFill>
                <a:latin typeface="Times New Roman" panose="02020603050405020304" pitchFamily="18" charset="0"/>
                <a:ea typeface="Times New Roman" panose="02020603050405020304" pitchFamily="18" charset="0"/>
                <a:sym typeface="+mn-ea"/>
              </a:rPr>
              <a:t>à</a:t>
            </a:r>
            <a:r>
              <a:rPr lang="en-US" altLang="en-US" sz="3600" dirty="0">
                <a:solidFill>
                  <a:schemeClr val="tx1"/>
                </a:solidFill>
                <a:latin typeface="Times New Roman" panose="02020603050405020304" pitchFamily="18" charset="0"/>
                <a:cs typeface="Times New Roman" panose="02020603050405020304" pitchFamily="18" charset="0"/>
                <a:sym typeface="+mn-ea"/>
              </a:rPr>
              <a:t> nước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5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7"/>
          <p:cNvSpPr/>
          <p:nvPr/>
        </p:nvSpPr>
        <p:spPr>
          <a:xfrm>
            <a:off x="1517650" y="2608263"/>
            <a:ext cx="2309813" cy="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endParaRPr lang="en-US" altLang="en-US" sz="1800" dirty="0">
              <a:latin typeface="Times New Roman" panose="02020603050405020304" pitchFamily="18" charset="0"/>
            </a:endParaRPr>
          </a:p>
        </p:txBody>
      </p:sp>
      <p:sp>
        <p:nvSpPr>
          <p:cNvPr id="120836" name="Rectangle 9"/>
          <p:cNvSpPr/>
          <p:nvPr/>
        </p:nvSpPr>
        <p:spPr>
          <a:xfrm>
            <a:off x="1517650" y="2608263"/>
            <a:ext cx="3798888" cy="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endParaRPr lang="en-US" altLang="en-US" sz="1800" dirty="0">
              <a:latin typeface="Times New Roman" panose="02020603050405020304" pitchFamily="18" charset="0"/>
            </a:endParaRPr>
          </a:p>
        </p:txBody>
      </p:sp>
      <p:sp>
        <p:nvSpPr>
          <p:cNvPr id="120837" name="Rectangle 11"/>
          <p:cNvSpPr/>
          <p:nvPr/>
        </p:nvSpPr>
        <p:spPr>
          <a:xfrm>
            <a:off x="1517650" y="2608263"/>
            <a:ext cx="2309813" cy="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endParaRPr lang="en-US" altLang="en-US" sz="1800" dirty="0">
              <a:latin typeface="Times New Roman" panose="02020603050405020304" pitchFamily="18" charset="0"/>
            </a:endParaRPr>
          </a:p>
        </p:txBody>
      </p:sp>
      <p:graphicFrame>
        <p:nvGraphicFramePr>
          <p:cNvPr id="120838" name="Table 120837"/>
          <p:cNvGraphicFramePr/>
          <p:nvPr/>
        </p:nvGraphicFramePr>
        <p:xfrm>
          <a:off x="615950" y="1989138"/>
          <a:ext cx="8534400" cy="3455988"/>
        </p:xfrm>
        <a:graphic>
          <a:graphicData uri="http://schemas.openxmlformats.org/drawingml/2006/table">
            <a:tbl>
              <a:tblPr/>
              <a:tblGrid>
                <a:gridCol w="3421063">
                  <a:extLst>
                    <a:ext uri="{9D8B030D-6E8A-4147-A177-3AD203B41FA5}">
                      <a16:colId xmlns:a16="http://schemas.microsoft.com/office/drawing/2014/main" val="20000"/>
                    </a:ext>
                  </a:extLst>
                </a:gridCol>
                <a:gridCol w="5113337">
                  <a:extLst>
                    <a:ext uri="{9D8B030D-6E8A-4147-A177-3AD203B41FA5}">
                      <a16:colId xmlns:a16="http://schemas.microsoft.com/office/drawing/2014/main" val="20001"/>
                    </a:ext>
                  </a:extLst>
                </a:gridCol>
              </a:tblGrid>
              <a:tr h="170815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defTabSz="0" eaLnBrk="1" hangingPunct="1">
                        <a:buNone/>
                        <a:tabLst>
                          <a:tab pos="732155" algn="l"/>
                        </a:tabLst>
                      </a:pPr>
                      <a:r>
                        <a:rPr lang="en-US" altLang="en-US" sz="2000" b="1" dirty="0">
                          <a:solidFill>
                            <a:srgbClr val="002060"/>
                          </a:solidFill>
                          <a:latin typeface="Times New Roman" panose="02020603050405020304" pitchFamily="18" charset="0"/>
                          <a:cs typeface="Times New Roman" panose="02020603050405020304" pitchFamily="18" charset="0"/>
                        </a:rPr>
                        <a:t>BỘ GIAO THÔNG VẬN TẢI</a:t>
                      </a:r>
                      <a:endParaRPr lang="en-US" altLang="en-US" sz="2000" dirty="0">
                        <a:solidFill>
                          <a:srgbClr val="002060"/>
                        </a:solidFill>
                        <a:latin typeface="Times New Roman" panose="02020603050405020304" pitchFamily="18" charset="0"/>
                      </a:endParaRPr>
                    </a:p>
                  </a:txBody>
                  <a:tcPr marT="45727" marB="45727">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defTabSz="0" eaLnBrk="1" hangingPunct="1">
                        <a:buNone/>
                        <a:tabLst>
                          <a:tab pos="732155" algn="l"/>
                        </a:tabLst>
                      </a:pPr>
                      <a:r>
                        <a:rPr lang="en-US" altLang="en-US" sz="2000" b="1" dirty="0">
                          <a:solidFill>
                            <a:srgbClr val="002060"/>
                          </a:solidFill>
                          <a:latin typeface="Times New Roman" panose="02020603050405020304" pitchFamily="18" charset="0"/>
                          <a:cs typeface="Times New Roman" panose="02020603050405020304" pitchFamily="18" charset="0"/>
                        </a:rPr>
                        <a:t>TẬP ĐOÀN ĐIỆN LỰC VIỆT NAM</a:t>
                      </a:r>
                      <a:br>
                        <a:rPr lang="en-US" altLang="en-US" sz="2000" b="1" dirty="0">
                          <a:solidFill>
                            <a:srgbClr val="002060"/>
                          </a:solidFill>
                          <a:latin typeface="Times New Roman" panose="02020603050405020304" pitchFamily="18" charset="0"/>
                          <a:cs typeface="Times New Roman" panose="02020603050405020304" pitchFamily="18" charset="0"/>
                        </a:rPr>
                      </a:br>
                      <a:endParaRPr lang="en-US" altLang="en-US" sz="2000" dirty="0">
                        <a:solidFill>
                          <a:srgbClr val="002060"/>
                        </a:solidFill>
                        <a:latin typeface="Times New Roman" panose="02020603050405020304" pitchFamily="18" charset="0"/>
                      </a:endParaRPr>
                    </a:p>
                  </a:txBody>
                  <a:tcPr marT="45727" marB="45727">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747838">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defTabSz="0" eaLnBrk="1" hangingPunct="1">
                        <a:buNone/>
                        <a:tabLst>
                          <a:tab pos="732155" algn="l"/>
                        </a:tabLst>
                      </a:pPr>
                      <a:r>
                        <a:rPr lang="en-US" altLang="en-US" sz="2000" b="1" dirty="0">
                          <a:solidFill>
                            <a:srgbClr val="002060"/>
                          </a:solidFill>
                          <a:latin typeface="Times New Roman" panose="02020603050405020304" pitchFamily="18" charset="0"/>
                          <a:cs typeface="Times New Roman" panose="02020603050405020304" pitchFamily="18" charset="0"/>
                        </a:rPr>
                        <a:t>HỘI ĐỒNG NHÂN DÂN</a:t>
                      </a:r>
                      <a:br>
                        <a:rPr lang="en-US" altLang="en-US" sz="2000" b="1" dirty="0">
                          <a:solidFill>
                            <a:srgbClr val="002060"/>
                          </a:solidFill>
                          <a:latin typeface="Times New Roman" panose="02020603050405020304" pitchFamily="18" charset="0"/>
                          <a:cs typeface="Times New Roman" panose="02020603050405020304" pitchFamily="18" charset="0"/>
                        </a:rPr>
                      </a:br>
                      <a:r>
                        <a:rPr lang="en-US" altLang="en-US" sz="2000" b="1" dirty="0">
                          <a:solidFill>
                            <a:srgbClr val="002060"/>
                          </a:solidFill>
                          <a:latin typeface="Times New Roman" panose="02020603050405020304" pitchFamily="18" charset="0"/>
                          <a:cs typeface="Times New Roman" panose="02020603050405020304" pitchFamily="18" charset="0"/>
                        </a:rPr>
                        <a:t>TỈNH NINH THUẬN</a:t>
                      </a:r>
                      <a:endParaRPr lang="en-US" altLang="en-US" sz="2000" dirty="0">
                        <a:solidFill>
                          <a:srgbClr val="002060"/>
                        </a:solidFill>
                        <a:latin typeface="Times New Roman" panose="02020603050405020304" pitchFamily="18" charset="0"/>
                      </a:endParaRPr>
                    </a:p>
                  </a:txBody>
                  <a:tcPr marT="45727" marB="45727">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defTabSz="0" eaLnBrk="1" hangingPunct="1">
                        <a:buNone/>
                        <a:tabLst>
                          <a:tab pos="732155" algn="l"/>
                        </a:tabLst>
                      </a:pPr>
                      <a:r>
                        <a:rPr lang="en-US" altLang="en-US" sz="2000" b="1" dirty="0">
                          <a:solidFill>
                            <a:srgbClr val="002060"/>
                          </a:solidFill>
                          <a:latin typeface="Times New Roman" panose="02020603050405020304" pitchFamily="18" charset="0"/>
                          <a:cs typeface="Times New Roman" panose="02020603050405020304" pitchFamily="18" charset="0"/>
                        </a:rPr>
                        <a:t>ỦY BAN NHÂN DÂN</a:t>
                      </a:r>
                      <a:br>
                        <a:rPr lang="en-US" altLang="en-US" sz="2000" b="1" dirty="0">
                          <a:solidFill>
                            <a:srgbClr val="002060"/>
                          </a:solidFill>
                          <a:latin typeface="Times New Roman" panose="02020603050405020304" pitchFamily="18" charset="0"/>
                          <a:cs typeface="Times New Roman" panose="02020603050405020304" pitchFamily="18" charset="0"/>
                        </a:rPr>
                      </a:br>
                      <a:r>
                        <a:rPr lang="en-US" altLang="en-US" sz="2000" b="1" dirty="0">
                          <a:solidFill>
                            <a:srgbClr val="002060"/>
                          </a:solidFill>
                          <a:latin typeface="Times New Roman" panose="02020603050405020304" pitchFamily="18" charset="0"/>
                          <a:cs typeface="Times New Roman" panose="02020603050405020304" pitchFamily="18" charset="0"/>
                        </a:rPr>
                        <a:t>TỈNH NINH THUẬN</a:t>
                      </a:r>
                      <a:endParaRPr lang="en-US" altLang="en-US" sz="2000" dirty="0">
                        <a:solidFill>
                          <a:srgbClr val="002060"/>
                        </a:solidFill>
                        <a:latin typeface="Times New Roman" panose="02020603050405020304" pitchFamily="18" charset="0"/>
                      </a:endParaRPr>
                    </a:p>
                  </a:txBody>
                  <a:tcPr marT="45727" marB="45727">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51616" name="Line 32"/>
          <p:cNvSpPr/>
          <p:nvPr/>
        </p:nvSpPr>
        <p:spPr>
          <a:xfrm>
            <a:off x="1666875" y="4437063"/>
            <a:ext cx="1223963" cy="0"/>
          </a:xfrm>
          <a:prstGeom prst="line">
            <a:avLst/>
          </a:prstGeom>
          <a:ln w="9525" cap="flat" cmpd="sng">
            <a:solidFill>
              <a:srgbClr val="FFCC00"/>
            </a:solidFill>
            <a:prstDash val="solid"/>
            <a:headEnd type="none" w="med" len="med"/>
            <a:tailEnd type="none" w="med" len="med"/>
          </a:ln>
        </p:spPr>
      </p:sp>
      <p:sp>
        <p:nvSpPr>
          <p:cNvPr id="451617" name="Line 33"/>
          <p:cNvSpPr/>
          <p:nvPr/>
        </p:nvSpPr>
        <p:spPr>
          <a:xfrm>
            <a:off x="5965825" y="2427288"/>
            <a:ext cx="1295400" cy="0"/>
          </a:xfrm>
          <a:prstGeom prst="line">
            <a:avLst/>
          </a:prstGeom>
          <a:ln w="9525" cap="flat" cmpd="sng">
            <a:solidFill>
              <a:srgbClr val="FFCC00"/>
            </a:solidFill>
            <a:prstDash val="solid"/>
            <a:headEnd type="none" w="med" len="med"/>
            <a:tailEnd type="none" w="med" len="med"/>
          </a:ln>
        </p:spPr>
      </p:sp>
      <p:sp>
        <p:nvSpPr>
          <p:cNvPr id="451618" name="Line 34"/>
          <p:cNvSpPr/>
          <p:nvPr/>
        </p:nvSpPr>
        <p:spPr>
          <a:xfrm>
            <a:off x="1789113" y="2454275"/>
            <a:ext cx="1101725" cy="14288"/>
          </a:xfrm>
          <a:prstGeom prst="line">
            <a:avLst/>
          </a:prstGeom>
          <a:ln w="9525" cap="flat" cmpd="sng">
            <a:solidFill>
              <a:srgbClr val="FFCC00"/>
            </a:solidFill>
            <a:prstDash val="solid"/>
            <a:headEnd type="none" w="med" len="med"/>
            <a:tailEnd type="none" w="med" len="med"/>
          </a:ln>
        </p:spPr>
      </p:sp>
      <p:sp>
        <p:nvSpPr>
          <p:cNvPr id="451619" name="Line 35"/>
          <p:cNvSpPr/>
          <p:nvPr/>
        </p:nvSpPr>
        <p:spPr>
          <a:xfrm>
            <a:off x="6156325" y="4406900"/>
            <a:ext cx="1104900" cy="0"/>
          </a:xfrm>
          <a:prstGeom prst="line">
            <a:avLst/>
          </a:prstGeom>
          <a:ln w="9525" cap="flat" cmpd="sng">
            <a:solidFill>
              <a:srgbClr val="FFCC00"/>
            </a:solidFill>
            <a:prstDash val="solid"/>
            <a:headEnd type="none" w="med" len="med"/>
            <a:tailEnd type="none" w="med" len="med"/>
          </a:ln>
        </p:spPr>
      </p:sp>
      <p:sp>
        <p:nvSpPr>
          <p:cNvPr id="11" name="Title 1"/>
          <p:cNvSpPr>
            <a:spLocks noGrp="1"/>
          </p:cNvSpPr>
          <p:nvPr>
            <p:ph type="title"/>
          </p:nvPr>
        </p:nvSpPr>
        <p:spPr>
          <a:xfrm>
            <a:off x="0" y="53789"/>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3200" b="1" dirty="0">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0838"/>
                                        </p:tgtEl>
                                        <p:attrNameLst>
                                          <p:attrName>style.visibility</p:attrName>
                                        </p:attrNameLst>
                                      </p:cBhvr>
                                      <p:to>
                                        <p:strVal val="visible"/>
                                      </p:to>
                                    </p:set>
                                    <p:animEffect transition="in" filter="fade">
                                      <p:cBhvr>
                                        <p:cTn id="7" dur="1000"/>
                                        <p:tgtEl>
                                          <p:spTgt spid="120838"/>
                                        </p:tgtEl>
                                      </p:cBhvr>
                                    </p:animEffect>
                                    <p:anim calcmode="lin" valueType="num">
                                      <p:cBhvr>
                                        <p:cTn id="8" dur="1000" fill="hold"/>
                                        <p:tgtEl>
                                          <p:spTgt spid="120838"/>
                                        </p:tgtEl>
                                        <p:attrNameLst>
                                          <p:attrName>ppt_x</p:attrName>
                                        </p:attrNameLst>
                                      </p:cBhvr>
                                      <p:tavLst>
                                        <p:tav tm="0">
                                          <p:val>
                                            <p:strVal val="#ppt_x"/>
                                          </p:val>
                                        </p:tav>
                                        <p:tav tm="100000">
                                          <p:val>
                                            <p:strVal val="#ppt_x"/>
                                          </p:val>
                                        </p:tav>
                                      </p:tavLst>
                                    </p:anim>
                                    <p:anim calcmode="lin" valueType="num">
                                      <p:cBhvr>
                                        <p:cTn id="9" dur="1000" fill="hold"/>
                                        <p:tgtEl>
                                          <p:spTgt spid="120838"/>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451616"/>
                                        </p:tgtEl>
                                        <p:attrNameLst>
                                          <p:attrName>style.visibility</p:attrName>
                                        </p:attrNameLst>
                                      </p:cBhvr>
                                      <p:to>
                                        <p:strVal val="visible"/>
                                      </p:to>
                                    </p:set>
                                    <p:anim calcmode="lin" valueType="num">
                                      <p:cBhvr additive="base">
                                        <p:cTn id="12" dur="500" fill="hold"/>
                                        <p:tgtEl>
                                          <p:spTgt spid="451616"/>
                                        </p:tgtEl>
                                        <p:attrNameLst>
                                          <p:attrName>ppt_x</p:attrName>
                                        </p:attrNameLst>
                                      </p:cBhvr>
                                      <p:tavLst>
                                        <p:tav tm="0">
                                          <p:val>
                                            <p:strVal val="#ppt_x"/>
                                          </p:val>
                                        </p:tav>
                                        <p:tav tm="100000">
                                          <p:val>
                                            <p:strVal val="#ppt_x"/>
                                          </p:val>
                                        </p:tav>
                                      </p:tavLst>
                                    </p:anim>
                                    <p:anim calcmode="lin" valueType="num">
                                      <p:cBhvr additive="base">
                                        <p:cTn id="13" dur="500" fill="hold"/>
                                        <p:tgtEl>
                                          <p:spTgt spid="45161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51617"/>
                                        </p:tgtEl>
                                        <p:attrNameLst>
                                          <p:attrName>style.visibility</p:attrName>
                                        </p:attrNameLst>
                                      </p:cBhvr>
                                      <p:to>
                                        <p:strVal val="visible"/>
                                      </p:to>
                                    </p:set>
                                    <p:anim calcmode="lin" valueType="num">
                                      <p:cBhvr additive="base">
                                        <p:cTn id="16" dur="500" fill="hold"/>
                                        <p:tgtEl>
                                          <p:spTgt spid="451617"/>
                                        </p:tgtEl>
                                        <p:attrNameLst>
                                          <p:attrName>ppt_x</p:attrName>
                                        </p:attrNameLst>
                                      </p:cBhvr>
                                      <p:tavLst>
                                        <p:tav tm="0">
                                          <p:val>
                                            <p:strVal val="#ppt_x"/>
                                          </p:val>
                                        </p:tav>
                                        <p:tav tm="100000">
                                          <p:val>
                                            <p:strVal val="#ppt_x"/>
                                          </p:val>
                                        </p:tav>
                                      </p:tavLst>
                                    </p:anim>
                                    <p:anim calcmode="lin" valueType="num">
                                      <p:cBhvr additive="base">
                                        <p:cTn id="17" dur="500" fill="hold"/>
                                        <p:tgtEl>
                                          <p:spTgt spid="451617"/>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451618"/>
                                        </p:tgtEl>
                                        <p:attrNameLst>
                                          <p:attrName>style.visibility</p:attrName>
                                        </p:attrNameLst>
                                      </p:cBhvr>
                                      <p:to>
                                        <p:strVal val="visible"/>
                                      </p:to>
                                    </p:set>
                                    <p:anim calcmode="lin" valueType="num">
                                      <p:cBhvr additive="base">
                                        <p:cTn id="20" dur="500" fill="hold"/>
                                        <p:tgtEl>
                                          <p:spTgt spid="451618"/>
                                        </p:tgtEl>
                                        <p:attrNameLst>
                                          <p:attrName>ppt_x</p:attrName>
                                        </p:attrNameLst>
                                      </p:cBhvr>
                                      <p:tavLst>
                                        <p:tav tm="0">
                                          <p:val>
                                            <p:strVal val="#ppt_x"/>
                                          </p:val>
                                        </p:tav>
                                        <p:tav tm="100000">
                                          <p:val>
                                            <p:strVal val="#ppt_x"/>
                                          </p:val>
                                        </p:tav>
                                      </p:tavLst>
                                    </p:anim>
                                    <p:anim calcmode="lin" valueType="num">
                                      <p:cBhvr additive="base">
                                        <p:cTn id="21" dur="500" fill="hold"/>
                                        <p:tgtEl>
                                          <p:spTgt spid="45161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451619"/>
                                        </p:tgtEl>
                                        <p:attrNameLst>
                                          <p:attrName>style.visibility</p:attrName>
                                        </p:attrNameLst>
                                      </p:cBhvr>
                                      <p:to>
                                        <p:strVal val="visible"/>
                                      </p:to>
                                    </p:set>
                                    <p:anim calcmode="lin" valueType="num">
                                      <p:cBhvr additive="base">
                                        <p:cTn id="24" dur="500" fill="hold"/>
                                        <p:tgtEl>
                                          <p:spTgt spid="451619"/>
                                        </p:tgtEl>
                                        <p:attrNameLst>
                                          <p:attrName>ppt_x</p:attrName>
                                        </p:attrNameLst>
                                      </p:cBhvr>
                                      <p:tavLst>
                                        <p:tav tm="0">
                                          <p:val>
                                            <p:strVal val="#ppt_x"/>
                                          </p:val>
                                        </p:tav>
                                        <p:tav tm="100000">
                                          <p:val>
                                            <p:strVal val="#ppt_x"/>
                                          </p:val>
                                        </p:tav>
                                      </p:tavLst>
                                    </p:anim>
                                    <p:anim calcmode="lin" valueType="num">
                                      <p:cBhvr additive="base">
                                        <p:cTn id="25" dur="500" fill="hold"/>
                                        <p:tgtEl>
                                          <p:spTgt spid="4516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333375"/>
            <a:ext cx="8229600" cy="796925"/>
          </a:xfrm>
        </p:spPr>
        <p:txBody>
          <a:bodyPr vert="horz" wrap="square" lIns="91440" tIns="45720" rIns="91440" bIns="45720" anchor="ctr">
            <a:normAutofit fontScale="90000"/>
          </a:bodyPr>
          <a:lstStyle/>
          <a:p>
            <a:br>
              <a:rPr lang="en-US" altLang="en-US" b="1" dirty="0">
                <a:solidFill>
                  <a:srgbClr val="FF0000"/>
                </a:solidFill>
                <a:latin typeface="Times New Roman" panose="02020603050405020304" pitchFamily="18" charset="0"/>
                <a:cs typeface="Times New Roman" panose="02020603050405020304" pitchFamily="18" charset="0"/>
              </a:rPr>
            </a:br>
            <a:br>
              <a:rPr lang="en-US" altLang="en-US" b="1" dirty="0">
                <a:solidFill>
                  <a:srgbClr val="FF0000"/>
                </a:solidFill>
                <a:latin typeface="Times New Roman" panose="02020603050405020304" pitchFamily="18" charset="0"/>
                <a:cs typeface="Times New Roman" panose="02020603050405020304" pitchFamily="18" charset="0"/>
              </a:rPr>
            </a:br>
            <a:r>
              <a:rPr lang="en-US" altLang="en-US" sz="3600" b="1" dirty="0">
                <a:solidFill>
                  <a:schemeClr val="bg1"/>
                </a:solidFill>
                <a:latin typeface="Times New Roman" panose="02020603050405020304" pitchFamily="18" charset="0"/>
                <a:cs typeface="Times New Roman" panose="02020603050405020304" pitchFamily="18" charset="0"/>
              </a:rPr>
              <a:t>2. TÊN CƠ QUAN, TỔ CHỨC BAN HÀNH VĂN BẢN</a:t>
            </a:r>
            <a:br>
              <a:rPr lang="en-US" altLang="en-US" dirty="0">
                <a:solidFill>
                  <a:schemeClr val="bg1"/>
                </a:solidFill>
              </a:rPr>
            </a:br>
            <a:endParaRPr lang="en-US" altLang="en-US" dirty="0">
              <a:solidFill>
                <a:schemeClr val="bg1"/>
              </a:solidFill>
            </a:endParaRPr>
          </a:p>
        </p:txBody>
      </p:sp>
      <p:sp>
        <p:nvSpPr>
          <p:cNvPr id="3" name="Content Placeholder 2"/>
          <p:cNvSpPr>
            <a:spLocks noGrp="1"/>
          </p:cNvSpPr>
          <p:nvPr>
            <p:ph idx="1"/>
          </p:nvPr>
        </p:nvSpPr>
        <p:spPr>
          <a:xfrm>
            <a:off x="611188" y="1952625"/>
            <a:ext cx="8075613" cy="4356100"/>
          </a:xfrm>
        </p:spPr>
        <p:txBody>
          <a:bodyPr vert="horz" wrap="square" lIns="91440" tIns="45720" rIns="91440" bIns="45720" numCol="1" anchor="t" anchorCtr="0" compatLnSpc="1"/>
          <a:lstStyle/>
          <a:p>
            <a:pPr marL="0" indent="0">
              <a:buNone/>
            </a:pPr>
            <a:r>
              <a:rPr lang="en-US" altLang="x-none" b="1" dirty="0">
                <a:solidFill>
                  <a:srgbClr val="002060"/>
                </a:solidFill>
                <a:latin typeface="Times New Roman" panose="02020603050405020304" pitchFamily="18" charset="0"/>
                <a:cs typeface="Times New Roman" panose="02020603050405020304" pitchFamily="18" charset="0"/>
              </a:rPr>
              <a:t>(2) Ghi tên cơ quan chủ quản ở phía trên v</a:t>
            </a:r>
            <a:r>
              <a:rPr lang="en-US" altLang="x-none" b="1" dirty="0">
                <a:solidFill>
                  <a:srgbClr val="002060"/>
                </a:solidFill>
                <a:latin typeface="Times New Roman" panose="02020603050405020304" pitchFamily="18" charset="0"/>
                <a:ea typeface="Times New Roman" panose="02020603050405020304" pitchFamily="18" charset="0"/>
              </a:rPr>
              <a:t>à</a:t>
            </a:r>
            <a:r>
              <a:rPr lang="en-US" altLang="x-none" b="1" dirty="0">
                <a:solidFill>
                  <a:srgbClr val="002060"/>
                </a:solidFill>
                <a:latin typeface="Times New Roman" panose="02020603050405020304" pitchFamily="18" charset="0"/>
                <a:cs typeface="Times New Roman" panose="02020603050405020304" pitchFamily="18" charset="0"/>
              </a:rPr>
              <a:t> ghi tên cơ quan ban h</a:t>
            </a:r>
            <a:r>
              <a:rPr lang="en-US" altLang="x-none" b="1" dirty="0">
                <a:solidFill>
                  <a:srgbClr val="002060"/>
                </a:solidFill>
                <a:latin typeface="Times New Roman" panose="02020603050405020304" pitchFamily="18" charset="0"/>
                <a:ea typeface="Times New Roman" panose="02020603050405020304" pitchFamily="18" charset="0"/>
              </a:rPr>
              <a:t>à</a:t>
            </a:r>
            <a:r>
              <a:rPr lang="en-US" altLang="x-none" b="1" dirty="0">
                <a:solidFill>
                  <a:srgbClr val="002060"/>
                </a:solidFill>
                <a:latin typeface="Times New Roman" panose="02020603050405020304" pitchFamily="18" charset="0"/>
                <a:cs typeface="Times New Roman" panose="02020603050405020304" pitchFamily="18" charset="0"/>
              </a:rPr>
              <a:t>nh ở phía dưới</a:t>
            </a:r>
            <a:endParaRPr lang="en-US" altLang="en-US" b="1" dirty="0">
              <a:solidFill>
                <a:srgbClr val="002060"/>
              </a:solidFill>
              <a:latin typeface="Times New Roman" panose="02020603050405020304" pitchFamily="18" charset="0"/>
            </a:endParaRPr>
          </a:p>
          <a:p>
            <a:pPr marL="0" indent="0">
              <a:buFont typeface="Wingdings" panose="05000000000000000000" pitchFamily="2" charset="2"/>
              <a:buChar char="v"/>
            </a:pPr>
            <a:r>
              <a:rPr lang="en-US" altLang="en-US" sz="3600" dirty="0">
                <a:solidFill>
                  <a:srgbClr val="002060"/>
                </a:solidFill>
                <a:latin typeface="Times New Roman" panose="02020603050405020304" pitchFamily="18" charset="0"/>
              </a:rPr>
              <a:t>  Áp dụng đối với cơ quan nhà nước hoạt động theo chế độ thủ trưởng mà trực thuộc cơ quan, tổ chức cấp trên</a:t>
            </a:r>
          </a:p>
          <a:p>
            <a:pPr marL="0" indent="0">
              <a:buNone/>
            </a:pPr>
            <a:endParaRPr lang="en-US" altLang="x-none" sz="3600" dirty="0">
              <a:solidFill>
                <a:srgbClr val="002060"/>
              </a:solidFill>
            </a:endParaRPr>
          </a:p>
        </p:txBody>
      </p:sp>
      <p:sp>
        <p:nvSpPr>
          <p:cNvPr id="4" name="Title 1"/>
          <p:cNvSpPr txBox="1"/>
          <p:nvPr/>
        </p:nvSpPr>
        <p:spPr>
          <a:xfrm>
            <a:off x="0" y="53789"/>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US" altLang="en-US" sz="3200" b="1">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vert="horz" wrap="square" lIns="91440" tIns="45720" rIns="91440" bIns="45720" anchor="ctr">
            <a:normAutofit fontScale="90000"/>
          </a:bodyPr>
          <a:lstStyle/>
          <a:p>
            <a:br>
              <a:rPr lang="en-US" altLang="en-US" b="1" dirty="0">
                <a:solidFill>
                  <a:srgbClr val="FF0000"/>
                </a:solidFill>
                <a:latin typeface="Times New Roman" panose="02020603050405020304" pitchFamily="18" charset="0"/>
                <a:cs typeface="Times New Roman" panose="02020603050405020304" pitchFamily="18" charset="0"/>
              </a:rPr>
            </a:br>
            <a:br>
              <a:rPr lang="en-US" altLang="en-US" b="1" dirty="0">
                <a:solidFill>
                  <a:srgbClr val="FF0000"/>
                </a:solidFill>
                <a:latin typeface="Times New Roman" panose="02020603050405020304" pitchFamily="18" charset="0"/>
                <a:cs typeface="Times New Roman" panose="02020603050405020304" pitchFamily="18" charset="0"/>
              </a:rPr>
            </a:br>
            <a:r>
              <a:rPr lang="en-US" altLang="en-US" sz="3600" b="1" dirty="0">
                <a:solidFill>
                  <a:schemeClr val="bg1"/>
                </a:solidFill>
                <a:latin typeface="Times New Roman" panose="02020603050405020304" pitchFamily="18" charset="0"/>
                <a:cs typeface="Times New Roman" panose="02020603050405020304" pitchFamily="18" charset="0"/>
              </a:rPr>
              <a:t>2. TÊN CƠ QUAN, TỔ CHỨC BAN HÀNH VĂN BẢN</a:t>
            </a:r>
            <a:br>
              <a:rPr lang="en-US" altLang="en-US" sz="3600" dirty="0">
                <a:solidFill>
                  <a:schemeClr val="bg1"/>
                </a:solidFill>
              </a:rPr>
            </a:br>
            <a:endParaRPr lang="en-US" altLang="en-US" sz="3600" dirty="0">
              <a:solidFill>
                <a:schemeClr val="bg1"/>
              </a:solidFill>
            </a:endParaRPr>
          </a:p>
        </p:txBody>
      </p:sp>
      <p:sp>
        <p:nvSpPr>
          <p:cNvPr id="3" name="Content Placeholder 2"/>
          <p:cNvSpPr>
            <a:spLocks noGrp="1"/>
          </p:cNvSpPr>
          <p:nvPr>
            <p:ph idx="1"/>
          </p:nvPr>
        </p:nvSpPr>
        <p:spPr>
          <a:xfrm>
            <a:off x="457200" y="1600200"/>
            <a:ext cx="8229600" cy="4565650"/>
          </a:xfrm>
        </p:spPr>
        <p:txBody>
          <a:bodyPr vert="horz" wrap="square" lIns="91440" tIns="45720" rIns="91440" bIns="45720" numCol="1" anchor="t" anchorCtr="0" compatLnSpc="1"/>
          <a:lstStyle/>
          <a:p>
            <a:pPr marL="0" indent="0" algn="just">
              <a:buNone/>
            </a:pPr>
            <a:r>
              <a:rPr lang="en-US" altLang="x-none" sz="3600" b="1" dirty="0">
                <a:solidFill>
                  <a:srgbClr val="002060"/>
                </a:solidFill>
                <a:latin typeface="Times New Roman" panose="02020603050405020304" pitchFamily="18" charset="0"/>
                <a:cs typeface="Times New Roman" panose="02020603050405020304" pitchFamily="18" charset="0"/>
              </a:rPr>
              <a:t>	Ví dụ</a:t>
            </a:r>
            <a:r>
              <a:rPr lang="en-US" altLang="x-none" sz="3600" dirty="0">
                <a:solidFill>
                  <a:srgbClr val="002060"/>
                </a:solidFill>
                <a:latin typeface="Times New Roman" panose="02020603050405020304" pitchFamily="18" charset="0"/>
                <a:cs typeface="Times New Roman" panose="02020603050405020304" pitchFamily="18" charset="0"/>
              </a:rPr>
              <a:t>:</a:t>
            </a:r>
          </a:p>
          <a:p>
            <a:pPr marL="0" indent="0" algn="just"/>
            <a:r>
              <a:rPr lang="en-US" altLang="x-none" sz="3600" dirty="0">
                <a:solidFill>
                  <a:srgbClr val="002060"/>
                </a:solidFill>
                <a:latin typeface="Times New Roman" panose="02020603050405020304" pitchFamily="18" charset="0"/>
                <a:cs typeface="Times New Roman" panose="02020603050405020304" pitchFamily="18" charset="0"/>
              </a:rPr>
              <a:t>Các sở, phòng l</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 cơ quan chuyên môn thuộc UBND,</a:t>
            </a:r>
          </a:p>
          <a:p>
            <a:pPr marL="0" indent="0" algn="just"/>
            <a:r>
              <a:rPr lang="en-US" altLang="x-none" sz="3600" dirty="0">
                <a:solidFill>
                  <a:srgbClr val="002060"/>
                </a:solidFill>
                <a:latin typeface="Times New Roman" panose="02020603050405020304" pitchFamily="18" charset="0"/>
                <a:cs typeface="Times New Roman" panose="02020603050405020304" pitchFamily="18" charset="0"/>
              </a:rPr>
              <a:t>Trường ĐH trực thuộc BGD&amp;ĐT,</a:t>
            </a:r>
          </a:p>
          <a:p>
            <a:pPr marL="0" indent="0" algn="just"/>
            <a:r>
              <a:rPr lang="en-US" altLang="x-none" sz="3600" dirty="0">
                <a:solidFill>
                  <a:srgbClr val="002060"/>
                </a:solidFill>
                <a:latin typeface="Times New Roman" panose="02020603050405020304" pitchFamily="18" charset="0"/>
                <a:cs typeface="Times New Roman" panose="02020603050405020304" pitchFamily="18" charset="0"/>
              </a:rPr>
              <a:t>Bệnh viện trực thuộc sở y tế. </a:t>
            </a:r>
            <a:endParaRPr lang="en-US" altLang="x-none" sz="3600" dirty="0">
              <a:solidFill>
                <a:srgbClr val="002060"/>
              </a:solidFill>
              <a:latin typeface="Times New Roman" panose="02020603050405020304" pitchFamily="18" charset="0"/>
              <a:ea typeface="Times New Roman" panose="02020603050405020304" pitchFamily="18" charset="0"/>
            </a:endParaRPr>
          </a:p>
        </p:txBody>
      </p:sp>
      <p:sp>
        <p:nvSpPr>
          <p:cNvPr id="4" name="Title 1"/>
          <p:cNvSpPr txBox="1"/>
          <p:nvPr/>
        </p:nvSpPr>
        <p:spPr>
          <a:xfrm>
            <a:off x="1" y="20128"/>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US" altLang="en-US" sz="3200" b="1">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p:nvPr/>
        </p:nvSpPr>
        <p:spPr>
          <a:xfrm>
            <a:off x="1517650" y="2608263"/>
            <a:ext cx="2309813" cy="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endParaRPr lang="en-US" altLang="en-US" sz="1800" dirty="0">
              <a:latin typeface="Times New Roman" panose="02020603050405020304" pitchFamily="18" charset="0"/>
            </a:endParaRPr>
          </a:p>
        </p:txBody>
      </p:sp>
      <p:sp>
        <p:nvSpPr>
          <p:cNvPr id="124931" name="Rectangle 9"/>
          <p:cNvSpPr/>
          <p:nvPr/>
        </p:nvSpPr>
        <p:spPr>
          <a:xfrm>
            <a:off x="1517650" y="2608263"/>
            <a:ext cx="3798888" cy="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endParaRPr lang="en-US" altLang="en-US" sz="1800" dirty="0">
              <a:latin typeface="Times New Roman" panose="02020603050405020304" pitchFamily="18" charset="0"/>
            </a:endParaRPr>
          </a:p>
        </p:txBody>
      </p:sp>
      <p:sp>
        <p:nvSpPr>
          <p:cNvPr id="124932" name="Rectangle 11"/>
          <p:cNvSpPr/>
          <p:nvPr/>
        </p:nvSpPr>
        <p:spPr>
          <a:xfrm>
            <a:off x="1517650" y="2608263"/>
            <a:ext cx="2309813" cy="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0"/>
              </a:spcBef>
              <a:buNone/>
            </a:pPr>
            <a:endParaRPr lang="en-US" altLang="en-US" sz="1800" dirty="0">
              <a:latin typeface="Times New Roman" panose="02020603050405020304" pitchFamily="18" charset="0"/>
            </a:endParaRPr>
          </a:p>
        </p:txBody>
      </p:sp>
      <p:sp>
        <p:nvSpPr>
          <p:cNvPr id="451625" name="Text Box 41"/>
          <p:cNvSpPr txBox="1"/>
          <p:nvPr/>
        </p:nvSpPr>
        <p:spPr>
          <a:xfrm>
            <a:off x="842963" y="1439863"/>
            <a:ext cx="8101012" cy="286226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i="1" dirty="0">
                <a:solidFill>
                  <a:srgbClr val="002060"/>
                </a:solidFill>
                <a:latin typeface="Times New Roman" panose="02020603050405020304" pitchFamily="18" charset="0"/>
              </a:rPr>
              <a:t>       </a:t>
            </a:r>
            <a:r>
              <a:rPr lang="en-US" altLang="en-US" sz="3600" i="1" dirty="0">
                <a:solidFill>
                  <a:srgbClr val="002060"/>
                </a:solidFill>
                <a:latin typeface="Times New Roman" panose="02020603050405020304" pitchFamily="18" charset="0"/>
              </a:rPr>
              <a:t>Tên của cơ quan, tổ chức chủ quản trực tiếp có thể viết tắt những cụm từ thông dụng như Ủy ban nhân dân (UBND), Hội đồng nhân dân (HĐND), Việt Nam (VN), ví dụ:</a:t>
            </a:r>
          </a:p>
        </p:txBody>
      </p:sp>
      <p:graphicFrame>
        <p:nvGraphicFramePr>
          <p:cNvPr id="124934" name="Table 124933"/>
          <p:cNvGraphicFramePr/>
          <p:nvPr/>
        </p:nvGraphicFramePr>
        <p:xfrm>
          <a:off x="719138" y="4724400"/>
          <a:ext cx="8316913" cy="1189038"/>
        </p:xfrm>
        <a:graphic>
          <a:graphicData uri="http://schemas.openxmlformats.org/drawingml/2006/table">
            <a:tbl>
              <a:tblPr/>
              <a:tblGrid>
                <a:gridCol w="4176713">
                  <a:extLst>
                    <a:ext uri="{9D8B030D-6E8A-4147-A177-3AD203B41FA5}">
                      <a16:colId xmlns:a16="http://schemas.microsoft.com/office/drawing/2014/main" val="20000"/>
                    </a:ext>
                  </a:extLst>
                </a:gridCol>
                <a:gridCol w="4140200">
                  <a:extLst>
                    <a:ext uri="{9D8B030D-6E8A-4147-A177-3AD203B41FA5}">
                      <a16:colId xmlns:a16="http://schemas.microsoft.com/office/drawing/2014/main" val="20001"/>
                    </a:ext>
                  </a:extLst>
                </a:gridCol>
              </a:tblGrid>
              <a:tr h="1189038">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defTabSz="0" eaLnBrk="1" hangingPunct="1">
                        <a:buNone/>
                        <a:tabLst>
                          <a:tab pos="732155" algn="l"/>
                        </a:tabLst>
                      </a:pPr>
                      <a:r>
                        <a:rPr lang="en-US" altLang="en-US" sz="2400" dirty="0">
                          <a:solidFill>
                            <a:srgbClr val="002060"/>
                          </a:solidFill>
                          <a:latin typeface="Times New Roman" panose="02020603050405020304" pitchFamily="18" charset="0"/>
                          <a:cs typeface="Times New Roman" panose="02020603050405020304" pitchFamily="18" charset="0"/>
                        </a:rPr>
                        <a:t>UBND TỈNH NINH THUẬN</a:t>
                      </a:r>
                    </a:p>
                    <a:p>
                      <a:pPr lvl="0" algn="ctr" defTabSz="0" eaLnBrk="1" hangingPunct="1">
                        <a:buNone/>
                        <a:tabLst>
                          <a:tab pos="732155" algn="l"/>
                        </a:tabLst>
                      </a:pPr>
                      <a:r>
                        <a:rPr lang="en-US" altLang="en-US" sz="2400" b="1" dirty="0">
                          <a:solidFill>
                            <a:srgbClr val="002060"/>
                          </a:solidFill>
                          <a:latin typeface="Times New Roman" panose="02020603050405020304" pitchFamily="18" charset="0"/>
                          <a:cs typeface="Times New Roman" panose="02020603050405020304" pitchFamily="18" charset="0"/>
                        </a:rPr>
                        <a:t>SỞ VĂN HÓA, THỂ THAO VÀ DU LỊCH</a:t>
                      </a:r>
                      <a:endParaRPr lang="en-US" altLang="en-US" sz="2400" dirty="0">
                        <a:solidFill>
                          <a:srgbClr val="002060"/>
                        </a:solidFill>
                        <a:latin typeface="Times New Roman" panose="02020603050405020304" pitchFamily="18" charset="0"/>
                      </a:endParaRPr>
                    </a:p>
                  </a:txBody>
                  <a:tcPr marT="45732" marB="45732">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Arial" panose="020B0604020202020204" pitchFamily="34" charset="0"/>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Arial" panose="020B0604020202020204" pitchFamily="34" charset="0"/>
                          <a:cs typeface="+mn-cs"/>
                        </a:defRPr>
                      </a:lvl5pPr>
                    </a:lstStyle>
                    <a:p>
                      <a:pPr lvl="0" algn="ctr" defTabSz="0" eaLnBrk="1" hangingPunct="1">
                        <a:buNone/>
                        <a:tabLst>
                          <a:tab pos="732155" algn="l"/>
                        </a:tabLst>
                      </a:pPr>
                      <a:r>
                        <a:rPr lang="en-US" altLang="en-US" sz="2400" b="1" dirty="0">
                          <a:solidFill>
                            <a:srgbClr val="002060"/>
                          </a:solidFill>
                          <a:latin typeface="Times New Roman" panose="02020603050405020304" pitchFamily="18" charset="0"/>
                        </a:rPr>
                        <a:t> </a:t>
                      </a:r>
                      <a:r>
                        <a:rPr lang="en-US" altLang="en-US" sz="2400" dirty="0">
                          <a:solidFill>
                            <a:srgbClr val="002060"/>
                          </a:solidFill>
                          <a:latin typeface="Times New Roman" panose="02020603050405020304" pitchFamily="18" charset="0"/>
                        </a:rPr>
                        <a:t>SỞ VH, TT &amp; DL </a:t>
                      </a:r>
                      <a:br>
                        <a:rPr lang="en-US" altLang="en-US" sz="2400" b="1" dirty="0">
                          <a:solidFill>
                            <a:srgbClr val="002060"/>
                          </a:solidFill>
                          <a:latin typeface="Times New Roman" panose="02020603050405020304" pitchFamily="18" charset="0"/>
                          <a:cs typeface="Times New Roman" panose="02020603050405020304" pitchFamily="18" charset="0"/>
                        </a:rPr>
                      </a:br>
                      <a:r>
                        <a:rPr lang="en-US" altLang="en-US" sz="2400" b="1" dirty="0">
                          <a:solidFill>
                            <a:srgbClr val="002060"/>
                          </a:solidFill>
                          <a:latin typeface="Times New Roman" panose="02020603050405020304" pitchFamily="18" charset="0"/>
                          <a:cs typeface="Times New Roman" panose="02020603050405020304" pitchFamily="18" charset="0"/>
                        </a:rPr>
                        <a:t>BẢO TÀNG TỈNH</a:t>
                      </a:r>
                      <a:endParaRPr lang="en-US" altLang="en-US" sz="2400" b="1" dirty="0">
                        <a:solidFill>
                          <a:srgbClr val="002060"/>
                        </a:solidFill>
                        <a:latin typeface="Times New Roman" panose="02020603050405020304" pitchFamily="18" charset="0"/>
                        <a:ea typeface="Times New Roman" panose="02020603050405020304" pitchFamily="18" charset="0"/>
                      </a:endParaRPr>
                    </a:p>
                  </a:txBody>
                  <a:tcPr marT="45732" marB="45732">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451644" name="Line 60"/>
          <p:cNvSpPr/>
          <p:nvPr/>
        </p:nvSpPr>
        <p:spPr>
          <a:xfrm>
            <a:off x="2335213" y="5913438"/>
            <a:ext cx="1081087" cy="0"/>
          </a:xfrm>
          <a:prstGeom prst="line">
            <a:avLst/>
          </a:prstGeom>
          <a:ln w="9525" cap="flat" cmpd="sng">
            <a:solidFill>
              <a:srgbClr val="FFCC00"/>
            </a:solidFill>
            <a:prstDash val="solid"/>
            <a:headEnd type="none" w="med" len="med"/>
            <a:tailEnd type="none" w="med" len="med"/>
          </a:ln>
        </p:spPr>
      </p:sp>
      <p:sp>
        <p:nvSpPr>
          <p:cNvPr id="451645" name="Line 61"/>
          <p:cNvSpPr/>
          <p:nvPr/>
        </p:nvSpPr>
        <p:spPr>
          <a:xfrm>
            <a:off x="6588125" y="5553075"/>
            <a:ext cx="762000" cy="0"/>
          </a:xfrm>
          <a:prstGeom prst="line">
            <a:avLst/>
          </a:prstGeom>
          <a:ln w="9525" cap="flat" cmpd="sng">
            <a:solidFill>
              <a:srgbClr val="FFCC00"/>
            </a:solidFill>
            <a:prstDash val="solid"/>
            <a:headEnd type="none" w="med" len="med"/>
            <a:tailEnd type="none" w="med" len="med"/>
          </a:ln>
        </p:spPr>
      </p:sp>
      <p:sp>
        <p:nvSpPr>
          <p:cNvPr id="15" name="Striped Right Arrow 14"/>
          <p:cNvSpPr/>
          <p:nvPr/>
        </p:nvSpPr>
        <p:spPr>
          <a:xfrm>
            <a:off x="611188" y="1514475"/>
            <a:ext cx="684213" cy="369888"/>
          </a:xfrm>
          <a:prstGeom prst="stripedRightArrow">
            <a:avLst/>
          </a:prstGeom>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1"/>
          <p:cNvSpPr>
            <a:spLocks noGrp="1"/>
          </p:cNvSpPr>
          <p:nvPr>
            <p:ph type="title"/>
          </p:nvPr>
        </p:nvSpPr>
        <p:spPr>
          <a:xfrm>
            <a:off x="-30191"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3200" b="1" dirty="0">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1625"/>
                                        </p:tgtEl>
                                        <p:attrNameLst>
                                          <p:attrName>style.visibility</p:attrName>
                                        </p:attrNameLst>
                                      </p:cBhvr>
                                      <p:to>
                                        <p:strVal val="visible"/>
                                      </p:to>
                                    </p:set>
                                    <p:animEffect transition="in" filter="wipe(down)">
                                      <p:cBhvr>
                                        <p:cTn id="7" dur="500"/>
                                        <p:tgtEl>
                                          <p:spTgt spid="45162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24934"/>
                                        </p:tgtEl>
                                        <p:attrNameLst>
                                          <p:attrName>style.visibility</p:attrName>
                                        </p:attrNameLst>
                                      </p:cBhvr>
                                      <p:to>
                                        <p:strVal val="visible"/>
                                      </p:to>
                                    </p:set>
                                    <p:animEffect transition="in" filter="diamond(in)">
                                      <p:cBhvr>
                                        <p:cTn id="12" dur="2000"/>
                                        <p:tgtEl>
                                          <p:spTgt spid="124934"/>
                                        </p:tgtEl>
                                      </p:cBhvr>
                                    </p:animEffect>
                                  </p:childTnLst>
                                </p:cTn>
                              </p:par>
                              <p:par>
                                <p:cTn id="13" presetID="10" presetClass="entr" presetSubtype="0" fill="hold" nodeType="withEffect">
                                  <p:stCondLst>
                                    <p:cond delay="0"/>
                                  </p:stCondLst>
                                  <p:childTnLst>
                                    <p:set>
                                      <p:cBhvr>
                                        <p:cTn id="14" dur="1" fill="hold">
                                          <p:stCondLst>
                                            <p:cond delay="0"/>
                                          </p:stCondLst>
                                        </p:cTn>
                                        <p:tgtEl>
                                          <p:spTgt spid="451645"/>
                                        </p:tgtEl>
                                        <p:attrNameLst>
                                          <p:attrName>style.visibility</p:attrName>
                                        </p:attrNameLst>
                                      </p:cBhvr>
                                      <p:to>
                                        <p:strVal val="visible"/>
                                      </p:to>
                                    </p:set>
                                    <p:animEffect transition="in" filter="fade">
                                      <p:cBhvr>
                                        <p:cTn id="15" dur="2000"/>
                                        <p:tgtEl>
                                          <p:spTgt spid="451645"/>
                                        </p:tgtEl>
                                      </p:cBhvr>
                                    </p:animEffect>
                                  </p:childTnLst>
                                </p:cTn>
                              </p:par>
                              <p:par>
                                <p:cTn id="16" presetID="10" presetClass="entr" presetSubtype="0" fill="hold" nodeType="withEffect">
                                  <p:stCondLst>
                                    <p:cond delay="0"/>
                                  </p:stCondLst>
                                  <p:childTnLst>
                                    <p:set>
                                      <p:cBhvr>
                                        <p:cTn id="17" dur="1" fill="hold">
                                          <p:stCondLst>
                                            <p:cond delay="0"/>
                                          </p:stCondLst>
                                        </p:cTn>
                                        <p:tgtEl>
                                          <p:spTgt spid="451644"/>
                                        </p:tgtEl>
                                        <p:attrNameLst>
                                          <p:attrName>style.visibility</p:attrName>
                                        </p:attrNameLst>
                                      </p:cBhvr>
                                      <p:to>
                                        <p:strVal val="visible"/>
                                      </p:to>
                                    </p:set>
                                    <p:animEffect transition="in" filter="fade">
                                      <p:cBhvr>
                                        <p:cTn id="18" dur="2000"/>
                                        <p:tgtEl>
                                          <p:spTgt spid="451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62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Rectangle 2"/>
          <p:cNvSpPr>
            <a:spLocks noGrp="1"/>
          </p:cNvSpPr>
          <p:nvPr>
            <p:ph idx="1"/>
          </p:nvPr>
        </p:nvSpPr>
        <p:spPr>
          <a:xfrm>
            <a:off x="304800" y="0"/>
            <a:ext cx="8686800" cy="6858000"/>
          </a:xfrm>
        </p:spPr>
        <p:txBody>
          <a:bodyPr vert="horz" wrap="square" lIns="91440" tIns="45720" rIns="91440" bIns="45720" anchor="t"/>
          <a:lstStyle/>
          <a:p>
            <a:pPr algn="ctr" eaLnBrk="1" hangingPunct="1">
              <a:buFont typeface="Wingdings" panose="05000000000000000000" pitchFamily="2" charset="2"/>
              <a:buNone/>
            </a:pPr>
            <a:endParaRPr lang="en-US" altLang="en-US" b="1" dirty="0">
              <a:solidFill>
                <a:srgbClr val="FF0000"/>
              </a:solidFill>
              <a:latin typeface="Times New Roman" panose="02020603050405020304" pitchFamily="18" charset="0"/>
              <a:cs typeface="Times New Roman" panose="02020603050405020304" pitchFamily="18" charset="0"/>
            </a:endParaRPr>
          </a:p>
          <a:p>
            <a:pPr algn="ctr" eaLnBrk="1" hangingPunct="1">
              <a:buFont typeface="Wingdings" panose="05000000000000000000" pitchFamily="2" charset="2"/>
              <a:buNone/>
            </a:pPr>
            <a:r>
              <a:rPr lang="en-US" altLang="en-US" sz="3600" b="1" dirty="0">
                <a:solidFill>
                  <a:schemeClr val="bg1"/>
                </a:solidFill>
                <a:latin typeface="Times New Roman" panose="02020603050405020304" pitchFamily="18" charset="0"/>
                <a:cs typeface="Times New Roman" panose="02020603050405020304" pitchFamily="18" charset="0"/>
              </a:rPr>
              <a:t>2. TÊN CƠ QUAN, TỔ CHỨC BAN HÀNH VĂN BẢN</a:t>
            </a:r>
            <a:endParaRPr lang="en-US" altLang="en-US" sz="3600" dirty="0">
              <a:solidFill>
                <a:schemeClr val="bg1"/>
              </a:solidFill>
              <a:latin typeface="Times New Roman" panose="02020603050405020304" pitchFamily="18" charset="0"/>
            </a:endParaRPr>
          </a:p>
          <a:p>
            <a:pPr algn="just" eaLnBrk="1" hangingPunct="1">
              <a:buFont typeface="Wingdings" panose="05000000000000000000" pitchFamily="2" charset="2"/>
              <a:buNone/>
            </a:pPr>
            <a:r>
              <a:rPr lang="en-US" altLang="en-US" dirty="0">
                <a:solidFill>
                  <a:srgbClr val="002060"/>
                </a:solidFill>
                <a:latin typeface="Times New Roman" panose="02020603050405020304" pitchFamily="18" charset="0"/>
              </a:rPr>
              <a:t>     </a:t>
            </a:r>
            <a:r>
              <a:rPr lang="en-US" altLang="en-US" sz="3600" b="1" dirty="0">
                <a:solidFill>
                  <a:srgbClr val="002060"/>
                </a:solidFill>
                <a:latin typeface="Times New Roman" panose="02020603050405020304" pitchFamily="18" charset="0"/>
              </a:rPr>
              <a:t>b. Kỹ thuật trình bày</a:t>
            </a:r>
          </a:p>
          <a:p>
            <a:pPr algn="just" eaLnBrk="1" hangingPunct="1">
              <a:buFont typeface="Wingdings" panose="05000000000000000000" pitchFamily="2" charset="2"/>
              <a:buNone/>
            </a:pPr>
            <a:r>
              <a:rPr lang="en-US" altLang="en-US" sz="3600" dirty="0">
                <a:solidFill>
                  <a:srgbClr val="002060"/>
                </a:solidFill>
                <a:latin typeface="Times New Roman" panose="02020603050405020304" pitchFamily="18" charset="0"/>
              </a:rPr>
              <a:t>		Tên cơ quan, tổ chức ban hành văn bản được trình bày tại ô số 2; chiếm khoảng 1/2 trang giấy theo chiều ngang, ở phía trên, bên trái.</a:t>
            </a:r>
          </a:p>
          <a:p>
            <a:pPr algn="just" eaLnBrk="1" hangingPunct="1">
              <a:buFont typeface="Wingdings" panose="05000000000000000000" pitchFamily="2" charset="2"/>
              <a:buNone/>
            </a:pPr>
            <a:r>
              <a:rPr lang="en-US" altLang="en-US" sz="3600" dirty="0">
                <a:solidFill>
                  <a:srgbClr val="002060"/>
                </a:solidFill>
                <a:latin typeface="Times New Roman" panose="02020603050405020304" pitchFamily="18" charset="0"/>
              </a:rPr>
              <a:t>			</a:t>
            </a:r>
          </a:p>
        </p:txBody>
      </p:sp>
      <p:sp>
        <p:nvSpPr>
          <p:cNvPr id="3" name="Title 1"/>
          <p:cNvSpPr>
            <a:spLocks noGrp="1"/>
          </p:cNvSpPr>
          <p:nvPr>
            <p:ph type="title"/>
          </p:nvPr>
        </p:nvSpPr>
        <p:spPr>
          <a:xfrm>
            <a:off x="1439"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3200" b="1" dirty="0">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54658">
                                            <p:txEl>
                                              <p:pRg st="1" end="1"/>
                                            </p:txEl>
                                          </p:spTgt>
                                        </p:tgtEl>
                                        <p:attrNameLst>
                                          <p:attrName>style.visibility</p:attrName>
                                        </p:attrNameLst>
                                      </p:cBhvr>
                                      <p:to>
                                        <p:strVal val="visible"/>
                                      </p:to>
                                    </p:set>
                                    <p:animEffect transition="in" filter="fade">
                                      <p:cBhvr>
                                        <p:cTn id="7" dur="1000"/>
                                        <p:tgtEl>
                                          <p:spTgt spid="454658">
                                            <p:txEl>
                                              <p:pRg st="1" end="1"/>
                                            </p:txEl>
                                          </p:spTgt>
                                        </p:tgtEl>
                                      </p:cBhvr>
                                    </p:animEffect>
                                    <p:anim calcmode="lin" valueType="num">
                                      <p:cBhvr>
                                        <p:cTn id="8" dur="1000" fill="hold"/>
                                        <p:tgtEl>
                                          <p:spTgt spid="45465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5465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54658">
                                            <p:txEl>
                                              <p:pRg st="2" end="2"/>
                                            </p:txEl>
                                          </p:spTgt>
                                        </p:tgtEl>
                                        <p:attrNameLst>
                                          <p:attrName>style.visibility</p:attrName>
                                        </p:attrNameLst>
                                      </p:cBhvr>
                                      <p:to>
                                        <p:strVal val="visible"/>
                                      </p:to>
                                    </p:set>
                                    <p:animEffect transition="in" filter="fade">
                                      <p:cBhvr>
                                        <p:cTn id="14" dur="1000"/>
                                        <p:tgtEl>
                                          <p:spTgt spid="454658">
                                            <p:txEl>
                                              <p:pRg st="2" end="2"/>
                                            </p:txEl>
                                          </p:spTgt>
                                        </p:tgtEl>
                                      </p:cBhvr>
                                    </p:animEffect>
                                    <p:anim calcmode="lin" valueType="num">
                                      <p:cBhvr>
                                        <p:cTn id="15" dur="1000" fill="hold"/>
                                        <p:tgtEl>
                                          <p:spTgt spid="454658">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5465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54658">
                                            <p:txEl>
                                              <p:pRg st="3" end="3"/>
                                            </p:txEl>
                                          </p:spTgt>
                                        </p:tgtEl>
                                        <p:attrNameLst>
                                          <p:attrName>style.visibility</p:attrName>
                                        </p:attrNameLst>
                                      </p:cBhvr>
                                      <p:to>
                                        <p:strVal val="visible"/>
                                      </p:to>
                                    </p:set>
                                    <p:animEffect transition="in" filter="fade">
                                      <p:cBhvr>
                                        <p:cTn id="21" dur="1000"/>
                                        <p:tgtEl>
                                          <p:spTgt spid="454658">
                                            <p:txEl>
                                              <p:pRg st="3" end="3"/>
                                            </p:txEl>
                                          </p:spTgt>
                                        </p:tgtEl>
                                      </p:cBhvr>
                                    </p:animEffect>
                                    <p:anim calcmode="lin" valueType="num">
                                      <p:cBhvr>
                                        <p:cTn id="22" dur="1000" fill="hold"/>
                                        <p:tgtEl>
                                          <p:spTgt spid="454658">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5465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54658">
                                            <p:txEl>
                                              <p:pRg st="4" end="4"/>
                                            </p:txEl>
                                          </p:spTgt>
                                        </p:tgtEl>
                                        <p:attrNameLst>
                                          <p:attrName>style.visibility</p:attrName>
                                        </p:attrNameLst>
                                      </p:cBhvr>
                                      <p:to>
                                        <p:strVal val="visible"/>
                                      </p:to>
                                    </p:set>
                                    <p:animEffect transition="in" filter="fade">
                                      <p:cBhvr>
                                        <p:cTn id="28" dur="1000"/>
                                        <p:tgtEl>
                                          <p:spTgt spid="454658">
                                            <p:txEl>
                                              <p:pRg st="4" end="4"/>
                                            </p:txEl>
                                          </p:spTgt>
                                        </p:tgtEl>
                                      </p:cBhvr>
                                    </p:animEffect>
                                    <p:anim calcmode="lin" valueType="num">
                                      <p:cBhvr>
                                        <p:cTn id="29" dur="1000" fill="hold"/>
                                        <p:tgtEl>
                                          <p:spTgt spid="454658">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5465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32363" y="654050"/>
            <a:ext cx="3862388" cy="327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1</a:t>
            </a:r>
          </a:p>
        </p:txBody>
      </p:sp>
      <p:sp>
        <p:nvSpPr>
          <p:cNvPr id="5" name="Rectangle 4"/>
          <p:cNvSpPr/>
          <p:nvPr/>
        </p:nvSpPr>
        <p:spPr>
          <a:xfrm>
            <a:off x="696913" y="669925"/>
            <a:ext cx="3863975" cy="311150"/>
          </a:xfrm>
          <a:prstGeom prst="rect">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2</a:t>
            </a:r>
          </a:p>
        </p:txBody>
      </p:sp>
      <p:sp>
        <p:nvSpPr>
          <p:cNvPr id="6" name="Content Placeholder 5"/>
          <p:cNvSpPr>
            <a:spLocks noGrp="1"/>
          </p:cNvSpPr>
          <p:nvPr>
            <p:ph idx="1"/>
          </p:nvPr>
        </p:nvSpPr>
        <p:spPr>
          <a:xfrm>
            <a:off x="696913" y="1157288"/>
            <a:ext cx="3863975" cy="327025"/>
          </a:xfrm>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normAutofit fontScale="47500" lnSpcReduction="20000"/>
          </a:bodyPr>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3</a:t>
            </a:r>
          </a:p>
        </p:txBody>
      </p:sp>
      <p:sp>
        <p:nvSpPr>
          <p:cNvPr id="7" name="Rectangle 6"/>
          <p:cNvSpPr/>
          <p:nvPr/>
        </p:nvSpPr>
        <p:spPr>
          <a:xfrm>
            <a:off x="4932363" y="1141413"/>
            <a:ext cx="3862388"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4</a:t>
            </a:r>
          </a:p>
        </p:txBody>
      </p:sp>
      <p:sp>
        <p:nvSpPr>
          <p:cNvPr id="8" name="Content Placeholder 5"/>
          <p:cNvSpPr txBox="1"/>
          <p:nvPr/>
        </p:nvSpPr>
        <p:spPr bwMode="auto">
          <a:xfrm>
            <a:off x="1233488" y="1660525"/>
            <a:ext cx="2149475" cy="376238"/>
          </a:xfrm>
          <a:prstGeom prst="rect">
            <a:avLst/>
          </a:prstGeom>
          <a:ln w="25400"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lt1"/>
                </a:solidFill>
                <a:latin typeface="+mn-lt"/>
                <a:ea typeface="+mn-ea"/>
                <a:cs typeface="+mn-cs"/>
              </a:defRPr>
            </a:lvl5pPr>
            <a:lvl6pPr marL="2514600" indent="-228600" algn="l" rtl="0" fontAlgn="base">
              <a:spcBef>
                <a:spcPct val="20000"/>
              </a:spcBef>
              <a:spcAft>
                <a:spcPct val="0"/>
              </a:spcAft>
              <a:buChar char="»"/>
              <a:defRPr sz="2000">
                <a:solidFill>
                  <a:schemeClr val="lt1"/>
                </a:solidFill>
                <a:latin typeface="+mn-lt"/>
                <a:ea typeface="+mn-ea"/>
                <a:cs typeface="+mn-cs"/>
              </a:defRPr>
            </a:lvl6pPr>
            <a:lvl7pPr marL="2971800" indent="-228600" algn="l" rtl="0" fontAlgn="base">
              <a:spcBef>
                <a:spcPct val="20000"/>
              </a:spcBef>
              <a:spcAft>
                <a:spcPct val="0"/>
              </a:spcAft>
              <a:buChar char="»"/>
              <a:defRPr sz="2000">
                <a:solidFill>
                  <a:schemeClr val="lt1"/>
                </a:solidFill>
                <a:latin typeface="+mn-lt"/>
                <a:ea typeface="+mn-ea"/>
                <a:cs typeface="+mn-cs"/>
              </a:defRPr>
            </a:lvl7pPr>
            <a:lvl8pPr marL="3429000" indent="-228600" algn="l" rtl="0" fontAlgn="base">
              <a:spcBef>
                <a:spcPct val="20000"/>
              </a:spcBef>
              <a:spcAft>
                <a:spcPct val="0"/>
              </a:spcAft>
              <a:buChar char="»"/>
              <a:defRPr sz="2000">
                <a:solidFill>
                  <a:schemeClr val="lt1"/>
                </a:solidFill>
                <a:latin typeface="+mn-lt"/>
                <a:ea typeface="+mn-ea"/>
                <a:cs typeface="+mn-cs"/>
              </a:defRPr>
            </a:lvl8pPr>
            <a:lvl9pPr marL="3886200" indent="-228600" algn="l" rtl="0" fontAlgn="base">
              <a:spcBef>
                <a:spcPct val="20000"/>
              </a:spcBef>
              <a:spcAft>
                <a:spcPct val="0"/>
              </a:spcAft>
              <a:buChar char="»"/>
              <a:defRPr sz="20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sz="36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5b</a:t>
            </a:r>
          </a:p>
        </p:txBody>
      </p:sp>
      <p:sp>
        <p:nvSpPr>
          <p:cNvPr id="9" name="Rectangle 8"/>
          <p:cNvSpPr/>
          <p:nvPr/>
        </p:nvSpPr>
        <p:spPr>
          <a:xfrm>
            <a:off x="3479800" y="1708150"/>
            <a:ext cx="3863975" cy="328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5a</a:t>
            </a:r>
          </a:p>
        </p:txBody>
      </p:sp>
      <p:sp>
        <p:nvSpPr>
          <p:cNvPr id="10" name="Rectangle 9"/>
          <p:cNvSpPr/>
          <p:nvPr/>
        </p:nvSpPr>
        <p:spPr>
          <a:xfrm>
            <a:off x="3479800" y="2212975"/>
            <a:ext cx="3863975" cy="352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9a</a:t>
            </a:r>
          </a:p>
        </p:txBody>
      </p:sp>
      <p:sp>
        <p:nvSpPr>
          <p:cNvPr id="2" name="Rectangle 1"/>
          <p:cNvSpPr/>
          <p:nvPr/>
        </p:nvSpPr>
        <p:spPr>
          <a:xfrm>
            <a:off x="696913" y="2768600"/>
            <a:ext cx="8097838" cy="17764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4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6</a:t>
            </a:r>
          </a:p>
        </p:txBody>
      </p:sp>
      <p:sp>
        <p:nvSpPr>
          <p:cNvPr id="11" name="Rectangle 10"/>
          <p:cNvSpPr/>
          <p:nvPr/>
        </p:nvSpPr>
        <p:spPr>
          <a:xfrm>
            <a:off x="4914900" y="4829175"/>
            <a:ext cx="3862388" cy="328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7a</a:t>
            </a:r>
          </a:p>
        </p:txBody>
      </p:sp>
      <p:sp>
        <p:nvSpPr>
          <p:cNvPr id="12" name="Rectangle 11"/>
          <p:cNvSpPr/>
          <p:nvPr/>
        </p:nvSpPr>
        <p:spPr>
          <a:xfrm>
            <a:off x="4932363" y="6529388"/>
            <a:ext cx="3862388" cy="328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7b</a:t>
            </a:r>
          </a:p>
        </p:txBody>
      </p:sp>
      <p:sp>
        <p:nvSpPr>
          <p:cNvPr id="3" name="Flowchart: Connector 2"/>
          <p:cNvSpPr/>
          <p:nvPr/>
        </p:nvSpPr>
        <p:spPr>
          <a:xfrm>
            <a:off x="5287963" y="5276850"/>
            <a:ext cx="1152525" cy="10683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8</a:t>
            </a:r>
          </a:p>
        </p:txBody>
      </p:sp>
      <p:sp>
        <p:nvSpPr>
          <p:cNvPr id="13" name="Content Placeholder 5"/>
          <p:cNvSpPr txBox="1"/>
          <p:nvPr/>
        </p:nvSpPr>
        <p:spPr bwMode="auto">
          <a:xfrm>
            <a:off x="6011863" y="5640388"/>
            <a:ext cx="2151063" cy="376238"/>
          </a:xfrm>
          <a:prstGeom prst="rect">
            <a:avLst/>
          </a:prstGeom>
          <a:ln w="25400"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lt1"/>
                </a:solidFill>
                <a:latin typeface="+mn-lt"/>
                <a:ea typeface="+mn-ea"/>
                <a:cs typeface="+mn-cs"/>
              </a:defRPr>
            </a:lvl5pPr>
            <a:lvl6pPr marL="2514600" indent="-228600" algn="l" rtl="0" fontAlgn="base">
              <a:spcBef>
                <a:spcPct val="20000"/>
              </a:spcBef>
              <a:spcAft>
                <a:spcPct val="0"/>
              </a:spcAft>
              <a:buChar char="»"/>
              <a:defRPr sz="2000">
                <a:solidFill>
                  <a:schemeClr val="lt1"/>
                </a:solidFill>
                <a:latin typeface="+mn-lt"/>
                <a:ea typeface="+mn-ea"/>
                <a:cs typeface="+mn-cs"/>
              </a:defRPr>
            </a:lvl6pPr>
            <a:lvl7pPr marL="2971800" indent="-228600" algn="l" rtl="0" fontAlgn="base">
              <a:spcBef>
                <a:spcPct val="20000"/>
              </a:spcBef>
              <a:spcAft>
                <a:spcPct val="0"/>
              </a:spcAft>
              <a:buChar char="»"/>
              <a:defRPr sz="2000">
                <a:solidFill>
                  <a:schemeClr val="lt1"/>
                </a:solidFill>
                <a:latin typeface="+mn-lt"/>
                <a:ea typeface="+mn-ea"/>
                <a:cs typeface="+mn-cs"/>
              </a:defRPr>
            </a:lvl7pPr>
            <a:lvl8pPr marL="3429000" indent="-228600" algn="l" rtl="0" fontAlgn="base">
              <a:spcBef>
                <a:spcPct val="20000"/>
              </a:spcBef>
              <a:spcAft>
                <a:spcPct val="0"/>
              </a:spcAft>
              <a:buChar char="»"/>
              <a:defRPr sz="2000">
                <a:solidFill>
                  <a:schemeClr val="lt1"/>
                </a:solidFill>
                <a:latin typeface="+mn-lt"/>
                <a:ea typeface="+mn-ea"/>
                <a:cs typeface="+mn-cs"/>
              </a:defRPr>
            </a:lvl8pPr>
            <a:lvl9pPr marL="3886200" indent="-228600" algn="l" rtl="0" fontAlgn="base">
              <a:spcBef>
                <a:spcPct val="20000"/>
              </a:spcBef>
              <a:spcAft>
                <a:spcPct val="0"/>
              </a:spcAft>
              <a:buChar char="»"/>
              <a:defRPr sz="20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sz="36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5b</a:t>
            </a:r>
          </a:p>
        </p:txBody>
      </p:sp>
      <p:sp>
        <p:nvSpPr>
          <p:cNvPr id="14" name="Rectangle 13"/>
          <p:cNvSpPr/>
          <p:nvPr/>
        </p:nvSpPr>
        <p:spPr>
          <a:xfrm>
            <a:off x="696913" y="4894263"/>
            <a:ext cx="1981200" cy="1285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9b</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5"/>
                                        </p:tgtEl>
                                        <p:attrNameLst>
                                          <p:attrName>style.color</p:attrName>
                                        </p:attrNameLst>
                                      </p:cBhvr>
                                      <p:by>
                                        <p:hsl h="0" s="-12549" l="-25098"/>
                                      </p:by>
                                    </p:animClr>
                                    <p:animClr clrSpc="hsl" dir="cw">
                                      <p:cBhvr>
                                        <p:cTn id="7" dur="500" fill="hold"/>
                                        <p:tgtEl>
                                          <p:spTgt spid="5"/>
                                        </p:tgtEl>
                                        <p:attrNameLst>
                                          <p:attrName>fillcolor</p:attrName>
                                        </p:attrNameLst>
                                      </p:cBhvr>
                                      <p:by>
                                        <p:hsl h="0" s="-12549" l="-25098"/>
                                      </p:by>
                                    </p:animClr>
                                    <p:animClr clrSpc="hsl" dir="cw">
                                      <p:cBhvr>
                                        <p:cTn id="8" dur="500" fill="hold"/>
                                        <p:tgtEl>
                                          <p:spTgt spid="5"/>
                                        </p:tgtEl>
                                        <p:attrNameLst>
                                          <p:attrName>stroke.color</p:attrName>
                                        </p:attrNameLst>
                                      </p:cBhvr>
                                      <p:by>
                                        <p:hsl h="0" s="-12549" l="-25098"/>
                                      </p:by>
                                    </p:animClr>
                                    <p:set>
                                      <p:cBhvr>
                                        <p:cTn id="9" dur="500" fill="hold"/>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anchor="ctr">
            <a:normAutofit fontScale="90000"/>
          </a:bodyPr>
          <a:lstStyle/>
          <a:p>
            <a:br>
              <a:rPr lang="en-US" altLang="en-US" b="1" dirty="0">
                <a:solidFill>
                  <a:srgbClr val="FF0000"/>
                </a:solidFill>
                <a:latin typeface="Times New Roman" panose="02020603050405020304" pitchFamily="18" charset="0"/>
                <a:cs typeface="Times New Roman" panose="02020603050405020304" pitchFamily="18" charset="0"/>
              </a:rPr>
            </a:br>
            <a:br>
              <a:rPr lang="en-US" altLang="en-US" b="1" dirty="0">
                <a:solidFill>
                  <a:srgbClr val="FF0000"/>
                </a:solidFill>
                <a:latin typeface="Times New Roman" panose="02020603050405020304" pitchFamily="18" charset="0"/>
                <a:cs typeface="Times New Roman" panose="02020603050405020304" pitchFamily="18" charset="0"/>
              </a:rPr>
            </a:br>
            <a:r>
              <a:rPr lang="en-US" altLang="en-US" sz="3600" b="1" dirty="0">
                <a:solidFill>
                  <a:schemeClr val="bg1"/>
                </a:solidFill>
                <a:latin typeface="Times New Roman" panose="02020603050405020304" pitchFamily="18" charset="0"/>
                <a:cs typeface="Times New Roman" panose="02020603050405020304" pitchFamily="18" charset="0"/>
              </a:rPr>
              <a:t>2. TÊN CƠ QUAN, TỔ CHỨC BAN HÀNH VĂN BẢN</a:t>
            </a:r>
            <a:br>
              <a:rPr lang="en-US" altLang="en-US" sz="3600" dirty="0">
                <a:solidFill>
                  <a:srgbClr val="002060"/>
                </a:solidFill>
                <a:latin typeface="Times New Roman" panose="02020603050405020304" pitchFamily="18" charset="0"/>
              </a:rPr>
            </a:br>
            <a:endParaRPr lang="en-US" altLang="en-US" sz="3600" dirty="0"/>
          </a:p>
        </p:txBody>
      </p:sp>
      <p:sp>
        <p:nvSpPr>
          <p:cNvPr id="3" name="Content Placeholder 2"/>
          <p:cNvSpPr>
            <a:spLocks noGrp="1"/>
          </p:cNvSpPr>
          <p:nvPr>
            <p:ph idx="1"/>
          </p:nvPr>
        </p:nvSpPr>
        <p:spPr>
          <a:xfrm>
            <a:off x="457200" y="1773238"/>
            <a:ext cx="8229600" cy="4572000"/>
          </a:xfrm>
        </p:spPr>
        <p:txBody>
          <a:bodyPr vert="horz" wrap="square" lIns="91440" tIns="45720" rIns="91440" bIns="45720" numCol="1" anchor="t" anchorCtr="0" compatLnSpc="1"/>
          <a:lstStyle/>
          <a:p>
            <a:pPr algn="just">
              <a:buFont typeface="Wingdings" panose="05000000000000000000" pitchFamily="2" charset="2"/>
              <a:buChar char="v"/>
            </a:pPr>
            <a:r>
              <a:rPr lang="en-US" altLang="en-US" dirty="0">
                <a:solidFill>
                  <a:srgbClr val="002060"/>
                </a:solidFill>
                <a:latin typeface="Times New Roman" panose="02020603050405020304" pitchFamily="18" charset="0"/>
              </a:rPr>
              <a:t> </a:t>
            </a:r>
            <a:r>
              <a:rPr lang="en-US" altLang="en-US" sz="3600" dirty="0">
                <a:solidFill>
                  <a:srgbClr val="002060"/>
                </a:solidFill>
                <a:latin typeface="Times New Roman" panose="02020603050405020304" pitchFamily="18" charset="0"/>
              </a:rPr>
              <a:t>Đối với những văn bản chỉ ghi tên cơ quan ban hành văn bản thì được trình bày bằng chữ in hoa, cỡ chữ 12-13, kiểu chữ đứng, đậm.</a:t>
            </a:r>
          </a:p>
          <a:p>
            <a:pPr algn="just">
              <a:buNone/>
            </a:pPr>
            <a:r>
              <a:rPr lang="en-US" altLang="en-US" sz="3600" dirty="0">
                <a:solidFill>
                  <a:srgbClr val="002060"/>
                </a:solidFill>
                <a:latin typeface="Times New Roman" panose="02020603050405020304" pitchFamily="18" charset="0"/>
              </a:rPr>
              <a:t>    Ví dụ:    </a:t>
            </a:r>
            <a:r>
              <a:rPr lang="en-US" altLang="en-US" sz="3600" b="1" dirty="0">
                <a:solidFill>
                  <a:srgbClr val="002060"/>
                </a:solidFill>
                <a:latin typeface="Times New Roman" panose="02020603050405020304" pitchFamily="18" charset="0"/>
              </a:rPr>
              <a:t>SỞ CÔNG THƯƠNG</a:t>
            </a:r>
          </a:p>
          <a:p>
            <a:endParaRPr lang="en-US" altLang="x-none" b="1" dirty="0"/>
          </a:p>
        </p:txBody>
      </p:sp>
      <p:sp>
        <p:nvSpPr>
          <p:cNvPr id="4" name="Title 1"/>
          <p:cNvSpPr txBox="1"/>
          <p:nvPr/>
        </p:nvSpPr>
        <p:spPr>
          <a:xfrm>
            <a:off x="0" y="11502"/>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US" altLang="en-US" sz="3200" b="1" dirty="0">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p:txBody>
          <a:bodyPr vert="horz" wrap="square" lIns="91440" tIns="45720" rIns="91440" bIns="45720" anchor="ctr">
            <a:normAutofit fontScale="90000"/>
          </a:bodyPr>
          <a:lstStyle/>
          <a:p>
            <a:br>
              <a:rPr lang="en-US" altLang="en-US" sz="3600" b="1" dirty="0">
                <a:solidFill>
                  <a:srgbClr val="FF0000"/>
                </a:solidFill>
                <a:latin typeface="Times New Roman" panose="02020603050405020304" pitchFamily="18" charset="0"/>
                <a:cs typeface="Times New Roman" panose="02020603050405020304" pitchFamily="18" charset="0"/>
              </a:rPr>
            </a:br>
            <a:r>
              <a:rPr lang="en-US" altLang="en-US" sz="3600" b="1" dirty="0">
                <a:solidFill>
                  <a:schemeClr val="bg1"/>
                </a:solidFill>
                <a:latin typeface="Times New Roman" panose="02020603050405020304" pitchFamily="18" charset="0"/>
                <a:cs typeface="Times New Roman" panose="02020603050405020304" pitchFamily="18" charset="0"/>
              </a:rPr>
              <a:t>2. TÊN CƠ QUAN, TỔ CHỨC BAN HÀNH VĂN BẢN</a:t>
            </a:r>
            <a:endParaRPr lang="en-US" altLang="en-US" sz="3600" dirty="0">
              <a:solidFill>
                <a:schemeClr val="bg1"/>
              </a:solidFill>
            </a:endParaRPr>
          </a:p>
        </p:txBody>
      </p:sp>
      <p:sp>
        <p:nvSpPr>
          <p:cNvPr id="3" name="Content Placeholder 2"/>
          <p:cNvSpPr>
            <a:spLocks noGrp="1"/>
          </p:cNvSpPr>
          <p:nvPr>
            <p:ph idx="1"/>
          </p:nvPr>
        </p:nvSpPr>
        <p:spPr>
          <a:xfrm>
            <a:off x="461963" y="1844675"/>
            <a:ext cx="8229600" cy="4637088"/>
          </a:xfrm>
        </p:spPr>
        <p:txBody>
          <a:bodyPr vert="horz" wrap="square" lIns="91440" tIns="45720" rIns="91440" bIns="45720" numCol="1" anchor="t" anchorCtr="0" compatLnSpc="1"/>
          <a:lstStyle/>
          <a:p>
            <a:pPr algn="just">
              <a:buFont typeface="Wingdings" panose="05000000000000000000" pitchFamily="2" charset="2"/>
              <a:buChar char="v"/>
            </a:pPr>
            <a:r>
              <a:rPr lang="en-US" altLang="x-none" sz="3600" dirty="0">
                <a:solidFill>
                  <a:srgbClr val="002060"/>
                </a:solidFill>
                <a:latin typeface="Times New Roman" panose="02020603050405020304" pitchFamily="18" charset="0"/>
                <a:cs typeface="Times New Roman" panose="02020603050405020304" pitchFamily="18" charset="0"/>
              </a:rPr>
              <a:t> Đối với những văn bản của các cơ quan, tổ chức phải ghi tên cơ quan chủ quản (hoặc cơ quan m</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 đơn vị ban h</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nh văn bản l</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 bộ phận trực thuộc)</a:t>
            </a:r>
          </a:p>
          <a:p>
            <a:pPr algn="just">
              <a:buNone/>
            </a:pPr>
            <a:r>
              <a:rPr lang="en-US" altLang="x-none" sz="3600" dirty="0">
                <a:solidFill>
                  <a:srgbClr val="002060"/>
                </a:solidFill>
                <a:latin typeface="Times New Roman" panose="02020603050405020304" pitchFamily="18" charset="0"/>
                <a:cs typeface="Times New Roman" panose="02020603050405020304" pitchFamily="18" charset="0"/>
              </a:rPr>
              <a:t> </a:t>
            </a:r>
            <a:endParaRPr lang="en-US" altLang="x-none" sz="3600" dirty="0">
              <a:solidFill>
                <a:srgbClr val="002060"/>
              </a:solidFill>
              <a:latin typeface="Times New Roman" panose="02020603050405020304" pitchFamily="18" charset="0"/>
              <a:ea typeface="Times New Roman" panose="02020603050405020304" pitchFamily="18" charset="0"/>
            </a:endParaRPr>
          </a:p>
        </p:txBody>
      </p:sp>
      <p:sp>
        <p:nvSpPr>
          <p:cNvPr id="4" name="Title 1"/>
          <p:cNvSpPr txBox="1"/>
          <p:nvPr/>
        </p:nvSpPr>
        <p:spPr>
          <a:xfrm>
            <a:off x="0" y="14377"/>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en-US" altLang="en-US" sz="3200" b="1">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p:cNvSpPr>
            <a:spLocks noGrp="1"/>
          </p:cNvSpPr>
          <p:nvPr>
            <p:ph idx="1"/>
          </p:nvPr>
        </p:nvSpPr>
        <p:spPr>
          <a:xfrm>
            <a:off x="539750" y="0"/>
            <a:ext cx="8451850" cy="6858000"/>
          </a:xfrm>
        </p:spPr>
        <p:txBody>
          <a:bodyPr vert="horz" wrap="square" lIns="91440" tIns="45720" rIns="91440" bIns="45720" anchor="t"/>
          <a:lstStyle/>
          <a:p>
            <a:pPr algn="ctr" eaLnBrk="1" hangingPunct="1">
              <a:buFont typeface="Wingdings" panose="05000000000000000000" pitchFamily="2" charset="2"/>
              <a:buNone/>
            </a:pPr>
            <a:r>
              <a:rPr lang="en-US" altLang="en-US" sz="2800" i="1" dirty="0">
                <a:solidFill>
                  <a:srgbClr val="002060"/>
                </a:solidFill>
                <a:latin typeface="Times New Roman" panose="02020603050405020304" pitchFamily="18" charset="0"/>
              </a:rPr>
              <a:t>	</a:t>
            </a:r>
            <a:r>
              <a:rPr lang="en-US" altLang="en-US" sz="3600" b="1" dirty="0">
                <a:solidFill>
                  <a:schemeClr val="bg1"/>
                </a:solidFill>
                <a:latin typeface="Times New Roman" panose="02020603050405020304" pitchFamily="18" charset="0"/>
                <a:cs typeface="Times New Roman" panose="02020603050405020304" pitchFamily="18" charset="0"/>
              </a:rPr>
              <a:t>2. TÊN CƠ QUAN, TỔ CHỨC BAN HÀNH VĂN BẢN</a:t>
            </a:r>
            <a:endParaRPr lang="en-US" altLang="en-US" sz="3600" i="1" dirty="0">
              <a:solidFill>
                <a:schemeClr val="bg1"/>
              </a:solidFill>
              <a:latin typeface="Times New Roman" panose="02020603050405020304" pitchFamily="18" charset="0"/>
            </a:endParaRPr>
          </a:p>
          <a:p>
            <a:pPr algn="just" eaLnBrk="1" hangingPunct="1">
              <a:buFont typeface="Wingdings" panose="05000000000000000000" pitchFamily="2" charset="2"/>
              <a:buNone/>
            </a:pPr>
            <a:endParaRPr lang="en-US" altLang="en-US" sz="2800" i="1" dirty="0">
              <a:solidFill>
                <a:srgbClr val="002060"/>
              </a:solidFill>
              <a:latin typeface="Times New Roman" panose="02020603050405020304" pitchFamily="18" charset="0"/>
            </a:endParaRPr>
          </a:p>
          <a:p>
            <a:pPr algn="just" eaLnBrk="1" hangingPunct="1">
              <a:buFont typeface="Wingdings" panose="05000000000000000000" pitchFamily="2" charset="2"/>
              <a:buNone/>
            </a:pPr>
            <a:r>
              <a:rPr lang="en-US" altLang="en-US" sz="2800" i="1" dirty="0">
                <a:solidFill>
                  <a:srgbClr val="002060"/>
                </a:solidFill>
                <a:latin typeface="Times New Roman" panose="02020603050405020304" pitchFamily="18" charset="0"/>
              </a:rPr>
              <a:t> - </a:t>
            </a:r>
            <a:r>
              <a:rPr lang="en-US" altLang="en-US" dirty="0" err="1">
                <a:solidFill>
                  <a:srgbClr val="002060"/>
                </a:solidFill>
                <a:latin typeface="Times New Roman" panose="02020603050405020304" pitchFamily="18" charset="0"/>
              </a:rPr>
              <a:t>Tên</a:t>
            </a:r>
            <a:r>
              <a:rPr lang="en-US" altLang="en-US" dirty="0">
                <a:solidFill>
                  <a:srgbClr val="002060"/>
                </a:solidFill>
                <a:latin typeface="Times New Roman" panose="02020603050405020304" pitchFamily="18" charset="0"/>
              </a:rPr>
              <a:t> cơ quan, tổ chức ban hành văn bản trình bày bằng chữ in hoa, cỡ chữ 12-13, kiểu chữ đứng, đậm, được đặt canh giữa dưới tên cơ quan, tổ chức chủ quản;</a:t>
            </a:r>
          </a:p>
          <a:p>
            <a:pPr algn="just" eaLnBrk="1" hangingPunct="1">
              <a:buFont typeface="Wingdings" panose="05000000000000000000" pitchFamily="2" charset="2"/>
              <a:buNone/>
            </a:pPr>
            <a:r>
              <a:rPr lang="en-US" altLang="en-US" dirty="0">
                <a:solidFill>
                  <a:srgbClr val="002060"/>
                </a:solidFill>
                <a:latin typeface="Times New Roman" panose="02020603050405020304" pitchFamily="18" charset="0"/>
              </a:rPr>
              <a:t> - Phía dưới có đường kẻ ngang, nét liền, có độ dài bằng từ 1/3 đến 1/2 độ dài của dòng chữ và đặt cân đối so với dòng chữ. Trường hợp tên cơ quan, tổ chức ban hành văn bản dài có thể trình bày thành </a:t>
            </a:r>
            <a:r>
              <a:rPr lang="en-US" altLang="en-US" dirty="0" err="1">
                <a:solidFill>
                  <a:srgbClr val="002060"/>
                </a:solidFill>
                <a:latin typeface="Times New Roman" panose="02020603050405020304" pitchFamily="18" charset="0"/>
              </a:rPr>
              <a:t>nhiều</a:t>
            </a:r>
            <a:r>
              <a:rPr lang="en-US" altLang="en-US" dirty="0">
                <a:solidFill>
                  <a:srgbClr val="002060"/>
                </a:solidFill>
                <a:latin typeface="Times New Roman" panose="02020603050405020304" pitchFamily="18" charset="0"/>
              </a:rPr>
              <a:t> </a:t>
            </a:r>
            <a:r>
              <a:rPr lang="en-US" altLang="en-US" dirty="0" err="1">
                <a:solidFill>
                  <a:srgbClr val="002060"/>
                </a:solidFill>
                <a:latin typeface="Times New Roman" panose="02020603050405020304" pitchFamily="18" charset="0"/>
              </a:rPr>
              <a:t>dòng</a:t>
            </a:r>
            <a:r>
              <a:rPr lang="en-US" altLang="en-US" dirty="0">
                <a:solidFill>
                  <a:srgbClr val="002060"/>
                </a:solidFill>
                <a:latin typeface="Times New Roman" panose="02020603050405020304" pitchFamily="18" charset="0"/>
              </a:rPr>
              <a:t>.</a:t>
            </a:r>
            <a:r>
              <a:rPr lang="en-US" altLang="en-US" sz="2800" i="1" dirty="0">
                <a:solidFill>
                  <a:srgbClr val="002060"/>
                </a:solidFill>
                <a:latin typeface="Times New Roman" panose="02020603050405020304" pitchFamily="18" charset="0"/>
              </a:rPr>
              <a:t>.</a:t>
            </a:r>
          </a:p>
        </p:txBody>
      </p:sp>
      <p:sp>
        <p:nvSpPr>
          <p:cNvPr id="3" name="Title 1"/>
          <p:cNvSpPr>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3200" b="1" dirty="0">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8754">
                                            <p:txEl>
                                              <p:pRg st="0" end="0"/>
                                            </p:txEl>
                                          </p:spTgt>
                                        </p:tgtEl>
                                        <p:attrNameLst>
                                          <p:attrName>style.visibility</p:attrName>
                                        </p:attrNameLst>
                                      </p:cBhvr>
                                      <p:to>
                                        <p:strVal val="visible"/>
                                      </p:to>
                                    </p:set>
                                    <p:animEffect transition="in" filter="fade">
                                      <p:cBhvr>
                                        <p:cTn id="7" dur="2000"/>
                                        <p:tgtEl>
                                          <p:spTgt spid="45875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8754">
                                            <p:txEl>
                                              <p:pRg st="2" end="2"/>
                                            </p:txEl>
                                          </p:spTgt>
                                        </p:tgtEl>
                                        <p:attrNameLst>
                                          <p:attrName>style.visibility</p:attrName>
                                        </p:attrNameLst>
                                      </p:cBhvr>
                                      <p:to>
                                        <p:strVal val="visible"/>
                                      </p:to>
                                    </p:set>
                                    <p:animEffect transition="in" filter="fade">
                                      <p:cBhvr>
                                        <p:cTn id="10" dur="2000"/>
                                        <p:tgtEl>
                                          <p:spTgt spid="458754">
                                            <p:txEl>
                                              <p:pRg st="2" end="2"/>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8754">
                                            <p:txEl>
                                              <p:pRg st="3" end="3"/>
                                            </p:txEl>
                                          </p:spTgt>
                                        </p:tgtEl>
                                        <p:attrNameLst>
                                          <p:attrName>style.visibility</p:attrName>
                                        </p:attrNameLst>
                                      </p:cBhvr>
                                      <p:to>
                                        <p:strVal val="visible"/>
                                      </p:to>
                                    </p:set>
                                    <p:animEffect transition="in" filter="fade">
                                      <p:cBhvr>
                                        <p:cTn id="13" dur="2000"/>
                                        <p:tgtEl>
                                          <p:spTgt spid="45875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4"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p:cNvSpPr>
            <a:spLocks noGrp="1"/>
          </p:cNvSpPr>
          <p:nvPr>
            <p:ph idx="1"/>
          </p:nvPr>
        </p:nvSpPr>
        <p:spPr>
          <a:xfrm>
            <a:off x="0" y="1371600"/>
            <a:ext cx="9144000" cy="5029200"/>
          </a:xfrm>
        </p:spPr>
        <p:txBody>
          <a:bodyPr vert="horz" wrap="square" lIns="91440" tIns="45720" rIns="91440" bIns="45720" anchor="t"/>
          <a:lstStyle/>
          <a:p>
            <a:pPr algn="just" eaLnBrk="1" hangingPunct="1">
              <a:buFont typeface="Wingdings" panose="05000000000000000000" pitchFamily="2" charset="2"/>
              <a:buNone/>
            </a:pPr>
            <a:r>
              <a:rPr lang="en-US" altLang="en-US" sz="2800" i="1" dirty="0">
                <a:solidFill>
                  <a:srgbClr val="002060"/>
                </a:solidFill>
                <a:latin typeface="Times New Roman" panose="02020603050405020304" pitchFamily="18" charset="0"/>
              </a:rPr>
              <a:t>	</a:t>
            </a:r>
          </a:p>
          <a:p>
            <a:pPr algn="just" eaLnBrk="1" hangingPunct="1">
              <a:buFont typeface="Wingdings" panose="05000000000000000000" pitchFamily="2" charset="2"/>
              <a:buNone/>
            </a:pPr>
            <a:r>
              <a:rPr lang="en-US" altLang="en-US" sz="3600" dirty="0">
                <a:solidFill>
                  <a:srgbClr val="002060"/>
                </a:solidFill>
                <a:latin typeface="Times New Roman" panose="02020603050405020304" pitchFamily="18" charset="0"/>
              </a:rPr>
              <a:t>Ví dụ:</a:t>
            </a:r>
          </a:p>
          <a:p>
            <a:pPr algn="ctr" eaLnBrk="1" hangingPunct="1">
              <a:buFont typeface="Wingdings" panose="05000000000000000000" pitchFamily="2" charset="2"/>
              <a:buNone/>
            </a:pPr>
            <a:r>
              <a:rPr lang="en-US" altLang="en-US" sz="2800" dirty="0">
                <a:solidFill>
                  <a:srgbClr val="002060"/>
                </a:solidFill>
                <a:latin typeface="Times New Roman" panose="02020603050405020304" pitchFamily="18" charset="0"/>
              </a:rPr>
              <a:t>BỘ NỘI VỤ</a:t>
            </a:r>
            <a:br>
              <a:rPr lang="en-US" altLang="en-US" sz="2800" dirty="0">
                <a:solidFill>
                  <a:srgbClr val="002060"/>
                </a:solidFill>
                <a:latin typeface="Times New Roman" panose="02020603050405020304" pitchFamily="18" charset="0"/>
              </a:rPr>
            </a:br>
            <a:r>
              <a:rPr lang="en-US" altLang="en-US" sz="2800" b="1" dirty="0">
                <a:solidFill>
                  <a:srgbClr val="002060"/>
                </a:solidFill>
                <a:latin typeface="Times New Roman" panose="02020603050405020304" pitchFamily="18" charset="0"/>
              </a:rPr>
              <a:t>CỤC VĂN THƯ VÀ LƯU TRỮ </a:t>
            </a:r>
            <a:br>
              <a:rPr lang="en-US" altLang="en-US" sz="2800" b="1" dirty="0">
                <a:solidFill>
                  <a:srgbClr val="002060"/>
                </a:solidFill>
                <a:latin typeface="Times New Roman" panose="02020603050405020304" pitchFamily="18" charset="0"/>
              </a:rPr>
            </a:br>
            <a:r>
              <a:rPr lang="en-US" altLang="en-US" sz="2800" b="1" dirty="0">
                <a:solidFill>
                  <a:srgbClr val="002060"/>
                </a:solidFill>
                <a:latin typeface="Times New Roman" panose="02020603050405020304" pitchFamily="18" charset="0"/>
              </a:rPr>
              <a:t>NHÀ NƯỚC</a:t>
            </a:r>
            <a:br>
              <a:rPr lang="en-US" altLang="en-US" sz="2800" b="1" dirty="0">
                <a:solidFill>
                  <a:srgbClr val="002060"/>
                </a:solidFill>
                <a:latin typeface="Times New Roman" panose="02020603050405020304" pitchFamily="18" charset="0"/>
              </a:rPr>
            </a:br>
            <a:br>
              <a:rPr lang="en-US" altLang="en-US" sz="2800" b="1" i="1" dirty="0">
                <a:solidFill>
                  <a:srgbClr val="002060"/>
                </a:solidFill>
                <a:latin typeface="Times New Roman" panose="02020603050405020304" pitchFamily="18" charset="0"/>
              </a:rPr>
            </a:br>
            <a:endParaRPr lang="en-US" altLang="en-US" sz="2800" b="1" i="1" dirty="0">
              <a:solidFill>
                <a:srgbClr val="002060"/>
              </a:solidFill>
              <a:latin typeface="Times New Roman" panose="02020603050405020304" pitchFamily="18" charset="0"/>
            </a:endParaRPr>
          </a:p>
          <a:p>
            <a:pPr algn="ctr" eaLnBrk="1" hangingPunct="1">
              <a:buFont typeface="Wingdings" panose="05000000000000000000" pitchFamily="2" charset="2"/>
              <a:buNone/>
            </a:pPr>
            <a:r>
              <a:rPr lang="en-US" altLang="en-US" sz="2800" i="1" dirty="0">
                <a:solidFill>
                  <a:srgbClr val="002060"/>
                </a:solidFill>
                <a:latin typeface="Times New Roman" panose="02020603050405020304" pitchFamily="18" charset="0"/>
              </a:rPr>
              <a:t>Các dòng chữ trên được trình bày cách nhau dòng đơn.</a:t>
            </a:r>
          </a:p>
        </p:txBody>
      </p:sp>
      <p:sp>
        <p:nvSpPr>
          <p:cNvPr id="458756" name="Line 4"/>
          <p:cNvSpPr/>
          <p:nvPr/>
        </p:nvSpPr>
        <p:spPr>
          <a:xfrm>
            <a:off x="4202113" y="3885883"/>
            <a:ext cx="990600" cy="0"/>
          </a:xfrm>
          <a:prstGeom prst="line">
            <a:avLst/>
          </a:prstGeom>
          <a:ln w="9525" cap="flat" cmpd="sng">
            <a:solidFill>
              <a:schemeClr val="tx1"/>
            </a:solidFill>
            <a:prstDash val="solid"/>
            <a:headEnd type="none" w="med" len="med"/>
            <a:tailEnd type="none" w="med" len="med"/>
          </a:ln>
        </p:spPr>
      </p:sp>
      <p:sp>
        <p:nvSpPr>
          <p:cNvPr id="4" name="Title 1"/>
          <p:cNvSpPr>
            <a:spLocks noGrp="1"/>
          </p:cNvSpPr>
          <p:nvPr>
            <p:ph type="title"/>
          </p:nvPr>
        </p:nvSpPr>
        <p:spPr>
          <a:xfrm>
            <a:off x="0" y="53789"/>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a:spcBef>
                <a:spcPts val="0"/>
              </a:spcBef>
            </a:pPr>
            <a:r>
              <a:rPr lang="en-US" altLang="en-US" sz="3200" b="1" dirty="0">
                <a:latin typeface="Times New Roman" panose="02020603050405020304" pitchFamily="18" charset="0"/>
                <a:cs typeface="Times New Roman" panose="02020603050405020304" pitchFamily="18" charset="0"/>
              </a:rPr>
              <a:t>2. TÊN CƠ QUAN, TỔ CHỨC BAN HÀNH VĂN BẢN</a:t>
            </a:r>
            <a:endParaRPr lang="vi-VN" altLang="en-US" sz="4000" dirty="0">
              <a:latin typeface="Times New Roman" panose="02020603050405020304" pitchFamily="18" charset="0"/>
              <a:ea typeface="+mn-ea"/>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8754">
                                            <p:txEl>
                                              <p:pRg st="0" end="0"/>
                                            </p:txEl>
                                          </p:spTgt>
                                        </p:tgtEl>
                                        <p:attrNameLst>
                                          <p:attrName>style.visibility</p:attrName>
                                        </p:attrNameLst>
                                      </p:cBhvr>
                                      <p:to>
                                        <p:strVal val="visible"/>
                                      </p:to>
                                    </p:set>
                                    <p:animEffect transition="in" filter="fade">
                                      <p:cBhvr>
                                        <p:cTn id="7" dur="2000"/>
                                        <p:tgtEl>
                                          <p:spTgt spid="45875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8754">
                                            <p:txEl>
                                              <p:pRg st="1" end="1"/>
                                            </p:txEl>
                                          </p:spTgt>
                                        </p:tgtEl>
                                        <p:attrNameLst>
                                          <p:attrName>style.visibility</p:attrName>
                                        </p:attrNameLst>
                                      </p:cBhvr>
                                      <p:to>
                                        <p:strVal val="visible"/>
                                      </p:to>
                                    </p:set>
                                    <p:animEffect transition="in" filter="fade">
                                      <p:cBhvr>
                                        <p:cTn id="10" dur="2000"/>
                                        <p:tgtEl>
                                          <p:spTgt spid="45875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8754">
                                            <p:txEl>
                                              <p:pRg st="2" end="2"/>
                                            </p:txEl>
                                          </p:spTgt>
                                        </p:tgtEl>
                                        <p:attrNameLst>
                                          <p:attrName>style.visibility</p:attrName>
                                        </p:attrNameLst>
                                      </p:cBhvr>
                                      <p:to>
                                        <p:strVal val="visible"/>
                                      </p:to>
                                    </p:set>
                                    <p:animEffect transition="in" filter="fade">
                                      <p:cBhvr>
                                        <p:cTn id="13" dur="2000"/>
                                        <p:tgtEl>
                                          <p:spTgt spid="45875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58754">
                                            <p:txEl>
                                              <p:pRg st="3" end="3"/>
                                            </p:txEl>
                                          </p:spTgt>
                                        </p:tgtEl>
                                        <p:attrNameLst>
                                          <p:attrName>style.visibility</p:attrName>
                                        </p:attrNameLst>
                                      </p:cBhvr>
                                      <p:to>
                                        <p:strVal val="visible"/>
                                      </p:to>
                                    </p:set>
                                    <p:animEffect transition="in" filter="fade">
                                      <p:cBhvr>
                                        <p:cTn id="16" dur="2000"/>
                                        <p:tgtEl>
                                          <p:spTgt spid="458754">
                                            <p:txEl>
                                              <p:pRg st="3" end="3"/>
                                            </p:txEl>
                                          </p:spTgt>
                                        </p:tgtEl>
                                      </p:cBhvr>
                                    </p:animEffect>
                                  </p:childTnLst>
                                </p:cTn>
                              </p:par>
                              <p:par>
                                <p:cTn id="17" presetID="55" presetClass="entr" presetSubtype="0" fill="hold" nodeType="withEffect">
                                  <p:stCondLst>
                                    <p:cond delay="0"/>
                                  </p:stCondLst>
                                  <p:childTnLst>
                                    <p:set>
                                      <p:cBhvr>
                                        <p:cTn id="18" dur="1" fill="hold">
                                          <p:stCondLst>
                                            <p:cond delay="0"/>
                                          </p:stCondLst>
                                        </p:cTn>
                                        <p:tgtEl>
                                          <p:spTgt spid="458756"/>
                                        </p:tgtEl>
                                        <p:attrNameLst>
                                          <p:attrName>style.visibility</p:attrName>
                                        </p:attrNameLst>
                                      </p:cBhvr>
                                      <p:to>
                                        <p:strVal val="visible"/>
                                      </p:to>
                                    </p:set>
                                    <p:anim calcmode="lin" valueType="num">
                                      <p:cBhvr>
                                        <p:cTn id="19" dur="1000" fill="hold"/>
                                        <p:tgtEl>
                                          <p:spTgt spid="458756"/>
                                        </p:tgtEl>
                                        <p:attrNameLst>
                                          <p:attrName>ppt_w</p:attrName>
                                        </p:attrNameLst>
                                      </p:cBhvr>
                                      <p:tavLst>
                                        <p:tav tm="0">
                                          <p:val>
                                            <p:strVal val="#ppt_w*0.70"/>
                                          </p:val>
                                        </p:tav>
                                        <p:tav tm="100000">
                                          <p:val>
                                            <p:strVal val="#ppt_w"/>
                                          </p:val>
                                        </p:tav>
                                      </p:tavLst>
                                    </p:anim>
                                    <p:anim calcmode="lin" valueType="num">
                                      <p:cBhvr>
                                        <p:cTn id="20" dur="1000" fill="hold"/>
                                        <p:tgtEl>
                                          <p:spTgt spid="458756"/>
                                        </p:tgtEl>
                                        <p:attrNameLst>
                                          <p:attrName>ppt_h</p:attrName>
                                        </p:attrNameLst>
                                      </p:cBhvr>
                                      <p:tavLst>
                                        <p:tav tm="0">
                                          <p:val>
                                            <p:strVal val="#ppt_h"/>
                                          </p:val>
                                        </p:tav>
                                        <p:tav tm="100000">
                                          <p:val>
                                            <p:strVal val="#ppt_h"/>
                                          </p:val>
                                        </p:tav>
                                      </p:tavLst>
                                    </p:anim>
                                    <p:animEffect transition="in" filter="fade">
                                      <p:cBhvr>
                                        <p:cTn id="21" dur="1000"/>
                                        <p:tgtEl>
                                          <p:spTgt spid="458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65100" y="0"/>
            <a:ext cx="8713788" cy="1196975"/>
          </a:xfrm>
        </p:spPr>
        <p:txBody>
          <a:bodyPr vert="horz" wrap="square" lIns="91440" tIns="45720" rIns="91440" bIns="45720" anchor="ctr"/>
          <a:lstStyle/>
          <a:p>
            <a:r>
              <a:rPr lang="en-US" altLang="en-US" sz="4000" b="1" dirty="0">
                <a:solidFill>
                  <a:schemeClr val="bg1"/>
                </a:solidFill>
                <a:latin typeface="Times New Roman" panose="02020603050405020304" pitchFamily="18" charset="0"/>
                <a:cs typeface="Times New Roman" panose="02020603050405020304" pitchFamily="18" charset="0"/>
              </a:rPr>
              <a:t>1.3. Khái niệm văn bản h</a:t>
            </a:r>
            <a:r>
              <a:rPr lang="en-US" altLang="en-US" sz="4000" b="1" dirty="0">
                <a:solidFill>
                  <a:schemeClr val="bg1"/>
                </a:solidFill>
                <a:latin typeface="Times New Roman" panose="02020603050405020304" pitchFamily="18" charset="0"/>
                <a:ea typeface="Times New Roman" panose="02020603050405020304" pitchFamily="18" charset="0"/>
              </a:rPr>
              <a:t>à</a:t>
            </a:r>
            <a:r>
              <a:rPr lang="en-US" altLang="en-US" sz="4000" b="1" dirty="0">
                <a:solidFill>
                  <a:schemeClr val="bg1"/>
                </a:solidFill>
                <a:latin typeface="Times New Roman" panose="02020603050405020304" pitchFamily="18" charset="0"/>
                <a:cs typeface="Times New Roman" panose="02020603050405020304" pitchFamily="18" charset="0"/>
              </a:rPr>
              <a:t>nh chí</a:t>
            </a:r>
            <a:r>
              <a:rPr lang="en-US" altLang="en-US" sz="3600" b="1" dirty="0">
                <a:solidFill>
                  <a:schemeClr val="bg1"/>
                </a:solidFill>
                <a:latin typeface="Times New Roman" panose="02020603050405020304" pitchFamily="18" charset="0"/>
                <a:cs typeface="Times New Roman" panose="02020603050405020304" pitchFamily="18" charset="0"/>
              </a:rPr>
              <a:t>nh</a:t>
            </a:r>
            <a:endParaRPr lang="en-US" altLang="en-US" sz="3600" dirty="0">
              <a:solidFill>
                <a:schemeClr val="bg1"/>
              </a:solidFill>
            </a:endParaRPr>
          </a:p>
        </p:txBody>
      </p:sp>
      <p:sp>
        <p:nvSpPr>
          <p:cNvPr id="24579" name="Content Placeholder 2"/>
          <p:cNvSpPr>
            <a:spLocks noGrp="1"/>
          </p:cNvSpPr>
          <p:nvPr>
            <p:ph idx="1"/>
          </p:nvPr>
        </p:nvSpPr>
        <p:spPr>
          <a:xfrm>
            <a:off x="146050" y="1220788"/>
            <a:ext cx="8856663" cy="5434012"/>
          </a:xfrm>
        </p:spPr>
        <p:txBody>
          <a:bodyPr vert="horz" wrap="square" lIns="91440" tIns="45720" rIns="91440" bIns="45720" anchor="t"/>
          <a:lstStyle/>
          <a:p>
            <a:pPr marL="0" indent="0">
              <a:buNone/>
            </a:pPr>
            <a:r>
              <a:rPr lang="en-US" altLang="en-US" sz="3600" dirty="0">
                <a:latin typeface="Times New Roman" panose="02020603050405020304" pitchFamily="18" charset="0"/>
                <a:cs typeface="Times New Roman" panose="02020603050405020304" pitchFamily="18" charset="0"/>
              </a:rPr>
              <a:t>	</a:t>
            </a:r>
          </a:p>
          <a:p>
            <a:pPr marL="0" indent="0" algn="just">
              <a:buNone/>
            </a:pPr>
            <a:r>
              <a:rPr lang="en-US" altLang="en-US" sz="3600" dirty="0">
                <a:latin typeface="Times New Roman" panose="02020603050405020304" pitchFamily="18" charset="0"/>
                <a:cs typeface="Times New Roman" panose="02020603050405020304" pitchFamily="18" charset="0"/>
              </a:rPr>
              <a:t>	V</a:t>
            </a:r>
            <a:r>
              <a:rPr lang="vi-VN" altLang="en-US" sz="3600" dirty="0">
                <a:latin typeface="Times New Roman" panose="02020603050405020304" pitchFamily="18" charset="0"/>
                <a:cs typeface="Times New Roman" panose="02020603050405020304" pitchFamily="18" charset="0"/>
              </a:rPr>
              <a:t>ăn bản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chính được sử dụng với nghĩa 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văn bản dùng l</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m công cụ quản lý v</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điều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của các nh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 quản trị nhằm thực hiện nhiệm vụ giao tiếp, truyền đạt mệnh lệnh, trao đ</a:t>
            </a:r>
            <a:r>
              <a:rPr lang="en-US" altLang="en-US" sz="3600" dirty="0">
                <a:latin typeface="Times New Roman" panose="02020603050405020304" pitchFamily="18" charset="0"/>
                <a:cs typeface="Times New Roman" panose="02020603050405020304" pitchFamily="18" charset="0"/>
              </a:rPr>
              <a:t>ổ</a:t>
            </a:r>
            <a:r>
              <a:rPr lang="vi-VN" altLang="en-US" sz="3600" dirty="0">
                <a:latin typeface="Times New Roman" panose="02020603050405020304" pitchFamily="18" charset="0"/>
                <a:cs typeface="Times New Roman" panose="02020603050405020304" pitchFamily="18" charset="0"/>
              </a:rPr>
              <a:t>i thông tin dưới dạng ngôn ngữ viết, theo phong cách h</a:t>
            </a:r>
            <a:r>
              <a:rPr lang="vi-VN" altLang="en-US" sz="3600" dirty="0">
                <a:latin typeface="Times New Roman" panose="02020603050405020304" pitchFamily="18" charset="0"/>
                <a:ea typeface="Times New Roman" panose="02020603050405020304" pitchFamily="18" charset="0"/>
              </a:rPr>
              <a:t>à</a:t>
            </a:r>
            <a:r>
              <a:rPr lang="vi-VN" altLang="en-US" sz="3600" dirty="0">
                <a:latin typeface="Times New Roman" panose="02020603050405020304" pitchFamily="18" charset="0"/>
                <a:cs typeface="Times New Roman" panose="02020603050405020304" pitchFamily="18" charset="0"/>
              </a:rPr>
              <a:t>nh chính - công vụ.</a:t>
            </a:r>
            <a:endParaRPr lang="en-US" altLang="en-US" sz="3600" dirty="0">
              <a:latin typeface="Times New Roman" panose="02020603050405020304" pitchFamily="18" charset="0"/>
              <a:ea typeface="Times New Roman" panose="02020603050405020304" pitchFamily="18" charset="0"/>
            </a:endParaRPr>
          </a:p>
        </p:txBody>
      </p:sp>
      <p:sp>
        <p:nvSpPr>
          <p:cNvPr id="2" name="Title 1"/>
          <p:cNvSpPr>
            <a:spLocks noGrp="1"/>
          </p:cNvSpPr>
          <p:nvPr/>
        </p:nvSpPr>
        <p:spPr>
          <a:xfrm>
            <a:off x="0" y="1"/>
            <a:ext cx="9144000" cy="1295400"/>
          </a:xfrm>
          <a:prstGeom prst="rect">
            <a:avLst/>
          </a:prstGeom>
          <a:solidFill>
            <a:schemeClr val="accent6">
              <a:lumMod val="75000"/>
            </a:schemeClr>
          </a:soli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en-US" sz="3600" dirty="0">
                <a:solidFill>
                  <a:schemeClr val="tx1"/>
                </a:solidFill>
                <a:latin typeface="Times New Roman" panose="02020603050405020304" pitchFamily="18" charset="0"/>
                <a:cs typeface="Times New Roman" panose="02020603050405020304" pitchFamily="18" charset="0"/>
                <a:sym typeface="+mn-ea"/>
              </a:rPr>
              <a:t>1.</a:t>
            </a:r>
            <a:r>
              <a:rPr lang="vi-VN" altLang="en-US" sz="3600" dirty="0">
                <a:solidFill>
                  <a:schemeClr val="tx1"/>
                </a:solidFill>
                <a:latin typeface="Times New Roman" panose="02020603050405020304" pitchFamily="18" charset="0"/>
                <a:cs typeface="Times New Roman" panose="02020603050405020304" pitchFamily="18" charset="0"/>
                <a:sym typeface="+mn-ea"/>
              </a:rPr>
              <a:t>3</a:t>
            </a:r>
            <a:r>
              <a:rPr lang="en-US" altLang="en-US" sz="3600" dirty="0">
                <a:solidFill>
                  <a:schemeClr val="tx1"/>
                </a:solidFill>
                <a:latin typeface="Times New Roman" panose="02020603050405020304" pitchFamily="18" charset="0"/>
                <a:cs typeface="Times New Roman" panose="02020603050405020304" pitchFamily="18" charset="0"/>
                <a:sym typeface="+mn-ea"/>
              </a:rPr>
              <a:t>. Khái niệm văn bản </a:t>
            </a:r>
            <a:r>
              <a:rPr lang="vi-VN" altLang="en-US" sz="3600" dirty="0">
                <a:solidFill>
                  <a:schemeClr val="tx1"/>
                </a:solidFill>
                <a:latin typeface="Times New Roman" panose="02020603050405020304" pitchFamily="18" charset="0"/>
                <a:cs typeface="Times New Roman" panose="02020603050405020304" pitchFamily="18" charset="0"/>
                <a:sym typeface="+mn-ea"/>
              </a:rPr>
              <a:t>hành chính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 calcmode="lin" valueType="num">
                                      <p:cBhvr additive="base">
                                        <p:cTn id="7" dur="5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rgbClr val="FF0000"/>
                </a:solidFill>
                <a:latin typeface="Times New Roman" panose="02020603050405020304" pitchFamily="18" charset="0"/>
                <a:cs typeface="Times New Roman" panose="02020603050405020304" pitchFamily="18" charset="0"/>
              </a:rPr>
              <a:t>Thực</a:t>
            </a:r>
            <a:r>
              <a:rPr lang="en-US" dirty="0">
                <a:solidFill>
                  <a:srgbClr val="FF0000"/>
                </a:solidFill>
                <a:latin typeface="Times New Roman" panose="02020603050405020304" pitchFamily="18" charset="0"/>
                <a:cs typeface="Times New Roman" panose="02020603050405020304" pitchFamily="18" charset="0"/>
              </a:rPr>
              <a:t> </a:t>
            </a:r>
            <a:r>
              <a:rPr lang="en-US" dirty="0" err="1">
                <a:solidFill>
                  <a:srgbClr val="FF0000"/>
                </a:solidFill>
                <a:latin typeface="Times New Roman" panose="02020603050405020304" pitchFamily="18" charset="0"/>
                <a:cs typeface="Times New Roman" panose="02020603050405020304" pitchFamily="18" charset="0"/>
              </a:rPr>
              <a:t>hành</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err="1">
                <a:latin typeface="Times New Roman" panose="02020603050405020304" pitchFamily="18" charset="0"/>
                <a:cs typeface="Times New Roman" panose="02020603050405020304" pitchFamily="18" charset="0"/>
              </a:rPr>
              <a:t>Dùng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giấy</a:t>
            </a:r>
            <a:r>
              <a:rPr lang="en-US" dirty="0">
                <a:latin typeface="Times New Roman" panose="02020603050405020304" pitchFamily="18" charset="0"/>
                <a:cs typeface="Times New Roman" panose="02020603050405020304" pitchFamily="18" charset="0"/>
              </a:rPr>
              <a:t> A4: </a:t>
            </a:r>
          </a:p>
          <a:p>
            <a:r>
              <a:rPr lang="en-US" dirty="0">
                <a:latin typeface="Times New Roman" panose="02020603050405020304" pitchFamily="18" charset="0"/>
                <a:cs typeface="Times New Roman" panose="02020603050405020304" pitchFamily="18" charset="0"/>
              </a:rPr>
              <a:t>- CANH LỀ</a:t>
            </a:r>
          </a:p>
          <a:p>
            <a:r>
              <a:rPr lang="en-US" dirty="0">
                <a:latin typeface="Times New Roman" panose="02020603050405020304" pitchFamily="18" charset="0"/>
                <a:cs typeface="Times New Roman" panose="02020603050405020304" pitchFamily="18" charset="0"/>
              </a:rPr>
              <a:t>- CHÉP LẠI 1 THÔNG BÁO CỦA BẤT KỲ CƠ QUAN TỔ CHỨC TRÊN INTERNET </a:t>
            </a:r>
          </a:p>
          <a:p>
            <a:r>
              <a:rPr lang="en-US" dirty="0">
                <a:latin typeface="Times New Roman" panose="02020603050405020304" pitchFamily="18" charset="0"/>
                <a:cs typeface="Times New Roman" panose="02020603050405020304" pitchFamily="18" charset="0"/>
              </a:rPr>
              <a:t>- CHỈ RA CÁCH TRÌNH BÀY QUỐC HIỆU, TIÊU NGỮ, TÊN CƠ QUAN TỔ CHỨC BAN HÀNH VĂN BẢN CỤ THỂ Ở VB ĐÃ CHỌN.</a:t>
            </a:r>
          </a:p>
        </p:txBody>
      </p:sp>
    </p:spTree>
    <p:extLst>
      <p:ext uri="{BB962C8B-B14F-4D97-AF65-F5344CB8AC3E}">
        <p14:creationId xmlns:p14="http://schemas.microsoft.com/office/powerpoint/2010/main" val="30668602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vert="horz" wrap="square" lIns="91440" tIns="45720" rIns="91440" bIns="45720" numCol="1" anchor="t" anchorCtr="0" compatLnSpc="1"/>
          <a:lstStyle/>
          <a:p>
            <a:endParaRPr lang="en-US" altLang="x-none" b="1" dirty="0">
              <a:solidFill>
                <a:srgbClr val="FF0000"/>
              </a:solidFill>
              <a:latin typeface="Times New Roman" panose="02020603050405020304" pitchFamily="18" charset="0"/>
              <a:cs typeface="Times New Roman" panose="02020603050405020304" pitchFamily="18" charset="0"/>
            </a:endParaRPr>
          </a:p>
          <a:p>
            <a:pPr algn="ctr">
              <a:buNone/>
            </a:pPr>
            <a:r>
              <a:rPr lang="en-US" altLang="x-none" sz="4400" b="1" dirty="0">
                <a:solidFill>
                  <a:srgbClr val="FF0000"/>
                </a:solidFill>
                <a:latin typeface="Times New Roman" panose="02020603050405020304" pitchFamily="18" charset="0"/>
                <a:cs typeface="Times New Roman" panose="02020603050405020304" pitchFamily="18" charset="0"/>
              </a:rPr>
              <a:t>  3. SỐ VÀ KÝ HIỆU VĂN BẢN</a:t>
            </a:r>
            <a:endParaRPr lang="en-US" altLang="x-none" sz="4400" b="1" dirty="0">
              <a:solidFill>
                <a:srgbClr val="FF0000"/>
              </a:solidFill>
              <a:latin typeface="Times New Roman" panose="02020603050405020304" pitchFamily="18" charset="0"/>
              <a:ea typeface="Times New Roman" panose="02020603050405020304" pitchFamily="18" charset="0"/>
            </a:endParaRPr>
          </a:p>
        </p:txBody>
      </p:sp>
    </p:spTree>
  </p:cSld>
  <p:clrMapOvr>
    <a:masterClrMapping/>
  </p:clrMapOvr>
  <p:transition spd="med">
    <p:pull/>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ChangeArrowheads="1"/>
          </p:cNvSpPr>
          <p:nvPr>
            <p:ph idx="1"/>
          </p:nvPr>
        </p:nvSpPr>
        <p:spPr>
          <a:xfrm>
            <a:off x="503238" y="549275"/>
            <a:ext cx="8380413" cy="6858000"/>
          </a:xfrm>
        </p:spPr>
        <p:txBody>
          <a:bodyPr vert="horz" wrap="square" lIns="91440" tIns="45720" rIns="91440" bIns="45720" numCol="1" anchor="t" anchorCtr="0" compatLnSpc="1"/>
          <a:lstStyle/>
          <a:p>
            <a:pPr algn="ctr" eaLnBrk="1" hangingPunct="1">
              <a:buFont typeface="Wingdings" panose="05000000000000000000" pitchFamily="2" charset="2"/>
              <a:buNone/>
            </a:pPr>
            <a:r>
              <a:rPr lang="en-US" altLang="en-US" sz="3600" b="1" dirty="0">
                <a:solidFill>
                  <a:schemeClr val="bg1"/>
                </a:solidFill>
                <a:latin typeface="Times New Roman" panose="02020603050405020304" pitchFamily="18" charset="0"/>
              </a:rPr>
              <a:t>3. SỐ VÀ KÝ HIỆU CỦA VĂN BẢN </a:t>
            </a:r>
            <a:endParaRPr lang="en-US" altLang="en-US" sz="3600" dirty="0">
              <a:solidFill>
                <a:schemeClr val="bg1"/>
              </a:solidFill>
              <a:latin typeface="Times New Roman" panose="02020603050405020304" pitchFamily="18" charset="0"/>
            </a:endParaRPr>
          </a:p>
          <a:p>
            <a:pPr algn="just" eaLnBrk="1" hangingPunct="1">
              <a:buFont typeface="Wingdings" panose="05000000000000000000" pitchFamily="2" charset="2"/>
              <a:buNone/>
            </a:pPr>
            <a:endParaRPr lang="en-US" altLang="en-US" sz="2800" b="1" dirty="0">
              <a:solidFill>
                <a:srgbClr val="002060"/>
              </a:solidFill>
              <a:latin typeface="Times New Roman" panose="02020603050405020304" pitchFamily="18" charset="0"/>
            </a:endParaRPr>
          </a:p>
          <a:p>
            <a:pPr algn="just" eaLnBrk="1" hangingPunct="1">
              <a:buFont typeface="Wingdings" panose="05000000000000000000" pitchFamily="2" charset="2"/>
              <a:buNone/>
            </a:pPr>
            <a:r>
              <a:rPr lang="en-US" altLang="en-US" sz="2800" b="1" dirty="0">
                <a:solidFill>
                  <a:srgbClr val="002060"/>
                </a:solidFill>
                <a:latin typeface="Times New Roman" panose="02020603050405020304" pitchFamily="18" charset="0"/>
              </a:rPr>
              <a:t>   </a:t>
            </a:r>
            <a:r>
              <a:rPr lang="en-US" altLang="en-US" sz="3600" b="1" dirty="0">
                <a:solidFill>
                  <a:srgbClr val="002060"/>
                </a:solidFill>
                <a:latin typeface="Times New Roman" panose="02020603050405020304" pitchFamily="18" charset="0"/>
              </a:rPr>
              <a:t>a. </a:t>
            </a:r>
            <a:r>
              <a:rPr lang="en-US" altLang="en-US" sz="3600" b="1" u="sng" dirty="0">
                <a:solidFill>
                  <a:srgbClr val="002060"/>
                </a:solidFill>
                <a:latin typeface="Times New Roman" panose="02020603050405020304" pitchFamily="18" charset="0"/>
              </a:rPr>
              <a:t>Thể thức</a:t>
            </a:r>
          </a:p>
          <a:p>
            <a:pPr algn="just" eaLnBrk="1" hangingPunct="1">
              <a:buFont typeface="Wingdings" panose="05000000000000000000" pitchFamily="2" charset="2"/>
              <a:buChar char="v"/>
            </a:pPr>
            <a:r>
              <a:rPr lang="en-US" altLang="en-US" sz="3600" dirty="0">
                <a:solidFill>
                  <a:srgbClr val="002060"/>
                </a:solidFill>
                <a:latin typeface="Times New Roman" panose="02020603050405020304" pitchFamily="18" charset="0"/>
              </a:rPr>
              <a:t>  Số của văn bản </a:t>
            </a:r>
          </a:p>
          <a:p>
            <a:pPr algn="just" eaLnBrk="1" hangingPunct="1">
              <a:buNone/>
            </a:pPr>
            <a:r>
              <a:rPr lang="en-US" altLang="en-US" sz="3600" dirty="0">
                <a:solidFill>
                  <a:srgbClr val="002060"/>
                </a:solidFill>
                <a:latin typeface="Times New Roman" panose="02020603050405020304" pitchFamily="18" charset="0"/>
              </a:rPr>
              <a:t>    - Số của văn bản là số thứ tự đăng ký văn bản tại văn thư của cơ quan, tổ chức.</a:t>
            </a:r>
          </a:p>
          <a:p>
            <a:pPr algn="just" eaLnBrk="1" hangingPunct="1">
              <a:buFont typeface="Wingdings" panose="05000000000000000000" pitchFamily="2" charset="2"/>
              <a:buNone/>
            </a:pPr>
            <a:r>
              <a:rPr lang="en-US" altLang="en-US" sz="3600" dirty="0">
                <a:solidFill>
                  <a:srgbClr val="002060"/>
                </a:solidFill>
                <a:latin typeface="Times New Roman" panose="02020603050405020304" pitchFamily="18" charset="0"/>
              </a:rPr>
              <a:t>    - Số của văn bản được ghi bằng chữ số Ả-rập, bắt đầu từ số 01 vào ngày đầu năm và kết thúc vào ngày 31 tháng 12 hàng năm.</a:t>
            </a:r>
          </a:p>
        </p:txBody>
      </p:sp>
      <p:sp>
        <p:nvSpPr>
          <p:cNvPr id="3" name="Title 1"/>
          <p:cNvSpPr>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dirty="0">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61826">
                                            <p:txEl>
                                              <p:pRg st="2" end="2"/>
                                            </p:txEl>
                                          </p:spTgt>
                                        </p:tgtEl>
                                        <p:attrNameLst>
                                          <p:attrName>style.visibility</p:attrName>
                                        </p:attrNameLst>
                                      </p:cBhvr>
                                      <p:to>
                                        <p:strVal val="visible"/>
                                      </p:to>
                                    </p:set>
                                    <p:animEffect transition="in" filter="fade">
                                      <p:cBhvr>
                                        <p:cTn id="7" dur="1000"/>
                                        <p:tgtEl>
                                          <p:spTgt spid="461826">
                                            <p:txEl>
                                              <p:pRg st="2" end="2"/>
                                            </p:txEl>
                                          </p:spTgt>
                                        </p:tgtEl>
                                      </p:cBhvr>
                                    </p:animEffect>
                                    <p:anim calcmode="lin" valueType="num">
                                      <p:cBhvr>
                                        <p:cTn id="8" dur="1000" fill="hold"/>
                                        <p:tgtEl>
                                          <p:spTgt spid="461826">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6182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1826">
                                            <p:txEl>
                                              <p:pRg st="3" end="3"/>
                                            </p:txEl>
                                          </p:spTgt>
                                        </p:tgtEl>
                                        <p:attrNameLst>
                                          <p:attrName>style.visibility</p:attrName>
                                        </p:attrNameLst>
                                      </p:cBhvr>
                                      <p:to>
                                        <p:strVal val="visible"/>
                                      </p:to>
                                    </p:set>
                                    <p:animEffect transition="in" filter="fade">
                                      <p:cBhvr>
                                        <p:cTn id="14" dur="1000"/>
                                        <p:tgtEl>
                                          <p:spTgt spid="461826">
                                            <p:txEl>
                                              <p:pRg st="3" end="3"/>
                                            </p:txEl>
                                          </p:spTgt>
                                        </p:tgtEl>
                                      </p:cBhvr>
                                    </p:animEffect>
                                    <p:anim calcmode="lin" valueType="num">
                                      <p:cBhvr>
                                        <p:cTn id="15" dur="1000" fill="hold"/>
                                        <p:tgtEl>
                                          <p:spTgt spid="461826">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6182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61826">
                                            <p:txEl>
                                              <p:pRg st="4" end="4"/>
                                            </p:txEl>
                                          </p:spTgt>
                                        </p:tgtEl>
                                        <p:attrNameLst>
                                          <p:attrName>style.visibility</p:attrName>
                                        </p:attrNameLst>
                                      </p:cBhvr>
                                      <p:to>
                                        <p:strVal val="visible"/>
                                      </p:to>
                                    </p:set>
                                    <p:animEffect transition="in" filter="fade">
                                      <p:cBhvr>
                                        <p:cTn id="21" dur="1000"/>
                                        <p:tgtEl>
                                          <p:spTgt spid="461826">
                                            <p:txEl>
                                              <p:pRg st="4" end="4"/>
                                            </p:txEl>
                                          </p:spTgt>
                                        </p:tgtEl>
                                      </p:cBhvr>
                                    </p:animEffect>
                                    <p:anim calcmode="lin" valueType="num">
                                      <p:cBhvr>
                                        <p:cTn id="22" dur="1000" fill="hold"/>
                                        <p:tgtEl>
                                          <p:spTgt spid="461826">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6182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61826">
                                            <p:txEl>
                                              <p:pRg st="5" end="5"/>
                                            </p:txEl>
                                          </p:spTgt>
                                        </p:tgtEl>
                                        <p:attrNameLst>
                                          <p:attrName>style.visibility</p:attrName>
                                        </p:attrNameLst>
                                      </p:cBhvr>
                                      <p:to>
                                        <p:strVal val="visible"/>
                                      </p:to>
                                    </p:set>
                                    <p:animEffect transition="in" filter="fade">
                                      <p:cBhvr>
                                        <p:cTn id="28" dur="1000"/>
                                        <p:tgtEl>
                                          <p:spTgt spid="461826">
                                            <p:txEl>
                                              <p:pRg st="5" end="5"/>
                                            </p:txEl>
                                          </p:spTgt>
                                        </p:tgtEl>
                                      </p:cBhvr>
                                    </p:animEffect>
                                    <p:anim calcmode="lin" valueType="num">
                                      <p:cBhvr>
                                        <p:cTn id="29" dur="1000" fill="hold"/>
                                        <p:tgtEl>
                                          <p:spTgt spid="461826">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46182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ChangeArrowheads="1"/>
          </p:cNvSpPr>
          <p:nvPr>
            <p:ph idx="1"/>
          </p:nvPr>
        </p:nvSpPr>
        <p:spPr>
          <a:xfrm>
            <a:off x="304800" y="1143000"/>
            <a:ext cx="8243888" cy="5181600"/>
          </a:xfrm>
        </p:spPr>
        <p:txBody>
          <a:bodyPr vert="horz" wrap="square" lIns="91440" tIns="45720" rIns="91440" bIns="45720" numCol="1" anchor="t" anchorCtr="0" compatLnSpc="1">
            <a:normAutofit fontScale="92500" lnSpcReduction="10000"/>
          </a:bodyPr>
          <a:lstStyle/>
          <a:p>
            <a:pPr algn="ctr" eaLnBrk="1" hangingPunct="1">
              <a:buFont typeface="Wingdings" panose="05000000000000000000" pitchFamily="2" charset="2"/>
              <a:buNone/>
            </a:pPr>
            <a:r>
              <a:rPr lang="en-US" altLang="en-US" sz="3600" b="1" dirty="0">
                <a:solidFill>
                  <a:schemeClr val="bg1"/>
                </a:solidFill>
                <a:latin typeface="Times New Roman" panose="02020603050405020304" pitchFamily="18" charset="0"/>
              </a:rPr>
              <a:t>3. SỐ VÀ KÝ HIỆU CỦA VĂN BẢN </a:t>
            </a:r>
            <a:endParaRPr lang="en-US" altLang="en-US" sz="3600" dirty="0">
              <a:solidFill>
                <a:schemeClr val="bg1"/>
              </a:solidFill>
              <a:latin typeface="Times New Roman" panose="02020603050405020304" pitchFamily="18" charset="0"/>
            </a:endParaRPr>
          </a:p>
          <a:p>
            <a:pPr algn="just" eaLnBrk="1" hangingPunct="1">
              <a:buFont typeface="Wingdings" panose="05000000000000000000" pitchFamily="2" charset="2"/>
              <a:buChar char="v"/>
            </a:pPr>
            <a:r>
              <a:rPr lang="en-US" altLang="en-US" dirty="0">
                <a:solidFill>
                  <a:srgbClr val="002060"/>
                </a:solidFill>
                <a:latin typeface="Times New Roman" panose="02020603050405020304" pitchFamily="18" charset="0"/>
              </a:rPr>
              <a:t> Ký hiệu của văn bản </a:t>
            </a:r>
          </a:p>
          <a:p>
            <a:pPr algn="just" eaLnBrk="1" hangingPunct="1">
              <a:buFont typeface="Wingdings" panose="05000000000000000000" pitchFamily="2" charset="2"/>
              <a:buNone/>
            </a:pPr>
            <a:r>
              <a:rPr lang="en-US" altLang="en-US" dirty="0">
                <a:solidFill>
                  <a:srgbClr val="002060"/>
                </a:solidFill>
                <a:latin typeface="Times New Roman" panose="02020603050405020304" pitchFamily="18" charset="0"/>
              </a:rPr>
              <a:t>    Ký hiệu của văn bản được thực hiện cụ thể như sau:</a:t>
            </a:r>
          </a:p>
          <a:p>
            <a:pPr algn="just" eaLnBrk="1" hangingPunct="1">
              <a:buFont typeface="Wingdings" panose="05000000000000000000" pitchFamily="2" charset="2"/>
              <a:buAutoNum type="arabicParenBoth"/>
            </a:pPr>
            <a:r>
              <a:rPr lang="en-US" altLang="en-US" dirty="0">
                <a:solidFill>
                  <a:srgbClr val="002060"/>
                </a:solidFill>
                <a:latin typeface="Times New Roman" panose="02020603050405020304" pitchFamily="18" charset="0"/>
              </a:rPr>
              <a:t>Đối với văn bản QPPL: số và ký hiệu của văn bản được ghi kèm theo năm ban hành.</a:t>
            </a:r>
          </a:p>
          <a:p>
            <a:pPr algn="just" eaLnBrk="1" hangingPunct="1">
              <a:buNone/>
            </a:pPr>
            <a:r>
              <a:rPr lang="en-US" altLang="en-US" dirty="0">
                <a:solidFill>
                  <a:srgbClr val="002060"/>
                </a:solidFill>
                <a:latin typeface="Times New Roman" panose="02020603050405020304" pitchFamily="18" charset="0"/>
              </a:rPr>
              <a:t>+ VBQPPL của QH, số, ký hiệu được sắp xếp theo thứ tự sau: loại ăn bản, số thứ tự của văn bản/ năm ban hành/ tên viết tắt của cơ quan ban hành văn bản và số khóa QH. </a:t>
            </a:r>
          </a:p>
          <a:p>
            <a:pPr algn="just" eaLnBrk="1" hangingPunct="1">
              <a:buNone/>
            </a:pPr>
            <a:r>
              <a:rPr lang="en-US" altLang="en-US" dirty="0">
                <a:solidFill>
                  <a:srgbClr val="002060"/>
                </a:solidFill>
                <a:latin typeface="Times New Roman" panose="02020603050405020304" pitchFamily="18" charset="0"/>
              </a:rPr>
              <a:t>                 Ví dụ: Luật số 64/2010/QH12</a:t>
            </a:r>
          </a:p>
        </p:txBody>
      </p:sp>
      <p:sp>
        <p:nvSpPr>
          <p:cNvPr id="3" name="Title 1"/>
          <p:cNvSpPr>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dirty="0">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61826">
                                            <p:txEl>
                                              <p:pRg st="0" end="0"/>
                                            </p:txEl>
                                          </p:spTgt>
                                        </p:tgtEl>
                                        <p:attrNameLst>
                                          <p:attrName>style.visibility</p:attrName>
                                        </p:attrNameLst>
                                      </p:cBhvr>
                                      <p:to>
                                        <p:strVal val="visible"/>
                                      </p:to>
                                    </p:set>
                                    <p:anim calcmode="lin" valueType="num">
                                      <p:cBhvr>
                                        <p:cTn id="7" dur="1000" fill="hold"/>
                                        <p:tgtEl>
                                          <p:spTgt spid="461826">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61826">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61826">
                                            <p:txEl>
                                              <p:pRg st="0" end="0"/>
                                            </p:txEl>
                                          </p:spTgt>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461826">
                                            <p:txEl>
                                              <p:pRg st="1" end="1"/>
                                            </p:txEl>
                                          </p:spTgt>
                                        </p:tgtEl>
                                        <p:attrNameLst>
                                          <p:attrName>style.visibility</p:attrName>
                                        </p:attrNameLst>
                                      </p:cBhvr>
                                      <p:to>
                                        <p:strVal val="visible"/>
                                      </p:to>
                                    </p:set>
                                    <p:animEffect transition="in" filter="fade">
                                      <p:cBhvr>
                                        <p:cTn id="12" dur="1000"/>
                                        <p:tgtEl>
                                          <p:spTgt spid="461826">
                                            <p:txEl>
                                              <p:pRg st="1" end="1"/>
                                            </p:txEl>
                                          </p:spTgt>
                                        </p:tgtEl>
                                      </p:cBhvr>
                                    </p:animEffect>
                                    <p:anim calcmode="lin" valueType="num">
                                      <p:cBhvr>
                                        <p:cTn id="13" dur="1000" fill="hold"/>
                                        <p:tgtEl>
                                          <p:spTgt spid="461826">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61826">
                                            <p:txEl>
                                              <p:pRg st="1" end="1"/>
                                            </p:txEl>
                                          </p:spTgt>
                                        </p:tgtEl>
                                        <p:attrNameLst>
                                          <p:attrName>ppt_y</p:attrName>
                                        </p:attrNameLst>
                                      </p:cBhvr>
                                      <p:tavLst>
                                        <p:tav tm="0">
                                          <p:val>
                                            <p:strVal val="#ppt_y+.1"/>
                                          </p:val>
                                        </p:tav>
                                        <p:tav tm="100000">
                                          <p:val>
                                            <p:strVal val="#ppt_y"/>
                                          </p:val>
                                        </p:tav>
                                      </p:tavLst>
                                    </p:anim>
                                  </p:childTnLst>
                                </p:cTn>
                              </p:par>
                              <p:par>
                                <p:cTn id="15" presetID="16" presetClass="entr" presetSubtype="21" fill="hold" grpId="0" nodeType="withEffect">
                                  <p:stCondLst>
                                    <p:cond delay="0"/>
                                  </p:stCondLst>
                                  <p:childTnLst>
                                    <p:set>
                                      <p:cBhvr>
                                        <p:cTn id="16" dur="1" fill="hold">
                                          <p:stCondLst>
                                            <p:cond delay="0"/>
                                          </p:stCondLst>
                                        </p:cTn>
                                        <p:tgtEl>
                                          <p:spTgt spid="461826">
                                            <p:txEl>
                                              <p:pRg st="2" end="2"/>
                                            </p:txEl>
                                          </p:spTgt>
                                        </p:tgtEl>
                                        <p:attrNameLst>
                                          <p:attrName>style.visibility</p:attrName>
                                        </p:attrNameLst>
                                      </p:cBhvr>
                                      <p:to>
                                        <p:strVal val="visible"/>
                                      </p:to>
                                    </p:set>
                                    <p:animEffect transition="in" filter="barn(inVertical)">
                                      <p:cBhvr>
                                        <p:cTn id="17" dur="500"/>
                                        <p:tgtEl>
                                          <p:spTgt spid="4618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61826">
                                            <p:txEl>
                                              <p:pRg st="3" end="3"/>
                                            </p:txEl>
                                          </p:spTgt>
                                        </p:tgtEl>
                                        <p:attrNameLst>
                                          <p:attrName>style.visibility</p:attrName>
                                        </p:attrNameLst>
                                      </p:cBhvr>
                                      <p:to>
                                        <p:strVal val="visible"/>
                                      </p:to>
                                    </p:set>
                                    <p:animEffect transition="in" filter="barn(inVertical)">
                                      <p:cBhvr>
                                        <p:cTn id="22" dur="500"/>
                                        <p:tgtEl>
                                          <p:spTgt spid="46182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61826">
                                            <p:txEl>
                                              <p:pRg st="4" end="4"/>
                                            </p:txEl>
                                          </p:spTgt>
                                        </p:tgtEl>
                                        <p:attrNameLst>
                                          <p:attrName>style.visibility</p:attrName>
                                        </p:attrNameLst>
                                      </p:cBhvr>
                                      <p:to>
                                        <p:strVal val="visible"/>
                                      </p:to>
                                    </p:set>
                                    <p:animEffect transition="in" filter="barn(inVertical)">
                                      <p:cBhvr>
                                        <p:cTn id="27" dur="500"/>
                                        <p:tgtEl>
                                          <p:spTgt spid="46182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61826">
                                            <p:txEl>
                                              <p:pRg st="5" end="5"/>
                                            </p:txEl>
                                          </p:spTgt>
                                        </p:tgtEl>
                                        <p:attrNameLst>
                                          <p:attrName>style.visibility</p:attrName>
                                        </p:attrNameLst>
                                      </p:cBhvr>
                                      <p:to>
                                        <p:strVal val="visible"/>
                                      </p:to>
                                    </p:set>
                                    <p:animEffect transition="in" filter="barn(inVertical)">
                                      <p:cBhvr>
                                        <p:cTn id="32" dur="500"/>
                                        <p:tgtEl>
                                          <p:spTgt spid="46182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826"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anchor="ctr"/>
          <a:lstStyle/>
          <a:p>
            <a:pPr eaLnBrk="1" hangingPunct="1"/>
            <a:r>
              <a:rPr lang="en-US" altLang="en-US" sz="3600" b="1" dirty="0">
                <a:solidFill>
                  <a:schemeClr val="bg1"/>
                </a:solidFill>
                <a:latin typeface="Times New Roman" panose="02020603050405020304" pitchFamily="18" charset="0"/>
              </a:rPr>
              <a:t>3. SỐ VÀ KÝ HIỆU CỦA VĂN BẢN </a:t>
            </a:r>
            <a:endParaRPr lang="en-US" altLang="en-US" sz="3600" dirty="0">
              <a:solidFill>
                <a:schemeClr val="bg1"/>
              </a:solidFill>
              <a:latin typeface="Times New Roman" panose="02020603050405020304" pitchFamily="18" charset="0"/>
            </a:endParaRPr>
          </a:p>
        </p:txBody>
      </p:sp>
      <p:sp>
        <p:nvSpPr>
          <p:cNvPr id="3" name="Content Placeholder 2"/>
          <p:cNvSpPr>
            <a:spLocks noGrp="1"/>
          </p:cNvSpPr>
          <p:nvPr>
            <p:ph idx="1"/>
          </p:nvPr>
        </p:nvSpPr>
        <p:spPr/>
        <p:txBody>
          <a:bodyPr vert="horz" wrap="square" lIns="91440" tIns="45720" rIns="91440" bIns="45720" anchor="t"/>
          <a:lstStyle/>
          <a:p>
            <a:pPr marL="0" indent="0">
              <a:buNone/>
            </a:pPr>
            <a:r>
              <a:rPr lang="en-US" altLang="en-US" sz="3600" dirty="0">
                <a:solidFill>
                  <a:srgbClr val="002060"/>
                </a:solidFill>
                <a:latin typeface="Times New Roman" panose="02020603050405020304" pitchFamily="18" charset="0"/>
                <a:cs typeface="Times New Roman" panose="02020603050405020304" pitchFamily="18" charset="0"/>
              </a:rPr>
              <a:t> + Số, ký hiệu của VBQPPL khác được sắp xếp theo thứ tự: số thứ tự của VB/năm ban h</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nh/tên viết tắt của loại VB-tên cơ quan ban h</a:t>
            </a:r>
            <a:r>
              <a:rPr lang="en-US" altLang="en-US" sz="3600" dirty="0">
                <a:solidFill>
                  <a:srgbClr val="002060"/>
                </a:solidFill>
                <a:latin typeface="Times New Roman" panose="02020603050405020304" pitchFamily="18" charset="0"/>
                <a:ea typeface="Times New Roman" panose="02020603050405020304" pitchFamily="18" charset="0"/>
              </a:rPr>
              <a:t>à</a:t>
            </a:r>
            <a:r>
              <a:rPr lang="en-US" altLang="en-US" sz="3600" dirty="0">
                <a:solidFill>
                  <a:srgbClr val="002060"/>
                </a:solidFill>
                <a:latin typeface="Times New Roman" panose="02020603050405020304" pitchFamily="18" charset="0"/>
                <a:cs typeface="Times New Roman" panose="02020603050405020304" pitchFamily="18" charset="0"/>
              </a:rPr>
              <a:t>nh VB. </a:t>
            </a:r>
          </a:p>
          <a:p>
            <a:pPr marL="0" indent="0">
              <a:buNone/>
            </a:pPr>
            <a:r>
              <a:rPr lang="en-US" altLang="en-US" sz="3600" dirty="0">
                <a:solidFill>
                  <a:srgbClr val="002060"/>
                </a:solidFill>
                <a:latin typeface="Times New Roman" panose="02020603050405020304" pitchFamily="18" charset="0"/>
                <a:cs typeface="Times New Roman" panose="02020603050405020304" pitchFamily="18" charset="0"/>
              </a:rPr>
              <a:t>         Ví dụ: 34/2011/NĐ-CP</a:t>
            </a:r>
            <a:endParaRPr lang="en-US" altLang="en-US" sz="3600" dirty="0">
              <a:solidFill>
                <a:srgbClr val="002060"/>
              </a:solidFill>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91440" tIns="45720" rIns="91440" bIns="45720" anchor="ctr"/>
          <a:lstStyle/>
          <a:p>
            <a:r>
              <a:rPr lang="en-US" altLang="en-US" sz="3600" b="1" dirty="0">
                <a:solidFill>
                  <a:schemeClr val="bg1"/>
                </a:solidFill>
                <a:latin typeface="Times New Roman" panose="02020603050405020304" pitchFamily="18" charset="0"/>
              </a:rPr>
              <a:t>3. SỐ VÀ KÝ HIỆU CỦA VĂN BẢN </a:t>
            </a:r>
            <a:endParaRPr lang="en-US" altLang="en-US" sz="3600" dirty="0">
              <a:solidFill>
                <a:schemeClr val="bg1"/>
              </a:solidFill>
            </a:endParaRPr>
          </a:p>
        </p:txBody>
      </p:sp>
      <p:sp>
        <p:nvSpPr>
          <p:cNvPr id="3" name="Content Placeholder 2"/>
          <p:cNvSpPr>
            <a:spLocks noGrp="1"/>
          </p:cNvSpPr>
          <p:nvPr>
            <p:ph idx="1"/>
          </p:nvPr>
        </p:nvSpPr>
        <p:spPr>
          <a:xfrm>
            <a:off x="457200" y="1628775"/>
            <a:ext cx="8039100" cy="4968875"/>
          </a:xfrm>
        </p:spPr>
        <p:txBody>
          <a:bodyPr vert="horz" wrap="square" lIns="91440" tIns="45720" rIns="91440" bIns="45720" numCol="1" anchor="t" anchorCtr="0" compatLnSpc="1"/>
          <a:lstStyle/>
          <a:p>
            <a:pPr marL="0" indent="0" algn="just">
              <a:buNone/>
            </a:pPr>
            <a:r>
              <a:rPr lang="en-US" altLang="x-none" sz="3600" dirty="0">
                <a:solidFill>
                  <a:srgbClr val="002060"/>
                </a:solidFill>
                <a:latin typeface="Times New Roman" panose="02020603050405020304" pitchFamily="18" charset="0"/>
                <a:cs typeface="Times New Roman" panose="02020603050405020304" pitchFamily="18" charset="0"/>
              </a:rPr>
              <a:t>(2) Đối với VB h</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nh chính: để thuận tiện cho việc theo dõi, quản lý v</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 tra cứu VB, VBHC cũng có các yếu tố số v</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 ký hiệu, tuy nhiên không ghi kèm theo năm ban h</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nh.</a:t>
            </a:r>
          </a:p>
          <a:p>
            <a:pPr marL="0" indent="0" algn="just"/>
            <a:r>
              <a:rPr lang="en-US" altLang="x-none" sz="3600" dirty="0">
                <a:solidFill>
                  <a:srgbClr val="002060"/>
                </a:solidFill>
                <a:latin typeface="Times New Roman" panose="02020603050405020304" pitchFamily="18" charset="0"/>
                <a:cs typeface="Times New Roman" panose="02020603050405020304" pitchFamily="18" charset="0"/>
              </a:rPr>
              <a:t>Ví dụ: quyết định số 20 của giám đốc sở t</a:t>
            </a:r>
            <a:r>
              <a:rPr lang="en-US" altLang="x-none" sz="3600" dirty="0">
                <a:solidFill>
                  <a:srgbClr val="002060"/>
                </a:solidFill>
                <a:latin typeface="Times New Roman" panose="02020603050405020304" pitchFamily="18" charset="0"/>
                <a:ea typeface="Times New Roman" panose="02020603050405020304" pitchFamily="18" charset="0"/>
              </a:rPr>
              <a:t>à</a:t>
            </a:r>
            <a:r>
              <a:rPr lang="en-US" altLang="x-none" sz="3600" dirty="0">
                <a:solidFill>
                  <a:srgbClr val="002060"/>
                </a:solidFill>
                <a:latin typeface="Times New Roman" panose="02020603050405020304" pitchFamily="18" charset="0"/>
                <a:cs typeface="Times New Roman" panose="02020603050405020304" pitchFamily="18" charset="0"/>
              </a:rPr>
              <a:t>i chính được ghi như sau:</a:t>
            </a:r>
          </a:p>
          <a:p>
            <a:pPr marL="0" indent="0" algn="just">
              <a:buNone/>
            </a:pPr>
            <a:r>
              <a:rPr lang="en-US" altLang="x-none" sz="3600" dirty="0">
                <a:solidFill>
                  <a:srgbClr val="002060"/>
                </a:solidFill>
                <a:latin typeface="Times New Roman" panose="02020603050405020304" pitchFamily="18" charset="0"/>
                <a:cs typeface="Times New Roman" panose="02020603050405020304" pitchFamily="18" charset="0"/>
              </a:rPr>
              <a:t>                   số: 20/QĐ-STC</a:t>
            </a:r>
            <a:endParaRPr lang="en-US" altLang="x-none" sz="3600" dirty="0">
              <a:solidFill>
                <a:srgbClr val="002060"/>
              </a:solidFill>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p:cNvSpPr>
          <p:nvPr>
            <p:ph idx="1"/>
          </p:nvPr>
        </p:nvSpPr>
        <p:spPr>
          <a:xfrm>
            <a:off x="611188" y="0"/>
            <a:ext cx="8380412" cy="6858000"/>
          </a:xfrm>
        </p:spPr>
        <p:txBody>
          <a:bodyPr vert="horz" wrap="square" lIns="91440" tIns="45720" rIns="91440" bIns="45720" anchor="t"/>
          <a:lstStyle/>
          <a:p>
            <a:pPr algn="ctr" eaLnBrk="1" hangingPunct="1">
              <a:lnSpc>
                <a:spcPct val="90000"/>
              </a:lnSpc>
              <a:buNone/>
            </a:pPr>
            <a:endParaRPr lang="en-US" altLang="en-US" sz="2800" b="1" dirty="0">
              <a:solidFill>
                <a:srgbClr val="FF0000"/>
              </a:solidFill>
              <a:latin typeface="Times New Roman" panose="02020603050405020304" pitchFamily="18" charset="0"/>
            </a:endParaRPr>
          </a:p>
          <a:p>
            <a:pPr algn="ctr" eaLnBrk="1" hangingPunct="1">
              <a:lnSpc>
                <a:spcPct val="90000"/>
              </a:lnSpc>
              <a:buNone/>
            </a:pPr>
            <a:r>
              <a:rPr lang="en-US" altLang="en-US" sz="4000" b="1" dirty="0">
                <a:solidFill>
                  <a:schemeClr val="bg1"/>
                </a:solidFill>
                <a:latin typeface="Times New Roman" panose="02020603050405020304" pitchFamily="18" charset="0"/>
              </a:rPr>
              <a:t>3. SỐ VÀ KÝ HIỆU CỦA VĂN BẢN </a:t>
            </a:r>
            <a:endParaRPr lang="en-US" altLang="en-US" sz="4000" dirty="0">
              <a:solidFill>
                <a:schemeClr val="bg1"/>
              </a:solidFill>
              <a:latin typeface="Times New Roman" panose="02020603050405020304" pitchFamily="18" charset="0"/>
            </a:endParaRPr>
          </a:p>
          <a:p>
            <a:pPr eaLnBrk="1" hangingPunct="1">
              <a:lnSpc>
                <a:spcPct val="90000"/>
              </a:lnSpc>
              <a:buFont typeface="Wingdings" panose="05000000000000000000" pitchFamily="2" charset="2"/>
              <a:buNone/>
            </a:pPr>
            <a:endParaRPr lang="en-US" altLang="en-US" sz="2800" dirty="0">
              <a:solidFill>
                <a:srgbClr val="002060"/>
              </a:solidFill>
              <a:latin typeface="Times New Roman" panose="02020603050405020304" pitchFamily="18" charset="0"/>
            </a:endParaRPr>
          </a:p>
          <a:p>
            <a:pPr eaLnBrk="1" hangingPunct="1">
              <a:lnSpc>
                <a:spcPct val="90000"/>
              </a:lnSpc>
              <a:buFont typeface="Wingdings" panose="05000000000000000000" pitchFamily="2" charset="2"/>
              <a:buNone/>
            </a:pPr>
            <a:r>
              <a:rPr lang="en-US" altLang="en-US" sz="2800" dirty="0">
                <a:solidFill>
                  <a:srgbClr val="002060"/>
                </a:solidFill>
                <a:latin typeface="Times New Roman" panose="02020603050405020304" pitchFamily="18" charset="0"/>
              </a:rPr>
              <a:t> </a:t>
            </a:r>
          </a:p>
          <a:p>
            <a:pPr algn="just" eaLnBrk="1" hangingPunct="1">
              <a:lnSpc>
                <a:spcPct val="90000"/>
              </a:lnSpc>
              <a:buFont typeface="Wingdings" panose="05000000000000000000" pitchFamily="2" charset="2"/>
              <a:buNone/>
            </a:pPr>
            <a:r>
              <a:rPr lang="en-US" altLang="en-US" sz="3600" b="1" dirty="0">
                <a:solidFill>
                  <a:srgbClr val="002060"/>
                </a:solidFill>
                <a:latin typeface="Times New Roman" panose="02020603050405020304" pitchFamily="18" charset="0"/>
              </a:rPr>
              <a:t>b. Kỹ thuật trình bày</a:t>
            </a:r>
          </a:p>
          <a:p>
            <a:pPr algn="just" eaLnBrk="1" hangingPunct="1">
              <a:lnSpc>
                <a:spcPct val="90000"/>
              </a:lnSpc>
              <a:buFont typeface="Wingdings" panose="05000000000000000000" pitchFamily="2" charset="2"/>
              <a:buNone/>
            </a:pPr>
            <a:r>
              <a:rPr lang="en-US" altLang="en-US" sz="2800" dirty="0">
                <a:solidFill>
                  <a:srgbClr val="002060"/>
                </a:solidFill>
                <a:latin typeface="Times New Roman" panose="02020603050405020304" pitchFamily="18" charset="0"/>
              </a:rPr>
              <a:t>   </a:t>
            </a:r>
            <a:r>
              <a:rPr lang="en-US" altLang="en-US" sz="3600" dirty="0">
                <a:solidFill>
                  <a:srgbClr val="002060"/>
                </a:solidFill>
                <a:latin typeface="Times New Roman" panose="02020603050405020304" pitchFamily="18" charset="0"/>
              </a:rPr>
              <a:t>Số, ký hiệu của văn bản được trình bày tại ô số 3, được đặt canh giữa dưới tên cơ quan, tổ chức ban hành văn bản.</a:t>
            </a:r>
          </a:p>
          <a:p>
            <a:pPr eaLnBrk="1" hangingPunct="1">
              <a:lnSpc>
                <a:spcPct val="90000"/>
              </a:lnSpc>
              <a:buFont typeface="Wingdings" panose="05000000000000000000" pitchFamily="2" charset="2"/>
              <a:buNone/>
            </a:pPr>
            <a:endParaRPr lang="en-US" altLang="en-US" sz="2800" dirty="0">
              <a:solidFill>
                <a:srgbClr val="002060"/>
              </a:solidFill>
              <a:latin typeface="Times New Roman" panose="02020603050405020304" pitchFamily="18" charset="0"/>
            </a:endParaRPr>
          </a:p>
        </p:txBody>
      </p:sp>
      <p:sp>
        <p:nvSpPr>
          <p:cNvPr id="3" name="Title 1"/>
          <p:cNvSpPr>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dirty="0">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1" fill="hold">
                                          <p:stCondLst>
                                            <p:cond delay="0"/>
                                          </p:stCondLst>
                                        </p:cTn>
                                        <p:tgtEl>
                                          <p:spTgt spid="460802">
                                            <p:txEl>
                                              <p:pRg st="1" end="1"/>
                                            </p:txEl>
                                          </p:spTgt>
                                        </p:tgtEl>
                                        <p:attrNameLst>
                                          <p:attrName>style.visibility</p:attrName>
                                        </p:attrNameLst>
                                      </p:cBhvr>
                                      <p:to>
                                        <p:strVal val="visible"/>
                                      </p:to>
                                    </p:set>
                                    <p:animEffect transition="in" filter="fade">
                                      <p:cBhvr>
                                        <p:cTn id="7" dur="800" decel="100000"/>
                                        <p:tgtEl>
                                          <p:spTgt spid="460802">
                                            <p:txEl>
                                              <p:pRg st="1" end="1"/>
                                            </p:txEl>
                                          </p:spTgt>
                                        </p:tgtEl>
                                      </p:cBhvr>
                                    </p:animEffect>
                                    <p:anim calcmode="lin" valueType="num">
                                      <p:cBhvr>
                                        <p:cTn id="8" dur="800" decel="100000" fill="hold"/>
                                        <p:tgtEl>
                                          <p:spTgt spid="460802">
                                            <p:txEl>
                                              <p:pRg st="1" end="1"/>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460802">
                                            <p:txEl>
                                              <p:pRg st="1" end="1"/>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460802">
                                            <p:txEl>
                                              <p:pRg st="1" end="1"/>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60802">
                                            <p:txEl>
                                              <p:pRg st="1" end="1"/>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60802">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460802">
                                            <p:txEl>
                                              <p:pRg st="3" end="3"/>
                                            </p:txEl>
                                          </p:spTgt>
                                        </p:tgtEl>
                                        <p:attrNameLst>
                                          <p:attrName>style.visibility</p:attrName>
                                        </p:attrNameLst>
                                      </p:cBhvr>
                                      <p:to>
                                        <p:strVal val="visible"/>
                                      </p:to>
                                    </p:set>
                                    <p:animEffect transition="in" filter="fade">
                                      <p:cBhvr>
                                        <p:cTn id="17" dur="800" decel="100000"/>
                                        <p:tgtEl>
                                          <p:spTgt spid="460802">
                                            <p:txEl>
                                              <p:pRg st="3" end="3"/>
                                            </p:txEl>
                                          </p:spTgt>
                                        </p:tgtEl>
                                      </p:cBhvr>
                                    </p:animEffect>
                                    <p:anim calcmode="lin" valueType="num">
                                      <p:cBhvr>
                                        <p:cTn id="18" dur="800" decel="100000" fill="hold"/>
                                        <p:tgtEl>
                                          <p:spTgt spid="460802">
                                            <p:txEl>
                                              <p:pRg st="3" end="3"/>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460802">
                                            <p:txEl>
                                              <p:pRg st="3" end="3"/>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460802">
                                            <p:txEl>
                                              <p:pRg st="3" end="3"/>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60802">
                                            <p:txEl>
                                              <p:pRg st="3" end="3"/>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60802">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460802">
                                            <p:txEl>
                                              <p:pRg st="4" end="4"/>
                                            </p:txEl>
                                          </p:spTgt>
                                        </p:tgtEl>
                                        <p:attrNameLst>
                                          <p:attrName>style.visibility</p:attrName>
                                        </p:attrNameLst>
                                      </p:cBhvr>
                                      <p:to>
                                        <p:strVal val="visible"/>
                                      </p:to>
                                    </p:set>
                                    <p:animEffect transition="in" filter="fade">
                                      <p:cBhvr>
                                        <p:cTn id="27" dur="800" decel="100000"/>
                                        <p:tgtEl>
                                          <p:spTgt spid="460802">
                                            <p:txEl>
                                              <p:pRg st="4" end="4"/>
                                            </p:txEl>
                                          </p:spTgt>
                                        </p:tgtEl>
                                      </p:cBhvr>
                                    </p:animEffect>
                                    <p:anim calcmode="lin" valueType="num">
                                      <p:cBhvr>
                                        <p:cTn id="28" dur="800" decel="100000" fill="hold"/>
                                        <p:tgtEl>
                                          <p:spTgt spid="460802">
                                            <p:txEl>
                                              <p:pRg st="4" end="4"/>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460802">
                                            <p:txEl>
                                              <p:pRg st="4" end="4"/>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460802">
                                            <p:txEl>
                                              <p:pRg st="4" end="4"/>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460802">
                                            <p:txEl>
                                              <p:pRg st="4" end="4"/>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460802">
                                            <p:txEl>
                                              <p:pRg st="4" end="4"/>
                                            </p:txEl>
                                          </p:spTgt>
                                        </p:tgtEl>
                                        <p:attrNameLst>
                                          <p:attrName>ppt_y</p:attrName>
                                        </p:attrNameLst>
                                      </p:cBhvr>
                                      <p:tavLst>
                                        <p:tav tm="0">
                                          <p:val>
                                            <p:strVal val="#ppt_y+0.1"/>
                                          </p:val>
                                        </p:tav>
                                        <p:tav tm="100000">
                                          <p:val>
                                            <p:strVal val="#ppt_y"/>
                                          </p:val>
                                        </p:tav>
                                      </p:tavLst>
                                    </p:anim>
                                  </p:childTnLst>
                                </p:cTn>
                              </p:par>
                              <p:par>
                                <p:cTn id="33" presetID="30" presetClass="entr" presetSubtype="0" fill="hold" grpId="0" nodeType="withEffect">
                                  <p:stCondLst>
                                    <p:cond delay="0"/>
                                  </p:stCondLst>
                                  <p:childTnLst>
                                    <p:set>
                                      <p:cBhvr>
                                        <p:cTn id="34" dur="1" fill="hold">
                                          <p:stCondLst>
                                            <p:cond delay="0"/>
                                          </p:stCondLst>
                                        </p:cTn>
                                        <p:tgtEl>
                                          <p:spTgt spid="460802">
                                            <p:txEl>
                                              <p:pRg st="5" end="5"/>
                                            </p:txEl>
                                          </p:spTgt>
                                        </p:tgtEl>
                                        <p:attrNameLst>
                                          <p:attrName>style.visibility</p:attrName>
                                        </p:attrNameLst>
                                      </p:cBhvr>
                                      <p:to>
                                        <p:strVal val="visible"/>
                                      </p:to>
                                    </p:set>
                                    <p:animEffect transition="in" filter="fade">
                                      <p:cBhvr>
                                        <p:cTn id="35" dur="800" decel="100000"/>
                                        <p:tgtEl>
                                          <p:spTgt spid="460802">
                                            <p:txEl>
                                              <p:pRg st="5" end="5"/>
                                            </p:txEl>
                                          </p:spTgt>
                                        </p:tgtEl>
                                      </p:cBhvr>
                                    </p:animEffect>
                                    <p:anim calcmode="lin" valueType="num">
                                      <p:cBhvr>
                                        <p:cTn id="36" dur="800" decel="100000" fill="hold"/>
                                        <p:tgtEl>
                                          <p:spTgt spid="460802">
                                            <p:txEl>
                                              <p:pRg st="5" end="5"/>
                                            </p:txEl>
                                          </p:spTgt>
                                        </p:tgtEl>
                                        <p:attrNameLst>
                                          <p:attrName>style.rotation</p:attrName>
                                        </p:attrNameLst>
                                      </p:cBhvr>
                                      <p:tavLst>
                                        <p:tav tm="0">
                                          <p:val>
                                            <p:fltVal val="-90"/>
                                          </p:val>
                                        </p:tav>
                                        <p:tav tm="100000">
                                          <p:val>
                                            <p:fltVal val="0"/>
                                          </p:val>
                                        </p:tav>
                                      </p:tavLst>
                                    </p:anim>
                                    <p:anim calcmode="lin" valueType="num">
                                      <p:cBhvr>
                                        <p:cTn id="37" dur="800" decel="100000" fill="hold"/>
                                        <p:tgtEl>
                                          <p:spTgt spid="460802">
                                            <p:txEl>
                                              <p:pRg st="5" end="5"/>
                                            </p:txEl>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460802">
                                            <p:txEl>
                                              <p:pRg st="5" end="5"/>
                                            </p:txEl>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460802">
                                            <p:txEl>
                                              <p:pRg st="5" end="5"/>
                                            </p:txEl>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460802">
                                            <p:txEl>
                                              <p:pRg st="5" end="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02"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932363" y="654050"/>
            <a:ext cx="3862388" cy="327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1</a:t>
            </a:r>
          </a:p>
        </p:txBody>
      </p:sp>
      <p:sp>
        <p:nvSpPr>
          <p:cNvPr id="5" name="Rectangle 4"/>
          <p:cNvSpPr/>
          <p:nvPr/>
        </p:nvSpPr>
        <p:spPr>
          <a:xfrm>
            <a:off x="696913" y="669925"/>
            <a:ext cx="3863975" cy="311150"/>
          </a:xfrm>
          <a:prstGeom prst="rect">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2</a:t>
            </a:r>
          </a:p>
        </p:txBody>
      </p:sp>
      <p:sp>
        <p:nvSpPr>
          <p:cNvPr id="6" name="Content Placeholder 5"/>
          <p:cNvSpPr>
            <a:spLocks noGrp="1"/>
          </p:cNvSpPr>
          <p:nvPr>
            <p:ph idx="1"/>
          </p:nvPr>
        </p:nvSpPr>
        <p:spPr>
          <a:xfrm>
            <a:off x="696913" y="1157288"/>
            <a:ext cx="3863975" cy="327025"/>
          </a:xfr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normAutofit fontScale="47500" lnSpcReduction="20000"/>
          </a:bodyPr>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3</a:t>
            </a:r>
          </a:p>
        </p:txBody>
      </p:sp>
      <p:sp>
        <p:nvSpPr>
          <p:cNvPr id="7" name="Rectangle 6"/>
          <p:cNvSpPr/>
          <p:nvPr/>
        </p:nvSpPr>
        <p:spPr>
          <a:xfrm>
            <a:off x="4932363" y="1141413"/>
            <a:ext cx="3862388"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4</a:t>
            </a:r>
          </a:p>
        </p:txBody>
      </p:sp>
      <p:sp>
        <p:nvSpPr>
          <p:cNvPr id="8" name="Content Placeholder 5"/>
          <p:cNvSpPr txBox="1"/>
          <p:nvPr/>
        </p:nvSpPr>
        <p:spPr bwMode="auto">
          <a:xfrm>
            <a:off x="1233488" y="1660525"/>
            <a:ext cx="2149475" cy="376238"/>
          </a:xfrm>
          <a:prstGeom prst="rect">
            <a:avLst/>
          </a:prstGeom>
          <a:ln w="25400"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lt1"/>
                </a:solidFill>
                <a:latin typeface="+mn-lt"/>
                <a:ea typeface="+mn-ea"/>
                <a:cs typeface="+mn-cs"/>
              </a:defRPr>
            </a:lvl5pPr>
            <a:lvl6pPr marL="2514600" indent="-228600" algn="l" rtl="0" fontAlgn="base">
              <a:spcBef>
                <a:spcPct val="20000"/>
              </a:spcBef>
              <a:spcAft>
                <a:spcPct val="0"/>
              </a:spcAft>
              <a:buChar char="»"/>
              <a:defRPr sz="2000">
                <a:solidFill>
                  <a:schemeClr val="lt1"/>
                </a:solidFill>
                <a:latin typeface="+mn-lt"/>
                <a:ea typeface="+mn-ea"/>
                <a:cs typeface="+mn-cs"/>
              </a:defRPr>
            </a:lvl6pPr>
            <a:lvl7pPr marL="2971800" indent="-228600" algn="l" rtl="0" fontAlgn="base">
              <a:spcBef>
                <a:spcPct val="20000"/>
              </a:spcBef>
              <a:spcAft>
                <a:spcPct val="0"/>
              </a:spcAft>
              <a:buChar char="»"/>
              <a:defRPr sz="2000">
                <a:solidFill>
                  <a:schemeClr val="lt1"/>
                </a:solidFill>
                <a:latin typeface="+mn-lt"/>
                <a:ea typeface="+mn-ea"/>
                <a:cs typeface="+mn-cs"/>
              </a:defRPr>
            </a:lvl7pPr>
            <a:lvl8pPr marL="3429000" indent="-228600" algn="l" rtl="0" fontAlgn="base">
              <a:spcBef>
                <a:spcPct val="20000"/>
              </a:spcBef>
              <a:spcAft>
                <a:spcPct val="0"/>
              </a:spcAft>
              <a:buChar char="»"/>
              <a:defRPr sz="2000">
                <a:solidFill>
                  <a:schemeClr val="lt1"/>
                </a:solidFill>
                <a:latin typeface="+mn-lt"/>
                <a:ea typeface="+mn-ea"/>
                <a:cs typeface="+mn-cs"/>
              </a:defRPr>
            </a:lvl8pPr>
            <a:lvl9pPr marL="3886200" indent="-228600" algn="l" rtl="0" fontAlgn="base">
              <a:spcBef>
                <a:spcPct val="20000"/>
              </a:spcBef>
              <a:spcAft>
                <a:spcPct val="0"/>
              </a:spcAft>
              <a:buChar char="»"/>
              <a:defRPr sz="20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sz="36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5b</a:t>
            </a:r>
          </a:p>
        </p:txBody>
      </p:sp>
      <p:sp>
        <p:nvSpPr>
          <p:cNvPr id="9" name="Rectangle 8"/>
          <p:cNvSpPr/>
          <p:nvPr/>
        </p:nvSpPr>
        <p:spPr>
          <a:xfrm>
            <a:off x="3479800" y="1708150"/>
            <a:ext cx="3863975" cy="328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5a</a:t>
            </a:r>
          </a:p>
        </p:txBody>
      </p:sp>
      <p:sp>
        <p:nvSpPr>
          <p:cNvPr id="10" name="Rectangle 9"/>
          <p:cNvSpPr/>
          <p:nvPr/>
        </p:nvSpPr>
        <p:spPr>
          <a:xfrm>
            <a:off x="3479800" y="2212975"/>
            <a:ext cx="3863975" cy="352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9a</a:t>
            </a:r>
          </a:p>
        </p:txBody>
      </p:sp>
      <p:sp>
        <p:nvSpPr>
          <p:cNvPr id="2" name="Rectangle 1"/>
          <p:cNvSpPr/>
          <p:nvPr/>
        </p:nvSpPr>
        <p:spPr>
          <a:xfrm>
            <a:off x="696913" y="2768600"/>
            <a:ext cx="8097838" cy="17764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40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6</a:t>
            </a:r>
          </a:p>
        </p:txBody>
      </p:sp>
      <p:sp>
        <p:nvSpPr>
          <p:cNvPr id="11" name="Rectangle 10"/>
          <p:cNvSpPr/>
          <p:nvPr/>
        </p:nvSpPr>
        <p:spPr>
          <a:xfrm>
            <a:off x="4914900" y="4829175"/>
            <a:ext cx="3862388" cy="328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7a</a:t>
            </a:r>
          </a:p>
        </p:txBody>
      </p:sp>
      <p:sp>
        <p:nvSpPr>
          <p:cNvPr id="12" name="Rectangle 11"/>
          <p:cNvSpPr/>
          <p:nvPr/>
        </p:nvSpPr>
        <p:spPr>
          <a:xfrm>
            <a:off x="4932363" y="6529388"/>
            <a:ext cx="3862388" cy="328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7b</a:t>
            </a:r>
          </a:p>
        </p:txBody>
      </p:sp>
      <p:sp>
        <p:nvSpPr>
          <p:cNvPr id="3" name="Flowchart: Connector 2"/>
          <p:cNvSpPr/>
          <p:nvPr/>
        </p:nvSpPr>
        <p:spPr>
          <a:xfrm>
            <a:off x="5287963" y="5276850"/>
            <a:ext cx="1152525" cy="106838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8</a:t>
            </a:r>
          </a:p>
        </p:txBody>
      </p:sp>
      <p:sp>
        <p:nvSpPr>
          <p:cNvPr id="13" name="Content Placeholder 5"/>
          <p:cNvSpPr txBox="1"/>
          <p:nvPr/>
        </p:nvSpPr>
        <p:spPr bwMode="auto">
          <a:xfrm>
            <a:off x="6011863" y="5640388"/>
            <a:ext cx="2151063" cy="376238"/>
          </a:xfrm>
          <a:prstGeom prst="rect">
            <a:avLst/>
          </a:prstGeom>
          <a:ln w="25400" cap="flat" cmpd="sng" algn="ctr">
            <a:solidFill>
              <a:schemeClr val="accent1">
                <a:shade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gn="l" rtl="0" eaLnBrk="0" fontAlgn="base" hangingPunct="0">
              <a:spcBef>
                <a:spcPct val="20000"/>
              </a:spcBef>
              <a:spcAft>
                <a:spcPct val="0"/>
              </a:spcAft>
              <a:buChar char="•"/>
              <a:defRPr sz="3200">
                <a:solidFill>
                  <a:schemeClr val="lt1"/>
                </a:solidFill>
                <a:latin typeface="+mn-lt"/>
                <a:ea typeface="+mn-ea"/>
                <a:cs typeface="+mn-cs"/>
              </a:defRPr>
            </a:lvl1pPr>
            <a:lvl2pPr marL="742950" indent="-285750" algn="l" rtl="0" eaLnBrk="0" fontAlgn="base" hangingPunct="0">
              <a:spcBef>
                <a:spcPct val="20000"/>
              </a:spcBef>
              <a:spcAft>
                <a:spcPct val="0"/>
              </a:spcAft>
              <a:buChar char="–"/>
              <a:defRPr sz="2800">
                <a:solidFill>
                  <a:schemeClr val="lt1"/>
                </a:solidFill>
                <a:latin typeface="+mn-lt"/>
                <a:ea typeface="+mn-ea"/>
                <a:cs typeface="+mn-cs"/>
              </a:defRPr>
            </a:lvl2pPr>
            <a:lvl3pPr marL="1143000" indent="-228600" algn="l" rtl="0" eaLnBrk="0" fontAlgn="base" hangingPunct="0">
              <a:spcBef>
                <a:spcPct val="20000"/>
              </a:spcBef>
              <a:spcAft>
                <a:spcPct val="0"/>
              </a:spcAft>
              <a:buChar char="•"/>
              <a:defRPr sz="2400">
                <a:solidFill>
                  <a:schemeClr val="lt1"/>
                </a:solidFill>
                <a:latin typeface="+mn-lt"/>
                <a:ea typeface="+mn-ea"/>
                <a:cs typeface="+mn-cs"/>
              </a:defRPr>
            </a:lvl3pPr>
            <a:lvl4pPr marL="1600200" indent="-228600" algn="l" rtl="0" eaLnBrk="0" fontAlgn="base" hangingPunct="0">
              <a:spcBef>
                <a:spcPct val="20000"/>
              </a:spcBef>
              <a:spcAft>
                <a:spcPct val="0"/>
              </a:spcAft>
              <a:buChar char="–"/>
              <a:defRPr sz="2000">
                <a:solidFill>
                  <a:schemeClr val="lt1"/>
                </a:solidFill>
                <a:latin typeface="+mn-lt"/>
                <a:ea typeface="+mn-ea"/>
                <a:cs typeface="+mn-cs"/>
              </a:defRPr>
            </a:lvl4pPr>
            <a:lvl5pPr marL="2057400" indent="-228600" algn="l" rtl="0" eaLnBrk="0" fontAlgn="base" hangingPunct="0">
              <a:spcBef>
                <a:spcPct val="20000"/>
              </a:spcBef>
              <a:spcAft>
                <a:spcPct val="0"/>
              </a:spcAft>
              <a:buChar char="»"/>
              <a:defRPr sz="2000">
                <a:solidFill>
                  <a:schemeClr val="lt1"/>
                </a:solidFill>
                <a:latin typeface="+mn-lt"/>
                <a:ea typeface="+mn-ea"/>
                <a:cs typeface="+mn-cs"/>
              </a:defRPr>
            </a:lvl5pPr>
            <a:lvl6pPr marL="2514600" indent="-228600" algn="l" rtl="0" fontAlgn="base">
              <a:spcBef>
                <a:spcPct val="20000"/>
              </a:spcBef>
              <a:spcAft>
                <a:spcPct val="0"/>
              </a:spcAft>
              <a:buChar char="»"/>
              <a:defRPr sz="2000">
                <a:solidFill>
                  <a:schemeClr val="lt1"/>
                </a:solidFill>
                <a:latin typeface="+mn-lt"/>
                <a:ea typeface="+mn-ea"/>
                <a:cs typeface="+mn-cs"/>
              </a:defRPr>
            </a:lvl6pPr>
            <a:lvl7pPr marL="2971800" indent="-228600" algn="l" rtl="0" fontAlgn="base">
              <a:spcBef>
                <a:spcPct val="20000"/>
              </a:spcBef>
              <a:spcAft>
                <a:spcPct val="0"/>
              </a:spcAft>
              <a:buChar char="»"/>
              <a:defRPr sz="2000">
                <a:solidFill>
                  <a:schemeClr val="lt1"/>
                </a:solidFill>
                <a:latin typeface="+mn-lt"/>
                <a:ea typeface="+mn-ea"/>
                <a:cs typeface="+mn-cs"/>
              </a:defRPr>
            </a:lvl7pPr>
            <a:lvl8pPr marL="3429000" indent="-228600" algn="l" rtl="0" fontAlgn="base">
              <a:spcBef>
                <a:spcPct val="20000"/>
              </a:spcBef>
              <a:spcAft>
                <a:spcPct val="0"/>
              </a:spcAft>
              <a:buChar char="»"/>
              <a:defRPr sz="2000">
                <a:solidFill>
                  <a:schemeClr val="lt1"/>
                </a:solidFill>
                <a:latin typeface="+mn-lt"/>
                <a:ea typeface="+mn-ea"/>
                <a:cs typeface="+mn-cs"/>
              </a:defRPr>
            </a:lvl8pPr>
            <a:lvl9pPr marL="3886200" indent="-228600" algn="l" rtl="0" fontAlgn="base">
              <a:spcBef>
                <a:spcPct val="20000"/>
              </a:spcBef>
              <a:spcAft>
                <a:spcPct val="0"/>
              </a:spcAft>
              <a:buChar char="»"/>
              <a:defRPr sz="20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sz="3600" b="1"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5b</a:t>
            </a:r>
          </a:p>
        </p:txBody>
      </p:sp>
      <p:sp>
        <p:nvSpPr>
          <p:cNvPr id="14" name="Rectangle 13"/>
          <p:cNvSpPr/>
          <p:nvPr/>
        </p:nvSpPr>
        <p:spPr>
          <a:xfrm>
            <a:off x="696913" y="4894263"/>
            <a:ext cx="1981200" cy="1285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9b</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grpId="0" nodeType="clickEffect">
                                  <p:stCondLst>
                                    <p:cond delay="0"/>
                                  </p:stCondLst>
                                  <p:childTnLst>
                                    <p:animEffect transition="out" filter="wheel(1)">
                                      <p:cBhvr>
                                        <p:cTn id="6" dur="2000"/>
                                        <p:tgtEl>
                                          <p:spTgt spid="6">
                                            <p:txEl>
                                              <p:pRg st="0" end="0"/>
                                            </p:txEl>
                                          </p:spTgt>
                                        </p:tgtEl>
                                      </p:cBhvr>
                                    </p:animEffect>
                                    <p:set>
                                      <p:cBhvr>
                                        <p:cTn id="7" dur="1" fill="hold">
                                          <p:stCondLst>
                                            <p:cond delay="1999"/>
                                          </p:stCondLst>
                                        </p:cTn>
                                        <p:tgtEl>
                                          <p:spTgt spid="6">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1" presetClass="exit" presetSubtype="1" fill="hold" grpId="0" nodeType="clickEffect">
                                  <p:stCondLst>
                                    <p:cond delay="0"/>
                                  </p:stCondLst>
                                  <p:childTnLst>
                                    <p:animEffect transition="out" filter="wheel(1)">
                                      <p:cBhvr>
                                        <p:cTn id="11" dur="2000"/>
                                        <p:tgtEl>
                                          <p:spTgt spid="6">
                                            <p:bg/>
                                          </p:spTgt>
                                        </p:tgtEl>
                                      </p:cBhvr>
                                    </p:animEffect>
                                    <p:set>
                                      <p:cBhvr>
                                        <p:cTn id="12" dur="1" fill="hold">
                                          <p:stCondLst>
                                            <p:cond delay="1999"/>
                                          </p:stCondLst>
                                        </p:cTn>
                                        <p:tgtEl>
                                          <p:spTgt spid="6">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p:cNvSpPr>
          <p:nvPr>
            <p:ph idx="1"/>
          </p:nvPr>
        </p:nvSpPr>
        <p:spPr>
          <a:xfrm>
            <a:off x="179388" y="333375"/>
            <a:ext cx="8380412" cy="6858000"/>
          </a:xfrm>
        </p:spPr>
        <p:txBody>
          <a:bodyPr vert="horz" wrap="square" lIns="91440" tIns="45720" rIns="91440" bIns="45720" anchor="t"/>
          <a:lstStyle/>
          <a:p>
            <a:pPr algn="ctr" eaLnBrk="1" hangingPunct="1">
              <a:lnSpc>
                <a:spcPct val="90000"/>
              </a:lnSpc>
              <a:buNone/>
            </a:pPr>
            <a:r>
              <a:rPr lang="en-US" altLang="en-US" sz="3600" b="1" dirty="0">
                <a:solidFill>
                  <a:schemeClr val="bg1"/>
                </a:solidFill>
                <a:latin typeface="Times New Roman" panose="02020603050405020304" pitchFamily="18" charset="0"/>
              </a:rPr>
              <a:t>3. SỐ VÀ KÝ HIỆU CỦA VĂN BẢN </a:t>
            </a:r>
            <a:endParaRPr lang="en-US" altLang="en-US" sz="3600" dirty="0">
              <a:solidFill>
                <a:schemeClr val="bg1"/>
              </a:solidFill>
              <a:latin typeface="Times New Roman" panose="02020603050405020304" pitchFamily="18" charset="0"/>
            </a:endParaRPr>
          </a:p>
          <a:p>
            <a:pPr eaLnBrk="1" hangingPunct="1">
              <a:lnSpc>
                <a:spcPct val="90000"/>
              </a:lnSpc>
              <a:buFont typeface="Wingdings" panose="05000000000000000000" pitchFamily="2" charset="2"/>
              <a:buNone/>
            </a:pPr>
            <a:endParaRPr lang="en-US" altLang="en-US" sz="2800" dirty="0">
              <a:solidFill>
                <a:schemeClr val="bg1"/>
              </a:solidFill>
              <a:latin typeface="Times New Roman" panose="02020603050405020304" pitchFamily="18" charset="0"/>
            </a:endParaRPr>
          </a:p>
          <a:p>
            <a:pPr eaLnBrk="1" hangingPunct="1">
              <a:lnSpc>
                <a:spcPct val="90000"/>
              </a:lnSpc>
              <a:buFont typeface="Wingdings" panose="05000000000000000000" pitchFamily="2" charset="2"/>
              <a:buNone/>
            </a:pPr>
            <a:r>
              <a:rPr lang="en-US" altLang="en-US" sz="3600" dirty="0">
                <a:solidFill>
                  <a:srgbClr val="002060"/>
                </a:solidFill>
                <a:latin typeface="Times New Roman" panose="02020603050405020304" pitchFamily="18" charset="0"/>
              </a:rPr>
              <a:t>   </a:t>
            </a:r>
          </a:p>
          <a:p>
            <a:pPr algn="just" eaLnBrk="1" hangingPunct="1">
              <a:lnSpc>
                <a:spcPct val="90000"/>
              </a:lnSpc>
              <a:buFont typeface="Wingdings" panose="05000000000000000000" pitchFamily="2" charset="2"/>
              <a:buNone/>
            </a:pPr>
            <a:r>
              <a:rPr lang="en-US" altLang="en-US" sz="3600" dirty="0">
                <a:solidFill>
                  <a:srgbClr val="002060"/>
                </a:solidFill>
                <a:latin typeface="Times New Roman" panose="02020603050405020304" pitchFamily="18" charset="0"/>
              </a:rPr>
              <a:t>- </a:t>
            </a:r>
            <a:r>
              <a:rPr lang="en-US" altLang="en-US" sz="3600" dirty="0" err="1">
                <a:solidFill>
                  <a:srgbClr val="002060"/>
                </a:solidFill>
                <a:latin typeface="Times New Roman" panose="02020603050405020304" pitchFamily="18" charset="0"/>
              </a:rPr>
              <a:t>Từ</a:t>
            </a:r>
            <a:r>
              <a:rPr lang="en-US" altLang="en-US" sz="3600" dirty="0">
                <a:solidFill>
                  <a:srgbClr val="002060"/>
                </a:solidFill>
                <a:latin typeface="Times New Roman" panose="02020603050405020304" pitchFamily="18" charset="0"/>
              </a:rPr>
              <a:t> “Số” được trình bày bằng chữ in thường, ký hiệu bằng chữ in hoa, cỡ chữ 13, kiểu chữ đứng; sau từ “Số” có dấu hai chấm; với những số nhỏ hơn 10 phải ghi thêm số 0 phía trước; giữa số và ký hiệu văn bản có dấu gạch chéo (/), giữa các nhóm chữ viết tắt ký hiệu văn bản có dấu gạch nối (-) không cách chữ, </a:t>
            </a:r>
          </a:p>
        </p:txBody>
      </p:sp>
      <p:sp>
        <p:nvSpPr>
          <p:cNvPr id="3" name="Title 1"/>
          <p:cNvSpPr>
            <a:spLocks noGrp="1"/>
          </p:cNvSpPr>
          <p:nvPr>
            <p:ph type="title"/>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dirty="0">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60802">
                                            <p:txEl>
                                              <p:pRg st="0" end="0"/>
                                            </p:txEl>
                                          </p:spTgt>
                                        </p:tgtEl>
                                        <p:attrNameLst>
                                          <p:attrName>style.visibility</p:attrName>
                                        </p:attrNameLst>
                                      </p:cBhvr>
                                      <p:to>
                                        <p:strVal val="visible"/>
                                      </p:to>
                                    </p:set>
                                    <p:animEffect transition="in" filter="fade">
                                      <p:cBhvr>
                                        <p:cTn id="7" dur="1000"/>
                                        <p:tgtEl>
                                          <p:spTgt spid="460802">
                                            <p:txEl>
                                              <p:pRg st="0" end="0"/>
                                            </p:txEl>
                                          </p:spTgt>
                                        </p:tgtEl>
                                      </p:cBhvr>
                                    </p:animEffect>
                                    <p:anim calcmode="lin" valueType="num">
                                      <p:cBhvr>
                                        <p:cTn id="8" dur="1000" fill="hold"/>
                                        <p:tgtEl>
                                          <p:spTgt spid="46080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60802">
                                            <p:txEl>
                                              <p:pRg st="0" end="0"/>
                                            </p:txEl>
                                          </p:spTgt>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0"/>
                                  </p:stCondLst>
                                  <p:childTnLst>
                                    <p:set>
                                      <p:cBhvr>
                                        <p:cTn id="11" dur="1" fill="hold">
                                          <p:stCondLst>
                                            <p:cond delay="0"/>
                                          </p:stCondLst>
                                        </p:cTn>
                                        <p:tgtEl>
                                          <p:spTgt spid="460802">
                                            <p:txEl>
                                              <p:pRg st="2" end="2"/>
                                            </p:txEl>
                                          </p:spTgt>
                                        </p:tgtEl>
                                        <p:attrNameLst>
                                          <p:attrName>style.visibility</p:attrName>
                                        </p:attrNameLst>
                                      </p:cBhvr>
                                      <p:to>
                                        <p:strVal val="visible"/>
                                      </p:to>
                                    </p:set>
                                    <p:animEffect transition="in" filter="barn(inVertical)">
                                      <p:cBhvr>
                                        <p:cTn id="12" dur="500"/>
                                        <p:tgtEl>
                                          <p:spTgt spid="460802">
                                            <p:txEl>
                                              <p:pRg st="2" end="2"/>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60802">
                                            <p:txEl>
                                              <p:pRg st="3" end="3"/>
                                            </p:txEl>
                                          </p:spTgt>
                                        </p:tgtEl>
                                        <p:attrNameLst>
                                          <p:attrName>style.visibility</p:attrName>
                                        </p:attrNameLst>
                                      </p:cBhvr>
                                      <p:to>
                                        <p:strVal val="visible"/>
                                      </p:to>
                                    </p:set>
                                    <p:animEffect transition="in" filter="barn(inVertical)">
                                      <p:cBhvr>
                                        <p:cTn id="15" dur="500"/>
                                        <p:tgtEl>
                                          <p:spTgt spid="4608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02"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p:nvPr>
        </p:nvSpPr>
        <p:spPr/>
        <p:txBody>
          <a:bodyPr vert="horz" wrap="square" lIns="91440" tIns="45720" rIns="91440" bIns="45720" anchor="ctr"/>
          <a:lstStyle/>
          <a:p>
            <a:r>
              <a:rPr lang="en-US" altLang="en-US" sz="4000" b="1" dirty="0">
                <a:solidFill>
                  <a:schemeClr val="bg1"/>
                </a:solidFill>
                <a:latin typeface="Times New Roman" panose="02020603050405020304" pitchFamily="18" charset="0"/>
              </a:rPr>
              <a:t>3. SỐ VÀ KÝ HIỆU CỦA VĂN BẢN </a:t>
            </a:r>
            <a:br>
              <a:rPr lang="en-US" altLang="en-US" sz="4000" dirty="0">
                <a:solidFill>
                  <a:srgbClr val="FF0000"/>
                </a:solidFill>
                <a:latin typeface="Times New Roman" panose="02020603050405020304" pitchFamily="18" charset="0"/>
              </a:rPr>
            </a:br>
            <a:endParaRPr lang="en-US" altLang="en-US" sz="4000" dirty="0">
              <a:solidFill>
                <a:srgbClr val="FF0000"/>
              </a:solidFill>
            </a:endParaRPr>
          </a:p>
        </p:txBody>
      </p:sp>
      <p:sp>
        <p:nvSpPr>
          <p:cNvPr id="145411" name="Content Placeholder 2"/>
          <p:cNvSpPr>
            <a:spLocks noGrp="1"/>
          </p:cNvSpPr>
          <p:nvPr>
            <p:ph idx="1"/>
          </p:nvPr>
        </p:nvSpPr>
        <p:spPr>
          <a:xfrm>
            <a:off x="457200" y="1844675"/>
            <a:ext cx="8229600" cy="4525963"/>
          </a:xfrm>
        </p:spPr>
        <p:txBody>
          <a:bodyPr vert="horz" wrap="square" lIns="91440" tIns="45720" rIns="91440" bIns="45720" anchor="t"/>
          <a:lstStyle/>
          <a:p>
            <a:pPr marL="0" indent="0">
              <a:buNone/>
            </a:pPr>
            <a:r>
              <a:rPr lang="en-US" altLang="en-US" sz="3600" dirty="0">
                <a:latin typeface="Times New Roman" panose="02020603050405020304" pitchFamily="18" charset="0"/>
                <a:cs typeface="Times New Roman" panose="02020603050405020304" pitchFamily="18" charset="0"/>
              </a:rPr>
              <a:t>Có thể khái quát cách trình b</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y số v</a:t>
            </a:r>
            <a:r>
              <a:rPr lang="en-US" altLang="en-US" sz="3600" dirty="0">
                <a:latin typeface="Times New Roman" panose="02020603050405020304" pitchFamily="18" charset="0"/>
                <a:ea typeface="Times New Roman" panose="02020603050405020304" pitchFamily="18" charset="0"/>
              </a:rPr>
              <a:t>à</a:t>
            </a:r>
            <a:r>
              <a:rPr lang="en-US" altLang="en-US" sz="3600" dirty="0">
                <a:latin typeface="Times New Roman" panose="02020603050405020304" pitchFamily="18" charset="0"/>
                <a:cs typeface="Times New Roman" panose="02020603050405020304" pitchFamily="18" charset="0"/>
              </a:rPr>
              <a:t> ký hiệu cho từng nhóm văn bản theo ba công thức sau:</a:t>
            </a:r>
            <a:endParaRPr lang="en-US" altLang="en-US" sz="3600" dirty="0">
              <a:latin typeface="Times New Roman" panose="02020603050405020304" pitchFamily="18" charset="0"/>
              <a:ea typeface="Times New Roman" panose="02020603050405020304" pitchFamily="18" charset="0"/>
            </a:endParaRPr>
          </a:p>
        </p:txBody>
      </p:sp>
      <p:sp>
        <p:nvSpPr>
          <p:cNvPr id="4" name="Title 1"/>
          <p:cNvSpPr txBox="1"/>
          <p:nvPr/>
        </p:nvSpPr>
        <p:spPr>
          <a:xfrm>
            <a:off x="0" y="0"/>
            <a:ext cx="9143999" cy="1317812"/>
          </a:xfrm>
          <a:prstGeom prst="rect">
            <a:avLst/>
          </a:prstGeom>
          <a:solidFill>
            <a:schemeClr val="accent6">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x-none" sz="3200" b="1">
                <a:latin typeface="Times New Roman" panose="02020603050405020304" pitchFamily="18" charset="0"/>
                <a:cs typeface="Times New Roman" panose="02020603050405020304" pitchFamily="18" charset="0"/>
              </a:rPr>
              <a:t>3. SỐ VÀ KÝ HIỆU VĂN BẢN</a:t>
            </a:r>
            <a:endParaRPr lang="en-US" altLang="x-none" sz="3200" b="1" dirty="0">
              <a:latin typeface="Times New Roman" panose="02020603050405020304" pitchFamily="18" charset="0"/>
              <a:ea typeface="Times New Roman" panose="02020603050405020304"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733</TotalTime>
  <Words>28103</Words>
  <Application>Microsoft Office PowerPoint</Application>
  <PresentationFormat>On-screen Show (4:3)</PresentationFormat>
  <Paragraphs>1803</Paragraphs>
  <Slides>336</Slides>
  <Notes>30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336</vt:i4>
      </vt:variant>
    </vt:vector>
  </HeadingPairs>
  <TitlesOfParts>
    <vt:vector size="343" baseType="lpstr">
      <vt:lpstr>Arial</vt:lpstr>
      <vt:lpstr>Calibri</vt:lpstr>
      <vt:lpstr>Courier New</vt:lpstr>
      <vt:lpstr>Times New Roman</vt:lpstr>
      <vt:lpstr>Wingdings</vt:lpstr>
      <vt:lpstr>Office Theme</vt:lpstr>
      <vt:lpstr>1_Office Theme</vt:lpstr>
      <vt:lpstr>TRƯỜNG CAO ĐẲNG LÝ TỰ TRỌNG THÀNH PHỐ HỒ CHÍ MINH KHOA KINH TẾ  MÔN SOẠN THẢO VĂN BẢN                               </vt:lpstr>
      <vt:lpstr>PowerPoint Presentation</vt:lpstr>
      <vt:lpstr>Nội dung chi tiết</vt:lpstr>
      <vt:lpstr>I. Khái niệm văn bản (văn bản quản lý Nhà nước, văn bản hành chính)</vt:lpstr>
      <vt:lpstr>1.1. Khái niệm cơ bản về văn bản</vt:lpstr>
      <vt:lpstr>1.1. Khái niệm cơ bản về văn bản</vt:lpstr>
      <vt:lpstr>1.2. Khái niệm văn bản quản lý  nhà nước</vt:lpstr>
      <vt:lpstr>1.2. Khái niệm văn bản quản lý  nhà nước</vt:lpstr>
      <vt:lpstr>1.3. Khái niệm văn bản hành chính</vt:lpstr>
      <vt:lpstr>1.4 Chức năng của văn bản</vt:lpstr>
      <vt:lpstr>1.4 Chức năng của văn bản</vt:lpstr>
      <vt:lpstr>1.4 Chức năng của văn bản</vt:lpstr>
      <vt:lpstr>1.4 Chức năng của văn bản</vt:lpstr>
      <vt:lpstr>1.4 Chức năng của văn bản</vt:lpstr>
      <vt:lpstr>II. Vai trò của văn bản trong hoạt động quản lý nhà nước</vt:lpstr>
      <vt:lpstr>PowerPoint Presentation</vt:lpstr>
      <vt:lpstr>NỘI DUNG CHI TIẾT</vt:lpstr>
      <vt:lpstr>I. Phân loại văn bản</vt:lpstr>
      <vt:lpstr> I. Phân loại văn bản </vt:lpstr>
      <vt:lpstr>1. Văn bản quy phạm pháp luật</vt:lpstr>
      <vt:lpstr>1. Văn bản quy phạm pháp luật</vt:lpstr>
      <vt:lpstr>1. Văn bản quy phạm pháp luật</vt:lpstr>
      <vt:lpstr>1. Văn bản quy phạm pháp luật</vt:lpstr>
      <vt:lpstr>1. Văn bản quy phạm pháp luật</vt:lpstr>
      <vt:lpstr>1. Văn bản quy phạm pháp luật</vt:lpstr>
      <vt:lpstr>1. Văn bản quy phạm pháp luật</vt:lpstr>
      <vt:lpstr>1. Văn bản quy phạm pháp luật</vt:lpstr>
      <vt:lpstr>2.1.2. Văn bản hành chính</vt:lpstr>
      <vt:lpstr>2.1.2. Văn bản hành chính</vt:lpstr>
      <vt:lpstr>2. Văn bản hành chính</vt:lpstr>
      <vt:lpstr>II. Thẩm quyền ban hành  văn bản</vt:lpstr>
      <vt:lpstr>II. Thẩm quyền ban hành  văn bản</vt:lpstr>
      <vt:lpstr>II. Thẩm quyền ban hành  văn bản</vt:lpstr>
      <vt:lpstr>II. Thẩm quyền ban hành  văn bản</vt:lpstr>
      <vt:lpstr>II. Thẩm quyền ban hành  văn bản</vt:lpstr>
      <vt:lpstr>II. Thẩm quyền ban hành  văn bản</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III. Hiệu lực và nguyên tắc áp dụng văn bản quản lý nhà nước</vt:lpstr>
      <vt:lpstr>IV.Thể thức văn bản quản lý  nhà nước </vt:lpstr>
      <vt:lpstr>3.Khổ giấy, kiểu trình bày, định lề  và đánh số trang văn bản</vt:lpstr>
      <vt:lpstr>3.Khổ giấy, kiểu trình bày, định lề  và đánh số trang văn bản</vt:lpstr>
      <vt:lpstr>3.Khổ giấy, kiểu trình bày, định lề  và đánh số trang văn bản</vt:lpstr>
      <vt:lpstr>3.Khổ giấy, kiểu trình bày, định lề  và đánh số trang văn bản</vt:lpstr>
      <vt:lpstr>3.Khổ giấy, kiểu trình bày, định lề  và đánh số trang văn bản</vt:lpstr>
      <vt:lpstr>4. Phong chữ trình bày văn bản và bản sao văn bản</vt:lpstr>
      <vt:lpstr>5. Các thành phần thể thức văn bản</vt:lpstr>
      <vt:lpstr>5. Các thành phần thể thức văn bản</vt:lpstr>
      <vt:lpstr>5. Các thành phần thể thức văn bản</vt:lpstr>
      <vt:lpstr>PowerPoint Presentation</vt:lpstr>
      <vt:lpstr>PowerPoint Presentation</vt:lpstr>
      <vt:lpstr> SƠ ĐỒ BỐ TRÍ CÁC THÀNH PHẦN THỂ THỨC VĂN BẢN HÀNH CHÍNH 1. Vị trí trình bày các thành phần thể thức </vt:lpstr>
      <vt:lpstr>PowerPoint Presentation</vt:lpstr>
      <vt:lpstr>1. QUỐC HIỆU</vt:lpstr>
      <vt:lpstr>1. Quốc hiệu</vt:lpstr>
      <vt:lpstr>PowerPoint Presentation</vt:lpstr>
      <vt:lpstr>1. Quốc hiệu</vt:lpstr>
      <vt:lpstr>PowerPoint Presentation</vt:lpstr>
      <vt:lpstr>1. Quốc hiệu</vt:lpstr>
      <vt:lpstr>1. Quốc hiệu</vt:lpstr>
      <vt:lpstr>PowerPoint Presentation</vt:lpstr>
      <vt:lpstr>2. TÊN CƠ QUAN, TỔ CHỨC BAN HÀNH VĂN BẢN</vt:lpstr>
      <vt:lpstr>2. TÊN CƠ QUAN, TỔ CHỨC BAN HÀNH VĂN BẢN</vt:lpstr>
      <vt:lpstr> 2. TÊN CƠ QUAN, TỔ CHỨC BAN HÀNH VĂN BẢN</vt:lpstr>
      <vt:lpstr>2. TÊN CƠ QUAN, TỔ CHỨC BAN HÀNH VĂN BẢN</vt:lpstr>
      <vt:lpstr>  2. TÊN CƠ QUAN, TỔ CHỨC BAN HÀNH VĂN BẢN </vt:lpstr>
      <vt:lpstr>  2. TÊN CƠ QUAN, TỔ CHỨC BAN HÀNH VĂN BẢN </vt:lpstr>
      <vt:lpstr>2. TÊN CƠ QUAN, TỔ CHỨC BAN HÀNH VĂN BẢN</vt:lpstr>
      <vt:lpstr>2. TÊN CƠ QUAN, TỔ CHỨC BAN HÀNH VĂN BẢN</vt:lpstr>
      <vt:lpstr>PowerPoint Presentation</vt:lpstr>
      <vt:lpstr>  2. TÊN CƠ QUAN, TỔ CHỨC BAN HÀNH VĂN BẢN </vt:lpstr>
      <vt:lpstr> 2. TÊN CƠ QUAN, TỔ CHỨC BAN HÀNH VĂN BẢN</vt:lpstr>
      <vt:lpstr>2. TÊN CƠ QUAN, TỔ CHỨC BAN HÀNH VĂN BẢN</vt:lpstr>
      <vt:lpstr>2. TÊN CƠ QUAN, TỔ CHỨC BAN HÀNH VĂN BẢN</vt:lpstr>
      <vt:lpstr>Thực hành</vt:lpstr>
      <vt:lpstr>PowerPoint Presentation</vt:lpstr>
      <vt:lpstr>3. SỐ VÀ KÝ HIỆU VĂN BẢN</vt:lpstr>
      <vt:lpstr>3. SỐ VÀ KÝ HIỆU VĂN BẢN</vt:lpstr>
      <vt:lpstr>3. SỐ VÀ KÝ HIỆU CỦA VĂN BẢN </vt:lpstr>
      <vt:lpstr>3. SỐ VÀ KÝ HIỆU CỦA VĂN BẢN </vt:lpstr>
      <vt:lpstr>3. SỐ VÀ KÝ HIỆU VĂN BẢN</vt:lpstr>
      <vt:lpstr>PowerPoint Presentation</vt:lpstr>
      <vt:lpstr>3. SỐ VÀ KÝ HIỆU VĂN BẢN</vt:lpstr>
      <vt:lpstr>3. SỐ VÀ KÝ HIỆU CỦA VĂN BẢN  </vt:lpstr>
      <vt:lpstr>3. SỐ VÀ KÝ HIỆU CỦA VĂN BẢN  </vt:lpstr>
      <vt:lpstr>3. SỐ VÀ KÝ HIỆU CỦA VĂN BẢN  </vt:lpstr>
      <vt:lpstr>3. SỐ VÀ KÝ HIỆU CỦA VĂN BẢN  </vt:lpstr>
      <vt:lpstr>4. Địa danh và ngày, tháng, năm ban hành văn bản</vt:lpstr>
      <vt:lpstr>4. Địa4. Địa danh và ngày, tháng, năm ban hành văn bản danh và ngày, tháng, năm ban hành văn bản</vt:lpstr>
      <vt:lpstr>4. Địa danh và ngày, tháng, năm ban hành văn bản</vt:lpstr>
      <vt:lpstr>4. Địa danh và ngày, tháng, năm ban hành văn bản</vt:lpstr>
      <vt:lpstr>4. Địa danh và ngày, tháng, năm ban hành văn bản</vt:lpstr>
      <vt:lpstr>4. Địa danh và ngày, tháng, năm ban hành văn bản</vt:lpstr>
      <vt:lpstr>4. Địa danh và ngày, tháng, năm ban hành văn bản</vt:lpstr>
      <vt:lpstr>4. Địa danh và ngày, tháng, năm ban hành văn bản</vt:lpstr>
      <vt:lpstr>4. Địa danh và ngày, tháng, năm ban hành văn bản</vt:lpstr>
      <vt:lpstr>4. Địa danh và ngày, tháng, năm ban hành văn bản</vt:lpstr>
      <vt:lpstr>5. Tên loại văn bản và trích yếu nội dung văn bản</vt:lpstr>
      <vt:lpstr>5. Tên loại văn bản và trích yếu nội dung văn bản</vt:lpstr>
      <vt:lpstr>5. Tên loại văn bản và trích yếu nội dung văn bản</vt:lpstr>
      <vt:lpstr>5. Tên loại văn bản và trích yếu nội dung văn bản</vt:lpstr>
      <vt:lpstr>5. Tên loại văn bản và trích yếu nội dung văn bản</vt:lpstr>
      <vt:lpstr>5. Tên loại văn bản và trích yếu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6. Nội dung văn bản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7. Quyền hạn, chức vụ, họ tên và chữ ký của người có thẩm quyền</vt:lpstr>
      <vt:lpstr>8. Dấu của cơ quan, tổ chức</vt:lpstr>
      <vt:lpstr>PowerPoint Presentation</vt:lpstr>
      <vt:lpstr>88. Dấu của cơ quan, tổ chức. Dấu của cơ quan, tổ chức</vt:lpstr>
      <vt:lpstr>8. Dấu của cơ quan, tổ chức</vt:lpstr>
      <vt:lpstr>8. Dấu của cơ quan, tổ chức</vt:lpstr>
      <vt:lpstr>9. Nơi nhận </vt:lpstr>
      <vt:lpstr>9. Nơi nhận </vt:lpstr>
      <vt:lpstr>9. Nơi nhận </vt:lpstr>
      <vt:lpstr>9. Nơi nhận </vt:lpstr>
      <vt:lpstr>9. Nơi nhận </vt:lpstr>
      <vt:lpstr>9. Nơi nhận </vt:lpstr>
      <vt:lpstr>9. Nơi nhận </vt:lpstr>
      <vt:lpstr>9. Nơi nhận </vt:lpstr>
      <vt:lpstr>10. Các thành phần thể thức khác</vt:lpstr>
      <vt:lpstr>10. 10. Các thành phần thể thức khác Các thành phần thể thức khác</vt:lpstr>
      <vt:lpstr>10. Các thành phần thể thức khác</vt:lpstr>
      <vt:lpstr>10. Các thành phần thể thức khác</vt:lpstr>
      <vt:lpstr>10. Các thành phần thể thức khác</vt:lpstr>
      <vt:lpstr>10. Các thành phần thể thức khác</vt:lpstr>
      <vt:lpstr>10. Các thành phần thể thức khác</vt:lpstr>
      <vt:lpstr>PowerPoint Presentation</vt:lpstr>
      <vt:lpstr>10. Các thành phần thể thức khác</vt:lpstr>
      <vt:lpstr>10. Các thành phần thể thức khác</vt:lpstr>
      <vt:lpstr>PowerPoint Presentation</vt:lpstr>
      <vt:lpstr>10. Các thành phần thể thức khác</vt:lpstr>
      <vt:lpstr>10. Các thành phần thể thức khác</vt:lpstr>
      <vt:lpstr>PowerPoint Presentation</vt:lpstr>
      <vt:lpstr>NỘI DUNG</vt:lpstr>
      <vt:lpstr>I. YÊU CẦU VỀ KỸ THUẬT SOẠN THẢO NỘI DUNGVĂN BẢN </vt:lpstr>
      <vt:lpstr>I. YÊU CẦU VỀ KỸ THUẬT SOẠN THẢO VĂN BẢN </vt:lpstr>
      <vt:lpstr>I. YÊU CẦU VỀ KỸ THUẬT SOẠN THẢO VĂN BẢN </vt:lpstr>
      <vt:lpstr>I. YÊU CẦU VỀ KỸ THUẬT SOẠN THẢO VĂN BẢN </vt:lpstr>
      <vt:lpstr>I. YÊU CẦU VỀ KỸ THUẬT SOẠN THẢO VĂN BẢN </vt:lpstr>
      <vt:lpstr>I. YÊU CẦU VỀ KỸ THUẬT SOẠN THẢO VĂN BẢN </vt:lpstr>
      <vt:lpstr>I. YÊU CẦU VỀ KỸ THUẬT SOẠN THẢO VĂN BẢN </vt:lpstr>
      <vt:lpstr>I. YÊU CẦU VỀ KỸ THUẬT SOẠN THẢO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 QUY TRÌNH XÂY DỰNG VÀ BAN HÀNH VĂN BẢN </vt:lpstr>
      <vt:lpstr>III. THỦ TỤC BAN HÀNH VĂN BẢN</vt:lpstr>
      <vt:lpstr>PowerPoint Presentation</vt:lpstr>
      <vt:lpstr>III. Văn phong và ngôn ngữ văn bản quản lý nhà nước </vt:lpstr>
      <vt:lpstr>11. Văn phong văn bản quản lý nhà nước.. Văn phong văn bản quản lý nhà nước .</vt:lpstr>
      <vt:lpstr>1nước.quản lý nhà nước  </vt:lpstr>
      <vt:lpstr> 1.1. Khái niệm văn phong văn bản quản lý nhà nước   </vt:lpstr>
      <vt:lpstr>1.2. Đặc điểm văn phong văn bản quản lý nhà nước </vt:lpstr>
      <vt:lpstr>1.2.1.  Tính chính xác, rõ ràng</vt:lpstr>
      <vt:lpstr>1.2.2. Tính dễ hiểu</vt:lpstr>
      <vt:lpstr>PowerPoint Presentation</vt:lpstr>
      <vt:lpstr>1.2.4. Tính văn minh, lịch sự</vt:lpstr>
      <vt:lpstr>1.2.5. Tính khuôn mẫu</vt:lpstr>
      <vt:lpstr>2. NGÔN NGỮ TRONG VĂN BẢN QUẢN LÝ NHÀ NƯỚC</vt:lpstr>
      <vt:lpstr>2.1.Cách sử dụng từ ngữ </vt:lpstr>
      <vt:lpstr>2.1.1. Lựa chọn và sử dụng từ ngữ đúng nghĩa</vt:lpstr>
      <vt:lpstr>2.1.1. Lựa chọn và sử dụng từ ngữ đúng nghĩa</vt:lpstr>
      <vt:lpstr>2.1.1. Lựa chọn và sử dụng từ ngữ đúng nghĩa</vt:lpstr>
      <vt:lpstr>2.1.1. Lựa chọn và sử dụng từ ngữ đúng nghĩa</vt:lpstr>
      <vt:lpstr>2.1.2. Sử dụng từ đúng văn phong hành chính-công vụ. </vt:lpstr>
      <vt:lpstr>2.1.2. Sử dụng từ đúng văn phong hành chính-công vụ. </vt:lpstr>
      <vt:lpstr>2.1.2. Sử dụng từ đúng văn phong hành chính-công vụ </vt:lpstr>
      <vt:lpstr>2.1.2. Sử dụng từ đúng văn phong hành chính-công vụ </vt:lpstr>
      <vt:lpstr>2.1.2. Sử dụng từ đúng văn phong hành chính-công vụ.</vt:lpstr>
      <vt:lpstr>2.1.2. Sử dụng từ đúng văn phong hành chính-công vụ.</vt:lpstr>
      <vt:lpstr>2.1.2. Sử dụng từ đúng chính tả tiếng Việt</vt:lpstr>
      <vt:lpstr>2.2. Câu và dấu câu trong văn bản hành chính, công vụ</vt:lpstr>
      <vt:lpstr>2.2.1. Về câu </vt:lpstr>
      <vt:lpstr>2.2.1. Về câu </vt:lpstr>
      <vt:lpstr>2.2.1. Về câu </vt:lpstr>
      <vt:lpstr>2.2.2. Về dấu câu </vt:lpstr>
      <vt:lpstr>2.2.2. Về dấu câu </vt:lpstr>
      <vt:lpstr>2.2.2. Về dấu câu </vt:lpstr>
      <vt:lpstr>2.2.2. Về dấu câu </vt:lpstr>
      <vt:lpstr>PowerPoint Presentation</vt:lpstr>
      <vt:lpstr>NỘI DUNG</vt:lpstr>
      <vt:lpstr>PowerPoint Presentation</vt:lpstr>
      <vt:lpstr>NỘI DUNG CHI TIẾT</vt:lpstr>
      <vt:lpstr>1.Khái niệm quyết định </vt:lpstr>
      <vt:lpstr>2. Thẩm quyền ban hành  </vt:lpstr>
      <vt:lpstr>2. Thẩm quyền ban hành  </vt:lpstr>
      <vt:lpstr>3. Cấu trúc của quyết định  </vt:lpstr>
      <vt:lpstr>3. Cấu trúc của quyết định  </vt:lpstr>
      <vt:lpstr>3. Cấu trúc của quyết định  </vt:lpstr>
      <vt:lpstr>3. Cấu trúc của quyết định  </vt:lpstr>
      <vt:lpstr>3. Cấu trúc của quyết định  </vt:lpstr>
      <vt:lpstr>PowerPoint Presentation</vt:lpstr>
      <vt:lpstr>Nội dung chi tiết</vt:lpstr>
      <vt:lpstr>1. Khái niệm</vt:lpstr>
      <vt:lpstr> 2. Các trường hợp sử dụng chỉ thị  </vt:lpstr>
      <vt:lpstr>3. Một số điểm cần lưu ý khi soạn thảo chỉ thị</vt:lpstr>
      <vt:lpstr>4. Bố cục của chỉ thị</vt:lpstr>
      <vt:lpstr>4. Bố cục của chỉ thị</vt:lpstr>
      <vt:lpstr>4. Bố cục của chỉ thị</vt:lpstr>
      <vt:lpstr>PowerPoint Presentation</vt:lpstr>
      <vt:lpstr>NỘI DUNG CHI TIẾT</vt:lpstr>
      <vt:lpstr>I. Khái niệm</vt:lpstr>
      <vt:lpstr>II. CÁC LOẠI CÔNG VĂN</vt:lpstr>
      <vt:lpstr>III. Đặc điểm của công văn</vt:lpstr>
      <vt:lpstr>IV. Phương pháp soạn thảo  công văn</vt:lpstr>
      <vt:lpstr>PowerPoint Presentation</vt:lpstr>
      <vt:lpstr>NỘI DUNG CHI TIẾT</vt:lpstr>
      <vt:lpstr>1.Khái niệm thông báo </vt:lpstr>
      <vt:lpstr>2. Yêu cầu của thông báo</vt:lpstr>
      <vt:lpstr>2. Yêu cầu của thông báo</vt:lpstr>
      <vt:lpstr>3. Cấu trúc của thông báo</vt:lpstr>
      <vt:lpstr>3. Cấu trúc của thông báo</vt:lpstr>
      <vt:lpstr>3. Cấu trúc của thông báo</vt:lpstr>
      <vt:lpstr>4. Các loại thông báo thường  sử dụng</vt:lpstr>
      <vt:lpstr>4. Các loại thông báo thường  sử dụng</vt:lpstr>
      <vt:lpstr>4. Các loại thông báo thường  sử dụng</vt:lpstr>
      <vt:lpstr>4. Các loại thông báo thường  sử dụng</vt:lpstr>
      <vt:lpstr>4. Các loại thông báo thường  sử dụng</vt:lpstr>
      <vt:lpstr>PowerPoint Presentation</vt:lpstr>
      <vt:lpstr>NỘI DUNG CHI TIẾT</vt:lpstr>
      <vt:lpstr>1.Khái niệm báo cáo </vt:lpstr>
      <vt:lpstr>2. Yêu cầu của báo cáo </vt:lpstr>
      <vt:lpstr>3. Phân loại báo cáo </vt:lpstr>
      <vt:lpstr>3. Phân loại báo cáo </vt:lpstr>
      <vt:lpstr> 4. Phương pháp soạn thảo  báo cáo </vt:lpstr>
      <vt:lpstr> 4. Phương pháp soạn thảo  báo cáo </vt:lpstr>
      <vt:lpstr> 4. Phương pháp soạn thảo  báo cáo </vt:lpstr>
      <vt:lpstr>PowerPoint Presentation</vt:lpstr>
      <vt:lpstr>MỤC TIÊU BÀI HỌC</vt:lpstr>
      <vt:lpstr>Nội dung chi tiết</vt:lpstr>
      <vt:lpstr>I. Khái niệm</vt:lpstr>
      <vt:lpstr>II. Yêu cầu của Tờ trình</vt:lpstr>
      <vt:lpstr>III. Cấu trúc của Tờ trình</vt:lpstr>
      <vt:lpstr>Phần mở đầu</vt:lpstr>
      <vt:lpstr> Phần nội dung </vt:lpstr>
      <vt:lpstr>Phần kết thúc</vt:lpstr>
      <vt:lpstr>PowerPoint Presentation</vt:lpstr>
      <vt:lpstr>NỘI DUNG CHI TIẾT</vt:lpstr>
      <vt:lpstr>1. Khái niệm</vt:lpstr>
      <vt:lpstr>2. Phân loại biên bản</vt:lpstr>
      <vt:lpstr>3. Phương pháp ghi biên bản</vt:lpstr>
      <vt:lpstr>4. Cấu trúc biên bản</vt:lpstr>
      <vt:lpstr>4. Cấu trúc biên bản</vt:lpstr>
      <vt:lpstr>4. Cấu trúc biên bản</vt:lpstr>
      <vt:lpstr>PowerPoint Presentation</vt:lpstr>
      <vt:lpstr>Nội dung chi tiết</vt:lpstr>
      <vt:lpstr> 1. Khái niệm  </vt:lpstr>
      <vt:lpstr> 2. Yêu cầu khi soạn thảo đề án </vt:lpstr>
      <vt:lpstr> 3. Bố cục của đề án </vt:lpstr>
      <vt:lpstr>PowerPoint Presentation</vt:lpstr>
      <vt:lpstr>NỘI DUNG CHI TIẾT</vt:lpstr>
      <vt:lpstr>1.Khái niệm  </vt:lpstr>
      <vt:lpstr>2. Điều kiện của HĐ </vt:lpstr>
      <vt:lpstr>2. Điều kiện của HĐ </vt:lpstr>
      <vt:lpstr>2. Điều kiện của HĐ </vt:lpstr>
      <vt:lpstr>2. Điều kiện của HĐ </vt:lpstr>
      <vt:lpstr>2. Điều kiện của HĐ </vt:lpstr>
      <vt:lpstr>3. Hiệu lực của của HĐ </vt:lpstr>
      <vt:lpstr>4. Phân loại HĐ </vt:lpstr>
      <vt:lpstr>5. Cấu trúc của HĐ </vt:lpstr>
      <vt:lpstr>5. Cấu trúc của HĐ </vt:lpstr>
      <vt:lpstr>5. Cấu trúc của HĐ </vt:lpstr>
      <vt:lpstr>PowerPoint Presentation</vt:lpstr>
    </vt:vector>
  </TitlesOfParts>
  <Company>CKK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RƯỜNG CAO ĐẲNG LÝ TỰ TRỌNG KHOA KINH TẾ TẬP BÀI GIẢNG MÔN LUẬT KINH TẾ</dc:title>
  <dc:creator>WINDOWS 10</dc:creator>
  <cp:lastModifiedBy>KimThu</cp:lastModifiedBy>
  <cp:revision>242</cp:revision>
  <dcterms:created xsi:type="dcterms:W3CDTF">2017-10-23T07:40:00Z</dcterms:created>
  <dcterms:modified xsi:type="dcterms:W3CDTF">2023-03-31T08:59:31Z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1033-11.2.0.9327</vt:lpwstr>
  </property>
</Properties>
</file>