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7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4" y="19050"/>
            <a:ext cx="8996592" cy="333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1"/>
            <a:ext cx="914400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34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7800"/>
            <a:ext cx="6303963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8402"/>
            <a:ext cx="7455840" cy="1424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3077841"/>
            <a:ext cx="2794000" cy="484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714750"/>
            <a:ext cx="745584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161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-20411"/>
            <a:ext cx="3248025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40593"/>
            <a:ext cx="7088187" cy="4602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943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0"/>
            <a:ext cx="4174066" cy="2710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496705"/>
            <a:ext cx="5215489" cy="1008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77123"/>
            <a:ext cx="5613721" cy="2766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244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6115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0"/>
            <a:ext cx="5511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74" y="653143"/>
            <a:ext cx="8418897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66950"/>
            <a:ext cx="6194387" cy="502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43" y="2717474"/>
            <a:ext cx="8397127" cy="2426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6756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2" y="1047750"/>
            <a:ext cx="9015228" cy="3695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182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42186"/>
            <a:ext cx="8915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/>
              <a:t>– Dao động của hệ xảy ra dưới tác dụng chỉ của nội lực được gọi là dao động tự do</a:t>
            </a:r>
          </a:p>
          <a:p>
            <a:r>
              <a:rPr lang="vi-VN" dirty="0"/>
              <a:t>(dao động riêng).</a:t>
            </a:r>
          </a:p>
          <a:p>
            <a:r>
              <a:rPr lang="vi-VN" dirty="0"/>
              <a:t>– Li độ của vật dao động là toạ độ của vật mà gốc toạ độ được chọn trùng với vị trí cân bằng.</a:t>
            </a:r>
          </a:p>
          <a:p>
            <a:r>
              <a:rPr lang="vi-VN" dirty="0"/>
              <a:t>– Biên độ là độ lớn cực đại của li độ.</a:t>
            </a:r>
          </a:p>
          <a:p>
            <a:r>
              <a:rPr lang="vi-VN" dirty="0"/>
              <a:t>– Dao động điều hoà là dao động tuần hoàn mà li độ của vật dao động là một hàm cosin</a:t>
            </a:r>
          </a:p>
          <a:p>
            <a:r>
              <a:rPr lang="vi-VN" dirty="0"/>
              <a:t>(hoặc sin) theo thời gian.</a:t>
            </a:r>
          </a:p>
          <a:p>
            <a:r>
              <a:rPr lang="vi-VN" dirty="0"/>
              <a:t>– Chu kì dao động là khoảng thời gian để vật thực hiện được một dao động. Tần số dao</a:t>
            </a:r>
          </a:p>
          <a:p>
            <a:r>
              <a:rPr lang="vi-VN" dirty="0"/>
              <a:t>động được xác định bởi số dao động mà vật thực hiện được trong một giây</a:t>
            </a:r>
            <a:r>
              <a:rPr lang="vi-VN" dirty="0" smtClean="0"/>
              <a:t>.</a:t>
            </a:r>
            <a:r>
              <a:rPr lang="en-US" dirty="0" smtClean="0"/>
              <a:t>   </a:t>
            </a:r>
          </a:p>
          <a:p>
            <a:r>
              <a:rPr lang="vi-VN" dirty="0" smtClean="0"/>
              <a:t>Trong </a:t>
            </a:r>
            <a:r>
              <a:rPr lang="vi-VN" dirty="0"/>
              <a:t>hệ SI, chu kì dao động có đơn vị là giây (s) và tần số dao động có đơn vị là héc (Hz).</a:t>
            </a:r>
          </a:p>
          <a:p>
            <a:r>
              <a:rPr lang="vi-VN" dirty="0"/>
              <a:t>– Pha dao động là một đại lượng đặc trưng cho trạng thái của vật trong quá trình dao</a:t>
            </a:r>
          </a:p>
          <a:p>
            <a:r>
              <a:rPr lang="vi-VN" dirty="0"/>
              <a:t>động. </a:t>
            </a:r>
            <a:endParaRPr lang="en-US" dirty="0" smtClean="0"/>
          </a:p>
          <a:p>
            <a:r>
              <a:rPr lang="vi-VN" dirty="0" smtClean="0"/>
              <a:t>– </a:t>
            </a:r>
            <a:r>
              <a:rPr lang="vi-VN" dirty="0"/>
              <a:t>Tần số góc của dao động là đại lượng đặc trưng cho tốc độ biến thiên của pha dao</a:t>
            </a:r>
          </a:p>
          <a:p>
            <a:r>
              <a:rPr lang="vi-VN" dirty="0"/>
              <a:t>động. Đối với dao động điều hoà, tần số góc có giá trị không đổi và được xác định theo</a:t>
            </a:r>
          </a:p>
          <a:p>
            <a:r>
              <a:rPr lang="vi-VN" dirty="0"/>
              <a:t>công </a:t>
            </a:r>
            <a:r>
              <a:rPr lang="vi-VN" dirty="0" smtClean="0"/>
              <a:t>thức:</a:t>
            </a:r>
            <a:r>
              <a:rPr lang="en-US" dirty="0" smtClean="0"/>
              <a:t>  </a:t>
            </a:r>
          </a:p>
          <a:p>
            <a:r>
              <a:rPr lang="vi-VN" dirty="0" smtClean="0"/>
              <a:t>với </a:t>
            </a:r>
            <a:r>
              <a:rPr lang="vi-VN" dirty="0" smtClean="0">
                <a:sym typeface="Symbol"/>
              </a:rPr>
              <a:t></a:t>
            </a:r>
            <a:r>
              <a:rPr lang="el-GR" baseline="-25000" dirty="0" smtClean="0"/>
              <a:t>1</a:t>
            </a:r>
            <a:r>
              <a:rPr lang="el-GR" dirty="0" smtClean="0"/>
              <a:t> </a:t>
            </a:r>
            <a:r>
              <a:rPr lang="vi-VN" dirty="0"/>
              <a:t>và </a:t>
            </a:r>
            <a:r>
              <a:rPr lang="vi-VN" dirty="0" smtClean="0">
                <a:sym typeface="Symbol"/>
              </a:rPr>
              <a:t></a:t>
            </a:r>
            <a:r>
              <a:rPr lang="en-US" baseline="-25000" dirty="0" smtClean="0">
                <a:sym typeface="Symbol"/>
              </a:rPr>
              <a:t>2</a:t>
            </a:r>
            <a:r>
              <a:rPr lang="el-GR" dirty="0" smtClean="0"/>
              <a:t> </a:t>
            </a:r>
            <a:r>
              <a:rPr lang="vi-VN" dirty="0"/>
              <a:t>lần lượt là pha dao động tại thời điểm </a:t>
            </a:r>
            <a:r>
              <a:rPr lang="vi-VN" dirty="0" smtClean="0"/>
              <a:t>t</a:t>
            </a:r>
            <a:r>
              <a:rPr lang="vi-VN" baseline="-25000" dirty="0" smtClean="0"/>
              <a:t>1</a:t>
            </a:r>
            <a:r>
              <a:rPr lang="vi-VN" dirty="0" smtClean="0"/>
              <a:t>và t</a:t>
            </a:r>
            <a:r>
              <a:rPr lang="vi-VN" baseline="-25000" dirty="0" smtClean="0"/>
              <a:t>2</a:t>
            </a:r>
            <a:r>
              <a:rPr lang="vi-VN" dirty="0" smtClean="0"/>
              <a:t>.</a:t>
            </a:r>
            <a:endParaRPr lang="vi-VN" dirty="0"/>
          </a:p>
          <a:p>
            <a:r>
              <a:rPr lang="vi-VN" dirty="0"/>
              <a:t>Trong hệ SI, tần số góc có đơn vị là radian trên giây (rad/s).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23040" y="0"/>
            <a:ext cx="1153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TỔNG KẾT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2037635"/>
            <a:ext cx="5143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440" y="4064265"/>
            <a:ext cx="1752601" cy="64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291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262</Words>
  <Application>Microsoft Office PowerPoint</Application>
  <PresentationFormat>On-screen Show (16:9)</PresentationFormat>
  <Paragraphs>17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7</cp:revision>
  <dcterms:created xsi:type="dcterms:W3CDTF">2006-08-16T00:00:00Z</dcterms:created>
  <dcterms:modified xsi:type="dcterms:W3CDTF">2023-09-03T05:57:06Z</dcterms:modified>
</cp:coreProperties>
</file>