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7"/>
  </p:notesMasterIdLst>
  <p:handoutMasterIdLst>
    <p:handoutMasterId r:id="rId28"/>
  </p:handoutMasterIdLst>
  <p:sldIdLst>
    <p:sldId id="256" r:id="rId2"/>
    <p:sldId id="257" r:id="rId3"/>
    <p:sldId id="258" r:id="rId4"/>
    <p:sldId id="260" r:id="rId5"/>
    <p:sldId id="259" r:id="rId6"/>
    <p:sldId id="263" r:id="rId7"/>
    <p:sldId id="264" r:id="rId8"/>
    <p:sldId id="265" r:id="rId9"/>
    <p:sldId id="266" r:id="rId10"/>
    <p:sldId id="267" r:id="rId11"/>
    <p:sldId id="268" r:id="rId12"/>
    <p:sldId id="261"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Lst>
  <p:custDataLst>
    <p:tags r:id="rId3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618"/>
    <a:srgbClr val="F5992D"/>
    <a:srgbClr val="F7AA2F"/>
    <a:srgbClr val="002A7E"/>
    <a:srgbClr val="FFDC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18E7EF0-30BA-47A9-9E73-536E6FB35545}">
  <a:tblStyle styleId="{918E7EF0-30BA-47A9-9E73-536E6FB3554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FAFD12A-2A65-4255-B111-476A2ECDBF96}"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027" autoAdjust="0"/>
    <p:restoredTop sz="93883" autoAdjust="0"/>
  </p:normalViewPr>
  <p:slideViewPr>
    <p:cSldViewPr snapToGrid="0">
      <p:cViewPr varScale="1">
        <p:scale>
          <a:sx n="84" d="100"/>
          <a:sy n="84" d="100"/>
        </p:scale>
        <p:origin x="152" y="44"/>
      </p:cViewPr>
      <p:guideLst>
        <p:guide orient="horz" pos="1620"/>
        <p:guide pos="2880"/>
      </p:guideLst>
    </p:cSldViewPr>
  </p:slideViewPr>
  <p:outlineViewPr>
    <p:cViewPr>
      <p:scale>
        <a:sx n="33" d="100"/>
        <a:sy n="33" d="100"/>
      </p:scale>
      <p:origin x="0" y="-1104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5413455-63CE-B362-5515-B49BA9B9825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BF8F1A0-6AC6-E2D4-8BB7-B06D821394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BBA406-4CCD-42A1-A05D-24CE4B2F097F}" type="datetimeFigureOut">
              <a:rPr lang="en-US" smtClean="0"/>
              <a:pPr/>
              <a:t>09/13/2023</a:t>
            </a:fld>
            <a:endParaRPr lang="en-US"/>
          </a:p>
        </p:txBody>
      </p:sp>
      <p:sp>
        <p:nvSpPr>
          <p:cNvPr id="4" name="Footer Placeholder 3">
            <a:extLst>
              <a:ext uri="{FF2B5EF4-FFF2-40B4-BE49-F238E27FC236}">
                <a16:creationId xmlns:a16="http://schemas.microsoft.com/office/drawing/2014/main" id="{CB00F9B5-4FCA-17B0-C679-002B10DCFC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2B5F5D5-D5C4-EB8A-9A74-ADB441D0D4F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7D01F5-7F4C-4CAE-90BC-AE3A0FBBC268}" type="slidenum">
              <a:rPr lang="en-US" smtClean="0"/>
              <a:pPr/>
              <a:t>‹#›</a:t>
            </a:fld>
            <a:endParaRPr lang="en-US"/>
          </a:p>
        </p:txBody>
      </p:sp>
    </p:spTree>
    <p:extLst>
      <p:ext uri="{BB962C8B-B14F-4D97-AF65-F5344CB8AC3E}">
        <p14:creationId xmlns:p14="http://schemas.microsoft.com/office/powerpoint/2010/main" val="39990722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hf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25"/>
        <p:cNvGrpSpPr/>
        <p:nvPr/>
      </p:nvGrpSpPr>
      <p:grpSpPr>
        <a:xfrm>
          <a:off x="0" y="0"/>
          <a:ext cx="0" cy="0"/>
          <a:chOff x="0" y="0"/>
          <a:chExt cx="0" cy="0"/>
        </a:xfrm>
      </p:grpSpPr>
      <p:sp>
        <p:nvSpPr>
          <p:cNvPr id="28" name="Google Shape;28;p5"/>
          <p:cNvSpPr/>
          <p:nvPr/>
        </p:nvSpPr>
        <p:spPr>
          <a:xfrm>
            <a:off x="198119" y="172545"/>
            <a:ext cx="6835141" cy="8067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5"/>
          <p:cNvSpPr txBox="1">
            <a:spLocks noGrp="1"/>
          </p:cNvSpPr>
          <p:nvPr>
            <p:ph type="title" hasCustomPrompt="1"/>
          </p:nvPr>
        </p:nvSpPr>
        <p:spPr>
          <a:xfrm>
            <a:off x="220980" y="172495"/>
            <a:ext cx="5631180" cy="8067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sz="2800" b="1">
                <a:solidFill>
                  <a:srgbClr val="002060"/>
                </a:solidFill>
                <a:latin typeface="Calibri" panose="020F0502020204030204" pitchFamily="34" charset="0"/>
                <a:ea typeface="Calibri" panose="020F0502020204030204" pitchFamily="34" charset="0"/>
                <a:cs typeface="Calibri" panose="020F0502020204030204" pitchFamily="34" charset="0"/>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TIÊU ĐỀ CỦA SLIDE</a:t>
            </a:r>
            <a:endParaRPr/>
          </a:p>
        </p:txBody>
      </p:sp>
      <p:sp>
        <p:nvSpPr>
          <p:cNvPr id="30" name="Google Shape;30;p5"/>
          <p:cNvSpPr txBox="1">
            <a:spLocks noGrp="1"/>
          </p:cNvSpPr>
          <p:nvPr>
            <p:ph type="body" idx="1" hasCustomPrompt="1"/>
          </p:nvPr>
        </p:nvSpPr>
        <p:spPr>
          <a:xfrm>
            <a:off x="228601" y="1104900"/>
            <a:ext cx="7711440" cy="3573780"/>
          </a:xfrm>
          <a:prstGeom prst="rect">
            <a:avLst/>
          </a:prstGeom>
        </p:spPr>
        <p:txBody>
          <a:bodyPr spcFirstLastPara="1" wrap="square" lIns="91425" tIns="91425" rIns="91425" bIns="91425" anchor="t" anchorCtr="0">
            <a:noAutofit/>
          </a:bodyPr>
          <a:lstStyle>
            <a:lvl1pPr marL="63500" lvl="0" indent="0">
              <a:spcBef>
                <a:spcPts val="600"/>
              </a:spcBef>
              <a:spcAft>
                <a:spcPts val="0"/>
              </a:spcAft>
              <a:buSzPts val="2600"/>
              <a:buFont typeface="Wingdings" panose="05000000000000000000" pitchFamily="2" charset="2"/>
              <a:buNone/>
              <a:defRPr sz="2400"/>
            </a:lvl1pPr>
            <a:lvl2pPr marL="914400" lvl="1" indent="-393700">
              <a:spcBef>
                <a:spcPts val="0"/>
              </a:spcBef>
              <a:spcAft>
                <a:spcPts val="0"/>
              </a:spcAft>
              <a:buSzPts val="2600"/>
              <a:buChar char="▫"/>
              <a:defRPr/>
            </a:lvl2pPr>
            <a:lvl3pPr marL="1371600" lvl="2" indent="-393700">
              <a:spcBef>
                <a:spcPts val="0"/>
              </a:spcBef>
              <a:spcAft>
                <a:spcPts val="0"/>
              </a:spcAft>
              <a:buSzPts val="2600"/>
              <a:buChar char="▫"/>
              <a:defRPr/>
            </a:lvl3pPr>
            <a:lvl4pPr marL="1828800" lvl="3" indent="-393700">
              <a:spcBef>
                <a:spcPts val="0"/>
              </a:spcBef>
              <a:spcAft>
                <a:spcPts val="0"/>
              </a:spcAft>
              <a:buSzPts val="2600"/>
              <a:buChar char="▫"/>
              <a:defRPr/>
            </a:lvl4pPr>
            <a:lvl5pPr marL="2286000" lvl="4" indent="-393700">
              <a:spcBef>
                <a:spcPts val="0"/>
              </a:spcBef>
              <a:spcAft>
                <a:spcPts val="0"/>
              </a:spcAft>
              <a:buSzPts val="2600"/>
              <a:buChar char="○"/>
              <a:defRPr/>
            </a:lvl5pPr>
            <a:lvl6pPr marL="2743200" lvl="5" indent="-393700">
              <a:spcBef>
                <a:spcPts val="0"/>
              </a:spcBef>
              <a:spcAft>
                <a:spcPts val="0"/>
              </a:spcAft>
              <a:buSzPts val="2600"/>
              <a:buChar char="■"/>
              <a:defRPr/>
            </a:lvl6pPr>
            <a:lvl7pPr marL="3200400" lvl="6" indent="-393700">
              <a:spcBef>
                <a:spcPts val="0"/>
              </a:spcBef>
              <a:spcAft>
                <a:spcPts val="0"/>
              </a:spcAft>
              <a:buSzPts val="2600"/>
              <a:buChar char="●"/>
              <a:defRPr/>
            </a:lvl7pPr>
            <a:lvl8pPr marL="3657600" lvl="7" indent="-393700">
              <a:spcBef>
                <a:spcPts val="0"/>
              </a:spcBef>
              <a:spcAft>
                <a:spcPts val="0"/>
              </a:spcAft>
              <a:buSzPts val="2600"/>
              <a:buChar char="○"/>
              <a:defRPr/>
            </a:lvl8pPr>
            <a:lvl9pPr marL="4114800" lvl="8" indent="-393700">
              <a:spcBef>
                <a:spcPts val="0"/>
              </a:spcBef>
              <a:spcAft>
                <a:spcPts val="0"/>
              </a:spcAft>
              <a:buSzPts val="2600"/>
              <a:buChar char="■"/>
              <a:defRPr/>
            </a:lvl9pPr>
          </a:lstStyle>
          <a:p>
            <a:r>
              <a:rPr lang="en-US" sz="2400"/>
              <a:t>Nội dung của slide</a:t>
            </a:r>
            <a:endParaRPr/>
          </a:p>
        </p:txBody>
      </p:sp>
    </p:spTree>
    <p:extLst>
      <p:ext uri="{BB962C8B-B14F-4D97-AF65-F5344CB8AC3E}">
        <p14:creationId xmlns:p14="http://schemas.microsoft.com/office/powerpoint/2010/main" val="16398675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3 columns" preserve="1">
  <p:cSld name="1_Title + 3 columns">
    <p:spTree>
      <p:nvGrpSpPr>
        <p:cNvPr id="1" name="Shape 50"/>
        <p:cNvGrpSpPr/>
        <p:nvPr/>
      </p:nvGrpSpPr>
      <p:grpSpPr>
        <a:xfrm>
          <a:off x="0" y="0"/>
          <a:ext cx="0" cy="0"/>
          <a:chOff x="0" y="0"/>
          <a:chExt cx="0" cy="0"/>
        </a:xfrm>
      </p:grpSpPr>
      <p:sp>
        <p:nvSpPr>
          <p:cNvPr id="53" name="Google Shape;53;p8"/>
          <p:cNvSpPr/>
          <p:nvPr/>
        </p:nvSpPr>
        <p:spPr>
          <a:xfrm>
            <a:off x="0" y="149685"/>
            <a:ext cx="7279740" cy="8067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8"/>
          <p:cNvSpPr txBox="1">
            <a:spLocks noGrp="1"/>
          </p:cNvSpPr>
          <p:nvPr>
            <p:ph type="title" hasCustomPrompt="1"/>
          </p:nvPr>
        </p:nvSpPr>
        <p:spPr>
          <a:xfrm>
            <a:off x="320040" y="149635"/>
            <a:ext cx="5791200" cy="806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800" b="1">
                <a:solidFill>
                  <a:srgbClr val="002060"/>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r>
              <a:rPr lang="en-US"/>
              <a:t>TIÊU ĐỀ CỦA SLIDE</a:t>
            </a:r>
            <a:endParaRPr/>
          </a:p>
        </p:txBody>
      </p:sp>
      <p:sp>
        <p:nvSpPr>
          <p:cNvPr id="55" name="Google Shape;55;p8"/>
          <p:cNvSpPr txBox="1">
            <a:spLocks noGrp="1"/>
          </p:cNvSpPr>
          <p:nvPr>
            <p:ph type="body" idx="1"/>
          </p:nvPr>
        </p:nvSpPr>
        <p:spPr>
          <a:xfrm>
            <a:off x="508615" y="1184725"/>
            <a:ext cx="2317500" cy="3374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56" name="Google Shape;56;p8"/>
          <p:cNvSpPr txBox="1">
            <a:spLocks noGrp="1"/>
          </p:cNvSpPr>
          <p:nvPr>
            <p:ph type="body" idx="2"/>
          </p:nvPr>
        </p:nvSpPr>
        <p:spPr>
          <a:xfrm>
            <a:off x="2998305" y="1177105"/>
            <a:ext cx="2317500" cy="3374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57" name="Google Shape;57;p8"/>
          <p:cNvSpPr txBox="1">
            <a:spLocks noGrp="1"/>
          </p:cNvSpPr>
          <p:nvPr>
            <p:ph type="body" idx="3"/>
          </p:nvPr>
        </p:nvSpPr>
        <p:spPr>
          <a:xfrm>
            <a:off x="5548954" y="1169485"/>
            <a:ext cx="2317500" cy="3374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Tree>
    <p:extLst>
      <p:ext uri="{BB962C8B-B14F-4D97-AF65-F5344CB8AC3E}">
        <p14:creationId xmlns:p14="http://schemas.microsoft.com/office/powerpoint/2010/main" val="8046764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half slide" preserve="1" userDrawn="1">
  <p:cSld name="1_Title + 1 column half slide">
    <p:spTree>
      <p:nvGrpSpPr>
        <p:cNvPr id="1" name="Shape 33"/>
        <p:cNvGrpSpPr/>
        <p:nvPr/>
      </p:nvGrpSpPr>
      <p:grpSpPr>
        <a:xfrm>
          <a:off x="0" y="0"/>
          <a:ext cx="0" cy="0"/>
          <a:chOff x="0" y="0"/>
          <a:chExt cx="0" cy="0"/>
        </a:xfrm>
      </p:grpSpPr>
    </p:spTree>
    <p:extLst>
      <p:ext uri="{BB962C8B-B14F-4D97-AF65-F5344CB8AC3E}">
        <p14:creationId xmlns:p14="http://schemas.microsoft.com/office/powerpoint/2010/main" val="30743500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D81618"/>
        </a:solidFill>
        <a:effectLst/>
      </p:bgPr>
    </p:bg>
    <p:spTree>
      <p:nvGrpSpPr>
        <p:cNvPr id="1" name="Shape 5"/>
        <p:cNvGrpSpPr/>
        <p:nvPr/>
      </p:nvGrpSpPr>
      <p:grpSpPr>
        <a:xfrm>
          <a:off x="0" y="0"/>
          <a:ext cx="0" cy="0"/>
          <a:chOff x="0" y="0"/>
          <a:chExt cx="0" cy="0"/>
        </a:xfrm>
      </p:grpSpPr>
      <p:sp>
        <p:nvSpPr>
          <p:cNvPr id="13" name="Rectangle 12">
            <a:extLst>
              <a:ext uri="{FF2B5EF4-FFF2-40B4-BE49-F238E27FC236}">
                <a16:creationId xmlns:a16="http://schemas.microsoft.com/office/drawing/2014/main" id="{D7D3AEEA-427A-0DAD-FCAC-EB084520DFEA}"/>
              </a:ext>
            </a:extLst>
          </p:cNvPr>
          <p:cNvSpPr/>
          <p:nvPr userDrawn="1"/>
        </p:nvSpPr>
        <p:spPr>
          <a:xfrm>
            <a:off x="53340" y="7620"/>
            <a:ext cx="9075420" cy="4754880"/>
          </a:xfrm>
          <a:prstGeom prst="rect">
            <a:avLst/>
          </a:prstGeom>
          <a:solidFill>
            <a:schemeClr val="bg1"/>
          </a:solidFill>
          <a:ln w="41275">
            <a:solidFill>
              <a:srgbClr val="F5992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GIỚI THIỆU CHUNG">
            <a:extLst>
              <a:ext uri="{FF2B5EF4-FFF2-40B4-BE49-F238E27FC236}">
                <a16:creationId xmlns:a16="http://schemas.microsoft.com/office/drawing/2014/main" id="{A9A4AEB1-F843-D2E1-7960-F161DEE37E5B}"/>
              </a:ext>
            </a:extLst>
          </p:cNvPr>
          <p:cNvPicPr>
            <a:picLocks noChangeAspect="1" noChangeArrowheads="1"/>
          </p:cNvPicPr>
          <p:nvPr userDrawn="1"/>
        </p:nvPicPr>
        <p:blipFill>
          <a:blip r:embed="rId5">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390280" y="30480"/>
            <a:ext cx="1715620" cy="64008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983E8233-99E5-EE10-AD4B-7AC064F7B7BC}"/>
              </a:ext>
            </a:extLst>
          </p:cNvPr>
          <p:cNvSpPr txBox="1"/>
          <p:nvPr userDrawn="1"/>
        </p:nvSpPr>
        <p:spPr>
          <a:xfrm>
            <a:off x="0" y="4812863"/>
            <a:ext cx="2497800" cy="307777"/>
          </a:xfrm>
          <a:prstGeom prst="rect">
            <a:avLst/>
          </a:prstGeom>
          <a:noFill/>
        </p:spPr>
        <p:txBody>
          <a:bodyPr wrap="none" rtlCol="0">
            <a:spAutoFit/>
          </a:bodyPr>
          <a:lstStyle/>
          <a:p>
            <a:r>
              <a:rPr lang="en-US" b="1">
                <a:solidFill>
                  <a:schemeClr val="bg1"/>
                </a:solidFill>
              </a:rPr>
              <a:t>KHOA LÝ LUẬN CHÍNH TRỊ</a:t>
            </a:r>
          </a:p>
        </p:txBody>
      </p:sp>
      <p:sp>
        <p:nvSpPr>
          <p:cNvPr id="17" name="TextBox 16">
            <a:extLst>
              <a:ext uri="{FF2B5EF4-FFF2-40B4-BE49-F238E27FC236}">
                <a16:creationId xmlns:a16="http://schemas.microsoft.com/office/drawing/2014/main" id="{D62D21E5-D8E0-81A9-E0CA-B8C4A0A74279}"/>
              </a:ext>
            </a:extLst>
          </p:cNvPr>
          <p:cNvSpPr txBox="1"/>
          <p:nvPr userDrawn="1"/>
        </p:nvSpPr>
        <p:spPr>
          <a:xfrm>
            <a:off x="4562475" y="4810542"/>
            <a:ext cx="4583430" cy="307777"/>
          </a:xfrm>
          <a:prstGeom prst="rect">
            <a:avLst/>
          </a:prstGeom>
          <a:noFill/>
        </p:spPr>
        <p:txBody>
          <a:bodyPr wrap="square">
            <a:spAutoFit/>
          </a:bodyPr>
          <a:lstStyle/>
          <a:p>
            <a:r>
              <a:rPr lang="en-US">
                <a:solidFill>
                  <a:srgbClr val="FFC000"/>
                </a:solidFill>
              </a:rPr>
              <a:t>NHÂN VĂN - SÁNG TẠO - PHÁT TRIỂN - BỀN VỮNG</a:t>
            </a:r>
          </a:p>
        </p:txBody>
      </p:sp>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64" r:id="rId1"/>
    <p:sldLayoutId id="2147483662" r:id="rId2"/>
    <p:sldLayoutId id="2147483665" r:id="rId3"/>
  </p:sldLayoutIdLst>
  <p:transition>
    <p:fade thruBlk="1"/>
  </p:transition>
  <p:timing>
    <p:tnLst>
      <p:par>
        <p:cTn id="1" dur="indefinite" restart="never" nodeType="tmRoot"/>
      </p:par>
    </p:tnLst>
  </p:timing>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6350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73268" y="1481959"/>
            <a:ext cx="8618482" cy="2301767"/>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vi-VN" sz="3600" b="1" dirty="0" smtClean="0">
                <a:ln w="17780" cmpd="sng">
                  <a:solidFill>
                    <a:schemeClr val="tx1"/>
                  </a:solidFill>
                  <a:prstDash val="solid"/>
                  <a:miter lim="800000"/>
                </a:ln>
                <a:solidFill>
                  <a:sysClr val="windowText" lastClr="000000"/>
                </a:solidFill>
                <a:latin typeface="+mj-lt"/>
              </a:rPr>
              <a:t>Niềm Tin Của Nhân Dân – Sức Mạnh Cho Cuộc Đấu Tranh Phòng, Chống Tham Nhũng Tiêu Cực</a:t>
            </a:r>
            <a:endParaRPr lang="en-US" sz="3600" b="1" dirty="0" smtClean="0">
              <a:ln w="17780" cmpd="sng">
                <a:solidFill>
                  <a:schemeClr val="tx1"/>
                </a:solidFill>
                <a:prstDash val="solid"/>
                <a:miter lim="800000"/>
              </a:ln>
              <a:solidFill>
                <a:sysClr val="windowText" lastClr="000000"/>
              </a:solidFill>
              <a:latin typeface="+mj-lt"/>
            </a:endParaRPr>
          </a:p>
          <a:p>
            <a:pPr algn="ctr"/>
            <a:endParaRPr lang="en-US" sz="1800" b="1" dirty="0" smtClean="0">
              <a:ln w="17780" cmpd="sng">
                <a:solidFill>
                  <a:schemeClr val="tx1"/>
                </a:solidFill>
                <a:prstDash val="solid"/>
                <a:miter lim="800000"/>
              </a:ln>
              <a:solidFill>
                <a:sysClr val="windowText" lastClr="000000"/>
              </a:solidFill>
              <a:latin typeface="Times New Roman" pitchFamily="18" charset="0"/>
              <a:cs typeface="Times New Roman" pitchFamily="18" charset="0"/>
            </a:endParaRPr>
          </a:p>
          <a:p>
            <a:pPr algn="ctr"/>
            <a:r>
              <a:rPr lang="en-US" sz="1800" b="1" dirty="0" smtClean="0">
                <a:ln w="17780" cmpd="sng">
                  <a:solidFill>
                    <a:schemeClr val="tx1"/>
                  </a:solidFill>
                  <a:prstDash val="solid"/>
                  <a:miter lim="800000"/>
                </a:ln>
                <a:solidFill>
                  <a:sysClr val="windowText" lastClr="000000"/>
                </a:solidFill>
                <a:latin typeface="Times New Roman" pitchFamily="18" charset="0"/>
                <a:cs typeface="Times New Roman" pitchFamily="18" charset="0"/>
              </a:rPr>
              <a:t>GV</a:t>
            </a:r>
            <a:r>
              <a:rPr lang="en-US" sz="1800" b="1" dirty="0" smtClean="0">
                <a:ln w="17780" cmpd="sng">
                  <a:solidFill>
                    <a:schemeClr val="tx1"/>
                  </a:solidFill>
                  <a:prstDash val="solid"/>
                  <a:miter lim="800000"/>
                </a:ln>
                <a:solidFill>
                  <a:sysClr val="windowText" lastClr="000000"/>
                </a:solidFill>
                <a:latin typeface="Times New Roman" pitchFamily="18" charset="0"/>
                <a:cs typeface="Times New Roman" pitchFamily="18" charset="0"/>
              </a:rPr>
              <a:t>:</a:t>
            </a:r>
            <a:endParaRPr lang="en-US" sz="1800" b="1" dirty="0">
              <a:ln w="17780" cmpd="sng">
                <a:solidFill>
                  <a:schemeClr val="tx1"/>
                </a:solidFill>
                <a:prstDash val="solid"/>
                <a:miter lim="800000"/>
              </a:ln>
              <a:solidFill>
                <a:sysClr val="windowText" lastClr="000000"/>
              </a:solidFill>
              <a:latin typeface="Times New Roman" pitchFamily="18" charset="0"/>
              <a:cs typeface="Times New Roman" pitchFamily="18" charset="0"/>
            </a:endParaRPr>
          </a:p>
        </p:txBody>
      </p:sp>
      <p:sp>
        <p:nvSpPr>
          <p:cNvPr id="5" name="Title 4"/>
          <p:cNvSpPr>
            <a:spLocks noGrp="1"/>
          </p:cNvSpPr>
          <p:nvPr>
            <p:ph type="title"/>
          </p:nvPr>
        </p:nvSpPr>
        <p:spPr/>
        <p:txBody>
          <a:bodyPr/>
          <a:lstStyle/>
          <a:p>
            <a:r>
              <a:rPr lang="vi-VN" dirty="0" smtClean="0"/>
              <a:t>BÀI THAM LUẬN</a:t>
            </a:r>
            <a:r>
              <a:rPr lang="en-US" dirty="0" smtClean="0"/>
              <a:t> (nhóm 3)</a:t>
            </a:r>
            <a:endParaRPr lang="en-US" dirty="0"/>
          </a:p>
        </p:txBody>
      </p:sp>
    </p:spTree>
    <p:extLst>
      <p:ext uri="{BB962C8B-B14F-4D97-AF65-F5344CB8AC3E}">
        <p14:creationId xmlns:p14="http://schemas.microsoft.com/office/powerpoint/2010/main" val="21526780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Rounded Rectangle 4"/>
          <p:cNvSpPr/>
          <p:nvPr/>
        </p:nvSpPr>
        <p:spPr>
          <a:xfrm>
            <a:off x="126124" y="157654"/>
            <a:ext cx="6905297" cy="819807"/>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endParaRPr lang="vi-VN" sz="2000" b="1" dirty="0" smtClean="0">
              <a:solidFill>
                <a:schemeClr val="tx1"/>
              </a:solidFill>
              <a:latin typeface="Times New Roman" pitchFamily="18" charset="0"/>
              <a:cs typeface="Times New Roman" pitchFamily="18" charset="0"/>
            </a:endParaRPr>
          </a:p>
        </p:txBody>
      </p:sp>
      <p:sp>
        <p:nvSpPr>
          <p:cNvPr id="7" name="Rectangle 6"/>
          <p:cNvSpPr/>
          <p:nvPr/>
        </p:nvSpPr>
        <p:spPr>
          <a:xfrm>
            <a:off x="183932" y="239603"/>
            <a:ext cx="6921062" cy="646331"/>
          </a:xfrm>
          <a:prstGeom prst="rect">
            <a:avLst/>
          </a:prstGeom>
        </p:spPr>
        <p:txBody>
          <a:bodyPr wrap="square">
            <a:spAutoFit/>
          </a:bodyPr>
          <a:lstStyle/>
          <a:p>
            <a:r>
              <a:rPr lang="vi-VN" sz="1800" b="1" dirty="0" smtClean="0">
                <a:solidFill>
                  <a:schemeClr val="tx1"/>
                </a:solidFill>
                <a:latin typeface="Times New Roman" pitchFamily="18" charset="0"/>
                <a:cs typeface="Times New Roman" pitchFamily="18" charset="0"/>
              </a:rPr>
              <a:t>2.1 Thực trạng niềm tin của nhân dân đối với công cuộc đấu tranh phòng, chống tham nhũng, tiêu cực  </a:t>
            </a:r>
          </a:p>
        </p:txBody>
      </p:sp>
      <p:sp>
        <p:nvSpPr>
          <p:cNvPr id="9" name="Text Placeholder 8"/>
          <p:cNvSpPr>
            <a:spLocks noGrp="1"/>
          </p:cNvSpPr>
          <p:nvPr>
            <p:ph type="body" idx="1"/>
          </p:nvPr>
        </p:nvSpPr>
        <p:spPr>
          <a:xfrm>
            <a:off x="176049" y="1083878"/>
            <a:ext cx="5215758" cy="3573780"/>
          </a:xfrm>
        </p:spPr>
        <p:txBody>
          <a:bodyPr/>
          <a:lstStyle/>
          <a:p>
            <a:r>
              <a:rPr lang="vi-VN" sz="1800" dirty="0" smtClean="0">
                <a:latin typeface="+mj-lt"/>
              </a:rPr>
              <a:t>- </a:t>
            </a:r>
            <a:r>
              <a:rPr lang="en-US" sz="1800" dirty="0" smtClean="0">
                <a:latin typeface="+mj-lt"/>
              </a:rPr>
              <a:t>Thứ ba, Người dân rất tán đồng với quan điểm về công tác phòng, chống tham nhũng của Đảng và Nhà nước ta hiện nay. Đảng và Nhà nước xác định phòng, chống tham nhũng là cuộc chiến quyết liệt “chống giặc nội xâm” với niềm tin và quyết tâm “làm đến cùng, không bỏ giữa chừng”, thể hiện bằng những hành động, việc làm, kết quả cụ thể”. Đấu tranh phòng chống tham nhũng và tiêu cực là “việc làm thường xuyên, liên tục, không ngơi nghỉ; công tác phòng, chống tham nhũng được thực hiện quyết liệt, không có vùng cấm và việc xử lý không chịu bất kỳ áp lực nào”.</a:t>
            </a:r>
          </a:p>
          <a:p>
            <a:endParaRPr lang="en-US" sz="1800" dirty="0" smtClean="0">
              <a:latin typeface="+mj-lt"/>
            </a:endParaRPr>
          </a:p>
          <a:p>
            <a:endParaRPr lang="en-US" sz="2800" dirty="0">
              <a:latin typeface="+mj-lt"/>
            </a:endParaRPr>
          </a:p>
        </p:txBody>
      </p:sp>
      <p:sp>
        <p:nvSpPr>
          <p:cNvPr id="14338" name="AutoShape 2"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0" name="AutoShape 4"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2" name="AutoShape 6"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4" name="AutoShape 8"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 name="Picture 10" descr="20230619035959-tong-bi-thu-nguyen-phu-trong-phai-neu-cao-hon-nua-tinh-than-trach-nhiem-quyet-liet-dau-tranh-phong-chong-tham-nhung-tieu-cuc-20230619142728.jpg"/>
          <p:cNvPicPr>
            <a:picLocks noChangeAspect="1"/>
          </p:cNvPicPr>
          <p:nvPr/>
        </p:nvPicPr>
        <p:blipFill>
          <a:blip r:embed="rId2"/>
          <a:stretch>
            <a:fillRect/>
          </a:stretch>
        </p:blipFill>
        <p:spPr>
          <a:xfrm>
            <a:off x="5391807" y="1543049"/>
            <a:ext cx="3594537" cy="23963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1000"/>
                                        <p:tgtEl>
                                          <p:spTgt spid="9">
                                            <p:txEl>
                                              <p:pRg st="0" end="0"/>
                                            </p:txEl>
                                          </p:spTgt>
                                        </p:tgtEl>
                                      </p:cBhvr>
                                    </p:animEffect>
                                    <p:anim calcmode="lin" valueType="num">
                                      <p:cBhvr>
                                        <p:cTn id="1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Rounded Rectangle 4"/>
          <p:cNvSpPr/>
          <p:nvPr/>
        </p:nvSpPr>
        <p:spPr>
          <a:xfrm>
            <a:off x="126124" y="157654"/>
            <a:ext cx="6905297" cy="819807"/>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endParaRPr lang="vi-VN" sz="2000" b="1" dirty="0" smtClean="0">
              <a:solidFill>
                <a:schemeClr val="tx1"/>
              </a:solidFill>
              <a:latin typeface="Times New Roman" pitchFamily="18" charset="0"/>
              <a:cs typeface="Times New Roman" pitchFamily="18" charset="0"/>
            </a:endParaRPr>
          </a:p>
        </p:txBody>
      </p:sp>
      <p:sp>
        <p:nvSpPr>
          <p:cNvPr id="7" name="Rectangle 6"/>
          <p:cNvSpPr/>
          <p:nvPr/>
        </p:nvSpPr>
        <p:spPr>
          <a:xfrm>
            <a:off x="183932" y="239603"/>
            <a:ext cx="6921062" cy="646331"/>
          </a:xfrm>
          <a:prstGeom prst="rect">
            <a:avLst/>
          </a:prstGeom>
        </p:spPr>
        <p:txBody>
          <a:bodyPr wrap="square">
            <a:spAutoFit/>
          </a:bodyPr>
          <a:lstStyle/>
          <a:p>
            <a:r>
              <a:rPr lang="vi-VN" sz="1800" b="1" dirty="0" smtClean="0">
                <a:solidFill>
                  <a:schemeClr val="tx1"/>
                </a:solidFill>
                <a:latin typeface="Times New Roman" pitchFamily="18" charset="0"/>
                <a:cs typeface="Times New Roman" pitchFamily="18" charset="0"/>
              </a:rPr>
              <a:t>2.1 Thực trạng niềm tin của nhân dân đối với công cuộc đấu tranh phòng, chống tham nhũng, tiêu cực  </a:t>
            </a:r>
          </a:p>
        </p:txBody>
      </p:sp>
      <p:sp>
        <p:nvSpPr>
          <p:cNvPr id="9" name="Text Placeholder 8"/>
          <p:cNvSpPr>
            <a:spLocks noGrp="1"/>
          </p:cNvSpPr>
          <p:nvPr>
            <p:ph type="body" idx="1"/>
          </p:nvPr>
        </p:nvSpPr>
        <p:spPr>
          <a:xfrm>
            <a:off x="0" y="1062857"/>
            <a:ext cx="6130159" cy="3573780"/>
          </a:xfrm>
        </p:spPr>
        <p:txBody>
          <a:bodyPr/>
          <a:lstStyle/>
          <a:p>
            <a:pPr algn="just"/>
            <a:r>
              <a:rPr lang="vi-VN" sz="1700" dirty="0" smtClean="0">
                <a:latin typeface="+mj-lt"/>
              </a:rPr>
              <a:t>-</a:t>
            </a:r>
            <a:r>
              <a:rPr lang="en-US" sz="1700" dirty="0" smtClean="0">
                <a:latin typeface="+mj-lt"/>
              </a:rPr>
              <a:t>Thứ tư, Nhân dân rất đồng tình và ủng hộ các biện pháp và chính sách chống tham nhũng của Đảng và Nhà nước. Theo Người dân, chủ trương thành lập Ban Chỉ đạo Trung ương về phòng, chống tham nhũng, tiêu cực trực thuộc Bộ Chính trị do Tổng Bí thư làm Trưởng ban là hoàn toàn đúng đắn, kịp thời, phù hợp với yêu cầu thực tiễn. Đặc biệt, Ban Chỉ đạo Trung ương về phòng, chống tham nhũng, tiêu cực đã chỉ đạo các địa phương thành lập Ban Chỉ đạo cấp tỉnh, thành phố về phòng, chống tham nhũng, tiêu cực, do đồng chí Bí thư Tỉnh ủy, Thành ủy làm Trưởng ban. Đây là việc làm rất cần thiết, quan trọng và là tiền đề để huy động sức mạnh tổng thể của cả hệ thống chính trị trong công tác phòng, chống tham nhũng, tiêu cực.</a:t>
            </a:r>
          </a:p>
          <a:p>
            <a:pPr algn="just"/>
            <a:endParaRPr lang="en-US" sz="1700" dirty="0" smtClean="0">
              <a:latin typeface="+mj-lt"/>
            </a:endParaRPr>
          </a:p>
          <a:p>
            <a:pPr algn="just"/>
            <a:endParaRPr lang="en-US" sz="1700" dirty="0" smtClean="0">
              <a:latin typeface="+mj-lt"/>
            </a:endParaRPr>
          </a:p>
          <a:p>
            <a:pPr algn="just"/>
            <a:endParaRPr lang="en-US" sz="1700" dirty="0">
              <a:latin typeface="+mj-lt"/>
            </a:endParaRPr>
          </a:p>
        </p:txBody>
      </p:sp>
      <p:sp>
        <p:nvSpPr>
          <p:cNvPr id="14338" name="AutoShape 2"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0" name="AutoShape 4"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2" name="AutoShape 6"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4" name="AutoShape 8"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2" name="Picture 11" descr="a81a5c631b37c4699d26.jpg"/>
          <p:cNvPicPr>
            <a:picLocks noChangeAspect="1"/>
          </p:cNvPicPr>
          <p:nvPr/>
        </p:nvPicPr>
        <p:blipFill>
          <a:blip r:embed="rId2"/>
          <a:stretch>
            <a:fillRect/>
          </a:stretch>
        </p:blipFill>
        <p:spPr>
          <a:xfrm>
            <a:off x="6226630" y="1688748"/>
            <a:ext cx="2917370" cy="15029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vi-VN" sz="1800" b="1" dirty="0" smtClean="0">
                <a:solidFill>
                  <a:schemeClr val="tx1"/>
                </a:solidFill>
                <a:latin typeface="Times New Roman" pitchFamily="18" charset="0"/>
                <a:cs typeface="Times New Roman" pitchFamily="18" charset="0"/>
              </a:rPr>
              <a:t>2.2 Mong muốn của nhân dân đối với công cuộc đấu tranh phòng, chống tham nhũng, tiêu cực trong thời gian tới</a:t>
            </a:r>
          </a:p>
        </p:txBody>
      </p:sp>
      <p:sp>
        <p:nvSpPr>
          <p:cNvPr id="18434" name="Rectangle 2"/>
          <p:cNvSpPr>
            <a:spLocks noChangeArrowheads="1"/>
          </p:cNvSpPr>
          <p:nvPr/>
        </p:nvSpPr>
        <p:spPr bwMode="auto">
          <a:xfrm>
            <a:off x="94590" y="1945916"/>
            <a:ext cx="6562209" cy="30162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r>
              <a:rPr kumimoji="0" lang="vi-VN" sz="1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1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Thứ nhất, Người dân mong đợi Đảng, Nhà nước thực hiện thật tốt phương châm phòng, chống tham nhũng, bảo vệ những kết quả, thành tựu cách mạng mà toàn Đảng, toàn quân, toàn dân ta đã đạt được trong suốt những năm qua. </a:t>
            </a:r>
            <a:endParaRPr kumimoji="0" lang="vi-VN" sz="1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algn="just" fontAlgn="base">
              <a:spcBef>
                <a:spcPct val="0"/>
              </a:spcBef>
              <a:spcAft>
                <a:spcPct val="0"/>
              </a:spcAft>
              <a:buClrTx/>
            </a:pPr>
            <a:endParaRPr lang="vi-VN"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r>
              <a:rPr lang="en-US" sz="1800" dirty="0" smtClean="0">
                <a:latin typeface="Times New Roman" pitchFamily="18" charset="0"/>
                <a:cs typeface="Times New Roman" pitchFamily="18" charset="0"/>
              </a:rPr>
              <a:t> Thứ hai, Người dân rất mong Đảng ta phải kiên quyết, kiên trì và làm mạnh mẽ hơn nữa công cuộc phòng, chống tham nhũng để loại ra khỏi bộ máy những “con sâu mọt” để Đảng ta thực sự là đạo đức, là văn minh, để Nhà nước ta thực sự là của dân, do dân và vì dân.</a:t>
            </a: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434"/>
                                        </p:tgtEl>
                                        <p:attrNameLst>
                                          <p:attrName>style.visibility</p:attrName>
                                        </p:attrNameLst>
                                      </p:cBhvr>
                                      <p:to>
                                        <p:strVal val="visible"/>
                                      </p:to>
                                    </p:set>
                                    <p:anim calcmode="lin" valueType="num">
                                      <p:cBhvr additive="base">
                                        <p:cTn id="17" dur="500" fill="hold"/>
                                        <p:tgtEl>
                                          <p:spTgt spid="18434"/>
                                        </p:tgtEl>
                                        <p:attrNameLst>
                                          <p:attrName>ppt_x</p:attrName>
                                        </p:attrNameLst>
                                      </p:cBhvr>
                                      <p:tavLst>
                                        <p:tav tm="0">
                                          <p:val>
                                            <p:strVal val="#ppt_x"/>
                                          </p:val>
                                        </p:tav>
                                        <p:tav tm="100000">
                                          <p:val>
                                            <p:strVal val="#ppt_x"/>
                                          </p:val>
                                        </p:tav>
                                      </p:tavLst>
                                    </p:anim>
                                    <p:anim calcmode="lin" valueType="num">
                                      <p:cBhvr additive="base">
                                        <p:cTn id="1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84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vi-VN" sz="1800" b="1" dirty="0" smtClean="0">
                <a:solidFill>
                  <a:schemeClr val="tx1"/>
                </a:solidFill>
                <a:latin typeface="Times New Roman" pitchFamily="18" charset="0"/>
                <a:cs typeface="Times New Roman" pitchFamily="18" charset="0"/>
              </a:rPr>
              <a:t>2.2 Mong muốn của nhân dân đối với công cuộc đấu tranh phòng, chống tham nhũng, tiêu cực trong thời gian tới</a:t>
            </a:r>
          </a:p>
        </p:txBody>
      </p:sp>
      <p:sp>
        <p:nvSpPr>
          <p:cNvPr id="18434" name="Rectangle 2"/>
          <p:cNvSpPr>
            <a:spLocks noChangeArrowheads="1"/>
          </p:cNvSpPr>
          <p:nvPr/>
        </p:nvSpPr>
        <p:spPr bwMode="auto">
          <a:xfrm>
            <a:off x="157649" y="1914383"/>
            <a:ext cx="8387261"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hangingPunct="0">
              <a:buFont typeface="Arial" pitchFamily="34" charset="0"/>
              <a:buChar char="•"/>
            </a:pPr>
            <a:r>
              <a:rPr kumimoji="0" lang="vi-VN" sz="1800" b="0" i="0" u="none" strike="noStrike" cap="none" normalizeH="0" baseline="0" dirty="0" smtClean="0">
                <a:ln>
                  <a:noFill/>
                </a:ln>
                <a:solidFill>
                  <a:srgbClr val="000000"/>
                </a:solidFill>
                <a:effectLst/>
                <a:latin typeface="+mj-lt"/>
                <a:ea typeface="Times New Roman" pitchFamily="18" charset="0"/>
                <a:cs typeface="Times New Roman" pitchFamily="18" charset="0"/>
              </a:rPr>
              <a:t> </a:t>
            </a:r>
            <a:r>
              <a:rPr kumimoji="0" lang="en-US" sz="1800" b="0" i="0" u="none" strike="noStrike" cap="none" normalizeH="0" baseline="0" dirty="0" smtClean="0">
                <a:ln>
                  <a:noFill/>
                </a:ln>
                <a:solidFill>
                  <a:srgbClr val="000000"/>
                </a:solidFill>
                <a:effectLst/>
                <a:latin typeface="+mj-lt"/>
                <a:ea typeface="Times New Roman" pitchFamily="18" charset="0"/>
                <a:cs typeface="Times New Roman" pitchFamily="18" charset="0"/>
              </a:rPr>
              <a:t> </a:t>
            </a:r>
            <a:r>
              <a:rPr lang="en-US" sz="1800" dirty="0" smtClean="0">
                <a:latin typeface="+mj-lt"/>
              </a:rPr>
              <a:t>Thứ 3, Người dân đề xuất một số giải pháp nhằm nâng cao hiệu quả công tác phòng, chống tham nhũng và tiêu cực.</a:t>
            </a:r>
          </a:p>
          <a:p>
            <a:pPr eaLnBrk="0" hangingPunct="0">
              <a:buFontTx/>
              <a:buChar char="-"/>
            </a:pPr>
            <a:r>
              <a:rPr lang="en-US" sz="1800" dirty="0" smtClean="0">
                <a:latin typeface="+mj-lt"/>
              </a:rPr>
              <a:t>Tiếp tục nghiên cứu, rà soát, sửa đổi, bổ sung, hoàn thiện các quy định pháp luật để tạo hành lang pháp lý nhằm kiểm soát và xử lý nghiêm những hành vi vi phạm của các cá nhân cũng như tổ chức tham nhũng, tiêu cực.</a:t>
            </a:r>
          </a:p>
          <a:p>
            <a:pPr eaLnBrk="0" hangingPunct="0">
              <a:buFontTx/>
              <a:buChar char="-"/>
            </a:pPr>
            <a:endParaRPr lang="en-US" sz="1800" dirty="0" smtClean="0">
              <a:latin typeface="+mj-lt"/>
            </a:endParaRPr>
          </a:p>
          <a:p>
            <a:pPr eaLnBrk="0" hangingPunct="0"/>
            <a:r>
              <a:rPr lang="en-US" sz="1800" dirty="0" smtClean="0">
                <a:latin typeface="+mj-lt"/>
              </a:rPr>
              <a:t>- Thường xuyên bồi dưỡng cho cán bộ, đảng viên về phòng, chống 27 biểu hiện suy thoái về tư tưởng chính trị, đạo đức, lối sống, những biểu hiện “tự diễn biến”, “tự chuyển hóa”, kiểm soát quyền lực, chống chạy chức, chạy quyền. </a:t>
            </a: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en-US" sz="1800" b="0" i="0" u="none" strike="noStrike" cap="none" normalizeH="0" baseline="0" dirty="0" smtClean="0">
              <a:ln>
                <a:noFill/>
              </a:ln>
              <a:solidFill>
                <a:schemeClr val="tx1"/>
              </a:solidFill>
              <a:effectLst/>
              <a:latin typeface="+mj-lt"/>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434"/>
                                        </p:tgtEl>
                                        <p:attrNameLst>
                                          <p:attrName>style.visibility</p:attrName>
                                        </p:attrNameLst>
                                      </p:cBhvr>
                                      <p:to>
                                        <p:strVal val="visible"/>
                                      </p:to>
                                    </p:set>
                                    <p:anim calcmode="lin" valueType="num">
                                      <p:cBhvr additive="base">
                                        <p:cTn id="18" dur="500" fill="hold"/>
                                        <p:tgtEl>
                                          <p:spTgt spid="18434"/>
                                        </p:tgtEl>
                                        <p:attrNameLst>
                                          <p:attrName>ppt_x</p:attrName>
                                        </p:attrNameLst>
                                      </p:cBhvr>
                                      <p:tavLst>
                                        <p:tav tm="0">
                                          <p:val>
                                            <p:strVal val="#ppt_x"/>
                                          </p:val>
                                        </p:tav>
                                        <p:tav tm="100000">
                                          <p:val>
                                            <p:strVal val="#ppt_x"/>
                                          </p:val>
                                        </p:tav>
                                      </p:tavLst>
                                    </p:anim>
                                    <p:anim calcmode="lin" valueType="num">
                                      <p:cBhvr additive="base">
                                        <p:cTn id="19"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84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vi-VN" sz="1800" b="1" dirty="0" smtClean="0">
                <a:solidFill>
                  <a:schemeClr val="tx1"/>
                </a:solidFill>
                <a:latin typeface="Times New Roman" pitchFamily="18" charset="0"/>
                <a:cs typeface="Times New Roman" pitchFamily="18" charset="0"/>
              </a:rPr>
              <a:t>2.2 Mong muốn của nhân dân đối với công cuộc đấu tranh phòng, chống tham nhũng, tiêu cực trong thời gian tới</a:t>
            </a:r>
          </a:p>
        </p:txBody>
      </p:sp>
      <p:sp>
        <p:nvSpPr>
          <p:cNvPr id="18434" name="Rectangle 2"/>
          <p:cNvSpPr>
            <a:spLocks noChangeArrowheads="1"/>
          </p:cNvSpPr>
          <p:nvPr/>
        </p:nvSpPr>
        <p:spPr bwMode="auto">
          <a:xfrm>
            <a:off x="157653" y="1872344"/>
            <a:ext cx="7819699"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buClrTx/>
              <a:buFontTx/>
              <a:buChar char="-"/>
            </a:pPr>
            <a:r>
              <a:rPr lang="en-US" sz="1800" dirty="0" smtClean="0">
                <a:latin typeface="Times New Roman" pitchFamily="18" charset="0"/>
                <a:cs typeface="Times New Roman" pitchFamily="18" charset="0"/>
              </a:rPr>
              <a:t>Các cấp ủy đảng chú trọng đổi mới hình thức, cách thức tuyên truyền, phổ biến về phòng, chống tham nhũng, tiêu cực; tiếp tục đẩy mạnh công tác thanh tra, kiểm tra, phát hiện những hành vi tham nhũng, lãng phí,  siết chặt kỷ cương trong Đảng cũng như quản lý kinh tế, xã hội; phát huy vai trò của Ban Chỉ đạo phòng, chống tham nhũng, tiêu cực ở các tỉnh, thành phố”.</a:t>
            </a:r>
          </a:p>
          <a:p>
            <a:pPr algn="just" fontAlgn="base">
              <a:spcBef>
                <a:spcPct val="0"/>
              </a:spcBef>
              <a:spcAft>
                <a:spcPct val="0"/>
              </a:spcAft>
              <a:buClrTx/>
              <a:buFontTx/>
              <a:buChar char="-"/>
            </a:pPr>
            <a:r>
              <a:rPr lang="en-US" sz="1800" dirty="0" smtClean="0">
                <a:latin typeface="Times New Roman" pitchFamily="18" charset="0"/>
                <a:cs typeface="Times New Roman" pitchFamily="18" charset="0"/>
              </a:rPr>
              <a:t> Nâng cao hơn nữa chất lượng hoạt động các cơ quan tư pháp; đấu tranh phòng, chống có hiệu quả các tệ nạn xã hội; đẩy nhanh tiến độ điều tra, truy tố, xét xử, xử lý dứt điểm các vụ án tham nhũng, nhất là các vụ án lớn, được người dân quan tâm, theo dõi. Đẩy mạnh thanh tra, kiểm tra, giám sát phát hiện, xử lý để tạo sự chuyển biến mạnh mẽ rõ nét trong công tác phòng, chống tham nhũng, tiêu cực”.</a:t>
            </a: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8434"/>
                                        </p:tgtEl>
                                        <p:attrNameLst>
                                          <p:attrName>style.visibility</p:attrName>
                                        </p:attrNameLst>
                                      </p:cBhvr>
                                      <p:to>
                                        <p:strVal val="visible"/>
                                      </p:to>
                                    </p:set>
                                    <p:anim calcmode="lin" valueType="num">
                                      <p:cBhvr>
                                        <p:cTn id="19" dur="500" fill="hold"/>
                                        <p:tgtEl>
                                          <p:spTgt spid="18434"/>
                                        </p:tgtEl>
                                        <p:attrNameLst>
                                          <p:attrName>ppt_w</p:attrName>
                                        </p:attrNameLst>
                                      </p:cBhvr>
                                      <p:tavLst>
                                        <p:tav tm="0">
                                          <p:val>
                                            <p:fltVal val="0"/>
                                          </p:val>
                                        </p:tav>
                                        <p:tav tm="100000">
                                          <p:val>
                                            <p:strVal val="#ppt_w"/>
                                          </p:val>
                                        </p:tav>
                                      </p:tavLst>
                                    </p:anim>
                                    <p:anim calcmode="lin" valueType="num">
                                      <p:cBhvr>
                                        <p:cTn id="20" dur="500" fill="hold"/>
                                        <p:tgtEl>
                                          <p:spTgt spid="18434"/>
                                        </p:tgtEl>
                                        <p:attrNameLst>
                                          <p:attrName>ppt_h</p:attrName>
                                        </p:attrNameLst>
                                      </p:cBhvr>
                                      <p:tavLst>
                                        <p:tav tm="0">
                                          <p:val>
                                            <p:fltVal val="0"/>
                                          </p:val>
                                        </p:tav>
                                        <p:tav tm="100000">
                                          <p:val>
                                            <p:strVal val="#ppt_h"/>
                                          </p:val>
                                        </p:tav>
                                      </p:tavLst>
                                    </p:anim>
                                    <p:animEffect transition="in" filter="fade">
                                      <p:cBhvr>
                                        <p:cTn id="21"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84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vi-VN" sz="1800" b="1" dirty="0" smtClean="0">
                <a:solidFill>
                  <a:schemeClr val="tx1"/>
                </a:solidFill>
                <a:latin typeface="Times New Roman" pitchFamily="18" charset="0"/>
                <a:cs typeface="Times New Roman" pitchFamily="18" charset="0"/>
              </a:rPr>
              <a:t>2.2 Mong muốn của nhân dân đối với công cuộc đấu tranh phòng, chống tham nhũng, tiêu cực trong thời gian tới</a:t>
            </a:r>
          </a:p>
        </p:txBody>
      </p:sp>
      <p:sp>
        <p:nvSpPr>
          <p:cNvPr id="18434" name="Rectangle 2"/>
          <p:cNvSpPr>
            <a:spLocks noChangeArrowheads="1"/>
          </p:cNvSpPr>
          <p:nvPr/>
        </p:nvSpPr>
        <p:spPr bwMode="auto">
          <a:xfrm>
            <a:off x="157653" y="1800750"/>
            <a:ext cx="7819699"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hangingPunct="0">
              <a:buFontTx/>
              <a:buChar char="-"/>
            </a:pPr>
            <a:r>
              <a:rPr lang="en-US" sz="1800" dirty="0" smtClean="0">
                <a:latin typeface="Times New Roman" pitchFamily="18" charset="0"/>
                <a:cs typeface="Times New Roman" pitchFamily="18" charset="0"/>
              </a:rPr>
              <a:t>Tăng cường công tác giám sát xã hội, đẩy mạnh việc phát hiện, xử lý kịp thời, nghiêm minh các vụ việc tham nhũng, tiêu cực. </a:t>
            </a:r>
          </a:p>
          <a:p>
            <a:pPr eaLnBrk="0" hangingPunct="0"/>
            <a:endParaRPr lang="en-US" sz="1800" dirty="0" smtClean="0">
              <a:latin typeface="Times New Roman" pitchFamily="18" charset="0"/>
              <a:cs typeface="Times New Roman" pitchFamily="18" charset="0"/>
            </a:endParaRPr>
          </a:p>
          <a:p>
            <a:pPr eaLnBrk="0" hangingPunct="0">
              <a:buFontTx/>
              <a:buChar char="-"/>
            </a:pPr>
            <a:r>
              <a:rPr lang="en-US" sz="1800" dirty="0" smtClean="0">
                <a:latin typeface="Times New Roman" pitchFamily="18" charset="0"/>
                <a:cs typeface="Times New Roman" pitchFamily="18" charset="0"/>
              </a:rPr>
              <a:t>Xây dựng đội ngũ cán bộ các cấp có đủ phẩm chất, năng lực và uy tín, ngang tầm nhiệm vụ trong tình hình mới. Cán bộ, đảng viên phải không ngừng rèn luyện phẩm chất, đạo đức chính trị; thực hiện nghiêm quy định những điều đảng viên</a:t>
            </a:r>
          </a:p>
          <a:p>
            <a:pPr eaLnBrk="0" hangingPunct="0"/>
            <a:r>
              <a:rPr lang="en-US" sz="1800" dirty="0" smtClean="0">
                <a:latin typeface="Times New Roman" pitchFamily="18" charset="0"/>
                <a:cs typeface="Times New Roman" pitchFamily="18" charset="0"/>
              </a:rPr>
              <a:t> </a:t>
            </a:r>
          </a:p>
          <a:p>
            <a:pPr eaLnBrk="0" hangingPunct="0">
              <a:buFontTx/>
              <a:buChar char="-"/>
            </a:pPr>
            <a:r>
              <a:rPr lang="en-US" sz="1800" dirty="0" smtClean="0">
                <a:latin typeface="Times New Roman" pitchFamily="18" charset="0"/>
                <a:cs typeface="Times New Roman" pitchFamily="18" charset="0"/>
              </a:rPr>
              <a:t> Phát huy đầy đủ vai trò, trách nhiệm của các cơ quan dân cử và đại biểu dân cử, cơ quan báo chí, mạng xã hội và người dân trong phòng, chống tham nhũng, tiêu cực”.</a:t>
            </a: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434"/>
                                        </p:tgtEl>
                                        <p:attrNameLst>
                                          <p:attrName>style.visibility</p:attrName>
                                        </p:attrNameLst>
                                      </p:cBhvr>
                                      <p:to>
                                        <p:strVal val="visible"/>
                                      </p:to>
                                    </p:set>
                                    <p:animEffect transition="in" filter="wipe(down)">
                                      <p:cBhvr>
                                        <p:cTn id="19"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84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vi-VN" sz="1800" b="1" dirty="0" smtClean="0">
                <a:solidFill>
                  <a:schemeClr val="tx1"/>
                </a:solidFill>
                <a:latin typeface="Times New Roman" pitchFamily="18" charset="0"/>
                <a:cs typeface="Times New Roman" pitchFamily="18" charset="0"/>
              </a:rPr>
              <a:t>2.2 Mong muốn của nhân dân đối với công cuộc đấu tranh phòng, chống tham nhũng, tiêu cực trong thời gian tới</a:t>
            </a:r>
          </a:p>
        </p:txBody>
      </p:sp>
      <p:sp>
        <p:nvSpPr>
          <p:cNvPr id="18434" name="Rectangle 2"/>
          <p:cNvSpPr>
            <a:spLocks noChangeArrowheads="1"/>
          </p:cNvSpPr>
          <p:nvPr/>
        </p:nvSpPr>
        <p:spPr bwMode="auto">
          <a:xfrm>
            <a:off x="157653" y="1958293"/>
            <a:ext cx="8986347"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buClrTx/>
              <a:buFontTx/>
              <a:buChar char="-"/>
            </a:pPr>
            <a:r>
              <a:rPr lang="en-US" sz="1800" dirty="0" smtClean="0">
                <a:latin typeface="Times New Roman" pitchFamily="18" charset="0"/>
                <a:cs typeface="Times New Roman" pitchFamily="18" charset="0"/>
              </a:rPr>
              <a:t>Các cấp ủy đảng chú trọng đổi mới hình thức, cách thức tuyên truyền, phổ biến về phòng, chống tham nhũng, tiêu cực; tiếp tục đẩy mạnh công tác thanh tra, kiểm tra, phát hiện những hành vi tham nhũng, lãng phí,  siết chặt kỷ cương trong Đảng cũng như quản lý kinh tế, xã hội; phát huy vai trò của Ban Chỉ đạo phòng, chống tham nhũng, tiêu cực ở các tỉnh, thành phố”.</a:t>
            </a:r>
          </a:p>
          <a:p>
            <a:pPr algn="just" fontAlgn="base">
              <a:spcBef>
                <a:spcPct val="0"/>
              </a:spcBef>
              <a:spcAft>
                <a:spcPct val="0"/>
              </a:spcAft>
              <a:buClrTx/>
              <a:buFontTx/>
              <a:buChar char="-"/>
            </a:pPr>
            <a:r>
              <a:rPr lang="en-US" sz="1800" dirty="0" smtClean="0">
                <a:latin typeface="Times New Roman" pitchFamily="18" charset="0"/>
                <a:cs typeface="Times New Roman" pitchFamily="18" charset="0"/>
              </a:rPr>
              <a:t> Tiếp tục đổi mới công tác tuyển dụng, quy hoạch, luân chuyển và bổ nhiệm, giới thiệu ứng cử, bầu cử cán bộ. Đặc biệt, đối với cán bộ giữ các chức danh lãnh đạo, quản lý cần xây dựng quy định để việc nhận trách nhiệm, từ chức, từ nhiệm trở thành nếp văn hóa ứng xử của cán bộ; hoàn thiện các quy định về cách chức, bãi nhiệm, miễn nhiệm để việc “có lên, có xuống”, “có vào, có ra” trở thành bình thường trong công tác cán bộ”.</a:t>
            </a: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8434"/>
                                        </p:tgtEl>
                                        <p:attrNameLst>
                                          <p:attrName>style.visibility</p:attrName>
                                        </p:attrNameLst>
                                      </p:cBhvr>
                                      <p:to>
                                        <p:strVal val="visible"/>
                                      </p:to>
                                    </p:set>
                                    <p:animEffect transition="in" filter="circle(in)">
                                      <p:cBhvr>
                                        <p:cTn id="17" dur="2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84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800" b="1" dirty="0" smtClean="0">
                <a:solidFill>
                  <a:schemeClr val="tx1"/>
                </a:solidFill>
                <a:latin typeface="Times New Roman" pitchFamily="18" charset="0"/>
                <a:cs typeface="Times New Roman" pitchFamily="18" charset="0"/>
              </a:rPr>
              <a:t>2.3 Một số giải pháp nhằm nâng cao niềm tin của nhân dân đối với công cuộc đấu tranh phòng, chống tham nhũng, tiêu cực theo ý kiến của người dân</a:t>
            </a:r>
            <a:endParaRPr lang="vi-VN" sz="1800" b="1" dirty="0" smtClean="0">
              <a:solidFill>
                <a:schemeClr val="tx1"/>
              </a:solidFill>
              <a:latin typeface="Times New Roman" pitchFamily="18" charset="0"/>
              <a:cs typeface="Times New Roman" pitchFamily="18" charset="0"/>
            </a:endParaRPr>
          </a:p>
        </p:txBody>
      </p:sp>
      <p:sp>
        <p:nvSpPr>
          <p:cNvPr id="18434" name="Rectangle 2"/>
          <p:cNvSpPr>
            <a:spLocks noChangeArrowheads="1"/>
          </p:cNvSpPr>
          <p:nvPr/>
        </p:nvSpPr>
        <p:spPr bwMode="auto">
          <a:xfrm>
            <a:off x="157654" y="1798774"/>
            <a:ext cx="817705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buClrTx/>
              <a:buFont typeface="Arial" pitchFamily="34" charset="0"/>
              <a:buChar char="•"/>
            </a:pPr>
            <a:r>
              <a:rPr lang="en-US" sz="1800" dirty="0" smtClean="0">
                <a:latin typeface="Times New Roman" pitchFamily="18" charset="0"/>
                <a:cs typeface="Times New Roman" pitchFamily="18" charset="0"/>
              </a:rPr>
              <a:t> Thứ nhất, để làm tốt hơn và lấy lại hoàn toàn niềm tin trong nhân dân vào công cuộc đổi mới, xây dựng đất nước, theo Người dân Đảng và Nhà nước cần có những hành động quyết liệt hơn trong việc xử lí những cá nhân tham nhũng.</a:t>
            </a: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r>
              <a:rPr lang="en-US" sz="1800" dirty="0" smtClean="0">
                <a:latin typeface="Times New Roman" pitchFamily="18" charset="0"/>
                <a:cs typeface="Times New Roman" pitchFamily="18" charset="0"/>
              </a:rPr>
              <a:t>Thứ hai,“phòng hơn chống” nên cần phải có những quyết sách mạnh mẽ hơn nữa để ngăn chặn, phòng ngừa và tiêu diệt tận gốc tham nhũng, lãng phí.</a:t>
            </a: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r>
              <a:rPr lang="en-US" sz="1800" dirty="0" smtClean="0">
                <a:latin typeface="Times New Roman" pitchFamily="18" charset="0"/>
                <a:cs typeface="Times New Roman" pitchFamily="18" charset="0"/>
              </a:rPr>
              <a:t>Thứ ba, cần có cơ chế, điều kiện, công cụ để người dân tham gia rộng rãi vào công cuộc phòng, chống tham nhũng. Người dân khi thấy hiện tượng tiêu cực phải biết phản ánh với cơ quan, tổ chức và bằng cách nào, với hình thức nào.</a:t>
            </a:r>
            <a:r>
              <a:rPr lang="en-US" sz="1800" dirty="0" smtClean="0"/>
              <a:t> </a:t>
            </a: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434"/>
                                        </p:tgtEl>
                                        <p:attrNameLst>
                                          <p:attrName>style.visibility</p:attrName>
                                        </p:attrNameLst>
                                      </p:cBhvr>
                                      <p:to>
                                        <p:strVal val="visible"/>
                                      </p:to>
                                    </p:set>
                                    <p:animEffect transition="in" filter="fade">
                                      <p:cBhvr>
                                        <p:cTn id="18"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84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800" b="1" dirty="0" smtClean="0">
                <a:solidFill>
                  <a:schemeClr val="tx1"/>
                </a:solidFill>
                <a:latin typeface="Times New Roman" pitchFamily="18" charset="0"/>
                <a:cs typeface="Times New Roman" pitchFamily="18" charset="0"/>
              </a:rPr>
              <a:t>2.3 Một số giải pháp nhằm nâng cao niềm tin của nhân dân đối với công cuộc đấu tranh phòng, chống tham nhũng, tiêu cực theo ý kiến của người dân</a:t>
            </a:r>
            <a:endParaRPr lang="vi-VN" sz="1800" b="1" dirty="0" smtClean="0">
              <a:solidFill>
                <a:schemeClr val="tx1"/>
              </a:solidFill>
              <a:latin typeface="Times New Roman" pitchFamily="18" charset="0"/>
              <a:cs typeface="Times New Roman" pitchFamily="18" charset="0"/>
            </a:endParaRPr>
          </a:p>
        </p:txBody>
      </p:sp>
      <p:sp>
        <p:nvSpPr>
          <p:cNvPr id="18434" name="Rectangle 2"/>
          <p:cNvSpPr>
            <a:spLocks noChangeArrowheads="1"/>
          </p:cNvSpPr>
          <p:nvPr/>
        </p:nvSpPr>
        <p:spPr bwMode="auto">
          <a:xfrm>
            <a:off x="157654" y="1798774"/>
            <a:ext cx="860797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Arial" pitchFamily="34" charset="0"/>
              <a:buChar char="•"/>
            </a:pPr>
            <a:r>
              <a:rPr lang="en-US" sz="1800" dirty="0" smtClean="0"/>
              <a:t> </a:t>
            </a:r>
            <a:r>
              <a:rPr lang="en-US" sz="1800" dirty="0" smtClean="0">
                <a:latin typeface="Times New Roman" pitchFamily="18" charset="0"/>
                <a:cs typeface="Times New Roman" pitchFamily="18" charset="0"/>
              </a:rPr>
              <a:t>Thứ tư, cần có quy định khen thưởng, nêu gương và bảo vệ những người dám tố cáo hành vi tham nhũng.</a:t>
            </a:r>
          </a:p>
          <a:p>
            <a:endParaRPr lang="en-US" sz="1800" dirty="0" smtClean="0">
              <a:latin typeface="Times New Roman" pitchFamily="18" charset="0"/>
              <a:cs typeface="Times New Roman" pitchFamily="18" charset="0"/>
            </a:endParaRPr>
          </a:p>
          <a:p>
            <a:pPr>
              <a:buFont typeface="Arial" pitchFamily="34" charset="0"/>
              <a:buChar char="•"/>
            </a:pPr>
            <a:r>
              <a:rPr lang="en-US" sz="1800" dirty="0" smtClean="0">
                <a:latin typeface="Times New Roman" pitchFamily="18" charset="0"/>
                <a:cs typeface="Times New Roman" pitchFamily="18" charset="0"/>
              </a:rPr>
              <a:t> Thứ năm, công tác phát hiện, xử lý tham nhũng, tiêu cực ở địa phương, cơ sở, thu hồi tài sản tham nhũng cần công khai để dân biết, dân tin.</a:t>
            </a:r>
          </a:p>
          <a:p>
            <a:endParaRPr lang="en-US" sz="1800" dirty="0" smtClean="0">
              <a:latin typeface="Times New Roman" pitchFamily="18" charset="0"/>
              <a:cs typeface="Times New Roman" pitchFamily="18" charset="0"/>
            </a:endParaRPr>
          </a:p>
          <a:p>
            <a:pPr>
              <a:buFont typeface="Arial" pitchFamily="34" charset="0"/>
              <a:buChar char="•"/>
            </a:pPr>
            <a:r>
              <a:rPr lang="en-US" sz="1800" dirty="0" smtClean="0">
                <a:latin typeface="Times New Roman" pitchFamily="18" charset="0"/>
                <a:cs typeface="Times New Roman" pitchFamily="18" charset="0"/>
              </a:rPr>
              <a:t>Thứ sáu, trong bối cảnh chuyển đổi số đang phát triển nhanh và mạnh như hiện nay thì trên các lĩnh vực cần hướng tới việc công khai, minh bạch. Người dân có quyền tiếp cận các thông tin mà Nhà nước không cấm, trừ các thông tin, lĩnh vực được coi là “mật”. Gắn với đó, xây dựng cho được đội ngũ cán bộ các cấp có đủ phẩm chất, năng lực và uy tín.</a:t>
            </a:r>
          </a:p>
          <a:p>
            <a:pPr>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434"/>
                                        </p:tgtEl>
                                        <p:attrNameLst>
                                          <p:attrName>style.visibility</p:attrName>
                                        </p:attrNameLst>
                                      </p:cBhvr>
                                      <p:to>
                                        <p:strVal val="visible"/>
                                      </p:to>
                                    </p:set>
                                    <p:animEffect transition="in" filter="fade">
                                      <p:cBhvr>
                                        <p:cTn id="18"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84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800" b="1" dirty="0" smtClean="0">
                <a:solidFill>
                  <a:schemeClr val="tx1"/>
                </a:solidFill>
                <a:latin typeface="Times New Roman" pitchFamily="18" charset="0"/>
                <a:cs typeface="Times New Roman" pitchFamily="18" charset="0"/>
              </a:rPr>
              <a:t>2.4  Liên Hệ</a:t>
            </a:r>
            <a:endParaRPr lang="vi-VN" sz="1800" b="1" dirty="0" smtClean="0">
              <a:solidFill>
                <a:schemeClr val="tx1"/>
              </a:solidFill>
              <a:latin typeface="Times New Roman" pitchFamily="18" charset="0"/>
              <a:cs typeface="Times New Roman" pitchFamily="18" charset="0"/>
            </a:endParaRPr>
          </a:p>
        </p:txBody>
      </p:sp>
      <p:sp>
        <p:nvSpPr>
          <p:cNvPr id="18434" name="Rectangle 2"/>
          <p:cNvSpPr>
            <a:spLocks noChangeArrowheads="1"/>
          </p:cNvSpPr>
          <p:nvPr/>
        </p:nvSpPr>
        <p:spPr bwMode="auto">
          <a:xfrm>
            <a:off x="157654" y="1914384"/>
            <a:ext cx="504496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Arial" pitchFamily="34" charset="0"/>
              <a:buChar char="•"/>
            </a:pPr>
            <a:r>
              <a:rPr lang="en-US" sz="1800" dirty="0" smtClean="0">
                <a:latin typeface="Times New Roman" pitchFamily="18" charset="0"/>
                <a:cs typeface="Times New Roman" pitchFamily="18" charset="0"/>
              </a:rPr>
              <a:t> Là giảng viên giảng dạy các môn Lý luận Chính trị và pháp luật, bản thân chúng tôi nhận thấy mình cần phải nâng cao hơn nữa vai trò, trách nhiệm của mình trong công tác đấu tranh phòng chống tham những và tiêu cực mà Tổng bí thư Nguyễn Phú Trọng đang triển khai hiện nay.Để đóng góp vào công cuộc đấu tranh phòng chống tham nhũng, đội ngũ giảng viên Lý luận Chính trị và Pháp luật cần phải:</a:t>
            </a:r>
          </a:p>
          <a:p>
            <a:pPr>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434"/>
                                        </p:tgtEl>
                                        <p:attrNameLst>
                                          <p:attrName>style.visibility</p:attrName>
                                        </p:attrNameLst>
                                      </p:cBhvr>
                                      <p:to>
                                        <p:strVal val="visible"/>
                                      </p:to>
                                    </p:set>
                                    <p:animEffect transition="in" filter="fade">
                                      <p:cBhvr>
                                        <p:cTn id="18"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84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BÀI THAM LUẬN</a:t>
            </a:r>
            <a:endParaRPr lang="en-US" dirty="0"/>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294291" y="1166648"/>
            <a:ext cx="2385848" cy="3384331"/>
          </a:xfrm>
          <a:prstGeom prst="rect">
            <a:avLst/>
          </a:prstGeom>
          <a:noFill/>
          <a:ln>
            <a:noFill/>
          </a:ln>
        </p:spPr>
      </p:pic>
      <p:sp>
        <p:nvSpPr>
          <p:cNvPr id="11" name="Rectangle 10"/>
          <p:cNvSpPr/>
          <p:nvPr/>
        </p:nvSpPr>
        <p:spPr>
          <a:xfrm>
            <a:off x="3626069" y="1237727"/>
            <a:ext cx="4305482" cy="830997"/>
          </a:xfrm>
          <a:prstGeom prst="rect">
            <a:avLst/>
          </a:prstGeom>
        </p:spPr>
        <p:style>
          <a:lnRef idx="3">
            <a:schemeClr val="lt1"/>
          </a:lnRef>
          <a:fillRef idx="1">
            <a:schemeClr val="accent4"/>
          </a:fillRef>
          <a:effectRef idx="1">
            <a:schemeClr val="accent4"/>
          </a:effectRef>
          <a:fontRef idx="minor">
            <a:schemeClr val="lt1"/>
          </a:fontRef>
        </p:style>
        <p:txBody>
          <a:bodyPr wrap="square" lIns="91440" tIns="45720" rIns="91440" bIns="45720">
            <a:spAutoFit/>
          </a:bodyPr>
          <a:lstStyle/>
          <a:p>
            <a:pPr algn="ctr"/>
            <a:r>
              <a:rPr lang="en-US" sz="2400" b="1" cap="none" spc="0" dirty="0" smtClean="0">
                <a:ln w="10541" cmpd="sng">
                  <a:solidFill>
                    <a:srgbClr val="7D7D7D">
                      <a:tint val="100000"/>
                      <a:shade val="100000"/>
                      <a:satMod val="110000"/>
                    </a:srgbClr>
                  </a:solidFill>
                  <a:prstDash val="solid"/>
                </a:ln>
                <a:solidFill>
                  <a:srgbClr val="FF0000"/>
                </a:solidFill>
                <a:effectLst/>
                <a:latin typeface="Times New Roman" pitchFamily="18" charset="0"/>
                <a:cs typeface="Times New Roman" pitchFamily="18" charset="0"/>
              </a:rPr>
              <a:t>TRÊN DƯỚI ĐỒNG LÒNG,</a:t>
            </a:r>
          </a:p>
          <a:p>
            <a:pPr algn="ctr"/>
            <a:r>
              <a:rPr lang="en-US" sz="2400" b="1" dirty="0" smtClean="0">
                <a:ln w="10541" cmpd="sng">
                  <a:solidFill>
                    <a:srgbClr val="7D7D7D">
                      <a:tint val="100000"/>
                      <a:shade val="100000"/>
                      <a:satMod val="110000"/>
                    </a:srgbClr>
                  </a:solidFill>
                  <a:prstDash val="solid"/>
                </a:ln>
                <a:solidFill>
                  <a:srgbClr val="FF0000"/>
                </a:solidFill>
                <a:latin typeface="Times New Roman" pitchFamily="18" charset="0"/>
                <a:cs typeface="Times New Roman" pitchFamily="18" charset="0"/>
              </a:rPr>
              <a:t>DỌC NGANG THÔNG SUỐT</a:t>
            </a:r>
            <a:endParaRPr lang="en-US" sz="2400" b="1" cap="none" spc="0" dirty="0">
              <a:ln w="10541" cmpd="sng">
                <a:solidFill>
                  <a:srgbClr val="7D7D7D">
                    <a:tint val="100000"/>
                    <a:shade val="100000"/>
                    <a:satMod val="110000"/>
                  </a:srgbClr>
                </a:solidFill>
                <a:prstDash val="solid"/>
              </a:ln>
              <a:solidFill>
                <a:srgbClr val="FF0000"/>
              </a:solidFill>
              <a:effectLst/>
              <a:latin typeface="Times New Roman" pitchFamily="18" charset="0"/>
              <a:cs typeface="Times New Roman" pitchFamily="18" charset="0"/>
            </a:endParaRPr>
          </a:p>
        </p:txBody>
      </p:sp>
      <p:pic>
        <p:nvPicPr>
          <p:cNvPr id="12" name="Picture 11"/>
          <p:cNvPicPr/>
          <p:nvPr/>
        </p:nvPicPr>
        <p:blipFill>
          <a:blip r:embed="rId4">
            <a:extLst>
              <a:ext uri="{28A0092B-C50C-407E-A947-70E740481C1C}">
                <a14:useLocalDpi xmlns:a14="http://schemas.microsoft.com/office/drawing/2010/main" val="0"/>
              </a:ext>
            </a:extLst>
          </a:blip>
          <a:srcRect/>
          <a:stretch>
            <a:fillRect/>
          </a:stretch>
        </p:blipFill>
        <p:spPr bwMode="auto">
          <a:xfrm>
            <a:off x="3148067" y="2326180"/>
            <a:ext cx="241300" cy="196850"/>
          </a:xfrm>
          <a:prstGeom prst="rect">
            <a:avLst/>
          </a:prstGeom>
          <a:noFill/>
          <a:ln>
            <a:noFill/>
          </a:ln>
        </p:spPr>
      </p:pic>
      <p:sp>
        <p:nvSpPr>
          <p:cNvPr id="13" name="TextBox 12"/>
          <p:cNvSpPr txBox="1"/>
          <p:nvPr/>
        </p:nvSpPr>
        <p:spPr>
          <a:xfrm>
            <a:off x="3489433" y="2322786"/>
            <a:ext cx="5265683" cy="1477328"/>
          </a:xfrm>
          <a:prstGeom prst="rect">
            <a:avLst/>
          </a:prstGeom>
          <a:noFill/>
        </p:spPr>
        <p:txBody>
          <a:bodyPr wrap="square" rtlCol="0">
            <a:spAutoFit/>
          </a:bodyPr>
          <a:lstStyle/>
          <a:p>
            <a:r>
              <a:rPr lang="en-US" sz="1800" dirty="0" smtClean="0">
                <a:solidFill>
                  <a:srgbClr val="FF0000"/>
                </a:solidFill>
                <a:latin typeface="+mn-lt"/>
                <a:cs typeface="Times New Roman" pitchFamily="18" charset="0"/>
              </a:rPr>
              <a:t>Quyết</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tâm</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đấu</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tranh</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phòng,chống</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tham</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nhũng,tiêu</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cực không chỉ là nhiệm vụ và trách nhiệm của các cơ quan chuyên</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trách</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mà</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đã</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trở</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thành</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mối</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quan</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tâm</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chung</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của</a:t>
            </a:r>
            <a:r>
              <a:rPr lang="vi-VN" sz="1800" dirty="0" smtClean="0">
                <a:solidFill>
                  <a:srgbClr val="FF0000"/>
                </a:solidFill>
                <a:latin typeface="+mn-lt"/>
                <a:cs typeface="Times New Roman" pitchFamily="18" charset="0"/>
              </a:rPr>
              <a:t> </a:t>
            </a:r>
            <a:r>
              <a:rPr lang="en-US" sz="1800" dirty="0" smtClean="0">
                <a:solidFill>
                  <a:srgbClr val="FF0000"/>
                </a:solidFill>
                <a:latin typeface="+mn-lt"/>
                <a:cs typeface="Times New Roman" pitchFamily="18" charset="0"/>
              </a:rPr>
              <a:t>các</a:t>
            </a:r>
            <a:r>
              <a:rPr lang="vi-VN" sz="1800" dirty="0" smtClean="0">
                <a:solidFill>
                  <a:srgbClr val="FF0000"/>
                </a:solidFill>
                <a:latin typeface="+mn-lt"/>
                <a:cs typeface="Times New Roman" pitchFamily="18" charset="0"/>
              </a:rPr>
              <a:t> tầng lớp nhân dân, cán bộ, đảng viên và cả bạn bè quốc tế</a:t>
            </a:r>
            <a:endParaRPr lang="en-US" sz="1800" dirty="0">
              <a:solidFill>
                <a:srgbClr val="FF0000"/>
              </a:solidFill>
              <a:latin typeface="+mn-lt"/>
              <a:cs typeface="Times New Roman" pitchFamily="18" charset="0"/>
            </a:endParaRPr>
          </a:p>
        </p:txBody>
      </p:sp>
      <p:pic>
        <p:nvPicPr>
          <p:cNvPr id="16" name="Picture 15"/>
          <p:cNvPicPr/>
          <p:nvPr/>
        </p:nvPicPr>
        <p:blipFill>
          <a:blip r:embed="rId5">
            <a:extLst>
              <a:ext uri="{28A0092B-C50C-407E-A947-70E740481C1C}">
                <a14:useLocalDpi xmlns:a14="http://schemas.microsoft.com/office/drawing/2010/main" val="0"/>
              </a:ext>
            </a:extLst>
          </a:blip>
          <a:srcRect/>
          <a:stretch>
            <a:fillRect/>
          </a:stretch>
        </p:blipFill>
        <p:spPr bwMode="auto">
          <a:xfrm>
            <a:off x="8256095" y="3576911"/>
            <a:ext cx="241300" cy="196850"/>
          </a:xfrm>
          <a:prstGeom prst="rect">
            <a:avLst/>
          </a:prstGeom>
          <a:noFill/>
          <a:ln>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80">
                                          <p:stCondLst>
                                            <p:cond delay="0"/>
                                          </p:stCondLst>
                                        </p:cTn>
                                        <p:tgtEl>
                                          <p:spTgt spid="11"/>
                                        </p:tgtEl>
                                      </p:cBhvr>
                                    </p:animEffect>
                                    <p:anim calcmode="lin" valueType="num">
                                      <p:cBhvr>
                                        <p:cTn id="1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8" dur="26">
                                          <p:stCondLst>
                                            <p:cond delay="650"/>
                                          </p:stCondLst>
                                        </p:cTn>
                                        <p:tgtEl>
                                          <p:spTgt spid="11"/>
                                        </p:tgtEl>
                                      </p:cBhvr>
                                      <p:to x="100000" y="60000"/>
                                    </p:animScale>
                                    <p:animScale>
                                      <p:cBhvr>
                                        <p:cTn id="19" dur="166" decel="50000">
                                          <p:stCondLst>
                                            <p:cond delay="676"/>
                                          </p:stCondLst>
                                        </p:cTn>
                                        <p:tgtEl>
                                          <p:spTgt spid="11"/>
                                        </p:tgtEl>
                                      </p:cBhvr>
                                      <p:to x="100000" y="100000"/>
                                    </p:animScale>
                                    <p:animScale>
                                      <p:cBhvr>
                                        <p:cTn id="20" dur="26">
                                          <p:stCondLst>
                                            <p:cond delay="1312"/>
                                          </p:stCondLst>
                                        </p:cTn>
                                        <p:tgtEl>
                                          <p:spTgt spid="11"/>
                                        </p:tgtEl>
                                      </p:cBhvr>
                                      <p:to x="100000" y="80000"/>
                                    </p:animScale>
                                    <p:animScale>
                                      <p:cBhvr>
                                        <p:cTn id="21" dur="166" decel="50000">
                                          <p:stCondLst>
                                            <p:cond delay="1338"/>
                                          </p:stCondLst>
                                        </p:cTn>
                                        <p:tgtEl>
                                          <p:spTgt spid="11"/>
                                        </p:tgtEl>
                                      </p:cBhvr>
                                      <p:to x="100000" y="100000"/>
                                    </p:animScale>
                                    <p:animScale>
                                      <p:cBhvr>
                                        <p:cTn id="22" dur="26">
                                          <p:stCondLst>
                                            <p:cond delay="1642"/>
                                          </p:stCondLst>
                                        </p:cTn>
                                        <p:tgtEl>
                                          <p:spTgt spid="11"/>
                                        </p:tgtEl>
                                      </p:cBhvr>
                                      <p:to x="100000" y="90000"/>
                                    </p:animScale>
                                    <p:animScale>
                                      <p:cBhvr>
                                        <p:cTn id="23" dur="166" decel="50000">
                                          <p:stCondLst>
                                            <p:cond delay="1668"/>
                                          </p:stCondLst>
                                        </p:cTn>
                                        <p:tgtEl>
                                          <p:spTgt spid="11"/>
                                        </p:tgtEl>
                                      </p:cBhvr>
                                      <p:to x="100000" y="100000"/>
                                    </p:animScale>
                                    <p:animScale>
                                      <p:cBhvr>
                                        <p:cTn id="24" dur="26">
                                          <p:stCondLst>
                                            <p:cond delay="1808"/>
                                          </p:stCondLst>
                                        </p:cTn>
                                        <p:tgtEl>
                                          <p:spTgt spid="11"/>
                                        </p:tgtEl>
                                      </p:cBhvr>
                                      <p:to x="100000" y="95000"/>
                                    </p:animScale>
                                    <p:animScale>
                                      <p:cBhvr>
                                        <p:cTn id="25" dur="166" decel="50000">
                                          <p:stCondLst>
                                            <p:cond delay="1834"/>
                                          </p:stCondLst>
                                        </p:cTn>
                                        <p:tgtEl>
                                          <p:spTgt spid="11"/>
                                        </p:tgtEl>
                                      </p:cBhvr>
                                      <p:to x="100000" y="100000"/>
                                    </p:animScale>
                                  </p:childTnLst>
                                </p:cTn>
                              </p:par>
                              <p:par>
                                <p:cTn id="26" presetID="31"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90"/>
                                          </p:val>
                                        </p:tav>
                                        <p:tav tm="100000">
                                          <p:val>
                                            <p:fltVal val="0"/>
                                          </p:val>
                                        </p:tav>
                                      </p:tavLst>
                                    </p:anim>
                                    <p:animEffect transition="in" filter="fade">
                                      <p:cBhvr>
                                        <p:cTn id="31" dur="10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800" b="1" dirty="0" smtClean="0">
                <a:solidFill>
                  <a:schemeClr val="tx1"/>
                </a:solidFill>
                <a:latin typeface="Times New Roman" pitchFamily="18" charset="0"/>
                <a:cs typeface="Times New Roman" pitchFamily="18" charset="0"/>
              </a:rPr>
              <a:t>2.4  Liên Hệ</a:t>
            </a:r>
            <a:endParaRPr lang="vi-VN" sz="1800" b="1" dirty="0" smtClean="0">
              <a:solidFill>
                <a:schemeClr val="tx1"/>
              </a:solidFill>
              <a:latin typeface="Times New Roman" pitchFamily="18" charset="0"/>
              <a:cs typeface="Times New Roman" pitchFamily="18" charset="0"/>
            </a:endParaRPr>
          </a:p>
        </p:txBody>
      </p:sp>
      <p:sp>
        <p:nvSpPr>
          <p:cNvPr id="18434" name="Rectangle 2"/>
          <p:cNvSpPr>
            <a:spLocks noChangeArrowheads="1"/>
          </p:cNvSpPr>
          <p:nvPr/>
        </p:nvSpPr>
        <p:spPr bwMode="auto">
          <a:xfrm>
            <a:off x="157654" y="1914384"/>
            <a:ext cx="504496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21" name="Rectangle 1"/>
          <p:cNvSpPr>
            <a:spLocks noChangeArrowheads="1"/>
          </p:cNvSpPr>
          <p:nvPr/>
        </p:nvSpPr>
        <p:spPr bwMode="auto">
          <a:xfrm>
            <a:off x="217712" y="1955674"/>
            <a:ext cx="6614011"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kumimoji="0" lang="en-US" sz="18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Thứ nhất, đồng tình và ủng hộ những quan điểm, chủ trương, biện pháp …đấu tranh phòng chống tham nhũng Đảng và Nhà nước đang thực hiện. Giữ vững và nâng cao niềm tin đối với công cuộc đấu tranh phòng chống tham nhũng. Kiên quyết đấu tranh bảo vệ nền tảng tư tưởng, đường lối, quan điểm của Đảng, gìn giữ sự thống nhất ý chí, hành động và sự đoàn kết trong Đảng. Tích cực học tập, tiếp thu các nghị quyết, chủ trương của Đảng, chính sách, pháp luật của Nhà nước về đấu tranh phòng chống tham nhũng, tiêu cực.</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30721"/>
                                        </p:tgtEl>
                                        <p:attrNameLst>
                                          <p:attrName>style.visibility</p:attrName>
                                        </p:attrNameLst>
                                      </p:cBhvr>
                                      <p:to>
                                        <p:strVal val="visible"/>
                                      </p:to>
                                    </p:set>
                                    <p:animEffect transition="in" filter="circle(in)">
                                      <p:cBhvr>
                                        <p:cTn id="21" dur="20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07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800" b="1" dirty="0" smtClean="0">
                <a:solidFill>
                  <a:schemeClr val="tx1"/>
                </a:solidFill>
                <a:latin typeface="Times New Roman" pitchFamily="18" charset="0"/>
                <a:cs typeface="Times New Roman" pitchFamily="18" charset="0"/>
              </a:rPr>
              <a:t>2.4  Liên Hệ</a:t>
            </a:r>
            <a:endParaRPr lang="vi-VN" sz="1800" b="1" dirty="0" smtClean="0">
              <a:solidFill>
                <a:schemeClr val="tx1"/>
              </a:solidFill>
              <a:latin typeface="Times New Roman" pitchFamily="18" charset="0"/>
              <a:cs typeface="Times New Roman" pitchFamily="18" charset="0"/>
            </a:endParaRPr>
          </a:p>
        </p:txBody>
      </p:sp>
      <p:sp>
        <p:nvSpPr>
          <p:cNvPr id="18434" name="Rectangle 2"/>
          <p:cNvSpPr>
            <a:spLocks noChangeArrowheads="1"/>
          </p:cNvSpPr>
          <p:nvPr/>
        </p:nvSpPr>
        <p:spPr bwMode="auto">
          <a:xfrm>
            <a:off x="157654" y="1914384"/>
            <a:ext cx="504496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2769" name="Rectangle 1"/>
          <p:cNvSpPr>
            <a:spLocks noChangeArrowheads="1"/>
          </p:cNvSpPr>
          <p:nvPr/>
        </p:nvSpPr>
        <p:spPr bwMode="auto">
          <a:xfrm>
            <a:off x="136634" y="1986455"/>
            <a:ext cx="8534399"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fontAlgn="base">
              <a:spcBef>
                <a:spcPct val="0"/>
              </a:spcBef>
              <a:spcAft>
                <a:spcPct val="0"/>
              </a:spcAft>
              <a:buClrTx/>
              <a:buFont typeface="Arial" pitchFamily="34" charset="0"/>
              <a:buChar char="•"/>
            </a:pPr>
            <a:r>
              <a:rPr kumimoji="0" lang="en-US" sz="18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Thứ hai, tích cực tuyên truyền đến người thân, bạn bè, học sinh – sinh viên về công tác đấu tranh phòng chống tham nhũng tiêu cực mà Đảng và Nhà nước đang thực hiện, phản bác lại những luận điệu sai trái, thù địch của các thế lực phản động về công cuộc đấu tranh phòng chống tham nhũng trên các không gian mạng, kịp thời nắm bắt và có biện pháp định hướng tư tưởng cho học sinh- sinh viên.</a:t>
            </a:r>
          </a:p>
          <a:p>
            <a:pPr indent="457200" fontAlgn="base">
              <a:spcBef>
                <a:spcPct val="0"/>
              </a:spcBef>
              <a:spcAft>
                <a:spcPct val="0"/>
              </a:spcAft>
              <a:buClrTx/>
            </a:pPr>
            <a:endParaRPr kumimoji="0" lang="en-US" sz="18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endParaRPr>
          </a:p>
          <a:p>
            <a:pPr indent="457200" fontAlgn="base">
              <a:spcBef>
                <a:spcPct val="0"/>
              </a:spcBef>
              <a:spcAft>
                <a:spcPct val="0"/>
              </a:spcAft>
              <a:buClrTx/>
              <a:buFont typeface="Arial" pitchFamily="34" charset="0"/>
              <a:buChar char="•"/>
            </a:pPr>
            <a:r>
              <a:rPr lang="en-US" sz="1800" dirty="0" smtClean="0">
                <a:latin typeface="Times New Roman" pitchFamily="18" charset="0"/>
                <a:cs typeface="Times New Roman" pitchFamily="18" charset="0"/>
              </a:rPr>
              <a:t>Thứ ba, luôn xây dựng cho mình lối sống giản dị, trong sạch, liêm khiết, là tấm gương để người thân, bạn bè, đồng nghiệp và học sinh- sinh viên noi theo.</a:t>
            </a:r>
          </a:p>
          <a:p>
            <a:pPr indent="457200" fontAlgn="base">
              <a:spcBef>
                <a:spcPct val="0"/>
              </a:spcBef>
              <a:spcAft>
                <a:spcPct val="0"/>
              </a:spcAft>
              <a:buClrTx/>
              <a:buFont typeface="Arial" pitchFamily="34" charset="0"/>
              <a:buChar char="•"/>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2769"/>
                                        </p:tgtEl>
                                        <p:attrNameLst>
                                          <p:attrName>style.visibility</p:attrName>
                                        </p:attrNameLst>
                                      </p:cBhvr>
                                      <p:to>
                                        <p:strVal val="visible"/>
                                      </p:to>
                                    </p:set>
                                    <p:anim calcmode="lin" valueType="num">
                                      <p:cBhvr additive="base">
                                        <p:cTn id="17" dur="500" fill="hold"/>
                                        <p:tgtEl>
                                          <p:spTgt spid="32769"/>
                                        </p:tgtEl>
                                        <p:attrNameLst>
                                          <p:attrName>ppt_x</p:attrName>
                                        </p:attrNameLst>
                                      </p:cBhvr>
                                      <p:tavLst>
                                        <p:tav tm="0">
                                          <p:val>
                                            <p:strVal val="#ppt_x"/>
                                          </p:val>
                                        </p:tav>
                                        <p:tav tm="100000">
                                          <p:val>
                                            <p:strVal val="#ppt_x"/>
                                          </p:val>
                                        </p:tav>
                                      </p:tavLst>
                                    </p:anim>
                                    <p:anim calcmode="lin" valueType="num">
                                      <p:cBhvr additive="base">
                                        <p:cTn id="18" dur="500" fill="hold"/>
                                        <p:tgtEl>
                                          <p:spTgt spid="327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27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800" b="1" dirty="0" smtClean="0">
                <a:solidFill>
                  <a:schemeClr val="tx1"/>
                </a:solidFill>
                <a:latin typeface="Times New Roman" pitchFamily="18" charset="0"/>
                <a:cs typeface="Times New Roman" pitchFamily="18" charset="0"/>
              </a:rPr>
              <a:t>2.4  Liên Hệ</a:t>
            </a:r>
            <a:endParaRPr lang="vi-VN" sz="1800" b="1" dirty="0" smtClean="0">
              <a:solidFill>
                <a:schemeClr val="tx1"/>
              </a:solidFill>
              <a:latin typeface="Times New Roman" pitchFamily="18" charset="0"/>
              <a:cs typeface="Times New Roman" pitchFamily="18" charset="0"/>
            </a:endParaRPr>
          </a:p>
        </p:txBody>
      </p:sp>
      <p:sp>
        <p:nvSpPr>
          <p:cNvPr id="18434" name="Rectangle 2"/>
          <p:cNvSpPr>
            <a:spLocks noChangeArrowheads="1"/>
          </p:cNvSpPr>
          <p:nvPr/>
        </p:nvSpPr>
        <p:spPr bwMode="auto">
          <a:xfrm>
            <a:off x="157654" y="1914384"/>
            <a:ext cx="504496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21" name="Rectangle 1"/>
          <p:cNvSpPr>
            <a:spLocks noChangeArrowheads="1"/>
          </p:cNvSpPr>
          <p:nvPr/>
        </p:nvSpPr>
        <p:spPr bwMode="auto">
          <a:xfrm>
            <a:off x="217713" y="1955674"/>
            <a:ext cx="7454840" cy="21852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buClrTx/>
              <a:buFont typeface="Arial" pitchFamily="34" charset="0"/>
              <a:buChar char="•"/>
            </a:pPr>
            <a:r>
              <a:rPr lang="en-US" sz="1800" dirty="0" smtClean="0">
                <a:latin typeface="Times New Roman" pitchFamily="18" charset="0"/>
                <a:cs typeface="Times New Roman" pitchFamily="18" charset="0"/>
              </a:rPr>
              <a:t>Thứ tư, tích hợp nội dung về đấu tranh phòng chống tham nhũng vào các nội dung bài học có liên quan nhằm giúp sinh viên hiểu rõ hơn về các khía cạnh của tham nhũng như nguyên nhân, hậu quả và cách phòng, chống tham nhũng, từ đó tạo cho sinh viên ý thức phòng, chống tham nhũng. Để nâng cao hiệu quả của việc tích hợp nội dung đấu tranh phòng chống tham nhũng trong giảng dạy các môn LLCT và pháp luật, giảng viên cần phải: </a:t>
            </a: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721"/>
                                        </p:tgtEl>
                                        <p:attrNameLst>
                                          <p:attrName>style.visibility</p:attrName>
                                        </p:attrNameLst>
                                      </p:cBhvr>
                                      <p:to>
                                        <p:strVal val="visible"/>
                                      </p:to>
                                    </p:set>
                                    <p:anim calcmode="lin" valueType="num">
                                      <p:cBhvr additive="base">
                                        <p:cTn id="18" dur="500" fill="hold"/>
                                        <p:tgtEl>
                                          <p:spTgt spid="30721"/>
                                        </p:tgtEl>
                                        <p:attrNameLst>
                                          <p:attrName>ppt_x</p:attrName>
                                        </p:attrNameLst>
                                      </p:cBhvr>
                                      <p:tavLst>
                                        <p:tav tm="0">
                                          <p:val>
                                            <p:strVal val="#ppt_x"/>
                                          </p:val>
                                        </p:tav>
                                        <p:tav tm="100000">
                                          <p:val>
                                            <p:strVal val="#ppt_x"/>
                                          </p:val>
                                        </p:tav>
                                      </p:tavLst>
                                    </p:anim>
                                    <p:anim calcmode="lin" valueType="num">
                                      <p:cBhvr additive="base">
                                        <p:cTn id="19" dur="500" fill="hold"/>
                                        <p:tgtEl>
                                          <p:spTgt spid="307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07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800" b="1" dirty="0" smtClean="0">
                <a:solidFill>
                  <a:schemeClr val="tx1"/>
                </a:solidFill>
                <a:latin typeface="Times New Roman" pitchFamily="18" charset="0"/>
                <a:cs typeface="Times New Roman" pitchFamily="18" charset="0"/>
              </a:rPr>
              <a:t>2.4  Liên Hệ</a:t>
            </a:r>
            <a:endParaRPr lang="vi-VN" sz="1800" b="1" dirty="0" smtClean="0">
              <a:solidFill>
                <a:schemeClr val="tx1"/>
              </a:solidFill>
              <a:latin typeface="Times New Roman" pitchFamily="18" charset="0"/>
              <a:cs typeface="Times New Roman" pitchFamily="18" charset="0"/>
            </a:endParaRPr>
          </a:p>
        </p:txBody>
      </p:sp>
      <p:sp>
        <p:nvSpPr>
          <p:cNvPr id="18434" name="Rectangle 2"/>
          <p:cNvSpPr>
            <a:spLocks noChangeArrowheads="1"/>
          </p:cNvSpPr>
          <p:nvPr/>
        </p:nvSpPr>
        <p:spPr bwMode="auto">
          <a:xfrm>
            <a:off x="157654" y="1914384"/>
            <a:ext cx="504496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21" name="Rectangle 1"/>
          <p:cNvSpPr>
            <a:spLocks noChangeArrowheads="1"/>
          </p:cNvSpPr>
          <p:nvPr/>
        </p:nvSpPr>
        <p:spPr bwMode="auto">
          <a:xfrm>
            <a:off x="207202" y="1846529"/>
            <a:ext cx="8001377"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hangingPunct="0">
              <a:buFont typeface="Arial" pitchFamily="34" charset="0"/>
              <a:buChar char="•"/>
            </a:pPr>
            <a:r>
              <a:rPr lang="en-US" sz="1800" dirty="0" smtClean="0">
                <a:latin typeface="Times New Roman" pitchFamily="18" charset="0"/>
                <a:cs typeface="Times New Roman" pitchFamily="18" charset="0"/>
              </a:rPr>
              <a:t> Tạo ra không gian thảo luận trong lớp học để khuyến khích sinh viên thảo luận về các vấn đề liên quan đến tham nhũng. Thông qua sự thảo luận và trao đổi ý kiến, sinh viên có thể phát triển suy nghĩ phản biện và nhận thức về tầm quan trọng của phòng, chống tham nhũng.</a:t>
            </a:r>
          </a:p>
          <a:p>
            <a:pPr eaLnBrk="0" hangingPunct="0">
              <a:buFont typeface="Arial" pitchFamily="34" charset="0"/>
              <a:buChar char="•"/>
            </a:pPr>
            <a:r>
              <a:rPr lang="en-US" sz="1800" dirty="0" smtClean="0">
                <a:latin typeface="Times New Roman" pitchFamily="18" charset="0"/>
                <a:cs typeface="Times New Roman" pitchFamily="18" charset="0"/>
              </a:rPr>
              <a:t> Sử dụng ví dụ và trường hợp thực tế về tham nhũng để minh họa các khái niệm và nguyên tắc được giảng dạy, giúp sinh hiểu viên hiểu cụ thể hơn về cách tham nhũng, ảnh hưởng của tham nhũng đến xã hội và từ đó nhận thức được tầm quan trọng của công tác phòng, chống tham nhũng.</a:t>
            </a:r>
          </a:p>
          <a:p>
            <a:pPr eaLnBrk="0" hangingPunct="0">
              <a:buFont typeface="Arial" pitchFamily="34" charset="0"/>
              <a:buChar char="•"/>
            </a:pPr>
            <a:r>
              <a:rPr lang="en-US" sz="1800" dirty="0" smtClean="0">
                <a:latin typeface="Times New Roman" pitchFamily="18" charset="0"/>
                <a:cs typeface="Times New Roman" pitchFamily="18" charset="0"/>
              </a:rPr>
              <a:t> Khuyến khích sinh viên nghiên cứu về các khía cạnh của tham nhũng và tham gia vào các dự án đấu tranh phòng chống tham nhũng.</a:t>
            </a: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0721"/>
                                        </p:tgtEl>
                                        <p:attrNameLst>
                                          <p:attrName>style.visibility</p:attrName>
                                        </p:attrNameLst>
                                      </p:cBhvr>
                                      <p:to>
                                        <p:strVal val="visible"/>
                                      </p:to>
                                    </p:set>
                                    <p:animEffect transition="in" filter="wipe(down)">
                                      <p:cBhvr>
                                        <p:cTn id="19" dur="5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07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5" name="Rounded Rectangle 4"/>
          <p:cNvSpPr/>
          <p:nvPr/>
        </p:nvSpPr>
        <p:spPr>
          <a:xfrm>
            <a:off x="157655" y="1051035"/>
            <a:ext cx="8839199" cy="73572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800" b="1" dirty="0" smtClean="0">
                <a:solidFill>
                  <a:schemeClr val="tx1"/>
                </a:solidFill>
                <a:latin typeface="Times New Roman" pitchFamily="18" charset="0"/>
                <a:cs typeface="Times New Roman" pitchFamily="18" charset="0"/>
              </a:rPr>
              <a:t>2.4  Liên Hệ</a:t>
            </a:r>
            <a:endParaRPr lang="vi-VN" sz="1800" b="1" dirty="0" smtClean="0">
              <a:solidFill>
                <a:schemeClr val="tx1"/>
              </a:solidFill>
              <a:latin typeface="Times New Roman" pitchFamily="18" charset="0"/>
              <a:cs typeface="Times New Roman" pitchFamily="18" charset="0"/>
            </a:endParaRPr>
          </a:p>
        </p:txBody>
      </p:sp>
      <p:sp>
        <p:nvSpPr>
          <p:cNvPr id="18434" name="Rectangle 2"/>
          <p:cNvSpPr>
            <a:spLocks noChangeArrowheads="1"/>
          </p:cNvSpPr>
          <p:nvPr/>
        </p:nvSpPr>
        <p:spPr bwMode="auto">
          <a:xfrm>
            <a:off x="157654" y="1914384"/>
            <a:ext cx="504496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21" name="Rectangle 1"/>
          <p:cNvSpPr>
            <a:spLocks noChangeArrowheads="1"/>
          </p:cNvSpPr>
          <p:nvPr/>
        </p:nvSpPr>
        <p:spPr bwMode="auto">
          <a:xfrm>
            <a:off x="207202" y="1846529"/>
            <a:ext cx="8001377"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hangingPunct="0">
              <a:buFont typeface="Arial" pitchFamily="34" charset="0"/>
              <a:buChar char="•"/>
            </a:pPr>
            <a:r>
              <a:rPr lang="en-US" sz="1800" dirty="0" smtClean="0">
                <a:latin typeface="Times New Roman" pitchFamily="18" charset="0"/>
                <a:cs typeface="Times New Roman" pitchFamily="18" charset="0"/>
              </a:rPr>
              <a:t> Tạo ra không gian thảo luận trong lớp học để khuyến khích sinh viên thảo luận về các vấn đề liên quan đến tham nhũng. Thông qua sự thảo luận và trao đổi ý kiến, sinh viên có thể phát triển suy nghĩ phản biện và nhận thức về tầm quan trọng của phòng, chống tham nhũng.</a:t>
            </a:r>
          </a:p>
          <a:p>
            <a:pPr eaLnBrk="0" hangingPunct="0">
              <a:buFont typeface="Arial" pitchFamily="34" charset="0"/>
              <a:buChar char="•"/>
            </a:pPr>
            <a:r>
              <a:rPr lang="en-US" sz="1800" dirty="0" smtClean="0">
                <a:latin typeface="Times New Roman" pitchFamily="18" charset="0"/>
                <a:cs typeface="Times New Roman" pitchFamily="18" charset="0"/>
              </a:rPr>
              <a:t> Sử dụng ví dụ và trường hợp thực tế về tham nhũng để minh họa các khái niệm và nguyên tắc được giảng dạy, giúp sinh hiểu viên hiểu cụ thể hơn về cách tham nhũng, ảnh hưởng của tham nhũng đến xã hội và từ đó nhận thức được tầm quan trọng của công tác phòng, chống tham nhũng.</a:t>
            </a:r>
          </a:p>
          <a:p>
            <a:pPr eaLnBrk="0" hangingPunct="0">
              <a:buFont typeface="Arial" pitchFamily="34" charset="0"/>
              <a:buChar char="•"/>
            </a:pPr>
            <a:r>
              <a:rPr lang="en-US" sz="1800" dirty="0" smtClean="0">
                <a:latin typeface="Times New Roman" pitchFamily="18" charset="0"/>
                <a:cs typeface="Times New Roman" pitchFamily="18" charset="0"/>
              </a:rPr>
              <a:t> Khuyến khích sinh viên nghiên cứu về các khía cạnh của tham nhũng và tham gia vào các dự án đấu tranh phòng chống tham nhũng.</a:t>
            </a: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0721"/>
                                        </p:tgtEl>
                                        <p:attrNameLst>
                                          <p:attrName>style.visibility</p:attrName>
                                        </p:attrNameLst>
                                      </p:cBhvr>
                                      <p:to>
                                        <p:strVal val="visible"/>
                                      </p:to>
                                    </p:set>
                                    <p:animEffect transition="in" filter="wipe(down)">
                                      <p:cBhvr>
                                        <p:cTn id="17" dur="5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07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KẾT LUẬN</a:t>
            </a:r>
            <a:endParaRPr lang="en-US" dirty="0"/>
          </a:p>
        </p:txBody>
      </p:sp>
      <p:sp>
        <p:nvSpPr>
          <p:cNvPr id="18434" name="Rectangle 2"/>
          <p:cNvSpPr>
            <a:spLocks noChangeArrowheads="1"/>
          </p:cNvSpPr>
          <p:nvPr/>
        </p:nvSpPr>
        <p:spPr bwMode="auto">
          <a:xfrm>
            <a:off x="157654" y="1914384"/>
            <a:ext cx="504496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buFont typeface="Arial" pitchFamily="34" charset="0"/>
              <a:buChar char="•"/>
            </a:pPr>
            <a:endParaRPr lang="en-US" sz="1800" dirty="0" smtClean="0">
              <a:latin typeface="Times New Roman" pitchFamily="18" charset="0"/>
              <a:cs typeface="Times New Roman" pitchFamily="18" charset="0"/>
            </a:endParaRPr>
          </a:p>
          <a:p>
            <a:pPr algn="just" fontAlgn="base">
              <a:spcBef>
                <a:spcPct val="0"/>
              </a:spcBef>
              <a:spcAft>
                <a:spcPct val="0"/>
              </a:spcAft>
              <a:buClrTx/>
            </a:pPr>
            <a:endParaRPr lang="en-US" sz="1800" dirty="0" smtClean="0">
              <a:latin typeface="Times New Roman" pitchFamily="18" charset="0"/>
              <a:cs typeface="Times New Roman" pitchFamily="18" charset="0"/>
            </a:endParaRPr>
          </a:p>
          <a:p>
            <a:pPr algn="just" fontAlgn="base">
              <a:spcBef>
                <a:spcPct val="0"/>
              </a:spcBef>
              <a:spcAft>
                <a:spcPct val="0"/>
              </a:spcAft>
              <a:buClrTx/>
              <a:buFontTx/>
              <a:buChar char="-"/>
            </a:pPr>
            <a:endParaRPr lang="en-US" sz="1800"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21" name="Rectangle 1"/>
          <p:cNvSpPr>
            <a:spLocks noChangeArrowheads="1"/>
          </p:cNvSpPr>
          <p:nvPr/>
        </p:nvSpPr>
        <p:spPr bwMode="auto">
          <a:xfrm>
            <a:off x="228223" y="1215909"/>
            <a:ext cx="829566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buClrTx/>
              <a:buFont typeface="Arial" pitchFamily="34" charset="0"/>
              <a:buChar char="•"/>
            </a:pPr>
            <a:r>
              <a:rPr lang="en-US" sz="1800" i="1" dirty="0" smtClean="0"/>
              <a:t>Chặng đường 10 năm chưa phải là dài, có lẽ chỉ mới là mở đầu của cuộc đấu tranh phòng, chống tham nhũng đòi hỏi phải kiên quyết, kiên trì, không nghỉ, không ngừng nhưng giá trị to lớn của 10 năm đầu là biến quyết tâm thành hoạt động thực tế, củng cố niềm tin của Nhân dân đối với Đảng. </a:t>
            </a:r>
          </a:p>
          <a:p>
            <a:pPr algn="just" fontAlgn="base">
              <a:spcBef>
                <a:spcPct val="0"/>
              </a:spcBef>
              <a:spcAft>
                <a:spcPct val="0"/>
              </a:spcAft>
              <a:buClrTx/>
              <a:buFont typeface="Arial" pitchFamily="34" charset="0"/>
              <a:buChar char="•"/>
            </a:pPr>
            <a:endParaRPr lang="en-US" sz="1800" i="1" dirty="0" smtClean="0"/>
          </a:p>
          <a:p>
            <a:pPr algn="just" fontAlgn="base">
              <a:spcBef>
                <a:spcPct val="0"/>
              </a:spcBef>
              <a:spcAft>
                <a:spcPct val="0"/>
              </a:spcAft>
              <a:buClrTx/>
              <a:buFont typeface="Arial" pitchFamily="34" charset="0"/>
              <a:buChar char="•"/>
            </a:pPr>
            <a:r>
              <a:rPr lang="en-US" sz="1800" i="1" dirty="0" smtClean="0"/>
              <a:t>Con đường phía trước của cuộc đấu tranh phòng, chống tham nhũng, tiêu cực sẽ còn nhiều khó khăn, thách thức, nhưng với quyết tâm chính trị của toàn Đảng, sự quan tâm, đồng lòng, sự quyết tâm trong nhận thức và hành động của toàn dân, sẽ vượt qua bằng sức mạnh nội sinh, cội nguồn là sức mạnh niềm tin của dân đối với Đảng.</a:t>
            </a:r>
            <a:r>
              <a:rPr lang="en-US" sz="1800" dirty="0" smtClean="0"/>
              <a:t>Khi người dân đã có niềm tin vào sự lãnh đạo của Đảng, thì tự nó có giá trị như một loại "vắc xin" để phòng, chống "giặc nội xâm".</a:t>
            </a:r>
          </a:p>
          <a:p>
            <a:pPr marL="0" marR="0" lvl="0" indent="0" algn="just" defTabSz="914400" rtl="0" eaLnBrk="1" fontAlgn="base" latinLnBrk="0" hangingPunct="1">
              <a:lnSpc>
                <a:spcPct val="100000"/>
              </a:lnSpc>
              <a:spcBef>
                <a:spcPct val="0"/>
              </a:spcBef>
              <a:spcAft>
                <a:spcPct val="0"/>
              </a:spcAft>
              <a:buClrTx/>
              <a:buSzTx/>
              <a:tabLst/>
            </a:pP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721"/>
                                        </p:tgtEl>
                                        <p:attrNameLst>
                                          <p:attrName>style.visibility</p:attrName>
                                        </p:attrNameLst>
                                      </p:cBhvr>
                                      <p:to>
                                        <p:strVal val="visible"/>
                                      </p:to>
                                    </p:set>
                                    <p:animEffect transition="in" filter="wipe(down)">
                                      <p:cBhvr>
                                        <p:cTn id="12" dur="5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7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1. MỞ BÀI</a:t>
            </a:r>
            <a:endParaRPr lang="en-US" dirty="0"/>
          </a:p>
        </p:txBody>
      </p:sp>
      <p:sp>
        <p:nvSpPr>
          <p:cNvPr id="4" name="Text Placeholder 3"/>
          <p:cNvSpPr>
            <a:spLocks noGrp="1"/>
          </p:cNvSpPr>
          <p:nvPr>
            <p:ph type="body" idx="2"/>
          </p:nvPr>
        </p:nvSpPr>
        <p:spPr>
          <a:xfrm>
            <a:off x="3839134" y="1093051"/>
            <a:ext cx="5052619" cy="3657626"/>
          </a:xfrm>
        </p:spPr>
        <p:txBody>
          <a:bodyPr/>
          <a:lstStyle/>
          <a:p>
            <a:pPr>
              <a:buNone/>
            </a:pPr>
            <a:r>
              <a:rPr lang="en-US" dirty="0" smtClean="0">
                <a:latin typeface="Times New Roman" pitchFamily="18" charset="0"/>
                <a:cs typeface="Times New Roman" pitchFamily="18" charset="0"/>
              </a:rPr>
              <a:t>Một trong những điểm mới, sáng tạo của tác phẩm “Kiên quyết, kiên trì đấu tranh phòng, chống tham nhũng, tiêu cực góp phần xây dựng Đảng và Nhà nước ta ngày càng trong sạch, vững mạnh” của Tổng bí thư Nguyễn Phú Trọng là dành một phần tập hợp ý kiến của các tầng lớp nhân dân. Trong phần 3 “Trên dưới đồng lòng, dọc ngang thông suốt” của tác phẩm đã tập hợp, chọn lọc 62 ý kiến của các tầng lớp nhân dân về công cuộc đấu tranh phòng, chống tham nhũng hiện nay ở nước ta.</a:t>
            </a:r>
            <a:endParaRPr lang="en-US" dirty="0">
              <a:latin typeface="Times New Roman" pitchFamily="18" charset="0"/>
              <a:cs typeface="Times New Roman" pitchFamily="18" charset="0"/>
            </a:endParaRP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297247" y="1579069"/>
            <a:ext cx="3738726" cy="27827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49" name="Text Box 86"/>
          <p:cNvSpPr txBox="1">
            <a:spLocks noChangeArrowheads="1"/>
          </p:cNvSpPr>
          <p:nvPr/>
        </p:nvSpPr>
        <p:spPr bwMode="auto">
          <a:xfrm>
            <a:off x="703263" y="304800"/>
            <a:ext cx="544512" cy="6524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231F2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1" name="Rectangle 3"/>
          <p:cNvSpPr>
            <a:spLocks noChangeArrowheads="1"/>
          </p:cNvSpPr>
          <p:nvPr/>
        </p:nvSpPr>
        <p:spPr bwMode="auto">
          <a:xfrm>
            <a:off x="168166" y="4235670"/>
            <a:ext cx="1324302"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1" u="none" strike="noStrike" cap="none" normalizeH="0" baseline="0" dirty="0" smtClean="0">
              <a:ln>
                <a:noFill/>
              </a:ln>
              <a:solidFill>
                <a:srgbClr val="231F2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1" u="none" strike="noStrike" cap="none" normalizeH="0" baseline="0" dirty="0" smtClean="0">
                <a:ln>
                  <a:noFill/>
                </a:ln>
                <a:solidFill>
                  <a:srgbClr val="231F20"/>
                </a:solidFill>
                <a:effectLst/>
                <a:latin typeface="Arial" pitchFamily="34" charset="0"/>
                <a:ea typeface="Times New Roman" pitchFamily="18" charset="0"/>
                <a:cs typeface="Arial" pitchFamily="34" charset="0"/>
              </a:rPr>
              <a:t>Ảnh: Trà</a:t>
            </a:r>
            <a:r>
              <a:rPr kumimoji="0" lang="vi-VN" sz="1100" b="0" i="1" u="none" strike="noStrike" cap="none" normalizeH="0" baseline="0" dirty="0" smtClean="0">
                <a:ln>
                  <a:noFill/>
                </a:ln>
                <a:solidFill>
                  <a:srgbClr val="231F20"/>
                </a:solidFill>
                <a:effectLst/>
                <a:latin typeface="Arial" pitchFamily="34" charset="0"/>
                <a:ea typeface="Times New Roman" pitchFamily="18" charset="0"/>
                <a:cs typeface="Arial" pitchFamily="34" charset="0"/>
              </a:rPr>
              <a:t> </a:t>
            </a:r>
            <a:r>
              <a:rPr kumimoji="0" lang="en-US" sz="1100" b="0" i="1" u="none" strike="noStrike" cap="none" normalizeH="0" baseline="0" dirty="0" smtClean="0">
                <a:ln>
                  <a:noFill/>
                </a:ln>
                <a:solidFill>
                  <a:srgbClr val="231F20"/>
                </a:solidFill>
                <a:effectLst/>
                <a:latin typeface="Arial" pitchFamily="34" charset="0"/>
                <a:ea typeface="Times New Roman" pitchFamily="18" charset="0"/>
                <a:cs typeface="Arial" pitchFamily="34" charset="0"/>
              </a:rPr>
              <a:t>Giang</a:t>
            </a:r>
            <a:r>
              <a:rPr kumimoji="0" lang="en-US" sz="1000" b="0" i="0" u="none" strike="noStrike" cap="none" normalizeH="0" baseline="0" dirty="0" smtClean="0">
                <a:ln>
                  <a:noFill/>
                </a:ln>
                <a:solidFill>
                  <a:schemeClr val="tx1"/>
                </a:solidFill>
                <a:effectLst/>
                <a:latin typeface="Arial" pitchFamily="34" charset="0"/>
                <a:cs typeface="Arial" pitchFamily="34" charset="0"/>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1. MỞ BÀI</a:t>
            </a:r>
            <a:endParaRPr lang="en-US" dirty="0"/>
          </a:p>
        </p:txBody>
      </p:sp>
      <p:sp>
        <p:nvSpPr>
          <p:cNvPr id="4" name="Text Placeholder 3"/>
          <p:cNvSpPr>
            <a:spLocks noGrp="1"/>
          </p:cNvSpPr>
          <p:nvPr>
            <p:ph type="body" idx="2"/>
          </p:nvPr>
        </p:nvSpPr>
        <p:spPr>
          <a:xfrm>
            <a:off x="3226676" y="914401"/>
            <a:ext cx="5917324" cy="4424854"/>
          </a:xfrm>
        </p:spPr>
        <p:txBody>
          <a:bodyPr/>
          <a:lstStyle/>
          <a:p>
            <a:pPr>
              <a:buNone/>
            </a:pPr>
            <a:r>
              <a:rPr lang="en-US" dirty="0" smtClean="0">
                <a:latin typeface="Times New Roman" pitchFamily="18" charset="0"/>
                <a:cs typeface="Times New Roman" pitchFamily="18" charset="0"/>
              </a:rPr>
              <a:t>Điều đó đã thể hiện sự ghi nhận của nhân dân, niềm tin tưởng sâu sắc của Nhân dân về công tác phòng, chống tham nhũng, tiêu cực dưới sự lãnh đạo, chỉ đạo của Tổng Bí thư Nguyễn Phú Trọng. Tổng Bí thư Nguyễn Phú Trọng đã nhận thức sâu sắc: Công cuộc đấu tranh phòng, chống tham nhũng, tiêu cực chỉ thực sự thành công khi “trên dưới đồng lòng, dọc ngang thông suốt”, sức mạnh và động lực to lớn của cuộc đấu tranh phòng, chống tham nhũng, tiêu cực là sự đồng tình, ủng hộ, hưởng ứng, tham gia tích cực của Nhân dân. Nếu không dựa vào dân thì cuộc đấu tranh phòng, chống tham nhũng, tiêu cực khó có thể thành công. Vì vậy phải dựa vào dân, lắng nghe dân, lắng nghe dư luận để chọn lọc tiếp thu cái đúng.</a:t>
            </a:r>
          </a:p>
          <a:p>
            <a:pPr>
              <a:buNone/>
            </a:pPr>
            <a:endParaRPr lang="en-US" dirty="0">
              <a:latin typeface="Times New Roman" pitchFamily="18" charset="0"/>
              <a:cs typeface="Times New Roman" pitchFamily="18" charset="0"/>
            </a:endParaRPr>
          </a:p>
        </p:txBody>
      </p:sp>
      <p:sp>
        <p:nvSpPr>
          <p:cNvPr id="2049" name="Text Box 86"/>
          <p:cNvSpPr txBox="1">
            <a:spLocks noChangeArrowheads="1"/>
          </p:cNvSpPr>
          <p:nvPr/>
        </p:nvSpPr>
        <p:spPr bwMode="auto">
          <a:xfrm>
            <a:off x="703263" y="304800"/>
            <a:ext cx="544512" cy="6524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231F2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Picture 8"/>
          <p:cNvPicPr/>
          <p:nvPr/>
        </p:nvPicPr>
        <p:blipFill>
          <a:blip r:embed="rId2">
            <a:extLst>
              <a:ext uri="{28A0092B-C50C-407E-A947-70E740481C1C}">
                <a14:useLocalDpi xmlns:a14="http://schemas.microsoft.com/office/drawing/2010/main" val="0"/>
              </a:ext>
            </a:extLst>
          </a:blip>
          <a:srcRect/>
          <a:stretch>
            <a:fillRect/>
          </a:stretch>
        </p:blipFill>
        <p:spPr bwMode="auto">
          <a:xfrm>
            <a:off x="270861" y="1559801"/>
            <a:ext cx="3292147" cy="26128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290" name="Rectangle 87"/>
          <p:cNvSpPr>
            <a:spLocks noChangeArrowheads="1"/>
          </p:cNvSpPr>
          <p:nvPr/>
        </p:nvSpPr>
        <p:spPr bwMode="auto">
          <a:xfrm>
            <a:off x="2025650" y="457200"/>
            <a:ext cx="3733800" cy="2984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endParaRPr lang="en-US"/>
          </a:p>
        </p:txBody>
      </p:sp>
      <p:sp>
        <p:nvSpPr>
          <p:cNvPr id="12291"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3448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3" name="Text Placeholder 2"/>
          <p:cNvSpPr>
            <a:spLocks noGrp="1"/>
          </p:cNvSpPr>
          <p:nvPr>
            <p:ph type="body" idx="1"/>
          </p:nvPr>
        </p:nvSpPr>
        <p:spPr>
          <a:xfrm>
            <a:off x="0" y="956441"/>
            <a:ext cx="9144000" cy="3762703"/>
          </a:xfrm>
        </p:spPr>
        <p:txBody>
          <a:bodyPr numCol="2"/>
          <a:lstStyle/>
          <a:p>
            <a:pPr algn="just"/>
            <a:endParaRPr lang="vi-VN" sz="1700" b="1" dirty="0" smtClean="0">
              <a:latin typeface="+mj-lt"/>
              <a:cs typeface="Times New Roman" pitchFamily="18" charset="0"/>
            </a:endParaRPr>
          </a:p>
          <a:p>
            <a:pPr algn="just"/>
            <a:endParaRPr lang="vi-VN" sz="1700" b="1" dirty="0" smtClean="0">
              <a:latin typeface="+mj-lt"/>
              <a:cs typeface="Times New Roman" pitchFamily="18" charset="0"/>
            </a:endParaRPr>
          </a:p>
          <a:p>
            <a:pPr algn="just"/>
            <a:endParaRPr lang="vi-VN" sz="1700" b="1" dirty="0" smtClean="0">
              <a:latin typeface="+mj-lt"/>
              <a:cs typeface="Times New Roman" pitchFamily="18" charset="0"/>
            </a:endParaRPr>
          </a:p>
          <a:p>
            <a:pPr algn="just"/>
            <a:r>
              <a:rPr lang="vi-VN" sz="1700" b="1" dirty="0" smtClean="0">
                <a:latin typeface="+mj-lt"/>
                <a:cs typeface="Times New Roman" pitchFamily="18" charset="0"/>
              </a:rPr>
              <a:t>- </a:t>
            </a:r>
            <a:r>
              <a:rPr lang="en-US" sz="1700" dirty="0" smtClean="0">
                <a:latin typeface="+mj-lt"/>
              </a:rPr>
              <a:t>Mặc dù, mỗi cá nhân có quan điểm và đánh giá riêng về công cuộc đấu tranh phòng, chống tham nhũng và tiêu cực cũng như về vai trò của Tổng bí thư Nguyễn Phú Trọng nhưng có thể nói tất cả các ý kiến đều toát lên niềm tin sâu sắc của nhân dân vào công cuộc đấu tranh phòng, chống tham nhũng và tiêu cực mà Tổng bí thư đang triển khai mạnh mẽ trong giai đoạn hiện nay ở nước ta.</a:t>
            </a:r>
          </a:p>
          <a:p>
            <a:endParaRPr lang="en-US" sz="2000" b="1" dirty="0">
              <a:latin typeface="Times New Roman" pitchFamily="18" charset="0"/>
              <a:cs typeface="Times New Roman" pitchFamily="18" charset="0"/>
            </a:endParaRPr>
          </a:p>
        </p:txBody>
      </p:sp>
      <p:sp>
        <p:nvSpPr>
          <p:cNvPr id="5" name="Rounded Rectangle 4"/>
          <p:cNvSpPr/>
          <p:nvPr/>
        </p:nvSpPr>
        <p:spPr>
          <a:xfrm>
            <a:off x="157656" y="1051035"/>
            <a:ext cx="4445875" cy="99848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vi-VN" sz="1800" b="1" dirty="0" smtClean="0">
                <a:solidFill>
                  <a:schemeClr val="tx1"/>
                </a:solidFill>
                <a:latin typeface="Times New Roman" pitchFamily="18" charset="0"/>
                <a:cs typeface="Times New Roman" pitchFamily="18" charset="0"/>
              </a:rPr>
              <a:t>2.1 Thực trạng niềm tin của nhân dân đối với công cuộc đấu tranh phòng, chống tham nhũng, tiêu cực  </a:t>
            </a: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4923842" y="1122677"/>
            <a:ext cx="4109544" cy="29240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2. NỘI DUNG</a:t>
            </a:r>
            <a:endParaRPr lang="en-US" dirty="0"/>
          </a:p>
        </p:txBody>
      </p:sp>
      <p:sp>
        <p:nvSpPr>
          <p:cNvPr id="3" name="Text Placeholder 2"/>
          <p:cNvSpPr>
            <a:spLocks noGrp="1"/>
          </p:cNvSpPr>
          <p:nvPr>
            <p:ph type="body" idx="1"/>
          </p:nvPr>
        </p:nvSpPr>
        <p:spPr>
          <a:xfrm>
            <a:off x="94593" y="979195"/>
            <a:ext cx="9049407" cy="3026979"/>
          </a:xfrm>
        </p:spPr>
        <p:txBody>
          <a:bodyPr numCol="2"/>
          <a:lstStyle/>
          <a:p>
            <a:pPr algn="just"/>
            <a:endParaRPr lang="vi-VN" sz="1700" b="1" dirty="0" smtClean="0">
              <a:latin typeface="+mj-lt"/>
              <a:cs typeface="Times New Roman" pitchFamily="18" charset="0"/>
            </a:endParaRPr>
          </a:p>
          <a:p>
            <a:pPr algn="just"/>
            <a:endParaRPr lang="vi-VN" sz="1700" b="1" dirty="0" smtClean="0">
              <a:latin typeface="+mj-lt"/>
              <a:cs typeface="Times New Roman" pitchFamily="18" charset="0"/>
            </a:endParaRPr>
          </a:p>
          <a:p>
            <a:pPr algn="just"/>
            <a:endParaRPr lang="vi-VN" sz="1700" b="1" dirty="0" smtClean="0">
              <a:latin typeface="+mj-lt"/>
              <a:cs typeface="Times New Roman" pitchFamily="18" charset="0"/>
            </a:endParaRPr>
          </a:p>
          <a:p>
            <a:pPr>
              <a:buFontTx/>
              <a:buChar char="-"/>
            </a:pPr>
            <a:r>
              <a:rPr lang="en-US" sz="1800" dirty="0" smtClean="0">
                <a:latin typeface="+mj-lt"/>
              </a:rPr>
              <a:t>Trước hết, Người dân dành tình cảm rất lớn đối với Tổng Bí thư Nguyễn Phú Trọng. Họ tin tưởng vào tài năng, bản lĩnh, đạo đức, sự liêm chính của ông, đặc biệt là những chỉ đạo, lời hứa của ông với cử tri, với nhân dân đều được triển khai và thực hiện trong thực tiễn. Tổng bí thư là một người nói đi đôi với làm, gắn quyết tâm chính trị với hành động thực tiễn rất cụ thể </a:t>
            </a:r>
            <a:r>
              <a:rPr lang="vi-VN" sz="1800" dirty="0" smtClean="0">
                <a:latin typeface="+mj-lt"/>
              </a:rPr>
              <a:t>  </a:t>
            </a:r>
          </a:p>
          <a:p>
            <a:endParaRPr lang="vi-VN" sz="1800" dirty="0" smtClean="0">
              <a:latin typeface="+mj-lt"/>
            </a:endParaRPr>
          </a:p>
          <a:p>
            <a:r>
              <a:rPr lang="en-US" sz="1800" dirty="0" smtClean="0">
                <a:latin typeface="+mj-lt"/>
              </a:rPr>
              <a:t>để mỗi cán bộ, đảng viên thấy được trách nhiệm của mình trong xây dựng, chỉnh đốn Đảng, trong đấu tranh phòng, chống tham nhũng. Và điều khiến người dân tin đó là Tổng Bí thư là một người có đời tư trong sáng, quyết liệt trong đấu tranh chống tham nhũng nhưng cũng rất nhân văn, nhân ái, nhân từ”. Chính vì vậy, Tổng bí thư Nguyễn Phú Trọng đã được người dân gọi với cái tên thân mật, dân dã là “người đốt lò vĩ đại”.</a:t>
            </a:r>
            <a:endParaRPr lang="en-US" sz="2000" dirty="0" smtClean="0">
              <a:latin typeface="+mj-lt"/>
            </a:endParaRPr>
          </a:p>
          <a:p>
            <a:endParaRPr lang="en-US" sz="2000" b="1" dirty="0">
              <a:latin typeface="Times New Roman" pitchFamily="18" charset="0"/>
              <a:cs typeface="Times New Roman" pitchFamily="18" charset="0"/>
            </a:endParaRPr>
          </a:p>
        </p:txBody>
      </p:sp>
      <p:sp>
        <p:nvSpPr>
          <p:cNvPr id="5" name="Rounded Rectangle 4"/>
          <p:cNvSpPr/>
          <p:nvPr/>
        </p:nvSpPr>
        <p:spPr>
          <a:xfrm>
            <a:off x="157657" y="1051035"/>
            <a:ext cx="4246178" cy="998482"/>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vi-VN" sz="1800" b="1" dirty="0" smtClean="0">
                <a:solidFill>
                  <a:schemeClr val="tx1"/>
                </a:solidFill>
                <a:latin typeface="Times New Roman" pitchFamily="18" charset="0"/>
                <a:cs typeface="Times New Roman" pitchFamily="18" charset="0"/>
              </a:rPr>
              <a:t>2.1 Thực trạng niềm tin của nhân dân đối với công cuộc đấu tranh phòng, chống tham nhũng, tiêu cực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a:xfrm>
            <a:off x="0" y="1166649"/>
            <a:ext cx="9007366" cy="3752192"/>
          </a:xfrm>
        </p:spPr>
        <p:txBody>
          <a:bodyPr numCol="2"/>
          <a:lstStyle/>
          <a:p>
            <a:pPr algn="just"/>
            <a:r>
              <a:rPr lang="vi-VN" sz="1700" dirty="0" smtClean="0">
                <a:latin typeface="Times New Roman" pitchFamily="18" charset="0"/>
                <a:cs typeface="Times New Roman" pitchFamily="18" charset="0"/>
              </a:rPr>
              <a:t>- </a:t>
            </a:r>
            <a:r>
              <a:rPr lang="en-US" sz="1700" dirty="0" smtClean="0">
                <a:latin typeface="Times New Roman" pitchFamily="18" charset="0"/>
                <a:cs typeface="Times New Roman" pitchFamily="18" charset="0"/>
              </a:rPr>
              <a:t>Thứ hai, Người dân đánh giá cao những thành công trong công tác đấu tranh phòng, chống tham nhũng và tiêu cực thời gian qua. Theo Người dân, công tác đấu tranh phòng chống tham nhũng và tiêu cực thời gian qu đã được tiến hành một cách bài bản, khá khẩn trương trong từng cơ quan nhà nước. Việc phát hiện, xử lý các vụ án tham nhũng, tiêu cực được chỉ đạo và thực hiện rất bài bản, đồng bộ, quyết liệt, hiệu quả, khẳng định quyết tâm rất cao của Đảng, Nhà nước và nhân dân ta với tinh thần “không có vùng cấm, không có ngoại lệ, bất kể người đó là ai”. Cụ thể: </a:t>
            </a:r>
          </a:p>
          <a:p>
            <a:pPr algn="just"/>
            <a:endParaRPr lang="vi-VN" sz="1700" b="1" dirty="0" smtClean="0">
              <a:latin typeface="Times New Roman" pitchFamily="18" charset="0"/>
              <a:cs typeface="Times New Roman" pitchFamily="18" charset="0"/>
            </a:endParaRPr>
          </a:p>
          <a:p>
            <a:pPr algn="just"/>
            <a:endParaRPr lang="vi-VN" sz="1700" b="1" dirty="0" smtClean="0">
              <a:latin typeface="Times New Roman" pitchFamily="18" charset="0"/>
              <a:cs typeface="Times New Roman" pitchFamily="18" charset="0"/>
            </a:endParaRPr>
          </a:p>
          <a:p>
            <a:endParaRPr lang="en-US" sz="1800" b="1" dirty="0">
              <a:latin typeface="+mj-lt"/>
              <a:cs typeface="Times New Roman" pitchFamily="18" charset="0"/>
            </a:endParaRPr>
          </a:p>
        </p:txBody>
      </p:sp>
      <p:sp>
        <p:nvSpPr>
          <p:cNvPr id="5" name="Rounded Rectangle 4"/>
          <p:cNvSpPr/>
          <p:nvPr/>
        </p:nvSpPr>
        <p:spPr>
          <a:xfrm>
            <a:off x="126124" y="157654"/>
            <a:ext cx="6905297" cy="819807"/>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endParaRPr lang="vi-VN" sz="2000" b="1" dirty="0" smtClean="0">
              <a:solidFill>
                <a:schemeClr val="tx1"/>
              </a:solidFill>
              <a:latin typeface="Times New Roman" pitchFamily="18" charset="0"/>
              <a:cs typeface="Times New Roman" pitchFamily="18" charset="0"/>
            </a:endParaRPr>
          </a:p>
        </p:txBody>
      </p:sp>
      <p:sp>
        <p:nvSpPr>
          <p:cNvPr id="7" name="Rectangle 6"/>
          <p:cNvSpPr/>
          <p:nvPr/>
        </p:nvSpPr>
        <p:spPr>
          <a:xfrm>
            <a:off x="183932" y="239603"/>
            <a:ext cx="6921062" cy="646331"/>
          </a:xfrm>
          <a:prstGeom prst="rect">
            <a:avLst/>
          </a:prstGeom>
        </p:spPr>
        <p:txBody>
          <a:bodyPr wrap="square">
            <a:spAutoFit/>
          </a:bodyPr>
          <a:lstStyle/>
          <a:p>
            <a:r>
              <a:rPr lang="vi-VN" sz="1800" b="1" dirty="0" smtClean="0">
                <a:solidFill>
                  <a:schemeClr val="tx1"/>
                </a:solidFill>
                <a:latin typeface="Times New Roman" pitchFamily="18" charset="0"/>
                <a:cs typeface="Times New Roman" pitchFamily="18" charset="0"/>
              </a:rPr>
              <a:t>2.1 Thực trạng niềm tin của nhân dân đối với công cuộc đấu tranh phòng, chống tham nhũng, tiêu cực  </a:t>
            </a:r>
          </a:p>
        </p:txBody>
      </p:sp>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4966138" y="1164915"/>
            <a:ext cx="4130566" cy="29712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Rounded Rectangle 4"/>
          <p:cNvSpPr/>
          <p:nvPr/>
        </p:nvSpPr>
        <p:spPr>
          <a:xfrm>
            <a:off x="126124" y="157654"/>
            <a:ext cx="6905297" cy="819807"/>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endParaRPr lang="vi-VN" sz="2000" b="1" dirty="0" smtClean="0">
              <a:solidFill>
                <a:schemeClr val="tx1"/>
              </a:solidFill>
              <a:latin typeface="Times New Roman" pitchFamily="18" charset="0"/>
              <a:cs typeface="Times New Roman" pitchFamily="18" charset="0"/>
            </a:endParaRPr>
          </a:p>
        </p:txBody>
      </p:sp>
      <p:sp>
        <p:nvSpPr>
          <p:cNvPr id="7" name="Rectangle 6"/>
          <p:cNvSpPr/>
          <p:nvPr/>
        </p:nvSpPr>
        <p:spPr>
          <a:xfrm>
            <a:off x="183932" y="239603"/>
            <a:ext cx="6921062" cy="646331"/>
          </a:xfrm>
          <a:prstGeom prst="rect">
            <a:avLst/>
          </a:prstGeom>
        </p:spPr>
        <p:txBody>
          <a:bodyPr wrap="square">
            <a:spAutoFit/>
          </a:bodyPr>
          <a:lstStyle/>
          <a:p>
            <a:r>
              <a:rPr lang="vi-VN" sz="1800" b="1" dirty="0" smtClean="0">
                <a:solidFill>
                  <a:schemeClr val="tx1"/>
                </a:solidFill>
                <a:latin typeface="Times New Roman" pitchFamily="18" charset="0"/>
                <a:cs typeface="Times New Roman" pitchFamily="18" charset="0"/>
              </a:rPr>
              <a:t>2.1 Thực trạng niềm tin của nhân dân đối với công cuộc đấu tranh phòng, chống tham nhũng, tiêu cực  </a:t>
            </a:r>
          </a:p>
        </p:txBody>
      </p:sp>
      <p:sp>
        <p:nvSpPr>
          <p:cNvPr id="9" name="Text Placeholder 8"/>
          <p:cNvSpPr>
            <a:spLocks noGrp="1"/>
          </p:cNvSpPr>
          <p:nvPr>
            <p:ph type="body" idx="1"/>
          </p:nvPr>
        </p:nvSpPr>
        <p:spPr>
          <a:xfrm>
            <a:off x="207581" y="1104900"/>
            <a:ext cx="5278819" cy="3573780"/>
          </a:xfrm>
        </p:spPr>
        <p:txBody>
          <a:bodyPr/>
          <a:lstStyle/>
          <a:p>
            <a:r>
              <a:rPr lang="vi-VN"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Các cơ quan tiến hành tố tụng đã khởi tố 8.883 vụ/14.984 bị can, truy tố 7.346 vụ/14.247 bị can, xét xử sơ thẩm hơn 6.934 vụ/13.287 bị cáo về các tội tham nhũng, chức vụ, kinh tế. Riêng Ban Chỉ đạo Trung ương về phòng, chống tham nhũng theo dõi, chỉ đạo các cơ quan chức năng xử lý 127 vụ án, 92 vụ việc, đưa ra xét xử sơ thẩm 64 vụ án/600 bị cáo; trong đó có 16 cán bộ diện Trung ương quản lý bị xử lý hình sự. Thanh tra, kiểm toán đã kiến nghị thu hồi, xử lý gần 477.000 tỉ đồng, hơn 8.600 ha đất, kiến nghị xử lý hơn 8.700 tập thể, nhiều cá nhân; chuyển cơ quan điều tra xem xét, xử lý 451 vụ, 641 đối tượng.</a:t>
            </a:r>
          </a:p>
          <a:p>
            <a:endParaRPr lang="en-US" dirty="0"/>
          </a:p>
        </p:txBody>
      </p:sp>
      <p:sp>
        <p:nvSpPr>
          <p:cNvPr id="14338" name="AutoShape 2"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0" name="AutoShape 4"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2" name="Picture 11" descr="AT-91c9e.jpg"/>
          <p:cNvPicPr>
            <a:picLocks noChangeAspect="1"/>
          </p:cNvPicPr>
          <p:nvPr/>
        </p:nvPicPr>
        <p:blipFill>
          <a:blip r:embed="rId2"/>
          <a:stretch>
            <a:fillRect/>
          </a:stretch>
        </p:blipFill>
        <p:spPr>
          <a:xfrm>
            <a:off x="5613961" y="1279578"/>
            <a:ext cx="3379733" cy="22879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342" name="AutoShape 6"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4" name="AutoShape 8"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1000"/>
                                        <p:tgtEl>
                                          <p:spTgt spid="9">
                                            <p:txEl>
                                              <p:pRg st="0" end="0"/>
                                            </p:txEl>
                                          </p:spTgt>
                                        </p:tgtEl>
                                      </p:cBhvr>
                                    </p:animEffect>
                                    <p:anim calcmode="lin" valueType="num">
                                      <p:cBhvr>
                                        <p:cTn id="1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ircle(in)">
                                      <p:cBhvr>
                                        <p:cTn id="1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Rounded Rectangle 4"/>
          <p:cNvSpPr/>
          <p:nvPr/>
        </p:nvSpPr>
        <p:spPr>
          <a:xfrm>
            <a:off x="126124" y="157654"/>
            <a:ext cx="6905297" cy="819807"/>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endParaRPr lang="vi-VN" sz="2000" b="1" dirty="0" smtClean="0">
              <a:solidFill>
                <a:schemeClr val="tx1"/>
              </a:solidFill>
              <a:latin typeface="Times New Roman" pitchFamily="18" charset="0"/>
              <a:cs typeface="Times New Roman" pitchFamily="18" charset="0"/>
            </a:endParaRPr>
          </a:p>
        </p:txBody>
      </p:sp>
      <p:sp>
        <p:nvSpPr>
          <p:cNvPr id="7" name="Rectangle 6"/>
          <p:cNvSpPr/>
          <p:nvPr/>
        </p:nvSpPr>
        <p:spPr>
          <a:xfrm>
            <a:off x="183932" y="239603"/>
            <a:ext cx="6921062" cy="646331"/>
          </a:xfrm>
          <a:prstGeom prst="rect">
            <a:avLst/>
          </a:prstGeom>
        </p:spPr>
        <p:txBody>
          <a:bodyPr wrap="square">
            <a:spAutoFit/>
          </a:bodyPr>
          <a:lstStyle/>
          <a:p>
            <a:r>
              <a:rPr lang="vi-VN" sz="1800" b="1" dirty="0" smtClean="0">
                <a:solidFill>
                  <a:schemeClr val="tx1"/>
                </a:solidFill>
                <a:latin typeface="Times New Roman" pitchFamily="18" charset="0"/>
                <a:cs typeface="Times New Roman" pitchFamily="18" charset="0"/>
              </a:rPr>
              <a:t>2.1 Thực trạng niềm tin của nhân dân đối với công cuộc đấu tranh phòng, chống tham nhũng, tiêu cực  </a:t>
            </a:r>
          </a:p>
        </p:txBody>
      </p:sp>
      <p:sp>
        <p:nvSpPr>
          <p:cNvPr id="9" name="Text Placeholder 8"/>
          <p:cNvSpPr>
            <a:spLocks noGrp="1"/>
          </p:cNvSpPr>
          <p:nvPr>
            <p:ph type="body" idx="1"/>
          </p:nvPr>
        </p:nvSpPr>
        <p:spPr>
          <a:xfrm>
            <a:off x="197070" y="1094389"/>
            <a:ext cx="7937936" cy="3573780"/>
          </a:xfrm>
        </p:spPr>
        <p:txBody>
          <a:bodyPr/>
          <a:lstStyle/>
          <a:p>
            <a:r>
              <a:rPr lang="vi-VN" sz="1800" dirty="0" smtClean="0">
                <a:latin typeface="+mj-lt"/>
              </a:rPr>
              <a:t>- </a:t>
            </a:r>
            <a:r>
              <a:rPr lang="en-US" sz="1800" dirty="0" smtClean="0">
                <a:latin typeface="+mj-lt"/>
              </a:rPr>
              <a:t>Bên cạnh đó, Đảng và Nhà nước đã có những giải pháp từng bước hoàn thiện cơ chế phòng ngừa chặt chẽ, phát hiện, xử lý kịp thời, nghiêm minh để “không thể”, “không dám”, “không muốn”, “không cần” tham nhũng. Những quy định của pháp luật cũng được bổ sung, hoàn chỉnh khiến những cán bộ, đặc biệt là cán bộ có liên quan đến tài chính, những lĩnh vực nhạy cảm phải thận trọng hơn. Từ đó những hiện tượng tiêu cực trong xã hội có chiều hướng giảm, nhiều vụ án kinh tế, tham nhũng lớn lần lượt được phanh phui, đưa ra xét xử đúng người, đúng tội, kể cả cán bộ cấp cao của Đảng, được nhân dân đồng tình ủng hộ. Công cuộc phòng, chống tham nhũng không chỉ làm trong sạch đội ngũ của đảng cầm quyền, thu hồi lại tài sản quốc gia mà quan trọng hơn nữa, nó đã đem lại niềm tin tưởng cho nhân dân để từ đó tạo động lực cho sự phát triển đất nước. </a:t>
            </a:r>
          </a:p>
          <a:p>
            <a:endParaRPr lang="en-US" sz="2800" dirty="0"/>
          </a:p>
        </p:txBody>
      </p:sp>
      <p:sp>
        <p:nvSpPr>
          <p:cNvPr id="14338" name="AutoShape 2"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0" name="AutoShape 4"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2" name="AutoShape 6"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4344" name="AutoShape 8" descr="Tham ô bao nhiêu tiền thì bị phạt tù? Tội tham ô có bị tử hìn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 - &amp;quot;BÀI THAM LUẬN (nhóm 3)&amp;quot;&quot;/&gt;&lt;property id=&quot;20307&quot; value=&quot;256&quot;/&gt;&lt;/object&gt;&lt;object type=&quot;3&quot; unique_id=&quot;10007&quot;&gt;&lt;property id=&quot;20148&quot; value=&quot;5&quot;/&gt;&lt;property id=&quot;20300&quot; value=&quot;Slide 2 - &amp;quot;BÀI THAM LUẬN&amp;quot;&quot;/&gt;&lt;property id=&quot;20307&quot; value=&quot;257&quot;/&gt;&lt;/object&gt;&lt;object type=&quot;3&quot; unique_id=&quot;10008&quot;&gt;&lt;property id=&quot;20148&quot; value=&quot;5&quot;/&gt;&lt;property id=&quot;20300&quot; value=&quot;Slide 3 - &amp;quot;1. MỞ BÀI&amp;quot;&quot;/&gt;&lt;property id=&quot;20307&quot; value=&quot;258&quot;/&gt;&lt;/object&gt;&lt;object type=&quot;3&quot; unique_id=&quot;10009&quot;&gt;&lt;property id=&quot;20148&quot; value=&quot;5&quot;/&gt;&lt;property id=&quot;20300&quot; value=&quot;Slide 4 - &amp;quot;1. MỞ BÀI&amp;quot;&quot;/&gt;&lt;property id=&quot;20307&quot; value=&quot;260&quot;/&gt;&lt;/object&gt;&lt;object type=&quot;3&quot; unique_id=&quot;10010&quot;&gt;&lt;property id=&quot;20148&quot; value=&quot;5&quot;/&gt;&lt;property id=&quot;20300&quot; value=&quot;Slide 5 - &amp;quot;2. NỘI DUNG&amp;quot;&quot;/&gt;&lt;property id=&quot;20307&quot; value=&quot;259&quot;/&gt;&lt;/object&gt;&lt;object type=&quot;3&quot; unique_id=&quot;10012&quot;&gt;&lt;property id=&quot;20148&quot; value=&quot;5&quot;/&gt;&lt;property id=&quot;20300&quot; value=&quot;Slide 6 - &amp;quot;2. NỘI DUNG&amp;quot;&quot;/&gt;&lt;property id=&quot;20307&quot; value=&quot;263&quot;/&gt;&lt;/object&gt;&lt;object type=&quot;3&quot; unique_id=&quot;10013&quot;&gt;&lt;property id=&quot;20148&quot; value=&quot;5&quot;/&gt;&lt;property id=&quot;20300&quot; value=&quot;Slide 7&quot;/&gt;&lt;property id=&quot;20307&quot; value=&quot;264&quot;/&gt;&lt;/object&gt;&lt;object type=&quot;3&quot; unique_id=&quot;10014&quot;&gt;&lt;property id=&quot;20148&quot; value=&quot;5&quot;/&gt;&lt;property id=&quot;20300&quot; value=&quot;Slide 8&quot;/&gt;&lt;property id=&quot;20307&quot; value=&quot;265&quot;/&gt;&lt;/object&gt;&lt;object type=&quot;3&quot; unique_id=&quot;10015&quot;&gt;&lt;property id=&quot;20148&quot; value=&quot;5&quot;/&gt;&lt;property id=&quot;20300&quot; value=&quot;Slide 9&quot;/&gt;&lt;property id=&quot;20307&quot; value=&quot;266&quot;/&gt;&lt;/object&gt;&lt;object type=&quot;3&quot; unique_id=&quot;10016&quot;&gt;&lt;property id=&quot;20148&quot; value=&quot;5&quot;/&gt;&lt;property id=&quot;20300&quot; value=&quot;Slide 10&quot;/&gt;&lt;property id=&quot;20307&quot; value=&quot;267&quot;/&gt;&lt;/object&gt;&lt;object type=&quot;3&quot; unique_id=&quot;10017&quot;&gt;&lt;property id=&quot;20148&quot; value=&quot;5&quot;/&gt;&lt;property id=&quot;20300&quot; value=&quot;Slide 11&quot;/&gt;&lt;property id=&quot;20307&quot; value=&quot;268&quot;/&gt;&lt;/object&gt;&lt;object type=&quot;3&quot; unique_id=&quot;10018&quot;&gt;&lt;property id=&quot;20148&quot; value=&quot;5&quot;/&gt;&lt;property id=&quot;20300&quot; value=&quot;Slide 12 - &amp;quot;2. NỘI DUNG&amp;quot;&quot;/&gt;&lt;property id=&quot;20307&quot; value=&quot;261&quot;/&gt;&lt;/object&gt;&lt;object type=&quot;3&quot; unique_id=&quot;10019&quot;&gt;&lt;property id=&quot;20148&quot; value=&quot;5&quot;/&gt;&lt;property id=&quot;20300&quot; value=&quot;Slide 13 - &amp;quot;2. NỘI DUNG&amp;quot;&quot;/&gt;&lt;property id=&quot;20307&quot; value=&quot;269&quot;/&gt;&lt;/object&gt;&lt;object type=&quot;3&quot; unique_id=&quot;10020&quot;&gt;&lt;property id=&quot;20148&quot; value=&quot;5&quot;/&gt;&lt;property id=&quot;20300&quot; value=&quot;Slide 14 - &amp;quot;2. NỘI DUNG&amp;quot;&quot;/&gt;&lt;property id=&quot;20307&quot; value=&quot;270&quot;/&gt;&lt;/object&gt;&lt;object type=&quot;3&quot; unique_id=&quot;10021&quot;&gt;&lt;property id=&quot;20148&quot; value=&quot;5&quot;/&gt;&lt;property id=&quot;20300&quot; value=&quot;Slide 15 - &amp;quot;2. NỘI DUNG&amp;quot;&quot;/&gt;&lt;property id=&quot;20307&quot; value=&quot;271&quot;/&gt;&lt;/object&gt;&lt;object type=&quot;3&quot; unique_id=&quot;10022&quot;&gt;&lt;property id=&quot;20148&quot; value=&quot;5&quot;/&gt;&lt;property id=&quot;20300&quot; value=&quot;Slide 16 - &amp;quot;2. NỘI DUNG&amp;quot;&quot;/&gt;&lt;property id=&quot;20307&quot; value=&quot;272&quot;/&gt;&lt;/object&gt;&lt;object type=&quot;3&quot; unique_id=&quot;10023&quot;&gt;&lt;property id=&quot;20148&quot; value=&quot;5&quot;/&gt;&lt;property id=&quot;20300&quot; value=&quot;Slide 17 - &amp;quot;2. NỘI DUNG&amp;quot;&quot;/&gt;&lt;property id=&quot;20307&quot; value=&quot;273&quot;/&gt;&lt;/object&gt;&lt;object type=&quot;3&quot; unique_id=&quot;10024&quot;&gt;&lt;property id=&quot;20148&quot; value=&quot;5&quot;/&gt;&lt;property id=&quot;20300&quot; value=&quot;Slide 18 - &amp;quot;2. NỘI DUNG&amp;quot;&quot;/&gt;&lt;property id=&quot;20307&quot; value=&quot;274&quot;/&gt;&lt;/object&gt;&lt;object type=&quot;3&quot; unique_id=&quot;10025&quot;&gt;&lt;property id=&quot;20148&quot; value=&quot;5&quot;/&gt;&lt;property id=&quot;20300&quot; value=&quot;Slide 19 - &amp;quot;2. NỘI DUNG&amp;quot;&quot;/&gt;&lt;property id=&quot;20307&quot; value=&quot;275&quot;/&gt;&lt;/object&gt;&lt;object type=&quot;3&quot; unique_id=&quot;10026&quot;&gt;&lt;property id=&quot;20148&quot; value=&quot;5&quot;/&gt;&lt;property id=&quot;20300&quot; value=&quot;Slide 20 - &amp;quot;2. NỘI DUNG&amp;quot;&quot;/&gt;&lt;property id=&quot;20307&quot; value=&quot;276&quot;/&gt;&lt;/object&gt;&lt;object type=&quot;3&quot; unique_id=&quot;10027&quot;&gt;&lt;property id=&quot;20148&quot; value=&quot;5&quot;/&gt;&lt;property id=&quot;20300&quot; value=&quot;Slide 21 - &amp;quot;2. NỘI DUNG&amp;quot;&quot;/&gt;&lt;property id=&quot;20307&quot; value=&quot;277&quot;/&gt;&lt;/object&gt;&lt;object type=&quot;3&quot; unique_id=&quot;10028&quot;&gt;&lt;property id=&quot;20148&quot; value=&quot;5&quot;/&gt;&lt;property id=&quot;20300&quot; value=&quot;Slide 22 - &amp;quot;2. NỘI DUNG&amp;quot;&quot;/&gt;&lt;property id=&quot;20307&quot; value=&quot;278&quot;/&gt;&lt;/object&gt;&lt;object type=&quot;3&quot; unique_id=&quot;10029&quot;&gt;&lt;property id=&quot;20148&quot; value=&quot;5&quot;/&gt;&lt;property id=&quot;20300&quot; value=&quot;Slide 23 - &amp;quot;2. NỘI DUNG&amp;quot;&quot;/&gt;&lt;property id=&quot;20307&quot; value=&quot;279&quot;/&gt;&lt;/object&gt;&lt;object type=&quot;3&quot; unique_id=&quot;10030&quot;&gt;&lt;property id=&quot;20148&quot; value=&quot;5&quot;/&gt;&lt;property id=&quot;20300&quot; value=&quot;Slide 24 - &amp;quot;2. NỘI DUNG&amp;quot;&quot;/&gt;&lt;property id=&quot;20307&quot; value=&quot;280&quot;/&gt;&lt;/object&gt;&lt;object type=&quot;3&quot; unique_id=&quot;10031&quot;&gt;&lt;property id=&quot;20148&quot; value=&quot;5&quot;/&gt;&lt;property id=&quot;20300&quot; value=&quot;Slide 25 - &amp;quot;3. KẾT LUẬN&amp;quot;&quot;/&gt;&lt;property id=&quot;20307&quot; value=&quot;281&quot;/&gt;&lt;/object&gt;&lt;/object&gt;&lt;object type=&quot;8&quot; unique_id=&quot;10006&quot;&gt;&lt;/object&gt;&lt;/object&gt;&lt;/database&gt;"/>
  <p:tag name="SECTOMILLISECCONVERTED" val="1"/>
</p:tagLst>
</file>

<file path=ppt/theme/theme1.xml><?xml version="1.0" encoding="utf-8"?>
<a:theme xmlns:a="http://schemas.openxmlformats.org/drawingml/2006/main" name="Basset template">
  <a:themeElements>
    <a:clrScheme name="Custom 347">
      <a:dk1>
        <a:srgbClr val="434343"/>
      </a:dk1>
      <a:lt1>
        <a:srgbClr val="FFFFFF"/>
      </a:lt1>
      <a:dk2>
        <a:srgbClr val="D9D9D9"/>
      </a:dk2>
      <a:lt2>
        <a:srgbClr val="F1F1F1"/>
      </a:lt2>
      <a:accent1>
        <a:srgbClr val="FFB000"/>
      </a:accent1>
      <a:accent2>
        <a:srgbClr val="FFE19E"/>
      </a:accent2>
      <a:accent3>
        <a:srgbClr val="6D9EEB"/>
      </a:accent3>
      <a:accent4>
        <a:srgbClr val="C9DAF8"/>
      </a:accent4>
      <a:accent5>
        <a:srgbClr val="93C47D"/>
      </a:accent5>
      <a:accent6>
        <a:srgbClr val="D9EAD3"/>
      </a:accent6>
      <a:hlink>
        <a:srgbClr val="FF99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TotalTime>
  <Words>3907</Words>
  <Application>Microsoft Office PowerPoint</Application>
  <PresentationFormat>On-screen Show (16:9)</PresentationFormat>
  <Paragraphs>143</Paragraphs>
  <Slides>25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Times New Roman</vt:lpstr>
      <vt:lpstr>Arial</vt:lpstr>
      <vt:lpstr>Calibri</vt:lpstr>
      <vt:lpstr>Wingdings</vt:lpstr>
      <vt:lpstr>Basset template</vt:lpstr>
      <vt:lpstr>BÀI THAM LUẬN (nhóm 3)</vt:lpstr>
      <vt:lpstr>BÀI THAM LUẬN</vt:lpstr>
      <vt:lpstr>1. MỞ BÀI</vt:lpstr>
      <vt:lpstr>1. MỞ BÀI</vt:lpstr>
      <vt:lpstr>2. NỘI DUNG</vt:lpstr>
      <vt:lpstr>2. NỘI DUNG</vt:lpstr>
      <vt:lpstr>PowerPoint Presentation</vt:lpstr>
      <vt:lpstr>PowerPoint Presentation</vt:lpstr>
      <vt:lpstr>PowerPoint Presentation</vt:lpstr>
      <vt:lpstr>PowerPoint Presentation</vt:lpstr>
      <vt:lpstr>PowerPoint Presentation</vt:lpstr>
      <vt:lpstr>2. NỘI DUNG</vt:lpstr>
      <vt:lpstr>2. NỘI DUNG</vt:lpstr>
      <vt:lpstr>2. NỘI DUNG</vt:lpstr>
      <vt:lpstr>2. NỘI DUNG</vt:lpstr>
      <vt:lpstr>2. NỘI DUNG</vt:lpstr>
      <vt:lpstr>2. NỘI DUNG</vt:lpstr>
      <vt:lpstr>2. NỘI DUNG</vt:lpstr>
      <vt:lpstr>2. NỘI DUNG</vt:lpstr>
      <vt:lpstr>2. NỘI DUNG</vt:lpstr>
      <vt:lpstr>2. NỘI DUNG</vt:lpstr>
      <vt:lpstr>2. NỘI DUNG</vt:lpstr>
      <vt:lpstr>2. NỘI DUNG</vt:lpstr>
      <vt:lpstr>2. NỘI DUNG</vt:lpstr>
      <vt:lpstr>3. KẾT LUẬN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Lê Thị Hồng Vân</dc:creator>
  <cp:lastModifiedBy>Dell</cp:lastModifiedBy>
  <cp:revision>39</cp:revision>
  <dcterms:modified xsi:type="dcterms:W3CDTF">2023-09-13T04:21:53Z</dcterms:modified>
</cp:coreProperties>
</file>